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67" r:id="rId5"/>
    <p:sldId id="268" r:id="rId6"/>
    <p:sldId id="269" r:id="rId7"/>
    <p:sldId id="270" r:id="rId8"/>
    <p:sldId id="260" r:id="rId9"/>
    <p:sldId id="258" r:id="rId10"/>
    <p:sldId id="259" r:id="rId11"/>
    <p:sldId id="261" r:id="rId12"/>
    <p:sldId id="262" r:id="rId13"/>
    <p:sldId id="263" r:id="rId14"/>
    <p:sldId id="264" r:id="rId15"/>
    <p:sldId id="265" r:id="rId16"/>
    <p:sldId id="274" r:id="rId17"/>
    <p:sldId id="275" r:id="rId18"/>
    <p:sldId id="271" r:id="rId19"/>
    <p:sldId id="272" r:id="rId20"/>
  </p:sldIdLst>
  <p:sldSz cx="10077450" cy="7562850"/>
  <p:notesSz cx="7772400" cy="10058400"/>
  <p:defaultTextStyle>
    <a:defPPr>
      <a:defRPr lang="en-US"/>
    </a:defPPr>
    <a:lvl1pPr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576" indent="-215790"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364" indent="-215790"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153" indent="-215790"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8940" indent="-215790"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4815" algn="l" defTabSz="456963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1778" algn="l" defTabSz="456963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8741" algn="l" defTabSz="456963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5704" algn="l" defTabSz="456963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7" autoAdjust="0"/>
    <p:restoredTop sz="90929"/>
  </p:normalViewPr>
  <p:slideViewPr>
    <p:cSldViewPr>
      <p:cViewPr varScale="1">
        <p:scale>
          <a:sx n="111" d="100"/>
          <a:sy n="111" d="100"/>
        </p:scale>
        <p:origin x="-128" y="-26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565" indent="-285603"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406" indent="-228483"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9371" indent="-228483"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6334" indent="-228483"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4815" algn="l" defTabSz="456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78" algn="l" defTabSz="456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41" algn="l" defTabSz="456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04" algn="l" defTabSz="456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963" indent="0" algn="ctr">
              <a:buNone/>
              <a:defRPr/>
            </a:lvl2pPr>
            <a:lvl3pPr marL="913926" indent="0" algn="ctr">
              <a:buNone/>
              <a:defRPr/>
            </a:lvl3pPr>
            <a:lvl4pPr marL="1370889" indent="0" algn="ctr">
              <a:buNone/>
              <a:defRPr/>
            </a:lvl4pPr>
            <a:lvl5pPr marL="1827851" indent="0" algn="ctr">
              <a:buNone/>
              <a:defRPr/>
            </a:lvl5pPr>
            <a:lvl6pPr marL="2284815" indent="0" algn="ctr">
              <a:buNone/>
              <a:defRPr/>
            </a:lvl6pPr>
            <a:lvl7pPr marL="2741778" indent="0" algn="ctr">
              <a:buNone/>
              <a:defRPr/>
            </a:lvl7pPr>
            <a:lvl8pPr marL="3198741" indent="0" algn="ctr">
              <a:buNone/>
              <a:defRPr/>
            </a:lvl8pPr>
            <a:lvl9pPr marL="365570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43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63" indent="0">
              <a:buNone/>
              <a:defRPr sz="1800"/>
            </a:lvl2pPr>
            <a:lvl3pPr marL="913926" indent="0">
              <a:buNone/>
              <a:defRPr sz="1700"/>
            </a:lvl3pPr>
            <a:lvl4pPr marL="1370889" indent="0">
              <a:buNone/>
              <a:defRPr sz="1400"/>
            </a:lvl4pPr>
            <a:lvl5pPr marL="1827851" indent="0">
              <a:buNone/>
              <a:defRPr sz="1400"/>
            </a:lvl5pPr>
            <a:lvl6pPr marL="2284815" indent="0">
              <a:buNone/>
              <a:defRPr sz="1400"/>
            </a:lvl6pPr>
            <a:lvl7pPr marL="2741778" indent="0">
              <a:buNone/>
              <a:defRPr sz="1400"/>
            </a:lvl7pPr>
            <a:lvl8pPr marL="3198741" indent="0">
              <a:buNone/>
              <a:defRPr sz="1400"/>
            </a:lvl8pPr>
            <a:lvl9pPr marL="365570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8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8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3" indent="0">
              <a:buNone/>
              <a:defRPr sz="2000" b="1"/>
            </a:lvl2pPr>
            <a:lvl3pPr marL="913926" indent="0">
              <a:buNone/>
              <a:defRPr sz="1800" b="1"/>
            </a:lvl3pPr>
            <a:lvl4pPr marL="1370889" indent="0">
              <a:buNone/>
              <a:defRPr sz="1700" b="1"/>
            </a:lvl4pPr>
            <a:lvl5pPr marL="1827851" indent="0">
              <a:buNone/>
              <a:defRPr sz="1700" b="1"/>
            </a:lvl5pPr>
            <a:lvl6pPr marL="2284815" indent="0">
              <a:buNone/>
              <a:defRPr sz="1700" b="1"/>
            </a:lvl6pPr>
            <a:lvl7pPr marL="2741778" indent="0">
              <a:buNone/>
              <a:defRPr sz="1700" b="1"/>
            </a:lvl7pPr>
            <a:lvl8pPr marL="3198741" indent="0">
              <a:buNone/>
              <a:defRPr sz="1700" b="1"/>
            </a:lvl8pPr>
            <a:lvl9pPr marL="36557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19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93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3" indent="0">
              <a:buNone/>
              <a:defRPr sz="2000" b="1"/>
            </a:lvl2pPr>
            <a:lvl3pPr marL="913926" indent="0">
              <a:buNone/>
              <a:defRPr sz="1800" b="1"/>
            </a:lvl3pPr>
            <a:lvl4pPr marL="1370889" indent="0">
              <a:buNone/>
              <a:defRPr sz="1700" b="1"/>
            </a:lvl4pPr>
            <a:lvl5pPr marL="1827851" indent="0">
              <a:buNone/>
              <a:defRPr sz="1700" b="1"/>
            </a:lvl5pPr>
            <a:lvl6pPr marL="2284815" indent="0">
              <a:buNone/>
              <a:defRPr sz="1700" b="1"/>
            </a:lvl6pPr>
            <a:lvl7pPr marL="2741778" indent="0">
              <a:buNone/>
              <a:defRPr sz="1700" b="1"/>
            </a:lvl7pPr>
            <a:lvl8pPr marL="3198741" indent="0">
              <a:buNone/>
              <a:defRPr sz="1700" b="1"/>
            </a:lvl8pPr>
            <a:lvl9pPr marL="36557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93" y="2398719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01630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4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6963" indent="0">
              <a:buNone/>
              <a:defRPr sz="1200"/>
            </a:lvl2pPr>
            <a:lvl3pPr marL="913926" indent="0">
              <a:buNone/>
              <a:defRPr sz="1000"/>
            </a:lvl3pPr>
            <a:lvl4pPr marL="1370889" indent="0">
              <a:buNone/>
              <a:defRPr sz="900"/>
            </a:lvl4pPr>
            <a:lvl5pPr marL="1827851" indent="0">
              <a:buNone/>
              <a:defRPr sz="900"/>
            </a:lvl5pPr>
            <a:lvl6pPr marL="2284815" indent="0">
              <a:buNone/>
              <a:defRPr sz="900"/>
            </a:lvl6pPr>
            <a:lvl7pPr marL="2741778" indent="0">
              <a:buNone/>
              <a:defRPr sz="900"/>
            </a:lvl7pPr>
            <a:lvl8pPr marL="3198741" indent="0">
              <a:buNone/>
              <a:defRPr sz="900"/>
            </a:lvl8pPr>
            <a:lvl9pPr marL="36557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4" y="5294318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4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963" indent="0">
              <a:buNone/>
              <a:defRPr sz="2800"/>
            </a:lvl2pPr>
            <a:lvl3pPr marL="913926" indent="0">
              <a:buNone/>
              <a:defRPr sz="2400"/>
            </a:lvl3pPr>
            <a:lvl4pPr marL="1370889" indent="0">
              <a:buNone/>
              <a:defRPr sz="2000"/>
            </a:lvl4pPr>
            <a:lvl5pPr marL="1827851" indent="0">
              <a:buNone/>
              <a:defRPr sz="2000"/>
            </a:lvl5pPr>
            <a:lvl6pPr marL="2284815" indent="0">
              <a:buNone/>
              <a:defRPr sz="2000"/>
            </a:lvl6pPr>
            <a:lvl7pPr marL="2741778" indent="0">
              <a:buNone/>
              <a:defRPr sz="2000"/>
            </a:lvl7pPr>
            <a:lvl8pPr marL="3198741" indent="0">
              <a:buNone/>
              <a:defRPr sz="2000"/>
            </a:lvl8pPr>
            <a:lvl9pPr marL="365570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4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6963" indent="0">
              <a:buNone/>
              <a:defRPr sz="1200"/>
            </a:lvl2pPr>
            <a:lvl3pPr marL="913926" indent="0">
              <a:buNone/>
              <a:defRPr sz="1000"/>
            </a:lvl3pPr>
            <a:lvl4pPr marL="1370889" indent="0">
              <a:buNone/>
              <a:defRPr sz="900"/>
            </a:lvl4pPr>
            <a:lvl5pPr marL="1827851" indent="0">
              <a:buNone/>
              <a:defRPr sz="900"/>
            </a:lvl5pPr>
            <a:lvl6pPr marL="2284815" indent="0">
              <a:buNone/>
              <a:defRPr sz="900"/>
            </a:lvl6pPr>
            <a:lvl7pPr marL="2741778" indent="0">
              <a:buNone/>
              <a:defRPr sz="900"/>
            </a:lvl7pPr>
            <a:lvl8pPr marL="3198741" indent="0">
              <a:buNone/>
              <a:defRPr sz="900"/>
            </a:lvl8pPr>
            <a:lvl9pPr marL="36557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4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4" y="1770068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4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525" algn="l"/>
                <a:tab pos="1447045" algn="l"/>
                <a:tab pos="21705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525" algn="l"/>
                <a:tab pos="1447045" algn="l"/>
                <a:tab pos="2170575" algn="l"/>
                <a:tab pos="2894099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525" algn="l"/>
                <a:tab pos="1447045" algn="l"/>
                <a:tab pos="21705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576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364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153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8940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5903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2867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49829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6795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576" indent="-323683" algn="l" defTabSz="456963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153" indent="-287189" algn="l" defTabSz="456963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4727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6305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7881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4844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1807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8770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5733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3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26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9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51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15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78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41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04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6" y="1190627"/>
            <a:ext cx="8566150" cy="1620839"/>
          </a:xfrm>
        </p:spPr>
        <p:txBody>
          <a:bodyPr/>
          <a:lstStyle/>
          <a:p>
            <a:r>
              <a:rPr lang="en-US" dirty="0"/>
              <a:t>Learning to Infer Causal Structure over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3400430"/>
            <a:ext cx="8839200" cy="2466975"/>
          </a:xfrm>
        </p:spPr>
        <p:txBody>
          <a:bodyPr/>
          <a:lstStyle/>
          <a:p>
            <a:r>
              <a:rPr lang="en-US" dirty="0" smtClean="0"/>
              <a:t>Randall C. O’Reilly</a:t>
            </a:r>
          </a:p>
          <a:p>
            <a:r>
              <a:rPr lang="en-US" dirty="0" smtClean="0"/>
              <a:t>University of Colorado Boulder &amp; </a:t>
            </a:r>
            <a:r>
              <a:rPr lang="en-US" dirty="0" err="1" smtClean="0"/>
              <a:t>eCortex</a:t>
            </a:r>
            <a:r>
              <a:rPr lang="en-US" dirty="0" smtClean="0"/>
              <a:t>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w/ Kai Krueger, Trent </a:t>
            </a:r>
            <a:r>
              <a:rPr lang="en-US" dirty="0" err="1" smtClean="0"/>
              <a:t>Kriete</a:t>
            </a:r>
            <a:r>
              <a:rPr lang="en-US" dirty="0" smtClean="0"/>
              <a:t>, </a:t>
            </a:r>
            <a:r>
              <a:rPr lang="en-US" dirty="0" err="1" smtClean="0"/>
              <a:t>Suhas</a:t>
            </a:r>
            <a:r>
              <a:rPr lang="en-US" dirty="0" smtClean="0"/>
              <a:t> </a:t>
            </a:r>
            <a:r>
              <a:rPr lang="en-US" dirty="0" err="1" smtClean="0"/>
              <a:t>Chellian</a:t>
            </a:r>
            <a:r>
              <a:rPr lang="en-US" dirty="0" smtClean="0"/>
              <a:t>, </a:t>
            </a:r>
            <a:r>
              <a:rPr lang="en-US" dirty="0" err="1" smtClean="0"/>
              <a:t>Rajan</a:t>
            </a:r>
            <a:r>
              <a:rPr lang="en-US" dirty="0"/>
              <a:t> </a:t>
            </a:r>
            <a:r>
              <a:rPr lang="en-US" dirty="0" smtClean="0"/>
              <a:t>Bhattacharyya, Peter </a:t>
            </a:r>
            <a:r>
              <a:rPr lang="en-US" dirty="0" err="1" smtClean="0"/>
              <a:t>Pirolli</a:t>
            </a:r>
            <a:endParaRPr lang="en-US" dirty="0"/>
          </a:p>
        </p:txBody>
      </p:sp>
      <p:pic>
        <p:nvPicPr>
          <p:cNvPr id="4" name="Picture 3" descr="CU_logo_official_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46850"/>
            <a:ext cx="1041400" cy="1016000"/>
          </a:xfrm>
          <a:prstGeom prst="rect">
            <a:avLst/>
          </a:prstGeom>
        </p:spPr>
      </p:pic>
      <p:pic>
        <p:nvPicPr>
          <p:cNvPr id="5" name="Picture 4" descr="ecortex_logo_final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255" y="6561795"/>
            <a:ext cx="3251200" cy="9728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4" name="Content Placeholder 3" descr="fig_blicket_stg04_bblock_soff_inta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07" b="-36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155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Depends on Temporal Context, Recurrent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4" y="2654097"/>
            <a:ext cx="9067799" cy="3221455"/>
          </a:xfrm>
        </p:spPr>
      </p:pic>
    </p:spTree>
    <p:extLst>
      <p:ext uri="{BB962C8B-B14F-4D97-AF65-F5344CB8AC3E}">
        <p14:creationId xmlns:p14="http://schemas.microsoft.com/office/powerpoint/2010/main" val="166889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Dynamics over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724025"/>
            <a:ext cx="4482350" cy="4989513"/>
          </a:xfrm>
        </p:spPr>
      </p:pic>
      <p:pic>
        <p:nvPicPr>
          <p:cNvPr id="5" name="Picture 4" descr="fig_blicket_clu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4" y="1724025"/>
            <a:ext cx="3941323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5925" y="5838825"/>
            <a:ext cx="3962400" cy="87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 projection of internal representations, and cluster plot of distances between representations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7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Subtle Inferences: Conjunctive vs. Disjunctive Causes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44" y="4391026"/>
            <a:ext cx="9067799" cy="2368551"/>
          </a:xfrm>
        </p:spPr>
        <p:txBody>
          <a:bodyPr/>
          <a:lstStyle/>
          <a:p>
            <a:pPr marL="107894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105025"/>
            <a:ext cx="9001125" cy="20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1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Reproduces Qualitative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4" y="2377201"/>
            <a:ext cx="9067799" cy="3775240"/>
          </a:xfrm>
        </p:spPr>
      </p:pic>
    </p:spTree>
    <p:extLst>
      <p:ext uri="{BB962C8B-B14F-4D97-AF65-F5344CB8AC3E}">
        <p14:creationId xmlns:p14="http://schemas.microsoft.com/office/powerpoint/2010/main" val="214869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to Probabilities</a:t>
            </a:r>
            <a:endParaRPr lang="en-US" dirty="0"/>
          </a:p>
        </p:txBody>
      </p:sp>
      <p:pic>
        <p:nvPicPr>
          <p:cNvPr id="4" name="Content Placeholder 3" descr="fig_blicket_lg10_expt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95" r="-15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404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predictive learning can learn to infer about status of unseen objects given outcomes from other objects</a:t>
            </a:r>
          </a:p>
          <a:p>
            <a:r>
              <a:rPr lang="en-US" dirty="0" smtClean="0"/>
              <a:t>The neural advantage: ability to learn complex structured representations </a:t>
            </a:r>
            <a:r>
              <a:rPr lang="en-US" i="1" dirty="0" smtClean="0"/>
              <a:t>completely de-novo</a:t>
            </a:r>
            <a:r>
              <a:rPr lang="en-US" dirty="0" smtClean="0"/>
              <a:t> – contrast with </a:t>
            </a:r>
            <a:r>
              <a:rPr lang="en-US" dirty="0" err="1" smtClean="0"/>
              <a:t>Cyc</a:t>
            </a:r>
            <a:r>
              <a:rPr lang="en-US" dirty="0" smtClean="0"/>
              <a:t>, Bayesian models, </a:t>
            </a:r>
            <a:r>
              <a:rPr lang="en-US" dirty="0" err="1" smtClean="0"/>
              <a:t>etc</a:t>
            </a:r>
            <a:r>
              <a:rPr lang="en-US" dirty="0" smtClean="0"/>
              <a:t> where knowledge is engineered.</a:t>
            </a:r>
          </a:p>
          <a:p>
            <a:r>
              <a:rPr lang="en-US" dirty="0" smtClean="0"/>
              <a:t>Learned structured knowledge generalizes readily to novel cases..</a:t>
            </a:r>
          </a:p>
        </p:txBody>
      </p:sp>
    </p:spTree>
    <p:extLst>
      <p:ext uri="{BB962C8B-B14F-4D97-AF65-F5344CB8AC3E}">
        <p14:creationId xmlns:p14="http://schemas.microsoft.com/office/powerpoint/2010/main" val="109248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4" y="1770068"/>
            <a:ext cx="3621081" cy="4989513"/>
          </a:xfrm>
        </p:spPr>
        <p:txBody>
          <a:bodyPr/>
          <a:lstStyle/>
          <a:p>
            <a:r>
              <a:rPr lang="en-US" sz="2800" dirty="0" smtClean="0"/>
              <a:t>How well does this scale?</a:t>
            </a:r>
          </a:p>
          <a:p>
            <a:r>
              <a:rPr lang="en-US" sz="2800" dirty="0" smtClean="0"/>
              <a:t>Binding issues: “generic slots”</a:t>
            </a:r>
            <a:r>
              <a:rPr lang="en-US" sz="2800" dirty="0"/>
              <a:t> </a:t>
            </a:r>
            <a:r>
              <a:rPr lang="en-US" sz="2800" dirty="0" smtClean="0"/>
              <a:t>Grounded Replicated Indexed Data (GRID) (c.f., </a:t>
            </a:r>
            <a:r>
              <a:rPr lang="en-US" sz="2800" dirty="0" err="1" smtClean="0"/>
              <a:t>Taatgen</a:t>
            </a:r>
            <a:r>
              <a:rPr lang="en-US" sz="2800" dirty="0" smtClean="0"/>
              <a:t>, </a:t>
            </a:r>
            <a:r>
              <a:rPr lang="en-US" sz="2800" dirty="0" err="1" smtClean="0"/>
              <a:t>Pylyshyn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Goal-grounded representations: learn by doing..</a:t>
            </a:r>
          </a:p>
        </p:txBody>
      </p:sp>
      <p:pic>
        <p:nvPicPr>
          <p:cNvPr id="4" name="Picture 3" descr="fig_grid_cortex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1800225"/>
            <a:ext cx="5394325" cy="4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8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LeabraTI</a:t>
            </a:r>
            <a:r>
              <a:rPr lang="en-US" dirty="0" smtClean="0"/>
              <a:t> vs. SRN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482" y="1770069"/>
            <a:ext cx="6551323" cy="49895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Pattern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recognition dominates </a:t>
            </a:r>
            <a:r>
              <a:rPr lang="en-US" dirty="0" smtClean="0"/>
              <a:t>machine learning</a:t>
            </a:r>
            <a:endParaRPr lang="en-US" dirty="0"/>
          </a:p>
          <a:p>
            <a:pPr lvl="1"/>
            <a:r>
              <a:rPr lang="en-US" dirty="0" smtClean="0"/>
              <a:t>e.g., Deep neural networks, SVM, etc..</a:t>
            </a:r>
          </a:p>
          <a:p>
            <a:r>
              <a:rPr lang="en-US" dirty="0" smtClean="0"/>
              <a:t>More complex reasoning requires encoding </a:t>
            </a:r>
            <a:r>
              <a:rPr lang="en-US" b="1" dirty="0" smtClean="0"/>
              <a:t>structured, relational</a:t>
            </a:r>
            <a:r>
              <a:rPr lang="en-US" dirty="0" smtClean="0"/>
              <a:t> representations</a:t>
            </a:r>
          </a:p>
          <a:p>
            <a:pPr lvl="1"/>
            <a:r>
              <a:rPr lang="en-US" dirty="0" smtClean="0"/>
              <a:t>Analogies, events (who did what to whom), strategies, etc..</a:t>
            </a:r>
          </a:p>
          <a:p>
            <a:r>
              <a:rPr lang="en-US" dirty="0" smtClean="0"/>
              <a:t>Bayesian &amp; symbolic models dominate here</a:t>
            </a:r>
          </a:p>
          <a:p>
            <a:pPr lvl="1"/>
            <a:r>
              <a:rPr lang="en-US" dirty="0" smtClean="0"/>
              <a:t>But can they learn novel structures completely de-novo like neural networks do?</a:t>
            </a:r>
          </a:p>
          <a:p>
            <a:pPr lvl="1"/>
            <a:r>
              <a:rPr lang="en-US" dirty="0" smtClean="0"/>
              <a:t>Typically learn parameters on given structures</a:t>
            </a:r>
          </a:p>
        </p:txBody>
      </p:sp>
    </p:spTree>
    <p:extLst>
      <p:ext uri="{BB962C8B-B14F-4D97-AF65-F5344CB8AC3E}">
        <p14:creationId xmlns:p14="http://schemas.microsoft.com/office/powerpoint/2010/main" val="47577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Causal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LeabraTI</a:t>
            </a:r>
            <a:r>
              <a:rPr lang="en-US" dirty="0" smtClean="0"/>
              <a:t> (</a:t>
            </a:r>
            <a:r>
              <a:rPr lang="en-US" dirty="0"/>
              <a:t>T</a:t>
            </a:r>
            <a:r>
              <a:rPr lang="en-US" dirty="0" smtClean="0"/>
              <a:t>emporal </a:t>
            </a:r>
            <a:r>
              <a:rPr lang="en-US" dirty="0"/>
              <a:t>I</a:t>
            </a:r>
            <a:r>
              <a:rPr lang="en-US" dirty="0" smtClean="0"/>
              <a:t>ntegration) neural network learns by predicting what happens next</a:t>
            </a:r>
          </a:p>
          <a:p>
            <a:r>
              <a:rPr lang="en-US" dirty="0" smtClean="0"/>
              <a:t>Learns de novo causal logic from multi-agent causal events unfolding over time.</a:t>
            </a:r>
          </a:p>
          <a:p>
            <a:r>
              <a:rPr lang="en-US" dirty="0" smtClean="0"/>
              <a:t>Can generalize this learned structure to novel entities, </a:t>
            </a:r>
            <a:r>
              <a:rPr lang="en-US" i="1" dirty="0" smtClean="0"/>
              <a:t>based on how they behave</a:t>
            </a:r>
          </a:p>
          <a:p>
            <a:r>
              <a:rPr lang="en-US" dirty="0" smtClean="0"/>
              <a:t>Fits human data in range of causal inference tasks (“</a:t>
            </a:r>
            <a:r>
              <a:rPr lang="en-US" dirty="0" err="1" smtClean="0"/>
              <a:t>blicket</a:t>
            </a:r>
            <a:r>
              <a:rPr lang="en-US" dirty="0" smtClean="0"/>
              <a:t>” paradigm): backwards blocking, screening off, conjunctive, disjunctive, noisy..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1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50" y="1680638"/>
            <a:ext cx="9067799" cy="24112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834" y="4705777"/>
            <a:ext cx="8731256" cy="1696369"/>
          </a:xfrm>
          <a:prstGeom prst="rect">
            <a:avLst/>
          </a:prstGeom>
          <a:noFill/>
        </p:spPr>
        <p:txBody>
          <a:bodyPr wrap="square" lIns="100750" tIns="50377" rIns="100750" bIns="50377" rtlCol="0">
            <a:spAutoFit/>
          </a:bodyPr>
          <a:lstStyle/>
          <a:p>
            <a:r>
              <a:rPr lang="en-US" sz="2200" dirty="0"/>
              <a:t>Predictive learning creates nearly infinite supply of challenging learning problems: can learn a </a:t>
            </a:r>
            <a:r>
              <a:rPr lang="en-US" sz="2200" i="1" dirty="0"/>
              <a:t>lot</a:t>
            </a:r>
            <a:r>
              <a:rPr lang="en-US" sz="2200" dirty="0"/>
              <a:t> about physics and visual structure</a:t>
            </a:r>
          </a:p>
          <a:p>
            <a:pPr marL="377822" indent="-377822">
              <a:buFontTx/>
              <a:buChar char="•"/>
            </a:pPr>
            <a:r>
              <a:rPr lang="en-US" sz="2200" dirty="0"/>
              <a:t>Widely exploited idea: Helmholtz, Elman, Hawkins…</a:t>
            </a:r>
          </a:p>
          <a:p>
            <a:pPr marL="377822" indent="-377822">
              <a:buFontTx/>
              <a:buChar char="•"/>
            </a:pPr>
            <a:r>
              <a:rPr lang="en-US" sz="2200" dirty="0"/>
              <a:t>Requires encoding of prior context for future prediction</a:t>
            </a:r>
          </a:p>
          <a:p>
            <a:pPr marL="377822" indent="-377822">
              <a:buFontTx/>
              <a:buChar char="•"/>
            </a:pPr>
            <a:r>
              <a:rPr lang="en-US" sz="2200" dirty="0" err="1"/>
              <a:t>LeabraTI</a:t>
            </a:r>
            <a:r>
              <a:rPr lang="en-US" sz="2200" dirty="0"/>
              <a:t>: based on </a:t>
            </a:r>
            <a:r>
              <a:rPr lang="en-US" sz="2200" dirty="0" err="1"/>
              <a:t>thalamocortical</a:t>
            </a:r>
            <a:r>
              <a:rPr lang="en-US" sz="2200" dirty="0"/>
              <a:t> loops and neocortical layers</a:t>
            </a:r>
          </a:p>
        </p:txBody>
      </p:sp>
    </p:spTree>
    <p:extLst>
      <p:ext uri="{BB962C8B-B14F-4D97-AF65-F5344CB8AC3E}">
        <p14:creationId xmlns:p14="http://schemas.microsoft.com/office/powerpoint/2010/main" val="115582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LeabraTI</a:t>
            </a:r>
            <a:r>
              <a:rPr lang="en-US" dirty="0" smtClean="0"/>
              <a:t>: Learning Through Time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dirty="0" err="1" smtClean="0"/>
              <a:t>Thalamocortical</a:t>
            </a:r>
            <a:r>
              <a:rPr lang="en-US" dirty="0" smtClean="0"/>
              <a:t> Loops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48" y="1844446"/>
            <a:ext cx="9067799" cy="48407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6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7" y="301625"/>
            <a:ext cx="9067799" cy="1076869"/>
          </a:xfrm>
        </p:spPr>
        <p:txBody>
          <a:bodyPr/>
          <a:lstStyle/>
          <a:p>
            <a:r>
              <a:rPr lang="en-US" dirty="0" err="1" smtClean="0"/>
              <a:t>LeabraTI</a:t>
            </a:r>
            <a:r>
              <a:rPr lang="en-US" dirty="0" smtClean="0"/>
              <a:t>: Biological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27107" y="4033522"/>
            <a:ext cx="5674711" cy="30293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47" y="1512570"/>
            <a:ext cx="5061392" cy="3781425"/>
          </a:xfrm>
        </p:spPr>
      </p:pic>
      <p:sp>
        <p:nvSpPr>
          <p:cNvPr id="3" name="TextBox 2"/>
          <p:cNvSpPr txBox="1"/>
          <p:nvPr/>
        </p:nvSpPr>
        <p:spPr>
          <a:xfrm>
            <a:off x="5710557" y="1512571"/>
            <a:ext cx="3860489" cy="2332851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r>
              <a:rPr lang="en-US" sz="2200" dirty="0"/>
              <a:t>Many testable predictions:</a:t>
            </a:r>
          </a:p>
          <a:p>
            <a:pPr marL="314916" indent="-314916">
              <a:buFontTx/>
              <a:buChar char="•"/>
            </a:pPr>
            <a:r>
              <a:rPr lang="en-US" sz="2200" dirty="0"/>
              <a:t>Perceptual discretization at alpha </a:t>
            </a:r>
            <a:r>
              <a:rPr lang="en-US" sz="2200" dirty="0" err="1"/>
              <a:t>freq</a:t>
            </a:r>
            <a:r>
              <a:rPr lang="en-US" sz="2200" dirty="0"/>
              <a:t> (10hz)</a:t>
            </a:r>
          </a:p>
          <a:p>
            <a:pPr marL="314916" indent="-314916">
              <a:buFontTx/>
              <a:buChar char="•"/>
            </a:pPr>
            <a:r>
              <a:rPr lang="en-US" sz="2200" dirty="0"/>
              <a:t>Deep layer alpha vs. superficial gamma</a:t>
            </a:r>
          </a:p>
          <a:p>
            <a:pPr marL="314916" indent="-314916">
              <a:buFontTx/>
              <a:buChar char="•"/>
            </a:pPr>
            <a:r>
              <a:rPr lang="en-US" sz="2200" dirty="0"/>
              <a:t>Consistent with existing data; testing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138368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TI: Key Biological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Alpha </a:t>
            </a:r>
            <a:r>
              <a:rPr lang="en-US" sz="2000" dirty="0" err="1"/>
              <a:t>freq</a:t>
            </a:r>
            <a:r>
              <a:rPr lang="en-US" sz="2000" dirty="0"/>
              <a:t> dominant in deep layers (e.g., Buffalo et al, 2011).</a:t>
            </a:r>
          </a:p>
          <a:p>
            <a:r>
              <a:rPr lang="en-US" sz="2000" dirty="0"/>
              <a:t>Sustained auditory tones discretized into alpha “packets” </a:t>
            </a:r>
            <a:r>
              <a:rPr lang="en-US" sz="1800" dirty="0"/>
              <a:t>(</a:t>
            </a:r>
            <a:r>
              <a:rPr lang="en-US" sz="1800" dirty="0" err="1"/>
              <a:t>Luczak</a:t>
            </a:r>
            <a:r>
              <a:rPr lang="en-US" sz="1800" dirty="0"/>
              <a:t> et al, 2013)</a:t>
            </a:r>
          </a:p>
          <a:p>
            <a:r>
              <a:rPr lang="en-US" sz="2000" dirty="0"/>
              <a:t>Many indications of discretization in perception (Van </a:t>
            </a:r>
            <a:r>
              <a:rPr lang="en-US" sz="2000" dirty="0" err="1"/>
              <a:t>Rullen</a:t>
            </a:r>
            <a:r>
              <a:rPr lang="en-US" sz="2000" dirty="0"/>
              <a:t> &amp; Koch, 2003)</a:t>
            </a:r>
          </a:p>
          <a:p>
            <a:r>
              <a:rPr lang="en-US" sz="2000" dirty="0"/>
              <a:t>Saccades: thalamic input is blanked out, prediction generated</a:t>
            </a:r>
          </a:p>
          <a:p>
            <a:pPr lvl="1"/>
            <a:r>
              <a:rPr lang="en-US" sz="1800" dirty="0"/>
              <a:t>Blanking important for allowing a prediction to be generated over same neurons where actual input is processed.</a:t>
            </a:r>
          </a:p>
          <a:p>
            <a:pPr lvl="1"/>
            <a:r>
              <a:rPr lang="en-US" sz="1800" dirty="0"/>
              <a:t>Predictive remapping during saccades very well documented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4848227"/>
            <a:ext cx="7138194" cy="18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70" y="1770068"/>
            <a:ext cx="6435336" cy="4989513"/>
          </a:xfrm>
        </p:spPr>
      </p:pic>
    </p:spTree>
    <p:extLst>
      <p:ext uri="{BB962C8B-B14F-4D97-AF65-F5344CB8AC3E}">
        <p14:creationId xmlns:p14="http://schemas.microsoft.com/office/powerpoint/2010/main" val="419524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Blicket</a:t>
            </a:r>
            <a:r>
              <a:rPr lang="en-US" dirty="0" smtClean="0"/>
              <a:t> Detector</a:t>
            </a:r>
            <a:endParaRPr lang="en-US" dirty="0"/>
          </a:p>
        </p:txBody>
      </p:sp>
      <p:pic>
        <p:nvPicPr>
          <p:cNvPr id="4" name="Content Placeholder 3" descr="fig_blicket_task_bblock_sof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" r="-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3211599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4376</TotalTime>
  <Words>505</Words>
  <Application>Microsoft Macintosh PowerPoint</Application>
  <PresentationFormat>Custom</PresentationFormat>
  <Paragraphs>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ror_std_emerbrain</vt:lpstr>
      <vt:lpstr>Learning to Infer Causal Structure over Time</vt:lpstr>
      <vt:lpstr>Beyond Pattern Recognition</vt:lpstr>
      <vt:lpstr>Learning Causal Structure</vt:lpstr>
      <vt:lpstr>Predictive Learning</vt:lpstr>
      <vt:lpstr>LeabraTI: Learning Through Time in the Thalamocortical Loops</vt:lpstr>
      <vt:lpstr>LeabraTI: Biological Details</vt:lpstr>
      <vt:lpstr>TI: Key Biological Data</vt:lpstr>
      <vt:lpstr>TI Model</vt:lpstr>
      <vt:lpstr>The Blicket Detector</vt:lpstr>
      <vt:lpstr>Model Results</vt:lpstr>
      <vt:lpstr>Depends on Temporal Context, Recurrent Processing</vt:lpstr>
      <vt:lpstr>Network Dynamics over Time</vt:lpstr>
      <vt:lpstr>More Subtle Inferences: Conjunctive vs. Disjunctive Causes</vt:lpstr>
      <vt:lpstr>Model Reproduces Qualitative Patterns</vt:lpstr>
      <vt:lpstr>Sensitivity to Probabilities</vt:lpstr>
      <vt:lpstr>Conclusions</vt:lpstr>
      <vt:lpstr>Future Work</vt:lpstr>
      <vt:lpstr>Extras</vt:lpstr>
      <vt:lpstr>LeabraTI vs. SRN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38</cp:revision>
  <dcterms:created xsi:type="dcterms:W3CDTF">2009-03-18T06:10:11Z</dcterms:created>
  <dcterms:modified xsi:type="dcterms:W3CDTF">2014-06-04T13:35:40Z</dcterms:modified>
</cp:coreProperties>
</file>