
<file path=[Content_Types].xml><?xml version="1.0" encoding="utf-8"?>
<Types xmlns="http://schemas.openxmlformats.org/package/2006/content-types">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slides/slide2.xml" ContentType="application/vnd.openxmlformats-officedocument.presentationml.slide+xml"/>
  <Override PartName="/ppt/theme/theme1.xml" ContentType="application/vnd.openxmlformats-officedocument.theme+xml"/>
  <Override PartName="/ppt/slideLayouts/slideLayout6.xml" ContentType="application/vnd.openxmlformats-officedocument.presentationml.slideLayout+xml"/>
  <Override PartName="/ppt/presentation.xml" ContentType="application/vnd.openxmlformats-officedocument.presentationml.presentation.main+xml"/>
  <Override PartName="/ppt/notesSlides/notesSlide9.xml" ContentType="application/vnd.openxmlformats-officedocument.presentationml.notesSlide+xml"/>
  <Override PartName="/docProps/app.xml" ContentType="application/vnd.openxmlformats-officedocument.extended-properties+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Layouts/slideLayout7.xml" ContentType="application/vnd.openxmlformats-officedocument.presentationml.slideLayout+xml"/>
  <Override PartName="/ppt/presProps.xml" ContentType="application/vnd.openxmlformats-officedocument.presentationml.presProps+xml"/>
  <Default Extension="jpeg" ContentType="image/jpeg"/>
  <Override PartName="/ppt/slideLayouts/slideLayout3.xml" ContentType="application/vnd.openxmlformats-officedocument.presentationml.slideLayout+xml"/>
  <Override PartName="/ppt/slides/slide3.xml" ContentType="application/vnd.openxmlformats-officedocument.presentationml.slide+xml"/>
  <Override PartName="/ppt/slides/slide4.xml" ContentType="application/vnd.openxmlformats-officedocument.presentationml.slide+xml"/>
  <Override PartName="/ppt/slideLayouts/slideLayout5.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slides/slide1.xml" ContentType="application/vnd.openxmlformats-officedocument.presentationml.slide+xml"/>
  <Override PartName="/ppt/tableStyles.xml" ContentType="application/vnd.openxmlformats-officedocument.presentationml.tableStyles+xml"/>
  <Default Extension="xml" ContentType="application/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viewProps.xml" ContentType="application/vnd.openxmlformats-officedocument.presentationml.viewProps+xml"/>
  <Override PartName="/ppt/notesSlides/notesSlide7.xml" ContentType="application/vnd.openxmlformats-officedocument.presentationml.notesSlide+xml"/>
  <Default Extension="bin" ContentType="application/vnd.openxmlformats-officedocument.presentationml.printerSettings"/>
  <Override PartName="/ppt/notesSlides/notesSlide4.xml" ContentType="application/vnd.openxmlformats-officedocument.presentationml.notes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docProps/core.xml" ContentType="application/vnd.openxmlformats-package.core-properties+xml"/>
  <Default Extension="rels" ContentType="application/vnd.openxmlformats-package.relationships+xml"/>
  <Override PartName="/ppt/slides/slide6.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saveSubsetFonts="1">
  <p:sldMasterIdLst>
    <p:sldMasterId id="2147483648" r:id="rId1"/>
  </p:sldMasterIdLst>
  <p:notesMasterIdLst>
    <p:notesMasterId r:id="rId13"/>
  </p:notesMasterIdLst>
  <p:sldIdLst>
    <p:sldId id="261" r:id="rId2"/>
    <p:sldId id="259" r:id="rId3"/>
    <p:sldId id="257" r:id="rId4"/>
    <p:sldId id="258" r:id="rId5"/>
    <p:sldId id="260" r:id="rId6"/>
    <p:sldId id="262" r:id="rId7"/>
    <p:sldId id="263" r:id="rId8"/>
    <p:sldId id="264" r:id="rId9"/>
    <p:sldId id="265" r:id="rId10"/>
    <p:sldId id="266" r:id="rId11"/>
    <p:sldId id="267"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lrMru>
    <a:srgbClr val="7F7F7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normalViewPr showOutlineIcons="0">
    <p:restoredLeft sz="18019" autoAdjust="0"/>
    <p:restoredTop sz="87057" autoAdjust="0"/>
  </p:normalViewPr>
  <p:slideViewPr>
    <p:cSldViewPr>
      <p:cViewPr varScale="1">
        <p:scale>
          <a:sx n="111" d="100"/>
          <a:sy n="111" d="100"/>
        </p:scale>
        <p:origin x="-584" y="-1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4" Type="http://schemas.openxmlformats.org/officeDocument/2006/relationships/printerSettings" Target="printerSettings/printerSettings1.bin"/><Relationship Id="rId4" Type="http://schemas.openxmlformats.org/officeDocument/2006/relationships/slide" Target="slides/slide3.xml"/><Relationship Id="rId7" Type="http://schemas.openxmlformats.org/officeDocument/2006/relationships/slide" Target="slides/slide6.xml"/><Relationship Id="rId11"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slide" Target="slides/slide5.xml"/><Relationship Id="rId16" Type="http://schemas.openxmlformats.org/officeDocument/2006/relationships/viewProps" Target="viewProps.xml"/><Relationship Id="rId8" Type="http://schemas.openxmlformats.org/officeDocument/2006/relationships/slide" Target="slides/slide7.xml"/><Relationship Id="rId13" Type="http://schemas.openxmlformats.org/officeDocument/2006/relationships/notesMaster" Target="notesMasters/notesMaster1.xml"/><Relationship Id="rId10" Type="http://schemas.openxmlformats.org/officeDocument/2006/relationships/slide" Target="slides/slide9.xml"/><Relationship Id="rId5" Type="http://schemas.openxmlformats.org/officeDocument/2006/relationships/slide" Target="slides/slide4.xml"/><Relationship Id="rId15"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9" Type="http://schemas.openxmlformats.org/officeDocument/2006/relationships/slide" Target="slides/slide8.xml"/><Relationship Id="rId3" Type="http://schemas.openxmlformats.org/officeDocument/2006/relationships/slide" Target="slides/slide2.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63FE90-2355-4E30-87E1-1E1F189CDF68}" type="datetimeFigureOut">
              <a:rPr lang="en-US" smtClean="0"/>
              <a:pPr/>
              <a:t>4/14/09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01A7A5D-DE9C-4D2B-A2C6-5A88234CA92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Click next to continue </a:t>
            </a:r>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Reduce the square on the previous slide and the text in it to the</a:t>
            </a:r>
            <a:r>
              <a:rPr lang="en-US" baseline="0" dirty="0" smtClean="0"/>
              <a:t> one that looks like above.</a:t>
            </a:r>
          </a:p>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10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Fade in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Reduce the square on the previous slide and the text in it to the</a:t>
            </a:r>
            <a:r>
              <a:rPr lang="en-US" baseline="0" dirty="0" smtClean="0"/>
              <a:t> one that looks like above.</a:t>
            </a:r>
          </a:p>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Fade in</a:t>
            </a:r>
            <a:r>
              <a:rPr lang="en-US" baseline="0" dirty="0" smtClean="0"/>
              <a:t> </a:t>
            </a:r>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Reduce the square on the previous slide and the text in it to the</a:t>
            </a:r>
            <a:r>
              <a:rPr lang="en-US" baseline="0" dirty="0" smtClean="0"/>
              <a:t> one that looks like above.</a:t>
            </a:r>
          </a:p>
          <a:p>
            <a:endParaRPr lang="en-US" dirty="0"/>
          </a:p>
        </p:txBody>
      </p:sp>
      <p:sp>
        <p:nvSpPr>
          <p:cNvPr id="4" name="Slide Number Placeholder 3"/>
          <p:cNvSpPr>
            <a:spLocks noGrp="1"/>
          </p:cNvSpPr>
          <p:nvPr>
            <p:ph type="sldNum" sz="quarter" idx="10"/>
          </p:nvPr>
        </p:nvSpPr>
        <p:spPr/>
        <p:txBody>
          <a:bodyPr/>
          <a:lstStyle/>
          <a:p>
            <a:fld id="{201A7A5D-DE9C-4D2B-A2C6-5A88234CA92E}"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E536242-3CC7-46A0-8A1D-98A07836789F}" type="datetimeFigureOut">
              <a:rPr lang="en-US" smtClean="0"/>
              <a:pPr/>
              <a:t>4/14/09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36242-3CC7-46A0-8A1D-98A07836789F}" type="datetimeFigureOut">
              <a:rPr lang="en-US" smtClean="0"/>
              <a:pPr/>
              <a:t>4/14/09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36242-3CC7-46A0-8A1D-98A07836789F}" type="datetimeFigureOut">
              <a:rPr lang="en-US" smtClean="0"/>
              <a:pPr/>
              <a:t>4/14/09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E536242-3CC7-46A0-8A1D-98A07836789F}" type="datetimeFigureOut">
              <a:rPr lang="en-US" smtClean="0"/>
              <a:pPr/>
              <a:t>4/14/09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536242-3CC7-46A0-8A1D-98A07836789F}" type="datetimeFigureOut">
              <a:rPr lang="en-US" smtClean="0"/>
              <a:pPr/>
              <a:t>4/14/09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E536242-3CC7-46A0-8A1D-98A07836789F}" type="datetimeFigureOut">
              <a:rPr lang="en-US" smtClean="0"/>
              <a:pPr/>
              <a:t>4/14/09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E536242-3CC7-46A0-8A1D-98A07836789F}" type="datetimeFigureOut">
              <a:rPr lang="en-US" smtClean="0"/>
              <a:pPr/>
              <a:t>4/14/09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E536242-3CC7-46A0-8A1D-98A07836789F}" type="datetimeFigureOut">
              <a:rPr lang="en-US" smtClean="0"/>
              <a:pPr/>
              <a:t>4/14/09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536242-3CC7-46A0-8A1D-98A07836789F}" type="datetimeFigureOut">
              <a:rPr lang="en-US" smtClean="0"/>
              <a:pPr/>
              <a:t>4/14/09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36242-3CC7-46A0-8A1D-98A07836789F}" type="datetimeFigureOut">
              <a:rPr lang="en-US" smtClean="0"/>
              <a:pPr/>
              <a:t>4/14/09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536242-3CC7-46A0-8A1D-98A07836789F}" type="datetimeFigureOut">
              <a:rPr lang="en-US" smtClean="0"/>
              <a:pPr/>
              <a:t>4/14/09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E17BB-1435-4CDB-83AF-1A446905929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4" Type="http://schemas.openxmlformats.org/officeDocument/2006/relationships/slideLayout" Target="../slideLayouts/slideLayout4.xml"/><Relationship Id="rId10" Type="http://schemas.openxmlformats.org/officeDocument/2006/relationships/slideLayout" Target="../slideLayouts/slideLayout10.xml"/><Relationship Id="rId5" Type="http://schemas.openxmlformats.org/officeDocument/2006/relationships/slideLayout" Target="../slideLayouts/slideLayout5.xml"/><Relationship Id="rId7" Type="http://schemas.openxmlformats.org/officeDocument/2006/relationships/slideLayout" Target="../slideLayouts/slideLayout7.xml"/><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9" Type="http://schemas.openxmlformats.org/officeDocument/2006/relationships/slideLayout" Target="../slideLayouts/slideLayout9.xml"/><Relationship Id="rId3" Type="http://schemas.openxmlformats.org/officeDocument/2006/relationships/slideLayout" Target="../slideLayouts/slideLayout3.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536242-3CC7-46A0-8A1D-98A07836789F}" type="datetimeFigureOut">
              <a:rPr lang="en-US" smtClean="0"/>
              <a:pPr/>
              <a:t>4/14/09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FE17BB-1435-4CDB-83AF-1A446905929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762000" y="685800"/>
            <a:ext cx="7391400"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Arial" pitchFamily="34" charset="0"/>
                <a:ea typeface="Times New Roman" pitchFamily="18" charset="0"/>
              </a:rPr>
              <a:t>	</a:t>
            </a:r>
            <a:r>
              <a:rPr kumimoji="0" lang="en-US" b="0" i="0" u="none" strike="noStrike" cap="none" normalizeH="0" baseline="0" dirty="0" smtClean="0">
                <a:ln>
                  <a:noFill/>
                </a:ln>
                <a:solidFill>
                  <a:schemeClr val="tx1"/>
                </a:solidFill>
                <a:effectLst/>
                <a:latin typeface="Arial" pitchFamily="34" charset="0"/>
                <a:ea typeface="Times New Roman" pitchFamily="18" charset="0"/>
              </a:rPr>
              <a:t>Lisa, a friend of a friend (of whom you know little) calls for advice. She recently had gone to her local church to donate blood during the annual blood drive. About a month after donating blood she received a note stating “Our preliminary results show that you may be infected with HIV virus. Please see your primary care physician for follow-up.” As a result of this test, they were unable to use her blood.</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rPr>
              <a:t>	She calls you in a state of legitimate concern and asks “what are the odds that I have HIV?” You tell her you’ll get some background information and call her right back. After a bit of </a:t>
            </a:r>
            <a:r>
              <a:rPr kumimoji="0" lang="en-US" b="0" i="0" u="none" strike="noStrike" cap="none" normalizeH="0" baseline="0" dirty="0" err="1" smtClean="0">
                <a:ln>
                  <a:noFill/>
                </a:ln>
                <a:solidFill>
                  <a:schemeClr val="tx1"/>
                </a:solidFill>
                <a:effectLst/>
                <a:latin typeface="Arial" pitchFamily="34" charset="0"/>
                <a:ea typeface="Times New Roman" pitchFamily="18" charset="0"/>
              </a:rPr>
              <a:t>Googling</a:t>
            </a:r>
            <a:r>
              <a:rPr kumimoji="0" lang="en-US" b="0" i="0" u="none" strike="noStrike" cap="none" normalizeH="0" baseline="0" dirty="0" smtClean="0">
                <a:ln>
                  <a:noFill/>
                </a:ln>
                <a:solidFill>
                  <a:schemeClr val="tx1"/>
                </a:solidFill>
                <a:effectLst/>
                <a:latin typeface="Arial" pitchFamily="34" charset="0"/>
                <a:ea typeface="Times New Roman" pitchFamily="18" charset="0"/>
              </a:rPr>
              <a:t> and calling the blood-bank lab, you learn the following:</a:t>
            </a:r>
            <a:endParaRPr kumimoji="0" lang="en-US" b="0" i="0" u="none" strike="noStrike" cap="none" normalizeH="0" baseline="0" dirty="0" smtClean="0">
              <a:ln>
                <a:noFill/>
              </a:ln>
              <a:solidFill>
                <a:schemeClr val="tx1"/>
              </a:solidFill>
              <a:effectLst/>
              <a:latin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dirty="0" smtClean="0">
              <a:ln>
                <a:noFill/>
              </a:ln>
              <a:solidFill>
                <a:schemeClr val="tx1"/>
              </a:solidFill>
              <a:effectLst/>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chemeClr val="tx1"/>
                </a:solidFill>
                <a:effectLst/>
                <a:latin typeface="Arial" pitchFamily="34" charset="0"/>
                <a:ea typeface="Times New Roman" pitchFamily="18" charset="0"/>
              </a:rPr>
              <a:t>	</a:t>
            </a:r>
            <a:r>
              <a:rPr kumimoji="0" lang="en-US" b="0" i="0" u="none" strike="noStrike" cap="none" normalizeH="0" baseline="0" dirty="0" smtClean="0">
                <a:ln>
                  <a:noFill/>
                </a:ln>
                <a:solidFill>
                  <a:schemeClr val="bg1">
                    <a:lumMod val="50000"/>
                  </a:schemeClr>
                </a:solidFill>
                <a:effectLst/>
                <a:latin typeface="Arial" pitchFamily="34" charset="0"/>
                <a:ea typeface="Times New Roman" pitchFamily="18" charset="0"/>
              </a:rPr>
              <a:t>“In the US, of approximately 300,000,000 people, roughly 600,000 are infected with HIV. The blood bank lab states that the sensitivity and specificity of the test that they used to screen the donated blood are 95% and 90%, respectively.”</a:t>
            </a:r>
          </a:p>
          <a:p>
            <a:pPr marL="0" marR="0" lvl="0" indent="0" algn="l" defTabSz="914400" rtl="0" eaLnBrk="0" fontAlgn="base" latinLnBrk="0" hangingPunct="0">
              <a:lnSpc>
                <a:spcPct val="100000"/>
              </a:lnSpc>
              <a:spcBef>
                <a:spcPct val="0"/>
              </a:spcBef>
              <a:spcAft>
                <a:spcPct val="0"/>
              </a:spcAft>
              <a:buClrTx/>
              <a:buSzTx/>
              <a:buFontTx/>
              <a:buNone/>
              <a:tabLst/>
            </a:pPr>
            <a:endParaRPr lang="en-US" dirty="0" smtClean="0">
              <a:solidFill>
                <a:schemeClr val="bg1">
                  <a:lumMod val="50000"/>
                </a:schemeClr>
              </a:solidFill>
              <a:latin typeface="Arial" pitchFamily="34" charset="0"/>
              <a:ea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effectLst/>
                <a:latin typeface="Arial" pitchFamily="34" charset="0"/>
                <a:ea typeface="Times New Roman" pitchFamily="18" charset="0"/>
              </a:rPr>
              <a:t>Click </a:t>
            </a:r>
            <a:r>
              <a:rPr kumimoji="0" lang="en-US" b="1" i="0" u="none" strike="noStrike" cap="none" normalizeH="0" baseline="0" dirty="0" smtClean="0">
                <a:ln>
                  <a:noFill/>
                </a:ln>
                <a:effectLst/>
                <a:latin typeface="Arial" pitchFamily="34" charset="0"/>
                <a:ea typeface="Times New Roman" pitchFamily="18" charset="0"/>
              </a:rPr>
              <a:t>Next</a:t>
            </a:r>
            <a:r>
              <a:rPr kumimoji="0" lang="en-US" b="0" i="0" u="none" strike="noStrike" cap="none" normalizeH="0" baseline="0" dirty="0" smtClean="0">
                <a:ln>
                  <a:noFill/>
                </a:ln>
                <a:effectLst/>
                <a:latin typeface="Arial" pitchFamily="34" charset="0"/>
                <a:ea typeface="Times New Roman" pitchFamily="18" charset="0"/>
              </a:rPr>
              <a:t>  to see how you can use this information  and the formula above  to find</a:t>
            </a:r>
            <a:r>
              <a:rPr kumimoji="0" lang="en-US" b="0" i="0" u="none" strike="noStrike" cap="none" normalizeH="0" dirty="0" smtClean="0">
                <a:ln>
                  <a:noFill/>
                </a:ln>
                <a:effectLst/>
                <a:latin typeface="Arial" pitchFamily="34" charset="0"/>
                <a:ea typeface="Times New Roman" pitchFamily="18" charset="0"/>
              </a:rPr>
              <a:t> th</a:t>
            </a:r>
            <a:r>
              <a:rPr lang="en-US" dirty="0" smtClean="0">
                <a:latin typeface="Arial" pitchFamily="34" charset="0"/>
                <a:ea typeface="Times New Roman" pitchFamily="18" charset="0"/>
              </a:rPr>
              <a:t>e positive predictive value  or the probability that the Lisa has the disease. </a:t>
            </a:r>
            <a:endParaRPr kumimoji="0" lang="en-US" b="0" i="0" u="none" strike="noStrike" cap="none" normalizeH="0" baseline="0" dirty="0" smtClean="0">
              <a:ln>
                <a:noFill/>
              </a:ln>
              <a:effectLst/>
              <a:latin typeface="Arial" pitchFamily="34" charset="0"/>
              <a:ea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066800" y="3733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ectangle 6"/>
          <p:cNvSpPr/>
          <p:nvPr/>
        </p:nvSpPr>
        <p:spPr>
          <a:xfrm>
            <a:off x="2438400" y="3733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1066800" y="5105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2438400" y="5105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2057400" y="3745468"/>
            <a:ext cx="415498" cy="369332"/>
          </a:xfrm>
          <a:prstGeom prst="rect">
            <a:avLst/>
          </a:prstGeom>
          <a:noFill/>
        </p:spPr>
        <p:txBody>
          <a:bodyPr wrap="none" rtlCol="0">
            <a:spAutoFit/>
          </a:bodyPr>
          <a:lstStyle/>
          <a:p>
            <a:r>
              <a:rPr lang="en-US" dirty="0" smtClean="0"/>
              <a:t>TP</a:t>
            </a:r>
            <a:endParaRPr lang="en-US" dirty="0"/>
          </a:p>
        </p:txBody>
      </p:sp>
      <p:sp>
        <p:nvSpPr>
          <p:cNvPr id="11" name="TextBox 10"/>
          <p:cNvSpPr txBox="1"/>
          <p:nvPr/>
        </p:nvSpPr>
        <p:spPr>
          <a:xfrm>
            <a:off x="3394502" y="3745468"/>
            <a:ext cx="409086" cy="369332"/>
          </a:xfrm>
          <a:prstGeom prst="rect">
            <a:avLst/>
          </a:prstGeom>
          <a:noFill/>
        </p:spPr>
        <p:txBody>
          <a:bodyPr wrap="none" rtlCol="0">
            <a:spAutoFit/>
          </a:bodyPr>
          <a:lstStyle/>
          <a:p>
            <a:r>
              <a:rPr lang="en-US" dirty="0" smtClean="0"/>
              <a:t>FP</a:t>
            </a:r>
            <a:endParaRPr lang="en-US" dirty="0"/>
          </a:p>
        </p:txBody>
      </p:sp>
      <p:sp>
        <p:nvSpPr>
          <p:cNvPr id="12" name="TextBox 11"/>
          <p:cNvSpPr txBox="1"/>
          <p:nvPr/>
        </p:nvSpPr>
        <p:spPr>
          <a:xfrm>
            <a:off x="2057400" y="5117068"/>
            <a:ext cx="439544" cy="369332"/>
          </a:xfrm>
          <a:prstGeom prst="rect">
            <a:avLst/>
          </a:prstGeom>
          <a:noFill/>
        </p:spPr>
        <p:txBody>
          <a:bodyPr wrap="none" rtlCol="0">
            <a:spAutoFit/>
          </a:bodyPr>
          <a:lstStyle/>
          <a:p>
            <a:r>
              <a:rPr lang="en-US" dirty="0" smtClean="0"/>
              <a:t>FN</a:t>
            </a:r>
            <a:endParaRPr lang="en-US" dirty="0"/>
          </a:p>
        </p:txBody>
      </p:sp>
      <p:sp>
        <p:nvSpPr>
          <p:cNvPr id="13" name="TextBox 12"/>
          <p:cNvSpPr txBox="1"/>
          <p:nvPr/>
        </p:nvSpPr>
        <p:spPr>
          <a:xfrm>
            <a:off x="3352800" y="5117068"/>
            <a:ext cx="445956" cy="369332"/>
          </a:xfrm>
          <a:prstGeom prst="rect">
            <a:avLst/>
          </a:prstGeom>
          <a:noFill/>
        </p:spPr>
        <p:txBody>
          <a:bodyPr wrap="none" rtlCol="0">
            <a:spAutoFit/>
          </a:bodyPr>
          <a:lstStyle/>
          <a:p>
            <a:r>
              <a:rPr lang="en-US" dirty="0" smtClean="0"/>
              <a:t>TN</a:t>
            </a:r>
            <a:endParaRPr lang="en-US" dirty="0"/>
          </a:p>
        </p:txBody>
      </p:sp>
      <p:sp>
        <p:nvSpPr>
          <p:cNvPr id="14" name="TextBox 13"/>
          <p:cNvSpPr txBox="1"/>
          <p:nvPr/>
        </p:nvSpPr>
        <p:spPr>
          <a:xfrm>
            <a:off x="1600200" y="4191000"/>
            <a:ext cx="418704" cy="369332"/>
          </a:xfrm>
          <a:prstGeom prst="rect">
            <a:avLst/>
          </a:prstGeom>
          <a:noFill/>
        </p:spPr>
        <p:txBody>
          <a:bodyPr wrap="none" rtlCol="0">
            <a:spAutoFit/>
          </a:bodyPr>
          <a:lstStyle/>
          <a:p>
            <a:r>
              <a:rPr lang="en-US" dirty="0" smtClean="0"/>
              <a:t>40</a:t>
            </a:r>
            <a:endParaRPr lang="en-US" dirty="0"/>
          </a:p>
        </p:txBody>
      </p:sp>
      <p:sp>
        <p:nvSpPr>
          <p:cNvPr id="15" name="TextBox 14"/>
          <p:cNvSpPr txBox="1"/>
          <p:nvPr/>
        </p:nvSpPr>
        <p:spPr>
          <a:xfrm>
            <a:off x="2974914" y="4191000"/>
            <a:ext cx="418704" cy="369332"/>
          </a:xfrm>
          <a:prstGeom prst="rect">
            <a:avLst/>
          </a:prstGeom>
          <a:noFill/>
        </p:spPr>
        <p:txBody>
          <a:bodyPr wrap="none" rtlCol="0">
            <a:spAutoFit/>
          </a:bodyPr>
          <a:lstStyle/>
          <a:p>
            <a:r>
              <a:rPr lang="en-US" dirty="0" smtClean="0"/>
              <a:t>30</a:t>
            </a:r>
            <a:endParaRPr lang="en-US" dirty="0"/>
          </a:p>
        </p:txBody>
      </p:sp>
      <p:sp>
        <p:nvSpPr>
          <p:cNvPr id="16" name="TextBox 15"/>
          <p:cNvSpPr txBox="1"/>
          <p:nvPr/>
        </p:nvSpPr>
        <p:spPr>
          <a:xfrm>
            <a:off x="2971800" y="5574268"/>
            <a:ext cx="418704" cy="369332"/>
          </a:xfrm>
          <a:prstGeom prst="rect">
            <a:avLst/>
          </a:prstGeom>
          <a:noFill/>
        </p:spPr>
        <p:txBody>
          <a:bodyPr wrap="none" rtlCol="0">
            <a:spAutoFit/>
          </a:bodyPr>
          <a:lstStyle/>
          <a:p>
            <a:r>
              <a:rPr lang="en-US" dirty="0" smtClean="0"/>
              <a:t>20</a:t>
            </a:r>
            <a:endParaRPr lang="en-US" dirty="0"/>
          </a:p>
        </p:txBody>
      </p:sp>
      <p:sp>
        <p:nvSpPr>
          <p:cNvPr id="17" name="TextBox 16"/>
          <p:cNvSpPr txBox="1"/>
          <p:nvPr/>
        </p:nvSpPr>
        <p:spPr>
          <a:xfrm>
            <a:off x="1679514" y="5562600"/>
            <a:ext cx="418704" cy="369332"/>
          </a:xfrm>
          <a:prstGeom prst="rect">
            <a:avLst/>
          </a:prstGeom>
          <a:noFill/>
        </p:spPr>
        <p:txBody>
          <a:bodyPr wrap="none" rtlCol="0">
            <a:spAutoFit/>
          </a:bodyPr>
          <a:lstStyle/>
          <a:p>
            <a:r>
              <a:rPr lang="en-US" dirty="0" smtClean="0"/>
              <a:t>10</a:t>
            </a:r>
            <a:endParaRPr lang="en-US" dirty="0"/>
          </a:p>
        </p:txBody>
      </p:sp>
      <p:sp>
        <p:nvSpPr>
          <p:cNvPr id="19" name="Rectangle 18"/>
          <p:cNvSpPr/>
          <p:nvPr/>
        </p:nvSpPr>
        <p:spPr>
          <a:xfrm>
            <a:off x="1066800" y="685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0" name="Rectangle 19"/>
          <p:cNvSpPr/>
          <p:nvPr/>
        </p:nvSpPr>
        <p:spPr>
          <a:xfrm>
            <a:off x="2438400" y="685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1" name="Rectangle 20"/>
          <p:cNvSpPr/>
          <p:nvPr/>
        </p:nvSpPr>
        <p:spPr>
          <a:xfrm>
            <a:off x="1066800" y="2057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2" name="Rectangle 21"/>
          <p:cNvSpPr/>
          <p:nvPr/>
        </p:nvSpPr>
        <p:spPr>
          <a:xfrm>
            <a:off x="2438400" y="2057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23" name="TextBox 22"/>
          <p:cNvSpPr txBox="1"/>
          <p:nvPr/>
        </p:nvSpPr>
        <p:spPr>
          <a:xfrm>
            <a:off x="2057400" y="697468"/>
            <a:ext cx="415498" cy="369332"/>
          </a:xfrm>
          <a:prstGeom prst="rect">
            <a:avLst/>
          </a:prstGeom>
          <a:noFill/>
        </p:spPr>
        <p:txBody>
          <a:bodyPr wrap="none" rtlCol="0">
            <a:spAutoFit/>
          </a:bodyPr>
          <a:lstStyle/>
          <a:p>
            <a:r>
              <a:rPr lang="en-US" dirty="0" smtClean="0"/>
              <a:t>TP</a:t>
            </a:r>
            <a:endParaRPr lang="en-US" dirty="0"/>
          </a:p>
        </p:txBody>
      </p:sp>
      <p:sp>
        <p:nvSpPr>
          <p:cNvPr id="24" name="TextBox 23"/>
          <p:cNvSpPr txBox="1"/>
          <p:nvPr/>
        </p:nvSpPr>
        <p:spPr>
          <a:xfrm>
            <a:off x="3394502" y="697468"/>
            <a:ext cx="409086" cy="369332"/>
          </a:xfrm>
          <a:prstGeom prst="rect">
            <a:avLst/>
          </a:prstGeom>
          <a:noFill/>
        </p:spPr>
        <p:txBody>
          <a:bodyPr wrap="none" rtlCol="0">
            <a:spAutoFit/>
          </a:bodyPr>
          <a:lstStyle/>
          <a:p>
            <a:r>
              <a:rPr lang="en-US" dirty="0" smtClean="0"/>
              <a:t>FP</a:t>
            </a:r>
            <a:endParaRPr lang="en-US" dirty="0"/>
          </a:p>
        </p:txBody>
      </p:sp>
      <p:sp>
        <p:nvSpPr>
          <p:cNvPr id="25" name="TextBox 24"/>
          <p:cNvSpPr txBox="1"/>
          <p:nvPr/>
        </p:nvSpPr>
        <p:spPr>
          <a:xfrm>
            <a:off x="2057400" y="2069068"/>
            <a:ext cx="439544" cy="369332"/>
          </a:xfrm>
          <a:prstGeom prst="rect">
            <a:avLst/>
          </a:prstGeom>
          <a:noFill/>
        </p:spPr>
        <p:txBody>
          <a:bodyPr wrap="none" rtlCol="0">
            <a:spAutoFit/>
          </a:bodyPr>
          <a:lstStyle/>
          <a:p>
            <a:r>
              <a:rPr lang="en-US" dirty="0" smtClean="0"/>
              <a:t>FN</a:t>
            </a:r>
            <a:endParaRPr lang="en-US" dirty="0"/>
          </a:p>
        </p:txBody>
      </p:sp>
      <p:sp>
        <p:nvSpPr>
          <p:cNvPr id="26" name="TextBox 25"/>
          <p:cNvSpPr txBox="1"/>
          <p:nvPr/>
        </p:nvSpPr>
        <p:spPr>
          <a:xfrm>
            <a:off x="3352800" y="2069068"/>
            <a:ext cx="445956" cy="369332"/>
          </a:xfrm>
          <a:prstGeom prst="rect">
            <a:avLst/>
          </a:prstGeom>
          <a:noFill/>
        </p:spPr>
        <p:txBody>
          <a:bodyPr wrap="none" rtlCol="0">
            <a:spAutoFit/>
          </a:bodyPr>
          <a:lstStyle/>
          <a:p>
            <a:r>
              <a:rPr lang="en-US" dirty="0" smtClean="0"/>
              <a:t>TN</a:t>
            </a:r>
            <a:endParaRPr lang="en-US" dirty="0"/>
          </a:p>
        </p:txBody>
      </p:sp>
      <p:sp>
        <p:nvSpPr>
          <p:cNvPr id="27" name="TextBox 26"/>
          <p:cNvSpPr txBox="1"/>
          <p:nvPr/>
        </p:nvSpPr>
        <p:spPr>
          <a:xfrm>
            <a:off x="1600200" y="1143000"/>
            <a:ext cx="301686" cy="369332"/>
          </a:xfrm>
          <a:prstGeom prst="rect">
            <a:avLst/>
          </a:prstGeom>
          <a:noFill/>
        </p:spPr>
        <p:txBody>
          <a:bodyPr wrap="none" rtlCol="0">
            <a:spAutoFit/>
          </a:bodyPr>
          <a:lstStyle/>
          <a:p>
            <a:r>
              <a:rPr lang="en-US" dirty="0" smtClean="0"/>
              <a:t>4</a:t>
            </a:r>
            <a:endParaRPr lang="en-US" dirty="0"/>
          </a:p>
        </p:txBody>
      </p:sp>
      <p:sp>
        <p:nvSpPr>
          <p:cNvPr id="28" name="TextBox 27"/>
          <p:cNvSpPr txBox="1"/>
          <p:nvPr/>
        </p:nvSpPr>
        <p:spPr>
          <a:xfrm>
            <a:off x="2974914" y="1143000"/>
            <a:ext cx="418704" cy="369332"/>
          </a:xfrm>
          <a:prstGeom prst="rect">
            <a:avLst/>
          </a:prstGeom>
          <a:noFill/>
        </p:spPr>
        <p:txBody>
          <a:bodyPr wrap="none" rtlCol="0">
            <a:spAutoFit/>
          </a:bodyPr>
          <a:lstStyle/>
          <a:p>
            <a:r>
              <a:rPr lang="en-US" dirty="0" smtClean="0"/>
              <a:t>57</a:t>
            </a:r>
            <a:endParaRPr lang="en-US" dirty="0"/>
          </a:p>
        </p:txBody>
      </p:sp>
      <p:sp>
        <p:nvSpPr>
          <p:cNvPr id="29" name="TextBox 28"/>
          <p:cNvSpPr txBox="1"/>
          <p:nvPr/>
        </p:nvSpPr>
        <p:spPr>
          <a:xfrm>
            <a:off x="2971800" y="2526268"/>
            <a:ext cx="418704" cy="369332"/>
          </a:xfrm>
          <a:prstGeom prst="rect">
            <a:avLst/>
          </a:prstGeom>
          <a:noFill/>
        </p:spPr>
        <p:txBody>
          <a:bodyPr wrap="none" rtlCol="0">
            <a:spAutoFit/>
          </a:bodyPr>
          <a:lstStyle/>
          <a:p>
            <a:r>
              <a:rPr lang="en-US" dirty="0" smtClean="0"/>
              <a:t>38</a:t>
            </a:r>
            <a:endParaRPr lang="en-US" dirty="0"/>
          </a:p>
        </p:txBody>
      </p:sp>
      <p:sp>
        <p:nvSpPr>
          <p:cNvPr id="30" name="TextBox 29"/>
          <p:cNvSpPr txBox="1"/>
          <p:nvPr/>
        </p:nvSpPr>
        <p:spPr>
          <a:xfrm>
            <a:off x="1679514" y="2514600"/>
            <a:ext cx="301686" cy="369332"/>
          </a:xfrm>
          <a:prstGeom prst="rect">
            <a:avLst/>
          </a:prstGeom>
          <a:noFill/>
        </p:spPr>
        <p:txBody>
          <a:bodyPr wrap="none" rtlCol="0">
            <a:spAutoFit/>
          </a:bodyPr>
          <a:lstStyle/>
          <a:p>
            <a:r>
              <a:rPr lang="en-US" dirty="0" smtClean="0"/>
              <a:t>1</a:t>
            </a:r>
            <a:endParaRPr lang="en-US" dirty="0"/>
          </a:p>
        </p:txBody>
      </p:sp>
      <p:sp>
        <p:nvSpPr>
          <p:cNvPr id="31" name="TextBox 30"/>
          <p:cNvSpPr txBox="1"/>
          <p:nvPr/>
        </p:nvSpPr>
        <p:spPr>
          <a:xfrm>
            <a:off x="4572000" y="762000"/>
            <a:ext cx="3429000" cy="1200329"/>
          </a:xfrm>
          <a:prstGeom prst="rect">
            <a:avLst/>
          </a:prstGeom>
          <a:noFill/>
        </p:spPr>
        <p:txBody>
          <a:bodyPr wrap="square" rtlCol="0">
            <a:spAutoFit/>
          </a:bodyPr>
          <a:lstStyle/>
          <a:p>
            <a:r>
              <a:rPr lang="en-US" dirty="0" smtClean="0"/>
              <a:t>When:</a:t>
            </a:r>
          </a:p>
          <a:p>
            <a:r>
              <a:rPr lang="en-US" dirty="0" smtClean="0"/>
              <a:t>Prevalence  = 5%</a:t>
            </a:r>
          </a:p>
          <a:p>
            <a:endParaRPr lang="en-US" dirty="0" smtClean="0"/>
          </a:p>
          <a:p>
            <a:r>
              <a:rPr lang="en-US" dirty="0" smtClean="0"/>
              <a:t>Predictive Value = 6.5%</a:t>
            </a:r>
          </a:p>
        </p:txBody>
      </p:sp>
      <p:sp>
        <p:nvSpPr>
          <p:cNvPr id="32" name="TextBox 31"/>
          <p:cNvSpPr txBox="1"/>
          <p:nvPr/>
        </p:nvSpPr>
        <p:spPr>
          <a:xfrm>
            <a:off x="4572000" y="3810000"/>
            <a:ext cx="3429000" cy="1200329"/>
          </a:xfrm>
          <a:prstGeom prst="rect">
            <a:avLst/>
          </a:prstGeom>
          <a:noFill/>
        </p:spPr>
        <p:txBody>
          <a:bodyPr wrap="square" rtlCol="0">
            <a:spAutoFit/>
          </a:bodyPr>
          <a:lstStyle/>
          <a:p>
            <a:r>
              <a:rPr lang="en-US" dirty="0" smtClean="0"/>
              <a:t>When:</a:t>
            </a:r>
          </a:p>
          <a:p>
            <a:r>
              <a:rPr lang="en-US" dirty="0" smtClean="0"/>
              <a:t>Prevalence  = 50%</a:t>
            </a:r>
          </a:p>
          <a:p>
            <a:endParaRPr lang="en-US" dirty="0" smtClean="0"/>
          </a:p>
          <a:p>
            <a:r>
              <a:rPr lang="en-US" dirty="0" smtClean="0"/>
              <a:t>Predictive Value = 80%</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http://mt.ccnmtl.columbia.edu/pedialabs/signiftest/subsigniftest/calculating_predictive_value.html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609600"/>
            <a:ext cx="6019800" cy="579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Population of 100 people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685800" y="152400"/>
            <a:ext cx="5136534" cy="369332"/>
          </a:xfrm>
          <a:prstGeom prst="rect">
            <a:avLst/>
          </a:prstGeom>
          <a:noFill/>
        </p:spPr>
        <p:txBody>
          <a:bodyPr wrap="none" rtlCol="0">
            <a:spAutoFit/>
          </a:bodyPr>
          <a:lstStyle/>
          <a:p>
            <a:r>
              <a:rPr lang="en-US" dirty="0" smtClean="0"/>
              <a:t>Let us consider 100 people who were tested for AIDS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609600"/>
            <a:ext cx="6019800" cy="579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Population of 100 people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010400" y="609600"/>
            <a:ext cx="1712777" cy="369332"/>
          </a:xfrm>
          <a:prstGeom prst="rect">
            <a:avLst/>
          </a:prstGeom>
          <a:noFill/>
        </p:spPr>
        <p:txBody>
          <a:bodyPr wrap="none" rtlCol="0">
            <a:spAutoFit/>
          </a:bodyPr>
          <a:lstStyle/>
          <a:p>
            <a:r>
              <a:rPr lang="en-US" dirty="0" smtClean="0"/>
              <a:t>Prevalence = 5%</a:t>
            </a:r>
            <a:endParaRPr lang="en-US" dirty="0"/>
          </a:p>
        </p:txBody>
      </p:sp>
      <p:sp>
        <p:nvSpPr>
          <p:cNvPr id="8" name="TextBox 7"/>
          <p:cNvSpPr txBox="1"/>
          <p:nvPr/>
        </p:nvSpPr>
        <p:spPr>
          <a:xfrm>
            <a:off x="762000" y="152400"/>
            <a:ext cx="4147226" cy="369332"/>
          </a:xfrm>
          <a:prstGeom prst="rect">
            <a:avLst/>
          </a:prstGeom>
          <a:noFill/>
        </p:spPr>
        <p:txBody>
          <a:bodyPr wrap="none" rtlCol="0">
            <a:spAutoFit/>
          </a:bodyPr>
          <a:lstStyle/>
          <a:p>
            <a:r>
              <a:rPr lang="en-US" dirty="0" smtClean="0"/>
              <a:t>Prevalence of AIDS in the population is 5%</a:t>
            </a:r>
            <a:endParaRPr lang="en-US" dirty="0"/>
          </a:p>
        </p:txBody>
      </p:sp>
      <p:sp>
        <p:nvSpPr>
          <p:cNvPr id="9" name="Rectangle 8"/>
          <p:cNvSpPr/>
          <p:nvPr/>
        </p:nvSpPr>
        <p:spPr>
          <a:xfrm>
            <a:off x="685800" y="609600"/>
            <a:ext cx="6019800" cy="5791200"/>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95 people no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685800" y="609600"/>
            <a:ext cx="1981200" cy="1905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 people with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609600"/>
            <a:ext cx="6019800" cy="579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Population of 100 people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010400" y="609600"/>
            <a:ext cx="1712777" cy="369332"/>
          </a:xfrm>
          <a:prstGeom prst="rect">
            <a:avLst/>
          </a:prstGeom>
          <a:noFill/>
        </p:spPr>
        <p:txBody>
          <a:bodyPr wrap="none" rtlCol="0">
            <a:spAutoFit/>
          </a:bodyPr>
          <a:lstStyle/>
          <a:p>
            <a:r>
              <a:rPr lang="en-US" dirty="0" smtClean="0"/>
              <a:t>Prevalence = 5%</a:t>
            </a:r>
            <a:endParaRPr lang="en-US" dirty="0"/>
          </a:p>
        </p:txBody>
      </p:sp>
      <p:sp>
        <p:nvSpPr>
          <p:cNvPr id="9" name="Rectangle 8"/>
          <p:cNvSpPr/>
          <p:nvPr/>
        </p:nvSpPr>
        <p:spPr>
          <a:xfrm>
            <a:off x="685800" y="609600"/>
            <a:ext cx="6019800" cy="5791200"/>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95 people no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685800" y="609600"/>
            <a:ext cx="1981200" cy="19050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 people with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685800" y="152400"/>
            <a:ext cx="6523068" cy="369332"/>
          </a:xfrm>
          <a:prstGeom prst="rect">
            <a:avLst/>
          </a:prstGeom>
          <a:noFill/>
        </p:spPr>
        <p:txBody>
          <a:bodyPr wrap="none" rtlCol="0">
            <a:spAutoFit/>
          </a:bodyPr>
          <a:lstStyle/>
          <a:p>
            <a:r>
              <a:rPr lang="en-US" dirty="0" smtClean="0"/>
              <a:t>After screening with a test that was 80% sensitive and 60 % specific</a:t>
            </a:r>
            <a:endParaRPr lang="en-US" dirty="0"/>
          </a:p>
        </p:txBody>
      </p:sp>
      <p:sp>
        <p:nvSpPr>
          <p:cNvPr id="12" name="TextBox 11"/>
          <p:cNvSpPr txBox="1"/>
          <p:nvPr/>
        </p:nvSpPr>
        <p:spPr>
          <a:xfrm>
            <a:off x="7010400" y="1002268"/>
            <a:ext cx="1758815" cy="369332"/>
          </a:xfrm>
          <a:prstGeom prst="rect">
            <a:avLst/>
          </a:prstGeom>
          <a:noFill/>
        </p:spPr>
        <p:txBody>
          <a:bodyPr wrap="none" rtlCol="0">
            <a:spAutoFit/>
          </a:bodyPr>
          <a:lstStyle/>
          <a:p>
            <a:r>
              <a:rPr lang="en-US" dirty="0" smtClean="0"/>
              <a:t>Sensitivity = 80%</a:t>
            </a:r>
            <a:endParaRPr lang="en-US" dirty="0"/>
          </a:p>
        </p:txBody>
      </p:sp>
      <p:sp>
        <p:nvSpPr>
          <p:cNvPr id="13" name="TextBox 12"/>
          <p:cNvSpPr txBox="1"/>
          <p:nvPr/>
        </p:nvSpPr>
        <p:spPr>
          <a:xfrm>
            <a:off x="7010400" y="1459468"/>
            <a:ext cx="1754006" cy="369332"/>
          </a:xfrm>
          <a:prstGeom prst="rect">
            <a:avLst/>
          </a:prstGeom>
          <a:noFill/>
        </p:spPr>
        <p:txBody>
          <a:bodyPr wrap="none" rtlCol="0">
            <a:spAutoFit/>
          </a:bodyPr>
          <a:lstStyle/>
          <a:p>
            <a:r>
              <a:rPr lang="en-US" dirty="0" smtClean="0"/>
              <a:t>Specificity = 60%</a:t>
            </a:r>
            <a:endParaRPr lang="en-US" dirty="0"/>
          </a:p>
        </p:txBody>
      </p:sp>
      <p:sp>
        <p:nvSpPr>
          <p:cNvPr id="17" name="Rectangle 16"/>
          <p:cNvSpPr/>
          <p:nvPr/>
        </p:nvSpPr>
        <p:spPr>
          <a:xfrm>
            <a:off x="685800" y="609600"/>
            <a:ext cx="6019800" cy="37338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57 Positive (False)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685800" y="609600"/>
            <a:ext cx="1981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  Positive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685800" y="1828800"/>
            <a:ext cx="1981200" cy="6858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1Negative/Missed</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TextBox 17"/>
          <p:cNvSpPr txBox="1"/>
          <p:nvPr/>
        </p:nvSpPr>
        <p:spPr>
          <a:xfrm>
            <a:off x="3333609" y="5257800"/>
            <a:ext cx="1314591" cy="369332"/>
          </a:xfrm>
          <a:prstGeom prst="rect">
            <a:avLst/>
          </a:prstGeom>
          <a:noFill/>
        </p:spPr>
        <p:txBody>
          <a:bodyPr wrap="non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38 Negative</a:t>
            </a:r>
          </a:p>
        </p:txBody>
      </p:sp>
      <p:sp>
        <p:nvSpPr>
          <p:cNvPr id="15" name="TextBox 14"/>
          <p:cNvSpPr txBox="1"/>
          <p:nvPr/>
        </p:nvSpPr>
        <p:spPr>
          <a:xfrm>
            <a:off x="2251502" y="609600"/>
            <a:ext cx="415498" cy="369332"/>
          </a:xfrm>
          <a:prstGeom prst="rect">
            <a:avLst/>
          </a:prstGeom>
          <a:noFill/>
        </p:spPr>
        <p:txBody>
          <a:bodyPr wrap="none" rtlCol="0">
            <a:spAutoFit/>
          </a:bodyPr>
          <a:lstStyle/>
          <a:p>
            <a:r>
              <a:rPr lang="en-US" dirty="0" smtClean="0"/>
              <a:t>TP</a:t>
            </a:r>
            <a:endParaRPr lang="en-US" dirty="0"/>
          </a:p>
        </p:txBody>
      </p:sp>
      <p:sp>
        <p:nvSpPr>
          <p:cNvPr id="19" name="TextBox 18"/>
          <p:cNvSpPr txBox="1"/>
          <p:nvPr/>
        </p:nvSpPr>
        <p:spPr>
          <a:xfrm>
            <a:off x="2251502" y="1764268"/>
            <a:ext cx="439544" cy="369332"/>
          </a:xfrm>
          <a:prstGeom prst="rect">
            <a:avLst/>
          </a:prstGeom>
          <a:noFill/>
        </p:spPr>
        <p:txBody>
          <a:bodyPr wrap="none" rtlCol="0">
            <a:spAutoFit/>
          </a:bodyPr>
          <a:lstStyle/>
          <a:p>
            <a:r>
              <a:rPr lang="en-US" dirty="0" smtClean="0"/>
              <a:t>FN</a:t>
            </a:r>
            <a:endParaRPr lang="en-US" dirty="0"/>
          </a:p>
        </p:txBody>
      </p:sp>
      <p:sp>
        <p:nvSpPr>
          <p:cNvPr id="20" name="TextBox 19"/>
          <p:cNvSpPr txBox="1"/>
          <p:nvPr/>
        </p:nvSpPr>
        <p:spPr>
          <a:xfrm>
            <a:off x="6290102" y="609600"/>
            <a:ext cx="409086" cy="369332"/>
          </a:xfrm>
          <a:prstGeom prst="rect">
            <a:avLst/>
          </a:prstGeom>
          <a:noFill/>
        </p:spPr>
        <p:txBody>
          <a:bodyPr wrap="none" rtlCol="0">
            <a:spAutoFit/>
          </a:bodyPr>
          <a:lstStyle/>
          <a:p>
            <a:r>
              <a:rPr lang="en-US" dirty="0" smtClean="0"/>
              <a:t>FP</a:t>
            </a:r>
            <a:endParaRPr lang="en-US" dirty="0"/>
          </a:p>
        </p:txBody>
      </p:sp>
      <p:sp>
        <p:nvSpPr>
          <p:cNvPr id="21" name="TextBox 20"/>
          <p:cNvSpPr txBox="1"/>
          <p:nvPr/>
        </p:nvSpPr>
        <p:spPr>
          <a:xfrm>
            <a:off x="6248400" y="4355068"/>
            <a:ext cx="445956" cy="369332"/>
          </a:xfrm>
          <a:prstGeom prst="rect">
            <a:avLst/>
          </a:prstGeom>
          <a:noFill/>
        </p:spPr>
        <p:txBody>
          <a:bodyPr wrap="none" rtlCol="0">
            <a:spAutoFit/>
          </a:bodyPr>
          <a:lstStyle/>
          <a:p>
            <a:r>
              <a:rPr lang="en-US" dirty="0" smtClean="0"/>
              <a:t>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1" nodeType="clickEffect">
                                  <p:stCondLst>
                                    <p:cond delay="0"/>
                                  </p:stCondLst>
                                  <p:childTnLst>
                                    <p:animClr clrSpc="rgb">
                                      <p:cBhvr override="childStyle">
                                        <p:cTn id="6" dur="500" fill="hold"/>
                                        <p:tgtEl>
                                          <p:spTgt spid="12"/>
                                        </p:tgtEl>
                                        <p:attrNameLst>
                                          <p:attrName>style.color</p:attrName>
                                        </p:attrNameLst>
                                      </p:cBhvr>
                                      <p:to>
                                        <a:srgbClr val="FA1914"/>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p:cBhvr override="childStyle">
                                        <p:cTn id="26" dur="500" fill="hold"/>
                                        <p:tgtEl>
                                          <p:spTgt spid="13"/>
                                        </p:tgtEl>
                                        <p:attrNameLst>
                                          <p:attrName>style.color</p:attrName>
                                        </p:attrNameLst>
                                      </p:cBhvr>
                                      <p:to>
                                        <a:srgbClr val="FA1914"/>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1"/>
      <p:bldP spid="13" grpId="0"/>
      <p:bldP spid="17" grpId="0" animBg="1"/>
      <p:bldP spid="14" grpId="0" animBg="1"/>
      <p:bldP spid="16" grpId="0" animBg="1"/>
      <p:bldP spid="18" grpId="0"/>
      <p:bldP spid="15" grpId="0"/>
      <p:bldP spid="19" grpId="0"/>
      <p:bldP spid="20" grpId="0"/>
      <p:bldP spid="21" grpId="0"/>
    </p:bld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066800" y="1066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ectangle 6"/>
          <p:cNvSpPr/>
          <p:nvPr/>
        </p:nvSpPr>
        <p:spPr>
          <a:xfrm>
            <a:off x="2438400" y="1066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1066800" y="2438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2438400" y="2438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2057400" y="1078468"/>
            <a:ext cx="415498" cy="369332"/>
          </a:xfrm>
          <a:prstGeom prst="rect">
            <a:avLst/>
          </a:prstGeom>
          <a:noFill/>
        </p:spPr>
        <p:txBody>
          <a:bodyPr wrap="none" rtlCol="0">
            <a:spAutoFit/>
          </a:bodyPr>
          <a:lstStyle/>
          <a:p>
            <a:r>
              <a:rPr lang="en-US" dirty="0" smtClean="0"/>
              <a:t>TP</a:t>
            </a:r>
            <a:endParaRPr lang="en-US" dirty="0"/>
          </a:p>
        </p:txBody>
      </p:sp>
      <p:sp>
        <p:nvSpPr>
          <p:cNvPr id="11" name="TextBox 10"/>
          <p:cNvSpPr txBox="1"/>
          <p:nvPr/>
        </p:nvSpPr>
        <p:spPr>
          <a:xfrm>
            <a:off x="3394502" y="1078468"/>
            <a:ext cx="409086" cy="369332"/>
          </a:xfrm>
          <a:prstGeom prst="rect">
            <a:avLst/>
          </a:prstGeom>
          <a:noFill/>
        </p:spPr>
        <p:txBody>
          <a:bodyPr wrap="none" rtlCol="0">
            <a:spAutoFit/>
          </a:bodyPr>
          <a:lstStyle/>
          <a:p>
            <a:r>
              <a:rPr lang="en-US" dirty="0" smtClean="0"/>
              <a:t>FP</a:t>
            </a:r>
            <a:endParaRPr lang="en-US" dirty="0"/>
          </a:p>
        </p:txBody>
      </p:sp>
      <p:sp>
        <p:nvSpPr>
          <p:cNvPr id="12" name="TextBox 11"/>
          <p:cNvSpPr txBox="1"/>
          <p:nvPr/>
        </p:nvSpPr>
        <p:spPr>
          <a:xfrm>
            <a:off x="2057400" y="2450068"/>
            <a:ext cx="439544" cy="369332"/>
          </a:xfrm>
          <a:prstGeom prst="rect">
            <a:avLst/>
          </a:prstGeom>
          <a:noFill/>
        </p:spPr>
        <p:txBody>
          <a:bodyPr wrap="none" rtlCol="0">
            <a:spAutoFit/>
          </a:bodyPr>
          <a:lstStyle/>
          <a:p>
            <a:r>
              <a:rPr lang="en-US" dirty="0" smtClean="0"/>
              <a:t>FN</a:t>
            </a:r>
            <a:endParaRPr lang="en-US" dirty="0"/>
          </a:p>
        </p:txBody>
      </p:sp>
      <p:sp>
        <p:nvSpPr>
          <p:cNvPr id="13" name="TextBox 12"/>
          <p:cNvSpPr txBox="1"/>
          <p:nvPr/>
        </p:nvSpPr>
        <p:spPr>
          <a:xfrm>
            <a:off x="3352800" y="2450068"/>
            <a:ext cx="445956" cy="369332"/>
          </a:xfrm>
          <a:prstGeom prst="rect">
            <a:avLst/>
          </a:prstGeom>
          <a:noFill/>
        </p:spPr>
        <p:txBody>
          <a:bodyPr wrap="none" rtlCol="0">
            <a:spAutoFit/>
          </a:bodyPr>
          <a:lstStyle/>
          <a:p>
            <a:r>
              <a:rPr lang="en-US" dirty="0" smtClean="0"/>
              <a:t>TN</a:t>
            </a:r>
            <a:endParaRPr lang="en-US" dirty="0"/>
          </a:p>
        </p:txBody>
      </p:sp>
      <p:sp>
        <p:nvSpPr>
          <p:cNvPr id="14" name="TextBox 13"/>
          <p:cNvSpPr txBox="1"/>
          <p:nvPr/>
        </p:nvSpPr>
        <p:spPr>
          <a:xfrm>
            <a:off x="1600200" y="1524000"/>
            <a:ext cx="301686" cy="369332"/>
          </a:xfrm>
          <a:prstGeom prst="rect">
            <a:avLst/>
          </a:prstGeom>
          <a:noFill/>
        </p:spPr>
        <p:txBody>
          <a:bodyPr wrap="none" rtlCol="0">
            <a:spAutoFit/>
          </a:bodyPr>
          <a:lstStyle/>
          <a:p>
            <a:r>
              <a:rPr lang="en-US" dirty="0" smtClean="0"/>
              <a:t>4</a:t>
            </a:r>
            <a:endParaRPr lang="en-US" dirty="0"/>
          </a:p>
        </p:txBody>
      </p:sp>
      <p:sp>
        <p:nvSpPr>
          <p:cNvPr id="15" name="TextBox 14"/>
          <p:cNvSpPr txBox="1"/>
          <p:nvPr/>
        </p:nvSpPr>
        <p:spPr>
          <a:xfrm>
            <a:off x="2974914" y="1524000"/>
            <a:ext cx="418704" cy="369332"/>
          </a:xfrm>
          <a:prstGeom prst="rect">
            <a:avLst/>
          </a:prstGeom>
          <a:noFill/>
        </p:spPr>
        <p:txBody>
          <a:bodyPr wrap="none" rtlCol="0">
            <a:spAutoFit/>
          </a:bodyPr>
          <a:lstStyle/>
          <a:p>
            <a:r>
              <a:rPr lang="en-US" dirty="0" smtClean="0"/>
              <a:t>57</a:t>
            </a:r>
            <a:endParaRPr lang="en-US" dirty="0"/>
          </a:p>
        </p:txBody>
      </p:sp>
      <p:sp>
        <p:nvSpPr>
          <p:cNvPr id="16" name="TextBox 15"/>
          <p:cNvSpPr txBox="1"/>
          <p:nvPr/>
        </p:nvSpPr>
        <p:spPr>
          <a:xfrm>
            <a:off x="2971800" y="2907268"/>
            <a:ext cx="418704" cy="369332"/>
          </a:xfrm>
          <a:prstGeom prst="rect">
            <a:avLst/>
          </a:prstGeom>
          <a:noFill/>
        </p:spPr>
        <p:txBody>
          <a:bodyPr wrap="none" rtlCol="0">
            <a:spAutoFit/>
          </a:bodyPr>
          <a:lstStyle/>
          <a:p>
            <a:r>
              <a:rPr lang="en-US" dirty="0" smtClean="0"/>
              <a:t>38</a:t>
            </a:r>
            <a:endParaRPr lang="en-US" dirty="0"/>
          </a:p>
        </p:txBody>
      </p:sp>
      <p:sp>
        <p:nvSpPr>
          <p:cNvPr id="17" name="TextBox 16"/>
          <p:cNvSpPr txBox="1"/>
          <p:nvPr/>
        </p:nvSpPr>
        <p:spPr>
          <a:xfrm>
            <a:off x="1679514" y="2895600"/>
            <a:ext cx="301686" cy="369332"/>
          </a:xfrm>
          <a:prstGeom prst="rect">
            <a:avLst/>
          </a:prstGeom>
          <a:noFill/>
        </p:spPr>
        <p:txBody>
          <a:bodyPr wrap="none" rtlCol="0">
            <a:spAutoFit/>
          </a:bodyPr>
          <a:lstStyle/>
          <a:p>
            <a:r>
              <a:rPr lang="en-US" dirty="0" smtClean="0"/>
              <a:t>1</a:t>
            </a:r>
            <a:endParaRPr lang="en-US" dirty="0"/>
          </a:p>
        </p:txBody>
      </p:sp>
      <p:sp>
        <p:nvSpPr>
          <p:cNvPr id="18" name="TextBox 17"/>
          <p:cNvSpPr txBox="1"/>
          <p:nvPr/>
        </p:nvSpPr>
        <p:spPr>
          <a:xfrm>
            <a:off x="4572000" y="1143000"/>
            <a:ext cx="3429000" cy="1754326"/>
          </a:xfrm>
          <a:prstGeom prst="rect">
            <a:avLst/>
          </a:prstGeom>
          <a:noFill/>
        </p:spPr>
        <p:txBody>
          <a:bodyPr wrap="square" rtlCol="0">
            <a:spAutoFit/>
          </a:bodyPr>
          <a:lstStyle/>
          <a:p>
            <a:r>
              <a:rPr lang="en-US" dirty="0" smtClean="0"/>
              <a:t>The probability that the positive test result is true </a:t>
            </a:r>
          </a:p>
          <a:p>
            <a:r>
              <a:rPr lang="en-US" dirty="0" smtClean="0"/>
              <a:t>= True Positive / Total Positive</a:t>
            </a:r>
          </a:p>
          <a:p>
            <a:r>
              <a:rPr lang="en-US" dirty="0" smtClean="0"/>
              <a:t>= TP / (TP+FP)</a:t>
            </a:r>
          </a:p>
          <a:p>
            <a:r>
              <a:rPr lang="en-US" dirty="0" smtClean="0"/>
              <a:t>= 4/61</a:t>
            </a:r>
          </a:p>
          <a:p>
            <a:r>
              <a:rPr lang="en-US" dirty="0" smtClean="0"/>
              <a:t>= 0.065 = 6.5%</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lstStyle/>
          <a:p>
            <a:pPr>
              <a:buNone/>
            </a:pPr>
            <a:r>
              <a:rPr lang="en-US" dirty="0" smtClean="0"/>
              <a:t>Section 2 of animation</a:t>
            </a:r>
            <a:endParaRPr lang="en-US" dirty="0"/>
          </a:p>
        </p:txBody>
      </p:sp>
      <p:sp>
        <p:nvSpPr>
          <p:cNvPr id="4" name="Rectangle 3"/>
          <p:cNvSpPr/>
          <p:nvPr/>
        </p:nvSpPr>
        <p:spPr>
          <a:xfrm>
            <a:off x="838200" y="1219200"/>
            <a:ext cx="7162800" cy="1754326"/>
          </a:xfrm>
          <a:prstGeom prst="rect">
            <a:avLst/>
          </a:prstGeom>
        </p:spPr>
        <p:txBody>
          <a:bodyPr wrap="square">
            <a:spAutoFit/>
          </a:bodyPr>
          <a:lstStyle/>
          <a:p>
            <a:r>
              <a:rPr lang="en-US" dirty="0" smtClean="0"/>
              <a:t>Now consider that you have some additional information about Lisa. For example, she used to have a serious addiction to intravenous drugs. You find some more information and discover that the prevalence of HIV among IV drug users is almost 50%. </a:t>
            </a:r>
          </a:p>
          <a:p>
            <a:r>
              <a:rPr lang="en-US" dirty="0" smtClean="0"/>
              <a:t> </a:t>
            </a:r>
          </a:p>
          <a:p>
            <a:r>
              <a:rPr lang="en-US" i="1" dirty="0" smtClean="0"/>
              <a:t>How Does this change your guess about the probability that she has HIV? </a:t>
            </a:r>
            <a:endParaRPr lang="en-US" dirty="0"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609600"/>
            <a:ext cx="6019800" cy="579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Population of 100 people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010400" y="609600"/>
            <a:ext cx="1712777" cy="369332"/>
          </a:xfrm>
          <a:prstGeom prst="rect">
            <a:avLst/>
          </a:prstGeom>
          <a:noFill/>
        </p:spPr>
        <p:txBody>
          <a:bodyPr wrap="none" rtlCol="0">
            <a:spAutoFit/>
          </a:bodyPr>
          <a:lstStyle/>
          <a:p>
            <a:r>
              <a:rPr lang="en-US" dirty="0" smtClean="0"/>
              <a:t>Prevalence = 5%</a:t>
            </a:r>
            <a:endParaRPr lang="en-US" dirty="0"/>
          </a:p>
        </p:txBody>
      </p:sp>
      <p:sp>
        <p:nvSpPr>
          <p:cNvPr id="8" name="TextBox 7"/>
          <p:cNvSpPr txBox="1"/>
          <p:nvPr/>
        </p:nvSpPr>
        <p:spPr>
          <a:xfrm>
            <a:off x="762000" y="152400"/>
            <a:ext cx="4291496" cy="369332"/>
          </a:xfrm>
          <a:prstGeom prst="rect">
            <a:avLst/>
          </a:prstGeom>
          <a:noFill/>
        </p:spPr>
        <p:txBody>
          <a:bodyPr wrap="none" rtlCol="0">
            <a:spAutoFit/>
          </a:bodyPr>
          <a:lstStyle/>
          <a:p>
            <a:r>
              <a:rPr lang="en-US" dirty="0" smtClean="0"/>
              <a:t>Prevalence of AIDS in this population is 50%</a:t>
            </a:r>
            <a:endParaRPr lang="en-US" dirty="0"/>
          </a:p>
        </p:txBody>
      </p:sp>
      <p:sp>
        <p:nvSpPr>
          <p:cNvPr id="9" name="Rectangle 8"/>
          <p:cNvSpPr/>
          <p:nvPr/>
        </p:nvSpPr>
        <p:spPr>
          <a:xfrm>
            <a:off x="685800" y="609600"/>
            <a:ext cx="6019800" cy="5791200"/>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50 people no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685800" y="609600"/>
            <a:ext cx="3200400" cy="5791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50 people with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4" name="Rectangle 3"/>
          <p:cNvSpPr/>
          <p:nvPr/>
        </p:nvSpPr>
        <p:spPr>
          <a:xfrm>
            <a:off x="685800" y="609600"/>
            <a:ext cx="6019800" cy="5791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TextBox 6"/>
          <p:cNvSpPr txBox="1"/>
          <p:nvPr/>
        </p:nvSpPr>
        <p:spPr>
          <a:xfrm>
            <a:off x="7010400" y="609600"/>
            <a:ext cx="1712777" cy="369332"/>
          </a:xfrm>
          <a:prstGeom prst="rect">
            <a:avLst/>
          </a:prstGeom>
          <a:noFill/>
        </p:spPr>
        <p:txBody>
          <a:bodyPr wrap="none" rtlCol="0">
            <a:spAutoFit/>
          </a:bodyPr>
          <a:lstStyle/>
          <a:p>
            <a:r>
              <a:rPr lang="en-US" dirty="0" smtClean="0"/>
              <a:t>Prevalence = 5%</a:t>
            </a:r>
            <a:endParaRPr lang="en-US" dirty="0"/>
          </a:p>
        </p:txBody>
      </p:sp>
      <p:sp>
        <p:nvSpPr>
          <p:cNvPr id="9" name="Rectangle 8"/>
          <p:cNvSpPr/>
          <p:nvPr/>
        </p:nvSpPr>
        <p:spPr>
          <a:xfrm>
            <a:off x="685800" y="609600"/>
            <a:ext cx="6019800" cy="5791200"/>
          </a:xfrm>
          <a:prstGeom prst="rect">
            <a:avLst/>
          </a:prstGeom>
          <a:solidFill>
            <a:schemeClr val="accent2"/>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50people no AIDS</a:t>
            </a:r>
          </a:p>
          <a:p>
            <a:pPr algn="ctr"/>
            <a:endPar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Rectangle 9"/>
          <p:cNvSpPr/>
          <p:nvPr/>
        </p:nvSpPr>
        <p:spPr>
          <a:xfrm>
            <a:off x="685800" y="609600"/>
            <a:ext cx="3124200" cy="5791200"/>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50 people with AIDS</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1" name="TextBox 10"/>
          <p:cNvSpPr txBox="1"/>
          <p:nvPr/>
        </p:nvSpPr>
        <p:spPr>
          <a:xfrm>
            <a:off x="685800" y="152400"/>
            <a:ext cx="6523068" cy="369332"/>
          </a:xfrm>
          <a:prstGeom prst="rect">
            <a:avLst/>
          </a:prstGeom>
          <a:noFill/>
        </p:spPr>
        <p:txBody>
          <a:bodyPr wrap="none" rtlCol="0">
            <a:spAutoFit/>
          </a:bodyPr>
          <a:lstStyle/>
          <a:p>
            <a:r>
              <a:rPr lang="en-US" dirty="0" smtClean="0"/>
              <a:t>After screening with a test that was 80% sensitive and 60 % specific</a:t>
            </a:r>
            <a:endParaRPr lang="en-US" dirty="0"/>
          </a:p>
        </p:txBody>
      </p:sp>
      <p:sp>
        <p:nvSpPr>
          <p:cNvPr id="12" name="TextBox 11"/>
          <p:cNvSpPr txBox="1"/>
          <p:nvPr/>
        </p:nvSpPr>
        <p:spPr>
          <a:xfrm>
            <a:off x="7010400" y="1002268"/>
            <a:ext cx="1758815" cy="369332"/>
          </a:xfrm>
          <a:prstGeom prst="rect">
            <a:avLst/>
          </a:prstGeom>
          <a:noFill/>
        </p:spPr>
        <p:txBody>
          <a:bodyPr wrap="none" rtlCol="0">
            <a:spAutoFit/>
          </a:bodyPr>
          <a:lstStyle/>
          <a:p>
            <a:r>
              <a:rPr lang="en-US" dirty="0" smtClean="0"/>
              <a:t>Sensitivity = 80%</a:t>
            </a:r>
            <a:endParaRPr lang="en-US" dirty="0"/>
          </a:p>
        </p:txBody>
      </p:sp>
      <p:sp>
        <p:nvSpPr>
          <p:cNvPr id="13" name="TextBox 12"/>
          <p:cNvSpPr txBox="1"/>
          <p:nvPr/>
        </p:nvSpPr>
        <p:spPr>
          <a:xfrm>
            <a:off x="7010400" y="1459468"/>
            <a:ext cx="1754006" cy="369332"/>
          </a:xfrm>
          <a:prstGeom prst="rect">
            <a:avLst/>
          </a:prstGeom>
          <a:noFill/>
        </p:spPr>
        <p:txBody>
          <a:bodyPr wrap="none" rtlCol="0">
            <a:spAutoFit/>
          </a:bodyPr>
          <a:lstStyle/>
          <a:p>
            <a:r>
              <a:rPr lang="en-US" dirty="0" smtClean="0"/>
              <a:t>Specificity = 60%</a:t>
            </a:r>
            <a:endParaRPr lang="en-US" dirty="0"/>
          </a:p>
        </p:txBody>
      </p:sp>
      <p:sp>
        <p:nvSpPr>
          <p:cNvPr id="17" name="Rectangle 16"/>
          <p:cNvSpPr/>
          <p:nvPr/>
        </p:nvSpPr>
        <p:spPr>
          <a:xfrm>
            <a:off x="3810000" y="609600"/>
            <a:ext cx="2895600" cy="2819400"/>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30 Positive (False)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4" name="Rectangle 13"/>
          <p:cNvSpPr/>
          <p:nvPr/>
        </p:nvSpPr>
        <p:spPr>
          <a:xfrm>
            <a:off x="685800" y="609600"/>
            <a:ext cx="31242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40  Positive</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6" name="Rectangle 15"/>
          <p:cNvSpPr/>
          <p:nvPr/>
        </p:nvSpPr>
        <p:spPr>
          <a:xfrm>
            <a:off x="685800" y="4343400"/>
            <a:ext cx="3124200" cy="2057400"/>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10 Negative/Missed</a:t>
            </a: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TextBox 17"/>
          <p:cNvSpPr txBox="1"/>
          <p:nvPr/>
        </p:nvSpPr>
        <p:spPr>
          <a:xfrm>
            <a:off x="4572000" y="4800600"/>
            <a:ext cx="1314591" cy="369332"/>
          </a:xfrm>
          <a:prstGeom prst="rect">
            <a:avLst/>
          </a:prstGeom>
          <a:noFill/>
        </p:spPr>
        <p:txBody>
          <a:bodyPr wrap="none" rtlCol="0">
            <a:spAutoFit/>
          </a:bodyPr>
          <a:lstStyle/>
          <a:p>
            <a:r>
              <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38 Negative</a:t>
            </a:r>
          </a:p>
        </p:txBody>
      </p:sp>
      <p:sp>
        <p:nvSpPr>
          <p:cNvPr id="15" name="TextBox 14"/>
          <p:cNvSpPr txBox="1"/>
          <p:nvPr/>
        </p:nvSpPr>
        <p:spPr>
          <a:xfrm>
            <a:off x="3318302" y="609600"/>
            <a:ext cx="415498" cy="369332"/>
          </a:xfrm>
          <a:prstGeom prst="rect">
            <a:avLst/>
          </a:prstGeom>
          <a:noFill/>
        </p:spPr>
        <p:txBody>
          <a:bodyPr wrap="none" rtlCol="0">
            <a:spAutoFit/>
          </a:bodyPr>
          <a:lstStyle/>
          <a:p>
            <a:r>
              <a:rPr lang="en-US" dirty="0" smtClean="0"/>
              <a:t>TP</a:t>
            </a:r>
            <a:endParaRPr lang="en-US" dirty="0"/>
          </a:p>
        </p:txBody>
      </p:sp>
      <p:sp>
        <p:nvSpPr>
          <p:cNvPr id="19" name="TextBox 18"/>
          <p:cNvSpPr txBox="1"/>
          <p:nvPr/>
        </p:nvSpPr>
        <p:spPr>
          <a:xfrm>
            <a:off x="3294256" y="4419600"/>
            <a:ext cx="439544" cy="369332"/>
          </a:xfrm>
          <a:prstGeom prst="rect">
            <a:avLst/>
          </a:prstGeom>
          <a:noFill/>
        </p:spPr>
        <p:txBody>
          <a:bodyPr wrap="none" rtlCol="0">
            <a:spAutoFit/>
          </a:bodyPr>
          <a:lstStyle/>
          <a:p>
            <a:r>
              <a:rPr lang="en-US" dirty="0" smtClean="0"/>
              <a:t>FN</a:t>
            </a:r>
            <a:endParaRPr lang="en-US" dirty="0"/>
          </a:p>
        </p:txBody>
      </p:sp>
      <p:sp>
        <p:nvSpPr>
          <p:cNvPr id="20" name="TextBox 19"/>
          <p:cNvSpPr txBox="1"/>
          <p:nvPr/>
        </p:nvSpPr>
        <p:spPr>
          <a:xfrm>
            <a:off x="6290102" y="609600"/>
            <a:ext cx="409086" cy="369332"/>
          </a:xfrm>
          <a:prstGeom prst="rect">
            <a:avLst/>
          </a:prstGeom>
          <a:noFill/>
        </p:spPr>
        <p:txBody>
          <a:bodyPr wrap="none" rtlCol="0">
            <a:spAutoFit/>
          </a:bodyPr>
          <a:lstStyle/>
          <a:p>
            <a:r>
              <a:rPr lang="en-US" dirty="0" smtClean="0"/>
              <a:t>FP</a:t>
            </a:r>
            <a:endParaRPr lang="en-US" dirty="0"/>
          </a:p>
        </p:txBody>
      </p:sp>
      <p:sp>
        <p:nvSpPr>
          <p:cNvPr id="21" name="TextBox 20"/>
          <p:cNvSpPr txBox="1"/>
          <p:nvPr/>
        </p:nvSpPr>
        <p:spPr>
          <a:xfrm>
            <a:off x="6248400" y="3429000"/>
            <a:ext cx="445956" cy="369332"/>
          </a:xfrm>
          <a:prstGeom prst="rect">
            <a:avLst/>
          </a:prstGeom>
          <a:noFill/>
        </p:spPr>
        <p:txBody>
          <a:bodyPr wrap="none" rtlCol="0">
            <a:spAutoFit/>
          </a:bodyPr>
          <a:lstStyle/>
          <a:p>
            <a:r>
              <a:rPr lang="en-US" dirty="0" smtClean="0"/>
              <a:t>TN</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p:cBhvr override="childStyle">
                                        <p:cTn id="6" dur="500" fill="hold"/>
                                        <p:tgtEl>
                                          <p:spTgt spid="12"/>
                                        </p:tgtEl>
                                        <p:attrNameLst>
                                          <p:attrName>style.color</p:attrName>
                                        </p:attrNameLst>
                                      </p:cBhvr>
                                      <p:to>
                                        <a:srgbClr val="FA1914"/>
                                      </p:to>
                                    </p:animClr>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grpId="0" nodeType="clickEffect">
                                  <p:stCondLst>
                                    <p:cond delay="0"/>
                                  </p:stCondLst>
                                  <p:childTnLst>
                                    <p:animClr clrSpc="rgb">
                                      <p:cBhvr override="childStyle">
                                        <p:cTn id="26" dur="500" fill="hold"/>
                                        <p:tgtEl>
                                          <p:spTgt spid="13"/>
                                        </p:tgtEl>
                                        <p:attrNameLst>
                                          <p:attrName>style.color</p:attrName>
                                        </p:attrNameLst>
                                      </p:cBhvr>
                                      <p:to>
                                        <a:srgbClr val="FA1914"/>
                                      </p:to>
                                    </p:animClr>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7" grpId="0" animBg="1"/>
      <p:bldP spid="14" grpId="0" animBg="1"/>
      <p:bldP spid="16" grpId="0" animBg="1"/>
      <p:bldP spid="18" grpId="0"/>
      <p:bldP spid="15" grpId="0"/>
      <p:bldP spid="19" grpId="0"/>
      <p:bldP spid="20" grpId="0"/>
      <p:bldP spid="21" grpId="0"/>
    </p:bld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mc:Ignorable="mv" mc:PreserveAttributes="mv:*">
  <p:cSld>
    <p:spTree>
      <p:nvGrpSpPr>
        <p:cNvPr id="1" name=""/>
        <p:cNvGrpSpPr/>
        <p:nvPr/>
      </p:nvGrpSpPr>
      <p:grpSpPr>
        <a:xfrm>
          <a:off x="0" y="0"/>
          <a:ext cx="0" cy="0"/>
          <a:chOff x="0" y="0"/>
          <a:chExt cx="0" cy="0"/>
        </a:xfrm>
      </p:grpSpPr>
      <p:sp>
        <p:nvSpPr>
          <p:cNvPr id="5" name="Rectangle 4"/>
          <p:cNvSpPr/>
          <p:nvPr/>
        </p:nvSpPr>
        <p:spPr>
          <a:xfrm>
            <a:off x="1066800" y="1066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7" name="Rectangle 6"/>
          <p:cNvSpPr/>
          <p:nvPr/>
        </p:nvSpPr>
        <p:spPr>
          <a:xfrm>
            <a:off x="2438400" y="10668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8" name="Rectangle 7"/>
          <p:cNvSpPr/>
          <p:nvPr/>
        </p:nvSpPr>
        <p:spPr>
          <a:xfrm>
            <a:off x="1066800" y="2438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9" name="Rectangle 8"/>
          <p:cNvSpPr/>
          <p:nvPr/>
        </p:nvSpPr>
        <p:spPr>
          <a:xfrm>
            <a:off x="2438400" y="2438400"/>
            <a:ext cx="1371600" cy="1371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0" name="TextBox 9"/>
          <p:cNvSpPr txBox="1"/>
          <p:nvPr/>
        </p:nvSpPr>
        <p:spPr>
          <a:xfrm>
            <a:off x="2057400" y="1078468"/>
            <a:ext cx="415498" cy="369332"/>
          </a:xfrm>
          <a:prstGeom prst="rect">
            <a:avLst/>
          </a:prstGeom>
          <a:noFill/>
        </p:spPr>
        <p:txBody>
          <a:bodyPr wrap="none" rtlCol="0">
            <a:spAutoFit/>
          </a:bodyPr>
          <a:lstStyle/>
          <a:p>
            <a:r>
              <a:rPr lang="en-US" dirty="0" smtClean="0"/>
              <a:t>TP</a:t>
            </a:r>
            <a:endParaRPr lang="en-US" dirty="0"/>
          </a:p>
        </p:txBody>
      </p:sp>
      <p:sp>
        <p:nvSpPr>
          <p:cNvPr id="11" name="TextBox 10"/>
          <p:cNvSpPr txBox="1"/>
          <p:nvPr/>
        </p:nvSpPr>
        <p:spPr>
          <a:xfrm>
            <a:off x="3394502" y="1078468"/>
            <a:ext cx="409086" cy="369332"/>
          </a:xfrm>
          <a:prstGeom prst="rect">
            <a:avLst/>
          </a:prstGeom>
          <a:noFill/>
        </p:spPr>
        <p:txBody>
          <a:bodyPr wrap="none" rtlCol="0">
            <a:spAutoFit/>
          </a:bodyPr>
          <a:lstStyle/>
          <a:p>
            <a:r>
              <a:rPr lang="en-US" dirty="0" smtClean="0"/>
              <a:t>FP</a:t>
            </a:r>
            <a:endParaRPr lang="en-US" dirty="0"/>
          </a:p>
        </p:txBody>
      </p:sp>
      <p:sp>
        <p:nvSpPr>
          <p:cNvPr id="12" name="TextBox 11"/>
          <p:cNvSpPr txBox="1"/>
          <p:nvPr/>
        </p:nvSpPr>
        <p:spPr>
          <a:xfrm>
            <a:off x="2057400" y="2450068"/>
            <a:ext cx="439544" cy="369332"/>
          </a:xfrm>
          <a:prstGeom prst="rect">
            <a:avLst/>
          </a:prstGeom>
          <a:noFill/>
        </p:spPr>
        <p:txBody>
          <a:bodyPr wrap="none" rtlCol="0">
            <a:spAutoFit/>
          </a:bodyPr>
          <a:lstStyle/>
          <a:p>
            <a:r>
              <a:rPr lang="en-US" dirty="0" smtClean="0"/>
              <a:t>FN</a:t>
            </a:r>
            <a:endParaRPr lang="en-US" dirty="0"/>
          </a:p>
        </p:txBody>
      </p:sp>
      <p:sp>
        <p:nvSpPr>
          <p:cNvPr id="13" name="TextBox 12"/>
          <p:cNvSpPr txBox="1"/>
          <p:nvPr/>
        </p:nvSpPr>
        <p:spPr>
          <a:xfrm>
            <a:off x="3352800" y="2450068"/>
            <a:ext cx="445956" cy="369332"/>
          </a:xfrm>
          <a:prstGeom prst="rect">
            <a:avLst/>
          </a:prstGeom>
          <a:noFill/>
        </p:spPr>
        <p:txBody>
          <a:bodyPr wrap="none" rtlCol="0">
            <a:spAutoFit/>
          </a:bodyPr>
          <a:lstStyle/>
          <a:p>
            <a:r>
              <a:rPr lang="en-US" dirty="0" smtClean="0"/>
              <a:t>TN</a:t>
            </a:r>
            <a:endParaRPr lang="en-US" dirty="0"/>
          </a:p>
        </p:txBody>
      </p:sp>
      <p:sp>
        <p:nvSpPr>
          <p:cNvPr id="14" name="TextBox 13"/>
          <p:cNvSpPr txBox="1"/>
          <p:nvPr/>
        </p:nvSpPr>
        <p:spPr>
          <a:xfrm>
            <a:off x="1600200" y="1524000"/>
            <a:ext cx="418704" cy="369332"/>
          </a:xfrm>
          <a:prstGeom prst="rect">
            <a:avLst/>
          </a:prstGeom>
          <a:noFill/>
        </p:spPr>
        <p:txBody>
          <a:bodyPr wrap="none" rtlCol="0">
            <a:spAutoFit/>
          </a:bodyPr>
          <a:lstStyle/>
          <a:p>
            <a:r>
              <a:rPr lang="en-US" dirty="0" smtClean="0"/>
              <a:t>40</a:t>
            </a:r>
            <a:endParaRPr lang="en-US" dirty="0"/>
          </a:p>
        </p:txBody>
      </p:sp>
      <p:sp>
        <p:nvSpPr>
          <p:cNvPr id="15" name="TextBox 14"/>
          <p:cNvSpPr txBox="1"/>
          <p:nvPr/>
        </p:nvSpPr>
        <p:spPr>
          <a:xfrm>
            <a:off x="2974914" y="1524000"/>
            <a:ext cx="418704" cy="369332"/>
          </a:xfrm>
          <a:prstGeom prst="rect">
            <a:avLst/>
          </a:prstGeom>
          <a:noFill/>
        </p:spPr>
        <p:txBody>
          <a:bodyPr wrap="none" rtlCol="0">
            <a:spAutoFit/>
          </a:bodyPr>
          <a:lstStyle/>
          <a:p>
            <a:r>
              <a:rPr lang="en-US" dirty="0" smtClean="0"/>
              <a:t>30</a:t>
            </a:r>
            <a:endParaRPr lang="en-US" dirty="0"/>
          </a:p>
        </p:txBody>
      </p:sp>
      <p:sp>
        <p:nvSpPr>
          <p:cNvPr id="16" name="TextBox 15"/>
          <p:cNvSpPr txBox="1"/>
          <p:nvPr/>
        </p:nvSpPr>
        <p:spPr>
          <a:xfrm>
            <a:off x="2971800" y="2907268"/>
            <a:ext cx="418704" cy="369332"/>
          </a:xfrm>
          <a:prstGeom prst="rect">
            <a:avLst/>
          </a:prstGeom>
          <a:noFill/>
        </p:spPr>
        <p:txBody>
          <a:bodyPr wrap="none" rtlCol="0">
            <a:spAutoFit/>
          </a:bodyPr>
          <a:lstStyle/>
          <a:p>
            <a:r>
              <a:rPr lang="en-US" dirty="0" smtClean="0"/>
              <a:t>20</a:t>
            </a:r>
            <a:endParaRPr lang="en-US" dirty="0"/>
          </a:p>
        </p:txBody>
      </p:sp>
      <p:sp>
        <p:nvSpPr>
          <p:cNvPr id="17" name="TextBox 16"/>
          <p:cNvSpPr txBox="1"/>
          <p:nvPr/>
        </p:nvSpPr>
        <p:spPr>
          <a:xfrm>
            <a:off x="1679514" y="2895600"/>
            <a:ext cx="418704" cy="369332"/>
          </a:xfrm>
          <a:prstGeom prst="rect">
            <a:avLst/>
          </a:prstGeom>
          <a:noFill/>
        </p:spPr>
        <p:txBody>
          <a:bodyPr wrap="none" rtlCol="0">
            <a:spAutoFit/>
          </a:bodyPr>
          <a:lstStyle/>
          <a:p>
            <a:r>
              <a:rPr lang="en-US" dirty="0" smtClean="0"/>
              <a:t>10</a:t>
            </a:r>
            <a:endParaRPr lang="en-US" dirty="0"/>
          </a:p>
        </p:txBody>
      </p:sp>
      <p:sp>
        <p:nvSpPr>
          <p:cNvPr id="18" name="TextBox 17"/>
          <p:cNvSpPr txBox="1"/>
          <p:nvPr/>
        </p:nvSpPr>
        <p:spPr>
          <a:xfrm>
            <a:off x="4572000" y="1143000"/>
            <a:ext cx="3429000" cy="1754326"/>
          </a:xfrm>
          <a:prstGeom prst="rect">
            <a:avLst/>
          </a:prstGeom>
          <a:noFill/>
        </p:spPr>
        <p:txBody>
          <a:bodyPr wrap="square" rtlCol="0">
            <a:spAutoFit/>
          </a:bodyPr>
          <a:lstStyle/>
          <a:p>
            <a:r>
              <a:rPr lang="en-US" dirty="0" smtClean="0"/>
              <a:t>The probability that the positive test result is true </a:t>
            </a:r>
          </a:p>
          <a:p>
            <a:r>
              <a:rPr lang="en-US" dirty="0" smtClean="0"/>
              <a:t>= True Positive / Total Positive</a:t>
            </a:r>
          </a:p>
          <a:p>
            <a:r>
              <a:rPr lang="en-US" dirty="0" smtClean="0"/>
              <a:t>= TP / (TP+FP)</a:t>
            </a:r>
          </a:p>
          <a:p>
            <a:r>
              <a:rPr lang="en-US" dirty="0" smtClean="0"/>
              <a:t>= 40/50</a:t>
            </a:r>
          </a:p>
          <a:p>
            <a:r>
              <a:rPr lang="en-US" dirty="0" smtClean="0"/>
              <a:t>= .8 = 80%</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3236</TotalTime>
  <Words>680</Words>
  <Application>Microsoft Office PowerPoint</Application>
  <PresentationFormat>On-screen Show (4:3)</PresentationFormat>
  <Paragraphs>121</Paragraphs>
  <Slides>11</Slides>
  <Notes>10</Notes>
  <HiddenSlides>0</HiddenSlides>
  <MMClips>0</MMClips>
  <ScaleCrop>false</ScaleCrop>
  <HeadingPairs>
    <vt:vector size="4" baseType="variant">
      <vt:variant>
        <vt:lpstr>Design Template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Columbia University Medical Center</Company>
  <LinksUpToDate>false</LinksUpToDate>
  <SharedDoc>false</SharedDoc>
  <HyperlinksChanged>false</HyperlinksChanged>
  <AppVersion>12.0257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CCNMTL Staff</dc:creator>
  <cp:lastModifiedBy>CindySmalletz</cp:lastModifiedBy>
  <cp:revision>28</cp:revision>
  <dcterms:created xsi:type="dcterms:W3CDTF">2009-04-14T16:23:23Z</dcterms:created>
  <dcterms:modified xsi:type="dcterms:W3CDTF">2009-04-15T15:06:45Z</dcterms:modified>
</cp:coreProperties>
</file>