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66" r:id="rId3"/>
    <p:sldId id="259" r:id="rId4"/>
    <p:sldId id="269" r:id="rId5"/>
    <p:sldId id="270" r:id="rId6"/>
    <p:sldId id="260" r:id="rId7"/>
    <p:sldId id="272" r:id="rId8"/>
    <p:sldId id="271" r:id="rId9"/>
    <p:sldId id="262" r:id="rId10"/>
    <p:sldId id="268" r:id="rId11"/>
    <p:sldId id="264" r:id="rId12"/>
    <p:sldId id="288" r:id="rId13"/>
    <p:sldId id="276" r:id="rId14"/>
    <p:sldId id="289" r:id="rId15"/>
    <p:sldId id="290" r:id="rId16"/>
    <p:sldId id="277" r:id="rId17"/>
    <p:sldId id="281" r:id="rId18"/>
    <p:sldId id="278" r:id="rId19"/>
    <p:sldId id="282" r:id="rId20"/>
    <p:sldId id="283" r:id="rId21"/>
    <p:sldId id="284" r:id="rId22"/>
    <p:sldId id="293" r:id="rId23"/>
    <p:sldId id="295" r:id="rId24"/>
    <p:sldId id="291" r:id="rId25"/>
    <p:sldId id="292" r:id="rId26"/>
    <p:sldId id="296" r:id="rId27"/>
    <p:sldId id="297" r:id="rId28"/>
    <p:sldId id="298" r:id="rId29"/>
    <p:sldId id="299" r:id="rId30"/>
    <p:sldId id="300" r:id="rId31"/>
    <p:sldId id="302" r:id="rId32"/>
    <p:sldId id="303" r:id="rId33"/>
    <p:sldId id="304" r:id="rId34"/>
    <p:sldId id="275" r:id="rId35"/>
    <p:sldId id="285" r:id="rId36"/>
    <p:sldId id="301" r:id="rId37"/>
    <p:sldId id="273" r:id="rId38"/>
    <p:sldId id="294" r:id="rId39"/>
    <p:sldId id="257"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68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37C33C-600E-4AD8-89C1-FAB5A8072B33}" type="datetimeFigureOut">
              <a:rPr lang="zh-CN" altLang="en-US" smtClean="0"/>
              <a:t>2012/8/2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135DFC-8F69-44F7-8067-A6F0EAA3FC0F}" type="slidenum">
              <a:rPr lang="zh-CN" altLang="en-US" smtClean="0"/>
              <a:t>‹#›</a:t>
            </a:fld>
            <a:endParaRPr lang="zh-CN" altLang="en-US"/>
          </a:p>
        </p:txBody>
      </p:sp>
    </p:spTree>
    <p:extLst>
      <p:ext uri="{BB962C8B-B14F-4D97-AF65-F5344CB8AC3E}">
        <p14:creationId xmlns:p14="http://schemas.microsoft.com/office/powerpoint/2010/main" val="1009518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135DFC-8F69-44F7-8067-A6F0EAA3FC0F}" type="slidenum">
              <a:rPr lang="zh-CN" altLang="en-US" smtClean="0"/>
              <a:t>1</a:t>
            </a:fld>
            <a:endParaRPr lang="zh-CN" altLang="en-US"/>
          </a:p>
        </p:txBody>
      </p:sp>
    </p:spTree>
    <p:extLst>
      <p:ext uri="{BB962C8B-B14F-4D97-AF65-F5344CB8AC3E}">
        <p14:creationId xmlns:p14="http://schemas.microsoft.com/office/powerpoint/2010/main" val="4136634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43E62E9B-4082-4282-B487-C7E548BB4300}" type="datetime1">
              <a:rPr lang="zh-CN" altLang="en-US" smtClean="0"/>
              <a:t>2012/8/2</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r>
              <a:rPr lang="zh-CN" altLang="en-US" smtClean="0"/>
              <a:t>监控组（</a:t>
            </a:r>
            <a:r>
              <a:rPr lang="en-US" altLang="zh-CN" smtClean="0"/>
              <a:t>G-Platform</a:t>
            </a:r>
            <a:r>
              <a:rPr lang="zh-CN" altLang="en-US" smtClean="0"/>
              <a:t>）荣誉产品</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C495809-980C-41D3-81BD-89D244B967FE}" type="datetime1">
              <a:rPr lang="zh-CN" altLang="en-US" smtClean="0"/>
              <a:t>2012/8/2</a:t>
            </a:fld>
            <a:endParaRPr lang="zh-CN" altLang="en-US"/>
          </a:p>
        </p:txBody>
      </p:sp>
      <p:sp>
        <p:nvSpPr>
          <p:cNvPr id="5" name="Footer Placeholder 4"/>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FD701A3-90D1-456B-BC7A-81353FF95E26}" type="datetime1">
              <a:rPr lang="zh-CN" altLang="en-US" smtClean="0"/>
              <a:t>2012/8/2</a:t>
            </a:fld>
            <a:endParaRPr lang="zh-CN" altLang="en-US"/>
          </a:p>
        </p:txBody>
      </p:sp>
      <p:sp>
        <p:nvSpPr>
          <p:cNvPr id="5" name="Footer Placeholder 4"/>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C65D4EA9-12D1-4C98-BFD5-865DBEF808AE}" type="datetime1">
              <a:rPr lang="zh-CN" altLang="en-US" smtClean="0"/>
              <a:t>2012/8/2</a:t>
            </a:fld>
            <a:endParaRPr lang="zh-CN" altLang="en-US"/>
          </a:p>
        </p:txBody>
      </p:sp>
      <p:sp>
        <p:nvSpPr>
          <p:cNvPr id="5" name="Footer Placeholder 4"/>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D1EC4B1-EEAC-46C9-81FA-B2A920C0EC91}" type="datetime1">
              <a:rPr lang="zh-CN" altLang="en-US" smtClean="0"/>
              <a:t>2012/8/2</a:t>
            </a:fld>
            <a:endParaRPr lang="zh-CN" altLang="en-US"/>
          </a:p>
        </p:txBody>
      </p:sp>
      <p:sp>
        <p:nvSpPr>
          <p:cNvPr id="5" name="Footer Placeholder 4"/>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F8740F02-E36F-494C-8FFF-98851DAC5502}" type="datetime1">
              <a:rPr lang="zh-CN" altLang="en-US" smtClean="0"/>
              <a:t>2012/8/2</a:t>
            </a:fld>
            <a:endParaRPr lang="zh-CN" altLang="en-US"/>
          </a:p>
        </p:txBody>
      </p:sp>
      <p:sp>
        <p:nvSpPr>
          <p:cNvPr id="6" name="Footer Placeholder 5"/>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3AA1C8CC-0C87-43E7-8AEB-46C524935CE5}" type="datetime1">
              <a:rPr lang="zh-CN" altLang="en-US" smtClean="0"/>
              <a:t>2012/8/2</a:t>
            </a:fld>
            <a:endParaRPr lang="zh-CN" altLang="en-US"/>
          </a:p>
        </p:txBody>
      </p:sp>
      <p:sp>
        <p:nvSpPr>
          <p:cNvPr id="8" name="Footer Placeholder 7"/>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8A4CB40-07F8-4B82-A663-21FDAA9F115B}" type="datetime1">
              <a:rPr lang="zh-CN" altLang="en-US" smtClean="0"/>
              <a:t>2012/8/2</a:t>
            </a:fld>
            <a:endParaRPr lang="zh-CN" altLang="en-US"/>
          </a:p>
        </p:txBody>
      </p:sp>
      <p:sp>
        <p:nvSpPr>
          <p:cNvPr id="4" name="Footer Placeholder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20B15-E31C-4400-9F90-646419F17F54}" type="datetime1">
              <a:rPr lang="zh-CN" altLang="en-US" smtClean="0"/>
              <a:t>2012/8/2</a:t>
            </a:fld>
            <a:endParaRPr lang="zh-CN" altLang="en-US"/>
          </a:p>
        </p:txBody>
      </p:sp>
      <p:sp>
        <p:nvSpPr>
          <p:cNvPr id="3" name="Footer Placeholder 2"/>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377F7D1-A695-45FC-ABEB-7CA4A06AAA99}" type="datetime1">
              <a:rPr lang="zh-CN" altLang="en-US" smtClean="0"/>
              <a:t>2012/8/2</a:t>
            </a:fld>
            <a:endParaRPr lang="zh-CN" altLang="en-US"/>
          </a:p>
        </p:txBody>
      </p:sp>
      <p:sp>
        <p:nvSpPr>
          <p:cNvPr id="6" name="Footer Placeholder 5"/>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4B33906-08EA-41C7-BB50-40A536BFDFE0}" type="datetime1">
              <a:rPr lang="zh-CN" altLang="en-US" smtClean="0"/>
              <a:t>2012/8/2</a:t>
            </a:fld>
            <a:endParaRPr lang="zh-CN" altLang="en-US"/>
          </a:p>
        </p:txBody>
      </p:sp>
      <p:sp>
        <p:nvSpPr>
          <p:cNvPr id="6" name="Footer Placeholder 5"/>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C0515888-51A8-4950-9A10-7733F819EFF7}" type="datetime1">
              <a:rPr lang="zh-CN" altLang="en-US" smtClean="0"/>
              <a:t>2012/8/2</a:t>
            </a:fld>
            <a:endParaRPr lang="zh-CN" alt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zh-CN" altLang="en-US" smtClean="0"/>
              <a:t>监控组（</a:t>
            </a:r>
            <a:r>
              <a:rPr lang="en-US" altLang="zh-CN" smtClean="0"/>
              <a:t>G-Platform</a:t>
            </a:r>
            <a:r>
              <a:rPr lang="zh-CN" altLang="en-US" smtClean="0"/>
              <a:t>）荣誉产品</a:t>
            </a:r>
            <a:endParaRPr lang="zh-CN" alt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tmp"/><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 Id="rId5" Type="http://schemas.openxmlformats.org/officeDocument/2006/relationships/image" Target="../media/image14.tmp"/><Relationship Id="rId4" Type="http://schemas.openxmlformats.org/officeDocument/2006/relationships/image" Target="../media/image13.tmp"/></Relationships>
</file>

<file path=ppt/slides/_rels/slide2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com/ccnt/ccntdb.core.algorithm" TargetMode="Externa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a:t>
            </a:r>
            <a:r>
              <a:rPr lang="en-US" altLang="zh-CN" dirty="0" smtClean="0">
                <a:solidFill>
                  <a:srgbClr val="FF0000"/>
                </a:solidFill>
              </a:rPr>
              <a:t>C</a:t>
            </a:r>
            <a:r>
              <a:rPr lang="en-US" altLang="zh-CN" dirty="0" smtClean="0"/>
              <a:t>NTDB</a:t>
            </a:r>
            <a:br>
              <a:rPr lang="en-US" altLang="zh-CN" dirty="0" smtClean="0"/>
            </a:br>
            <a:r>
              <a:rPr lang="zh-CN" altLang="en-US" sz="2000" dirty="0" smtClean="0"/>
              <a:t>系列讨论讲座之“分布式数据库一致性问题”</a:t>
            </a:r>
            <a:endParaRPr lang="zh-CN" altLang="en-US" dirty="0"/>
          </a:p>
        </p:txBody>
      </p:sp>
      <p:sp>
        <p:nvSpPr>
          <p:cNvPr id="3" name="副标题 2"/>
          <p:cNvSpPr>
            <a:spLocks noGrp="1"/>
          </p:cNvSpPr>
          <p:nvPr>
            <p:ph type="subTitle" idx="1"/>
          </p:nvPr>
        </p:nvSpPr>
        <p:spPr/>
        <p:txBody>
          <a:bodyPr/>
          <a:lstStyle/>
          <a:p>
            <a:r>
              <a:rPr lang="en-US" altLang="zh-CN" dirty="0" smtClean="0">
                <a:solidFill>
                  <a:srgbClr val="FF0000"/>
                </a:solidFill>
              </a:rPr>
              <a:t>G</a:t>
            </a:r>
            <a:r>
              <a:rPr lang="en-US" altLang="zh-CN" dirty="0" smtClean="0"/>
              <a:t>-Platform</a:t>
            </a:r>
            <a:endParaRPr lang="zh-CN" altLang="en-US" dirty="0"/>
          </a:p>
        </p:txBody>
      </p:sp>
      <p:sp>
        <p:nvSpPr>
          <p:cNvPr id="4" name="页脚占位符 3"/>
          <p:cNvSpPr>
            <a:spLocks noGrp="1"/>
          </p:cNvSpPr>
          <p:nvPr>
            <p:ph type="ftr" sz="quarter" idx="12"/>
          </p:nvPr>
        </p:nvSpPr>
        <p:spPr/>
        <p:txBody>
          <a:bodyPr/>
          <a:lstStyle/>
          <a:p>
            <a:r>
              <a:rPr lang="zh-CN" altLang="en-US" smtClean="0"/>
              <a:t>监控组（</a:t>
            </a:r>
            <a:r>
              <a:rPr lang="en-US" altLang="zh-CN" smtClean="0"/>
              <a:t>G-Platform</a:t>
            </a:r>
            <a:r>
              <a:rPr lang="zh-CN" altLang="en-US" smtClean="0"/>
              <a:t>）荣誉产品</a:t>
            </a:r>
            <a:endParaRPr lang="zh-CN" altLang="en-US" dirty="0"/>
          </a:p>
        </p:txBody>
      </p:sp>
      <p:sp>
        <p:nvSpPr>
          <p:cNvPr id="5" name="灯片编号占位符 4"/>
          <p:cNvSpPr>
            <a:spLocks noGrp="1"/>
          </p:cNvSpPr>
          <p:nvPr>
            <p:ph type="sldNum" sz="quarter" idx="11"/>
          </p:nvPr>
        </p:nvSpPr>
        <p:spPr/>
        <p:txBody>
          <a:bodyPr/>
          <a:lstStyle/>
          <a:p>
            <a:fld id="{0C913308-F349-4B6D-A68A-DD1791B4A57B}" type="slidenum">
              <a:rPr lang="zh-CN" altLang="en-US" smtClean="0"/>
              <a:t>1</a:t>
            </a:fld>
            <a:endParaRPr lang="zh-CN" altLang="en-US"/>
          </a:p>
        </p:txBody>
      </p:sp>
      <p:pic>
        <p:nvPicPr>
          <p:cNvPr id="6" name="Picture 2" descr="F:\ccntd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1196752"/>
            <a:ext cx="9045005"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34637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分布式数据库一致性问题</a:t>
            </a:r>
            <a:endParaRPr lang="zh-CN" altLang="en-US" dirty="0"/>
          </a:p>
        </p:txBody>
      </p:sp>
      <p:sp>
        <p:nvSpPr>
          <p:cNvPr id="3" name="内容占位符 2"/>
          <p:cNvSpPr>
            <a:spLocks noGrp="1"/>
          </p:cNvSpPr>
          <p:nvPr>
            <p:ph idx="1"/>
          </p:nvPr>
        </p:nvSpPr>
        <p:spPr>
          <a:xfrm>
            <a:off x="457200" y="1600200"/>
            <a:ext cx="8229600" cy="5141168"/>
          </a:xfrm>
        </p:spPr>
        <p:txBody>
          <a:bodyPr>
            <a:normAutofit/>
          </a:bodyPr>
          <a:lstStyle/>
          <a:p>
            <a:r>
              <a:rPr lang="en-US" altLang="zh-CN" dirty="0" smtClean="0"/>
              <a:t>Hadoop-Hbase</a:t>
            </a:r>
            <a:r>
              <a:rPr lang="zh-CN" altLang="en-US" dirty="0" smtClean="0"/>
              <a:t>解决方案</a:t>
            </a:r>
            <a:endParaRPr lang="en-US" altLang="zh-CN" dirty="0" smtClean="0"/>
          </a:p>
          <a:p>
            <a:pPr lvl="1"/>
            <a:r>
              <a:rPr lang="zh-CN" altLang="en-US" dirty="0" smtClean="0"/>
              <a:t>高度假设</a:t>
            </a:r>
            <a:endParaRPr lang="en-US" altLang="zh-CN" dirty="0" smtClean="0"/>
          </a:p>
          <a:p>
            <a:pPr lvl="2"/>
            <a:r>
              <a:rPr lang="zh-CN" altLang="en-US" dirty="0"/>
              <a:t>流</a:t>
            </a:r>
            <a:r>
              <a:rPr lang="zh-CN" altLang="en-US" dirty="0" smtClean="0"/>
              <a:t>数据读写</a:t>
            </a:r>
            <a:r>
              <a:rPr lang="en-US" altLang="zh-CN" dirty="0" smtClean="0"/>
              <a:t>-</a:t>
            </a:r>
            <a:r>
              <a:rPr lang="zh-CN" altLang="en-US" dirty="0" smtClean="0"/>
              <a:t>不提供用户交互或者随机读写</a:t>
            </a:r>
            <a:endParaRPr lang="en-US" altLang="zh-CN" dirty="0" smtClean="0"/>
          </a:p>
          <a:p>
            <a:pPr lvl="2"/>
            <a:r>
              <a:rPr lang="zh-CN" altLang="en-US" dirty="0" smtClean="0"/>
              <a:t>简单文件模型</a:t>
            </a:r>
            <a:r>
              <a:rPr lang="en-US" altLang="zh-CN" dirty="0" smtClean="0"/>
              <a:t>-</a:t>
            </a:r>
            <a:r>
              <a:rPr lang="zh-CN" altLang="en-US" dirty="0" smtClean="0"/>
              <a:t>一次写入多次读取</a:t>
            </a:r>
            <a:endParaRPr lang="en-US" altLang="zh-CN" dirty="0" smtClean="0"/>
          </a:p>
          <a:p>
            <a:r>
              <a:rPr lang="en-US" altLang="zh-CN" dirty="0" smtClean="0"/>
              <a:t>Cassandra</a:t>
            </a:r>
            <a:r>
              <a:rPr lang="zh-CN" altLang="en-US" dirty="0" smtClean="0"/>
              <a:t>解决方案</a:t>
            </a:r>
            <a:endParaRPr lang="en-US" altLang="zh-CN" dirty="0" smtClean="0"/>
          </a:p>
          <a:p>
            <a:pPr lvl="1"/>
            <a:r>
              <a:rPr lang="zh-CN" altLang="en-US" dirty="0" smtClean="0"/>
              <a:t>最终一致性</a:t>
            </a:r>
            <a:endParaRPr lang="en-US" altLang="zh-CN" dirty="0" smtClean="0"/>
          </a:p>
          <a:p>
            <a:pPr lvl="1"/>
            <a:r>
              <a:rPr lang="en-US" altLang="zh-CN" dirty="0" smtClean="0"/>
              <a:t>4</a:t>
            </a:r>
            <a:r>
              <a:rPr lang="zh-CN" altLang="en-US" dirty="0" smtClean="0"/>
              <a:t>个技术手段为最终一致性</a:t>
            </a:r>
            <a:endParaRPr lang="en-US" altLang="zh-CN" dirty="0" smtClean="0"/>
          </a:p>
          <a:p>
            <a:pPr lvl="2"/>
            <a:r>
              <a:rPr lang="zh-CN" altLang="en-US" dirty="0"/>
              <a:t>逆</a:t>
            </a:r>
            <a:r>
              <a:rPr lang="zh-CN" altLang="en-US" dirty="0" smtClean="0"/>
              <a:t>熵</a:t>
            </a:r>
            <a:r>
              <a:rPr lang="en-US" altLang="zh-CN" dirty="0" smtClean="0"/>
              <a:t>[</a:t>
            </a:r>
            <a:r>
              <a:rPr lang="zh-CN" altLang="en-US" sz="900" dirty="0" smtClean="0"/>
              <a:t>这</a:t>
            </a:r>
            <a:r>
              <a:rPr lang="zh-CN" altLang="en-US" sz="900" dirty="0"/>
              <a:t>是一种备份之间的同步机制。节点之间定期互相检查数据对象的一致性，这里采用的检查不一致的方法是 </a:t>
            </a:r>
            <a:r>
              <a:rPr lang="en-US" altLang="zh-CN" sz="900" dirty="0" err="1"/>
              <a:t>Merkle</a:t>
            </a:r>
            <a:r>
              <a:rPr lang="en-US" altLang="zh-CN" sz="900" dirty="0"/>
              <a:t> </a:t>
            </a:r>
            <a:r>
              <a:rPr lang="en-US" altLang="zh-CN" sz="900" dirty="0" smtClean="0"/>
              <a:t>Tree</a:t>
            </a:r>
            <a:r>
              <a:rPr lang="en-US" altLang="zh-CN" dirty="0" smtClean="0"/>
              <a:t>]</a:t>
            </a:r>
          </a:p>
          <a:p>
            <a:pPr lvl="2"/>
            <a:r>
              <a:rPr lang="zh-CN" altLang="en-US" dirty="0" smtClean="0"/>
              <a:t>读修复</a:t>
            </a:r>
            <a:r>
              <a:rPr lang="en-US" altLang="zh-CN" dirty="0" smtClean="0"/>
              <a:t>[</a:t>
            </a:r>
            <a:r>
              <a:rPr lang="zh-CN" altLang="en-US" sz="900" dirty="0"/>
              <a:t>客户端读取某个对象的时候，触发对该对象的一致性检查</a:t>
            </a:r>
            <a:r>
              <a:rPr lang="en-US" altLang="zh-CN" dirty="0" smtClean="0"/>
              <a:t>]</a:t>
            </a:r>
          </a:p>
          <a:p>
            <a:pPr lvl="2"/>
            <a:r>
              <a:rPr lang="zh-CN" altLang="en-US" dirty="0" smtClean="0"/>
              <a:t>提示移交</a:t>
            </a:r>
            <a:r>
              <a:rPr lang="en-US" altLang="zh-CN" dirty="0" smtClean="0"/>
              <a:t>[</a:t>
            </a:r>
            <a:r>
              <a:rPr lang="zh-CN" altLang="en-US" sz="900" dirty="0"/>
              <a:t>对写操作，如果其中一个目标节点不在线，先将该对象中继到另一个节点上，中继节点等目标节点上线再把对象给它</a:t>
            </a:r>
            <a:r>
              <a:rPr lang="en-US" altLang="zh-CN" dirty="0" smtClean="0"/>
              <a:t>]</a:t>
            </a:r>
          </a:p>
          <a:p>
            <a:pPr lvl="2"/>
            <a:r>
              <a:rPr lang="zh-CN" altLang="en-US" dirty="0" smtClean="0"/>
              <a:t>分布式删除</a:t>
            </a:r>
            <a:r>
              <a:rPr lang="en-US" altLang="zh-CN" dirty="0" smtClean="0"/>
              <a:t>[</a:t>
            </a:r>
            <a:r>
              <a:rPr lang="zh-CN" altLang="en-US" sz="900" dirty="0"/>
              <a:t>本地并不立即删除一个数据对象，而是给该对象标记一个</a:t>
            </a:r>
            <a:r>
              <a:rPr lang="en-US" altLang="zh-CN" sz="900" dirty="0"/>
              <a:t>hint</a:t>
            </a:r>
            <a:r>
              <a:rPr lang="zh-CN" altLang="en-US" sz="900" dirty="0"/>
              <a:t>，定期对标记了</a:t>
            </a:r>
            <a:r>
              <a:rPr lang="en-US" altLang="zh-CN" sz="900" dirty="0"/>
              <a:t>hint</a:t>
            </a:r>
            <a:r>
              <a:rPr lang="zh-CN" altLang="en-US" sz="900" dirty="0"/>
              <a:t>的对象进行垃圾回收</a:t>
            </a:r>
            <a:r>
              <a:rPr lang="en-US" altLang="zh-CN" dirty="0" smtClean="0"/>
              <a:t>]</a:t>
            </a:r>
          </a:p>
          <a:p>
            <a:r>
              <a:rPr lang="en-US" altLang="zh-CN" dirty="0" smtClean="0"/>
              <a:t>MongoDB</a:t>
            </a:r>
            <a:r>
              <a:rPr lang="zh-CN" altLang="en-US" dirty="0" smtClean="0"/>
              <a:t>解决方案</a:t>
            </a:r>
            <a:endParaRPr lang="en-US" altLang="zh-CN" dirty="0" smtClean="0"/>
          </a:p>
          <a:p>
            <a:endParaRPr lang="en-US" altLang="zh-CN" dirty="0" smtClean="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2746356962"/>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CCNTDB</a:t>
            </a:r>
            <a:r>
              <a:rPr lang="zh-CN" altLang="en-US" dirty="0" smtClean="0"/>
              <a:t>解决子方案</a:t>
            </a:r>
            <a:endParaRPr lang="zh-CN" altLang="en-US" dirty="0"/>
          </a:p>
        </p:txBody>
      </p:sp>
      <p:sp>
        <p:nvSpPr>
          <p:cNvPr id="3" name="内容占位符 2"/>
          <p:cNvSpPr>
            <a:spLocks noGrp="1"/>
          </p:cNvSpPr>
          <p:nvPr>
            <p:ph idx="1"/>
          </p:nvPr>
        </p:nvSpPr>
        <p:spPr/>
        <p:txBody>
          <a:bodyPr/>
          <a:lstStyle/>
          <a:p>
            <a:r>
              <a:rPr lang="zh-CN" altLang="en-US" dirty="0" smtClean="0"/>
              <a:t>地址空间转换</a:t>
            </a:r>
            <a:endParaRPr lang="en-US" altLang="zh-CN" dirty="0" smtClean="0"/>
          </a:p>
          <a:p>
            <a:pPr lvl="1"/>
            <a:r>
              <a:rPr lang="zh-CN" altLang="en-US" dirty="0" smtClean="0"/>
              <a:t>通过回溯数据的地址空间到操作产生的时刻，保证操作在所有站点拥有相同的执行环境</a:t>
            </a:r>
            <a:endParaRPr lang="en-US" altLang="zh-CN" dirty="0" smtClean="0"/>
          </a:p>
          <a:p>
            <a:pPr lvl="1"/>
            <a:r>
              <a:rPr lang="zh-CN" altLang="en-US" dirty="0" smtClean="0"/>
              <a:t>不依赖站点间的网络延迟，拥有更高的</a:t>
            </a:r>
            <a:r>
              <a:rPr lang="zh-CN" altLang="en-US" dirty="0" smtClean="0"/>
              <a:t>效率</a:t>
            </a:r>
            <a:endParaRPr lang="en-US" altLang="zh-CN" dirty="0" smtClean="0"/>
          </a:p>
          <a:p>
            <a:r>
              <a:rPr lang="zh-CN" altLang="en-US" dirty="0" smtClean="0"/>
              <a:t>方案由</a:t>
            </a:r>
            <a:r>
              <a:rPr lang="zh-CN" altLang="en-US" dirty="0" smtClean="0">
                <a:solidFill>
                  <a:srgbClr val="FF0000"/>
                </a:solidFill>
              </a:rPr>
              <a:t>在线协同编辑案例</a:t>
            </a:r>
            <a:r>
              <a:rPr lang="zh-CN" altLang="en-US" dirty="0" smtClean="0"/>
              <a:t>启发</a:t>
            </a:r>
            <a:endParaRPr lang="zh-CN" altLang="en-US" dirty="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3148389862"/>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Web2.0</a:t>
            </a:r>
            <a:r>
              <a:rPr lang="zh-CN" altLang="en-US" dirty="0" smtClean="0"/>
              <a:t>在线协同组编辑</a:t>
            </a:r>
            <a:endParaRPr lang="zh-CN" altLang="en-US" dirty="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7" name="TextBox 6"/>
          <p:cNvSpPr txBox="1"/>
          <p:nvPr/>
        </p:nvSpPr>
        <p:spPr>
          <a:xfrm>
            <a:off x="4432300" y="3140968"/>
            <a:ext cx="3502888" cy="646331"/>
          </a:xfrm>
          <a:prstGeom prst="rect">
            <a:avLst/>
          </a:prstGeom>
          <a:noFill/>
        </p:spPr>
        <p:txBody>
          <a:bodyPr wrap="square" rtlCol="0">
            <a:spAutoFit/>
          </a:bodyPr>
          <a:lstStyle/>
          <a:p>
            <a:r>
              <a:rPr lang="zh-CN" altLang="en-US" dirty="0" smtClean="0"/>
              <a:t>网络环境下，共同</a:t>
            </a:r>
            <a:r>
              <a:rPr lang="zh-CN" altLang="en-US" dirty="0" smtClean="0"/>
              <a:t>编辑操作文档</a:t>
            </a:r>
            <a:r>
              <a:rPr lang="zh-CN" altLang="en-US" dirty="0" smtClean="0"/>
              <a:t>，就会产生</a:t>
            </a:r>
            <a:r>
              <a:rPr lang="zh-CN" altLang="en-US" dirty="0" smtClean="0">
                <a:solidFill>
                  <a:srgbClr val="FF0000"/>
                </a:solidFill>
              </a:rPr>
              <a:t>数据一致性</a:t>
            </a:r>
            <a:r>
              <a:rPr lang="zh-CN" altLang="en-US" dirty="0" smtClean="0"/>
              <a:t>问题</a:t>
            </a:r>
            <a:r>
              <a:rPr lang="zh-CN" altLang="en-US" dirty="0"/>
              <a:t>。</a:t>
            </a:r>
          </a:p>
        </p:txBody>
      </p:sp>
      <p:sp>
        <p:nvSpPr>
          <p:cNvPr id="3" name="AutoShape 2" descr="data:image/jpeg;base64,/9j/4AAQSkZJRgABAQAAAQABAAD/2wCEAAkGBhQSEBQUEhQVFBQQFBQVFRQVFBQUFBQVFxAVFBgYFBUXHCYeFxojGRQVHy8gJCcpLSwsFx4xNTAqNSYrLCkBCQoKDgwOGg8PGiwlHiQsKSwpLCksLSwsKiksLCksLCwsKSwsLCk1KSksLCwpLCwpKSwsLCksKSksKSwsLCksKf/AABEIAMwA8AMBIgACEQEDEQH/xAAcAAABBQEBAQAAAAAAAAAAAAAAAwQFBgcBAgj/xABHEAABAwIDAwgGBwUGBwEAAAABAAIDBBEFEiEGMUETIlFhcYGRoQcUMnKxwSNCUmKC4fBDkrLC0RUkM1NUoiU0Y5Oz8fIW/8QAGwEBAAIDAQEAAAAAAAAAAAAAAAQFAgMGAQf/xAAvEQACAgEDAgUBBwUAAAAAAAAAAQIDEQQSIQUxEyJBUWEyI0JxgZGhsVJy0fDx/9oADAMBAAIRAxEAPwDcV5cu3UBtxjnqtFI9ps91mR++7S/cLnuWUIubUV6mMpbVkg9o/ShHTymOKPlSw2e7PlaCN7WmxJI8FNbM7Zw1rCY7tfGLviNi4DpFvaHWF8+1NTqnGB47JTTsmiNnMN7cHDi09RHyPBX9vTK1ViP1L9yrhq5OfPY+l4pg4BzSCDuI1C9hZtie0LqcxVlKc1PWDM6M+yJLc4fcdo7dxab3Vv2b2qhrGXjNni2aM6Pb3cR1jRc5uSltfcvXRLw1auYk2F1eQ5dusjQdQhCAEIQgBCFy6ACkamobG0ucbAJVz7KobTYlmkyA82Pf1u/L5qHq9QqK3L19DdRU7ZbUSke1DC6xa4Dp0+CmIpQ4Ag3B3FZ4yVTmAYlldlPsu8j+aqdJ1Obntt7Mm36JRjuiWtdXkFel0KKwEIQvQCELl0B1cKMyaVmKRxi73gfHuC8cku545KKyx0SuF4G9Vit2v4RN/E7Qfu7/AIKJmxGST23E9W4eAUOetrj25IFmvrjxHkt0uMxh2VpzOJtZuuvWdyftVa2apMzy4/U3dp/L4qzgLdTNzW5kjT2SsjuZwlZd6YsR50MI+q10h7ScjfIPWorDvSZV566X7mVg/CwfMuVx0ytTvTfoa9ZLFZQ5zqkmv1XuYpuXK/tlgq4LJpWwE/rVJU0Dvaymenvwe22YD8WU/icoCkrXRvD2OdG9m4jRzTxHlYjjZMdkca9Wq4Zr6RvGf3Hc1/8AtJPcrHt1hnq9fKG+xKRMzos+97fiDlx/Vats98TtugX5Tpl2L5sn6SGy5YqmzJDoJN0bz1/Yd26Hh0K9Ncvm9rlcNlNv5Ka0ct5Yd1t72e6T7Q+6e48FBq1HpIm63pHedP6f4NjQmWG4pHPGJInBzXcR8COB6ingU1PPY51pp4Z1CEL08ArySvRURtNjYpad0htmPNYOl53X6hvPUF43hZMoxcnhCVVi4zykezSt165XDRvc0jvd1KlSzEkk7yST2k3KkSx0eHRE3JqHmWR3W67hfoJ0UG+Rc11Oxzmo+xeaKpRy1+H6DlsqeU8iiGyJ9TPVROJPnHg0LCavlIwTvGh7QnoVa2aqbOLT9YXHaPy+CsoXX6C7xqVJ9zmL4bJtHUFcKhNose5AAMsXuvv3ADjopk5qCyyNOagtzJl77ak2ULX7Wwx6NPKO6G7u925UuuxaSU/SPLur6vgNEzuqq7qGPoRVW9QfaCJ6u2rmk9m0Y+7qf3j8lFBxJuSSTxJJPikWpZiqLNROx+ZlZZbOfMmKsCcxBINCe0cOZwb9ogfruusqvM0aYrMki24DTZYR0u53j+VlJrxG2wAG4Be11MI7YpHXVx2RUUeSvnjauoz1EzvtSyH/AHkfJfQsm49iwmu2Ir3kn1aQ310LDqST9pXXSpwhKTk8diFrVKSSiikyhNJFa5tga/8A0k3g0/zJlNsHX/6Oo/cB+asb7q32kiJXVP2ISnfqtL2hf6zhNDVb3w5qWU8dNGk97Gn8SpTdia8b6Op/7RV92VweoOGV9NNDLHzWzxZ2FoL2jUNJ43jb4ql1qVlbwy40E5U3xkUhkicxvTGTQr1FMuYwfQ4z4yXjYLHTBUtBNmSnI4cNdGntBt3FbK0r5yppdVvezWJcvSxScXNGb3ho7zCnaafG1nO9ZpSkrV69yUQhCllCccsp2wxF1XXthb7EbxE0dLnEB7vl3HpWnYhViKJ8h3Rsc49wJ+SynYKnM1cx7tcuaV3b/wDTlot5xEsdFFJStfouPxNTlw9jouSI5mXLboFrDwWYV9KY5HMdvYSO3oPeCD3rWQqNtzQ2la8ftG2Pa38j5KB1KlOG/wBv4Mun27bNr9SrtT6mcmgYnMC5yXJey7E/hc+V7T0EeB0V3BWfUxV5oZc0bT0tHwVv0Wz6ofmUOvjymOHblmW0GIcpO88AcrexunxuVfcdruSp5H8Q027ToPMrKXPU/X2YSicz1CfCgK516a5Nw9KNcqKXJUNDlhTiNNYynUa0s1yHDFObOU+aUHgwE9+4fNQkatmy8FmOd9o27h+ZKstDDdYiRoYb7l8E6uri6ukOnOELgYvSEByyLLqEByy8uZcHrXteSgPnDaDD+Rnkj/y3vb3Bxt5WURmsr16U6HJWvPCRrH+IynzaqDIVVzWJYOyos31Rl8EjSzLX/RRiOaCWI/s3hw7Hg/zNcsRgl1WjeinE8tZkvpNG4drmkPHkHeK2U8TRo168TTtexsYKLrgXVYHJlZ9ItdyeHyjjLljH4nC/kCoP0U0Wk0nusH8R+LUl6W63/l4RxL5D2ABjfN58FY/R/R8nQxnjIXP7ibDyAUd+az8C0X2ek/uZY7Kv7aU2aAO+w8HuPNPxCsKj8dhz08g+6SO0a/JNTDdVJEGmW2yL+TN8i9xheyFxoXGM6fdkf0pVxwGS8I+6SPmqbTq07NyaPb2Hx0+SmdLnt1CXvkrddHMMkZ6Qq3LFHGN73Fx91o/qQqCXqe27rc9W5vCJrW9/tH+IeCrZcp+rnusZw+qlusYsHJZjk0a9LxuUFojND2Ip3GUxiKexLS1yaJDuJXzCKfLCwcbXPadVSKGLM9rftOA81obG2AV702HeRadLh9Ujq6hCty6BCEIAQhCAEIQgMy9MNF/gydIew91nD4uWQTBb56UKPPQk/wCW9ru43af4lglUNSoN68x0fTp5px7DfMrBsfi3I1lO++jZmX91xyHycq25eoX93X0LWuOSTPzJx9z6zCLKM2YxMVFHBMP2sTCfey2cP3gVIyPABJ3AXPYFYp8HKNYeDHtvqozYm5rf2QZE33va/ikWt4bTCOJjBuYxrfAAfJY3sx/esTa86iSZ0p90EvHkGrbA1aa+W5FjrfJGFfsjoXl7bgjpXpdW5rKwVpmU8OVxb9kkeBISYCltoqfLUP6HWcO8WPmFGBq4e6OyyUfk6Wqe6CY5pwp/An2k7QR8D8lB07VK4e6z2nrHnp81ros2XRl8kfULdFooOKzF00jnbzI8n98i3kmOZTO1lPydZM3gX5h+IB3xuoMlW815mcHZHEmKtKXjKaNKcRFamjS0P4Sn0Kj4CpCFaMckeZP7MwZph90F3y+au6rOx9PzXv6w0dwv81ZQum0UNtSL/QQ20p+51CEKYTgQhCAEIQgBCEICK2oo+Vo52fajdbtAuPML5uxBvOK+o5G3C+atpaLkp5I/8t729wcbeVlFvXZlx0yf1RIB68tKUe1eAFHLRrk270K45npZKcnnU7y5o/6chv5OzDwVl2/xf1fD5nXs6RvJM96Tm6dgue5YTszjMtJM2aEgOaCCDq1zTa7XDoNh3gKU2o2ymrnM5XK1sfsxsvlBOhcSdSbadWvSt6uW3BAn06bu3/d7lu9ENDmnkktpHGGjte75BnmtZVH9E1DkojId80riD1NAYPMFXi63VLEUV2uluvlj04BCELaQys7XUujJBwJae/UefxVbaFf8QphJG5h4jwPAqjSQFri12hGhXLdVp2Wb12Zb6KzMdvsKwBSEQTGAKQhCoZPDN9hXfSJD9NFKN0sVj2sP9HjwVQcVoG3VPmoWP4wSi/uv5p+IWd5l0be+Kn7pHIayvFjFWlOIymjHJzEVqkVrH9OpGFR9OpKlZmIA+sQPE2WpRyyPJZeDQNnafLTs+8M3ibqVSUTMrQBuAA8EqF1cI7YpHUVx2xSBCELMzBCEIAQhCAEIQgOFYT6U6Lk6+TokDJB+Jtj5tK3ZZd6Z8O/wJbbw+M/xt/mWq1ZiTtBPbcvkyB7VxjNUs5qUiiVe5YOnjW2z3E2wRGOd2a+ASpbopDZbDeWq4Y/tysB90HMfJpWEeWbrmoQz7G57OUvq9JTxcWRNze8Rd3mSpZsqjJ5fpD1aeA/9pVkisHPHBxUsye5+pIcojlEzD17Dli7THaLOeozEsNEg6HDcf69Sf3XCFD1DVscMzg9ryiqiAtdZw1H60TyEKUqaMOGu/gehR5iLTYrldVp5VP4LCNqmj1W0XLU08PGSM5feAuPMBYyya626lks4Hr+Oix3a2g9Xrp49zc+dvuSc8eZI7lbaCXiUY/peCm19fm3CDXJ5A5RsUieQFbZxKSyJM0ysWzNPnqGdDSXHuH9bKtUjleth6W5kf0AMHxP8qy01e6xGmiG+1ItwXpcsuhdGdGCEIQAhCEAIQhACEIQHCqv6R8MM+Hy2F3RWlaOPM1d/tzK0FeXxggg7iLLxrKwZ1z2TUvY+XhHqlmRqY2nwA0lXJFbmg5oz0xuPN8NW/hUcAqazKeGd/p9s4Ka7MRkYrx6J8OvUvmI5tPGdfvv0HflDvEKmkfr9b1smyWCmmomMcLSTHlJOkXtZvcAB3FbdPHMs+xX9WtVdW31f8EnGL6neTfxTljV2KBOWQqW4tnItibWr2GpURr1ya88IbhKy7ZK5FzIsfBPNwkWpOWAOFinGRcLVGt0u9YZmpES+ItOu7pVI9LWF3bBVNG76GTzcwnvzD8QWlSRXFlF4pg7aiCWnf7MzSGu+y8atPaCAe5V2m00tPa192X8i/wC0hj1MJhkUjTPUZNTOikdHIMr43Frh0OBse0dHUQndK9S5wKKaLFRlapsvScnTMB3uGY9rtfhZZpstQmedjOF8z+po1PjoO9bAwKVoqsNyNujqw3NnpCEKyLIEIQgBCEIAQhCAEIQgBCEICr7abICtiFrNmjuY3cDfe13UfI2KyWq2enidkfDIHXtYMc4Hsc0EEfrs+gbLhYo9tEbHktNH1O3TR2rlGXbEej5/KNnqm5WsN44T7TnDc6QcAN4HTYnctI5G5uU5yLtlnCtQWERdTqp6ie+f/BNsS95F6QtmCKcyosuoXoOWRZdQgOZVzKvSF5gCZYk3xJwuWWDgme5M89Iewrp/7zTi8oAEkY3yADRzfvjo4gdWudUdBK6Tk2xvL72yBjswPWCNO06L6HLVzItc6FJ5I86VJ5K5sZswaSK77GWSxfbUNHBgPVx6SexWUBFl1boxUVhG2MVFYQIQhZGQIQhACEIQAhCEAIQhACEIQAhCEAIQhACEIQAhCEAIQhACEIQAhCEAIQhACEIQAhCEAIQhACEIQAhCTnmDWucdzQXHsAufggGGJ44yFzWWdJLJ7ETAC93Wb2DW9ZKTNRVkXEMA+66d5d3lsdlC7AXm5eqfrJNJlv8AZYGghregajwCuFkBXqTau84p54ZIZXezukjd1h7Ru67acVYQUkaZubPYZg0tDrahpNyL8BcDwCjsQxrJKyCJokmkBdlJysjYPryOG4cLAXKAl0XVdxfEKumZypEM0bNXta18b2jiQS5wIHYntHtFDJTesZssYBLi7ewjeCOn43CAlVy6haWsqJ4xJGI4WPF2CRrpHuadxcGuaGX6NT8E2wrahxqDTVLBHMPZLSTHJpfm31FxqgLJdcKiZ8ZJndBC0PkY0OkLjlZGDuDiASXHoCh6jaipjqm08jIGGT2JC6UsdrYbhob6a8e1AedpcVqIqyniZLZlQ4AjIw5fpGt0JFzoSrgFRtr7/wBoUF7XzNvbQX5Zm5WTE8YyysgiaHzSAuAJytYwb3vIubcABqUBLXXLqsYxj89GWPnEUkL3ZS6MPY9htf2XOcHaA9G5WGKTML6WOrSL6g6g9SAWui6gdk9oXVTZxIwMlpqiSB7Wkkc03a7XXnNIPeo/CtvBNik9FkAbEHcnJc3kfHl5RtrW0zcOhZbJc/B5lFuui6gMU2gdHXUtLG0ONQJZJCSfo4o2jnADeS4gaqIm2qrZpZW0NIx8UD3RulqJHQ53t9oRstew3XKKDYyXa67dUl23chw+pnbT5aiheW1FO5xNsuVzsj2jUZDmBsrZBXsdC2UH6NzBIHcMhbmv4I4tdwnkc3RmVLp9v7Yc2skiN6iUspoY7l8oLy2LfuLgMx4AJvNtpXU2WWuomR0xID5Ip+VfAHGwdI22rekjcvfDkebkXy66vDHXFxxXtYGQIQhACEIQAkauDOxzPttc3xaR80shAUH0c13JPlpJOa9rrtB4loyvHboHdivb3kDQXPRuv4qv7QbIMqHiVjjDM21pGjfbdmHSOkar3Rsr2ANeaaUD65Msbj2gNIKAQxHayWGaKJ9O3NOQG2mva7wznczpcFF4dUFuOTB+hkaWt7MjHNt3NKl6vZqSeeGaaRrTAQWsiabGzw7nPeddRwAS2P7MNqHNka4xTREZJGgHcbgOHED9dCAmpog5padzgQewixWRwQvGGVFr8n6zECeFg0gnx5NaM+kqpGZHyxMDhZ0kUb85G45Q4kMJ6dbJzBgsTKf1cM+iylpadbg7yT0nfdAGz1SJKWF43GNncQ0NI7iCFVttac+v0RZ7bnAafdmYfgXKWwzAJ6W7YJWPhcSQyZrszCd+V7DqOohPaTBPp+XmdykuXK2zcrIm8Qxtybm+pJugK3SVBosSnM92xVZu2U3yXvmaC7cN7h4dKc7QQtrammZA4P5B+eWRpBbGy7SAXDTMS3QdSl48f5Zzm08ZmDDldJdrIg7iA83Lu4FVOlNRhUhMjA6mmddxacxabm2thzwOnR1ulAPtsT/xCh98f+di8z1Bjxtwc7Jy0bWMdYG12DLa+mrmEdpUtjOzrqqaGdkrW8iA5l4y7McwfcnMNNBolMf2VFXG3lHZZoxpIxthvvbKSTa4vvuOCAkIMEjDg915JB9eQ53D3R7LO4BPyFX8Pw2uYA2SpjcwfW5ImUj3i61+sgqfYNOPegM+xHFBhuJ1r3aR1VH600cDNT3Y4dpBaoqTCHUWHYfWu/xqaf1ipPEsq3Wmv2Z2/uq4ba7EsxA0+Z+TkJMx5ubPGbZ494tfKNdd25TWL4U2op5IH+zNG5h6swsCOsb1IViSX7mGHyVfZoipxSuqt7IBHRxHeLNHKykHiC5zUhhuK4lXh09K+npqYve2ESROmkkax5YXuIcA0EjQD8zP7H7NChpGwB2cgvc9+XJnc51yctzbSw3ncoT/APFVcDntoa0QQSPc/knwNmMRebu5JxIsLkkA7l45RbePyPORLYCicZcVjqHNle6pa2VwZka/NSsBszWwsbWuoL+05I8Jlw0H+8sqv7Nj6THI7Mx/ZyBOvUrrshsm6iNQXTun9Ze2QueLPzCMNcXOG+5HckpthmOxVtfm9lgHJ5d8gaWCTNf7Bta3Devd8dzb/wBaGHghdtsNdFJhENM9kXJzOjidIzOxrm0xDLt4kgOt1lLYpsvitRDJDLW0pjma5jgKVwNiLaHNorPtLs6yth5J5cwtcHxyMNnxyN1a5p/W9V9+x+ISjk6jE3GHS/IwNhmeAdxlDjl7QF4p5S5XHwetFuwulMcMbHHMY2MaSNxLWBpOvTZO0nE2wt0aam57ylFo9TMEIQgBCEIAQhCAEIQgBCEIAQhCAEjVwZ2OaDbO1zb9F2kXSyEBR9ma59Cw09TDKA1zi2WON0jCD7guP10KUxeY1sLoIWPtLYOlkjdGxjbgkjOAXO00AG9WKy6EAnTQBjGtG5gDR2AADyCVQhACEIQAhCEAIQhACEIQAhCEAIQhACEIQ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descr="http://googlelab.net.cn/wp-content/uploads/2010/08/Google-wav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491" y="3573016"/>
            <a:ext cx="2654349" cy="2256197"/>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6" descr="data:image/jpeg;base64,/9j/4AAQSkZJRgABAQAAAQABAAD/2wCEAAkGBhQPEBAQEBQUFRASFxYYGBYSEBUVEhQUFhUWFhQQGRQXHTIeGhojGxUVHzAgIycpLC04GB8xNTAqNSYrLCkBCQoKDgwOGg8PGi8lHiU1Miw1NSwpKSwsMDQwNSwqLCwsNCwpLCwtLCwvLDQpLCwsLCwsLCwqLCwsLCwsLCksLP/AABEIALQBGAMBIgACEQEDEQH/xAAcAAEAAgIDAQAAAAAAAAAAAAAABgcEBQEDCAL/xABJEAABAwIDBQMEDgYKAwAAAAABAAIDBBEFEiEGBxMxQSJRYRRxgZEIIzJCUnKCkpOhsbPB0RU1U2JzshYXJDM0Q3Si0vDCw+L/xAAaAQEAAgMBAAAAAAAAAAAAAAAAAQUDBAYC/8QAMREBAAIBAwICCAQHAAAAAAAAAAECAwQRIQUSMUETFFFhcYHR8CJSkeEGIzJCobHB/9oADAMBAAIRAxEAPwC8UREBERAREQEREBERAREQEREBERAREQEREBERAREQEREBERAREQEREBERAREQEREBERAREQEREBERAREQFwSuVjYkbQykcwx/8pRMRvOyOVm8+gie6N0pLmmxyRvc245jMBYr5bvToTykf9C/8lRdHSmRzWjUusB5ypPBsnKADa48A4/gqe+uyb7Vj/DsrdE0eOI9JeY+cfRaTd5NGeT3/RO/JdzNvqU8nP8Ao3KtI8Bkb7x3oY78lmQUDm82PHi5hA9ZWtk6hqqxv28fBgt0vQ/23mfnH0WphuMR1IJide3MEWcPQVnKscNkdDVUpabXMgPiMl7H1KzQrTQ6mdRi75jlQa3TxgydtZ4lyi4RbrScoiICIiAiIgIiICIiAiIgIiICIiAiIgIiICIiAiIgIiICxsS/uZfiP/lKyVj4h/dS/Ed/KVE+D1X+qHnvB4LPjPcQry2cga6nYS0E2HMA+9Cpuiiy2Pd+SufZf/DR+YfytVN023da7qv4i8MbY+SM+A35oWq2kpmiDRrR2m8gFulqdpzancbEhpBNgSbDmbDVWGsiZwXiPY5rTztlr8UJcbVdGPGX7sqc1uLcM5Wtvbnc/Uq8grWzVtLw8xy8UuuxwAuyw1IUzxZ4Y9xfcAm4NtCLDuWHoWL+TteGXrl7Umvb7PqTbTvbyY31laefeK+NwzQtLeuVxzW8L6LHw7Zh9YDJx523LtGvDWgZiGgAtPQLB2i2eNMGsL3SEi93kE87WuAF1uDFpL39HMbz81B3Z6177TwsfC8TZUxMmiN43i4PXuII6EEEWWWoXuvNqQN6Xk++eFNFUZ8cY8tqR5SsazvWJERFhehERAREQEREBERAREQEREBERAREQEREBERAREQF0Vw9qk+K77Cu9cOCiY3hMTtO6k6WluPQpvhG0T4o2xhjSBbUuPcB3eC+8X2LcXl9O9rWnmwx3sfA3GiwxsvVDlIz6Ef81zNdJrMNp9HMRv73UajWaXVVjvn/AG3P9K3fAb84/kstm0bX0jKpg0cB2XHUa2INvMVGXbL1mtpmfQD/AJrcYRsuWURpZHEWAs+wvcXOa3nPJb2njWdt4yTztx4eKrzV0sdvbPnztv4OjDMfinqBE+MBz7kEPNrgXIIus/HcbEWZjmBwHeSPHotFSbDyxVDZc+drM1gGAXzC175luNptmvKQSx1nHmD6rixVr0zeIj1qfv5K/qsU3j1Sfv5szDcTjNPx422va7c2t75bX86j+0VT5QQbWsLc7rY4Bs2+GnfA9xuQbPAGhLi4ENudBpoea09VsrWnM3ylhB0zNpmg+cXfzVtgvgx5Jt3bc8b7+CqzUy3rEM/doLU3ypfv5FMlotk8D8jhbGL2aLakFxNy5zzbqSSVvVp58kZMtrV8Jlu0jasQIiLC9iIiAiIgIiICIiAiIgIiICIiAiIgIiICIiAiIgLgrlEGpxuUjIOhutWJFm7SSZTH8r8FqsPjEs+Q8rD6y78lw+rxZdT1O2GLbR+yzxzFMHdsyS8f9C7p69zqV5POPLc36XNye7ktkMEj7j61y6FlOxxAJBsCO/8A7qrXF0ydNjyTlycTG3w97BbPF5jthG6DHg2WMNcHZs1wHA6AXuvraGtEcr8zst7Wu61xbotlS08D5NGZXG/IADvI0Gi7cVq43ExyR5svWw8+l1qxp9P6lFfTfh7vH/jU1+15/F+Fr8FxR09G7rlLrEG92iQgfUFhPk8frUnwmnjDM0QsHdO6x5WWPi2FRiOWQNAcGk6WtcBbGu6ZOox1yUycVr+uzSy4ZvWJiWkoMXMMjBqWvNiL+B1CmTHXAI5FVpNPeeAD4f4OVk0/uG+YfYs3QLWnTT3T5o0UzOPl2IiK/boiIgIiICIiAiIgIiICIiAozs7t1FW1dZRtY9ktI4g57WkAeWOey3QEAa/CCkyp+B/kcxxS9mQ4nWQTnoKaoe0Zz4MkDD6SgnlXtvFHicGF5XullYXF4tw2dl7g13W5DCdO8LbYZXumEhfE+LJI9gEmXttadJm5T7l3S+qrTCGGSvwiueCH19RWzC/MQim4dMz6JrT8or5mlc6nfAXObDU43JDM5ri08FziTHmGoDi1rfT4oLZDxz6JnHpVe7SYHTUNPirKV4iL6CVzqVhswWDwKoNv2SfcG1r28FgYlgzIKXC4gXgYlUU4rJuI4STXic8RF1+y1zuzYW00QWiHg8kDwqzxbDWUNe+koZG0kVVQ1DpLOLYYJGENhq7E2YbuLbi17d6x8Cohh1TQeU0BppHOELamkqxJDUSPYQGTtPaIcRmBcDY21QWpnHLqtFju1Bp54aWGB9RUStdJkY9jAyJha10jnvNubgAFAqHCIqvCK3E6kny8Gqfx87my074XvEcbDfsNaGt7I79ea76HAYKzE6CWqgYZajDuPKCCLz5oBnIvzAJCCw6HaCGUVBa6wp5HRyF/Za17Q0u1OhHaGqzoZmvaHMILSLgg3BHeCq82D2Rpc2KgQtaW1c0ILbhzYrROEY15XsVP6GibDG2JmjGCwubn1oI/tlJlMPyvwWv2ZkvVfJZ9sqyNvrjgOt2e0CelzYgfUVGqLE3ROzMNnd9r9/f5z61yua0YOoTmtHH7LbHjnJp+2FqLW4++0N/3goe3aqf9p/tb+S4nx2WUZXuJF72sB9iya3q2LLgvjis7zGzHj0d62iZmGwZPdzQOd13Yu/26Tz/gFpqKpvPG3r2j9Sk2P4M915YQC73zSbX8Qe9VmLRZM3TYrjjeYtu0Or47WnarpwXEmRZs5tfznqu3FtpoDFI0OJc5pAGU8yFGZsPqj/lD59vwWDPgNW7/ACm/Sf8Ayt7Fk6jGKMU4+NtvvlV1tnivbsxYKnNU04/f/wDFytyn9wzzD7FV2DbI1HlDJJWgNZcgNJcXOIIHTQaqYijrWytDZGmDO2+YtzCMSXLW9nqzTXuVv0vT2wYe20bctnT0mldpSRECK0bAiIgIiICIiAiIgIiICIiAtRJsrTOgqKZ0d4al73ytLndt8hBe697jUDlyW3VN76t6T6Vxw6iflmIvNK09qMEaRNPRxGpPMaW56BN8bxnC6SSmNTPDHLR5hE3inNGHM4ZHDab+501Cw8OxXBq2OakimgkbUSOkfG6VzXOle4EvbnIcHXAIy8uipfYjc7V4tH5S57YYHE5XyAufJY2LmtHMXvqSPSu3bTcnVYbC6pY9tRCzV5Y0tkjHwyw82jvB0QX7R7EUsUVREGPcKlpZK6WaSSV7MpbkMjjmAAJsAdLrOxDAIKin8llYHQWaA0k3GS2QhwNw4WBBBvoqZ3Lb05DMzDa15ex+kEjzdzXdIC482nkL8jYdRa0d4+OuocLrKmM2kayzD3Pe4Ma7zjNf0INRUVODYYZ4qiaMyzNySiomfUTOZawidmLnBv7uiyNj8FwyfJV0TnzMgcWx8SeeSOF9hfIyU2aQDztpdUHu62EdjlVKx0pjbG3PI8tzvJc6wAudSTc3J6K8KfAhs1g1cYJHSOYHytc9obZ7mtY3QaaGxQNpafBaeoe6slZHJI4Pkh8ok4cjxa0klMw5SdBzGvitrQ7SYbUE4lHPHaBvAMrnOYxjXua7hkOsNSG62XnbYPZF+O1z4nzFpyulkkcM7zqByJ1JLh1VtYruifS4NWUNE51RLPLFIA/JHbIW5hcm3IXQTLA2YfPVy1NFO1857UrYKlxjcSMglfE05c1hbNbopSqh3JbB1mGT1b6yIRtkjY1p4jHXIcSR2Seit5BjV+HsqIzHK3Mw9PsII5FRs7vYgTle8D47vzUtRYr4cd+bREvdcl68VlE/6v2ftH/Pd+aHd+z9o/57vzUsRePVcP5I/R79Pk/NKOYbsZHA7M03J5k3Lrd1ydFIrLlFmrStY2rG0MVrTad5cWSy5RekOLLlEQEREBERAREQEREBERAREQEREHVVTiNj3nkxpcfMBc/YvGlTUPr61z3H2ypm5nXWR9h6rj1L2Dj8ZdSVTRzMMoHnLHALyBss8NrqInkJ4b+biNQexcNoG08MUMYsyJjWNA6NaAB9i7Z4Wva5jwC1wIIPItIsR6ivsIUHjLGaV1DXTxsNnU07w09QY5DlP1BTjePUYpUCoqXeUfoqYRSC7v7OGvbG5oAvyzlRbeO8HF8RI5eUS/U4g/Wrl2uiLNj42u5inpL/AD4kFNbGRYi58v6K4+ezeJ5O6xy3OW+vK91u8epceFNMa3yzyXL7ZxX3jy3Huhfleyk/sa/8RX/w4/53Kzt7f6lxD+GPvGIPNWx0Ve6Z4wvjcfIc3AdZ3DzC9zflfKrPdXYrR4BXy1slTHUieHhvkeeIGEtDg035c1qfY5frKo/0zvvI1Ze/T9SVHx4fvWoIpuD2nqqyorG1VRLM1kbC0SPLg0l5BIuu7e5vikpJXUGHkCZn97NYOyEi/CYDpmF9SeXLne0f9jzUcKXE5DyZTtd81zj+CgGztKcRxSnZMS7ymobxCTqQ9+aTXzXQb6iw7HquPyyI1z2EXDxM8Zh3taXXcPMFLd1m+CoFUygxJxe2R2RkjxaWOQmwY89QTprqCr2iiDWhrQA0AAACwAGgAHcq7xzcjTVldLXPmmjdI5r8kORoDwBd2Ygm5Iv05oM/ehvIbg8DQwB9XNfhscey0DnK+3vQdLdT5iqiwylx7Hg6ojml4NyA4z8CG45tY1tr25aD0rVb58TdPjNUCbiHLE0dwa0E/wC4uPpU1wDf7TUdLBTMo5csMbWaSsFyBq7l1Nz6UEak2nxrZ+oYyqfI5p1DJ5DNDK0c8r76egghX/sftTHilJFVQ6B+jmE3Mbx7qM+bv6ggqh95W9mDGKRsApnxyMkD2vdI11tCHN0F9QfqCkXsa8SNq+mJOUcKRo6AnMx/rsz1ILxREQEREBERAREQEREBERAREQEREBERBw5txY8ivH22uAvwzEZ4NW5JM0Z74yc0bx6Leor2EoNvN3Zx4zE1zSI6uIHhyH3JHMxPt72+oPMekhBu9idqI8SooamNwLnNAkbfVkoFnsI6a3t3ggrK2k2hiw+mlqZ3BrIwSLnV7vextHUk6WXmd2yWM4TI7hRVUZ5F9Lncxw6ax6H0p/RfGcXkaJY6uS3J1TnZGzvN5LAehBo8Lw+XFcQbG3WWqlJJHvc7i57z4AEn0L0TvjpxHgFTG0WawQNA7g2WMAeoJuw3WMwdplkcJayQWc8DsRt6xsvrqebjzsOSzt7eGS1OEVUNPG6SV3Csxgu42lYTYeYEoKz9jV/iK/8Ahx/zuVnb2/1LiH8MfeMUF3CbLVVFPWuqqeWEPjjDTIwtDiHEkBWDvNoJKjCa2GFjpJXsAaxgu5xztNgPMCgpz2OX6yqP9M77yNWXv1/UlR8eH71qhe4rZGsoq+eSqp5YmOgc0OkYWgu4jDlv32B9Sn2+HCparCZ4aeN0srnRWYwXcQJGkm3gEFYex5puLJicfw6drfnOcPxUA2cqv0dilPJMCPJqhvEFtQGPyv08BdW1uF2WqqKorHVVPLC18bA0yMLQ4h5JA9C+t7m56SpldX4e3NI/WWG4Bc4f5rL6XPUdefVBcsUoc0OaQWuAIINwQdQQe5VXi+/dsOISUUNNx2tkbE17Jw3O82aQAWkaOJHPoqnposbij8jjbiLY/c8NrJg0A+9GmgVhbpNzssE7K/EG5HR6xQkguzdJX20Fug531NrIIFvnwx0GM1ZI0myytPeHNAP+4OHoV9bHYTQVtBS1DaWldnjZc+TREh4AD2ns8w4FYm9Ldq3GIWujIZVw34bne5c084n21t1B6ekqlqOhx3BXPjgjqo2k6iOLjQuPwhYFt/HmgvDa04VhUAnqqWmDHODAGUcLnuce5tuQAJK79hcbw6tEsuGRsZlytkLKUQnW5a0nKM3K+hNvSqPbsdjWOzMdVNmyjTiVTeFHG08y1lh6mjVegNjNkosKpGUsOtu095HakkNszz3cgAOgACDeoiICIiAiIgIiICIiAiIgIiICIiAiIgIiICIiAiIgIiICIiAiIgLBxrGYqKnlqah2WKJt3Hme4ADqSSAB3kLOUV3j7HPxajFLHKIvbGvc5zS4FrQ7s2BHUg+hRKYRBm+2oma6elwmplpG39tzO1A5nsxlot5zZTTYXbyDGIDLBdr2ECSN9s8biLjUaFpsbHwPIghbASQYZRsEj2RU9PG1uY9loDWgCw7zbkNT4qpt09V/asfxSGMto7SOjBGUEhz5Qy3K4bzHTOFPHKPJM9qN79LQ1Jo2RzVNSPdMp2B2Q2uWEk6ut0ANutlm7GbzaXFXvhjEkVTGCXQztDX2BsSLEg2JFxzHcor7H3DA6lqsQk7VTUzPBefdZW5XEX8XucTbnYdyxt58AosewWuis18zxHJbTMGvYwk25ksmLfkhPOIk9swuFRzZrbmDEamtp4A4+Rua1z7tMby4vF2EHUXYdVibb7BOxQs/tlRBG1paY4XWjfck5nC+p1soPuGw4U1bjdO0lzYZGRhxFiRHJUMDiB1NkjxJW5imKRUsMlRO8MhjGZzncgPtJJsABqbgKuP6/wCl1eKWsNMHZTNwmZAfnfVe/gsf2QFW98WH0LDYVc+p+Jla0EdReUH5IVlU+Bwx0oo2xt8nDOHkt2Sy2UgjrfW/nT3jnBcairYI6mneHwyC7XDTrYgg6ggggg9yzlUe4SR0TsWoCbsppxlvz1Mkbj6eE0q3E+AIiICIiAiIgIiICIiAiIgIiICIiAiIgIiICIiAiIgKO7e7YNwmikqnNzPuGRsvbPI6+UE9AACT4AqRKMbd7BxYzFFDNJJG2N5eOFl1OUt1zA9CfWolMIPgu7Wqxgx12PTSFru1HSRksaxp1Adb3GnRva5Xde4VkVuCMZQT0lNG1jDDJGxjAGtBcxwA9JPPxUBHsfaccq2t+kZ/xUm2J3cR4TJLJHUTzGVoaRO5pDQDe4sFM88I96Oex5rmuwyWG/tkM78zeoD2tLSR42cPklYe9dwqsbwGjZrIyTiPHcx0sZubfuwvK2WNbpJmVkldhFY6jkmJMjMpMZJN3EW6E65SCLk2tyWw2F3XigqJK6rndVV8gIMjxowEAOy3JJNhbMbaaABTvvMSeUwniqTc7+tdo/8AUf8AvqVbaiOxuwX6NqsRqeNxDXSZ8vCycPtyPtfMc395bkOSiPEnwRDf80xOwisIvHBUOzHzmN7R6RE/1K2G1TCwShw4ZbmzXGXLa+e/dbW61+0+zUOJUslJUAmN9tW6PY4atkaehB/EHQqtf6nMQ4XkX6Vd+j+WThuzZP2ds3LplzW8OieWw+9w7OLLjFaB7VUVAyE9bOkkIt5pWK3FqtmNm4cNpY6SnBEcY5u1c9x1dI4jmSfy5BbVT7oBERQCIiAiIgIiICIiAiIgIiICIiAiIgIiICIiAiIgIiICIiAiIgIiICIiAiIgIiICIiAiIgIiICIi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2" name="Picture 8" descr="http://www.x-berry.com/wordpress/wp-content/uploads/2010/04/microsoft-office20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91" y="1763863"/>
            <a:ext cx="2517920" cy="1620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150433"/>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13</a:t>
            </a:fld>
            <a:endParaRPr lang="zh-CN" altLang="en-US"/>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04664"/>
            <a:ext cx="3753374" cy="1848108"/>
          </a:xfrm>
          <a:prstGeom prst="rect">
            <a:avLst/>
          </a:prstGeom>
        </p:spPr>
      </p:pic>
      <p:sp>
        <p:nvSpPr>
          <p:cNvPr id="7" name="TextBox 6"/>
          <p:cNvSpPr txBox="1"/>
          <p:nvPr/>
        </p:nvSpPr>
        <p:spPr>
          <a:xfrm>
            <a:off x="4739313" y="404664"/>
            <a:ext cx="2973891" cy="646331"/>
          </a:xfrm>
          <a:prstGeom prst="rect">
            <a:avLst/>
          </a:prstGeom>
          <a:noFill/>
        </p:spPr>
        <p:txBody>
          <a:bodyPr wrap="none" rtlCol="0">
            <a:spAutoFit/>
          </a:bodyPr>
          <a:lstStyle/>
          <a:p>
            <a:r>
              <a:rPr lang="en-US" altLang="zh-CN" b="1" dirty="0" err="1"/>
              <a:t>Hiro</a:t>
            </a:r>
            <a:r>
              <a:rPr lang="en-US" altLang="zh-CN" b="1" dirty="0"/>
              <a:t> </a:t>
            </a:r>
            <a:r>
              <a:rPr lang="en-US" altLang="zh-CN" b="1" dirty="0" smtClean="0"/>
              <a:t>Nakamura</a:t>
            </a:r>
            <a:endParaRPr lang="en-US" altLang="zh-CN" dirty="0" smtClean="0"/>
          </a:p>
          <a:p>
            <a:r>
              <a:rPr lang="zh-CN" altLang="en-US" b="1" dirty="0"/>
              <a:t>超</a:t>
            </a:r>
            <a:r>
              <a:rPr lang="zh-CN" altLang="en-US" b="1" dirty="0" smtClean="0"/>
              <a:t>能力：</a:t>
            </a:r>
            <a:r>
              <a:rPr lang="zh-CN" altLang="en-US" b="1" dirty="0" smtClean="0">
                <a:solidFill>
                  <a:srgbClr val="FF0000"/>
                </a:solidFill>
              </a:rPr>
              <a:t>空间和时间的控制</a:t>
            </a:r>
            <a:endParaRPr lang="en-US" altLang="zh-CN" b="1" dirty="0">
              <a:solidFill>
                <a:srgbClr val="FF0000"/>
              </a:solidFill>
            </a:endParaRPr>
          </a:p>
        </p:txBody>
      </p:sp>
      <p:pic>
        <p:nvPicPr>
          <p:cNvPr id="1026" name="Picture 2" descr="斯蒂芬·霍金：如何建造时间机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492896"/>
            <a:ext cx="2914650" cy="34099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斯蒂芬·霍金：如何建造时间机器"/>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2516708"/>
            <a:ext cx="4762500" cy="3362326"/>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4499992" y="1268760"/>
            <a:ext cx="4464496" cy="1107996"/>
          </a:xfrm>
          <a:prstGeom prst="rect">
            <a:avLst/>
          </a:prstGeom>
        </p:spPr>
        <p:txBody>
          <a:bodyPr wrap="square">
            <a:spAutoFit/>
          </a:bodyPr>
          <a:lstStyle/>
          <a:p>
            <a:r>
              <a:rPr lang="zh-CN" altLang="en-US" sz="1100" dirty="0" smtClean="0"/>
              <a:t>“任何</a:t>
            </a:r>
            <a:r>
              <a:rPr lang="zh-CN" altLang="en-US" sz="1100" dirty="0"/>
              <a:t>物质都不是平整无暇和实心的，它们都存在洞口，不管洞口有多大或者多小，这是一个基本的物理原理，着也同样适用于时间。时间维度上的裂缝小如分子原子级，我们假设将这些裂缝放大，放大再放大，它们就会被我们所观察到。</a:t>
            </a:r>
            <a:r>
              <a:rPr lang="zh-CN" altLang="en-US" sz="1100" dirty="0">
                <a:solidFill>
                  <a:srgbClr val="FF0000"/>
                </a:solidFill>
              </a:rPr>
              <a:t>时间的裂缝就是虫洞，它可以连接两个隔离的空间以及两个不同的时间</a:t>
            </a:r>
            <a:r>
              <a:rPr lang="zh-CN" altLang="en-US" sz="1100" dirty="0" smtClean="0"/>
              <a:t>。”</a:t>
            </a:r>
            <a:endParaRPr lang="en-US" altLang="zh-CN" sz="1100" dirty="0" smtClean="0"/>
          </a:p>
          <a:p>
            <a:r>
              <a:rPr lang="en-US" altLang="zh-CN" sz="1100" dirty="0" smtClean="0"/>
              <a:t>	</a:t>
            </a:r>
            <a:r>
              <a:rPr lang="en-US" altLang="zh-CN" sz="1100" dirty="0"/>
              <a:t>	</a:t>
            </a:r>
            <a:r>
              <a:rPr lang="en-US" altLang="zh-CN" sz="1100" dirty="0" smtClean="0"/>
              <a:t>	                BY</a:t>
            </a:r>
            <a:r>
              <a:rPr lang="zh-CN" altLang="en-US" sz="1100" dirty="0" smtClean="0"/>
              <a:t>斯</a:t>
            </a:r>
            <a:r>
              <a:rPr lang="zh-CN" altLang="en-US" sz="1100" dirty="0"/>
              <a:t>蒂芬</a:t>
            </a:r>
            <a:r>
              <a:rPr lang="en-US" altLang="zh-CN" sz="1100" dirty="0"/>
              <a:t>·</a:t>
            </a:r>
            <a:r>
              <a:rPr lang="zh-CN" altLang="en-US" sz="1100" dirty="0"/>
              <a:t>霍金</a:t>
            </a:r>
          </a:p>
        </p:txBody>
      </p:sp>
    </p:spTree>
    <p:extLst>
      <p:ext uri="{BB962C8B-B14F-4D97-AF65-F5344CB8AC3E}">
        <p14:creationId xmlns:p14="http://schemas.microsoft.com/office/powerpoint/2010/main" val="2957536465"/>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zh-CN" altLang="en-US" dirty="0" smtClean="0"/>
              <a:t>个典型的</a:t>
            </a:r>
            <a:r>
              <a:rPr lang="zh-CN" altLang="en-US" dirty="0" smtClean="0"/>
              <a:t>例子</a:t>
            </a:r>
            <a:endParaRPr lang="zh-CN" altLang="en-US" dirty="0"/>
          </a:p>
        </p:txBody>
      </p:sp>
      <p:sp>
        <p:nvSpPr>
          <p:cNvPr id="3" name="内容占位符 2"/>
          <p:cNvSpPr>
            <a:spLocks noGrp="1"/>
          </p:cNvSpPr>
          <p:nvPr>
            <p:ph idx="1"/>
          </p:nvPr>
        </p:nvSpPr>
        <p:spPr/>
        <p:txBody>
          <a:bodyPr/>
          <a:lstStyle/>
          <a:p>
            <a:r>
              <a:rPr lang="zh-CN" altLang="en-US" dirty="0" smtClean="0"/>
              <a:t>一个</a:t>
            </a:r>
            <a:r>
              <a:rPr lang="zh-CN" altLang="en-US" dirty="0"/>
              <a:t>共享</a:t>
            </a:r>
            <a:r>
              <a:rPr lang="en-US" altLang="zh-CN" dirty="0" smtClean="0"/>
              <a:t>DOC</a:t>
            </a:r>
            <a:r>
              <a:rPr lang="zh-CN" altLang="en-US" dirty="0" smtClean="0"/>
              <a:t>文件“</a:t>
            </a:r>
            <a:r>
              <a:rPr lang="en-US" altLang="zh-CN" dirty="0" err="1" smtClean="0"/>
              <a:t>abd</a:t>
            </a:r>
            <a:r>
              <a:rPr lang="zh-CN" altLang="en-US" dirty="0" smtClean="0"/>
              <a:t>”</a:t>
            </a:r>
            <a:endParaRPr lang="en-US" altLang="zh-CN" dirty="0" smtClean="0"/>
          </a:p>
          <a:p>
            <a:r>
              <a:rPr lang="zh-CN" altLang="en-US" dirty="0" smtClean="0"/>
              <a:t>两</a:t>
            </a:r>
            <a:r>
              <a:rPr lang="zh-CN" altLang="en-US" dirty="0"/>
              <a:t>步</a:t>
            </a:r>
            <a:r>
              <a:rPr lang="zh-CN" altLang="en-US" dirty="0" smtClean="0"/>
              <a:t>操作</a:t>
            </a:r>
            <a:endParaRPr lang="en-US" altLang="zh-CN" dirty="0" smtClean="0"/>
          </a:p>
          <a:p>
            <a:pPr lvl="1"/>
            <a:r>
              <a:rPr lang="en-US" altLang="zh-CN" dirty="0" smtClean="0"/>
              <a:t>Insert[</a:t>
            </a:r>
            <a:r>
              <a:rPr lang="zh-CN" altLang="en-US" dirty="0" smtClean="0"/>
              <a:t>“</a:t>
            </a:r>
            <a:r>
              <a:rPr lang="en-US" altLang="zh-CN" dirty="0" smtClean="0"/>
              <a:t>c</a:t>
            </a:r>
            <a:r>
              <a:rPr lang="zh-CN" altLang="en-US" dirty="0" smtClean="0"/>
              <a:t>”，</a:t>
            </a:r>
            <a:r>
              <a:rPr lang="en-US" altLang="zh-CN" dirty="0" smtClean="0"/>
              <a:t>3]</a:t>
            </a:r>
          </a:p>
          <a:p>
            <a:pPr lvl="1"/>
            <a:r>
              <a:rPr lang="en-US" altLang="zh-CN" dirty="0" smtClean="0"/>
              <a:t>Delete[</a:t>
            </a:r>
            <a:r>
              <a:rPr lang="zh-CN" altLang="en-US" dirty="0" smtClean="0"/>
              <a:t>“</a:t>
            </a:r>
            <a:r>
              <a:rPr lang="en-US" altLang="zh-CN" dirty="0"/>
              <a:t>b</a:t>
            </a:r>
            <a:r>
              <a:rPr lang="zh-CN" altLang="en-US" dirty="0" smtClean="0"/>
              <a:t>”，</a:t>
            </a:r>
            <a:r>
              <a:rPr lang="en-US" altLang="zh-CN" dirty="0" smtClean="0"/>
              <a:t>2]</a:t>
            </a:r>
          </a:p>
          <a:p>
            <a:r>
              <a:rPr lang="zh-CN" altLang="en-US" dirty="0" smtClean="0"/>
              <a:t>两种</a:t>
            </a:r>
            <a:r>
              <a:rPr lang="zh-CN" altLang="en-US" dirty="0" smtClean="0">
                <a:solidFill>
                  <a:srgbClr val="FF0000"/>
                </a:solidFill>
              </a:rPr>
              <a:t>不同</a:t>
            </a:r>
            <a:r>
              <a:rPr lang="zh-CN" altLang="en-US" dirty="0" smtClean="0"/>
              <a:t>的结果</a:t>
            </a:r>
            <a:endParaRPr lang="zh-CN" altLang="en-US" dirty="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14</a:t>
            </a:fld>
            <a:endParaRPr lang="zh-CN" altLang="en-US"/>
          </a:p>
        </p:txBody>
      </p:sp>
      <p:graphicFrame>
        <p:nvGraphicFramePr>
          <p:cNvPr id="10" name="表格 9"/>
          <p:cNvGraphicFramePr>
            <a:graphicFrameLocks noGrp="1"/>
          </p:cNvGraphicFramePr>
          <p:nvPr>
            <p:extLst>
              <p:ext uri="{D42A27DB-BD31-4B8C-83A1-F6EECF244321}">
                <p14:modId xmlns:p14="http://schemas.microsoft.com/office/powerpoint/2010/main" val="1411633196"/>
              </p:ext>
            </p:extLst>
          </p:nvPr>
        </p:nvGraphicFramePr>
        <p:xfrm>
          <a:off x="1547664" y="3645024"/>
          <a:ext cx="6095999" cy="741680"/>
        </p:xfrm>
        <a:graphic>
          <a:graphicData uri="http://schemas.openxmlformats.org/drawingml/2006/table">
            <a:tbl>
              <a:tblPr firstRow="1" bandRow="1">
                <a:tableStyleId>{073A0DAA-6AF3-43AB-8588-CEC1D06C72B9}</a:tableStyleId>
              </a:tblPr>
              <a:tblGrid>
                <a:gridCol w="870857"/>
                <a:gridCol w="870857"/>
                <a:gridCol w="870857"/>
                <a:gridCol w="870857"/>
                <a:gridCol w="870857"/>
                <a:gridCol w="870857"/>
                <a:gridCol w="870857"/>
              </a:tblGrid>
              <a:tr h="370840">
                <a:tc>
                  <a:txBody>
                    <a:bodyPr/>
                    <a:lstStyle/>
                    <a:p>
                      <a:endParaRPr lang="zh-CN" altLang="en-US" dirty="0"/>
                    </a:p>
                  </a:txBody>
                  <a:tcPr/>
                </a:tc>
                <a:tc>
                  <a:txBody>
                    <a:bodyPr/>
                    <a:lstStyle/>
                    <a:p>
                      <a:r>
                        <a:rPr lang="en-US" altLang="zh-CN" dirty="0" smtClean="0"/>
                        <a:t>a</a:t>
                      </a:r>
                      <a:endParaRPr lang="zh-CN" altLang="en-US" dirty="0"/>
                    </a:p>
                  </a:txBody>
                  <a:tcPr/>
                </a:tc>
                <a:tc>
                  <a:txBody>
                    <a:bodyPr/>
                    <a:lstStyle/>
                    <a:p>
                      <a:endParaRPr lang="zh-CN" altLang="en-US"/>
                    </a:p>
                  </a:txBody>
                  <a:tcPr/>
                </a:tc>
                <a:tc>
                  <a:txBody>
                    <a:bodyPr/>
                    <a:lstStyle/>
                    <a:p>
                      <a:r>
                        <a:rPr lang="en-US" altLang="zh-CN" dirty="0" smtClean="0"/>
                        <a:t>b</a:t>
                      </a:r>
                      <a:endParaRPr lang="zh-CN" altLang="en-US" dirty="0"/>
                    </a:p>
                  </a:txBody>
                  <a:tcPr/>
                </a:tc>
                <a:tc>
                  <a:txBody>
                    <a:bodyPr/>
                    <a:lstStyle/>
                    <a:p>
                      <a:endParaRPr lang="zh-CN" altLang="en-US" dirty="0"/>
                    </a:p>
                  </a:txBody>
                  <a:tcPr/>
                </a:tc>
                <a:tc>
                  <a:txBody>
                    <a:bodyPr/>
                    <a:lstStyle/>
                    <a:p>
                      <a:r>
                        <a:rPr lang="en-US" altLang="zh-CN" dirty="0" smtClean="0"/>
                        <a:t>d</a:t>
                      </a:r>
                      <a:endParaRPr lang="zh-CN" altLang="en-US" dirty="0"/>
                    </a:p>
                  </a:txBody>
                  <a:tcPr/>
                </a:tc>
                <a:tc>
                  <a:txBody>
                    <a:bodyPr/>
                    <a:lstStyle/>
                    <a:p>
                      <a:endParaRPr lang="zh-CN" altLang="en-US"/>
                    </a:p>
                  </a:txBody>
                  <a:tcPr/>
                </a:tc>
              </a:tr>
              <a:tr h="370840">
                <a:tc>
                  <a:txBody>
                    <a:bodyPr/>
                    <a:lstStyle/>
                    <a:p>
                      <a:r>
                        <a:rPr lang="en-US" altLang="zh-CN" dirty="0" smtClean="0">
                          <a:effectLst>
                            <a:outerShdw blurRad="38100" dist="38100" dir="2700000" algn="tl">
                              <a:srgbClr val="000000">
                                <a:alpha val="43137"/>
                              </a:srgbClr>
                            </a:outerShdw>
                          </a:effectLst>
                        </a:rPr>
                        <a:t>1</a:t>
                      </a:r>
                      <a:endParaRPr lang="zh-CN" altLang="en-US" dirty="0">
                        <a:effectLst>
                          <a:outerShdw blurRad="38100" dist="38100" dir="2700000" algn="tl">
                            <a:srgbClr val="000000">
                              <a:alpha val="43137"/>
                            </a:srgbClr>
                          </a:outerShdw>
                        </a:effectLst>
                      </a:endParaRPr>
                    </a:p>
                  </a:txBody>
                  <a:tcPr/>
                </a:tc>
                <a:tc>
                  <a:txBody>
                    <a:bodyPr/>
                    <a:lstStyle/>
                    <a:p>
                      <a:endParaRPr lang="zh-CN" altLang="en-US" dirty="0">
                        <a:effectLst>
                          <a:outerShdw blurRad="38100" dist="38100" dir="2700000" algn="tl">
                            <a:srgbClr val="000000">
                              <a:alpha val="43137"/>
                            </a:srgbClr>
                          </a:outerShdw>
                        </a:effectLst>
                      </a:endParaRPr>
                    </a:p>
                  </a:txBody>
                  <a:tcPr/>
                </a:tc>
                <a:tc>
                  <a:txBody>
                    <a:bodyPr/>
                    <a:lstStyle/>
                    <a:p>
                      <a:r>
                        <a:rPr lang="en-US" altLang="zh-CN" dirty="0" smtClean="0">
                          <a:effectLst>
                            <a:outerShdw blurRad="38100" dist="38100" dir="2700000" algn="tl">
                              <a:srgbClr val="000000">
                                <a:alpha val="43137"/>
                              </a:srgbClr>
                            </a:outerShdw>
                          </a:effectLst>
                        </a:rPr>
                        <a:t>2</a:t>
                      </a:r>
                      <a:endParaRPr lang="zh-CN" altLang="en-US" dirty="0">
                        <a:effectLst>
                          <a:outerShdw blurRad="38100" dist="38100" dir="2700000" algn="tl">
                            <a:srgbClr val="000000">
                              <a:alpha val="43137"/>
                            </a:srgbClr>
                          </a:outerShdw>
                        </a:effectLst>
                      </a:endParaRPr>
                    </a:p>
                  </a:txBody>
                  <a:tcPr/>
                </a:tc>
                <a:tc>
                  <a:txBody>
                    <a:bodyPr/>
                    <a:lstStyle/>
                    <a:p>
                      <a:endParaRPr lang="zh-CN" altLang="en-US" dirty="0">
                        <a:effectLst>
                          <a:outerShdw blurRad="38100" dist="38100" dir="2700000" algn="tl">
                            <a:srgbClr val="000000">
                              <a:alpha val="43137"/>
                            </a:srgbClr>
                          </a:outerShdw>
                        </a:effectLst>
                      </a:endParaRPr>
                    </a:p>
                  </a:txBody>
                  <a:tcPr/>
                </a:tc>
                <a:tc>
                  <a:txBody>
                    <a:bodyPr/>
                    <a:lstStyle/>
                    <a:p>
                      <a:r>
                        <a:rPr lang="en-US" altLang="zh-CN" dirty="0" smtClean="0">
                          <a:effectLst>
                            <a:outerShdw blurRad="38100" dist="38100" dir="2700000" algn="tl">
                              <a:srgbClr val="000000">
                                <a:alpha val="43137"/>
                              </a:srgbClr>
                            </a:outerShdw>
                          </a:effectLst>
                        </a:rPr>
                        <a:t>3</a:t>
                      </a:r>
                      <a:endParaRPr lang="zh-CN" altLang="en-US" dirty="0">
                        <a:effectLst>
                          <a:outerShdw blurRad="38100" dist="38100" dir="2700000" algn="tl">
                            <a:srgbClr val="000000">
                              <a:alpha val="43137"/>
                            </a:srgbClr>
                          </a:outerShdw>
                        </a:effectLst>
                      </a:endParaRPr>
                    </a:p>
                  </a:txBody>
                  <a:tcPr/>
                </a:tc>
                <a:tc>
                  <a:txBody>
                    <a:bodyPr/>
                    <a:lstStyle/>
                    <a:p>
                      <a:endParaRPr lang="zh-CN" altLang="en-US" dirty="0">
                        <a:effectLst>
                          <a:outerShdw blurRad="38100" dist="38100" dir="2700000" algn="tl">
                            <a:srgbClr val="000000">
                              <a:alpha val="43137"/>
                            </a:srgbClr>
                          </a:outerShdw>
                        </a:effectLst>
                      </a:endParaRPr>
                    </a:p>
                  </a:txBody>
                  <a:tcPr/>
                </a:tc>
                <a:tc>
                  <a:txBody>
                    <a:bodyPr/>
                    <a:lstStyle/>
                    <a:p>
                      <a:r>
                        <a:rPr lang="en-US" altLang="zh-CN" dirty="0" smtClean="0">
                          <a:effectLst>
                            <a:outerShdw blurRad="38100" dist="38100" dir="2700000" algn="tl">
                              <a:srgbClr val="000000">
                                <a:alpha val="43137"/>
                              </a:srgbClr>
                            </a:outerShdw>
                          </a:effectLst>
                        </a:rPr>
                        <a:t>4</a:t>
                      </a:r>
                      <a:endParaRPr lang="zh-CN" altLang="en-US" dirty="0">
                        <a:effectLst>
                          <a:outerShdw blurRad="38100" dist="38100" dir="2700000" algn="tl">
                            <a:srgbClr val="000000">
                              <a:alpha val="43137"/>
                            </a:srgbClr>
                          </a:outerShdw>
                        </a:effectLst>
                      </a:endParaRPr>
                    </a:p>
                  </a:txBody>
                  <a:tcPr/>
                </a:tc>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783749407"/>
              </p:ext>
            </p:extLst>
          </p:nvPr>
        </p:nvGraphicFramePr>
        <p:xfrm>
          <a:off x="1547664" y="4869160"/>
          <a:ext cx="6095999" cy="741680"/>
        </p:xfrm>
        <a:graphic>
          <a:graphicData uri="http://schemas.openxmlformats.org/drawingml/2006/table">
            <a:tbl>
              <a:tblPr firstRow="1" bandRow="1">
                <a:tableStyleId>{073A0DAA-6AF3-43AB-8588-CEC1D06C72B9}</a:tableStyleId>
              </a:tblPr>
              <a:tblGrid>
                <a:gridCol w="870857"/>
                <a:gridCol w="870857"/>
                <a:gridCol w="870857"/>
                <a:gridCol w="870857"/>
                <a:gridCol w="870857"/>
                <a:gridCol w="870857"/>
                <a:gridCol w="870857"/>
              </a:tblGrid>
              <a:tr h="370840">
                <a:tc>
                  <a:txBody>
                    <a:bodyPr/>
                    <a:lstStyle/>
                    <a:p>
                      <a:endParaRPr lang="zh-CN" altLang="en-US" dirty="0"/>
                    </a:p>
                  </a:txBody>
                  <a:tcPr/>
                </a:tc>
                <a:tc>
                  <a:txBody>
                    <a:bodyPr/>
                    <a:lstStyle/>
                    <a:p>
                      <a:r>
                        <a:rPr lang="en-US" altLang="zh-CN" dirty="0" smtClean="0"/>
                        <a:t>a</a:t>
                      </a:r>
                      <a:endParaRPr lang="zh-CN" altLang="en-US" dirty="0"/>
                    </a:p>
                  </a:txBody>
                  <a:tcPr/>
                </a:tc>
                <a:tc>
                  <a:txBody>
                    <a:bodyPr/>
                    <a:lstStyle/>
                    <a:p>
                      <a:endParaRPr lang="zh-CN" altLang="en-US"/>
                    </a:p>
                  </a:txBody>
                  <a:tcPr/>
                </a:tc>
                <a:tc>
                  <a:txBody>
                    <a:bodyPr/>
                    <a:lstStyle/>
                    <a:p>
                      <a:r>
                        <a:rPr lang="en-US" altLang="zh-CN" dirty="0" smtClean="0"/>
                        <a:t>b</a:t>
                      </a:r>
                      <a:endParaRPr lang="zh-CN" altLang="en-US" dirty="0"/>
                    </a:p>
                  </a:txBody>
                  <a:tcPr/>
                </a:tc>
                <a:tc>
                  <a:txBody>
                    <a:bodyPr/>
                    <a:lstStyle/>
                    <a:p>
                      <a:endParaRPr lang="zh-CN" altLang="en-US" dirty="0"/>
                    </a:p>
                  </a:txBody>
                  <a:tcPr/>
                </a:tc>
                <a:tc>
                  <a:txBody>
                    <a:bodyPr/>
                    <a:lstStyle/>
                    <a:p>
                      <a:r>
                        <a:rPr lang="en-US" altLang="zh-CN" dirty="0" smtClean="0"/>
                        <a:t>d</a:t>
                      </a:r>
                      <a:endParaRPr lang="zh-CN" altLang="en-US" dirty="0"/>
                    </a:p>
                  </a:txBody>
                  <a:tcPr/>
                </a:tc>
                <a:tc>
                  <a:txBody>
                    <a:bodyPr/>
                    <a:lstStyle/>
                    <a:p>
                      <a:endParaRPr lang="zh-CN" altLang="en-US"/>
                    </a:p>
                  </a:txBody>
                  <a:tcPr/>
                </a:tc>
              </a:tr>
              <a:tr h="370840">
                <a:tc>
                  <a:txBody>
                    <a:bodyPr/>
                    <a:lstStyle/>
                    <a:p>
                      <a:endParaRPr lang="zh-CN" altLang="en-US" dirty="0">
                        <a:effectLst>
                          <a:outerShdw blurRad="38100" dist="38100" dir="2700000" algn="tl">
                            <a:srgbClr val="000000">
                              <a:alpha val="43137"/>
                            </a:srgbClr>
                          </a:outerShdw>
                        </a:effectLst>
                      </a:endParaRPr>
                    </a:p>
                  </a:txBody>
                  <a:tcPr/>
                </a:tc>
                <a:tc>
                  <a:txBody>
                    <a:bodyPr/>
                    <a:lstStyle/>
                    <a:p>
                      <a:r>
                        <a:rPr lang="en-US" altLang="zh-CN" dirty="0" smtClean="0">
                          <a:effectLst>
                            <a:outerShdw blurRad="38100" dist="38100" dir="2700000" algn="tl">
                              <a:srgbClr val="000000">
                                <a:alpha val="43137"/>
                              </a:srgbClr>
                            </a:outerShdw>
                          </a:effectLst>
                        </a:rPr>
                        <a:t>1</a:t>
                      </a:r>
                      <a:endParaRPr lang="zh-CN" altLang="en-US" dirty="0">
                        <a:effectLst>
                          <a:outerShdw blurRad="38100" dist="38100" dir="2700000" algn="tl">
                            <a:srgbClr val="000000">
                              <a:alpha val="43137"/>
                            </a:srgbClr>
                          </a:outerShdw>
                        </a:effectLst>
                      </a:endParaRPr>
                    </a:p>
                  </a:txBody>
                  <a:tcPr/>
                </a:tc>
                <a:tc>
                  <a:txBody>
                    <a:bodyPr/>
                    <a:lstStyle/>
                    <a:p>
                      <a:endParaRPr lang="zh-CN" altLang="en-US" dirty="0">
                        <a:effectLst>
                          <a:outerShdw blurRad="38100" dist="38100" dir="2700000" algn="tl">
                            <a:srgbClr val="000000">
                              <a:alpha val="43137"/>
                            </a:srgbClr>
                          </a:outerShdw>
                        </a:effectLst>
                      </a:endParaRPr>
                    </a:p>
                  </a:txBody>
                  <a:tcPr/>
                </a:tc>
                <a:tc>
                  <a:txBody>
                    <a:bodyPr/>
                    <a:lstStyle/>
                    <a:p>
                      <a:r>
                        <a:rPr lang="en-US" altLang="zh-CN" dirty="0" smtClean="0">
                          <a:effectLst>
                            <a:outerShdw blurRad="38100" dist="38100" dir="2700000" algn="tl">
                              <a:srgbClr val="000000">
                                <a:alpha val="43137"/>
                              </a:srgbClr>
                            </a:outerShdw>
                          </a:effectLst>
                        </a:rPr>
                        <a:t>2</a:t>
                      </a:r>
                      <a:endParaRPr lang="zh-CN" altLang="en-US" dirty="0">
                        <a:effectLst>
                          <a:outerShdw blurRad="38100" dist="38100" dir="2700000" algn="tl">
                            <a:srgbClr val="000000">
                              <a:alpha val="43137"/>
                            </a:srgbClr>
                          </a:outerShdw>
                        </a:effectLst>
                      </a:endParaRPr>
                    </a:p>
                  </a:txBody>
                  <a:tcPr/>
                </a:tc>
                <a:tc>
                  <a:txBody>
                    <a:bodyPr/>
                    <a:lstStyle/>
                    <a:p>
                      <a:endParaRPr lang="zh-CN" altLang="en-US" dirty="0">
                        <a:effectLst>
                          <a:outerShdw blurRad="38100" dist="38100" dir="2700000" algn="tl">
                            <a:srgbClr val="000000">
                              <a:alpha val="43137"/>
                            </a:srgbClr>
                          </a:outerShdw>
                        </a:effectLst>
                      </a:endParaRPr>
                    </a:p>
                  </a:txBody>
                  <a:tcPr/>
                </a:tc>
                <a:tc>
                  <a:txBody>
                    <a:bodyPr/>
                    <a:lstStyle/>
                    <a:p>
                      <a:r>
                        <a:rPr lang="en-US" altLang="zh-CN" dirty="0" smtClean="0">
                          <a:effectLst>
                            <a:outerShdw blurRad="38100" dist="38100" dir="2700000" algn="tl">
                              <a:srgbClr val="000000">
                                <a:alpha val="43137"/>
                              </a:srgbClr>
                            </a:outerShdw>
                          </a:effectLst>
                        </a:rPr>
                        <a:t>3</a:t>
                      </a:r>
                      <a:endParaRPr lang="zh-CN" altLang="en-US" dirty="0">
                        <a:effectLst>
                          <a:outerShdw blurRad="38100" dist="38100" dir="2700000" algn="tl">
                            <a:srgbClr val="000000">
                              <a:alpha val="43137"/>
                            </a:srgbClr>
                          </a:outerShdw>
                        </a:effectLst>
                      </a:endParaRPr>
                    </a:p>
                  </a:txBody>
                  <a:tcPr/>
                </a:tc>
                <a:tc>
                  <a:txBody>
                    <a:bodyPr/>
                    <a:lstStyle/>
                    <a:p>
                      <a:endParaRPr lang="zh-CN" altLang="en-US" dirty="0">
                        <a:effectLst>
                          <a:outerShdw blurRad="38100" dist="38100" dir="2700000" algn="tl">
                            <a:srgbClr val="000000">
                              <a:alpha val="43137"/>
                            </a:srgbClr>
                          </a:outerShdw>
                        </a:effectLst>
                      </a:endParaRPr>
                    </a:p>
                  </a:txBody>
                  <a:tcPr/>
                </a:tc>
              </a:tr>
            </a:tbl>
          </a:graphicData>
        </a:graphic>
      </p:graphicFrame>
    </p:spTree>
    <p:extLst>
      <p:ext uri="{BB962C8B-B14F-4D97-AF65-F5344CB8AC3E}">
        <p14:creationId xmlns:p14="http://schemas.microsoft.com/office/powerpoint/2010/main" val="498191523"/>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zh-CN" altLang="en-US" dirty="0" smtClean="0"/>
              <a:t>个典型的</a:t>
            </a:r>
            <a:r>
              <a:rPr lang="zh-CN" altLang="en-US" dirty="0" smtClean="0"/>
              <a:t>例子</a:t>
            </a:r>
            <a:endParaRPr lang="zh-CN" altLang="en-US" dirty="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15</a:t>
            </a:fld>
            <a:endParaRPr lang="zh-CN" altLang="en-US"/>
          </a:p>
        </p:txBody>
      </p:sp>
      <p:sp>
        <p:nvSpPr>
          <p:cNvPr id="6" name="矩形 5"/>
          <p:cNvSpPr/>
          <p:nvPr/>
        </p:nvSpPr>
        <p:spPr>
          <a:xfrm>
            <a:off x="3307600" y="1804584"/>
            <a:ext cx="216024" cy="2160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7" name="矩形 6"/>
          <p:cNvSpPr/>
          <p:nvPr/>
        </p:nvSpPr>
        <p:spPr>
          <a:xfrm>
            <a:off x="5467840" y="1816659"/>
            <a:ext cx="216024" cy="2160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8" name="TextBox 7"/>
          <p:cNvSpPr txBox="1"/>
          <p:nvPr/>
        </p:nvSpPr>
        <p:spPr>
          <a:xfrm>
            <a:off x="3182215" y="2106434"/>
            <a:ext cx="466794" cy="292388"/>
          </a:xfrm>
          <a:prstGeom prst="rect">
            <a:avLst/>
          </a:prstGeom>
          <a:noFill/>
        </p:spPr>
        <p:txBody>
          <a:bodyPr wrap="none" rtlCol="0">
            <a:spAutoFit/>
          </a:bodyPr>
          <a:lstStyle/>
          <a:p>
            <a:r>
              <a:rPr lang="en-US" altLang="zh-CN" sz="1300" dirty="0" smtClean="0"/>
              <a:t>SR1</a:t>
            </a:r>
            <a:endParaRPr lang="zh-CN" altLang="en-US" sz="1300" dirty="0"/>
          </a:p>
        </p:txBody>
      </p:sp>
      <p:sp>
        <p:nvSpPr>
          <p:cNvPr id="9" name="TextBox 8"/>
          <p:cNvSpPr txBox="1"/>
          <p:nvPr/>
        </p:nvSpPr>
        <p:spPr>
          <a:xfrm>
            <a:off x="5342455" y="2106434"/>
            <a:ext cx="466794" cy="292388"/>
          </a:xfrm>
          <a:prstGeom prst="rect">
            <a:avLst/>
          </a:prstGeom>
          <a:noFill/>
        </p:spPr>
        <p:txBody>
          <a:bodyPr wrap="none" rtlCol="0">
            <a:spAutoFit/>
          </a:bodyPr>
          <a:lstStyle/>
          <a:p>
            <a:r>
              <a:rPr lang="en-US" altLang="zh-CN" sz="1300" dirty="0" smtClean="0"/>
              <a:t>SR2</a:t>
            </a:r>
            <a:endParaRPr lang="zh-CN" altLang="en-US" sz="1300" dirty="0"/>
          </a:p>
        </p:txBody>
      </p:sp>
      <p:cxnSp>
        <p:nvCxnSpPr>
          <p:cNvPr id="10" name="直接箭头连接符 9"/>
          <p:cNvCxnSpPr>
            <a:stCxn id="8" idx="2"/>
          </p:cNvCxnSpPr>
          <p:nvPr/>
        </p:nvCxnSpPr>
        <p:spPr>
          <a:xfrm>
            <a:off x="3415612" y="2398822"/>
            <a:ext cx="0" cy="316617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p:nvPr/>
        </p:nvCxnSpPr>
        <p:spPr>
          <a:xfrm>
            <a:off x="5575852" y="2398822"/>
            <a:ext cx="0" cy="316617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3649009" y="1844824"/>
            <a:ext cx="1021433" cy="261610"/>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err="1" smtClean="0"/>
              <a:t>abd</a:t>
            </a:r>
            <a:r>
              <a:rPr lang="zh-CN" altLang="en-US" sz="1100" dirty="0" smtClean="0"/>
              <a:t>”</a:t>
            </a:r>
            <a:endParaRPr lang="zh-CN" altLang="en-US" sz="1100" dirty="0"/>
          </a:p>
        </p:txBody>
      </p:sp>
      <p:sp>
        <p:nvSpPr>
          <p:cNvPr id="13" name="TextBox 12"/>
          <p:cNvSpPr txBox="1"/>
          <p:nvPr/>
        </p:nvSpPr>
        <p:spPr>
          <a:xfrm>
            <a:off x="1933155" y="2612668"/>
            <a:ext cx="1249060" cy="538609"/>
          </a:xfrm>
          <a:prstGeom prst="rect">
            <a:avLst/>
          </a:prstGeom>
          <a:noFill/>
        </p:spPr>
        <p:txBody>
          <a:bodyPr wrap="none" rtlCol="0">
            <a:spAutoFit/>
          </a:bodyPr>
          <a:lstStyle/>
          <a:p>
            <a:r>
              <a:rPr lang="en-US" altLang="zh-CN" dirty="0" smtClean="0"/>
              <a:t>O1:</a:t>
            </a:r>
          </a:p>
          <a:p>
            <a:r>
              <a:rPr lang="en-US" altLang="zh-CN" sz="1100" u="sng" dirty="0" smtClean="0"/>
              <a:t>Delete[</a:t>
            </a:r>
            <a:r>
              <a:rPr lang="zh-CN" altLang="en-US" sz="1100" u="sng" dirty="0" smtClean="0"/>
              <a:t>“</a:t>
            </a:r>
            <a:r>
              <a:rPr lang="en-US" altLang="zh-CN" sz="1100" u="sng" dirty="0" smtClean="0"/>
              <a:t>b</a:t>
            </a:r>
            <a:r>
              <a:rPr lang="zh-CN" altLang="en-US" sz="1100" u="sng" dirty="0" smtClean="0"/>
              <a:t>”，</a:t>
            </a:r>
            <a:r>
              <a:rPr lang="en-US" altLang="zh-CN" sz="1100" u="sng" dirty="0" smtClean="0"/>
              <a:t>2]</a:t>
            </a:r>
            <a:endParaRPr lang="zh-CN" altLang="en-US" sz="1100" u="sng" dirty="0"/>
          </a:p>
        </p:txBody>
      </p:sp>
      <p:sp>
        <p:nvSpPr>
          <p:cNvPr id="14" name="TextBox 13"/>
          <p:cNvSpPr txBox="1"/>
          <p:nvPr/>
        </p:nvSpPr>
        <p:spPr>
          <a:xfrm>
            <a:off x="5754861" y="2612667"/>
            <a:ext cx="1192955" cy="538609"/>
          </a:xfrm>
          <a:prstGeom prst="rect">
            <a:avLst/>
          </a:prstGeom>
          <a:noFill/>
        </p:spPr>
        <p:txBody>
          <a:bodyPr wrap="none" rtlCol="0">
            <a:spAutoFit/>
          </a:bodyPr>
          <a:lstStyle/>
          <a:p>
            <a:r>
              <a:rPr lang="en-US" altLang="zh-CN" dirty="0" smtClean="0"/>
              <a:t>O2:</a:t>
            </a:r>
          </a:p>
          <a:p>
            <a:r>
              <a:rPr lang="en-US" altLang="zh-CN" sz="1100" u="sng" dirty="0"/>
              <a:t>I</a:t>
            </a:r>
            <a:r>
              <a:rPr lang="en-US" altLang="zh-CN" sz="1100" u="sng" dirty="0" smtClean="0"/>
              <a:t>nsert[</a:t>
            </a:r>
            <a:r>
              <a:rPr lang="zh-CN" altLang="en-US" sz="1100" u="sng" dirty="0" smtClean="0"/>
              <a:t>“</a:t>
            </a:r>
            <a:r>
              <a:rPr lang="en-US" altLang="zh-CN" sz="1100" u="sng" dirty="0"/>
              <a:t>c</a:t>
            </a:r>
            <a:r>
              <a:rPr lang="zh-CN" altLang="en-US" sz="1100" u="sng" dirty="0" smtClean="0"/>
              <a:t>”，</a:t>
            </a:r>
            <a:r>
              <a:rPr lang="en-US" altLang="zh-CN" sz="1100" u="sng" dirty="0"/>
              <a:t>3</a:t>
            </a:r>
            <a:r>
              <a:rPr lang="en-US" altLang="zh-CN" sz="1100" u="sng" dirty="0" smtClean="0"/>
              <a:t>]</a:t>
            </a:r>
            <a:endParaRPr lang="zh-CN" altLang="en-US" sz="1100" u="sng" dirty="0"/>
          </a:p>
        </p:txBody>
      </p:sp>
      <p:sp>
        <p:nvSpPr>
          <p:cNvPr id="15" name="椭圆 14"/>
          <p:cNvSpPr/>
          <p:nvPr/>
        </p:nvSpPr>
        <p:spPr>
          <a:xfrm>
            <a:off x="3326328" y="2944357"/>
            <a:ext cx="178568" cy="1785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 name="椭圆 15"/>
          <p:cNvSpPr/>
          <p:nvPr/>
        </p:nvSpPr>
        <p:spPr>
          <a:xfrm>
            <a:off x="5505296" y="2938156"/>
            <a:ext cx="178568" cy="1785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17" name="直接箭头连接符 16"/>
          <p:cNvCxnSpPr>
            <a:stCxn id="15" idx="5"/>
          </p:cNvCxnSpPr>
          <p:nvPr/>
        </p:nvCxnSpPr>
        <p:spPr>
          <a:xfrm>
            <a:off x="3478745" y="3096774"/>
            <a:ext cx="2097107" cy="14601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直接箭头连接符 17"/>
          <p:cNvCxnSpPr>
            <a:stCxn id="16" idx="3"/>
          </p:cNvCxnSpPr>
          <p:nvPr/>
        </p:nvCxnSpPr>
        <p:spPr>
          <a:xfrm flipH="1">
            <a:off x="3415612" y="3090573"/>
            <a:ext cx="2115835" cy="14663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接连接符 18"/>
          <p:cNvCxnSpPr/>
          <p:nvPr/>
        </p:nvCxnSpPr>
        <p:spPr>
          <a:xfrm>
            <a:off x="3182215" y="3823728"/>
            <a:ext cx="46679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20" name="直接连接符 19"/>
          <p:cNvCxnSpPr/>
          <p:nvPr/>
        </p:nvCxnSpPr>
        <p:spPr>
          <a:xfrm>
            <a:off x="5342455" y="3789034"/>
            <a:ext cx="46679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21" name="直接连接符 20"/>
          <p:cNvCxnSpPr/>
          <p:nvPr/>
        </p:nvCxnSpPr>
        <p:spPr>
          <a:xfrm>
            <a:off x="3200943" y="5095634"/>
            <a:ext cx="46679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22" name="直接连接符 21"/>
          <p:cNvCxnSpPr/>
          <p:nvPr/>
        </p:nvCxnSpPr>
        <p:spPr>
          <a:xfrm>
            <a:off x="5361183" y="5060940"/>
            <a:ext cx="466794" cy="0"/>
          </a:xfrm>
          <a:prstGeom prst="line">
            <a:avLst/>
          </a:prstGeom>
        </p:spPr>
        <p:style>
          <a:lnRef idx="2">
            <a:schemeClr val="accent3"/>
          </a:lnRef>
          <a:fillRef idx="0">
            <a:schemeClr val="accent3"/>
          </a:fillRef>
          <a:effectRef idx="1">
            <a:schemeClr val="accent3"/>
          </a:effectRef>
          <a:fontRef idx="minor">
            <a:schemeClr val="tx1"/>
          </a:fontRef>
        </p:style>
      </p:cxnSp>
      <p:sp>
        <p:nvSpPr>
          <p:cNvPr id="23" name="TextBox 22"/>
          <p:cNvSpPr txBox="1"/>
          <p:nvPr/>
        </p:nvSpPr>
        <p:spPr>
          <a:xfrm>
            <a:off x="1933155" y="3658229"/>
            <a:ext cx="942887" cy="261610"/>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smtClean="0"/>
              <a:t>ad</a:t>
            </a:r>
            <a:r>
              <a:rPr lang="zh-CN" altLang="en-US" sz="1100" dirty="0" smtClean="0"/>
              <a:t>”</a:t>
            </a:r>
            <a:endParaRPr lang="zh-CN" altLang="en-US" sz="1100" dirty="0"/>
          </a:p>
        </p:txBody>
      </p:sp>
      <p:sp>
        <p:nvSpPr>
          <p:cNvPr id="24" name="TextBox 23"/>
          <p:cNvSpPr txBox="1"/>
          <p:nvPr/>
        </p:nvSpPr>
        <p:spPr>
          <a:xfrm>
            <a:off x="1933155" y="4964829"/>
            <a:ext cx="1005403" cy="261610"/>
          </a:xfrm>
          <a:prstGeom prst="rect">
            <a:avLst/>
          </a:prstGeom>
          <a:noFill/>
        </p:spPr>
        <p:txBody>
          <a:bodyPr wrap="none" rtlCol="0">
            <a:spAutoFit/>
          </a:bodyPr>
          <a:lstStyle/>
          <a:p>
            <a:r>
              <a:rPr lang="en-US" altLang="zh-CN" sz="1100" dirty="0" smtClean="0">
                <a:solidFill>
                  <a:srgbClr val="FF0000"/>
                </a:solidFill>
              </a:rPr>
              <a:t>Doc=</a:t>
            </a:r>
            <a:r>
              <a:rPr lang="zh-CN" altLang="en-US" sz="1100" dirty="0" smtClean="0">
                <a:solidFill>
                  <a:srgbClr val="FF0000"/>
                </a:solidFill>
              </a:rPr>
              <a:t>“</a:t>
            </a:r>
            <a:r>
              <a:rPr lang="en-US" altLang="zh-CN" sz="1100" dirty="0" err="1" smtClean="0">
                <a:solidFill>
                  <a:srgbClr val="FF0000"/>
                </a:solidFill>
              </a:rPr>
              <a:t>adc</a:t>
            </a:r>
            <a:r>
              <a:rPr lang="zh-CN" altLang="en-US" sz="1100" dirty="0" smtClean="0">
                <a:solidFill>
                  <a:srgbClr val="FF0000"/>
                </a:solidFill>
              </a:rPr>
              <a:t>”</a:t>
            </a:r>
            <a:endParaRPr lang="zh-CN" altLang="en-US" sz="1100" dirty="0">
              <a:solidFill>
                <a:srgbClr val="FF0000"/>
              </a:solidFill>
            </a:endParaRPr>
          </a:p>
        </p:txBody>
      </p:sp>
      <p:sp>
        <p:nvSpPr>
          <p:cNvPr id="25" name="TextBox 24"/>
          <p:cNvSpPr txBox="1"/>
          <p:nvPr/>
        </p:nvSpPr>
        <p:spPr>
          <a:xfrm>
            <a:off x="5879894" y="3658229"/>
            <a:ext cx="1083951" cy="261610"/>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err="1" smtClean="0"/>
              <a:t>abcd</a:t>
            </a:r>
            <a:r>
              <a:rPr lang="zh-CN" altLang="en-US" sz="1100" dirty="0" smtClean="0"/>
              <a:t>”</a:t>
            </a:r>
            <a:endParaRPr lang="zh-CN" altLang="en-US" sz="1100" dirty="0"/>
          </a:p>
        </p:txBody>
      </p:sp>
      <p:sp>
        <p:nvSpPr>
          <p:cNvPr id="26" name="TextBox 25"/>
          <p:cNvSpPr txBox="1"/>
          <p:nvPr/>
        </p:nvSpPr>
        <p:spPr>
          <a:xfrm>
            <a:off x="5863865" y="4930135"/>
            <a:ext cx="1005403" cy="261610"/>
          </a:xfrm>
          <a:prstGeom prst="rect">
            <a:avLst/>
          </a:prstGeom>
          <a:noFill/>
        </p:spPr>
        <p:txBody>
          <a:bodyPr wrap="none" rtlCol="0">
            <a:spAutoFit/>
          </a:bodyPr>
          <a:lstStyle/>
          <a:p>
            <a:r>
              <a:rPr lang="en-US" altLang="zh-CN" sz="1100" dirty="0" smtClean="0">
                <a:solidFill>
                  <a:srgbClr val="FF0000"/>
                </a:solidFill>
              </a:rPr>
              <a:t>Doc=</a:t>
            </a:r>
            <a:r>
              <a:rPr lang="zh-CN" altLang="en-US" sz="1100" dirty="0" smtClean="0">
                <a:solidFill>
                  <a:srgbClr val="FF0000"/>
                </a:solidFill>
              </a:rPr>
              <a:t>“</a:t>
            </a:r>
            <a:r>
              <a:rPr lang="en-US" altLang="zh-CN" sz="1100" dirty="0" err="1" smtClean="0">
                <a:solidFill>
                  <a:srgbClr val="FF0000"/>
                </a:solidFill>
              </a:rPr>
              <a:t>acd</a:t>
            </a:r>
            <a:r>
              <a:rPr lang="zh-CN" altLang="en-US" sz="1100" dirty="0" smtClean="0">
                <a:solidFill>
                  <a:srgbClr val="FF0000"/>
                </a:solidFill>
              </a:rPr>
              <a:t>”</a:t>
            </a:r>
            <a:endParaRPr lang="zh-CN" altLang="en-US" sz="1100" dirty="0">
              <a:solidFill>
                <a:srgbClr val="FF0000"/>
              </a:solidFill>
            </a:endParaRPr>
          </a:p>
        </p:txBody>
      </p:sp>
      <p:sp>
        <p:nvSpPr>
          <p:cNvPr id="27" name="TextBox 26"/>
          <p:cNvSpPr txBox="1"/>
          <p:nvPr/>
        </p:nvSpPr>
        <p:spPr>
          <a:xfrm>
            <a:off x="2474970" y="5564996"/>
            <a:ext cx="707245" cy="369332"/>
          </a:xfrm>
          <a:prstGeom prst="rect">
            <a:avLst/>
          </a:prstGeom>
          <a:noFill/>
        </p:spPr>
        <p:txBody>
          <a:bodyPr wrap="none" rtlCol="0">
            <a:spAutoFit/>
          </a:bodyPr>
          <a:lstStyle/>
          <a:p>
            <a:r>
              <a:rPr lang="en-US" altLang="zh-CN" dirty="0" smtClean="0"/>
              <a:t>Time</a:t>
            </a:r>
            <a:endParaRPr lang="zh-CN" altLang="en-US" dirty="0"/>
          </a:p>
        </p:txBody>
      </p:sp>
    </p:spTree>
    <p:extLst>
      <p:ext uri="{BB962C8B-B14F-4D97-AF65-F5344CB8AC3E}">
        <p14:creationId xmlns:p14="http://schemas.microsoft.com/office/powerpoint/2010/main" val="257187370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16</a:t>
            </a:fld>
            <a:endParaRPr lang="zh-CN" altLang="en-US"/>
          </a:p>
        </p:txBody>
      </p:sp>
      <p:sp>
        <p:nvSpPr>
          <p:cNvPr id="7" name="矩形 6"/>
          <p:cNvSpPr/>
          <p:nvPr/>
        </p:nvSpPr>
        <p:spPr>
          <a:xfrm>
            <a:off x="1305523" y="404664"/>
            <a:ext cx="216024" cy="2160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8" name="矩形 7"/>
          <p:cNvSpPr/>
          <p:nvPr/>
        </p:nvSpPr>
        <p:spPr>
          <a:xfrm>
            <a:off x="4518623" y="416739"/>
            <a:ext cx="216024" cy="2160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9" name="TextBox 8"/>
          <p:cNvSpPr txBox="1"/>
          <p:nvPr/>
        </p:nvSpPr>
        <p:spPr>
          <a:xfrm>
            <a:off x="1180138" y="706514"/>
            <a:ext cx="466794" cy="292388"/>
          </a:xfrm>
          <a:prstGeom prst="rect">
            <a:avLst/>
          </a:prstGeom>
          <a:noFill/>
        </p:spPr>
        <p:txBody>
          <a:bodyPr wrap="none" rtlCol="0">
            <a:spAutoFit/>
          </a:bodyPr>
          <a:lstStyle/>
          <a:p>
            <a:r>
              <a:rPr lang="en-US" altLang="zh-CN" sz="1300" dirty="0" smtClean="0"/>
              <a:t>SR1</a:t>
            </a:r>
            <a:endParaRPr lang="zh-CN" altLang="en-US" sz="1300" dirty="0"/>
          </a:p>
        </p:txBody>
      </p:sp>
      <p:sp>
        <p:nvSpPr>
          <p:cNvPr id="10" name="TextBox 9"/>
          <p:cNvSpPr txBox="1"/>
          <p:nvPr/>
        </p:nvSpPr>
        <p:spPr>
          <a:xfrm>
            <a:off x="4393238" y="706514"/>
            <a:ext cx="466794" cy="292388"/>
          </a:xfrm>
          <a:prstGeom prst="rect">
            <a:avLst/>
          </a:prstGeom>
          <a:noFill/>
        </p:spPr>
        <p:txBody>
          <a:bodyPr wrap="none" rtlCol="0">
            <a:spAutoFit/>
          </a:bodyPr>
          <a:lstStyle/>
          <a:p>
            <a:r>
              <a:rPr lang="en-US" altLang="zh-CN" sz="1300" dirty="0" smtClean="0"/>
              <a:t>SR2</a:t>
            </a:r>
            <a:endParaRPr lang="zh-CN" altLang="en-US" sz="1300" dirty="0"/>
          </a:p>
        </p:txBody>
      </p:sp>
      <p:cxnSp>
        <p:nvCxnSpPr>
          <p:cNvPr id="11" name="直接箭头连接符 10"/>
          <p:cNvCxnSpPr/>
          <p:nvPr/>
        </p:nvCxnSpPr>
        <p:spPr>
          <a:xfrm>
            <a:off x="1413535" y="1069820"/>
            <a:ext cx="0" cy="53835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1646932" y="444904"/>
            <a:ext cx="785793" cy="261610"/>
          </a:xfrm>
          <a:prstGeom prst="rect">
            <a:avLst/>
          </a:prstGeom>
          <a:noFill/>
        </p:spPr>
        <p:txBody>
          <a:bodyPr wrap="none" rtlCol="0">
            <a:spAutoFit/>
          </a:bodyPr>
          <a:lstStyle/>
          <a:p>
            <a:r>
              <a:rPr lang="en-US" altLang="zh-CN" sz="1100" dirty="0" smtClean="0"/>
              <a:t>Doc=</a:t>
            </a:r>
            <a:r>
              <a:rPr lang="zh-CN" altLang="en-US" sz="1100" dirty="0" smtClean="0"/>
              <a:t>“”</a:t>
            </a:r>
            <a:endParaRPr lang="zh-CN" altLang="en-US" sz="1100" dirty="0"/>
          </a:p>
        </p:txBody>
      </p:sp>
      <p:sp>
        <p:nvSpPr>
          <p:cNvPr id="14" name="TextBox 13"/>
          <p:cNvSpPr txBox="1"/>
          <p:nvPr/>
        </p:nvSpPr>
        <p:spPr>
          <a:xfrm>
            <a:off x="47369" y="1196752"/>
            <a:ext cx="1194558" cy="538609"/>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dirty="0" smtClean="0"/>
              <a:t>O1:</a:t>
            </a:r>
          </a:p>
          <a:p>
            <a:r>
              <a:rPr lang="en-US" altLang="zh-CN" sz="1100" dirty="0" smtClean="0"/>
              <a:t>insert[</a:t>
            </a:r>
            <a:r>
              <a:rPr lang="zh-CN" altLang="en-US" sz="1100" dirty="0" smtClean="0"/>
              <a:t>“</a:t>
            </a:r>
            <a:r>
              <a:rPr lang="en-US" altLang="zh-CN" sz="1100" dirty="0"/>
              <a:t>a</a:t>
            </a:r>
            <a:r>
              <a:rPr lang="zh-CN" altLang="en-US" sz="1100" dirty="0" smtClean="0"/>
              <a:t>”，</a:t>
            </a:r>
            <a:r>
              <a:rPr lang="en-US" altLang="zh-CN" sz="1100" dirty="0"/>
              <a:t>1</a:t>
            </a:r>
            <a:r>
              <a:rPr lang="en-US" altLang="zh-CN" sz="1100" dirty="0" smtClean="0"/>
              <a:t>]</a:t>
            </a:r>
            <a:endParaRPr lang="zh-CN" altLang="en-US" sz="1100" dirty="0"/>
          </a:p>
        </p:txBody>
      </p:sp>
      <p:sp>
        <p:nvSpPr>
          <p:cNvPr id="15" name="TextBox 14"/>
          <p:cNvSpPr txBox="1"/>
          <p:nvPr/>
        </p:nvSpPr>
        <p:spPr>
          <a:xfrm>
            <a:off x="3367790" y="1073717"/>
            <a:ext cx="1208985" cy="538609"/>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dirty="0" smtClean="0"/>
              <a:t>O2:</a:t>
            </a:r>
          </a:p>
          <a:p>
            <a:r>
              <a:rPr lang="en-US" altLang="zh-CN" sz="1100" dirty="0"/>
              <a:t>I</a:t>
            </a:r>
            <a:r>
              <a:rPr lang="en-US" altLang="zh-CN" sz="1100" dirty="0" smtClean="0"/>
              <a:t>nsert[</a:t>
            </a:r>
            <a:r>
              <a:rPr lang="zh-CN" altLang="en-US" sz="1100" dirty="0" smtClean="0"/>
              <a:t>“</a:t>
            </a:r>
            <a:r>
              <a:rPr lang="en-US" altLang="zh-CN" sz="1100" dirty="0"/>
              <a:t>b</a:t>
            </a:r>
            <a:r>
              <a:rPr lang="zh-CN" altLang="en-US" sz="1100" dirty="0" smtClean="0"/>
              <a:t>”，</a:t>
            </a:r>
            <a:r>
              <a:rPr lang="en-US" altLang="zh-CN" sz="1100" dirty="0"/>
              <a:t>1</a:t>
            </a:r>
            <a:r>
              <a:rPr lang="en-US" altLang="zh-CN" sz="1100" dirty="0" smtClean="0"/>
              <a:t>]</a:t>
            </a:r>
            <a:endParaRPr lang="zh-CN" altLang="en-US" sz="1100" dirty="0"/>
          </a:p>
        </p:txBody>
      </p:sp>
      <p:cxnSp>
        <p:nvCxnSpPr>
          <p:cNvPr id="19" name="直接箭头连接符 18"/>
          <p:cNvCxnSpPr>
            <a:stCxn id="16" idx="5"/>
          </p:cNvCxnSpPr>
          <p:nvPr/>
        </p:nvCxnSpPr>
        <p:spPr>
          <a:xfrm>
            <a:off x="1457940" y="2340005"/>
            <a:ext cx="6265039" cy="5149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接连接符 19"/>
          <p:cNvCxnSpPr/>
          <p:nvPr/>
        </p:nvCxnSpPr>
        <p:spPr>
          <a:xfrm>
            <a:off x="1180138" y="1885026"/>
            <a:ext cx="466794" cy="0"/>
          </a:xfrm>
          <a:prstGeom prst="line">
            <a:avLst/>
          </a:prstGeom>
        </p:spPr>
        <p:style>
          <a:lnRef idx="2">
            <a:schemeClr val="accent3"/>
          </a:lnRef>
          <a:fillRef idx="0">
            <a:schemeClr val="accent3"/>
          </a:fillRef>
          <a:effectRef idx="1">
            <a:schemeClr val="accent3"/>
          </a:effectRef>
          <a:fontRef idx="minor">
            <a:schemeClr val="tx1"/>
          </a:fontRef>
        </p:style>
      </p:cxnSp>
      <p:sp>
        <p:nvSpPr>
          <p:cNvPr id="24" name="TextBox 23"/>
          <p:cNvSpPr txBox="1"/>
          <p:nvPr/>
        </p:nvSpPr>
        <p:spPr>
          <a:xfrm>
            <a:off x="1712903" y="1754221"/>
            <a:ext cx="856325" cy="261610"/>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smtClean="0"/>
              <a:t>a</a:t>
            </a:r>
            <a:r>
              <a:rPr lang="zh-CN" altLang="en-US" sz="1100" dirty="0" smtClean="0"/>
              <a:t>”</a:t>
            </a:r>
            <a:endParaRPr lang="zh-CN" altLang="en-US" sz="1100" dirty="0"/>
          </a:p>
        </p:txBody>
      </p:sp>
      <p:sp>
        <p:nvSpPr>
          <p:cNvPr id="28" name="TextBox 27"/>
          <p:cNvSpPr txBox="1"/>
          <p:nvPr/>
        </p:nvSpPr>
        <p:spPr>
          <a:xfrm>
            <a:off x="179512" y="5707791"/>
            <a:ext cx="707245" cy="369332"/>
          </a:xfrm>
          <a:prstGeom prst="rect">
            <a:avLst/>
          </a:prstGeom>
          <a:noFill/>
        </p:spPr>
        <p:txBody>
          <a:bodyPr wrap="none" rtlCol="0">
            <a:spAutoFit/>
          </a:bodyPr>
          <a:lstStyle/>
          <a:p>
            <a:r>
              <a:rPr lang="en-US" altLang="zh-CN" dirty="0" smtClean="0"/>
              <a:t>Time</a:t>
            </a:r>
            <a:endParaRPr lang="zh-CN" altLang="en-US" dirty="0"/>
          </a:p>
        </p:txBody>
      </p:sp>
      <p:sp>
        <p:nvSpPr>
          <p:cNvPr id="29" name="矩形 28"/>
          <p:cNvSpPr/>
          <p:nvPr/>
        </p:nvSpPr>
        <p:spPr>
          <a:xfrm>
            <a:off x="7599386" y="404664"/>
            <a:ext cx="216024" cy="2160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30" name="TextBox 29"/>
          <p:cNvSpPr txBox="1"/>
          <p:nvPr/>
        </p:nvSpPr>
        <p:spPr>
          <a:xfrm>
            <a:off x="7474001" y="694439"/>
            <a:ext cx="466794" cy="292388"/>
          </a:xfrm>
          <a:prstGeom prst="rect">
            <a:avLst/>
          </a:prstGeom>
          <a:noFill/>
        </p:spPr>
        <p:txBody>
          <a:bodyPr wrap="none" rtlCol="0">
            <a:spAutoFit/>
          </a:bodyPr>
          <a:lstStyle/>
          <a:p>
            <a:r>
              <a:rPr lang="en-US" altLang="zh-CN" sz="1300" dirty="0" smtClean="0"/>
              <a:t>SR3</a:t>
            </a:r>
            <a:endParaRPr lang="zh-CN" altLang="en-US" sz="1300" dirty="0"/>
          </a:p>
        </p:txBody>
      </p:sp>
      <p:sp>
        <p:nvSpPr>
          <p:cNvPr id="31" name="TextBox 30"/>
          <p:cNvSpPr txBox="1"/>
          <p:nvPr/>
        </p:nvSpPr>
        <p:spPr>
          <a:xfrm>
            <a:off x="4874428" y="449133"/>
            <a:ext cx="785793" cy="261610"/>
          </a:xfrm>
          <a:prstGeom prst="rect">
            <a:avLst/>
          </a:prstGeom>
          <a:noFill/>
        </p:spPr>
        <p:txBody>
          <a:bodyPr wrap="none" rtlCol="0">
            <a:spAutoFit/>
          </a:bodyPr>
          <a:lstStyle/>
          <a:p>
            <a:r>
              <a:rPr lang="en-US" altLang="zh-CN" sz="1100" dirty="0" smtClean="0"/>
              <a:t>Doc=</a:t>
            </a:r>
            <a:r>
              <a:rPr lang="zh-CN" altLang="en-US" sz="1100" dirty="0" smtClean="0"/>
              <a:t>“”</a:t>
            </a:r>
            <a:endParaRPr lang="zh-CN" altLang="en-US" sz="1100" dirty="0"/>
          </a:p>
        </p:txBody>
      </p:sp>
      <p:sp>
        <p:nvSpPr>
          <p:cNvPr id="32" name="TextBox 31"/>
          <p:cNvSpPr txBox="1"/>
          <p:nvPr/>
        </p:nvSpPr>
        <p:spPr>
          <a:xfrm>
            <a:off x="7940795" y="449133"/>
            <a:ext cx="785793" cy="261610"/>
          </a:xfrm>
          <a:prstGeom prst="rect">
            <a:avLst/>
          </a:prstGeom>
          <a:noFill/>
        </p:spPr>
        <p:txBody>
          <a:bodyPr wrap="none" rtlCol="0">
            <a:spAutoFit/>
          </a:bodyPr>
          <a:lstStyle/>
          <a:p>
            <a:r>
              <a:rPr lang="en-US" altLang="zh-CN" sz="1100" dirty="0" smtClean="0"/>
              <a:t>Doc=</a:t>
            </a:r>
            <a:r>
              <a:rPr lang="zh-CN" altLang="en-US" sz="1100" dirty="0" smtClean="0"/>
              <a:t>“”</a:t>
            </a:r>
            <a:endParaRPr lang="zh-CN" altLang="en-US" sz="1100" dirty="0"/>
          </a:p>
        </p:txBody>
      </p:sp>
      <p:cxnSp>
        <p:nvCxnSpPr>
          <p:cNvPr id="34" name="直接箭头连接符 33"/>
          <p:cNvCxnSpPr/>
          <p:nvPr/>
        </p:nvCxnSpPr>
        <p:spPr>
          <a:xfrm>
            <a:off x="4626635" y="1073717"/>
            <a:ext cx="97" cy="537961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直接箭头连接符 34"/>
          <p:cNvCxnSpPr/>
          <p:nvPr/>
        </p:nvCxnSpPr>
        <p:spPr>
          <a:xfrm>
            <a:off x="7707398" y="1073717"/>
            <a:ext cx="15581" cy="537961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6389145" y="1208953"/>
            <a:ext cx="1217000" cy="538609"/>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dirty="0" smtClean="0"/>
              <a:t>O3:</a:t>
            </a:r>
          </a:p>
          <a:p>
            <a:r>
              <a:rPr lang="en-US" altLang="zh-CN" sz="1100" dirty="0"/>
              <a:t>I</a:t>
            </a:r>
            <a:r>
              <a:rPr lang="en-US" altLang="zh-CN" sz="1100" dirty="0" smtClean="0"/>
              <a:t>nsert[</a:t>
            </a:r>
            <a:r>
              <a:rPr lang="zh-CN" altLang="en-US" sz="1100" dirty="0" smtClean="0"/>
              <a:t>“</a:t>
            </a:r>
            <a:r>
              <a:rPr lang="en-US" altLang="zh-CN" sz="1100" dirty="0"/>
              <a:t>d</a:t>
            </a:r>
            <a:r>
              <a:rPr lang="zh-CN" altLang="en-US" sz="1100" dirty="0" smtClean="0"/>
              <a:t>”，</a:t>
            </a:r>
            <a:r>
              <a:rPr lang="en-US" altLang="zh-CN" sz="1100" dirty="0"/>
              <a:t>1</a:t>
            </a:r>
            <a:r>
              <a:rPr lang="en-US" altLang="zh-CN" sz="1100" dirty="0" smtClean="0"/>
              <a:t>]</a:t>
            </a:r>
            <a:endParaRPr lang="zh-CN" altLang="en-US" sz="1100" dirty="0"/>
          </a:p>
        </p:txBody>
      </p:sp>
      <p:cxnSp>
        <p:nvCxnSpPr>
          <p:cNvPr id="21" name="直接连接符 20"/>
          <p:cNvCxnSpPr/>
          <p:nvPr/>
        </p:nvCxnSpPr>
        <p:spPr>
          <a:xfrm>
            <a:off x="7489582" y="1885026"/>
            <a:ext cx="46679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22" name="直接连接符 21"/>
          <p:cNvCxnSpPr/>
          <p:nvPr/>
        </p:nvCxnSpPr>
        <p:spPr>
          <a:xfrm>
            <a:off x="4393238" y="1885026"/>
            <a:ext cx="466794" cy="0"/>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4965961" y="1754221"/>
            <a:ext cx="864339" cy="261610"/>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a:t>b</a:t>
            </a:r>
            <a:r>
              <a:rPr lang="zh-CN" altLang="en-US" sz="1100" dirty="0" smtClean="0"/>
              <a:t>”</a:t>
            </a:r>
            <a:endParaRPr lang="zh-CN" altLang="en-US" sz="1100" dirty="0"/>
          </a:p>
        </p:txBody>
      </p:sp>
      <p:sp>
        <p:nvSpPr>
          <p:cNvPr id="38" name="TextBox 37"/>
          <p:cNvSpPr txBox="1"/>
          <p:nvPr/>
        </p:nvSpPr>
        <p:spPr>
          <a:xfrm>
            <a:off x="8046309" y="1754221"/>
            <a:ext cx="872355" cy="261610"/>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smtClean="0"/>
              <a:t>d</a:t>
            </a:r>
            <a:r>
              <a:rPr lang="zh-CN" altLang="en-US" sz="1100" dirty="0" smtClean="0"/>
              <a:t>”</a:t>
            </a:r>
            <a:endParaRPr lang="zh-CN" altLang="en-US" sz="1100" dirty="0"/>
          </a:p>
        </p:txBody>
      </p:sp>
      <p:cxnSp>
        <p:nvCxnSpPr>
          <p:cNvPr id="18" name="直接箭头连接符 17"/>
          <p:cNvCxnSpPr>
            <a:stCxn id="16" idx="5"/>
          </p:cNvCxnSpPr>
          <p:nvPr/>
        </p:nvCxnSpPr>
        <p:spPr>
          <a:xfrm>
            <a:off x="1457940" y="2340005"/>
            <a:ext cx="3168695" cy="5129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椭圆 15"/>
          <p:cNvSpPr/>
          <p:nvPr/>
        </p:nvSpPr>
        <p:spPr>
          <a:xfrm>
            <a:off x="1305523" y="2187588"/>
            <a:ext cx="178568" cy="1785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44" name="椭圆 43"/>
          <p:cNvSpPr/>
          <p:nvPr/>
        </p:nvSpPr>
        <p:spPr>
          <a:xfrm>
            <a:off x="7618114" y="2276872"/>
            <a:ext cx="178568" cy="1785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45" name="直接箭头连接符 44"/>
          <p:cNvCxnSpPr>
            <a:stCxn id="17" idx="3"/>
          </p:cNvCxnSpPr>
          <p:nvPr/>
        </p:nvCxnSpPr>
        <p:spPr>
          <a:xfrm flipH="1">
            <a:off x="1413536" y="2429289"/>
            <a:ext cx="3150063" cy="851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直接箭头连接符 50"/>
          <p:cNvCxnSpPr>
            <a:stCxn id="17" idx="5"/>
          </p:cNvCxnSpPr>
          <p:nvPr/>
        </p:nvCxnSpPr>
        <p:spPr>
          <a:xfrm>
            <a:off x="4689865" y="2429289"/>
            <a:ext cx="3017533" cy="12877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椭圆 16"/>
          <p:cNvSpPr/>
          <p:nvPr/>
        </p:nvSpPr>
        <p:spPr>
          <a:xfrm>
            <a:off x="4537448" y="2276872"/>
            <a:ext cx="178568" cy="1785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55" name="直接箭头连接符 54"/>
          <p:cNvCxnSpPr>
            <a:stCxn id="44" idx="3"/>
          </p:cNvCxnSpPr>
          <p:nvPr/>
        </p:nvCxnSpPr>
        <p:spPr>
          <a:xfrm flipH="1">
            <a:off x="4626732" y="2429289"/>
            <a:ext cx="3017533" cy="12877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直接箭头连接符 59"/>
          <p:cNvCxnSpPr>
            <a:stCxn id="44" idx="3"/>
          </p:cNvCxnSpPr>
          <p:nvPr/>
        </p:nvCxnSpPr>
        <p:spPr>
          <a:xfrm flipH="1">
            <a:off x="1413536" y="2429289"/>
            <a:ext cx="6230729" cy="12877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直接连接符 67"/>
          <p:cNvCxnSpPr/>
          <p:nvPr/>
        </p:nvCxnSpPr>
        <p:spPr>
          <a:xfrm>
            <a:off x="1161410" y="3501008"/>
            <a:ext cx="46679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69" name="直接连接符 68"/>
          <p:cNvCxnSpPr/>
          <p:nvPr/>
        </p:nvCxnSpPr>
        <p:spPr>
          <a:xfrm>
            <a:off x="1161410" y="3933056"/>
            <a:ext cx="46679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70" name="直接连接符 69"/>
          <p:cNvCxnSpPr/>
          <p:nvPr/>
        </p:nvCxnSpPr>
        <p:spPr>
          <a:xfrm>
            <a:off x="4366966" y="3476618"/>
            <a:ext cx="46679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71" name="直接连接符 70"/>
          <p:cNvCxnSpPr/>
          <p:nvPr/>
        </p:nvCxnSpPr>
        <p:spPr>
          <a:xfrm>
            <a:off x="4366966" y="3906310"/>
            <a:ext cx="46679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72" name="直接连接符 71"/>
          <p:cNvCxnSpPr/>
          <p:nvPr/>
        </p:nvCxnSpPr>
        <p:spPr>
          <a:xfrm>
            <a:off x="7474001" y="3501008"/>
            <a:ext cx="46679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73" name="直接连接符 72"/>
          <p:cNvCxnSpPr/>
          <p:nvPr/>
        </p:nvCxnSpPr>
        <p:spPr>
          <a:xfrm>
            <a:off x="7474001" y="3930700"/>
            <a:ext cx="466794" cy="0"/>
          </a:xfrm>
          <a:prstGeom prst="line">
            <a:avLst/>
          </a:prstGeom>
        </p:spPr>
        <p:style>
          <a:lnRef idx="2">
            <a:schemeClr val="accent3"/>
          </a:lnRef>
          <a:fillRef idx="0">
            <a:schemeClr val="accent3"/>
          </a:fillRef>
          <a:effectRef idx="1">
            <a:schemeClr val="accent3"/>
          </a:effectRef>
          <a:fontRef idx="minor">
            <a:schemeClr val="tx1"/>
          </a:fontRef>
        </p:style>
      </p:cxnSp>
      <p:sp>
        <p:nvSpPr>
          <p:cNvPr id="78" name="TextBox 77"/>
          <p:cNvSpPr txBox="1"/>
          <p:nvPr/>
        </p:nvSpPr>
        <p:spPr>
          <a:xfrm>
            <a:off x="216485" y="3370203"/>
            <a:ext cx="934871" cy="261610"/>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err="1" smtClean="0"/>
              <a:t>ba</a:t>
            </a:r>
            <a:r>
              <a:rPr lang="zh-CN" altLang="en-US" sz="1100" dirty="0" smtClean="0"/>
              <a:t>”</a:t>
            </a:r>
            <a:endParaRPr lang="zh-CN" altLang="en-US" sz="1100" dirty="0"/>
          </a:p>
        </p:txBody>
      </p:sp>
      <p:sp>
        <p:nvSpPr>
          <p:cNvPr id="79" name="TextBox 78"/>
          <p:cNvSpPr txBox="1"/>
          <p:nvPr/>
        </p:nvSpPr>
        <p:spPr>
          <a:xfrm>
            <a:off x="3367790" y="3345813"/>
            <a:ext cx="934871" cy="261610"/>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err="1" smtClean="0"/>
              <a:t>ab</a:t>
            </a:r>
            <a:r>
              <a:rPr lang="zh-CN" altLang="en-US" sz="1100" dirty="0" smtClean="0"/>
              <a:t>”</a:t>
            </a:r>
            <a:endParaRPr lang="zh-CN" altLang="en-US" sz="1100" dirty="0"/>
          </a:p>
        </p:txBody>
      </p:sp>
      <p:sp>
        <p:nvSpPr>
          <p:cNvPr id="80" name="TextBox 79"/>
          <p:cNvSpPr txBox="1"/>
          <p:nvPr/>
        </p:nvSpPr>
        <p:spPr>
          <a:xfrm>
            <a:off x="8046309" y="3345813"/>
            <a:ext cx="942887" cy="261610"/>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smtClean="0"/>
              <a:t>ad</a:t>
            </a:r>
            <a:r>
              <a:rPr lang="zh-CN" altLang="en-US" sz="1100" dirty="0" smtClean="0"/>
              <a:t>”</a:t>
            </a:r>
            <a:endParaRPr lang="zh-CN" altLang="en-US" sz="1100" dirty="0"/>
          </a:p>
        </p:txBody>
      </p:sp>
      <p:sp>
        <p:nvSpPr>
          <p:cNvPr id="81" name="TextBox 80"/>
          <p:cNvSpPr txBox="1"/>
          <p:nvPr/>
        </p:nvSpPr>
        <p:spPr>
          <a:xfrm>
            <a:off x="179512" y="3799895"/>
            <a:ext cx="1021433" cy="261610"/>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err="1" smtClean="0"/>
              <a:t>dba</a:t>
            </a:r>
            <a:r>
              <a:rPr lang="zh-CN" altLang="en-US" sz="1100" dirty="0" smtClean="0"/>
              <a:t>”</a:t>
            </a:r>
            <a:endParaRPr lang="zh-CN" altLang="en-US" sz="1100" dirty="0"/>
          </a:p>
        </p:txBody>
      </p:sp>
      <p:sp>
        <p:nvSpPr>
          <p:cNvPr id="82" name="TextBox 81"/>
          <p:cNvSpPr txBox="1"/>
          <p:nvPr/>
        </p:nvSpPr>
        <p:spPr>
          <a:xfrm>
            <a:off x="3367790" y="3802251"/>
            <a:ext cx="1021433" cy="261610"/>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smtClean="0"/>
              <a:t>dab</a:t>
            </a:r>
            <a:r>
              <a:rPr lang="zh-CN" altLang="en-US" sz="1100" dirty="0" smtClean="0"/>
              <a:t>”</a:t>
            </a:r>
            <a:endParaRPr lang="zh-CN" altLang="en-US" sz="1100" dirty="0"/>
          </a:p>
        </p:txBody>
      </p:sp>
      <p:sp>
        <p:nvSpPr>
          <p:cNvPr id="83" name="TextBox 82"/>
          <p:cNvSpPr txBox="1"/>
          <p:nvPr/>
        </p:nvSpPr>
        <p:spPr>
          <a:xfrm>
            <a:off x="8046309" y="3784635"/>
            <a:ext cx="1021433" cy="261610"/>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smtClean="0"/>
              <a:t>bad</a:t>
            </a:r>
            <a:r>
              <a:rPr lang="zh-CN" altLang="en-US" sz="1100" dirty="0" smtClean="0"/>
              <a:t>”</a:t>
            </a:r>
            <a:endParaRPr lang="zh-CN" altLang="en-US" sz="1100" dirty="0"/>
          </a:p>
        </p:txBody>
      </p:sp>
      <p:sp>
        <p:nvSpPr>
          <p:cNvPr id="84" name="TextBox 83"/>
          <p:cNvSpPr txBox="1"/>
          <p:nvPr/>
        </p:nvSpPr>
        <p:spPr>
          <a:xfrm>
            <a:off x="4734647" y="5707791"/>
            <a:ext cx="1338828" cy="369332"/>
          </a:xfrm>
          <a:prstGeom prst="rect">
            <a:avLst/>
          </a:prstGeom>
          <a:noFill/>
        </p:spPr>
        <p:txBody>
          <a:bodyPr wrap="none" rtlCol="0">
            <a:spAutoFit/>
          </a:bodyPr>
          <a:lstStyle/>
          <a:p>
            <a:r>
              <a:rPr lang="zh-CN" altLang="en-US" dirty="0" smtClean="0">
                <a:solidFill>
                  <a:srgbClr val="FF0000"/>
                </a:solidFill>
                <a:latin typeface="微软雅黑" pitchFamily="34" charset="-122"/>
                <a:ea typeface="微软雅黑" pitchFamily="34" charset="-122"/>
              </a:rPr>
              <a:t>数据不一致</a:t>
            </a:r>
            <a:endParaRPr lang="zh-CN" altLang="en-US"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174978329"/>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引入地址空间转换</a:t>
            </a:r>
            <a:endParaRPr lang="zh-CN" altLang="en-US" dirty="0"/>
          </a:p>
        </p:txBody>
      </p:sp>
      <p:sp>
        <p:nvSpPr>
          <p:cNvPr id="3" name="内容占位符 2"/>
          <p:cNvSpPr>
            <a:spLocks noGrp="1"/>
          </p:cNvSpPr>
          <p:nvPr>
            <p:ph idx="1"/>
          </p:nvPr>
        </p:nvSpPr>
        <p:spPr/>
        <p:txBody>
          <a:bodyPr/>
          <a:lstStyle/>
          <a:p>
            <a:r>
              <a:rPr lang="zh-CN" altLang="en-US" dirty="0" smtClean="0"/>
              <a:t>有效解决数据一致性问题</a:t>
            </a:r>
            <a:endParaRPr lang="en-US" altLang="zh-CN" dirty="0" smtClean="0"/>
          </a:p>
          <a:p>
            <a:r>
              <a:rPr lang="zh-CN" altLang="en-US" dirty="0"/>
              <a:t>术语</a:t>
            </a:r>
            <a:r>
              <a:rPr lang="zh-CN" altLang="en-US" dirty="0" smtClean="0"/>
              <a:t>介绍</a:t>
            </a:r>
            <a:endParaRPr lang="en-US" altLang="zh-CN" dirty="0" smtClean="0"/>
          </a:p>
          <a:p>
            <a:pPr lvl="1"/>
            <a:r>
              <a:rPr lang="zh-CN" altLang="en-US" dirty="0"/>
              <a:t>时间</a:t>
            </a:r>
            <a:r>
              <a:rPr lang="zh-CN" altLang="en-US" dirty="0" smtClean="0"/>
              <a:t>戳向量（</a:t>
            </a:r>
            <a:r>
              <a:rPr lang="en-US" altLang="zh-CN" dirty="0" smtClean="0"/>
              <a:t>0</a:t>
            </a:r>
            <a:r>
              <a:rPr lang="zh-CN" altLang="en-US" dirty="0" smtClean="0"/>
              <a:t>，</a:t>
            </a:r>
            <a:r>
              <a:rPr lang="en-US" altLang="zh-CN" dirty="0" smtClean="0"/>
              <a:t>0</a:t>
            </a:r>
            <a:r>
              <a:rPr lang="zh-CN" altLang="en-US" dirty="0" smtClean="0"/>
              <a:t>，</a:t>
            </a:r>
            <a:r>
              <a:rPr lang="en-US" altLang="zh-CN" dirty="0"/>
              <a:t>0</a:t>
            </a:r>
            <a:r>
              <a:rPr lang="zh-CN" altLang="en-US" dirty="0" smtClean="0"/>
              <a:t>）</a:t>
            </a:r>
            <a:endParaRPr lang="zh-CN" altLang="en-US" dirty="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328200752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6" name="矩形 5"/>
          <p:cNvSpPr/>
          <p:nvPr/>
        </p:nvSpPr>
        <p:spPr>
          <a:xfrm>
            <a:off x="1305523" y="404664"/>
            <a:ext cx="216024" cy="2160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7" name="矩形 6"/>
          <p:cNvSpPr/>
          <p:nvPr/>
        </p:nvSpPr>
        <p:spPr>
          <a:xfrm>
            <a:off x="4518623" y="416739"/>
            <a:ext cx="216024" cy="2160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8" name="TextBox 7"/>
          <p:cNvSpPr txBox="1"/>
          <p:nvPr/>
        </p:nvSpPr>
        <p:spPr>
          <a:xfrm>
            <a:off x="1180138" y="706514"/>
            <a:ext cx="466794" cy="292388"/>
          </a:xfrm>
          <a:prstGeom prst="rect">
            <a:avLst/>
          </a:prstGeom>
          <a:noFill/>
        </p:spPr>
        <p:txBody>
          <a:bodyPr wrap="none" rtlCol="0">
            <a:spAutoFit/>
          </a:bodyPr>
          <a:lstStyle/>
          <a:p>
            <a:r>
              <a:rPr lang="en-US" altLang="zh-CN" sz="1300" dirty="0" smtClean="0"/>
              <a:t>SR1</a:t>
            </a:r>
            <a:endParaRPr lang="zh-CN" altLang="en-US" sz="1300" dirty="0"/>
          </a:p>
        </p:txBody>
      </p:sp>
      <p:sp>
        <p:nvSpPr>
          <p:cNvPr id="9" name="TextBox 8"/>
          <p:cNvSpPr txBox="1"/>
          <p:nvPr/>
        </p:nvSpPr>
        <p:spPr>
          <a:xfrm>
            <a:off x="4393238" y="706514"/>
            <a:ext cx="466794" cy="292388"/>
          </a:xfrm>
          <a:prstGeom prst="rect">
            <a:avLst/>
          </a:prstGeom>
          <a:noFill/>
        </p:spPr>
        <p:txBody>
          <a:bodyPr wrap="none" rtlCol="0">
            <a:spAutoFit/>
          </a:bodyPr>
          <a:lstStyle/>
          <a:p>
            <a:r>
              <a:rPr lang="en-US" altLang="zh-CN" sz="1300" dirty="0" smtClean="0"/>
              <a:t>SR2</a:t>
            </a:r>
            <a:endParaRPr lang="zh-CN" altLang="en-US" sz="1300" dirty="0"/>
          </a:p>
        </p:txBody>
      </p:sp>
      <p:cxnSp>
        <p:nvCxnSpPr>
          <p:cNvPr id="10" name="直接箭头连接符 9"/>
          <p:cNvCxnSpPr/>
          <p:nvPr/>
        </p:nvCxnSpPr>
        <p:spPr>
          <a:xfrm>
            <a:off x="1413535" y="1069820"/>
            <a:ext cx="0" cy="53835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1646932" y="444904"/>
            <a:ext cx="785793" cy="261610"/>
          </a:xfrm>
          <a:prstGeom prst="rect">
            <a:avLst/>
          </a:prstGeom>
          <a:noFill/>
        </p:spPr>
        <p:txBody>
          <a:bodyPr wrap="none" rtlCol="0">
            <a:spAutoFit/>
          </a:bodyPr>
          <a:lstStyle/>
          <a:p>
            <a:r>
              <a:rPr lang="en-US" altLang="zh-CN" sz="1100" dirty="0" smtClean="0"/>
              <a:t>Doc=</a:t>
            </a:r>
            <a:r>
              <a:rPr lang="zh-CN" altLang="en-US" sz="1100" dirty="0" smtClean="0"/>
              <a:t>“”</a:t>
            </a:r>
            <a:endParaRPr lang="zh-CN" altLang="en-US" sz="1100" dirty="0"/>
          </a:p>
        </p:txBody>
      </p:sp>
      <p:sp>
        <p:nvSpPr>
          <p:cNvPr id="13" name="TextBox 12"/>
          <p:cNvSpPr txBox="1"/>
          <p:nvPr/>
        </p:nvSpPr>
        <p:spPr>
          <a:xfrm>
            <a:off x="3367790" y="1073717"/>
            <a:ext cx="1208985" cy="707886"/>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dirty="0" smtClean="0"/>
              <a:t>O2:</a:t>
            </a:r>
          </a:p>
          <a:p>
            <a:r>
              <a:rPr lang="en-US" altLang="zh-CN" sz="1100" dirty="0"/>
              <a:t>I</a:t>
            </a:r>
            <a:r>
              <a:rPr lang="en-US" altLang="zh-CN" sz="1100" dirty="0" smtClean="0"/>
              <a:t>nsert[</a:t>
            </a:r>
            <a:r>
              <a:rPr lang="zh-CN" altLang="en-US" sz="1100" dirty="0" smtClean="0"/>
              <a:t>“</a:t>
            </a:r>
            <a:r>
              <a:rPr lang="en-US" altLang="zh-CN" sz="1100" dirty="0"/>
              <a:t>b</a:t>
            </a:r>
            <a:r>
              <a:rPr lang="zh-CN" altLang="en-US" sz="1100" dirty="0" smtClean="0"/>
              <a:t>”，</a:t>
            </a:r>
            <a:r>
              <a:rPr lang="en-US" altLang="zh-CN" sz="1100" dirty="0"/>
              <a:t>1</a:t>
            </a:r>
            <a:r>
              <a:rPr lang="en-US" altLang="zh-CN" sz="1100" dirty="0" smtClean="0"/>
              <a:t>]</a:t>
            </a:r>
          </a:p>
          <a:p>
            <a:r>
              <a:rPr lang="zh-CN" altLang="en-US" sz="1100" dirty="0" smtClean="0"/>
              <a:t>（</a:t>
            </a:r>
            <a:r>
              <a:rPr lang="en-US" altLang="zh-CN" sz="1100" dirty="0" smtClean="0"/>
              <a:t>0</a:t>
            </a:r>
            <a:r>
              <a:rPr lang="zh-CN" altLang="en-US" sz="1100" dirty="0" smtClean="0"/>
              <a:t>，</a:t>
            </a:r>
            <a:r>
              <a:rPr lang="en-US" altLang="zh-CN" sz="1100" dirty="0" smtClean="0"/>
              <a:t>1</a:t>
            </a:r>
            <a:r>
              <a:rPr lang="zh-CN" altLang="en-US" sz="1100" dirty="0" smtClean="0"/>
              <a:t>，</a:t>
            </a:r>
            <a:r>
              <a:rPr lang="en-US" altLang="zh-CN" sz="1100" dirty="0" smtClean="0"/>
              <a:t>0</a:t>
            </a:r>
            <a:r>
              <a:rPr lang="zh-CN" altLang="en-US" sz="1100" dirty="0" smtClean="0"/>
              <a:t>）</a:t>
            </a:r>
            <a:endParaRPr lang="zh-CN" altLang="en-US" sz="1100" dirty="0"/>
          </a:p>
        </p:txBody>
      </p:sp>
      <p:cxnSp>
        <p:nvCxnSpPr>
          <p:cNvPr id="14" name="直接箭头连接符 13"/>
          <p:cNvCxnSpPr>
            <a:stCxn id="30" idx="5"/>
          </p:cNvCxnSpPr>
          <p:nvPr/>
        </p:nvCxnSpPr>
        <p:spPr>
          <a:xfrm>
            <a:off x="1457940" y="2340005"/>
            <a:ext cx="6265039" cy="5149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接连接符 14"/>
          <p:cNvCxnSpPr/>
          <p:nvPr/>
        </p:nvCxnSpPr>
        <p:spPr>
          <a:xfrm>
            <a:off x="1180138" y="1885026"/>
            <a:ext cx="466794" cy="0"/>
          </a:xfrm>
          <a:prstGeom prst="line">
            <a:avLst/>
          </a:prstGeom>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1712903" y="1754221"/>
            <a:ext cx="856325" cy="261610"/>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smtClean="0"/>
              <a:t>a</a:t>
            </a:r>
            <a:r>
              <a:rPr lang="zh-CN" altLang="en-US" sz="1100" dirty="0" smtClean="0"/>
              <a:t>”</a:t>
            </a:r>
            <a:endParaRPr lang="zh-CN" altLang="en-US" sz="1100" dirty="0"/>
          </a:p>
        </p:txBody>
      </p:sp>
      <p:sp>
        <p:nvSpPr>
          <p:cNvPr id="17" name="TextBox 16"/>
          <p:cNvSpPr txBox="1"/>
          <p:nvPr/>
        </p:nvSpPr>
        <p:spPr>
          <a:xfrm>
            <a:off x="179512" y="5707791"/>
            <a:ext cx="707245" cy="369332"/>
          </a:xfrm>
          <a:prstGeom prst="rect">
            <a:avLst/>
          </a:prstGeom>
          <a:noFill/>
        </p:spPr>
        <p:txBody>
          <a:bodyPr wrap="none" rtlCol="0">
            <a:spAutoFit/>
          </a:bodyPr>
          <a:lstStyle/>
          <a:p>
            <a:r>
              <a:rPr lang="en-US" altLang="zh-CN" dirty="0" smtClean="0"/>
              <a:t>Time</a:t>
            </a:r>
            <a:endParaRPr lang="zh-CN" altLang="en-US" dirty="0"/>
          </a:p>
        </p:txBody>
      </p:sp>
      <p:sp>
        <p:nvSpPr>
          <p:cNvPr id="18" name="矩形 17"/>
          <p:cNvSpPr/>
          <p:nvPr/>
        </p:nvSpPr>
        <p:spPr>
          <a:xfrm>
            <a:off x="7599386" y="404664"/>
            <a:ext cx="216024" cy="2160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9" name="TextBox 18"/>
          <p:cNvSpPr txBox="1"/>
          <p:nvPr/>
        </p:nvSpPr>
        <p:spPr>
          <a:xfrm>
            <a:off x="7474001" y="694439"/>
            <a:ext cx="466794" cy="292388"/>
          </a:xfrm>
          <a:prstGeom prst="rect">
            <a:avLst/>
          </a:prstGeom>
          <a:noFill/>
        </p:spPr>
        <p:txBody>
          <a:bodyPr wrap="none" rtlCol="0">
            <a:spAutoFit/>
          </a:bodyPr>
          <a:lstStyle/>
          <a:p>
            <a:r>
              <a:rPr lang="en-US" altLang="zh-CN" sz="1300" dirty="0" smtClean="0"/>
              <a:t>SR3</a:t>
            </a:r>
            <a:endParaRPr lang="zh-CN" altLang="en-US" sz="1300" dirty="0"/>
          </a:p>
        </p:txBody>
      </p:sp>
      <p:sp>
        <p:nvSpPr>
          <p:cNvPr id="20" name="TextBox 19"/>
          <p:cNvSpPr txBox="1"/>
          <p:nvPr/>
        </p:nvSpPr>
        <p:spPr>
          <a:xfrm>
            <a:off x="4874428" y="449133"/>
            <a:ext cx="785793" cy="261610"/>
          </a:xfrm>
          <a:prstGeom prst="rect">
            <a:avLst/>
          </a:prstGeom>
          <a:noFill/>
        </p:spPr>
        <p:txBody>
          <a:bodyPr wrap="none" rtlCol="0">
            <a:spAutoFit/>
          </a:bodyPr>
          <a:lstStyle/>
          <a:p>
            <a:r>
              <a:rPr lang="en-US" altLang="zh-CN" sz="1100" dirty="0" smtClean="0"/>
              <a:t>Doc=</a:t>
            </a:r>
            <a:r>
              <a:rPr lang="zh-CN" altLang="en-US" sz="1100" dirty="0" smtClean="0"/>
              <a:t>“”</a:t>
            </a:r>
            <a:endParaRPr lang="zh-CN" altLang="en-US" sz="1100" dirty="0"/>
          </a:p>
        </p:txBody>
      </p:sp>
      <p:sp>
        <p:nvSpPr>
          <p:cNvPr id="21" name="TextBox 20"/>
          <p:cNvSpPr txBox="1"/>
          <p:nvPr/>
        </p:nvSpPr>
        <p:spPr>
          <a:xfrm>
            <a:off x="7940795" y="449133"/>
            <a:ext cx="785793" cy="261610"/>
          </a:xfrm>
          <a:prstGeom prst="rect">
            <a:avLst/>
          </a:prstGeom>
          <a:noFill/>
        </p:spPr>
        <p:txBody>
          <a:bodyPr wrap="none" rtlCol="0">
            <a:spAutoFit/>
          </a:bodyPr>
          <a:lstStyle/>
          <a:p>
            <a:r>
              <a:rPr lang="en-US" altLang="zh-CN" sz="1100" dirty="0" smtClean="0"/>
              <a:t>Doc=</a:t>
            </a:r>
            <a:r>
              <a:rPr lang="zh-CN" altLang="en-US" sz="1100" dirty="0" smtClean="0"/>
              <a:t>“”</a:t>
            </a:r>
            <a:endParaRPr lang="zh-CN" altLang="en-US" sz="1100" dirty="0"/>
          </a:p>
        </p:txBody>
      </p:sp>
      <p:cxnSp>
        <p:nvCxnSpPr>
          <p:cNvPr id="22" name="直接箭头连接符 21"/>
          <p:cNvCxnSpPr/>
          <p:nvPr/>
        </p:nvCxnSpPr>
        <p:spPr>
          <a:xfrm>
            <a:off x="4626635" y="1073717"/>
            <a:ext cx="97" cy="537961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p:nvPr/>
        </p:nvCxnSpPr>
        <p:spPr>
          <a:xfrm>
            <a:off x="7707398" y="1073717"/>
            <a:ext cx="15581" cy="537961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连接符 24"/>
          <p:cNvCxnSpPr/>
          <p:nvPr/>
        </p:nvCxnSpPr>
        <p:spPr>
          <a:xfrm>
            <a:off x="7489582" y="1885026"/>
            <a:ext cx="46679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26" name="直接连接符 25"/>
          <p:cNvCxnSpPr/>
          <p:nvPr/>
        </p:nvCxnSpPr>
        <p:spPr>
          <a:xfrm>
            <a:off x="4393238" y="1885026"/>
            <a:ext cx="466794" cy="0"/>
          </a:xfrm>
          <a:prstGeom prst="line">
            <a:avLst/>
          </a:prstGeom>
        </p:spPr>
        <p:style>
          <a:lnRef idx="2">
            <a:schemeClr val="accent3"/>
          </a:lnRef>
          <a:fillRef idx="0">
            <a:schemeClr val="accent3"/>
          </a:fillRef>
          <a:effectRef idx="1">
            <a:schemeClr val="accent3"/>
          </a:effectRef>
          <a:fontRef idx="minor">
            <a:schemeClr val="tx1"/>
          </a:fontRef>
        </p:style>
      </p:cxnSp>
      <p:sp>
        <p:nvSpPr>
          <p:cNvPr id="27" name="TextBox 26"/>
          <p:cNvSpPr txBox="1"/>
          <p:nvPr/>
        </p:nvSpPr>
        <p:spPr>
          <a:xfrm>
            <a:off x="4965961" y="1754221"/>
            <a:ext cx="864339" cy="261610"/>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a:t>b</a:t>
            </a:r>
            <a:r>
              <a:rPr lang="zh-CN" altLang="en-US" sz="1100" dirty="0" smtClean="0"/>
              <a:t>”</a:t>
            </a:r>
            <a:endParaRPr lang="zh-CN" altLang="en-US" sz="1100" dirty="0"/>
          </a:p>
        </p:txBody>
      </p:sp>
      <p:sp>
        <p:nvSpPr>
          <p:cNvPr id="28" name="TextBox 27"/>
          <p:cNvSpPr txBox="1"/>
          <p:nvPr/>
        </p:nvSpPr>
        <p:spPr>
          <a:xfrm>
            <a:off x="8046309" y="1754221"/>
            <a:ext cx="872355" cy="261610"/>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smtClean="0"/>
              <a:t>d</a:t>
            </a:r>
            <a:r>
              <a:rPr lang="zh-CN" altLang="en-US" sz="1100" dirty="0" smtClean="0"/>
              <a:t>”</a:t>
            </a:r>
            <a:endParaRPr lang="zh-CN" altLang="en-US" sz="1100" dirty="0"/>
          </a:p>
        </p:txBody>
      </p:sp>
      <p:cxnSp>
        <p:nvCxnSpPr>
          <p:cNvPr id="29" name="直接箭头连接符 28"/>
          <p:cNvCxnSpPr>
            <a:stCxn id="30" idx="5"/>
          </p:cNvCxnSpPr>
          <p:nvPr/>
        </p:nvCxnSpPr>
        <p:spPr>
          <a:xfrm>
            <a:off x="1457940" y="2340005"/>
            <a:ext cx="3168792" cy="13770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椭圆 29"/>
          <p:cNvSpPr/>
          <p:nvPr/>
        </p:nvSpPr>
        <p:spPr>
          <a:xfrm>
            <a:off x="1305523" y="2187588"/>
            <a:ext cx="178568" cy="1785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1" name="椭圆 30"/>
          <p:cNvSpPr/>
          <p:nvPr/>
        </p:nvSpPr>
        <p:spPr>
          <a:xfrm>
            <a:off x="7618114" y="2276872"/>
            <a:ext cx="178568" cy="1785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32" name="直接箭头连接符 31"/>
          <p:cNvCxnSpPr>
            <a:stCxn id="34" idx="3"/>
          </p:cNvCxnSpPr>
          <p:nvPr/>
        </p:nvCxnSpPr>
        <p:spPr>
          <a:xfrm flipH="1">
            <a:off x="1413536" y="2429289"/>
            <a:ext cx="3150063" cy="851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直接箭头连接符 32"/>
          <p:cNvCxnSpPr>
            <a:stCxn id="34" idx="5"/>
          </p:cNvCxnSpPr>
          <p:nvPr/>
        </p:nvCxnSpPr>
        <p:spPr>
          <a:xfrm>
            <a:off x="4689865" y="2429289"/>
            <a:ext cx="3033114" cy="24398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椭圆 33"/>
          <p:cNvSpPr/>
          <p:nvPr/>
        </p:nvSpPr>
        <p:spPr>
          <a:xfrm>
            <a:off x="4537448" y="2276872"/>
            <a:ext cx="178568" cy="1785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35" name="直接箭头连接符 34"/>
          <p:cNvCxnSpPr>
            <a:stCxn id="31" idx="3"/>
          </p:cNvCxnSpPr>
          <p:nvPr/>
        </p:nvCxnSpPr>
        <p:spPr>
          <a:xfrm flipH="1">
            <a:off x="4626635" y="2429289"/>
            <a:ext cx="3017630" cy="24398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直接箭头连接符 35"/>
          <p:cNvCxnSpPr>
            <a:stCxn id="31" idx="3"/>
          </p:cNvCxnSpPr>
          <p:nvPr/>
        </p:nvCxnSpPr>
        <p:spPr>
          <a:xfrm flipH="1">
            <a:off x="1413535" y="2429289"/>
            <a:ext cx="6230730" cy="24398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直接连接符 36"/>
          <p:cNvCxnSpPr/>
          <p:nvPr/>
        </p:nvCxnSpPr>
        <p:spPr>
          <a:xfrm>
            <a:off x="1161410" y="3946267"/>
            <a:ext cx="46679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38" name="直接连接符 37"/>
          <p:cNvCxnSpPr/>
          <p:nvPr/>
        </p:nvCxnSpPr>
        <p:spPr>
          <a:xfrm>
            <a:off x="1161410" y="5600419"/>
            <a:ext cx="46679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39" name="直接连接符 38"/>
          <p:cNvCxnSpPr/>
          <p:nvPr/>
        </p:nvCxnSpPr>
        <p:spPr>
          <a:xfrm>
            <a:off x="4366966" y="3921877"/>
            <a:ext cx="46679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40" name="直接连接符 39"/>
          <p:cNvCxnSpPr/>
          <p:nvPr/>
        </p:nvCxnSpPr>
        <p:spPr>
          <a:xfrm>
            <a:off x="4366966" y="5573673"/>
            <a:ext cx="46679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41" name="直接连接符 40"/>
          <p:cNvCxnSpPr/>
          <p:nvPr/>
        </p:nvCxnSpPr>
        <p:spPr>
          <a:xfrm>
            <a:off x="7474001" y="3946267"/>
            <a:ext cx="46679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42" name="直接连接符 41"/>
          <p:cNvCxnSpPr/>
          <p:nvPr/>
        </p:nvCxnSpPr>
        <p:spPr>
          <a:xfrm>
            <a:off x="7474001" y="5598063"/>
            <a:ext cx="466794" cy="0"/>
          </a:xfrm>
          <a:prstGeom prst="line">
            <a:avLst/>
          </a:prstGeom>
        </p:spPr>
        <p:style>
          <a:lnRef idx="2">
            <a:schemeClr val="accent3"/>
          </a:lnRef>
          <a:fillRef idx="0">
            <a:schemeClr val="accent3"/>
          </a:fillRef>
          <a:effectRef idx="1">
            <a:schemeClr val="accent3"/>
          </a:effectRef>
          <a:fontRef idx="minor">
            <a:schemeClr val="tx1"/>
          </a:fontRef>
        </p:style>
      </p:cxnSp>
      <p:sp>
        <p:nvSpPr>
          <p:cNvPr id="43" name="TextBox 42"/>
          <p:cNvSpPr txBox="1"/>
          <p:nvPr/>
        </p:nvSpPr>
        <p:spPr>
          <a:xfrm>
            <a:off x="216485" y="3815462"/>
            <a:ext cx="934871" cy="261610"/>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err="1" smtClean="0"/>
              <a:t>ab</a:t>
            </a:r>
            <a:r>
              <a:rPr lang="zh-CN" altLang="en-US" sz="1100" dirty="0" smtClean="0"/>
              <a:t>”</a:t>
            </a:r>
            <a:endParaRPr lang="zh-CN" altLang="en-US" sz="1100" dirty="0"/>
          </a:p>
        </p:txBody>
      </p:sp>
      <p:sp>
        <p:nvSpPr>
          <p:cNvPr id="44" name="TextBox 43"/>
          <p:cNvSpPr txBox="1"/>
          <p:nvPr/>
        </p:nvSpPr>
        <p:spPr>
          <a:xfrm>
            <a:off x="3367790" y="3791072"/>
            <a:ext cx="934871" cy="261610"/>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err="1" smtClean="0"/>
              <a:t>ab</a:t>
            </a:r>
            <a:r>
              <a:rPr lang="zh-CN" altLang="en-US" sz="1100" dirty="0" smtClean="0"/>
              <a:t>”</a:t>
            </a:r>
            <a:endParaRPr lang="zh-CN" altLang="en-US" sz="1100" dirty="0"/>
          </a:p>
        </p:txBody>
      </p:sp>
      <p:sp>
        <p:nvSpPr>
          <p:cNvPr id="45" name="TextBox 44"/>
          <p:cNvSpPr txBox="1"/>
          <p:nvPr/>
        </p:nvSpPr>
        <p:spPr>
          <a:xfrm>
            <a:off x="8046309" y="3791072"/>
            <a:ext cx="942887" cy="261610"/>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smtClean="0"/>
              <a:t>ad</a:t>
            </a:r>
            <a:r>
              <a:rPr lang="zh-CN" altLang="en-US" sz="1100" dirty="0" smtClean="0"/>
              <a:t>”</a:t>
            </a:r>
            <a:endParaRPr lang="zh-CN" altLang="en-US" sz="1100" dirty="0"/>
          </a:p>
        </p:txBody>
      </p:sp>
      <p:sp>
        <p:nvSpPr>
          <p:cNvPr id="46" name="TextBox 45"/>
          <p:cNvSpPr txBox="1"/>
          <p:nvPr/>
        </p:nvSpPr>
        <p:spPr>
          <a:xfrm>
            <a:off x="179512" y="5467258"/>
            <a:ext cx="1021433" cy="261610"/>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err="1" smtClean="0"/>
              <a:t>abd</a:t>
            </a:r>
            <a:r>
              <a:rPr lang="zh-CN" altLang="en-US" sz="1100" dirty="0" smtClean="0"/>
              <a:t>”</a:t>
            </a:r>
            <a:endParaRPr lang="zh-CN" altLang="en-US" sz="1100" dirty="0"/>
          </a:p>
        </p:txBody>
      </p:sp>
      <p:sp>
        <p:nvSpPr>
          <p:cNvPr id="47" name="TextBox 46"/>
          <p:cNvSpPr txBox="1"/>
          <p:nvPr/>
        </p:nvSpPr>
        <p:spPr>
          <a:xfrm>
            <a:off x="3367790" y="5469614"/>
            <a:ext cx="1021433" cy="261610"/>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err="1" smtClean="0"/>
              <a:t>abd</a:t>
            </a:r>
            <a:r>
              <a:rPr lang="zh-CN" altLang="en-US" sz="1100" dirty="0" smtClean="0"/>
              <a:t>”</a:t>
            </a:r>
            <a:endParaRPr lang="zh-CN" altLang="en-US" sz="1100" dirty="0"/>
          </a:p>
        </p:txBody>
      </p:sp>
      <p:sp>
        <p:nvSpPr>
          <p:cNvPr id="48" name="TextBox 47"/>
          <p:cNvSpPr txBox="1"/>
          <p:nvPr/>
        </p:nvSpPr>
        <p:spPr>
          <a:xfrm>
            <a:off x="8046309" y="5451998"/>
            <a:ext cx="1021433" cy="261610"/>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err="1" smtClean="0"/>
              <a:t>abd</a:t>
            </a:r>
            <a:r>
              <a:rPr lang="zh-CN" altLang="en-US" sz="1100" dirty="0" smtClean="0"/>
              <a:t>”</a:t>
            </a:r>
            <a:endParaRPr lang="zh-CN" altLang="en-US" sz="1100" dirty="0"/>
          </a:p>
        </p:txBody>
      </p:sp>
      <p:sp>
        <p:nvSpPr>
          <p:cNvPr id="49" name="TextBox 48"/>
          <p:cNvSpPr txBox="1"/>
          <p:nvPr/>
        </p:nvSpPr>
        <p:spPr>
          <a:xfrm>
            <a:off x="4734647" y="5707791"/>
            <a:ext cx="877163" cy="369332"/>
          </a:xfrm>
          <a:prstGeom prst="rect">
            <a:avLst/>
          </a:prstGeom>
          <a:noFill/>
        </p:spPr>
        <p:txBody>
          <a:bodyPr wrap="none" rtlCol="0">
            <a:spAutoFit/>
          </a:bodyPr>
          <a:lstStyle/>
          <a:p>
            <a:r>
              <a:rPr lang="zh-CN" altLang="en-US" b="1" dirty="0" smtClean="0">
                <a:solidFill>
                  <a:schemeClr val="tx2"/>
                </a:solidFill>
                <a:latin typeface="微软雅黑" pitchFamily="34" charset="-122"/>
                <a:ea typeface="微软雅黑" pitchFamily="34" charset="-122"/>
              </a:rPr>
              <a:t>第一步</a:t>
            </a:r>
            <a:endParaRPr lang="zh-CN" altLang="en-US" b="1" dirty="0">
              <a:solidFill>
                <a:schemeClr val="tx2"/>
              </a:solidFill>
              <a:latin typeface="微软雅黑" pitchFamily="34" charset="-122"/>
              <a:ea typeface="微软雅黑" pitchFamily="34" charset="-122"/>
            </a:endParaRPr>
          </a:p>
        </p:txBody>
      </p:sp>
      <p:sp>
        <p:nvSpPr>
          <p:cNvPr id="12" name="TextBox 11"/>
          <p:cNvSpPr txBox="1"/>
          <p:nvPr/>
        </p:nvSpPr>
        <p:spPr>
          <a:xfrm>
            <a:off x="47369" y="1196752"/>
            <a:ext cx="1194558" cy="707886"/>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dirty="0" smtClean="0"/>
              <a:t>O1:</a:t>
            </a:r>
          </a:p>
          <a:p>
            <a:r>
              <a:rPr lang="en-US" altLang="zh-CN" sz="1100" dirty="0" smtClean="0"/>
              <a:t>insert[</a:t>
            </a:r>
            <a:r>
              <a:rPr lang="zh-CN" altLang="en-US" sz="1100" dirty="0" smtClean="0"/>
              <a:t>“</a:t>
            </a:r>
            <a:r>
              <a:rPr lang="en-US" altLang="zh-CN" sz="1100" dirty="0"/>
              <a:t>a</a:t>
            </a:r>
            <a:r>
              <a:rPr lang="zh-CN" altLang="en-US" sz="1100" dirty="0" smtClean="0"/>
              <a:t>”，</a:t>
            </a:r>
            <a:r>
              <a:rPr lang="en-US" altLang="zh-CN" sz="1100" dirty="0"/>
              <a:t>1</a:t>
            </a:r>
            <a:r>
              <a:rPr lang="en-US" altLang="zh-CN" sz="1100" dirty="0" smtClean="0"/>
              <a:t>]</a:t>
            </a:r>
            <a:endParaRPr lang="en-US" altLang="zh-CN" sz="1100" dirty="0"/>
          </a:p>
          <a:p>
            <a:r>
              <a:rPr lang="zh-CN" altLang="en-US" sz="1100" dirty="0" smtClean="0"/>
              <a:t>（</a:t>
            </a:r>
            <a:r>
              <a:rPr lang="en-US" altLang="zh-CN" sz="1100" dirty="0" smtClean="0"/>
              <a:t>1</a:t>
            </a:r>
            <a:r>
              <a:rPr lang="zh-CN" altLang="en-US" sz="1100" dirty="0" smtClean="0"/>
              <a:t>，</a:t>
            </a:r>
            <a:r>
              <a:rPr lang="en-US" altLang="zh-CN" sz="1100" dirty="0" smtClean="0"/>
              <a:t>0</a:t>
            </a:r>
            <a:r>
              <a:rPr lang="zh-CN" altLang="en-US" sz="1100" dirty="0" smtClean="0"/>
              <a:t>，</a:t>
            </a:r>
            <a:r>
              <a:rPr lang="en-US" altLang="zh-CN" sz="1100" dirty="0" smtClean="0"/>
              <a:t>0</a:t>
            </a:r>
            <a:r>
              <a:rPr lang="zh-CN" altLang="en-US" sz="1100" dirty="0" smtClean="0"/>
              <a:t>）</a:t>
            </a:r>
            <a:endParaRPr lang="en-US" altLang="zh-CN" sz="1100" dirty="0" smtClean="0"/>
          </a:p>
        </p:txBody>
      </p:sp>
      <p:sp>
        <p:nvSpPr>
          <p:cNvPr id="24" name="TextBox 23"/>
          <p:cNvSpPr txBox="1"/>
          <p:nvPr/>
        </p:nvSpPr>
        <p:spPr>
          <a:xfrm>
            <a:off x="6389145" y="1208953"/>
            <a:ext cx="1217000" cy="707886"/>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dirty="0" smtClean="0"/>
              <a:t>O3:</a:t>
            </a:r>
          </a:p>
          <a:p>
            <a:r>
              <a:rPr lang="en-US" altLang="zh-CN" sz="1100" dirty="0"/>
              <a:t>I</a:t>
            </a:r>
            <a:r>
              <a:rPr lang="en-US" altLang="zh-CN" sz="1100" dirty="0" smtClean="0"/>
              <a:t>nsert[</a:t>
            </a:r>
            <a:r>
              <a:rPr lang="zh-CN" altLang="en-US" sz="1100" dirty="0" smtClean="0"/>
              <a:t>“</a:t>
            </a:r>
            <a:r>
              <a:rPr lang="en-US" altLang="zh-CN" sz="1100" dirty="0"/>
              <a:t>d</a:t>
            </a:r>
            <a:r>
              <a:rPr lang="zh-CN" altLang="en-US" sz="1100" dirty="0" smtClean="0"/>
              <a:t>”，</a:t>
            </a:r>
            <a:r>
              <a:rPr lang="en-US" altLang="zh-CN" sz="1100" dirty="0"/>
              <a:t>1</a:t>
            </a:r>
            <a:r>
              <a:rPr lang="en-US" altLang="zh-CN" sz="1100" dirty="0" smtClean="0"/>
              <a:t>]</a:t>
            </a:r>
          </a:p>
          <a:p>
            <a:r>
              <a:rPr lang="zh-CN" altLang="en-US" sz="1100" dirty="0" smtClean="0"/>
              <a:t>（</a:t>
            </a:r>
            <a:r>
              <a:rPr lang="en-US" altLang="zh-CN" sz="1100" dirty="0" smtClean="0"/>
              <a:t>0</a:t>
            </a:r>
            <a:r>
              <a:rPr lang="zh-CN" altLang="en-US" sz="1100" dirty="0" smtClean="0"/>
              <a:t>，</a:t>
            </a:r>
            <a:r>
              <a:rPr lang="en-US" altLang="zh-CN" sz="1100" dirty="0" smtClean="0"/>
              <a:t>0</a:t>
            </a:r>
            <a:r>
              <a:rPr lang="zh-CN" altLang="en-US" sz="1100" dirty="0" smtClean="0"/>
              <a:t>，</a:t>
            </a:r>
            <a:r>
              <a:rPr lang="en-US" altLang="zh-CN" sz="1100" dirty="0" smtClean="0"/>
              <a:t>1</a:t>
            </a:r>
            <a:r>
              <a:rPr lang="zh-CN" altLang="en-US" sz="1100" dirty="0" smtClean="0"/>
              <a:t>）</a:t>
            </a:r>
            <a:endParaRPr lang="zh-CN" altLang="en-US" sz="1100" dirty="0"/>
          </a:p>
        </p:txBody>
      </p:sp>
      <p:sp>
        <p:nvSpPr>
          <p:cNvPr id="51" name="云形标注 50"/>
          <p:cNvSpPr/>
          <p:nvPr/>
        </p:nvSpPr>
        <p:spPr>
          <a:xfrm>
            <a:off x="7769039" y="2924944"/>
            <a:ext cx="1417872" cy="792088"/>
          </a:xfrm>
          <a:prstGeom prst="cloudCallout">
            <a:avLst>
              <a:gd name="adj1" fmla="val -51913"/>
              <a:gd name="adj2" fmla="val -5850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smtClean="0"/>
              <a:t>Comp&amp;</a:t>
            </a:r>
          </a:p>
          <a:p>
            <a:pPr algn="ctr"/>
            <a:r>
              <a:rPr lang="en-US" altLang="zh-CN" sz="1600" dirty="0"/>
              <a:t>retrace</a:t>
            </a:r>
            <a:endParaRPr lang="zh-CN" altLang="en-US" sz="1500" dirty="0"/>
          </a:p>
        </p:txBody>
      </p:sp>
      <p:sp>
        <p:nvSpPr>
          <p:cNvPr id="57" name="云形标注 56"/>
          <p:cNvSpPr/>
          <p:nvPr/>
        </p:nvSpPr>
        <p:spPr>
          <a:xfrm>
            <a:off x="603" y="2512340"/>
            <a:ext cx="1417872" cy="792088"/>
          </a:xfrm>
          <a:prstGeom prst="cloudCallout">
            <a:avLst>
              <a:gd name="adj1" fmla="val 49097"/>
              <a:gd name="adj2" fmla="val 4998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dirty="0" smtClean="0"/>
              <a:t>Comp&amp;</a:t>
            </a:r>
          </a:p>
          <a:p>
            <a:pPr algn="ctr"/>
            <a:r>
              <a:rPr lang="en-US" altLang="zh-CN" sz="1600" dirty="0"/>
              <a:t>retrace</a:t>
            </a:r>
            <a:endParaRPr lang="zh-CN" altLang="en-US" sz="1500" dirty="0"/>
          </a:p>
        </p:txBody>
      </p:sp>
      <p:sp>
        <p:nvSpPr>
          <p:cNvPr id="58" name="云形标注 57"/>
          <p:cNvSpPr/>
          <p:nvPr/>
        </p:nvSpPr>
        <p:spPr>
          <a:xfrm>
            <a:off x="3119576" y="2583924"/>
            <a:ext cx="1417872" cy="792088"/>
          </a:xfrm>
          <a:prstGeom prst="cloudCallout">
            <a:avLst>
              <a:gd name="adj1" fmla="val 52205"/>
              <a:gd name="adj2" fmla="val 9031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dirty="0" smtClean="0"/>
              <a:t>Comp&amp;</a:t>
            </a:r>
          </a:p>
          <a:p>
            <a:pPr algn="ctr"/>
            <a:r>
              <a:rPr lang="en-US" altLang="zh-CN" sz="1600" dirty="0"/>
              <a:t>retrace</a:t>
            </a:r>
            <a:endParaRPr lang="zh-CN" altLang="en-US" sz="1500" dirty="0"/>
          </a:p>
        </p:txBody>
      </p:sp>
    </p:spTree>
    <p:extLst>
      <p:ext uri="{BB962C8B-B14F-4D97-AF65-F5344CB8AC3E}">
        <p14:creationId xmlns:p14="http://schemas.microsoft.com/office/powerpoint/2010/main" val="286329703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Comp&amp;Retrace</a:t>
            </a:r>
            <a:endParaRPr lang="zh-CN" altLang="en-US" dirty="0"/>
          </a:p>
        </p:txBody>
      </p:sp>
      <p:sp>
        <p:nvSpPr>
          <p:cNvPr id="3" name="内容占位符 2"/>
          <p:cNvSpPr>
            <a:spLocks noGrp="1"/>
          </p:cNvSpPr>
          <p:nvPr>
            <p:ph idx="1"/>
          </p:nvPr>
        </p:nvSpPr>
        <p:spPr/>
        <p:txBody>
          <a:bodyPr/>
          <a:lstStyle/>
          <a:p>
            <a:r>
              <a:rPr lang="en-US" altLang="zh-CN" dirty="0" smtClean="0"/>
              <a:t>Step1</a:t>
            </a:r>
          </a:p>
          <a:p>
            <a:pPr lvl="1"/>
            <a:r>
              <a:rPr lang="en-US" altLang="zh-CN" dirty="0" smtClean="0"/>
              <a:t>SR3</a:t>
            </a:r>
            <a:r>
              <a:rPr lang="zh-CN" altLang="en-US" dirty="0" smtClean="0"/>
              <a:t>接受</a:t>
            </a:r>
            <a:r>
              <a:rPr lang="en-US" altLang="zh-CN" dirty="0" smtClean="0"/>
              <a:t>O1</a:t>
            </a:r>
            <a:r>
              <a:rPr lang="zh-CN" altLang="en-US" dirty="0" smtClean="0"/>
              <a:t>操作。进行历史比较</a:t>
            </a:r>
            <a:endParaRPr lang="en-US" altLang="zh-CN" dirty="0" smtClean="0"/>
          </a:p>
          <a:p>
            <a:pPr lvl="1"/>
            <a:r>
              <a:rPr lang="en-US" altLang="zh-CN" dirty="0" smtClean="0"/>
              <a:t>O1 V.S. O3 </a:t>
            </a:r>
            <a:r>
              <a:rPr lang="zh-CN" altLang="en-US" dirty="0" smtClean="0"/>
              <a:t>（</a:t>
            </a:r>
            <a:r>
              <a:rPr lang="en-US" altLang="zh-CN" dirty="0" smtClean="0"/>
              <a:t>insert V.S. insert</a:t>
            </a:r>
            <a:r>
              <a:rPr lang="zh-CN" altLang="en-US" dirty="0" smtClean="0"/>
              <a:t>）</a:t>
            </a:r>
            <a:endParaRPr lang="en-US" altLang="zh-CN" dirty="0" smtClean="0"/>
          </a:p>
          <a:p>
            <a:pPr lvl="2"/>
            <a:r>
              <a:rPr lang="en-US" altLang="zh-CN" dirty="0" smtClean="0"/>
              <a:t>SUM(</a:t>
            </a:r>
            <a:r>
              <a:rPr lang="zh-CN" altLang="en-US" dirty="0" smtClean="0"/>
              <a:t>向量</a:t>
            </a:r>
            <a:r>
              <a:rPr lang="en-US" altLang="zh-CN" dirty="0" smtClean="0"/>
              <a:t>)</a:t>
            </a:r>
          </a:p>
          <a:p>
            <a:pPr lvl="2"/>
            <a:r>
              <a:rPr lang="en-US" altLang="zh-CN" dirty="0" smtClean="0"/>
              <a:t>&gt;User</a:t>
            </a:r>
            <a:r>
              <a:rPr lang="zh-CN" altLang="en-US" dirty="0" smtClean="0"/>
              <a:t>顺序比较</a:t>
            </a:r>
            <a:endParaRPr lang="en-US" altLang="zh-CN" dirty="0" smtClean="0"/>
          </a:p>
          <a:p>
            <a:r>
              <a:rPr lang="en-US" altLang="zh-CN" dirty="0" smtClean="0"/>
              <a:t>Step2</a:t>
            </a:r>
          </a:p>
          <a:p>
            <a:pPr lvl="1"/>
            <a:r>
              <a:rPr lang="en-US" altLang="zh-CN" dirty="0" smtClean="0"/>
              <a:t>Retrace</a:t>
            </a:r>
            <a:r>
              <a:rPr lang="zh-CN" altLang="en-US" dirty="0" smtClean="0"/>
              <a:t>场景</a:t>
            </a:r>
            <a:endParaRPr lang="en-US" altLang="zh-CN" dirty="0" smtClean="0"/>
          </a:p>
          <a:p>
            <a:pPr lvl="1"/>
            <a:r>
              <a:rPr lang="zh-CN" altLang="en-US" dirty="0" smtClean="0"/>
              <a:t>恢复到</a:t>
            </a:r>
            <a:r>
              <a:rPr lang="zh-CN" altLang="en-US" dirty="0"/>
              <a:t>历史</a:t>
            </a:r>
            <a:r>
              <a:rPr lang="zh-CN" altLang="en-US" dirty="0" smtClean="0"/>
              <a:t>状态“”</a:t>
            </a:r>
            <a:endParaRPr lang="en-US" altLang="zh-CN" dirty="0" smtClean="0"/>
          </a:p>
          <a:p>
            <a:pPr lvl="1"/>
            <a:r>
              <a:rPr lang="zh-CN" altLang="en-US" dirty="0" smtClean="0"/>
              <a:t>插入</a:t>
            </a:r>
            <a:r>
              <a:rPr lang="en-US" altLang="zh-CN" dirty="0" smtClean="0"/>
              <a:t>”a”</a:t>
            </a:r>
          </a:p>
          <a:p>
            <a:pPr lvl="1"/>
            <a:r>
              <a:rPr lang="zh-CN" altLang="en-US" dirty="0" smtClean="0"/>
              <a:t>恢复现在状态“</a:t>
            </a:r>
            <a:r>
              <a:rPr lang="en-US" altLang="zh-CN" dirty="0" smtClean="0"/>
              <a:t>ad</a:t>
            </a:r>
            <a:r>
              <a:rPr lang="zh-CN" altLang="en-US" dirty="0" smtClean="0"/>
              <a:t>”</a:t>
            </a:r>
            <a:endParaRPr lang="en-US" altLang="zh-CN" dirty="0" smtClean="0"/>
          </a:p>
          <a:p>
            <a:r>
              <a:rPr lang="en-US" altLang="zh-CN" dirty="0" smtClean="0"/>
              <a:t>Step3</a:t>
            </a:r>
          </a:p>
          <a:p>
            <a:pPr lvl="1"/>
            <a:r>
              <a:rPr lang="zh-CN" altLang="en-US" dirty="0" smtClean="0"/>
              <a:t>更新向量到（</a:t>
            </a:r>
            <a:r>
              <a:rPr lang="en-US" altLang="zh-CN" dirty="0" smtClean="0"/>
              <a:t>1</a:t>
            </a:r>
            <a:r>
              <a:rPr lang="zh-CN" altLang="en-US" dirty="0" smtClean="0"/>
              <a:t>，</a:t>
            </a:r>
            <a:r>
              <a:rPr lang="en-US" altLang="zh-CN" dirty="0" smtClean="0"/>
              <a:t>0</a:t>
            </a:r>
            <a:r>
              <a:rPr lang="zh-CN" altLang="en-US" dirty="0" smtClean="0"/>
              <a:t>，</a:t>
            </a:r>
            <a:r>
              <a:rPr lang="en-US" altLang="zh-CN" dirty="0" smtClean="0"/>
              <a:t>1</a:t>
            </a:r>
            <a:r>
              <a:rPr lang="zh-CN" altLang="en-US" dirty="0" smtClean="0"/>
              <a:t>）</a:t>
            </a:r>
            <a:endParaRPr lang="zh-CN" altLang="en-US" dirty="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3390239574"/>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基本背景定义</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环境</a:t>
            </a:r>
            <a:endParaRPr lang="en-US" altLang="zh-CN" dirty="0" smtClean="0"/>
          </a:p>
          <a:p>
            <a:pPr lvl="1"/>
            <a:r>
              <a:rPr lang="en-US" altLang="zh-CN" dirty="0" smtClean="0"/>
              <a:t>C</a:t>
            </a:r>
            <a:r>
              <a:rPr lang="en-US" altLang="zh-CN" dirty="0" smtClean="0">
                <a:solidFill>
                  <a:srgbClr val="FF0000"/>
                </a:solidFill>
              </a:rPr>
              <a:t>C</a:t>
            </a:r>
            <a:r>
              <a:rPr lang="en-US" altLang="zh-CN" dirty="0" smtClean="0"/>
              <a:t>NTDB</a:t>
            </a:r>
            <a:r>
              <a:rPr lang="zh-CN" altLang="en-US" dirty="0" smtClean="0"/>
              <a:t>分布式数据库</a:t>
            </a:r>
            <a:endParaRPr lang="en-US" altLang="zh-CN" dirty="0" smtClean="0"/>
          </a:p>
          <a:p>
            <a:pPr lvl="2"/>
            <a:r>
              <a:rPr lang="zh-CN" altLang="en-US" dirty="0" smtClean="0"/>
              <a:t>在一个分布式的数据库集群上，可以接受多终端发起的并发读写操作</a:t>
            </a:r>
            <a:r>
              <a:rPr lang="zh-CN" altLang="en-US" dirty="0" smtClean="0"/>
              <a:t>。分布式数据库中数据</a:t>
            </a:r>
            <a:r>
              <a:rPr lang="zh-CN" altLang="en-US" dirty="0"/>
              <a:t>的冗余备份策略非常常见。数据块的整块复制来维持的数据一致性会花费高昂的代价。采取的操作肯定会是协同操作各个数据备份块，由此也会产生</a:t>
            </a:r>
            <a:r>
              <a:rPr lang="zh-CN" altLang="en-US" dirty="0">
                <a:solidFill>
                  <a:srgbClr val="FF0000"/>
                </a:solidFill>
              </a:rPr>
              <a:t>数据一致性</a:t>
            </a:r>
            <a:r>
              <a:rPr lang="zh-CN" altLang="en-US" dirty="0"/>
              <a:t>问题</a:t>
            </a:r>
            <a:r>
              <a:rPr lang="zh-CN" altLang="en-US" dirty="0" smtClean="0"/>
              <a:t>。</a:t>
            </a:r>
            <a:endParaRPr lang="en-US" altLang="zh-CN" dirty="0" smtClean="0"/>
          </a:p>
          <a:p>
            <a:r>
              <a:rPr lang="zh-CN" altLang="en-US" dirty="0" smtClean="0"/>
              <a:t>术语</a:t>
            </a:r>
            <a:endParaRPr lang="en-US" altLang="zh-CN" dirty="0" smtClean="0"/>
          </a:p>
          <a:p>
            <a:pPr lvl="1"/>
            <a:r>
              <a:rPr lang="zh-CN" altLang="en-US" dirty="0" smtClean="0"/>
              <a:t>数据库事务</a:t>
            </a:r>
            <a:endParaRPr lang="en-US" altLang="zh-CN" dirty="0" smtClean="0"/>
          </a:p>
          <a:p>
            <a:pPr lvl="2"/>
            <a:r>
              <a:rPr lang="zh-CN" altLang="en-US" dirty="0" smtClean="0"/>
              <a:t>指作为单个逻辑工作单元执行的一系列操作，必须满足所谓的</a:t>
            </a:r>
            <a:r>
              <a:rPr lang="en-US" altLang="zh-CN" dirty="0" smtClean="0"/>
              <a:t>ACID</a:t>
            </a:r>
          </a:p>
          <a:p>
            <a:pPr lvl="1"/>
            <a:r>
              <a:rPr lang="en-US" altLang="zh-CN" dirty="0" smtClean="0"/>
              <a:t>ACID</a:t>
            </a:r>
          </a:p>
          <a:p>
            <a:pPr lvl="2"/>
            <a:r>
              <a:rPr lang="zh-CN" altLang="en-US" dirty="0"/>
              <a:t>原子</a:t>
            </a:r>
            <a:r>
              <a:rPr lang="zh-CN" altLang="en-US" dirty="0" smtClean="0"/>
              <a:t>性、一致性、隔离性和</a:t>
            </a:r>
            <a:r>
              <a:rPr lang="zh-CN" altLang="en-US" dirty="0" smtClean="0"/>
              <a:t>持久性</a:t>
            </a:r>
            <a:endParaRPr lang="en-US" altLang="zh-CN" dirty="0" smtClean="0"/>
          </a:p>
          <a:p>
            <a:pPr lvl="2"/>
            <a:r>
              <a:rPr lang="zh-CN" altLang="en-US" dirty="0"/>
              <a:t>事务处理中有违返</a:t>
            </a:r>
            <a:r>
              <a:rPr lang="en-US" altLang="zh-CN" dirty="0"/>
              <a:t>ACID</a:t>
            </a:r>
            <a:r>
              <a:rPr lang="zh-CN" altLang="en-US" dirty="0"/>
              <a:t>特性的</a:t>
            </a:r>
            <a:r>
              <a:rPr lang="en-US" altLang="zh-CN" dirty="0"/>
              <a:t>3</a:t>
            </a:r>
            <a:r>
              <a:rPr lang="zh-CN" altLang="en-US" dirty="0"/>
              <a:t>个问题：脏读取，不可重复读和幻读</a:t>
            </a:r>
            <a:r>
              <a:rPr lang="zh-CN" altLang="en-US" dirty="0" smtClean="0"/>
              <a:t>行</a:t>
            </a:r>
            <a:endParaRPr lang="en-US" altLang="zh-CN" dirty="0" smtClean="0"/>
          </a:p>
          <a:p>
            <a:pPr lvl="1"/>
            <a:r>
              <a:rPr lang="zh-CN" altLang="en-US" dirty="0" smtClean="0"/>
              <a:t>一致性</a:t>
            </a:r>
            <a:endParaRPr lang="en-US" altLang="zh-CN" dirty="0" smtClean="0"/>
          </a:p>
          <a:p>
            <a:pPr lvl="2"/>
            <a:r>
              <a:rPr lang="zh-CN" altLang="en-US" dirty="0" smtClean="0"/>
              <a:t>事务完成时，必须使所有的数据保持一致状态；在分布式数据库的环境下，集群中的相关联数据备份要保持数据库最终一致性</a:t>
            </a:r>
            <a:endParaRPr lang="en-US" altLang="zh-CN" dirty="0" smtClean="0"/>
          </a:p>
          <a:p>
            <a:pPr lvl="1"/>
            <a:r>
              <a:rPr lang="zh-CN" altLang="en-US" dirty="0" smtClean="0"/>
              <a:t>最终一致性</a:t>
            </a:r>
            <a:endParaRPr lang="en-US" altLang="zh-CN" dirty="0" smtClean="0"/>
          </a:p>
          <a:p>
            <a:pPr lvl="1"/>
            <a:endParaRPr lang="zh-CN" altLang="en-US" dirty="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3149285427"/>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6" name="矩形 5"/>
          <p:cNvSpPr/>
          <p:nvPr/>
        </p:nvSpPr>
        <p:spPr>
          <a:xfrm>
            <a:off x="1305523" y="404664"/>
            <a:ext cx="216024" cy="2160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7" name="矩形 6"/>
          <p:cNvSpPr/>
          <p:nvPr/>
        </p:nvSpPr>
        <p:spPr>
          <a:xfrm>
            <a:off x="4518623" y="416739"/>
            <a:ext cx="216024" cy="2160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8" name="TextBox 7"/>
          <p:cNvSpPr txBox="1"/>
          <p:nvPr/>
        </p:nvSpPr>
        <p:spPr>
          <a:xfrm>
            <a:off x="1180138" y="706514"/>
            <a:ext cx="466794" cy="292388"/>
          </a:xfrm>
          <a:prstGeom prst="rect">
            <a:avLst/>
          </a:prstGeom>
          <a:noFill/>
        </p:spPr>
        <p:txBody>
          <a:bodyPr wrap="none" rtlCol="0">
            <a:spAutoFit/>
          </a:bodyPr>
          <a:lstStyle/>
          <a:p>
            <a:r>
              <a:rPr lang="en-US" altLang="zh-CN" sz="1300" dirty="0" smtClean="0"/>
              <a:t>SR1</a:t>
            </a:r>
            <a:endParaRPr lang="zh-CN" altLang="en-US" sz="1300" dirty="0"/>
          </a:p>
        </p:txBody>
      </p:sp>
      <p:sp>
        <p:nvSpPr>
          <p:cNvPr id="9" name="TextBox 8"/>
          <p:cNvSpPr txBox="1"/>
          <p:nvPr/>
        </p:nvSpPr>
        <p:spPr>
          <a:xfrm>
            <a:off x="4393238" y="706514"/>
            <a:ext cx="466794" cy="292388"/>
          </a:xfrm>
          <a:prstGeom prst="rect">
            <a:avLst/>
          </a:prstGeom>
          <a:noFill/>
        </p:spPr>
        <p:txBody>
          <a:bodyPr wrap="none" rtlCol="0">
            <a:spAutoFit/>
          </a:bodyPr>
          <a:lstStyle/>
          <a:p>
            <a:r>
              <a:rPr lang="en-US" altLang="zh-CN" sz="1300" dirty="0" smtClean="0"/>
              <a:t>SR2</a:t>
            </a:r>
            <a:endParaRPr lang="zh-CN" altLang="en-US" sz="1300" dirty="0"/>
          </a:p>
        </p:txBody>
      </p:sp>
      <p:cxnSp>
        <p:nvCxnSpPr>
          <p:cNvPr id="10" name="直接箭头连接符 9"/>
          <p:cNvCxnSpPr/>
          <p:nvPr/>
        </p:nvCxnSpPr>
        <p:spPr>
          <a:xfrm>
            <a:off x="1413535" y="1069820"/>
            <a:ext cx="0" cy="53835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1646932" y="444904"/>
            <a:ext cx="785793" cy="261610"/>
          </a:xfrm>
          <a:prstGeom prst="rect">
            <a:avLst/>
          </a:prstGeom>
          <a:noFill/>
        </p:spPr>
        <p:txBody>
          <a:bodyPr wrap="none" rtlCol="0">
            <a:spAutoFit/>
          </a:bodyPr>
          <a:lstStyle/>
          <a:p>
            <a:r>
              <a:rPr lang="en-US" altLang="zh-CN" sz="1100" dirty="0" smtClean="0"/>
              <a:t>Doc=</a:t>
            </a:r>
            <a:r>
              <a:rPr lang="zh-CN" altLang="en-US" sz="1100" dirty="0" smtClean="0"/>
              <a:t>“”</a:t>
            </a:r>
            <a:endParaRPr lang="zh-CN" altLang="en-US" sz="1100" dirty="0"/>
          </a:p>
        </p:txBody>
      </p:sp>
      <p:cxnSp>
        <p:nvCxnSpPr>
          <p:cNvPr id="14" name="直接箭头连接符 13"/>
          <p:cNvCxnSpPr>
            <a:stCxn id="30" idx="5"/>
          </p:cNvCxnSpPr>
          <p:nvPr/>
        </p:nvCxnSpPr>
        <p:spPr>
          <a:xfrm>
            <a:off x="1457940" y="2340005"/>
            <a:ext cx="6265039" cy="3689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接连接符 14"/>
          <p:cNvCxnSpPr/>
          <p:nvPr/>
        </p:nvCxnSpPr>
        <p:spPr>
          <a:xfrm>
            <a:off x="1180138" y="1885026"/>
            <a:ext cx="466794" cy="0"/>
          </a:xfrm>
          <a:prstGeom prst="line">
            <a:avLst/>
          </a:prstGeom>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1712903" y="1754221"/>
            <a:ext cx="856325" cy="261610"/>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smtClean="0"/>
              <a:t>a</a:t>
            </a:r>
            <a:r>
              <a:rPr lang="zh-CN" altLang="en-US" sz="1100" dirty="0" smtClean="0"/>
              <a:t>”</a:t>
            </a:r>
            <a:endParaRPr lang="zh-CN" altLang="en-US" sz="1100" dirty="0"/>
          </a:p>
        </p:txBody>
      </p:sp>
      <p:sp>
        <p:nvSpPr>
          <p:cNvPr id="17" name="TextBox 16"/>
          <p:cNvSpPr txBox="1"/>
          <p:nvPr/>
        </p:nvSpPr>
        <p:spPr>
          <a:xfrm>
            <a:off x="179512" y="5707791"/>
            <a:ext cx="707245" cy="369332"/>
          </a:xfrm>
          <a:prstGeom prst="rect">
            <a:avLst/>
          </a:prstGeom>
          <a:noFill/>
        </p:spPr>
        <p:txBody>
          <a:bodyPr wrap="none" rtlCol="0">
            <a:spAutoFit/>
          </a:bodyPr>
          <a:lstStyle/>
          <a:p>
            <a:r>
              <a:rPr lang="en-US" altLang="zh-CN" dirty="0" smtClean="0"/>
              <a:t>Time</a:t>
            </a:r>
            <a:endParaRPr lang="zh-CN" altLang="en-US" dirty="0"/>
          </a:p>
        </p:txBody>
      </p:sp>
      <p:sp>
        <p:nvSpPr>
          <p:cNvPr id="18" name="矩形 17"/>
          <p:cNvSpPr/>
          <p:nvPr/>
        </p:nvSpPr>
        <p:spPr>
          <a:xfrm>
            <a:off x="7599386" y="404664"/>
            <a:ext cx="216024" cy="2160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9" name="TextBox 18"/>
          <p:cNvSpPr txBox="1"/>
          <p:nvPr/>
        </p:nvSpPr>
        <p:spPr>
          <a:xfrm>
            <a:off x="7474001" y="694439"/>
            <a:ext cx="466794" cy="292388"/>
          </a:xfrm>
          <a:prstGeom prst="rect">
            <a:avLst/>
          </a:prstGeom>
          <a:noFill/>
        </p:spPr>
        <p:txBody>
          <a:bodyPr wrap="none" rtlCol="0">
            <a:spAutoFit/>
          </a:bodyPr>
          <a:lstStyle/>
          <a:p>
            <a:r>
              <a:rPr lang="en-US" altLang="zh-CN" sz="1300" dirty="0" smtClean="0"/>
              <a:t>SR3</a:t>
            </a:r>
            <a:endParaRPr lang="zh-CN" altLang="en-US" sz="1300" dirty="0"/>
          </a:p>
        </p:txBody>
      </p:sp>
      <p:sp>
        <p:nvSpPr>
          <p:cNvPr id="20" name="TextBox 19"/>
          <p:cNvSpPr txBox="1"/>
          <p:nvPr/>
        </p:nvSpPr>
        <p:spPr>
          <a:xfrm>
            <a:off x="4874428" y="449133"/>
            <a:ext cx="785793" cy="261610"/>
          </a:xfrm>
          <a:prstGeom prst="rect">
            <a:avLst/>
          </a:prstGeom>
          <a:noFill/>
        </p:spPr>
        <p:txBody>
          <a:bodyPr wrap="none" rtlCol="0">
            <a:spAutoFit/>
          </a:bodyPr>
          <a:lstStyle/>
          <a:p>
            <a:r>
              <a:rPr lang="en-US" altLang="zh-CN" sz="1100" dirty="0" smtClean="0"/>
              <a:t>Doc=</a:t>
            </a:r>
            <a:r>
              <a:rPr lang="zh-CN" altLang="en-US" sz="1100" dirty="0" smtClean="0"/>
              <a:t>“”</a:t>
            </a:r>
            <a:endParaRPr lang="zh-CN" altLang="en-US" sz="1100" dirty="0"/>
          </a:p>
        </p:txBody>
      </p:sp>
      <p:sp>
        <p:nvSpPr>
          <p:cNvPr id="21" name="TextBox 20"/>
          <p:cNvSpPr txBox="1"/>
          <p:nvPr/>
        </p:nvSpPr>
        <p:spPr>
          <a:xfrm>
            <a:off x="7940795" y="449133"/>
            <a:ext cx="785793" cy="261610"/>
          </a:xfrm>
          <a:prstGeom prst="rect">
            <a:avLst/>
          </a:prstGeom>
          <a:noFill/>
        </p:spPr>
        <p:txBody>
          <a:bodyPr wrap="none" rtlCol="0">
            <a:spAutoFit/>
          </a:bodyPr>
          <a:lstStyle/>
          <a:p>
            <a:r>
              <a:rPr lang="en-US" altLang="zh-CN" sz="1100" dirty="0" smtClean="0"/>
              <a:t>Doc=</a:t>
            </a:r>
            <a:r>
              <a:rPr lang="zh-CN" altLang="en-US" sz="1100" dirty="0" smtClean="0"/>
              <a:t>“”</a:t>
            </a:r>
            <a:endParaRPr lang="zh-CN" altLang="en-US" sz="1100" dirty="0"/>
          </a:p>
        </p:txBody>
      </p:sp>
      <p:cxnSp>
        <p:nvCxnSpPr>
          <p:cNvPr id="22" name="直接箭头连接符 21"/>
          <p:cNvCxnSpPr/>
          <p:nvPr/>
        </p:nvCxnSpPr>
        <p:spPr>
          <a:xfrm>
            <a:off x="4626635" y="1073717"/>
            <a:ext cx="97" cy="537961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p:nvPr/>
        </p:nvCxnSpPr>
        <p:spPr>
          <a:xfrm>
            <a:off x="7707398" y="1073717"/>
            <a:ext cx="15581" cy="537961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连接符 24"/>
          <p:cNvCxnSpPr/>
          <p:nvPr/>
        </p:nvCxnSpPr>
        <p:spPr>
          <a:xfrm>
            <a:off x="7489582" y="1885026"/>
            <a:ext cx="46679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26" name="直接连接符 25"/>
          <p:cNvCxnSpPr/>
          <p:nvPr/>
        </p:nvCxnSpPr>
        <p:spPr>
          <a:xfrm>
            <a:off x="4393238" y="1885026"/>
            <a:ext cx="466794" cy="0"/>
          </a:xfrm>
          <a:prstGeom prst="line">
            <a:avLst/>
          </a:prstGeom>
        </p:spPr>
        <p:style>
          <a:lnRef idx="2">
            <a:schemeClr val="accent3"/>
          </a:lnRef>
          <a:fillRef idx="0">
            <a:schemeClr val="accent3"/>
          </a:fillRef>
          <a:effectRef idx="1">
            <a:schemeClr val="accent3"/>
          </a:effectRef>
          <a:fontRef idx="minor">
            <a:schemeClr val="tx1"/>
          </a:fontRef>
        </p:style>
      </p:cxnSp>
      <p:sp>
        <p:nvSpPr>
          <p:cNvPr id="27" name="TextBox 26"/>
          <p:cNvSpPr txBox="1"/>
          <p:nvPr/>
        </p:nvSpPr>
        <p:spPr>
          <a:xfrm>
            <a:off x="4965961" y="1754221"/>
            <a:ext cx="864339" cy="261610"/>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a:t>b</a:t>
            </a:r>
            <a:r>
              <a:rPr lang="zh-CN" altLang="en-US" sz="1100" dirty="0" smtClean="0"/>
              <a:t>”</a:t>
            </a:r>
            <a:endParaRPr lang="zh-CN" altLang="en-US" sz="1100" dirty="0"/>
          </a:p>
        </p:txBody>
      </p:sp>
      <p:sp>
        <p:nvSpPr>
          <p:cNvPr id="28" name="TextBox 27"/>
          <p:cNvSpPr txBox="1"/>
          <p:nvPr/>
        </p:nvSpPr>
        <p:spPr>
          <a:xfrm>
            <a:off x="8046309" y="1754221"/>
            <a:ext cx="872355" cy="261610"/>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smtClean="0"/>
              <a:t>d</a:t>
            </a:r>
            <a:r>
              <a:rPr lang="zh-CN" altLang="en-US" sz="1100" dirty="0" smtClean="0"/>
              <a:t>”</a:t>
            </a:r>
            <a:endParaRPr lang="zh-CN" altLang="en-US" sz="1100" dirty="0"/>
          </a:p>
        </p:txBody>
      </p:sp>
      <p:cxnSp>
        <p:nvCxnSpPr>
          <p:cNvPr id="29" name="直接箭头连接符 28"/>
          <p:cNvCxnSpPr>
            <a:stCxn id="30" idx="5"/>
          </p:cNvCxnSpPr>
          <p:nvPr/>
        </p:nvCxnSpPr>
        <p:spPr>
          <a:xfrm>
            <a:off x="1457940" y="2340005"/>
            <a:ext cx="3168695" cy="5129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椭圆 29"/>
          <p:cNvSpPr/>
          <p:nvPr/>
        </p:nvSpPr>
        <p:spPr>
          <a:xfrm>
            <a:off x="1305523" y="2187588"/>
            <a:ext cx="178568" cy="1785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1" name="椭圆 30"/>
          <p:cNvSpPr/>
          <p:nvPr/>
        </p:nvSpPr>
        <p:spPr>
          <a:xfrm>
            <a:off x="7618114" y="2276872"/>
            <a:ext cx="178568" cy="1785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32" name="直接箭头连接符 31"/>
          <p:cNvCxnSpPr>
            <a:stCxn id="34" idx="3"/>
          </p:cNvCxnSpPr>
          <p:nvPr/>
        </p:nvCxnSpPr>
        <p:spPr>
          <a:xfrm flipH="1">
            <a:off x="1394807" y="2429289"/>
            <a:ext cx="3168792" cy="2796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直接箭头连接符 32"/>
          <p:cNvCxnSpPr>
            <a:stCxn id="34" idx="5"/>
          </p:cNvCxnSpPr>
          <p:nvPr/>
        </p:nvCxnSpPr>
        <p:spPr>
          <a:xfrm>
            <a:off x="4689865" y="2429289"/>
            <a:ext cx="3017533" cy="6438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椭圆 33"/>
          <p:cNvSpPr/>
          <p:nvPr/>
        </p:nvSpPr>
        <p:spPr>
          <a:xfrm>
            <a:off x="4537448" y="2276872"/>
            <a:ext cx="178568" cy="1785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35" name="直接箭头连接符 34"/>
          <p:cNvCxnSpPr>
            <a:stCxn id="31" idx="3"/>
          </p:cNvCxnSpPr>
          <p:nvPr/>
        </p:nvCxnSpPr>
        <p:spPr>
          <a:xfrm flipH="1">
            <a:off x="4626732" y="2429289"/>
            <a:ext cx="3017533" cy="6438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直接箭头连接符 35"/>
          <p:cNvCxnSpPr>
            <a:stCxn id="31" idx="3"/>
          </p:cNvCxnSpPr>
          <p:nvPr/>
        </p:nvCxnSpPr>
        <p:spPr>
          <a:xfrm flipH="1">
            <a:off x="1413536" y="2429289"/>
            <a:ext cx="6230729" cy="5676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直接连接符 37"/>
          <p:cNvCxnSpPr/>
          <p:nvPr/>
        </p:nvCxnSpPr>
        <p:spPr>
          <a:xfrm>
            <a:off x="1161410" y="3217381"/>
            <a:ext cx="46679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40" name="直接连接符 39"/>
          <p:cNvCxnSpPr/>
          <p:nvPr/>
        </p:nvCxnSpPr>
        <p:spPr>
          <a:xfrm>
            <a:off x="4366966" y="3190635"/>
            <a:ext cx="46679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42" name="直接连接符 41"/>
          <p:cNvCxnSpPr/>
          <p:nvPr/>
        </p:nvCxnSpPr>
        <p:spPr>
          <a:xfrm>
            <a:off x="7474001" y="3215025"/>
            <a:ext cx="466794" cy="0"/>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p:cNvSpPr txBox="1"/>
          <p:nvPr/>
        </p:nvSpPr>
        <p:spPr>
          <a:xfrm>
            <a:off x="179512" y="3084220"/>
            <a:ext cx="1021433" cy="430887"/>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err="1" smtClean="0"/>
              <a:t>abd</a:t>
            </a:r>
            <a:r>
              <a:rPr lang="zh-CN" altLang="en-US" sz="1100" dirty="0" smtClean="0"/>
              <a:t>”</a:t>
            </a:r>
            <a:endParaRPr lang="en-US" altLang="zh-CN" sz="1100" dirty="0" smtClean="0"/>
          </a:p>
          <a:p>
            <a:r>
              <a:rPr lang="en-US" altLang="zh-CN" sz="1100" dirty="0" smtClean="0"/>
              <a:t>(1,1,1)</a:t>
            </a:r>
            <a:endParaRPr lang="zh-CN" altLang="en-US" sz="1100" dirty="0"/>
          </a:p>
        </p:txBody>
      </p:sp>
      <p:sp>
        <p:nvSpPr>
          <p:cNvPr id="47" name="TextBox 46"/>
          <p:cNvSpPr txBox="1"/>
          <p:nvPr/>
        </p:nvSpPr>
        <p:spPr>
          <a:xfrm>
            <a:off x="3367790" y="3086576"/>
            <a:ext cx="1021433" cy="430887"/>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err="1" smtClean="0"/>
              <a:t>abd</a:t>
            </a:r>
            <a:r>
              <a:rPr lang="zh-CN" altLang="en-US" sz="1100" dirty="0" smtClean="0"/>
              <a:t>”</a:t>
            </a:r>
            <a:endParaRPr lang="en-US" altLang="zh-CN" sz="1100" dirty="0" smtClean="0"/>
          </a:p>
          <a:p>
            <a:r>
              <a:rPr lang="en-US" altLang="zh-CN" sz="1100" dirty="0" smtClean="0"/>
              <a:t>(1,1,1)</a:t>
            </a:r>
            <a:endParaRPr lang="zh-CN" altLang="en-US" sz="1100" dirty="0"/>
          </a:p>
        </p:txBody>
      </p:sp>
      <p:sp>
        <p:nvSpPr>
          <p:cNvPr id="48" name="TextBox 47"/>
          <p:cNvSpPr txBox="1"/>
          <p:nvPr/>
        </p:nvSpPr>
        <p:spPr>
          <a:xfrm>
            <a:off x="8046309" y="3068960"/>
            <a:ext cx="1021433" cy="430887"/>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err="1" smtClean="0"/>
              <a:t>abd</a:t>
            </a:r>
            <a:r>
              <a:rPr lang="zh-CN" altLang="en-US" sz="1100" dirty="0" smtClean="0"/>
              <a:t>”</a:t>
            </a:r>
            <a:endParaRPr lang="en-US" altLang="zh-CN" sz="1100" dirty="0" smtClean="0"/>
          </a:p>
          <a:p>
            <a:r>
              <a:rPr lang="en-US" altLang="zh-CN" sz="1100" dirty="0" smtClean="0"/>
              <a:t>(1,1,1)</a:t>
            </a:r>
            <a:endParaRPr lang="zh-CN" altLang="en-US" sz="1100" dirty="0"/>
          </a:p>
        </p:txBody>
      </p:sp>
      <p:sp>
        <p:nvSpPr>
          <p:cNvPr id="49" name="TextBox 48"/>
          <p:cNvSpPr txBox="1"/>
          <p:nvPr/>
        </p:nvSpPr>
        <p:spPr>
          <a:xfrm>
            <a:off x="4734647" y="5707791"/>
            <a:ext cx="877163" cy="369332"/>
          </a:xfrm>
          <a:prstGeom prst="rect">
            <a:avLst/>
          </a:prstGeom>
          <a:noFill/>
        </p:spPr>
        <p:txBody>
          <a:bodyPr wrap="none" rtlCol="0">
            <a:spAutoFit/>
          </a:bodyPr>
          <a:lstStyle/>
          <a:p>
            <a:r>
              <a:rPr lang="zh-CN" altLang="en-US" b="1" dirty="0" smtClean="0">
                <a:solidFill>
                  <a:schemeClr val="tx2"/>
                </a:solidFill>
                <a:latin typeface="微软雅黑" pitchFamily="34" charset="-122"/>
                <a:ea typeface="微软雅黑" pitchFamily="34" charset="-122"/>
              </a:rPr>
              <a:t>第二步</a:t>
            </a:r>
            <a:endParaRPr lang="zh-CN" altLang="en-US" b="1" dirty="0">
              <a:solidFill>
                <a:schemeClr val="tx2"/>
              </a:solidFill>
              <a:latin typeface="微软雅黑" pitchFamily="34" charset="-122"/>
              <a:ea typeface="微软雅黑" pitchFamily="34" charset="-122"/>
            </a:endParaRPr>
          </a:p>
        </p:txBody>
      </p:sp>
      <p:sp>
        <p:nvSpPr>
          <p:cNvPr id="50" name="TextBox 49"/>
          <p:cNvSpPr txBox="1"/>
          <p:nvPr/>
        </p:nvSpPr>
        <p:spPr>
          <a:xfrm>
            <a:off x="3367790" y="1073717"/>
            <a:ext cx="1208985" cy="707886"/>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dirty="0" smtClean="0"/>
              <a:t>O2:</a:t>
            </a:r>
          </a:p>
          <a:p>
            <a:r>
              <a:rPr lang="en-US" altLang="zh-CN" sz="1100" dirty="0"/>
              <a:t>I</a:t>
            </a:r>
            <a:r>
              <a:rPr lang="en-US" altLang="zh-CN" sz="1100" dirty="0" smtClean="0"/>
              <a:t>nsert[</a:t>
            </a:r>
            <a:r>
              <a:rPr lang="zh-CN" altLang="en-US" sz="1100" dirty="0" smtClean="0"/>
              <a:t>“</a:t>
            </a:r>
            <a:r>
              <a:rPr lang="en-US" altLang="zh-CN" sz="1100" dirty="0"/>
              <a:t>b</a:t>
            </a:r>
            <a:r>
              <a:rPr lang="zh-CN" altLang="en-US" sz="1100" dirty="0" smtClean="0"/>
              <a:t>”，</a:t>
            </a:r>
            <a:r>
              <a:rPr lang="en-US" altLang="zh-CN" sz="1100" dirty="0"/>
              <a:t>1</a:t>
            </a:r>
            <a:r>
              <a:rPr lang="en-US" altLang="zh-CN" sz="1100" dirty="0" smtClean="0"/>
              <a:t>]</a:t>
            </a:r>
          </a:p>
          <a:p>
            <a:r>
              <a:rPr lang="zh-CN" altLang="en-US" sz="1100" dirty="0" smtClean="0"/>
              <a:t>（</a:t>
            </a:r>
            <a:r>
              <a:rPr lang="en-US" altLang="zh-CN" sz="1100" dirty="0" smtClean="0"/>
              <a:t>0</a:t>
            </a:r>
            <a:r>
              <a:rPr lang="zh-CN" altLang="en-US" sz="1100" dirty="0" smtClean="0"/>
              <a:t>，</a:t>
            </a:r>
            <a:r>
              <a:rPr lang="en-US" altLang="zh-CN" sz="1100" dirty="0" smtClean="0"/>
              <a:t>1</a:t>
            </a:r>
            <a:r>
              <a:rPr lang="zh-CN" altLang="en-US" sz="1100" dirty="0" smtClean="0"/>
              <a:t>，</a:t>
            </a:r>
            <a:r>
              <a:rPr lang="en-US" altLang="zh-CN" sz="1100" dirty="0" smtClean="0"/>
              <a:t>0</a:t>
            </a:r>
            <a:r>
              <a:rPr lang="zh-CN" altLang="en-US" sz="1100" dirty="0" smtClean="0"/>
              <a:t>）</a:t>
            </a:r>
            <a:endParaRPr lang="zh-CN" altLang="en-US" sz="1100" dirty="0"/>
          </a:p>
        </p:txBody>
      </p:sp>
      <p:sp>
        <p:nvSpPr>
          <p:cNvPr id="51" name="TextBox 50"/>
          <p:cNvSpPr txBox="1"/>
          <p:nvPr/>
        </p:nvSpPr>
        <p:spPr>
          <a:xfrm>
            <a:off x="47369" y="1196752"/>
            <a:ext cx="1194558" cy="707886"/>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dirty="0" smtClean="0"/>
              <a:t>O1:</a:t>
            </a:r>
          </a:p>
          <a:p>
            <a:r>
              <a:rPr lang="en-US" altLang="zh-CN" sz="1100" dirty="0" smtClean="0"/>
              <a:t>insert[</a:t>
            </a:r>
            <a:r>
              <a:rPr lang="zh-CN" altLang="en-US" sz="1100" dirty="0" smtClean="0"/>
              <a:t>“</a:t>
            </a:r>
            <a:r>
              <a:rPr lang="en-US" altLang="zh-CN" sz="1100" dirty="0"/>
              <a:t>a</a:t>
            </a:r>
            <a:r>
              <a:rPr lang="zh-CN" altLang="en-US" sz="1100" dirty="0" smtClean="0"/>
              <a:t>”，</a:t>
            </a:r>
            <a:r>
              <a:rPr lang="en-US" altLang="zh-CN" sz="1100" dirty="0"/>
              <a:t>1</a:t>
            </a:r>
            <a:r>
              <a:rPr lang="en-US" altLang="zh-CN" sz="1100" dirty="0" smtClean="0"/>
              <a:t>]</a:t>
            </a:r>
            <a:endParaRPr lang="en-US" altLang="zh-CN" sz="1100" dirty="0"/>
          </a:p>
          <a:p>
            <a:r>
              <a:rPr lang="zh-CN" altLang="en-US" sz="1100" dirty="0" smtClean="0"/>
              <a:t>（</a:t>
            </a:r>
            <a:r>
              <a:rPr lang="en-US" altLang="zh-CN" sz="1100" dirty="0" smtClean="0"/>
              <a:t>1</a:t>
            </a:r>
            <a:r>
              <a:rPr lang="zh-CN" altLang="en-US" sz="1100" dirty="0" smtClean="0"/>
              <a:t>，</a:t>
            </a:r>
            <a:r>
              <a:rPr lang="en-US" altLang="zh-CN" sz="1100" dirty="0" smtClean="0"/>
              <a:t>0</a:t>
            </a:r>
            <a:r>
              <a:rPr lang="zh-CN" altLang="en-US" sz="1100" dirty="0" smtClean="0"/>
              <a:t>，</a:t>
            </a:r>
            <a:r>
              <a:rPr lang="en-US" altLang="zh-CN" sz="1100" dirty="0" smtClean="0"/>
              <a:t>0</a:t>
            </a:r>
            <a:r>
              <a:rPr lang="zh-CN" altLang="en-US" sz="1100" dirty="0" smtClean="0"/>
              <a:t>）</a:t>
            </a:r>
            <a:endParaRPr lang="en-US" altLang="zh-CN" sz="1100" dirty="0" smtClean="0"/>
          </a:p>
        </p:txBody>
      </p:sp>
      <p:sp>
        <p:nvSpPr>
          <p:cNvPr id="52" name="TextBox 51"/>
          <p:cNvSpPr txBox="1"/>
          <p:nvPr/>
        </p:nvSpPr>
        <p:spPr>
          <a:xfrm>
            <a:off x="6389145" y="1208953"/>
            <a:ext cx="1217000" cy="707886"/>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dirty="0" smtClean="0"/>
              <a:t>O3:</a:t>
            </a:r>
          </a:p>
          <a:p>
            <a:r>
              <a:rPr lang="en-US" altLang="zh-CN" sz="1100" dirty="0"/>
              <a:t>I</a:t>
            </a:r>
            <a:r>
              <a:rPr lang="en-US" altLang="zh-CN" sz="1100" dirty="0" smtClean="0"/>
              <a:t>nsert[</a:t>
            </a:r>
            <a:r>
              <a:rPr lang="zh-CN" altLang="en-US" sz="1100" dirty="0" smtClean="0"/>
              <a:t>“</a:t>
            </a:r>
            <a:r>
              <a:rPr lang="en-US" altLang="zh-CN" sz="1100" dirty="0"/>
              <a:t>d</a:t>
            </a:r>
            <a:r>
              <a:rPr lang="zh-CN" altLang="en-US" sz="1100" dirty="0" smtClean="0"/>
              <a:t>”，</a:t>
            </a:r>
            <a:r>
              <a:rPr lang="en-US" altLang="zh-CN" sz="1100" dirty="0"/>
              <a:t>1</a:t>
            </a:r>
            <a:r>
              <a:rPr lang="en-US" altLang="zh-CN" sz="1100" dirty="0" smtClean="0"/>
              <a:t>]</a:t>
            </a:r>
          </a:p>
          <a:p>
            <a:r>
              <a:rPr lang="zh-CN" altLang="en-US" sz="1100" dirty="0" smtClean="0"/>
              <a:t>（</a:t>
            </a:r>
            <a:r>
              <a:rPr lang="en-US" altLang="zh-CN" sz="1100" dirty="0" smtClean="0"/>
              <a:t>0</a:t>
            </a:r>
            <a:r>
              <a:rPr lang="zh-CN" altLang="en-US" sz="1100" dirty="0" smtClean="0"/>
              <a:t>，</a:t>
            </a:r>
            <a:r>
              <a:rPr lang="en-US" altLang="zh-CN" sz="1100" dirty="0" smtClean="0"/>
              <a:t>0</a:t>
            </a:r>
            <a:r>
              <a:rPr lang="zh-CN" altLang="en-US" sz="1100" dirty="0" smtClean="0"/>
              <a:t>，</a:t>
            </a:r>
            <a:r>
              <a:rPr lang="en-US" altLang="zh-CN" sz="1100" dirty="0" smtClean="0"/>
              <a:t>1</a:t>
            </a:r>
            <a:r>
              <a:rPr lang="zh-CN" altLang="en-US" sz="1100" dirty="0" smtClean="0"/>
              <a:t>）</a:t>
            </a:r>
            <a:endParaRPr lang="zh-CN" altLang="en-US" sz="1100" dirty="0"/>
          </a:p>
        </p:txBody>
      </p:sp>
      <p:sp>
        <p:nvSpPr>
          <p:cNvPr id="58" name="TextBox 57"/>
          <p:cNvSpPr txBox="1"/>
          <p:nvPr/>
        </p:nvSpPr>
        <p:spPr>
          <a:xfrm>
            <a:off x="47369" y="3517463"/>
            <a:ext cx="1226618" cy="707886"/>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altLang="zh-CN" dirty="0" smtClean="0"/>
              <a:t>O4:</a:t>
            </a:r>
          </a:p>
          <a:p>
            <a:r>
              <a:rPr lang="en-US" altLang="zh-CN" sz="1100" dirty="0" smtClean="0"/>
              <a:t>delete[</a:t>
            </a:r>
            <a:r>
              <a:rPr lang="zh-CN" altLang="en-US" sz="1100" dirty="0" smtClean="0"/>
              <a:t>“</a:t>
            </a:r>
            <a:r>
              <a:rPr lang="en-US" altLang="zh-CN" sz="1100" dirty="0" smtClean="0"/>
              <a:t>b</a:t>
            </a:r>
            <a:r>
              <a:rPr lang="zh-CN" altLang="en-US" sz="1100" dirty="0" smtClean="0"/>
              <a:t>”，</a:t>
            </a:r>
            <a:r>
              <a:rPr lang="en-US" altLang="zh-CN" sz="1100" dirty="0" smtClean="0"/>
              <a:t>2]</a:t>
            </a:r>
            <a:endParaRPr lang="en-US" altLang="zh-CN" sz="1100" dirty="0"/>
          </a:p>
          <a:p>
            <a:r>
              <a:rPr lang="zh-CN" altLang="en-US" sz="1100" dirty="0" smtClean="0"/>
              <a:t>（</a:t>
            </a:r>
            <a:r>
              <a:rPr lang="en-US" altLang="zh-CN" sz="1100" dirty="0"/>
              <a:t>2</a:t>
            </a:r>
            <a:r>
              <a:rPr lang="zh-CN" altLang="en-US" sz="1100" dirty="0" smtClean="0"/>
              <a:t>，</a:t>
            </a:r>
            <a:r>
              <a:rPr lang="en-US" altLang="zh-CN" sz="1100" dirty="0"/>
              <a:t>1</a:t>
            </a:r>
            <a:r>
              <a:rPr lang="zh-CN" altLang="en-US" sz="1100" dirty="0" smtClean="0"/>
              <a:t>，</a:t>
            </a:r>
            <a:r>
              <a:rPr lang="en-US" altLang="zh-CN" sz="1100" dirty="0"/>
              <a:t>1</a:t>
            </a:r>
            <a:r>
              <a:rPr lang="zh-CN" altLang="en-US" sz="1100" dirty="0" smtClean="0"/>
              <a:t>）</a:t>
            </a:r>
            <a:endParaRPr lang="en-US" altLang="zh-CN" sz="1100" dirty="0" smtClean="0"/>
          </a:p>
        </p:txBody>
      </p:sp>
      <p:sp>
        <p:nvSpPr>
          <p:cNvPr id="59" name="TextBox 58"/>
          <p:cNvSpPr txBox="1"/>
          <p:nvPr/>
        </p:nvSpPr>
        <p:spPr>
          <a:xfrm>
            <a:off x="7877192" y="3585684"/>
            <a:ext cx="1186543" cy="707886"/>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altLang="zh-CN" dirty="0" smtClean="0"/>
              <a:t>O5:</a:t>
            </a:r>
          </a:p>
          <a:p>
            <a:r>
              <a:rPr lang="en-US" altLang="zh-CN" sz="1100" dirty="0" smtClean="0"/>
              <a:t>insert[</a:t>
            </a:r>
            <a:r>
              <a:rPr lang="zh-CN" altLang="en-US" sz="1100" dirty="0" smtClean="0"/>
              <a:t>“</a:t>
            </a:r>
            <a:r>
              <a:rPr lang="en-US" altLang="zh-CN" sz="1100" dirty="0"/>
              <a:t>c</a:t>
            </a:r>
            <a:r>
              <a:rPr lang="zh-CN" altLang="en-US" sz="1100" dirty="0" smtClean="0"/>
              <a:t>”，</a:t>
            </a:r>
            <a:r>
              <a:rPr lang="en-US" altLang="zh-CN" sz="1100" dirty="0"/>
              <a:t>3</a:t>
            </a:r>
            <a:r>
              <a:rPr lang="en-US" altLang="zh-CN" sz="1100" dirty="0" smtClean="0"/>
              <a:t>]</a:t>
            </a:r>
            <a:endParaRPr lang="en-US" altLang="zh-CN" sz="1100" dirty="0"/>
          </a:p>
          <a:p>
            <a:r>
              <a:rPr lang="zh-CN" altLang="en-US" sz="1100" dirty="0" smtClean="0"/>
              <a:t>（</a:t>
            </a:r>
            <a:r>
              <a:rPr lang="en-US" altLang="zh-CN" sz="1100" dirty="0" smtClean="0"/>
              <a:t>1</a:t>
            </a:r>
            <a:r>
              <a:rPr lang="zh-CN" altLang="en-US" sz="1100" dirty="0" smtClean="0"/>
              <a:t>，</a:t>
            </a:r>
            <a:r>
              <a:rPr lang="en-US" altLang="zh-CN" sz="1100" dirty="0"/>
              <a:t>1</a:t>
            </a:r>
            <a:r>
              <a:rPr lang="zh-CN" altLang="en-US" sz="1100" dirty="0" smtClean="0"/>
              <a:t>，</a:t>
            </a:r>
            <a:r>
              <a:rPr lang="en-US" altLang="zh-CN" sz="1100" dirty="0" smtClean="0"/>
              <a:t>2</a:t>
            </a:r>
            <a:r>
              <a:rPr lang="zh-CN" altLang="en-US" sz="1100" dirty="0" smtClean="0"/>
              <a:t>）</a:t>
            </a:r>
            <a:endParaRPr lang="en-US" altLang="zh-CN" sz="1100" dirty="0" smtClean="0"/>
          </a:p>
        </p:txBody>
      </p:sp>
      <p:sp>
        <p:nvSpPr>
          <p:cNvPr id="60" name="椭圆 59"/>
          <p:cNvSpPr/>
          <p:nvPr/>
        </p:nvSpPr>
        <p:spPr>
          <a:xfrm>
            <a:off x="1320253" y="3584958"/>
            <a:ext cx="178568" cy="1785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1" name="椭圆 60"/>
          <p:cNvSpPr/>
          <p:nvPr/>
        </p:nvSpPr>
        <p:spPr>
          <a:xfrm>
            <a:off x="4528278" y="3577618"/>
            <a:ext cx="178568" cy="1785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2" name="椭圆 61"/>
          <p:cNvSpPr/>
          <p:nvPr/>
        </p:nvSpPr>
        <p:spPr>
          <a:xfrm>
            <a:off x="7633695" y="3538508"/>
            <a:ext cx="178568" cy="1785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63" name="直接箭头连接符 62"/>
          <p:cNvCxnSpPr>
            <a:stCxn id="60" idx="6"/>
          </p:cNvCxnSpPr>
          <p:nvPr/>
        </p:nvCxnSpPr>
        <p:spPr>
          <a:xfrm>
            <a:off x="1498821" y="3674242"/>
            <a:ext cx="6224158" cy="10509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7" name="直接箭头连接符 66"/>
          <p:cNvCxnSpPr>
            <a:stCxn id="62" idx="3"/>
          </p:cNvCxnSpPr>
          <p:nvPr/>
        </p:nvCxnSpPr>
        <p:spPr>
          <a:xfrm flipH="1">
            <a:off x="1409537" y="3690925"/>
            <a:ext cx="6250309" cy="132225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0" name="云形标注 69"/>
          <p:cNvSpPr/>
          <p:nvPr/>
        </p:nvSpPr>
        <p:spPr>
          <a:xfrm>
            <a:off x="1543090" y="5264618"/>
            <a:ext cx="1588750" cy="792088"/>
          </a:xfrm>
          <a:prstGeom prst="cloudCallout">
            <a:avLst>
              <a:gd name="adj1" fmla="val -58129"/>
              <a:gd name="adj2" fmla="val -8075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smtClean="0"/>
              <a:t>Comp&amp;</a:t>
            </a:r>
          </a:p>
          <a:p>
            <a:pPr algn="ctr"/>
            <a:r>
              <a:rPr lang="en-US" altLang="zh-CN" sz="1600" dirty="0"/>
              <a:t>r</a:t>
            </a:r>
            <a:r>
              <a:rPr lang="en-US" altLang="zh-CN" sz="1600" dirty="0" smtClean="0"/>
              <a:t>etrace</a:t>
            </a:r>
            <a:r>
              <a:rPr lang="en-US" altLang="zh-CN" sz="1600" dirty="0" smtClean="0"/>
              <a:t>(*)</a:t>
            </a:r>
            <a:endParaRPr lang="zh-CN" altLang="en-US" sz="1500" dirty="0"/>
          </a:p>
        </p:txBody>
      </p:sp>
      <p:sp>
        <p:nvSpPr>
          <p:cNvPr id="71" name="云形标注 70"/>
          <p:cNvSpPr/>
          <p:nvPr/>
        </p:nvSpPr>
        <p:spPr>
          <a:xfrm>
            <a:off x="6056129" y="5285035"/>
            <a:ext cx="1417872" cy="792088"/>
          </a:xfrm>
          <a:prstGeom prst="cloudCallout">
            <a:avLst>
              <a:gd name="adj1" fmla="val 67745"/>
              <a:gd name="adj2" fmla="val -11831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dirty="0" smtClean="0"/>
              <a:t>Comp&amp;</a:t>
            </a:r>
          </a:p>
          <a:p>
            <a:pPr algn="ctr"/>
            <a:r>
              <a:rPr lang="en-US" altLang="zh-CN" sz="1600" dirty="0"/>
              <a:t>retrace</a:t>
            </a:r>
            <a:endParaRPr lang="zh-CN" altLang="en-US" sz="1500" dirty="0"/>
          </a:p>
        </p:txBody>
      </p:sp>
      <p:cxnSp>
        <p:nvCxnSpPr>
          <p:cNvPr id="72" name="直接连接符 71"/>
          <p:cNvCxnSpPr/>
          <p:nvPr/>
        </p:nvCxnSpPr>
        <p:spPr>
          <a:xfrm>
            <a:off x="1171947" y="6192050"/>
            <a:ext cx="46679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73" name="直接连接符 72"/>
          <p:cNvCxnSpPr/>
          <p:nvPr/>
        </p:nvCxnSpPr>
        <p:spPr>
          <a:xfrm>
            <a:off x="4377503" y="6165304"/>
            <a:ext cx="46679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74" name="直接连接符 73"/>
          <p:cNvCxnSpPr/>
          <p:nvPr/>
        </p:nvCxnSpPr>
        <p:spPr>
          <a:xfrm>
            <a:off x="7484538" y="6189694"/>
            <a:ext cx="466794" cy="0"/>
          </a:xfrm>
          <a:prstGeom prst="line">
            <a:avLst/>
          </a:prstGeom>
        </p:spPr>
        <p:style>
          <a:lnRef idx="2">
            <a:schemeClr val="accent3"/>
          </a:lnRef>
          <a:fillRef idx="0">
            <a:schemeClr val="accent3"/>
          </a:fillRef>
          <a:effectRef idx="1">
            <a:schemeClr val="accent3"/>
          </a:effectRef>
          <a:fontRef idx="minor">
            <a:schemeClr val="tx1"/>
          </a:fontRef>
        </p:style>
      </p:cxnSp>
      <p:sp>
        <p:nvSpPr>
          <p:cNvPr id="75" name="TextBox 74"/>
          <p:cNvSpPr txBox="1"/>
          <p:nvPr/>
        </p:nvSpPr>
        <p:spPr>
          <a:xfrm>
            <a:off x="104972" y="5989510"/>
            <a:ext cx="1005403" cy="430887"/>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err="1" smtClean="0"/>
              <a:t>acd</a:t>
            </a:r>
            <a:r>
              <a:rPr lang="zh-CN" altLang="en-US" sz="1100" dirty="0" smtClean="0"/>
              <a:t>”</a:t>
            </a:r>
            <a:endParaRPr lang="en-US" altLang="zh-CN" sz="1100" dirty="0" smtClean="0"/>
          </a:p>
          <a:p>
            <a:r>
              <a:rPr lang="en-US" altLang="zh-CN" sz="1100" dirty="0" smtClean="0"/>
              <a:t>(2,1,2)</a:t>
            </a:r>
            <a:endParaRPr lang="zh-CN" altLang="en-US" sz="1100" dirty="0"/>
          </a:p>
        </p:txBody>
      </p:sp>
      <p:sp>
        <p:nvSpPr>
          <p:cNvPr id="76" name="TextBox 75"/>
          <p:cNvSpPr txBox="1"/>
          <p:nvPr/>
        </p:nvSpPr>
        <p:spPr>
          <a:xfrm>
            <a:off x="3293250" y="5991866"/>
            <a:ext cx="1005403" cy="430887"/>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err="1" smtClean="0"/>
              <a:t>acd</a:t>
            </a:r>
            <a:r>
              <a:rPr lang="zh-CN" altLang="en-US" sz="1100" dirty="0" smtClean="0"/>
              <a:t>”</a:t>
            </a:r>
            <a:endParaRPr lang="en-US" altLang="zh-CN" sz="1100" dirty="0" smtClean="0"/>
          </a:p>
          <a:p>
            <a:r>
              <a:rPr lang="en-US" altLang="zh-CN" sz="1100" dirty="0" smtClean="0"/>
              <a:t>(2,1,2)</a:t>
            </a:r>
            <a:endParaRPr lang="zh-CN" altLang="en-US" sz="1100" dirty="0"/>
          </a:p>
        </p:txBody>
      </p:sp>
      <p:sp>
        <p:nvSpPr>
          <p:cNvPr id="77" name="TextBox 76"/>
          <p:cNvSpPr txBox="1"/>
          <p:nvPr/>
        </p:nvSpPr>
        <p:spPr>
          <a:xfrm>
            <a:off x="7971769" y="5974250"/>
            <a:ext cx="1005403" cy="430887"/>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err="1" smtClean="0"/>
              <a:t>acd</a:t>
            </a:r>
            <a:r>
              <a:rPr lang="zh-CN" altLang="en-US" sz="1100" dirty="0" smtClean="0"/>
              <a:t>”</a:t>
            </a:r>
            <a:endParaRPr lang="en-US" altLang="zh-CN" sz="1100" dirty="0" smtClean="0"/>
          </a:p>
          <a:p>
            <a:r>
              <a:rPr lang="en-US" altLang="zh-CN" sz="1100" dirty="0" smtClean="0"/>
              <a:t>(2,1,2)</a:t>
            </a:r>
            <a:endParaRPr lang="zh-CN" altLang="en-US" sz="1100" dirty="0"/>
          </a:p>
        </p:txBody>
      </p:sp>
      <p:sp>
        <p:nvSpPr>
          <p:cNvPr id="78" name="TextBox 77"/>
          <p:cNvSpPr txBox="1"/>
          <p:nvPr/>
        </p:nvSpPr>
        <p:spPr>
          <a:xfrm>
            <a:off x="4758343" y="6405137"/>
            <a:ext cx="1107996" cy="369332"/>
          </a:xfrm>
          <a:prstGeom prst="rect">
            <a:avLst/>
          </a:prstGeom>
          <a:noFill/>
        </p:spPr>
        <p:txBody>
          <a:bodyPr wrap="none" rtlCol="0">
            <a:spAutoFit/>
          </a:bodyPr>
          <a:lstStyle/>
          <a:p>
            <a:r>
              <a:rPr lang="zh-CN" altLang="en-US" dirty="0" smtClean="0">
                <a:solidFill>
                  <a:srgbClr val="FF0000"/>
                </a:solidFill>
                <a:latin typeface="微软雅黑" pitchFamily="34" charset="-122"/>
                <a:ea typeface="微软雅黑" pitchFamily="34" charset="-122"/>
              </a:rPr>
              <a:t>数据一致</a:t>
            </a:r>
            <a:endParaRPr lang="zh-CN" altLang="en-US" dirty="0">
              <a:solidFill>
                <a:srgbClr val="FF0000"/>
              </a:solidFill>
              <a:latin typeface="微软雅黑" pitchFamily="34" charset="-122"/>
              <a:ea typeface="微软雅黑" pitchFamily="34" charset="-122"/>
            </a:endParaRPr>
          </a:p>
        </p:txBody>
      </p:sp>
      <p:cxnSp>
        <p:nvCxnSpPr>
          <p:cNvPr id="79" name="直接连接符 78"/>
          <p:cNvCxnSpPr/>
          <p:nvPr/>
        </p:nvCxnSpPr>
        <p:spPr>
          <a:xfrm>
            <a:off x="1171947" y="4509120"/>
            <a:ext cx="46679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80" name="直接连接符 79"/>
          <p:cNvCxnSpPr/>
          <p:nvPr/>
        </p:nvCxnSpPr>
        <p:spPr>
          <a:xfrm>
            <a:off x="7484538" y="4509120"/>
            <a:ext cx="466794" cy="0"/>
          </a:xfrm>
          <a:prstGeom prst="line">
            <a:avLst/>
          </a:prstGeom>
        </p:spPr>
        <p:style>
          <a:lnRef idx="2">
            <a:schemeClr val="accent3"/>
          </a:lnRef>
          <a:fillRef idx="0">
            <a:schemeClr val="accent3"/>
          </a:fillRef>
          <a:effectRef idx="1">
            <a:schemeClr val="accent3"/>
          </a:effectRef>
          <a:fontRef idx="minor">
            <a:schemeClr val="tx1"/>
          </a:fontRef>
        </p:style>
      </p:cxnSp>
      <p:sp>
        <p:nvSpPr>
          <p:cNvPr id="81" name="TextBox 80"/>
          <p:cNvSpPr txBox="1"/>
          <p:nvPr/>
        </p:nvSpPr>
        <p:spPr>
          <a:xfrm>
            <a:off x="133931" y="4293570"/>
            <a:ext cx="942887" cy="430887"/>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smtClean="0"/>
              <a:t>ad</a:t>
            </a:r>
            <a:r>
              <a:rPr lang="zh-CN" altLang="en-US" sz="1100" dirty="0" smtClean="0"/>
              <a:t>”</a:t>
            </a:r>
            <a:endParaRPr lang="en-US" altLang="zh-CN" sz="1100" dirty="0" smtClean="0"/>
          </a:p>
          <a:p>
            <a:r>
              <a:rPr lang="en-US" altLang="zh-CN" sz="1100" dirty="0" smtClean="0"/>
              <a:t>(2,1,1)</a:t>
            </a:r>
            <a:endParaRPr lang="zh-CN" altLang="en-US" sz="1100" dirty="0"/>
          </a:p>
        </p:txBody>
      </p:sp>
      <p:sp>
        <p:nvSpPr>
          <p:cNvPr id="82" name="TextBox 81"/>
          <p:cNvSpPr txBox="1"/>
          <p:nvPr/>
        </p:nvSpPr>
        <p:spPr>
          <a:xfrm>
            <a:off x="8085581" y="4338025"/>
            <a:ext cx="1083951" cy="430887"/>
          </a:xfrm>
          <a:prstGeom prst="rect">
            <a:avLst/>
          </a:prstGeom>
          <a:noFill/>
        </p:spPr>
        <p:txBody>
          <a:bodyPr wrap="none" rtlCol="0">
            <a:spAutoFit/>
          </a:bodyPr>
          <a:lstStyle/>
          <a:p>
            <a:r>
              <a:rPr lang="en-US" altLang="zh-CN" sz="1100" dirty="0" smtClean="0"/>
              <a:t>Doc=</a:t>
            </a:r>
            <a:r>
              <a:rPr lang="zh-CN" altLang="en-US" sz="1100" dirty="0" smtClean="0"/>
              <a:t>“</a:t>
            </a:r>
            <a:r>
              <a:rPr lang="en-US" altLang="zh-CN" sz="1100" dirty="0" err="1" smtClean="0"/>
              <a:t>abcd</a:t>
            </a:r>
            <a:r>
              <a:rPr lang="zh-CN" altLang="en-US" sz="1100" dirty="0" smtClean="0"/>
              <a:t>”</a:t>
            </a:r>
            <a:endParaRPr lang="en-US" altLang="zh-CN" sz="1100" dirty="0" smtClean="0"/>
          </a:p>
          <a:p>
            <a:r>
              <a:rPr lang="en-US" altLang="zh-CN" sz="1100" dirty="0" smtClean="0"/>
              <a:t>(1,1,2)</a:t>
            </a:r>
            <a:endParaRPr lang="zh-CN" altLang="en-US" sz="1100" dirty="0"/>
          </a:p>
        </p:txBody>
      </p:sp>
    </p:spTree>
    <p:extLst>
      <p:ext uri="{BB962C8B-B14F-4D97-AF65-F5344CB8AC3E}">
        <p14:creationId xmlns:p14="http://schemas.microsoft.com/office/powerpoint/2010/main" val="1648689657"/>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Comp&amp;Retrace</a:t>
            </a:r>
            <a:endParaRPr lang="zh-CN" altLang="en-US" dirty="0"/>
          </a:p>
        </p:txBody>
      </p:sp>
      <p:sp>
        <p:nvSpPr>
          <p:cNvPr id="3" name="内容占位符 2"/>
          <p:cNvSpPr>
            <a:spLocks noGrp="1"/>
          </p:cNvSpPr>
          <p:nvPr>
            <p:ph idx="1"/>
          </p:nvPr>
        </p:nvSpPr>
        <p:spPr/>
        <p:txBody>
          <a:bodyPr/>
          <a:lstStyle/>
          <a:p>
            <a:r>
              <a:rPr lang="en-US" altLang="zh-CN" dirty="0" err="1" smtClean="0"/>
              <a:t>Comp&amp;Retrace</a:t>
            </a:r>
            <a:r>
              <a:rPr lang="en-US" altLang="zh-CN" dirty="0" smtClean="0"/>
              <a:t>(*)</a:t>
            </a:r>
          </a:p>
          <a:p>
            <a:pPr lvl="1"/>
            <a:r>
              <a:rPr lang="en-US" altLang="zh-CN" dirty="0" smtClean="0"/>
              <a:t>SR1</a:t>
            </a:r>
            <a:r>
              <a:rPr lang="zh-CN" altLang="en-US" dirty="0" smtClean="0"/>
              <a:t>接受操作</a:t>
            </a:r>
            <a:r>
              <a:rPr lang="en-US" altLang="zh-CN" dirty="0" smtClean="0"/>
              <a:t>O5</a:t>
            </a:r>
            <a:r>
              <a:rPr lang="zh-CN" altLang="en-US" dirty="0" smtClean="0"/>
              <a:t>，与历史操作比较</a:t>
            </a:r>
            <a:endParaRPr lang="en-US" altLang="zh-CN" dirty="0" smtClean="0"/>
          </a:p>
          <a:p>
            <a:pPr lvl="1"/>
            <a:r>
              <a:rPr lang="zh-CN" altLang="en-US" dirty="0" smtClean="0"/>
              <a:t>（</a:t>
            </a:r>
            <a:r>
              <a:rPr lang="en-US" altLang="zh-CN" b="1" dirty="0" smtClean="0">
                <a:solidFill>
                  <a:schemeClr val="tx2"/>
                </a:solidFill>
              </a:rPr>
              <a:t>2</a:t>
            </a:r>
            <a:r>
              <a:rPr lang="zh-CN" altLang="en-US" dirty="0" smtClean="0"/>
              <a:t>，</a:t>
            </a:r>
            <a:r>
              <a:rPr lang="en-US" altLang="zh-CN" dirty="0" smtClean="0"/>
              <a:t>1</a:t>
            </a:r>
            <a:r>
              <a:rPr lang="zh-CN" altLang="en-US" dirty="0" smtClean="0"/>
              <a:t>，</a:t>
            </a:r>
            <a:r>
              <a:rPr lang="en-US" altLang="zh-CN" dirty="0" smtClean="0"/>
              <a:t>1</a:t>
            </a:r>
            <a:r>
              <a:rPr lang="zh-CN" altLang="en-US" dirty="0" smtClean="0"/>
              <a:t>）</a:t>
            </a:r>
            <a:r>
              <a:rPr lang="en-US" altLang="zh-CN" dirty="0" smtClean="0"/>
              <a:t>&gt;</a:t>
            </a:r>
            <a:r>
              <a:rPr lang="zh-CN" altLang="en-US" dirty="0" smtClean="0"/>
              <a:t>（</a:t>
            </a:r>
            <a:r>
              <a:rPr lang="en-US" altLang="zh-CN" b="1" dirty="0" smtClean="0">
                <a:solidFill>
                  <a:schemeClr val="tx2"/>
                </a:solidFill>
              </a:rPr>
              <a:t>1</a:t>
            </a:r>
            <a:r>
              <a:rPr lang="zh-CN" altLang="en-US" dirty="0" smtClean="0"/>
              <a:t>，</a:t>
            </a:r>
            <a:r>
              <a:rPr lang="en-US" altLang="zh-CN" dirty="0" smtClean="0"/>
              <a:t>1</a:t>
            </a:r>
            <a:r>
              <a:rPr lang="zh-CN" altLang="en-US" dirty="0" smtClean="0"/>
              <a:t>，</a:t>
            </a:r>
            <a:r>
              <a:rPr lang="en-US" altLang="zh-CN" dirty="0" smtClean="0"/>
              <a:t>2</a:t>
            </a:r>
            <a:r>
              <a:rPr lang="zh-CN" altLang="en-US" dirty="0" smtClean="0"/>
              <a:t>）</a:t>
            </a:r>
            <a:endParaRPr lang="en-US" altLang="zh-CN" dirty="0" smtClean="0"/>
          </a:p>
          <a:p>
            <a:pPr lvl="1"/>
            <a:r>
              <a:rPr lang="zh-CN" altLang="en-US" dirty="0" smtClean="0"/>
              <a:t>恢复历史空间状态“</a:t>
            </a:r>
            <a:r>
              <a:rPr lang="en-US" altLang="zh-CN" dirty="0" err="1" smtClean="0"/>
              <a:t>abd</a:t>
            </a:r>
            <a:r>
              <a:rPr lang="zh-CN" altLang="en-US" dirty="0" smtClean="0"/>
              <a:t>”（回溯）</a:t>
            </a:r>
            <a:endParaRPr lang="en-US" altLang="zh-CN" dirty="0" smtClean="0"/>
          </a:p>
          <a:p>
            <a:pPr lvl="1"/>
            <a:r>
              <a:rPr lang="zh-CN" altLang="en-US" dirty="0" smtClean="0"/>
              <a:t>执行操作</a:t>
            </a:r>
            <a:r>
              <a:rPr lang="en-US" altLang="zh-CN" dirty="0" smtClean="0"/>
              <a:t>O5</a:t>
            </a:r>
            <a:r>
              <a:rPr lang="zh-CN" altLang="en-US" dirty="0" smtClean="0"/>
              <a:t>，状态为“</a:t>
            </a:r>
            <a:r>
              <a:rPr lang="en-US" altLang="zh-CN" dirty="0" err="1" smtClean="0"/>
              <a:t>abcd</a:t>
            </a:r>
            <a:r>
              <a:rPr lang="zh-CN" altLang="en-US" dirty="0" smtClean="0"/>
              <a:t>”</a:t>
            </a:r>
            <a:endParaRPr lang="en-US" altLang="zh-CN" dirty="0" smtClean="0"/>
          </a:p>
          <a:p>
            <a:pPr lvl="1"/>
            <a:r>
              <a:rPr lang="zh-CN" altLang="en-US" dirty="0"/>
              <a:t>回</a:t>
            </a:r>
            <a:r>
              <a:rPr lang="zh-CN" altLang="en-US" dirty="0" smtClean="0"/>
              <a:t>滚至现在的状态为“</a:t>
            </a:r>
            <a:r>
              <a:rPr lang="en-US" altLang="zh-CN" dirty="0" err="1" smtClean="0"/>
              <a:t>acd</a:t>
            </a:r>
            <a:r>
              <a:rPr lang="zh-CN" altLang="en-US" dirty="0" smtClean="0"/>
              <a:t>”</a:t>
            </a:r>
            <a:endParaRPr lang="en-US" altLang="zh-CN" dirty="0" smtClean="0"/>
          </a:p>
          <a:p>
            <a:pPr lvl="1"/>
            <a:r>
              <a:rPr lang="zh-CN" altLang="en-US" dirty="0" smtClean="0"/>
              <a:t>更新时间戳向量（</a:t>
            </a:r>
            <a:r>
              <a:rPr lang="en-US" altLang="zh-CN" dirty="0" smtClean="0"/>
              <a:t>2</a:t>
            </a:r>
            <a:r>
              <a:rPr lang="zh-CN" altLang="en-US" dirty="0" smtClean="0"/>
              <a:t>，</a:t>
            </a:r>
            <a:r>
              <a:rPr lang="en-US" altLang="zh-CN" dirty="0" smtClean="0"/>
              <a:t>1</a:t>
            </a:r>
            <a:r>
              <a:rPr lang="zh-CN" altLang="en-US" dirty="0" smtClean="0"/>
              <a:t>，</a:t>
            </a:r>
            <a:r>
              <a:rPr lang="en-US" altLang="zh-CN" dirty="0"/>
              <a:t>2</a:t>
            </a:r>
            <a:r>
              <a:rPr lang="zh-CN" altLang="en-US" dirty="0" smtClean="0"/>
              <a:t>）</a:t>
            </a:r>
            <a:endParaRPr lang="en-US" altLang="zh-CN" dirty="0" smtClean="0"/>
          </a:p>
          <a:p>
            <a:r>
              <a:rPr lang="en-US" altLang="zh-CN" dirty="0" err="1" smtClean="0"/>
              <a:t>Comp&amp;Retrace</a:t>
            </a:r>
            <a:endParaRPr lang="zh-CN" altLang="en-US" dirty="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21</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237876412"/>
              </p:ext>
            </p:extLst>
          </p:nvPr>
        </p:nvGraphicFramePr>
        <p:xfrm>
          <a:off x="2843808" y="4243620"/>
          <a:ext cx="5285392" cy="913572"/>
        </p:xfrm>
        <a:graphic>
          <a:graphicData uri="http://schemas.openxmlformats.org/drawingml/2006/table">
            <a:tbl>
              <a:tblPr firstRow="1" bandRow="1">
                <a:tableStyleId>{073A0DAA-6AF3-43AB-8588-CEC1D06C72B9}</a:tableStyleId>
              </a:tblPr>
              <a:tblGrid>
                <a:gridCol w="755056"/>
                <a:gridCol w="755056"/>
                <a:gridCol w="755056"/>
                <a:gridCol w="755056"/>
                <a:gridCol w="755056"/>
                <a:gridCol w="755056"/>
                <a:gridCol w="755056"/>
              </a:tblGrid>
              <a:tr h="303697">
                <a:tc>
                  <a:txBody>
                    <a:bodyPr/>
                    <a:lstStyle/>
                    <a:p>
                      <a:pPr algn="ctr"/>
                      <a:endParaRPr lang="zh-CN" altLang="en-US" sz="1500" dirty="0"/>
                    </a:p>
                  </a:txBody>
                  <a:tcPr marL="75924" marR="75924" marT="37962" marB="37962" anchor="ctr"/>
                </a:tc>
                <a:tc>
                  <a:txBody>
                    <a:bodyPr/>
                    <a:lstStyle/>
                    <a:p>
                      <a:pPr algn="ctr"/>
                      <a:r>
                        <a:rPr lang="zh-CN" altLang="en-US" sz="1500" dirty="0" smtClean="0"/>
                        <a:t>有效位</a:t>
                      </a:r>
                      <a:endParaRPr lang="zh-CN" altLang="en-US" sz="1500" dirty="0"/>
                    </a:p>
                  </a:txBody>
                  <a:tcPr marL="75924" marR="75924" marT="37962" marB="37962" anchor="ctr"/>
                </a:tc>
                <a:tc>
                  <a:txBody>
                    <a:bodyPr/>
                    <a:lstStyle/>
                    <a:p>
                      <a:pPr algn="ctr"/>
                      <a:endParaRPr lang="zh-CN" altLang="en-US" sz="1500" dirty="0"/>
                    </a:p>
                  </a:txBody>
                  <a:tcPr marL="75924" marR="75924" marT="37962" marB="3796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500" dirty="0" smtClean="0"/>
                        <a:t>无效位</a:t>
                      </a:r>
                    </a:p>
                  </a:txBody>
                  <a:tcPr marL="75924" marR="75924" marT="37962" marB="37962" anchor="ctr"/>
                </a:tc>
                <a:tc>
                  <a:txBody>
                    <a:bodyPr/>
                    <a:lstStyle/>
                    <a:p>
                      <a:pPr algn="ctr"/>
                      <a:endParaRPr lang="zh-CN" altLang="en-US" sz="1500" dirty="0"/>
                    </a:p>
                  </a:txBody>
                  <a:tcPr marL="75924" marR="75924" marT="37962" marB="3796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500" dirty="0" smtClean="0"/>
                        <a:t>有效位</a:t>
                      </a:r>
                    </a:p>
                  </a:txBody>
                  <a:tcPr marL="75924" marR="75924" marT="37962" marB="37962" anchor="ctr"/>
                </a:tc>
                <a:tc>
                  <a:txBody>
                    <a:bodyPr/>
                    <a:lstStyle/>
                    <a:p>
                      <a:pPr algn="ctr"/>
                      <a:endParaRPr lang="zh-CN" altLang="en-US" sz="1500"/>
                    </a:p>
                  </a:txBody>
                  <a:tcPr marL="75924" marR="75924" marT="37962" marB="37962" anchor="ctr"/>
                </a:tc>
              </a:tr>
              <a:tr h="303697">
                <a:tc>
                  <a:txBody>
                    <a:bodyPr/>
                    <a:lstStyle/>
                    <a:p>
                      <a:pPr algn="ctr"/>
                      <a:endParaRPr lang="zh-CN" altLang="en-US" sz="1500"/>
                    </a:p>
                  </a:txBody>
                  <a:tcPr marL="75924" marR="75924" marT="37962" marB="37962" anchor="ctr"/>
                </a:tc>
                <a:tc>
                  <a:txBody>
                    <a:bodyPr/>
                    <a:lstStyle/>
                    <a:p>
                      <a:pPr algn="ctr"/>
                      <a:r>
                        <a:rPr lang="en-US" altLang="zh-CN" sz="1500" dirty="0" smtClean="0"/>
                        <a:t>a</a:t>
                      </a:r>
                      <a:endParaRPr lang="zh-CN" altLang="en-US" sz="1500" dirty="0"/>
                    </a:p>
                  </a:txBody>
                  <a:tcPr marL="75924" marR="75924" marT="37962" marB="37962" anchor="ctr"/>
                </a:tc>
                <a:tc>
                  <a:txBody>
                    <a:bodyPr/>
                    <a:lstStyle/>
                    <a:p>
                      <a:pPr algn="ctr"/>
                      <a:endParaRPr lang="zh-CN" altLang="en-US" sz="1500"/>
                    </a:p>
                  </a:txBody>
                  <a:tcPr marL="75924" marR="75924" marT="37962" marB="37962" anchor="ctr"/>
                </a:tc>
                <a:tc>
                  <a:txBody>
                    <a:bodyPr/>
                    <a:lstStyle/>
                    <a:p>
                      <a:pPr algn="ctr"/>
                      <a:r>
                        <a:rPr lang="en-US" altLang="zh-CN" sz="1500" dirty="0" smtClean="0"/>
                        <a:t>b</a:t>
                      </a:r>
                      <a:endParaRPr lang="zh-CN" altLang="en-US" sz="1500" dirty="0"/>
                    </a:p>
                  </a:txBody>
                  <a:tcPr marL="75924" marR="75924" marT="37962" marB="37962" anchor="ctr"/>
                </a:tc>
                <a:tc>
                  <a:txBody>
                    <a:bodyPr/>
                    <a:lstStyle/>
                    <a:p>
                      <a:pPr algn="ctr"/>
                      <a:endParaRPr lang="zh-CN" altLang="en-US" sz="1500"/>
                    </a:p>
                  </a:txBody>
                  <a:tcPr marL="75924" marR="75924" marT="37962" marB="37962" anchor="ctr"/>
                </a:tc>
                <a:tc>
                  <a:txBody>
                    <a:bodyPr/>
                    <a:lstStyle/>
                    <a:p>
                      <a:pPr algn="ctr"/>
                      <a:r>
                        <a:rPr lang="en-US" altLang="zh-CN" sz="1500" dirty="0" smtClean="0"/>
                        <a:t>d</a:t>
                      </a:r>
                      <a:endParaRPr lang="zh-CN" altLang="en-US" sz="1500" dirty="0"/>
                    </a:p>
                  </a:txBody>
                  <a:tcPr marL="75924" marR="75924" marT="37962" marB="37962" anchor="ctr"/>
                </a:tc>
                <a:tc>
                  <a:txBody>
                    <a:bodyPr/>
                    <a:lstStyle/>
                    <a:p>
                      <a:pPr algn="ctr"/>
                      <a:endParaRPr lang="zh-CN" altLang="en-US" sz="1500" dirty="0"/>
                    </a:p>
                  </a:txBody>
                  <a:tcPr marL="75924" marR="75924" marT="37962" marB="37962" anchor="ctr"/>
                </a:tc>
              </a:tr>
              <a:tr h="303697">
                <a:tc>
                  <a:txBody>
                    <a:bodyPr/>
                    <a:lstStyle/>
                    <a:p>
                      <a:pPr algn="ctr"/>
                      <a:r>
                        <a:rPr lang="en-US" altLang="zh-CN" sz="1500" dirty="0" smtClean="0"/>
                        <a:t>1</a:t>
                      </a:r>
                      <a:endParaRPr lang="zh-CN" altLang="en-US" sz="1500" dirty="0"/>
                    </a:p>
                  </a:txBody>
                  <a:tcPr marL="75924" marR="75924" marT="37962" marB="37962" anchor="ctr"/>
                </a:tc>
                <a:tc>
                  <a:txBody>
                    <a:bodyPr/>
                    <a:lstStyle/>
                    <a:p>
                      <a:pPr algn="ctr"/>
                      <a:endParaRPr lang="zh-CN" altLang="en-US" sz="1500" dirty="0"/>
                    </a:p>
                  </a:txBody>
                  <a:tcPr marL="75924" marR="75924" marT="37962" marB="37962" anchor="ctr"/>
                </a:tc>
                <a:tc>
                  <a:txBody>
                    <a:bodyPr/>
                    <a:lstStyle/>
                    <a:p>
                      <a:pPr algn="ctr"/>
                      <a:r>
                        <a:rPr lang="en-US" altLang="zh-CN" sz="1500" dirty="0" smtClean="0"/>
                        <a:t>2</a:t>
                      </a:r>
                      <a:endParaRPr lang="zh-CN" altLang="en-US" sz="1500" dirty="0"/>
                    </a:p>
                  </a:txBody>
                  <a:tcPr marL="75924" marR="75924" marT="37962" marB="37962" anchor="ctr"/>
                </a:tc>
                <a:tc>
                  <a:txBody>
                    <a:bodyPr/>
                    <a:lstStyle/>
                    <a:p>
                      <a:pPr algn="ctr"/>
                      <a:endParaRPr lang="zh-CN" altLang="en-US" sz="1500" dirty="0"/>
                    </a:p>
                  </a:txBody>
                  <a:tcPr marL="75924" marR="75924" marT="37962" marB="37962" anchor="ctr"/>
                </a:tc>
                <a:tc>
                  <a:txBody>
                    <a:bodyPr/>
                    <a:lstStyle/>
                    <a:p>
                      <a:pPr algn="ctr"/>
                      <a:r>
                        <a:rPr lang="en-US" altLang="zh-CN" sz="1500" dirty="0" smtClean="0"/>
                        <a:t>3</a:t>
                      </a:r>
                      <a:endParaRPr lang="zh-CN" altLang="en-US" sz="1500" dirty="0"/>
                    </a:p>
                  </a:txBody>
                  <a:tcPr marL="75924" marR="75924" marT="37962" marB="37962" anchor="ctr"/>
                </a:tc>
                <a:tc>
                  <a:txBody>
                    <a:bodyPr/>
                    <a:lstStyle/>
                    <a:p>
                      <a:pPr algn="ctr"/>
                      <a:endParaRPr lang="zh-CN" altLang="en-US" sz="1500" dirty="0"/>
                    </a:p>
                  </a:txBody>
                  <a:tcPr marL="75924" marR="75924" marT="37962" marB="37962" anchor="ctr"/>
                </a:tc>
                <a:tc>
                  <a:txBody>
                    <a:bodyPr/>
                    <a:lstStyle/>
                    <a:p>
                      <a:pPr algn="ctr"/>
                      <a:r>
                        <a:rPr lang="en-US" altLang="zh-CN" sz="1500" dirty="0" smtClean="0"/>
                        <a:t>4</a:t>
                      </a:r>
                      <a:endParaRPr lang="zh-CN" altLang="en-US" sz="1500" dirty="0"/>
                    </a:p>
                  </a:txBody>
                  <a:tcPr marL="75924" marR="75924" marT="37962" marB="37962" anchor="ct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8501722"/>
              </p:ext>
            </p:extLst>
          </p:nvPr>
        </p:nvGraphicFramePr>
        <p:xfrm>
          <a:off x="2843808" y="5467756"/>
          <a:ext cx="5285392" cy="913572"/>
        </p:xfrm>
        <a:graphic>
          <a:graphicData uri="http://schemas.openxmlformats.org/drawingml/2006/table">
            <a:tbl>
              <a:tblPr firstRow="1" bandRow="1">
                <a:tableStyleId>{073A0DAA-6AF3-43AB-8588-CEC1D06C72B9}</a:tableStyleId>
              </a:tblPr>
              <a:tblGrid>
                <a:gridCol w="755056"/>
                <a:gridCol w="755056"/>
                <a:gridCol w="755056"/>
                <a:gridCol w="755056"/>
                <a:gridCol w="755056"/>
                <a:gridCol w="755056"/>
                <a:gridCol w="755056"/>
              </a:tblGrid>
              <a:tr h="303697">
                <a:tc>
                  <a:txBody>
                    <a:bodyPr/>
                    <a:lstStyle/>
                    <a:p>
                      <a:pPr algn="ctr"/>
                      <a:endParaRPr lang="zh-CN" altLang="en-US" sz="1500" dirty="0"/>
                    </a:p>
                  </a:txBody>
                  <a:tcPr marL="75924" marR="75924" marT="37962" marB="37962" anchor="ctr"/>
                </a:tc>
                <a:tc>
                  <a:txBody>
                    <a:bodyPr/>
                    <a:lstStyle/>
                    <a:p>
                      <a:pPr algn="ctr"/>
                      <a:r>
                        <a:rPr lang="zh-CN" altLang="en-US" sz="1500" dirty="0" smtClean="0"/>
                        <a:t>有效位</a:t>
                      </a:r>
                      <a:endParaRPr lang="zh-CN" altLang="en-US" sz="1500" dirty="0"/>
                    </a:p>
                  </a:txBody>
                  <a:tcPr marL="75924" marR="75924" marT="37962" marB="37962" anchor="ctr"/>
                </a:tc>
                <a:tc>
                  <a:txBody>
                    <a:bodyPr/>
                    <a:lstStyle/>
                    <a:p>
                      <a:pPr algn="ctr"/>
                      <a:endParaRPr lang="zh-CN" altLang="en-US" sz="1500" dirty="0"/>
                    </a:p>
                  </a:txBody>
                  <a:tcPr marL="75924" marR="75924" marT="37962" marB="3796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500" dirty="0" smtClean="0"/>
                        <a:t>无效位</a:t>
                      </a:r>
                    </a:p>
                  </a:txBody>
                  <a:tcPr marL="75924" marR="75924" marT="37962" marB="37962" anchor="ctr"/>
                </a:tc>
                <a:tc>
                  <a:txBody>
                    <a:bodyPr/>
                    <a:lstStyle/>
                    <a:p>
                      <a:pPr algn="ctr"/>
                      <a:endParaRPr lang="zh-CN" altLang="en-US" sz="1500" dirty="0"/>
                    </a:p>
                  </a:txBody>
                  <a:tcPr marL="75924" marR="75924" marT="37962" marB="3796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500" dirty="0" smtClean="0"/>
                        <a:t>有效位</a:t>
                      </a:r>
                    </a:p>
                  </a:txBody>
                  <a:tcPr marL="75924" marR="75924" marT="37962" marB="37962" anchor="ctr"/>
                </a:tc>
                <a:tc>
                  <a:txBody>
                    <a:bodyPr/>
                    <a:lstStyle/>
                    <a:p>
                      <a:pPr algn="ctr"/>
                      <a:endParaRPr lang="zh-CN" altLang="en-US" sz="1500"/>
                    </a:p>
                  </a:txBody>
                  <a:tcPr marL="75924" marR="75924" marT="37962" marB="37962" anchor="ctr"/>
                </a:tc>
              </a:tr>
              <a:tr h="303697">
                <a:tc>
                  <a:txBody>
                    <a:bodyPr/>
                    <a:lstStyle/>
                    <a:p>
                      <a:pPr algn="ctr"/>
                      <a:endParaRPr lang="zh-CN" altLang="en-US" sz="1500"/>
                    </a:p>
                  </a:txBody>
                  <a:tcPr marL="75924" marR="75924" marT="37962" marB="37962" anchor="ctr"/>
                </a:tc>
                <a:tc>
                  <a:txBody>
                    <a:bodyPr/>
                    <a:lstStyle/>
                    <a:p>
                      <a:pPr algn="ctr"/>
                      <a:r>
                        <a:rPr lang="en-US" altLang="zh-CN" sz="1500" dirty="0" smtClean="0"/>
                        <a:t>a</a:t>
                      </a:r>
                      <a:endParaRPr lang="zh-CN" altLang="en-US" sz="1500" dirty="0"/>
                    </a:p>
                  </a:txBody>
                  <a:tcPr marL="75924" marR="75924" marT="37962" marB="37962" anchor="ctr"/>
                </a:tc>
                <a:tc>
                  <a:txBody>
                    <a:bodyPr/>
                    <a:lstStyle/>
                    <a:p>
                      <a:pPr algn="ctr"/>
                      <a:endParaRPr lang="zh-CN" altLang="en-US" sz="1500"/>
                    </a:p>
                  </a:txBody>
                  <a:tcPr marL="75924" marR="75924" marT="37962" marB="37962" anchor="ctr"/>
                </a:tc>
                <a:tc>
                  <a:txBody>
                    <a:bodyPr/>
                    <a:lstStyle/>
                    <a:p>
                      <a:pPr algn="ctr"/>
                      <a:endParaRPr lang="zh-CN" altLang="en-US" sz="1500" dirty="0"/>
                    </a:p>
                  </a:txBody>
                  <a:tcPr marL="75924" marR="75924" marT="37962" marB="37962" anchor="ctr"/>
                </a:tc>
                <a:tc>
                  <a:txBody>
                    <a:bodyPr/>
                    <a:lstStyle/>
                    <a:p>
                      <a:pPr algn="ctr"/>
                      <a:r>
                        <a:rPr lang="en-US" altLang="zh-CN" sz="1500" b="1" dirty="0" smtClean="0">
                          <a:solidFill>
                            <a:schemeClr val="tx2"/>
                          </a:solidFill>
                        </a:rPr>
                        <a:t>c</a:t>
                      </a:r>
                      <a:endParaRPr lang="zh-CN" altLang="en-US" sz="1500" b="1" dirty="0">
                        <a:solidFill>
                          <a:schemeClr val="tx2"/>
                        </a:solidFill>
                      </a:endParaRPr>
                    </a:p>
                  </a:txBody>
                  <a:tcPr marL="75924" marR="75924" marT="37962" marB="37962" anchor="ctr"/>
                </a:tc>
                <a:tc>
                  <a:txBody>
                    <a:bodyPr/>
                    <a:lstStyle/>
                    <a:p>
                      <a:pPr algn="ctr"/>
                      <a:r>
                        <a:rPr lang="en-US" altLang="zh-CN" sz="1500" dirty="0" smtClean="0"/>
                        <a:t>d</a:t>
                      </a:r>
                      <a:endParaRPr lang="zh-CN" altLang="en-US" sz="1500" dirty="0"/>
                    </a:p>
                  </a:txBody>
                  <a:tcPr marL="75924" marR="75924" marT="37962" marB="37962" anchor="ctr"/>
                </a:tc>
                <a:tc>
                  <a:txBody>
                    <a:bodyPr/>
                    <a:lstStyle/>
                    <a:p>
                      <a:pPr algn="ctr"/>
                      <a:endParaRPr lang="zh-CN" altLang="en-US" sz="1500" dirty="0"/>
                    </a:p>
                  </a:txBody>
                  <a:tcPr marL="75924" marR="75924" marT="37962" marB="37962" anchor="ctr"/>
                </a:tc>
              </a:tr>
              <a:tr h="303697">
                <a:tc>
                  <a:txBody>
                    <a:bodyPr/>
                    <a:lstStyle/>
                    <a:p>
                      <a:pPr algn="ctr"/>
                      <a:r>
                        <a:rPr lang="en-US" altLang="zh-CN" sz="1500" dirty="0" smtClean="0"/>
                        <a:t>1</a:t>
                      </a:r>
                      <a:endParaRPr lang="zh-CN" altLang="en-US" sz="1500" dirty="0"/>
                    </a:p>
                  </a:txBody>
                  <a:tcPr marL="75924" marR="75924" marT="37962" marB="37962" anchor="ctr"/>
                </a:tc>
                <a:tc>
                  <a:txBody>
                    <a:bodyPr/>
                    <a:lstStyle/>
                    <a:p>
                      <a:pPr algn="ctr"/>
                      <a:endParaRPr lang="zh-CN" altLang="en-US" sz="1500" dirty="0"/>
                    </a:p>
                  </a:txBody>
                  <a:tcPr marL="75924" marR="75924" marT="37962" marB="37962" anchor="ctr"/>
                </a:tc>
                <a:tc>
                  <a:txBody>
                    <a:bodyPr/>
                    <a:lstStyle/>
                    <a:p>
                      <a:pPr algn="ctr"/>
                      <a:r>
                        <a:rPr lang="en-US" altLang="zh-CN" sz="1500" dirty="0" smtClean="0"/>
                        <a:t>2</a:t>
                      </a:r>
                      <a:endParaRPr lang="zh-CN" altLang="en-US" sz="1500" dirty="0"/>
                    </a:p>
                  </a:txBody>
                  <a:tcPr marL="75924" marR="75924" marT="37962" marB="37962" anchor="ctr"/>
                </a:tc>
                <a:tc>
                  <a:txBody>
                    <a:bodyPr/>
                    <a:lstStyle/>
                    <a:p>
                      <a:pPr algn="ctr"/>
                      <a:endParaRPr lang="zh-CN" altLang="en-US" sz="1500" dirty="0"/>
                    </a:p>
                  </a:txBody>
                  <a:tcPr marL="75924" marR="75924" marT="37962" marB="37962" anchor="ctr"/>
                </a:tc>
                <a:tc>
                  <a:txBody>
                    <a:bodyPr/>
                    <a:lstStyle/>
                    <a:p>
                      <a:pPr algn="ctr"/>
                      <a:r>
                        <a:rPr lang="en-US" altLang="zh-CN" sz="1500" dirty="0" smtClean="0"/>
                        <a:t>3</a:t>
                      </a:r>
                      <a:endParaRPr lang="zh-CN" altLang="en-US" sz="1500" dirty="0"/>
                    </a:p>
                  </a:txBody>
                  <a:tcPr marL="75924" marR="75924" marT="37962" marB="37962" anchor="ctr"/>
                </a:tc>
                <a:tc>
                  <a:txBody>
                    <a:bodyPr/>
                    <a:lstStyle/>
                    <a:p>
                      <a:pPr algn="ctr"/>
                      <a:endParaRPr lang="zh-CN" altLang="en-US" sz="1500" dirty="0"/>
                    </a:p>
                  </a:txBody>
                  <a:tcPr marL="75924" marR="75924" marT="37962" marB="37962" anchor="ctr"/>
                </a:tc>
                <a:tc>
                  <a:txBody>
                    <a:bodyPr/>
                    <a:lstStyle/>
                    <a:p>
                      <a:pPr algn="ctr"/>
                      <a:r>
                        <a:rPr lang="en-US" altLang="zh-CN" sz="1500" dirty="0" smtClean="0"/>
                        <a:t>4</a:t>
                      </a:r>
                      <a:endParaRPr lang="zh-CN" altLang="en-US" sz="1500" dirty="0"/>
                    </a:p>
                  </a:txBody>
                  <a:tcPr marL="75924" marR="75924" marT="37962" marB="37962" anchor="ctr"/>
                </a:tc>
              </a:tr>
            </a:tbl>
          </a:graphicData>
        </a:graphic>
      </p:graphicFrame>
    </p:spTree>
    <p:extLst>
      <p:ext uri="{BB962C8B-B14F-4D97-AF65-F5344CB8AC3E}">
        <p14:creationId xmlns:p14="http://schemas.microsoft.com/office/powerpoint/2010/main" val="103780049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线性结构进化</a:t>
            </a:r>
            <a:endParaRPr lang="zh-CN" altLang="en-US" dirty="0"/>
          </a:p>
        </p:txBody>
      </p:sp>
      <p:sp>
        <p:nvSpPr>
          <p:cNvPr id="3" name="内容占位符 2"/>
          <p:cNvSpPr>
            <a:spLocks noGrp="1"/>
          </p:cNvSpPr>
          <p:nvPr>
            <p:ph idx="1"/>
          </p:nvPr>
        </p:nvSpPr>
        <p:spPr/>
        <p:txBody>
          <a:bodyPr/>
          <a:lstStyle/>
          <a:p>
            <a:r>
              <a:rPr lang="zh-CN" altLang="en-US" dirty="0" smtClean="0"/>
              <a:t>共同操作线性文档“</a:t>
            </a:r>
            <a:r>
              <a:rPr lang="en-US" altLang="zh-CN" dirty="0" err="1" smtClean="0"/>
              <a:t>abc</a:t>
            </a:r>
            <a:r>
              <a:rPr lang="zh-CN" altLang="en-US" dirty="0" smtClean="0"/>
              <a:t>”</a:t>
            </a:r>
            <a:endParaRPr lang="en-US" altLang="zh-CN" dirty="0" smtClean="0"/>
          </a:p>
          <a:p>
            <a:r>
              <a:rPr lang="zh-CN" altLang="en-US" dirty="0" smtClean="0"/>
              <a:t>引入到分布式数据库</a:t>
            </a:r>
            <a:r>
              <a:rPr lang="en-US" altLang="zh-CN" dirty="0" smtClean="0"/>
              <a:t>CCNTDB</a:t>
            </a:r>
            <a:r>
              <a:rPr lang="zh-CN" altLang="en-US" dirty="0" smtClean="0"/>
              <a:t>中，将要解决的是</a:t>
            </a:r>
            <a:r>
              <a:rPr lang="zh-CN" altLang="en-US" dirty="0" smtClean="0">
                <a:solidFill>
                  <a:srgbClr val="FF0000"/>
                </a:solidFill>
              </a:rPr>
              <a:t>树形</a:t>
            </a:r>
            <a:r>
              <a:rPr lang="zh-CN" altLang="en-US" dirty="0" smtClean="0"/>
              <a:t>结构的数据库协同写入的一致性问题</a:t>
            </a:r>
            <a:endParaRPr lang="zh-CN" altLang="en-US" dirty="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3074685189"/>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CCNTDB</a:t>
            </a:r>
            <a:r>
              <a:rPr lang="zh-CN" altLang="en-US" dirty="0" smtClean="0"/>
              <a:t>数据结构</a:t>
            </a:r>
            <a:endParaRPr lang="zh-CN" altLang="en-US" dirty="0"/>
          </a:p>
        </p:txBody>
      </p:sp>
      <p:sp>
        <p:nvSpPr>
          <p:cNvPr id="3" name="内容占位符 2"/>
          <p:cNvSpPr>
            <a:spLocks noGrp="1"/>
          </p:cNvSpPr>
          <p:nvPr>
            <p:ph idx="1"/>
          </p:nvPr>
        </p:nvSpPr>
        <p:spPr/>
        <p:txBody>
          <a:bodyPr/>
          <a:lstStyle/>
          <a:p>
            <a:r>
              <a:rPr lang="zh-CN" altLang="en-US" dirty="0" smtClean="0"/>
              <a:t>传统数据结构</a:t>
            </a:r>
            <a:endParaRPr lang="en-US" altLang="zh-CN" dirty="0"/>
          </a:p>
          <a:p>
            <a:pPr lvl="1"/>
            <a:r>
              <a:rPr lang="zh-CN" altLang="en-US" dirty="0" smtClean="0"/>
              <a:t>关系型数据库</a:t>
            </a:r>
            <a:endParaRPr lang="en-US" altLang="zh-CN" dirty="0" smtClean="0"/>
          </a:p>
          <a:p>
            <a:pPr lvl="1"/>
            <a:r>
              <a:rPr lang="en-US" altLang="zh-CN" dirty="0"/>
              <a:t>SQL</a:t>
            </a:r>
            <a:endParaRPr lang="en-US" altLang="zh-CN" dirty="0" smtClean="0"/>
          </a:p>
          <a:p>
            <a:r>
              <a:rPr lang="en-US" altLang="zh-CN" dirty="0" smtClean="0"/>
              <a:t>CCNTDB</a:t>
            </a:r>
            <a:r>
              <a:rPr lang="zh-CN" altLang="en-US" dirty="0" smtClean="0"/>
              <a:t>数据库</a:t>
            </a:r>
            <a:endParaRPr lang="en-US" altLang="zh-CN" dirty="0" smtClean="0"/>
          </a:p>
          <a:p>
            <a:pPr lvl="1"/>
            <a:r>
              <a:rPr lang="zh-CN" altLang="en-US" dirty="0" smtClean="0"/>
              <a:t>非关系型数据库</a:t>
            </a:r>
            <a:endParaRPr lang="en-US" altLang="zh-CN" dirty="0" smtClean="0"/>
          </a:p>
          <a:p>
            <a:pPr lvl="1"/>
            <a:r>
              <a:rPr lang="en-US" altLang="zh-CN" dirty="0" err="1" smtClean="0"/>
              <a:t>NoSQL</a:t>
            </a:r>
            <a:endParaRPr lang="en-US" altLang="zh-CN" dirty="0" smtClean="0"/>
          </a:p>
          <a:p>
            <a:pPr lvl="1"/>
            <a:r>
              <a:rPr lang="en-US" altLang="zh-CN" dirty="0" smtClean="0"/>
              <a:t>Google</a:t>
            </a:r>
            <a:r>
              <a:rPr lang="zh-CN" altLang="en-US" dirty="0" smtClean="0"/>
              <a:t>提出的</a:t>
            </a:r>
            <a:r>
              <a:rPr lang="en-US" altLang="zh-CN" dirty="0" err="1" smtClean="0"/>
              <a:t>BigTable</a:t>
            </a:r>
            <a:endParaRPr lang="zh-CN" altLang="en-US" dirty="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33407875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BigTable</a:t>
            </a:r>
            <a:r>
              <a:rPr lang="zh-CN" altLang="en-US" dirty="0" smtClean="0"/>
              <a:t>数据结构</a:t>
            </a:r>
            <a:endParaRPr lang="zh-CN" altLang="en-US" dirty="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24</a:t>
            </a:fld>
            <a:endParaRPr lang="zh-CN" altLang="en-US"/>
          </a:p>
        </p:txBody>
      </p:sp>
      <p:pic>
        <p:nvPicPr>
          <p:cNvPr id="6" name="内容占位符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749" y="1596397"/>
            <a:ext cx="4488499" cy="4712923"/>
          </a:xfrm>
          <a:prstGeom prst="rect">
            <a:avLst/>
          </a:prstGeom>
        </p:spPr>
      </p:pic>
    </p:spTree>
    <p:extLst>
      <p:ext uri="{BB962C8B-B14F-4D97-AF65-F5344CB8AC3E}">
        <p14:creationId xmlns:p14="http://schemas.microsoft.com/office/powerpoint/2010/main" val="220342871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BigTable</a:t>
            </a:r>
            <a:r>
              <a:rPr lang="zh-CN" altLang="en-US" dirty="0" smtClean="0"/>
              <a:t>树形结构</a:t>
            </a:r>
            <a:endParaRPr lang="zh-CN" altLang="en-US" dirty="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6" name="矩形 5"/>
          <p:cNvSpPr/>
          <p:nvPr/>
        </p:nvSpPr>
        <p:spPr>
          <a:xfrm>
            <a:off x="4196630" y="1772816"/>
            <a:ext cx="792088"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T</a:t>
            </a:r>
            <a:r>
              <a:rPr lang="en-US" altLang="zh-CN" dirty="0" smtClean="0"/>
              <a:t>able</a:t>
            </a:r>
            <a:endParaRPr lang="zh-CN" altLang="en-US" dirty="0"/>
          </a:p>
        </p:txBody>
      </p:sp>
      <p:sp>
        <p:nvSpPr>
          <p:cNvPr id="7" name="矩形 6"/>
          <p:cNvSpPr/>
          <p:nvPr/>
        </p:nvSpPr>
        <p:spPr>
          <a:xfrm>
            <a:off x="1979712" y="2636912"/>
            <a:ext cx="792088"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Col1</a:t>
            </a:r>
            <a:endParaRPr lang="zh-CN" altLang="en-US" dirty="0"/>
          </a:p>
        </p:txBody>
      </p:sp>
      <p:sp>
        <p:nvSpPr>
          <p:cNvPr id="8" name="矩形 7"/>
          <p:cNvSpPr/>
          <p:nvPr/>
        </p:nvSpPr>
        <p:spPr>
          <a:xfrm>
            <a:off x="3419872" y="2636912"/>
            <a:ext cx="792088"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Col2</a:t>
            </a:r>
            <a:endParaRPr lang="zh-CN" altLang="en-US" dirty="0"/>
          </a:p>
        </p:txBody>
      </p:sp>
      <p:sp>
        <p:nvSpPr>
          <p:cNvPr id="9" name="矩形 8"/>
          <p:cNvSpPr/>
          <p:nvPr/>
        </p:nvSpPr>
        <p:spPr>
          <a:xfrm>
            <a:off x="4932040" y="2636912"/>
            <a:ext cx="792088"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Col3</a:t>
            </a:r>
            <a:endParaRPr lang="zh-CN" altLang="en-US" dirty="0"/>
          </a:p>
        </p:txBody>
      </p:sp>
      <p:sp>
        <p:nvSpPr>
          <p:cNvPr id="10" name="矩形 9"/>
          <p:cNvSpPr/>
          <p:nvPr/>
        </p:nvSpPr>
        <p:spPr>
          <a:xfrm>
            <a:off x="6372200" y="2636912"/>
            <a:ext cx="792088"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Col4</a:t>
            </a:r>
            <a:endParaRPr lang="zh-CN" altLang="en-US" dirty="0"/>
          </a:p>
        </p:txBody>
      </p:sp>
      <p:cxnSp>
        <p:nvCxnSpPr>
          <p:cNvPr id="12" name="直接连接符 11"/>
          <p:cNvCxnSpPr>
            <a:stCxn id="6" idx="2"/>
            <a:endCxn id="7" idx="0"/>
          </p:cNvCxnSpPr>
          <p:nvPr/>
        </p:nvCxnSpPr>
        <p:spPr>
          <a:xfrm flipH="1">
            <a:off x="2375756" y="2276872"/>
            <a:ext cx="2216918" cy="360040"/>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6" idx="2"/>
            <a:endCxn id="8" idx="0"/>
          </p:cNvCxnSpPr>
          <p:nvPr/>
        </p:nvCxnSpPr>
        <p:spPr>
          <a:xfrm flipH="1">
            <a:off x="3815916" y="2276872"/>
            <a:ext cx="776758" cy="36004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a:stCxn id="6" idx="2"/>
            <a:endCxn id="9" idx="0"/>
          </p:cNvCxnSpPr>
          <p:nvPr/>
        </p:nvCxnSpPr>
        <p:spPr>
          <a:xfrm>
            <a:off x="4592674" y="2276872"/>
            <a:ext cx="735410" cy="36004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a:stCxn id="6" idx="2"/>
            <a:endCxn id="10" idx="0"/>
          </p:cNvCxnSpPr>
          <p:nvPr/>
        </p:nvCxnSpPr>
        <p:spPr>
          <a:xfrm>
            <a:off x="4592674" y="2276872"/>
            <a:ext cx="2175570" cy="360040"/>
          </a:xfrm>
          <a:prstGeom prst="line">
            <a:avLst/>
          </a:prstGeom>
        </p:spPr>
        <p:style>
          <a:lnRef idx="2">
            <a:schemeClr val="dk1"/>
          </a:lnRef>
          <a:fillRef idx="0">
            <a:schemeClr val="dk1"/>
          </a:fillRef>
          <a:effectRef idx="1">
            <a:schemeClr val="dk1"/>
          </a:effectRef>
          <a:fontRef idx="minor">
            <a:schemeClr val="tx1"/>
          </a:fontRef>
        </p:style>
      </p:cxnSp>
      <p:sp>
        <p:nvSpPr>
          <p:cNvPr id="23" name="矩形 22"/>
          <p:cNvSpPr/>
          <p:nvPr/>
        </p:nvSpPr>
        <p:spPr>
          <a:xfrm>
            <a:off x="971600" y="3695596"/>
            <a:ext cx="792088"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row1</a:t>
            </a:r>
            <a:endParaRPr lang="zh-CN" altLang="en-US" dirty="0"/>
          </a:p>
        </p:txBody>
      </p:sp>
      <p:sp>
        <p:nvSpPr>
          <p:cNvPr id="24" name="矩形 23"/>
          <p:cNvSpPr/>
          <p:nvPr/>
        </p:nvSpPr>
        <p:spPr>
          <a:xfrm>
            <a:off x="1979904" y="3695596"/>
            <a:ext cx="792088"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row1</a:t>
            </a:r>
            <a:endParaRPr lang="zh-CN" altLang="en-US" dirty="0"/>
          </a:p>
        </p:txBody>
      </p:sp>
      <p:sp>
        <p:nvSpPr>
          <p:cNvPr id="25" name="矩形 24"/>
          <p:cNvSpPr/>
          <p:nvPr/>
        </p:nvSpPr>
        <p:spPr>
          <a:xfrm>
            <a:off x="3007564" y="3695596"/>
            <a:ext cx="792088"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row1</a:t>
            </a:r>
            <a:endParaRPr lang="zh-CN" altLang="en-US" dirty="0"/>
          </a:p>
        </p:txBody>
      </p:sp>
      <p:cxnSp>
        <p:nvCxnSpPr>
          <p:cNvPr id="26" name="直接连接符 25"/>
          <p:cNvCxnSpPr>
            <a:stCxn id="7" idx="2"/>
            <a:endCxn id="23" idx="0"/>
          </p:cNvCxnSpPr>
          <p:nvPr/>
        </p:nvCxnSpPr>
        <p:spPr>
          <a:xfrm flipH="1">
            <a:off x="1367644" y="3140968"/>
            <a:ext cx="1008112" cy="554628"/>
          </a:xfrm>
          <a:prstGeom prst="line">
            <a:avLst/>
          </a:prstGeom>
        </p:spPr>
        <p:style>
          <a:lnRef idx="2">
            <a:schemeClr val="dk1"/>
          </a:lnRef>
          <a:fillRef idx="0">
            <a:schemeClr val="dk1"/>
          </a:fillRef>
          <a:effectRef idx="1">
            <a:schemeClr val="dk1"/>
          </a:effectRef>
          <a:fontRef idx="minor">
            <a:schemeClr val="tx1"/>
          </a:fontRef>
        </p:style>
      </p:cxnSp>
      <p:cxnSp>
        <p:nvCxnSpPr>
          <p:cNvPr id="29" name="直接连接符 28"/>
          <p:cNvCxnSpPr>
            <a:stCxn id="7" idx="2"/>
            <a:endCxn id="24" idx="0"/>
          </p:cNvCxnSpPr>
          <p:nvPr/>
        </p:nvCxnSpPr>
        <p:spPr>
          <a:xfrm>
            <a:off x="2375756" y="3140968"/>
            <a:ext cx="192" cy="554628"/>
          </a:xfrm>
          <a:prstGeom prst="line">
            <a:avLst/>
          </a:prstGeom>
        </p:spPr>
        <p:style>
          <a:lnRef idx="2">
            <a:schemeClr val="dk1"/>
          </a:lnRef>
          <a:fillRef idx="0">
            <a:schemeClr val="dk1"/>
          </a:fillRef>
          <a:effectRef idx="1">
            <a:schemeClr val="dk1"/>
          </a:effectRef>
          <a:fontRef idx="minor">
            <a:schemeClr val="tx1"/>
          </a:fontRef>
        </p:style>
      </p:cxnSp>
      <p:cxnSp>
        <p:nvCxnSpPr>
          <p:cNvPr id="32" name="直接连接符 31"/>
          <p:cNvCxnSpPr>
            <a:stCxn id="7" idx="2"/>
            <a:endCxn id="25" idx="0"/>
          </p:cNvCxnSpPr>
          <p:nvPr/>
        </p:nvCxnSpPr>
        <p:spPr>
          <a:xfrm>
            <a:off x="2375756" y="3140968"/>
            <a:ext cx="1027852" cy="554628"/>
          </a:xfrm>
          <a:prstGeom prst="line">
            <a:avLst/>
          </a:prstGeom>
        </p:spPr>
        <p:style>
          <a:lnRef idx="2">
            <a:schemeClr val="dk1"/>
          </a:lnRef>
          <a:fillRef idx="0">
            <a:schemeClr val="dk1"/>
          </a:fillRef>
          <a:effectRef idx="1">
            <a:schemeClr val="dk1"/>
          </a:effectRef>
          <a:fontRef idx="minor">
            <a:schemeClr val="tx1"/>
          </a:fontRef>
        </p:style>
      </p:cxnSp>
      <p:sp>
        <p:nvSpPr>
          <p:cNvPr id="36" name="矩形 35"/>
          <p:cNvSpPr/>
          <p:nvPr/>
        </p:nvSpPr>
        <p:spPr>
          <a:xfrm>
            <a:off x="755768" y="4718942"/>
            <a:ext cx="1224136"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050" dirty="0" smtClean="0"/>
              <a:t>Key/</a:t>
            </a:r>
            <a:r>
              <a:rPr lang="en-US" altLang="zh-CN" sz="1050" dirty="0" err="1" smtClean="0"/>
              <a:t>TimeStamp</a:t>
            </a:r>
            <a:endParaRPr lang="zh-CN" altLang="en-US" sz="1050" dirty="0"/>
          </a:p>
        </p:txBody>
      </p:sp>
      <p:cxnSp>
        <p:nvCxnSpPr>
          <p:cNvPr id="37" name="直接连接符 36"/>
          <p:cNvCxnSpPr>
            <a:stCxn id="23" idx="2"/>
            <a:endCxn id="36" idx="0"/>
          </p:cNvCxnSpPr>
          <p:nvPr/>
        </p:nvCxnSpPr>
        <p:spPr>
          <a:xfrm>
            <a:off x="1367644" y="4199652"/>
            <a:ext cx="192" cy="51929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04266807"/>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BigTable</a:t>
            </a:r>
            <a:r>
              <a:rPr lang="zh-CN" altLang="en-US" dirty="0" smtClean="0"/>
              <a:t>的</a:t>
            </a:r>
            <a:r>
              <a:rPr lang="en-US" altLang="zh-CN" dirty="0" smtClean="0"/>
              <a:t>XML</a:t>
            </a:r>
            <a:r>
              <a:rPr lang="zh-CN" altLang="en-US" dirty="0" smtClean="0"/>
              <a:t>形式</a:t>
            </a:r>
            <a:endParaRPr lang="zh-CN" altLang="en-US" dirty="0"/>
          </a:p>
        </p:txBody>
      </p:sp>
      <p:sp>
        <p:nvSpPr>
          <p:cNvPr id="3" name="内容占位符 2"/>
          <p:cNvSpPr>
            <a:spLocks noGrp="1"/>
          </p:cNvSpPr>
          <p:nvPr>
            <p:ph idx="1"/>
          </p:nvPr>
        </p:nvSpPr>
        <p:spPr/>
        <p:txBody>
          <a:bodyPr>
            <a:normAutofit/>
          </a:bodyPr>
          <a:lstStyle/>
          <a:p>
            <a:r>
              <a:rPr lang="en-US" altLang="zh-CN" dirty="0" smtClean="0"/>
              <a:t>&lt;table name=TA&gt;</a:t>
            </a:r>
          </a:p>
          <a:p>
            <a:pPr lvl="1"/>
            <a:r>
              <a:rPr lang="en-US" altLang="zh-CN" dirty="0" smtClean="0"/>
              <a:t>&lt;column name=CA&gt;</a:t>
            </a:r>
          </a:p>
          <a:p>
            <a:pPr lvl="2"/>
            <a:r>
              <a:rPr lang="en-US" altLang="zh-CN" dirty="0" smtClean="0"/>
              <a:t>&lt;row name=RA&gt;</a:t>
            </a:r>
          </a:p>
          <a:p>
            <a:pPr lvl="3"/>
            <a:r>
              <a:rPr lang="en-US" altLang="zh-CN" dirty="0" smtClean="0"/>
              <a:t>&lt;key </a:t>
            </a:r>
            <a:r>
              <a:rPr lang="en-US" altLang="zh-CN" dirty="0" err="1" smtClean="0"/>
              <a:t>timeStamp</a:t>
            </a:r>
            <a:r>
              <a:rPr lang="en-US" altLang="zh-CN" dirty="0" smtClean="0"/>
              <a:t>=2133333&gt;</a:t>
            </a:r>
          </a:p>
          <a:p>
            <a:pPr lvl="4"/>
            <a:r>
              <a:rPr lang="en-US" altLang="zh-CN" dirty="0" smtClean="0"/>
              <a:t>“teacher”</a:t>
            </a:r>
          </a:p>
          <a:p>
            <a:pPr lvl="3"/>
            <a:r>
              <a:rPr lang="en-US" altLang="zh-CN" dirty="0" smtClean="0"/>
              <a:t>&lt;/key&gt;</a:t>
            </a:r>
          </a:p>
          <a:p>
            <a:pPr lvl="3"/>
            <a:r>
              <a:rPr lang="en-US" altLang="zh-CN" dirty="0" smtClean="0"/>
              <a:t>&lt;key </a:t>
            </a:r>
            <a:r>
              <a:rPr lang="en-US" altLang="zh-CN" dirty="0" err="1" smtClean="0"/>
              <a:t>timeStamp</a:t>
            </a:r>
            <a:r>
              <a:rPr lang="en-US" altLang="zh-CN" dirty="0" smtClean="0"/>
              <a:t>=2133335&gt;</a:t>
            </a:r>
          </a:p>
          <a:p>
            <a:pPr lvl="4"/>
            <a:r>
              <a:rPr lang="en-US" altLang="zh-CN" dirty="0" smtClean="0"/>
              <a:t>“boss”</a:t>
            </a:r>
          </a:p>
          <a:p>
            <a:pPr lvl="3"/>
            <a:r>
              <a:rPr lang="en-US" altLang="zh-CN" dirty="0" smtClean="0"/>
              <a:t>&lt;/key&gt;</a:t>
            </a:r>
          </a:p>
          <a:p>
            <a:pPr lvl="2"/>
            <a:r>
              <a:rPr lang="en-US" altLang="zh-CN" dirty="0" smtClean="0"/>
              <a:t>&lt;/row&gt;</a:t>
            </a:r>
          </a:p>
          <a:p>
            <a:pPr lvl="1"/>
            <a:r>
              <a:rPr lang="en-US" altLang="zh-CN" dirty="0" smtClean="0"/>
              <a:t>&lt;/column&gt;</a:t>
            </a:r>
          </a:p>
          <a:p>
            <a:pPr lvl="1"/>
            <a:r>
              <a:rPr lang="en-US" altLang="zh-CN" dirty="0" smtClean="0"/>
              <a:t>&lt;column name=CB&gt;</a:t>
            </a:r>
          </a:p>
          <a:p>
            <a:pPr lvl="1"/>
            <a:r>
              <a:rPr lang="en-US" altLang="zh-CN" dirty="0"/>
              <a:t>&lt;/column</a:t>
            </a:r>
            <a:r>
              <a:rPr lang="en-US" altLang="zh-CN" dirty="0" smtClean="0"/>
              <a:t>&gt;</a:t>
            </a:r>
          </a:p>
          <a:p>
            <a:r>
              <a:rPr lang="en-US" altLang="zh-CN" dirty="0" smtClean="0"/>
              <a:t>&lt;/table&gt;</a:t>
            </a:r>
            <a:endParaRPr lang="zh-CN" altLang="en-US" dirty="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4036196374"/>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典型树形</a:t>
            </a:r>
            <a:r>
              <a:rPr lang="en-US" altLang="zh-CN" dirty="0" smtClean="0"/>
              <a:t>XML</a:t>
            </a:r>
            <a:r>
              <a:rPr lang="zh-CN" altLang="en-US" dirty="0" smtClean="0"/>
              <a:t>结构</a:t>
            </a:r>
            <a:endParaRPr lang="zh-CN" altLang="en-US" dirty="0"/>
          </a:p>
        </p:txBody>
      </p:sp>
      <p:sp>
        <p:nvSpPr>
          <p:cNvPr id="3" name="内容占位符 2"/>
          <p:cNvSpPr>
            <a:spLocks noGrp="1"/>
          </p:cNvSpPr>
          <p:nvPr>
            <p:ph idx="1"/>
          </p:nvPr>
        </p:nvSpPr>
        <p:spPr/>
        <p:txBody>
          <a:bodyPr/>
          <a:lstStyle/>
          <a:p>
            <a:r>
              <a:rPr lang="zh-CN" altLang="en-US" dirty="0" smtClean="0"/>
              <a:t>一个典型的</a:t>
            </a:r>
            <a:r>
              <a:rPr lang="en-US" altLang="zh-CN" dirty="0" smtClean="0"/>
              <a:t>XML</a:t>
            </a:r>
            <a:r>
              <a:rPr lang="zh-CN" altLang="en-US" dirty="0" smtClean="0"/>
              <a:t>结构树</a:t>
            </a:r>
            <a:endParaRPr lang="en-US" altLang="zh-CN" dirty="0" smtClean="0"/>
          </a:p>
          <a:p>
            <a:endParaRPr lang="zh-CN" altLang="en-US" dirty="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27</a:t>
            </a:fld>
            <a:endParaRPr lang="zh-CN" altLang="en-US"/>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204864"/>
            <a:ext cx="3410426" cy="3410426"/>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7427" y="2728812"/>
            <a:ext cx="4544060" cy="2362530"/>
          </a:xfrm>
          <a:prstGeom prst="rect">
            <a:avLst/>
          </a:prstGeom>
        </p:spPr>
      </p:pic>
    </p:spTree>
    <p:extLst>
      <p:ext uri="{BB962C8B-B14F-4D97-AF65-F5344CB8AC3E}">
        <p14:creationId xmlns:p14="http://schemas.microsoft.com/office/powerpoint/2010/main" val="398452924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并发操作</a:t>
            </a:r>
            <a:endParaRPr lang="zh-CN" altLang="en-US" dirty="0"/>
          </a:p>
        </p:txBody>
      </p:sp>
      <p:sp>
        <p:nvSpPr>
          <p:cNvPr id="3" name="内容占位符 2"/>
          <p:cNvSpPr>
            <a:spLocks noGrp="1"/>
          </p:cNvSpPr>
          <p:nvPr>
            <p:ph idx="1"/>
          </p:nvPr>
        </p:nvSpPr>
        <p:spPr/>
        <p:txBody>
          <a:bodyPr/>
          <a:lstStyle/>
          <a:p>
            <a:r>
              <a:rPr lang="zh-CN" altLang="en-US" dirty="0" smtClean="0"/>
              <a:t>并发操作</a:t>
            </a:r>
            <a:endParaRPr lang="en-US" altLang="zh-CN" dirty="0" smtClean="0"/>
          </a:p>
          <a:p>
            <a:pPr lvl="1"/>
            <a:r>
              <a:rPr lang="en-US" altLang="zh-CN" dirty="0" smtClean="0"/>
              <a:t>Operation U1:</a:t>
            </a:r>
            <a:r>
              <a:rPr lang="zh-CN" altLang="en-US" dirty="0" smtClean="0"/>
              <a:t>将所有</a:t>
            </a:r>
            <a:r>
              <a:rPr lang="en-US" altLang="zh-CN" dirty="0" smtClean="0"/>
              <a:t>name</a:t>
            </a:r>
            <a:r>
              <a:rPr lang="zh-CN" altLang="en-US" dirty="0" smtClean="0"/>
              <a:t>为 </a:t>
            </a:r>
            <a:r>
              <a:rPr lang="en-US" altLang="zh-CN" dirty="0" smtClean="0"/>
              <a:t>D</a:t>
            </a:r>
            <a:r>
              <a:rPr lang="zh-CN" altLang="en-US" dirty="0" smtClean="0"/>
              <a:t>的修改为</a:t>
            </a:r>
            <a:r>
              <a:rPr lang="en-US" altLang="zh-CN" dirty="0" smtClean="0"/>
              <a:t>B</a:t>
            </a:r>
          </a:p>
          <a:p>
            <a:pPr lvl="1"/>
            <a:r>
              <a:rPr lang="en-US" altLang="zh-CN" dirty="0" smtClean="0"/>
              <a:t>Operation U2:</a:t>
            </a:r>
            <a:r>
              <a:rPr lang="zh-CN" altLang="en-US" dirty="0" smtClean="0"/>
              <a:t>将</a:t>
            </a:r>
            <a:r>
              <a:rPr lang="en-US" altLang="zh-CN" dirty="0" smtClean="0"/>
              <a:t>name</a:t>
            </a:r>
            <a:r>
              <a:rPr lang="zh-CN" altLang="en-US" dirty="0" smtClean="0"/>
              <a:t>为</a:t>
            </a:r>
            <a:r>
              <a:rPr lang="en-US" altLang="zh-CN" dirty="0" smtClean="0"/>
              <a:t>B</a:t>
            </a:r>
            <a:r>
              <a:rPr lang="zh-CN" altLang="en-US" dirty="0" smtClean="0"/>
              <a:t>的子树的</a:t>
            </a:r>
            <a:r>
              <a:rPr lang="en-US" altLang="zh-CN" dirty="0" err="1" smtClean="0"/>
              <a:t>attr</a:t>
            </a:r>
            <a:r>
              <a:rPr lang="zh-CN" altLang="en-US" dirty="0" smtClean="0"/>
              <a:t>修改为</a:t>
            </a:r>
            <a:r>
              <a:rPr lang="en-US" altLang="zh-CN" dirty="0" smtClean="0"/>
              <a:t>3</a:t>
            </a:r>
          </a:p>
          <a:p>
            <a:pPr lvl="1"/>
            <a:r>
              <a:rPr lang="en-US" altLang="zh-CN" dirty="0" smtClean="0"/>
              <a:t>Operation U3:</a:t>
            </a:r>
            <a:r>
              <a:rPr lang="zh-CN" altLang="en-US" dirty="0" smtClean="0"/>
              <a:t>将所有</a:t>
            </a:r>
            <a:r>
              <a:rPr lang="en-US" altLang="zh-CN" dirty="0" smtClean="0"/>
              <a:t>value</a:t>
            </a:r>
            <a:r>
              <a:rPr lang="zh-CN" altLang="en-US" dirty="0" smtClean="0"/>
              <a:t>为</a:t>
            </a:r>
            <a:r>
              <a:rPr lang="en-US" altLang="zh-CN" dirty="0" smtClean="0"/>
              <a:t>3</a:t>
            </a:r>
            <a:r>
              <a:rPr lang="zh-CN" altLang="en-US" dirty="0" smtClean="0"/>
              <a:t>的子树中插入新节点</a:t>
            </a:r>
            <a:r>
              <a:rPr lang="en-US" altLang="zh-CN" dirty="0" smtClean="0"/>
              <a:t>D</a:t>
            </a:r>
          </a:p>
          <a:p>
            <a:pPr lvl="1"/>
            <a:r>
              <a:rPr lang="en-US" altLang="zh-CN" dirty="0" smtClean="0"/>
              <a:t>Operation U4:</a:t>
            </a:r>
            <a:r>
              <a:rPr lang="zh-CN" altLang="en-US" dirty="0" smtClean="0"/>
              <a:t>将所有</a:t>
            </a:r>
            <a:r>
              <a:rPr lang="en-US" altLang="zh-CN" dirty="0" smtClean="0"/>
              <a:t>name</a:t>
            </a:r>
            <a:r>
              <a:rPr lang="zh-CN" altLang="en-US" dirty="0" smtClean="0"/>
              <a:t>为</a:t>
            </a:r>
            <a:r>
              <a:rPr lang="en-US" altLang="zh-CN" dirty="0" smtClean="0"/>
              <a:t>B</a:t>
            </a:r>
            <a:r>
              <a:rPr lang="zh-CN" altLang="en-US" dirty="0" smtClean="0"/>
              <a:t>的子树的</a:t>
            </a:r>
            <a:r>
              <a:rPr lang="en-US" altLang="zh-CN" dirty="0" err="1" smtClean="0"/>
              <a:t>attr</a:t>
            </a:r>
            <a:r>
              <a:rPr lang="zh-CN" altLang="en-US" dirty="0" smtClean="0"/>
              <a:t>修改为</a:t>
            </a:r>
            <a:r>
              <a:rPr lang="en-US" altLang="zh-CN" dirty="0" smtClean="0"/>
              <a:t>2</a:t>
            </a:r>
            <a:endParaRPr lang="zh-CN" altLang="en-US" dirty="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28</a:t>
            </a:fld>
            <a:endParaRPr lang="zh-CN" altLang="en-US"/>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410" y="3366231"/>
            <a:ext cx="2886478" cy="1752845"/>
          </a:xfrm>
          <a:prstGeom prst="rect">
            <a:avLst/>
          </a:prstGeom>
          <a:ln>
            <a:noFill/>
          </a:ln>
          <a:effectLst>
            <a:outerShdw blurRad="292100" dist="139700" dir="2700000" algn="tl" rotWithShape="0">
              <a:srgbClr val="333333">
                <a:alpha val="65000"/>
              </a:srgbClr>
            </a:outerShdw>
          </a:effectLst>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032" y="3366231"/>
            <a:ext cx="2800741" cy="2314898"/>
          </a:xfrm>
          <a:prstGeom prst="rect">
            <a:avLst/>
          </a:prstGeom>
          <a:ln>
            <a:noFill/>
          </a:ln>
          <a:effectLst>
            <a:outerShdw blurRad="292100" dist="139700" dir="2700000" algn="tl" rotWithShape="0">
              <a:srgbClr val="333333">
                <a:alpha val="65000"/>
              </a:srgbClr>
            </a:outerShdw>
          </a:effectLst>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168" y="1556792"/>
            <a:ext cx="2962689" cy="1676634"/>
          </a:xfrm>
          <a:prstGeom prst="rect">
            <a:avLst/>
          </a:prstGeom>
          <a:ln>
            <a:noFill/>
          </a:ln>
          <a:effectLst>
            <a:outerShdw blurRad="292100" dist="139700" dir="2700000" algn="tl" rotWithShape="0">
              <a:srgbClr val="333333">
                <a:alpha val="65000"/>
              </a:srgbClr>
            </a:outerShdw>
          </a:effectLst>
        </p:spPr>
      </p:pic>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3695" y="3382521"/>
            <a:ext cx="2953162" cy="23053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2058543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操作执行顺序</a:t>
            </a:r>
            <a:endParaRPr lang="zh-CN" altLang="en-US" dirty="0"/>
          </a:p>
        </p:txBody>
      </p:sp>
      <p:pic>
        <p:nvPicPr>
          <p:cNvPr id="6" name="内容占位符 5"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7824" y="1700808"/>
            <a:ext cx="3024336" cy="3215877"/>
          </a:xfrm>
        </p:spPr>
      </p:pic>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29</a:t>
            </a:fld>
            <a:endParaRPr lang="zh-CN" altLang="en-US"/>
          </a:p>
        </p:txBody>
      </p:sp>
      <p:sp>
        <p:nvSpPr>
          <p:cNvPr id="7" name="TextBox 6"/>
          <p:cNvSpPr txBox="1"/>
          <p:nvPr/>
        </p:nvSpPr>
        <p:spPr>
          <a:xfrm>
            <a:off x="1187624" y="4869160"/>
            <a:ext cx="7128792" cy="1200329"/>
          </a:xfrm>
          <a:prstGeom prst="rect">
            <a:avLst/>
          </a:prstGeom>
          <a:noFill/>
        </p:spPr>
        <p:txBody>
          <a:bodyPr wrap="square" rtlCol="0">
            <a:spAutoFit/>
          </a:bodyPr>
          <a:lstStyle/>
          <a:p>
            <a:r>
              <a:rPr lang="en-US" altLang="zh-CN" dirty="0" smtClean="0"/>
              <a:t>U3</a:t>
            </a:r>
            <a:r>
              <a:rPr lang="zh-CN" altLang="en-US" dirty="0" smtClean="0"/>
              <a:t>在</a:t>
            </a:r>
            <a:r>
              <a:rPr lang="en-US" altLang="zh-CN" dirty="0" smtClean="0"/>
              <a:t>SR1</a:t>
            </a:r>
            <a:r>
              <a:rPr lang="zh-CN" altLang="en-US" dirty="0" smtClean="0"/>
              <a:t>上分别对“</a:t>
            </a:r>
            <a:r>
              <a:rPr lang="en-US" altLang="zh-CN" dirty="0" smtClean="0"/>
              <a:t>B</a:t>
            </a:r>
            <a:r>
              <a:rPr lang="zh-CN" altLang="en-US" dirty="0" smtClean="0"/>
              <a:t>”和“</a:t>
            </a:r>
            <a:r>
              <a:rPr lang="en-US" altLang="zh-CN" dirty="0" smtClean="0"/>
              <a:t>C</a:t>
            </a:r>
            <a:r>
              <a:rPr lang="zh-CN" altLang="en-US" dirty="0" smtClean="0"/>
              <a:t>”为根的子树中插入了一个子节点“</a:t>
            </a:r>
            <a:r>
              <a:rPr lang="en-US" altLang="zh-CN" dirty="0" smtClean="0"/>
              <a:t>D</a:t>
            </a:r>
            <a:r>
              <a:rPr lang="zh-CN" altLang="en-US" dirty="0" smtClean="0"/>
              <a:t>”，但是在</a:t>
            </a:r>
            <a:r>
              <a:rPr lang="en-US" altLang="zh-CN" dirty="0" smtClean="0"/>
              <a:t>SR2</a:t>
            </a:r>
            <a:r>
              <a:rPr lang="zh-CN" altLang="en-US" dirty="0" smtClean="0"/>
              <a:t>上，由于执行了</a:t>
            </a:r>
            <a:r>
              <a:rPr lang="en-US" altLang="zh-CN" dirty="0" smtClean="0"/>
              <a:t>U4</a:t>
            </a:r>
            <a:r>
              <a:rPr lang="zh-CN" altLang="en-US" dirty="0" smtClean="0"/>
              <a:t>，</a:t>
            </a:r>
            <a:r>
              <a:rPr lang="en-US" altLang="zh-CN" dirty="0" smtClean="0"/>
              <a:t>U3</a:t>
            </a:r>
            <a:r>
              <a:rPr lang="zh-CN" altLang="en-US" dirty="0" smtClean="0"/>
              <a:t>到达之后执行的话，只会在以“</a:t>
            </a:r>
            <a:r>
              <a:rPr lang="en-US" altLang="zh-CN" dirty="0" smtClean="0"/>
              <a:t>C</a:t>
            </a:r>
            <a:r>
              <a:rPr lang="zh-CN" altLang="en-US" dirty="0" smtClean="0"/>
              <a:t>”为根的子树上插入节点“</a:t>
            </a:r>
            <a:r>
              <a:rPr lang="en-US" altLang="zh-CN" dirty="0" smtClean="0"/>
              <a:t>D</a:t>
            </a:r>
            <a:r>
              <a:rPr lang="zh-CN" altLang="en-US" dirty="0" smtClean="0"/>
              <a:t>”，无法得到与</a:t>
            </a:r>
            <a:r>
              <a:rPr lang="en-US" altLang="zh-CN" dirty="0" smtClean="0"/>
              <a:t>SR1</a:t>
            </a:r>
            <a:r>
              <a:rPr lang="zh-CN" altLang="en-US" dirty="0" smtClean="0"/>
              <a:t>站点上得到数据保持一致性。</a:t>
            </a:r>
            <a:endParaRPr lang="zh-CN" altLang="en-US" dirty="0"/>
          </a:p>
        </p:txBody>
      </p:sp>
    </p:spTree>
    <p:extLst>
      <p:ext uri="{BB962C8B-B14F-4D97-AF65-F5344CB8AC3E}">
        <p14:creationId xmlns:p14="http://schemas.microsoft.com/office/powerpoint/2010/main" val="64849287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一致性传统</a:t>
            </a:r>
            <a:r>
              <a:rPr lang="zh-CN" altLang="en-US" dirty="0" smtClean="0"/>
              <a:t>解决方案</a:t>
            </a:r>
            <a:endParaRPr lang="zh-CN" altLang="en-US" dirty="0"/>
          </a:p>
        </p:txBody>
      </p:sp>
      <p:sp>
        <p:nvSpPr>
          <p:cNvPr id="3" name="内容占位符 2"/>
          <p:cNvSpPr>
            <a:spLocks noGrp="1"/>
          </p:cNvSpPr>
          <p:nvPr>
            <p:ph idx="1"/>
          </p:nvPr>
        </p:nvSpPr>
        <p:spPr/>
        <p:txBody>
          <a:bodyPr/>
          <a:lstStyle/>
          <a:p>
            <a:r>
              <a:rPr lang="zh-CN" altLang="en-US" dirty="0" smtClean="0"/>
              <a:t>传统解决方案</a:t>
            </a:r>
            <a:endParaRPr lang="en-US" altLang="zh-CN" dirty="0"/>
          </a:p>
          <a:p>
            <a:pPr lvl="1"/>
            <a:r>
              <a:rPr lang="zh-CN" altLang="en-US" dirty="0" smtClean="0"/>
              <a:t>事务序列化，二段封锁，</a:t>
            </a:r>
            <a:r>
              <a:rPr lang="en-US" altLang="zh-CN" dirty="0" smtClean="0"/>
              <a:t>X</a:t>
            </a:r>
            <a:r>
              <a:rPr lang="zh-CN" altLang="en-US" dirty="0" smtClean="0"/>
              <a:t>锁，（</a:t>
            </a:r>
            <a:r>
              <a:rPr lang="en-US" altLang="zh-CN" dirty="0" smtClean="0"/>
              <a:t>S</a:t>
            </a:r>
            <a:r>
              <a:rPr lang="zh-CN" altLang="en-US" dirty="0" smtClean="0"/>
              <a:t>，</a:t>
            </a:r>
            <a:r>
              <a:rPr lang="en-US" altLang="zh-CN" dirty="0" smtClean="0"/>
              <a:t>X</a:t>
            </a:r>
            <a:r>
              <a:rPr lang="zh-CN" altLang="en-US" dirty="0" smtClean="0"/>
              <a:t>）锁等</a:t>
            </a:r>
            <a:endParaRPr lang="en-US" altLang="zh-CN" dirty="0" smtClean="0"/>
          </a:p>
          <a:p>
            <a:r>
              <a:rPr lang="zh-CN" altLang="en-US" dirty="0" smtClean="0"/>
              <a:t>问题缺陷产生</a:t>
            </a:r>
            <a:endParaRPr lang="en-US" altLang="zh-CN" dirty="0" smtClean="0"/>
          </a:p>
          <a:p>
            <a:pPr lvl="1"/>
            <a:r>
              <a:rPr lang="zh-CN" altLang="en-US" dirty="0" smtClean="0"/>
              <a:t>网络延迟，操作阻塞</a:t>
            </a:r>
            <a:endParaRPr lang="en-US" altLang="zh-CN" dirty="0" smtClean="0"/>
          </a:p>
          <a:p>
            <a:pPr lvl="1"/>
            <a:r>
              <a:rPr lang="zh-CN" altLang="en-US" dirty="0" smtClean="0"/>
              <a:t>依赖最慢的节点，降低整体效率</a:t>
            </a:r>
            <a:endParaRPr lang="en-US" altLang="zh-CN" dirty="0" smtClean="0"/>
          </a:p>
          <a:p>
            <a:pPr lvl="1"/>
            <a:endParaRPr lang="zh-CN" altLang="en-US" dirty="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1386888497"/>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树形结构下空间地址转换</a:t>
            </a:r>
            <a:endParaRPr lang="zh-CN" altLang="en-US" dirty="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30</a:t>
            </a:fld>
            <a:endParaRPr lang="zh-CN" altLang="en-US"/>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1772815"/>
            <a:ext cx="4824536" cy="4477528"/>
          </a:xfrm>
          <a:prstGeom prst="rect">
            <a:avLst/>
          </a:prstGeom>
        </p:spPr>
      </p:pic>
    </p:spTree>
    <p:extLst>
      <p:ext uri="{BB962C8B-B14F-4D97-AF65-F5344CB8AC3E}">
        <p14:creationId xmlns:p14="http://schemas.microsoft.com/office/powerpoint/2010/main" val="1671651451"/>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节点标签</a:t>
            </a:r>
            <a:endParaRPr lang="zh-CN" altLang="en-US" dirty="0"/>
          </a:p>
        </p:txBody>
      </p:sp>
      <p:sp>
        <p:nvSpPr>
          <p:cNvPr id="3" name="内容占位符 2"/>
          <p:cNvSpPr>
            <a:spLocks noGrp="1"/>
          </p:cNvSpPr>
          <p:nvPr>
            <p:ph idx="1"/>
          </p:nvPr>
        </p:nvSpPr>
        <p:spPr/>
        <p:txBody>
          <a:bodyPr/>
          <a:lstStyle/>
          <a:p>
            <a:r>
              <a:rPr lang="en-US" altLang="zh-CN" dirty="0" smtClean="0"/>
              <a:t>XML</a:t>
            </a:r>
            <a:r>
              <a:rPr lang="zh-CN" altLang="en-US" dirty="0" smtClean="0"/>
              <a:t>查询基本都是基于节点标签来判断节点间的祖先关系。此处使用前缀标签</a:t>
            </a:r>
            <a:endParaRPr lang="zh-CN" altLang="en-US" dirty="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31</a:t>
            </a:fld>
            <a:endParaRPr lang="zh-CN" altLang="en-US"/>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691" y="2420888"/>
            <a:ext cx="6796468" cy="3744416"/>
          </a:xfrm>
          <a:prstGeom prst="rect">
            <a:avLst/>
          </a:prstGeom>
        </p:spPr>
      </p:pic>
    </p:spTree>
    <p:extLst>
      <p:ext uri="{BB962C8B-B14F-4D97-AF65-F5344CB8AC3E}">
        <p14:creationId xmlns:p14="http://schemas.microsoft.com/office/powerpoint/2010/main" val="3367854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倒排索引表</a:t>
            </a:r>
            <a:endParaRPr lang="zh-CN" altLang="en-US" dirty="0"/>
          </a:p>
        </p:txBody>
      </p:sp>
      <p:pic>
        <p:nvPicPr>
          <p:cNvPr id="6" name="内容占位符 5"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232" y="1772816"/>
            <a:ext cx="8460232" cy="4032447"/>
          </a:xfrm>
        </p:spPr>
      </p:pic>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3152331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基于倒排索引表</a:t>
            </a:r>
            <a:r>
              <a:rPr lang="en-US" altLang="zh-CN" dirty="0" smtClean="0"/>
              <a:t/>
            </a:r>
            <a:br>
              <a:rPr lang="en-US" altLang="zh-CN" dirty="0" smtClean="0"/>
            </a:br>
            <a:r>
              <a:rPr lang="zh-CN" altLang="en-US" dirty="0" smtClean="0"/>
              <a:t>的地址空间转换过程</a:t>
            </a:r>
            <a:endParaRPr lang="zh-CN" altLang="en-US" dirty="0"/>
          </a:p>
        </p:txBody>
      </p:sp>
      <p:pic>
        <p:nvPicPr>
          <p:cNvPr id="6" name="内容占位符 5"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20" y="1508238"/>
            <a:ext cx="5256584" cy="4911739"/>
          </a:xfrm>
        </p:spPr>
      </p:pic>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3940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方案分析</a:t>
            </a:r>
            <a:endParaRPr lang="zh-CN" altLang="en-US" dirty="0"/>
          </a:p>
        </p:txBody>
      </p:sp>
      <p:sp>
        <p:nvSpPr>
          <p:cNvPr id="3" name="内容占位符 2"/>
          <p:cNvSpPr>
            <a:spLocks noGrp="1"/>
          </p:cNvSpPr>
          <p:nvPr>
            <p:ph idx="1"/>
          </p:nvPr>
        </p:nvSpPr>
        <p:spPr/>
        <p:txBody>
          <a:bodyPr/>
          <a:lstStyle/>
          <a:p>
            <a:r>
              <a:rPr lang="zh-CN" altLang="en-US" dirty="0" smtClean="0"/>
              <a:t>脏数据读取</a:t>
            </a:r>
            <a:endParaRPr lang="en-US" altLang="zh-CN" dirty="0" smtClean="0"/>
          </a:p>
          <a:p>
            <a:pPr lvl="1"/>
            <a:r>
              <a:rPr lang="zh-CN" altLang="en-US" dirty="0" smtClean="0"/>
              <a:t>如果是锁的情况下，写锁在的时候也是不允许读的，然而任然使用了</a:t>
            </a:r>
            <a:r>
              <a:rPr lang="zh-CN" altLang="en-US" dirty="0"/>
              <a:t>两</a:t>
            </a:r>
            <a:r>
              <a:rPr lang="zh-CN" altLang="en-US" dirty="0" smtClean="0"/>
              <a:t>把锁</a:t>
            </a:r>
            <a:endParaRPr lang="en-US" altLang="zh-CN" dirty="0" smtClean="0"/>
          </a:p>
          <a:p>
            <a:pPr lvl="1"/>
            <a:r>
              <a:rPr lang="zh-CN" altLang="en-US" dirty="0" smtClean="0"/>
              <a:t>在空间地址转换的场景下，在并发协同操作写文件时，读锁</a:t>
            </a:r>
            <a:r>
              <a:rPr lang="zh-CN" altLang="en-US" dirty="0"/>
              <a:t>也是不可避免</a:t>
            </a:r>
            <a:r>
              <a:rPr lang="zh-CN" altLang="en-US" dirty="0" smtClean="0"/>
              <a:t>的。但是解放了写锁。大大增加了协同写的</a:t>
            </a:r>
            <a:r>
              <a:rPr lang="zh-CN" altLang="en-US" dirty="0" smtClean="0"/>
              <a:t>效率</a:t>
            </a:r>
            <a:endParaRPr lang="en-US" altLang="zh-CN" dirty="0" smtClean="0"/>
          </a:p>
          <a:p>
            <a:r>
              <a:rPr lang="zh-CN" altLang="en-US" dirty="0" smtClean="0"/>
              <a:t>可以优化的部分</a:t>
            </a:r>
            <a:endParaRPr lang="en-US" altLang="zh-CN" dirty="0" smtClean="0"/>
          </a:p>
          <a:p>
            <a:pPr lvl="1"/>
            <a:r>
              <a:rPr lang="zh-CN" altLang="en-US" dirty="0" smtClean="0"/>
              <a:t>线性结构“</a:t>
            </a:r>
            <a:r>
              <a:rPr lang="en-US" altLang="zh-CN" dirty="0" err="1" smtClean="0"/>
              <a:t>abc</a:t>
            </a:r>
            <a:r>
              <a:rPr lang="zh-CN" altLang="en-US" dirty="0" smtClean="0"/>
              <a:t>”</a:t>
            </a:r>
            <a:endParaRPr lang="en-US" altLang="zh-CN" dirty="0" smtClean="0"/>
          </a:p>
          <a:p>
            <a:pPr lvl="2"/>
            <a:r>
              <a:rPr lang="zh-CN" altLang="en-US" dirty="0"/>
              <a:t>红</a:t>
            </a:r>
            <a:r>
              <a:rPr lang="zh-CN" altLang="en-US" dirty="0" smtClean="0"/>
              <a:t>黑树优化插入时间复杂度</a:t>
            </a:r>
            <a:endParaRPr lang="en-US" altLang="zh-CN" dirty="0" smtClean="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878873831"/>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flipV="1">
            <a:off x="5095562" y="4401108"/>
            <a:ext cx="1024610" cy="872480"/>
          </a:xfrm>
          <a:prstGeom prst="line">
            <a:avLst/>
          </a:prstGeom>
        </p:spPr>
        <p:style>
          <a:lnRef idx="2">
            <a:schemeClr val="dk1"/>
          </a:lnRef>
          <a:fillRef idx="0">
            <a:schemeClr val="dk1"/>
          </a:fillRef>
          <a:effectRef idx="1">
            <a:schemeClr val="dk1"/>
          </a:effectRef>
          <a:fontRef idx="minor">
            <a:schemeClr val="tx1"/>
          </a:fontRef>
        </p:style>
      </p:cxnSp>
      <p:cxnSp>
        <p:nvCxnSpPr>
          <p:cNvPr id="37" name="直接连接符 36"/>
          <p:cNvCxnSpPr/>
          <p:nvPr/>
        </p:nvCxnSpPr>
        <p:spPr>
          <a:xfrm flipH="1" flipV="1">
            <a:off x="6120172" y="4401108"/>
            <a:ext cx="936104" cy="872480"/>
          </a:xfrm>
          <a:prstGeom prst="line">
            <a:avLst/>
          </a:prstGeom>
        </p:spPr>
        <p:style>
          <a:lnRef idx="2">
            <a:schemeClr val="dk1"/>
          </a:lnRef>
          <a:fillRef idx="0">
            <a:schemeClr val="dk1"/>
          </a:fillRef>
          <a:effectRef idx="1">
            <a:schemeClr val="dk1"/>
          </a:effectRef>
          <a:fontRef idx="minor">
            <a:schemeClr val="tx1"/>
          </a:fontRef>
        </p:style>
      </p:cxnSp>
      <p:cxnSp>
        <p:nvCxnSpPr>
          <p:cNvPr id="29" name="直接连接符 28"/>
          <p:cNvCxnSpPr/>
          <p:nvPr/>
        </p:nvCxnSpPr>
        <p:spPr>
          <a:xfrm flipH="1" flipV="1">
            <a:off x="5095562" y="3681028"/>
            <a:ext cx="1024610" cy="720080"/>
          </a:xfrm>
          <a:prstGeom prst="line">
            <a:avLst/>
          </a:prstGeom>
        </p:spPr>
        <p:style>
          <a:lnRef idx="2">
            <a:schemeClr val="dk1"/>
          </a:lnRef>
          <a:fillRef idx="0">
            <a:schemeClr val="dk1"/>
          </a:fillRef>
          <a:effectRef idx="1">
            <a:schemeClr val="dk1"/>
          </a:effectRef>
          <a:fontRef idx="minor">
            <a:schemeClr val="tx1"/>
          </a:fontRef>
        </p:style>
      </p:cxnSp>
      <p:cxnSp>
        <p:nvCxnSpPr>
          <p:cNvPr id="27" name="直接连接符 26"/>
          <p:cNvCxnSpPr/>
          <p:nvPr/>
        </p:nvCxnSpPr>
        <p:spPr>
          <a:xfrm flipV="1">
            <a:off x="3887924" y="3681028"/>
            <a:ext cx="1207638" cy="72008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a:off x="611560" y="2348880"/>
            <a:ext cx="4608512" cy="0"/>
          </a:xfrm>
          <a:prstGeom prst="line">
            <a:avLst/>
          </a:prstGeom>
        </p:spPr>
        <p:style>
          <a:lnRef idx="2">
            <a:schemeClr val="dk1"/>
          </a:lnRef>
          <a:fillRef idx="0">
            <a:schemeClr val="dk1"/>
          </a:fillRef>
          <a:effectRef idx="1">
            <a:schemeClr val="dk1"/>
          </a:effectRef>
          <a:fontRef idx="minor">
            <a:schemeClr val="tx1"/>
          </a:fontRef>
        </p:style>
      </p:cxnSp>
      <p:sp>
        <p:nvSpPr>
          <p:cNvPr id="2" name="标题 1"/>
          <p:cNvSpPr>
            <a:spLocks noGrp="1"/>
          </p:cNvSpPr>
          <p:nvPr>
            <p:ph type="title"/>
          </p:nvPr>
        </p:nvSpPr>
        <p:spPr/>
        <p:txBody>
          <a:bodyPr/>
          <a:lstStyle/>
          <a:p>
            <a:r>
              <a:rPr lang="zh-CN" altLang="en-US" dirty="0" smtClean="0"/>
              <a:t>优化</a:t>
            </a:r>
            <a:r>
              <a:rPr lang="en-US" altLang="zh-CN" dirty="0" smtClean="0"/>
              <a:t>-</a:t>
            </a:r>
            <a:r>
              <a:rPr lang="zh-CN" altLang="en-US" dirty="0" smtClean="0"/>
              <a:t>红黑树</a:t>
            </a:r>
            <a:endParaRPr lang="zh-CN" altLang="en-US" dirty="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35</a:t>
            </a:fld>
            <a:endParaRPr lang="zh-CN" altLang="en-US"/>
          </a:p>
        </p:txBody>
      </p:sp>
      <p:sp>
        <p:nvSpPr>
          <p:cNvPr id="6" name="椭圆 5"/>
          <p:cNvSpPr/>
          <p:nvPr/>
        </p:nvSpPr>
        <p:spPr>
          <a:xfrm>
            <a:off x="827584" y="2096852"/>
            <a:ext cx="504056" cy="50405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a</a:t>
            </a:r>
            <a:endParaRPr lang="zh-CN" altLang="en-US" dirty="0"/>
          </a:p>
        </p:txBody>
      </p:sp>
      <p:sp>
        <p:nvSpPr>
          <p:cNvPr id="7" name="椭圆 6"/>
          <p:cNvSpPr/>
          <p:nvPr/>
        </p:nvSpPr>
        <p:spPr>
          <a:xfrm>
            <a:off x="1763688" y="2096852"/>
            <a:ext cx="504056" cy="50405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trike="sngStrike" dirty="0"/>
              <a:t>b</a:t>
            </a:r>
            <a:endParaRPr lang="zh-CN" altLang="en-US" strike="sngStrike" dirty="0"/>
          </a:p>
        </p:txBody>
      </p:sp>
      <p:sp>
        <p:nvSpPr>
          <p:cNvPr id="8" name="椭圆 7"/>
          <p:cNvSpPr/>
          <p:nvPr/>
        </p:nvSpPr>
        <p:spPr>
          <a:xfrm>
            <a:off x="2699792" y="2096852"/>
            <a:ext cx="504056" cy="50405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c</a:t>
            </a:r>
          </a:p>
        </p:txBody>
      </p:sp>
      <p:sp>
        <p:nvSpPr>
          <p:cNvPr id="9" name="椭圆 8"/>
          <p:cNvSpPr/>
          <p:nvPr/>
        </p:nvSpPr>
        <p:spPr>
          <a:xfrm>
            <a:off x="3635896" y="2096852"/>
            <a:ext cx="504056" cy="50405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d</a:t>
            </a:r>
            <a:endParaRPr lang="zh-CN" altLang="en-US" dirty="0"/>
          </a:p>
        </p:txBody>
      </p:sp>
      <p:sp>
        <p:nvSpPr>
          <p:cNvPr id="10" name="椭圆 9"/>
          <p:cNvSpPr/>
          <p:nvPr/>
        </p:nvSpPr>
        <p:spPr>
          <a:xfrm>
            <a:off x="4572000" y="2096852"/>
            <a:ext cx="504056" cy="50405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trike="sngStrike" dirty="0"/>
              <a:t>e</a:t>
            </a:r>
            <a:endParaRPr lang="zh-CN" altLang="en-US" strike="sngStrike" dirty="0"/>
          </a:p>
        </p:txBody>
      </p:sp>
      <p:sp>
        <p:nvSpPr>
          <p:cNvPr id="11" name="矩形 10"/>
          <p:cNvSpPr/>
          <p:nvPr/>
        </p:nvSpPr>
        <p:spPr>
          <a:xfrm>
            <a:off x="611560" y="1700808"/>
            <a:ext cx="792088" cy="28803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1300" b="1" dirty="0"/>
              <a:t>有效位</a:t>
            </a:r>
          </a:p>
        </p:txBody>
      </p:sp>
      <p:sp>
        <p:nvSpPr>
          <p:cNvPr id="12" name="矩形 11"/>
          <p:cNvSpPr/>
          <p:nvPr/>
        </p:nvSpPr>
        <p:spPr>
          <a:xfrm>
            <a:off x="1619672" y="1705018"/>
            <a:ext cx="792088" cy="28803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1300" b="1" dirty="0" smtClean="0"/>
              <a:t>无效</a:t>
            </a:r>
            <a:r>
              <a:rPr lang="zh-CN" altLang="en-US" sz="1300" b="1" dirty="0"/>
              <a:t>位</a:t>
            </a:r>
          </a:p>
        </p:txBody>
      </p:sp>
      <p:sp>
        <p:nvSpPr>
          <p:cNvPr id="13" name="矩形 12"/>
          <p:cNvSpPr/>
          <p:nvPr/>
        </p:nvSpPr>
        <p:spPr>
          <a:xfrm>
            <a:off x="2555776" y="1705018"/>
            <a:ext cx="792088" cy="28803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1300" b="1" dirty="0"/>
              <a:t>有效位</a:t>
            </a:r>
          </a:p>
        </p:txBody>
      </p:sp>
      <p:sp>
        <p:nvSpPr>
          <p:cNvPr id="14" name="矩形 13"/>
          <p:cNvSpPr/>
          <p:nvPr/>
        </p:nvSpPr>
        <p:spPr>
          <a:xfrm>
            <a:off x="3491880" y="1691405"/>
            <a:ext cx="792088" cy="28803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1300" b="1" dirty="0"/>
              <a:t>有效位</a:t>
            </a:r>
          </a:p>
        </p:txBody>
      </p:sp>
      <p:sp>
        <p:nvSpPr>
          <p:cNvPr id="15" name="矩形 14"/>
          <p:cNvSpPr/>
          <p:nvPr/>
        </p:nvSpPr>
        <p:spPr>
          <a:xfrm>
            <a:off x="4427984" y="1700808"/>
            <a:ext cx="792088" cy="28803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1300" b="1" dirty="0" smtClean="0"/>
              <a:t>无效</a:t>
            </a:r>
            <a:r>
              <a:rPr lang="zh-CN" altLang="en-US" sz="1300" b="1" dirty="0"/>
              <a:t>位</a:t>
            </a:r>
          </a:p>
        </p:txBody>
      </p:sp>
      <p:sp>
        <p:nvSpPr>
          <p:cNvPr id="22" name="右箭头 21"/>
          <p:cNvSpPr/>
          <p:nvPr/>
        </p:nvSpPr>
        <p:spPr>
          <a:xfrm rot="2700000">
            <a:off x="2199045" y="2708920"/>
            <a:ext cx="1224136" cy="72008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3" name="椭圆 22"/>
          <p:cNvSpPr/>
          <p:nvPr/>
        </p:nvSpPr>
        <p:spPr>
          <a:xfrm>
            <a:off x="4843534" y="3429000"/>
            <a:ext cx="504056" cy="50405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trike="sngStrike" dirty="0"/>
              <a:t>b</a:t>
            </a:r>
            <a:endParaRPr lang="zh-CN" altLang="en-US" strike="sngStrike" dirty="0"/>
          </a:p>
        </p:txBody>
      </p:sp>
      <p:sp>
        <p:nvSpPr>
          <p:cNvPr id="25" name="椭圆 24"/>
          <p:cNvSpPr/>
          <p:nvPr/>
        </p:nvSpPr>
        <p:spPr>
          <a:xfrm>
            <a:off x="3644715" y="4149080"/>
            <a:ext cx="504056" cy="50405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a</a:t>
            </a:r>
            <a:endParaRPr lang="zh-CN" altLang="en-US" dirty="0"/>
          </a:p>
        </p:txBody>
      </p:sp>
      <p:sp>
        <p:nvSpPr>
          <p:cNvPr id="28" name="椭圆 27"/>
          <p:cNvSpPr/>
          <p:nvPr/>
        </p:nvSpPr>
        <p:spPr>
          <a:xfrm>
            <a:off x="5868144" y="4149080"/>
            <a:ext cx="504056" cy="50405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d</a:t>
            </a:r>
            <a:endParaRPr lang="zh-CN" altLang="en-US" dirty="0"/>
          </a:p>
        </p:txBody>
      </p:sp>
      <p:sp>
        <p:nvSpPr>
          <p:cNvPr id="32" name="椭圆 31"/>
          <p:cNvSpPr/>
          <p:nvPr/>
        </p:nvSpPr>
        <p:spPr>
          <a:xfrm>
            <a:off x="4843534" y="5013176"/>
            <a:ext cx="504056" cy="50405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c</a:t>
            </a:r>
          </a:p>
        </p:txBody>
      </p:sp>
      <p:sp>
        <p:nvSpPr>
          <p:cNvPr id="33" name="椭圆 32"/>
          <p:cNvSpPr/>
          <p:nvPr/>
        </p:nvSpPr>
        <p:spPr>
          <a:xfrm>
            <a:off x="6804248" y="5013176"/>
            <a:ext cx="504056" cy="50405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trike="sngStrike" dirty="0"/>
              <a:t>e</a:t>
            </a:r>
            <a:endParaRPr lang="zh-CN" altLang="en-US" strike="sngStrike" dirty="0"/>
          </a:p>
        </p:txBody>
      </p:sp>
      <p:sp>
        <p:nvSpPr>
          <p:cNvPr id="40" name="TextBox 39"/>
          <p:cNvSpPr txBox="1"/>
          <p:nvPr/>
        </p:nvSpPr>
        <p:spPr>
          <a:xfrm>
            <a:off x="611560" y="5265204"/>
            <a:ext cx="2707793" cy="369332"/>
          </a:xfrm>
          <a:prstGeom prst="rect">
            <a:avLst/>
          </a:prstGeom>
          <a:noFill/>
        </p:spPr>
        <p:txBody>
          <a:bodyPr wrap="none" rtlCol="0">
            <a:spAutoFit/>
          </a:bodyPr>
          <a:lstStyle/>
          <a:p>
            <a:r>
              <a:rPr lang="zh-CN" altLang="en-US" dirty="0" smtClean="0"/>
              <a:t>插入时间复杂度</a:t>
            </a:r>
            <a:r>
              <a:rPr lang="en-US" altLang="zh-CN" dirty="0" smtClean="0"/>
              <a:t>O(log N)</a:t>
            </a:r>
            <a:endParaRPr lang="zh-CN" altLang="en-US" dirty="0"/>
          </a:p>
        </p:txBody>
      </p:sp>
      <p:sp>
        <p:nvSpPr>
          <p:cNvPr id="41" name="TextBox 40"/>
          <p:cNvSpPr txBox="1"/>
          <p:nvPr/>
        </p:nvSpPr>
        <p:spPr>
          <a:xfrm>
            <a:off x="4440341" y="3452428"/>
            <a:ext cx="300082" cy="369332"/>
          </a:xfrm>
          <a:prstGeom prst="rect">
            <a:avLst/>
          </a:prstGeom>
          <a:noFill/>
        </p:spPr>
        <p:txBody>
          <a:bodyPr wrap="none" rtlCol="0">
            <a:spAutoFit/>
          </a:bodyPr>
          <a:lstStyle/>
          <a:p>
            <a:r>
              <a:rPr lang="en-US" altLang="zh-CN" dirty="0" smtClean="0"/>
              <a:t>1</a:t>
            </a:r>
            <a:endParaRPr lang="zh-CN" altLang="en-US" dirty="0"/>
          </a:p>
        </p:txBody>
      </p:sp>
      <p:sp>
        <p:nvSpPr>
          <p:cNvPr id="42" name="TextBox 41"/>
          <p:cNvSpPr txBox="1"/>
          <p:nvPr/>
        </p:nvSpPr>
        <p:spPr>
          <a:xfrm>
            <a:off x="5413973" y="3496362"/>
            <a:ext cx="300082" cy="369332"/>
          </a:xfrm>
          <a:prstGeom prst="rect">
            <a:avLst/>
          </a:prstGeom>
          <a:noFill/>
        </p:spPr>
        <p:txBody>
          <a:bodyPr wrap="none" rtlCol="0">
            <a:spAutoFit/>
          </a:bodyPr>
          <a:lstStyle/>
          <a:p>
            <a:r>
              <a:rPr lang="en-US" altLang="zh-CN" dirty="0"/>
              <a:t>2</a:t>
            </a:r>
            <a:endParaRPr lang="zh-CN" altLang="en-US" dirty="0"/>
          </a:p>
        </p:txBody>
      </p:sp>
      <p:sp>
        <p:nvSpPr>
          <p:cNvPr id="43" name="TextBox 42"/>
          <p:cNvSpPr txBox="1"/>
          <p:nvPr/>
        </p:nvSpPr>
        <p:spPr>
          <a:xfrm>
            <a:off x="3321658" y="4216442"/>
            <a:ext cx="300082" cy="369332"/>
          </a:xfrm>
          <a:prstGeom prst="rect">
            <a:avLst/>
          </a:prstGeom>
          <a:noFill/>
        </p:spPr>
        <p:txBody>
          <a:bodyPr wrap="none" rtlCol="0">
            <a:spAutoFit/>
          </a:bodyPr>
          <a:lstStyle/>
          <a:p>
            <a:r>
              <a:rPr lang="en-US" altLang="zh-CN" dirty="0"/>
              <a:t>0</a:t>
            </a:r>
            <a:endParaRPr lang="zh-CN" altLang="en-US" dirty="0"/>
          </a:p>
        </p:txBody>
      </p:sp>
      <p:sp>
        <p:nvSpPr>
          <p:cNvPr id="44" name="TextBox 43"/>
          <p:cNvSpPr txBox="1"/>
          <p:nvPr/>
        </p:nvSpPr>
        <p:spPr>
          <a:xfrm>
            <a:off x="4169957" y="4216442"/>
            <a:ext cx="300082" cy="369332"/>
          </a:xfrm>
          <a:prstGeom prst="rect">
            <a:avLst/>
          </a:prstGeom>
          <a:noFill/>
        </p:spPr>
        <p:txBody>
          <a:bodyPr wrap="none" rtlCol="0">
            <a:spAutoFit/>
          </a:bodyPr>
          <a:lstStyle/>
          <a:p>
            <a:r>
              <a:rPr lang="en-US" altLang="zh-CN" dirty="0"/>
              <a:t>0</a:t>
            </a:r>
            <a:endParaRPr lang="zh-CN" altLang="en-US" dirty="0"/>
          </a:p>
        </p:txBody>
      </p:sp>
      <p:sp>
        <p:nvSpPr>
          <p:cNvPr id="45" name="TextBox 44"/>
          <p:cNvSpPr txBox="1"/>
          <p:nvPr/>
        </p:nvSpPr>
        <p:spPr>
          <a:xfrm>
            <a:off x="6438183" y="4216442"/>
            <a:ext cx="300082" cy="369332"/>
          </a:xfrm>
          <a:prstGeom prst="rect">
            <a:avLst/>
          </a:prstGeom>
          <a:noFill/>
        </p:spPr>
        <p:txBody>
          <a:bodyPr wrap="none" rtlCol="0">
            <a:spAutoFit/>
          </a:bodyPr>
          <a:lstStyle/>
          <a:p>
            <a:r>
              <a:rPr lang="en-US" altLang="zh-CN" dirty="0"/>
              <a:t>0</a:t>
            </a:r>
            <a:endParaRPr lang="zh-CN" altLang="en-US" dirty="0"/>
          </a:p>
        </p:txBody>
      </p:sp>
      <p:sp>
        <p:nvSpPr>
          <p:cNvPr id="46" name="TextBox 45"/>
          <p:cNvSpPr txBox="1"/>
          <p:nvPr/>
        </p:nvSpPr>
        <p:spPr>
          <a:xfrm>
            <a:off x="5549131" y="4220590"/>
            <a:ext cx="300082" cy="369332"/>
          </a:xfrm>
          <a:prstGeom prst="rect">
            <a:avLst/>
          </a:prstGeom>
          <a:noFill/>
        </p:spPr>
        <p:txBody>
          <a:bodyPr wrap="none" rtlCol="0">
            <a:spAutoFit/>
          </a:bodyPr>
          <a:lstStyle/>
          <a:p>
            <a:r>
              <a:rPr lang="en-US" altLang="zh-CN" dirty="0" smtClean="0"/>
              <a:t>1</a:t>
            </a:r>
            <a:endParaRPr lang="zh-CN" altLang="en-US" dirty="0"/>
          </a:p>
        </p:txBody>
      </p:sp>
      <p:sp>
        <p:nvSpPr>
          <p:cNvPr id="47" name="TextBox 46"/>
          <p:cNvSpPr txBox="1"/>
          <p:nvPr/>
        </p:nvSpPr>
        <p:spPr>
          <a:xfrm>
            <a:off x="4523946" y="5088922"/>
            <a:ext cx="300082" cy="369332"/>
          </a:xfrm>
          <a:prstGeom prst="rect">
            <a:avLst/>
          </a:prstGeom>
          <a:noFill/>
        </p:spPr>
        <p:txBody>
          <a:bodyPr wrap="none" rtlCol="0">
            <a:spAutoFit/>
          </a:bodyPr>
          <a:lstStyle/>
          <a:p>
            <a:r>
              <a:rPr lang="en-US" altLang="zh-CN" dirty="0"/>
              <a:t>0</a:t>
            </a:r>
            <a:endParaRPr lang="zh-CN" altLang="en-US" dirty="0"/>
          </a:p>
        </p:txBody>
      </p:sp>
      <p:sp>
        <p:nvSpPr>
          <p:cNvPr id="48" name="TextBox 47"/>
          <p:cNvSpPr txBox="1"/>
          <p:nvPr/>
        </p:nvSpPr>
        <p:spPr>
          <a:xfrm>
            <a:off x="5361777" y="5088922"/>
            <a:ext cx="300082" cy="369332"/>
          </a:xfrm>
          <a:prstGeom prst="rect">
            <a:avLst/>
          </a:prstGeom>
          <a:noFill/>
        </p:spPr>
        <p:txBody>
          <a:bodyPr wrap="none" rtlCol="0">
            <a:spAutoFit/>
          </a:bodyPr>
          <a:lstStyle/>
          <a:p>
            <a:r>
              <a:rPr lang="en-US" altLang="zh-CN" dirty="0"/>
              <a:t>0</a:t>
            </a:r>
            <a:endParaRPr lang="zh-CN" altLang="en-US" dirty="0"/>
          </a:p>
        </p:txBody>
      </p:sp>
      <p:sp>
        <p:nvSpPr>
          <p:cNvPr id="49" name="TextBox 48"/>
          <p:cNvSpPr txBox="1"/>
          <p:nvPr/>
        </p:nvSpPr>
        <p:spPr>
          <a:xfrm>
            <a:off x="6504166" y="5099068"/>
            <a:ext cx="300082" cy="369332"/>
          </a:xfrm>
          <a:prstGeom prst="rect">
            <a:avLst/>
          </a:prstGeom>
          <a:noFill/>
        </p:spPr>
        <p:txBody>
          <a:bodyPr wrap="none" rtlCol="0">
            <a:spAutoFit/>
          </a:bodyPr>
          <a:lstStyle/>
          <a:p>
            <a:r>
              <a:rPr lang="en-US" altLang="zh-CN" dirty="0"/>
              <a:t>0</a:t>
            </a:r>
            <a:endParaRPr lang="zh-CN" altLang="en-US" dirty="0"/>
          </a:p>
        </p:txBody>
      </p:sp>
      <p:sp>
        <p:nvSpPr>
          <p:cNvPr id="50" name="TextBox 49"/>
          <p:cNvSpPr txBox="1"/>
          <p:nvPr/>
        </p:nvSpPr>
        <p:spPr>
          <a:xfrm>
            <a:off x="7315263" y="5088051"/>
            <a:ext cx="300082" cy="369332"/>
          </a:xfrm>
          <a:prstGeom prst="rect">
            <a:avLst/>
          </a:prstGeom>
          <a:noFill/>
        </p:spPr>
        <p:txBody>
          <a:bodyPr wrap="none" rtlCol="0">
            <a:spAutoFit/>
          </a:bodyPr>
          <a:lstStyle/>
          <a:p>
            <a:r>
              <a:rPr lang="en-US" altLang="zh-CN" dirty="0"/>
              <a:t>0</a:t>
            </a:r>
            <a:endParaRPr lang="zh-CN" altLang="en-US" dirty="0"/>
          </a:p>
        </p:txBody>
      </p:sp>
    </p:spTree>
    <p:extLst>
      <p:ext uri="{BB962C8B-B14F-4D97-AF65-F5344CB8AC3E}">
        <p14:creationId xmlns:p14="http://schemas.microsoft.com/office/powerpoint/2010/main" val="216947711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284166086"/>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其他数据一致性方案</a:t>
            </a:r>
            <a:endParaRPr lang="zh-CN" altLang="en-US" dirty="0"/>
          </a:p>
        </p:txBody>
      </p:sp>
      <p:sp>
        <p:nvSpPr>
          <p:cNvPr id="3" name="内容占位符 2"/>
          <p:cNvSpPr>
            <a:spLocks noGrp="1"/>
          </p:cNvSpPr>
          <p:nvPr>
            <p:ph idx="1"/>
          </p:nvPr>
        </p:nvSpPr>
        <p:spPr/>
        <p:txBody>
          <a:bodyPr/>
          <a:lstStyle/>
          <a:p>
            <a:r>
              <a:rPr lang="en-US" altLang="zh-CN" dirty="0" smtClean="0"/>
              <a:t>Diff-patch</a:t>
            </a:r>
          </a:p>
          <a:p>
            <a:pPr lvl="1"/>
            <a:r>
              <a:rPr lang="en-US" altLang="zh-CN" dirty="0" smtClean="0"/>
              <a:t>Diff</a:t>
            </a:r>
            <a:r>
              <a:rPr lang="zh-CN" altLang="en-US" dirty="0" smtClean="0"/>
              <a:t>比较两个文件或文件集合的差异，并记录下来，生产一个</a:t>
            </a:r>
            <a:r>
              <a:rPr lang="en-US" altLang="zh-CN" dirty="0" smtClean="0"/>
              <a:t>diff</a:t>
            </a:r>
            <a:r>
              <a:rPr lang="zh-CN" altLang="en-US" dirty="0" smtClean="0"/>
              <a:t>文件，这也就是我们常说的</a:t>
            </a:r>
            <a:r>
              <a:rPr lang="en-US" altLang="zh-CN" dirty="0" smtClean="0"/>
              <a:t>patch</a:t>
            </a:r>
            <a:r>
              <a:rPr lang="zh-CN" altLang="en-US" dirty="0" smtClean="0"/>
              <a:t>文件，即补丁文件</a:t>
            </a:r>
            <a:endParaRPr lang="en-US" altLang="zh-CN" dirty="0" smtClean="0"/>
          </a:p>
          <a:p>
            <a:pPr lvl="1"/>
            <a:r>
              <a:rPr lang="zh-CN" altLang="en-US" dirty="0" smtClean="0"/>
              <a:t>文件</a:t>
            </a:r>
            <a:r>
              <a:rPr lang="en-US" altLang="zh-CN" dirty="0" smtClean="0"/>
              <a:t>A</a:t>
            </a:r>
            <a:r>
              <a:rPr lang="zh-CN" altLang="en-US" dirty="0" smtClean="0"/>
              <a:t>和文件</a:t>
            </a:r>
            <a:r>
              <a:rPr lang="en-US" altLang="zh-CN" dirty="0" smtClean="0"/>
              <a:t>B</a:t>
            </a:r>
            <a:r>
              <a:rPr lang="zh-CN" altLang="en-US" dirty="0" smtClean="0"/>
              <a:t>经过</a:t>
            </a:r>
            <a:r>
              <a:rPr lang="en-US" altLang="zh-CN" dirty="0" smtClean="0"/>
              <a:t>diff</a:t>
            </a:r>
            <a:r>
              <a:rPr lang="zh-CN" altLang="en-US" dirty="0" smtClean="0"/>
              <a:t>之后生成补丁文件</a:t>
            </a:r>
            <a:r>
              <a:rPr lang="en-US" altLang="zh-CN" dirty="0" smtClean="0"/>
              <a:t>C</a:t>
            </a:r>
            <a:r>
              <a:rPr lang="zh-CN" altLang="en-US" dirty="0" smtClean="0"/>
              <a:t>，那么</a:t>
            </a:r>
            <a:r>
              <a:rPr lang="en-US" altLang="zh-CN" dirty="0" smtClean="0"/>
              <a:t>diff</a:t>
            </a:r>
            <a:r>
              <a:rPr lang="zh-CN" altLang="en-US" dirty="0" smtClean="0"/>
              <a:t>的过程就是</a:t>
            </a:r>
            <a:r>
              <a:rPr lang="en-US" altLang="zh-CN" dirty="0" smtClean="0"/>
              <a:t>A-B=C</a:t>
            </a:r>
            <a:r>
              <a:rPr lang="zh-CN" altLang="en-US" dirty="0" smtClean="0"/>
              <a:t>，</a:t>
            </a:r>
            <a:r>
              <a:rPr lang="en-US" altLang="zh-CN" dirty="0" smtClean="0"/>
              <a:t>patch</a:t>
            </a:r>
            <a:r>
              <a:rPr lang="zh-CN" altLang="en-US" dirty="0" smtClean="0"/>
              <a:t>的过程就是</a:t>
            </a:r>
            <a:r>
              <a:rPr lang="en-US" altLang="zh-CN" dirty="0" smtClean="0"/>
              <a:t>B+C=A</a:t>
            </a:r>
            <a:r>
              <a:rPr lang="zh-CN" altLang="en-US" dirty="0" smtClean="0"/>
              <a:t>或者</a:t>
            </a:r>
            <a:r>
              <a:rPr lang="en-US" altLang="zh-CN" dirty="0" smtClean="0"/>
              <a:t>A-C=B</a:t>
            </a:r>
          </a:p>
          <a:p>
            <a:pPr lvl="1"/>
            <a:r>
              <a:rPr lang="zh-CN" altLang="en-US" dirty="0"/>
              <a:t>只要</a:t>
            </a:r>
            <a:r>
              <a:rPr lang="zh-CN" altLang="en-US" dirty="0" smtClean="0"/>
              <a:t>得到</a:t>
            </a:r>
            <a:r>
              <a:rPr lang="en-US" altLang="zh-CN" dirty="0" smtClean="0"/>
              <a:t>ABC</a:t>
            </a:r>
            <a:r>
              <a:rPr lang="zh-CN" altLang="en-US" dirty="0" smtClean="0"/>
              <a:t>三个文件之中的两个，就能得到第三个文件</a:t>
            </a:r>
            <a:endParaRPr lang="en-US" altLang="zh-CN" dirty="0" smtClean="0"/>
          </a:p>
          <a:p>
            <a:pPr lvl="1"/>
            <a:r>
              <a:rPr lang="en-US" altLang="zh-CN" dirty="0" smtClean="0"/>
              <a:t>Patch</a:t>
            </a:r>
            <a:r>
              <a:rPr lang="zh-CN" altLang="en-US" dirty="0" smtClean="0"/>
              <a:t>中记录的原始文件和得到的原始文件不匹配就会失败</a:t>
            </a:r>
            <a:endParaRPr lang="zh-CN" altLang="en-US" dirty="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981221043"/>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endParaRPr lang="zh-CN" altLang="en-US" dirty="0"/>
          </a:p>
        </p:txBody>
      </p:sp>
      <p:sp>
        <p:nvSpPr>
          <p:cNvPr id="3" name="内容占位符 2"/>
          <p:cNvSpPr>
            <a:spLocks noGrp="1"/>
          </p:cNvSpPr>
          <p:nvPr>
            <p:ph idx="1"/>
          </p:nvPr>
        </p:nvSpPr>
        <p:spPr/>
        <p:txBody>
          <a:bodyPr/>
          <a:lstStyle/>
          <a:p>
            <a:r>
              <a:rPr lang="zh-CN" altLang="en-US" dirty="0"/>
              <a:t>与</a:t>
            </a:r>
            <a:r>
              <a:rPr lang="en-US" altLang="zh-CN" dirty="0" err="1" smtClean="0"/>
              <a:t>Hadoop</a:t>
            </a:r>
            <a:r>
              <a:rPr lang="zh-CN" altLang="en-US" dirty="0" smtClean="0"/>
              <a:t>的高度假设相比较</a:t>
            </a:r>
            <a:endParaRPr lang="en-US" altLang="zh-CN" dirty="0" smtClean="0"/>
          </a:p>
          <a:p>
            <a:pPr lvl="1"/>
            <a:r>
              <a:rPr lang="zh-CN" altLang="en-US" dirty="0" smtClean="0"/>
              <a:t>提出了数据随机读写操作</a:t>
            </a:r>
            <a:endParaRPr lang="en-US" altLang="zh-CN" dirty="0" smtClean="0"/>
          </a:p>
          <a:p>
            <a:pPr lvl="1"/>
            <a:r>
              <a:rPr lang="zh-CN" altLang="en-US" dirty="0" smtClean="0"/>
              <a:t>协同写</a:t>
            </a:r>
            <a:endParaRPr lang="en-US" altLang="zh-CN" dirty="0" smtClean="0"/>
          </a:p>
          <a:p>
            <a:r>
              <a:rPr lang="zh-CN" altLang="en-US" dirty="0" smtClean="0"/>
              <a:t>与</a:t>
            </a:r>
            <a:r>
              <a:rPr lang="zh-CN" altLang="en-US" dirty="0"/>
              <a:t>读</a:t>
            </a:r>
            <a:r>
              <a:rPr lang="zh-CN" altLang="en-US" dirty="0" smtClean="0"/>
              <a:t>写锁相比较</a:t>
            </a:r>
            <a:endParaRPr lang="en-US" altLang="zh-CN" dirty="0" smtClean="0"/>
          </a:p>
          <a:p>
            <a:pPr lvl="1"/>
            <a:r>
              <a:rPr lang="zh-CN" altLang="en-US" dirty="0"/>
              <a:t>解放</a:t>
            </a:r>
            <a:r>
              <a:rPr lang="zh-CN" altLang="en-US" dirty="0" smtClean="0"/>
              <a:t>了写锁</a:t>
            </a:r>
            <a:endParaRPr lang="en-US" altLang="zh-CN" dirty="0" smtClean="0"/>
          </a:p>
          <a:p>
            <a:pPr lvl="1"/>
            <a:r>
              <a:rPr lang="zh-CN" altLang="en-US" dirty="0" smtClean="0"/>
              <a:t>协同写将不依赖于网络延迟情况</a:t>
            </a:r>
            <a:endParaRPr lang="en-US" altLang="zh-CN" dirty="0" smtClean="0"/>
          </a:p>
          <a:p>
            <a:r>
              <a:rPr lang="zh-CN" altLang="en-US" dirty="0" smtClean="0"/>
              <a:t>增加了</a:t>
            </a:r>
            <a:r>
              <a:rPr lang="en-US" altLang="zh-CN" dirty="0" smtClean="0"/>
              <a:t>Undo</a:t>
            </a:r>
            <a:r>
              <a:rPr lang="zh-CN" altLang="en-US" dirty="0" smtClean="0"/>
              <a:t>操作的支持</a:t>
            </a:r>
            <a:endParaRPr lang="en-US" altLang="zh-CN" dirty="0" smtClean="0"/>
          </a:p>
          <a:p>
            <a:pPr lvl="1"/>
            <a:r>
              <a:rPr lang="zh-CN" altLang="en-US" dirty="0" smtClean="0"/>
              <a:t>回溯的效果</a:t>
            </a:r>
            <a:endParaRPr lang="en-US" altLang="zh-CN" dirty="0" smtClean="0"/>
          </a:p>
          <a:p>
            <a:r>
              <a:rPr lang="zh-CN" altLang="en-US" dirty="0" smtClean="0"/>
              <a:t>劣势</a:t>
            </a:r>
            <a:endParaRPr lang="en-US" altLang="zh-CN" dirty="0" smtClean="0"/>
          </a:p>
          <a:p>
            <a:pPr lvl="1"/>
            <a:r>
              <a:rPr lang="zh-CN" altLang="en-US" dirty="0" smtClean="0"/>
              <a:t>为了回溯，需要保存一些冗余历史空间数据，包括有效位和时间戳向量以及历史记录等</a:t>
            </a:r>
            <a:endParaRPr lang="zh-CN" altLang="en-US" dirty="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3801369340"/>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Thanks All</a:t>
            </a:r>
          </a:p>
          <a:p>
            <a:endParaRPr lang="en-US" altLang="zh-CN" dirty="0" smtClean="0"/>
          </a:p>
          <a:p>
            <a:pPr lvl="3"/>
            <a:r>
              <a:rPr lang="zh-CN" altLang="en-US" dirty="0" smtClean="0"/>
              <a:t>更多关于</a:t>
            </a:r>
            <a:r>
              <a:rPr lang="en-US" altLang="zh-CN" dirty="0" smtClean="0"/>
              <a:t>C</a:t>
            </a:r>
            <a:r>
              <a:rPr lang="en-US" altLang="zh-CN" dirty="0" smtClean="0">
                <a:solidFill>
                  <a:srgbClr val="FF0000"/>
                </a:solidFill>
              </a:rPr>
              <a:t>C</a:t>
            </a:r>
            <a:r>
              <a:rPr lang="en-US" altLang="zh-CN" dirty="0" smtClean="0"/>
              <a:t>NTDB</a:t>
            </a:r>
            <a:r>
              <a:rPr lang="zh-CN" altLang="en-US" dirty="0" smtClean="0"/>
              <a:t>讲座查阅</a:t>
            </a:r>
            <a:endParaRPr lang="en-US" altLang="zh-CN" dirty="0"/>
          </a:p>
          <a:p>
            <a:pPr lvl="3"/>
            <a:r>
              <a:rPr lang="en-US" altLang="zh-CN" dirty="0" smtClean="0"/>
              <a:t>Links</a:t>
            </a:r>
            <a:r>
              <a:rPr lang="zh-CN" altLang="en-US" dirty="0" smtClean="0"/>
              <a:t>：</a:t>
            </a:r>
            <a:r>
              <a:rPr lang="en-US" altLang="zh-CN" dirty="0">
                <a:hlinkClick r:id="rId2"/>
              </a:rPr>
              <a:t>https://github.com/ccnt/ccntdb.core.algorithm</a:t>
            </a:r>
            <a:endParaRPr lang="en-US" altLang="zh-CN" dirty="0" smtClean="0"/>
          </a:p>
          <a:p>
            <a:pPr marL="0" indent="0">
              <a:buNone/>
            </a:pPr>
            <a:endParaRPr lang="en-US" altLang="zh-CN" dirty="0"/>
          </a:p>
          <a:p>
            <a:pPr marL="0" indent="0">
              <a:buNone/>
            </a:pPr>
            <a:r>
              <a:rPr lang="en-US" altLang="zh-CN" dirty="0"/>
              <a:t>	</a:t>
            </a:r>
            <a:r>
              <a:rPr lang="zh-CN" altLang="en-US" dirty="0" smtClean="0"/>
              <a:t>下期分享：</a:t>
            </a:r>
            <a:r>
              <a:rPr lang="zh-CN" altLang="en-US" sz="2000" dirty="0" smtClean="0"/>
              <a:t>分布式数据库索引</a:t>
            </a:r>
            <a:r>
              <a:rPr lang="en-US" altLang="zh-CN" sz="2000" dirty="0" smtClean="0"/>
              <a:t>/</a:t>
            </a:r>
            <a:r>
              <a:rPr lang="zh-CN" altLang="en-US" sz="2000" dirty="0" smtClean="0"/>
              <a:t>优化</a:t>
            </a:r>
            <a:r>
              <a:rPr lang="en-US" altLang="zh-CN" sz="2000" dirty="0" smtClean="0"/>
              <a:t>/C</a:t>
            </a:r>
            <a:r>
              <a:rPr lang="en-US" altLang="zh-CN" sz="2000" dirty="0" smtClean="0">
                <a:solidFill>
                  <a:srgbClr val="FF0000"/>
                </a:solidFill>
              </a:rPr>
              <a:t>C</a:t>
            </a:r>
            <a:r>
              <a:rPr lang="en-US" altLang="zh-CN" sz="2000" dirty="0" smtClean="0"/>
              <a:t>NTDB</a:t>
            </a:r>
            <a:r>
              <a:rPr lang="zh-CN" altLang="en-US" sz="2000" dirty="0" smtClean="0"/>
              <a:t>架构设计</a:t>
            </a:r>
            <a:endParaRPr lang="en-US" altLang="zh-CN" sz="2000" dirty="0" smtClean="0"/>
          </a:p>
          <a:p>
            <a:pPr marL="0" indent="0">
              <a:buNone/>
            </a:pPr>
            <a:endParaRPr lang="en-US" altLang="zh-CN" dirty="0" smtClean="0"/>
          </a:p>
          <a:p>
            <a:pPr lvl="8"/>
            <a:r>
              <a:rPr lang="zh-CN" altLang="en-US" b="1" dirty="0" smtClean="0">
                <a:solidFill>
                  <a:srgbClr val="00B0F0"/>
                </a:solidFill>
              </a:rPr>
              <a:t>欢迎加入，详情联系</a:t>
            </a:r>
            <a:r>
              <a:rPr lang="en-US" altLang="zh-CN" b="1" dirty="0" smtClean="0">
                <a:solidFill>
                  <a:srgbClr val="FF0000"/>
                </a:solidFill>
              </a:rPr>
              <a:t>G</a:t>
            </a:r>
            <a:r>
              <a:rPr lang="en-US" altLang="zh-CN" b="1" dirty="0" smtClean="0">
                <a:solidFill>
                  <a:srgbClr val="00B0F0"/>
                </a:solidFill>
              </a:rPr>
              <a:t>-Platform</a:t>
            </a:r>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39</a:t>
            </a:fld>
            <a:endParaRPr lang="zh-CN" altLang="en-US"/>
          </a:p>
        </p:txBody>
      </p:sp>
      <p:pic>
        <p:nvPicPr>
          <p:cNvPr id="7" name="图片 6"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336" y="4840308"/>
            <a:ext cx="1889551" cy="1397004"/>
          </a:xfrm>
          <a:prstGeom prst="rect">
            <a:avLst/>
          </a:prstGeom>
        </p:spPr>
      </p:pic>
      <p:pic>
        <p:nvPicPr>
          <p:cNvPr id="9" name="图片 8"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1760" y="4829541"/>
            <a:ext cx="1861614" cy="1381128"/>
          </a:xfrm>
          <a:prstGeom prst="rect">
            <a:avLst/>
          </a:prstGeom>
        </p:spPr>
      </p:pic>
      <p:pic>
        <p:nvPicPr>
          <p:cNvPr id="10" name="图片 9" descr="屏幕剪辑"/>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5976" y="4840308"/>
            <a:ext cx="1864859" cy="1370361"/>
          </a:xfrm>
          <a:prstGeom prst="rect">
            <a:avLst/>
          </a:prstGeom>
        </p:spPr>
      </p:pic>
    </p:spTree>
    <p:extLst>
      <p:ext uri="{BB962C8B-B14F-4D97-AF65-F5344CB8AC3E}">
        <p14:creationId xmlns:p14="http://schemas.microsoft.com/office/powerpoint/2010/main" val="455134466"/>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a:t>
            </a:r>
            <a:r>
              <a:rPr lang="zh-CN" altLang="en-US" dirty="0" smtClean="0"/>
              <a:t>锁</a:t>
            </a:r>
            <a:endParaRPr lang="zh-CN" altLang="en-US" dirty="0"/>
          </a:p>
        </p:txBody>
      </p:sp>
      <p:sp>
        <p:nvSpPr>
          <p:cNvPr id="3" name="内容占位符 2"/>
          <p:cNvSpPr>
            <a:spLocks noGrp="1"/>
          </p:cNvSpPr>
          <p:nvPr>
            <p:ph idx="1"/>
          </p:nvPr>
        </p:nvSpPr>
        <p:spPr/>
        <p:txBody>
          <a:bodyPr/>
          <a:lstStyle/>
          <a:p>
            <a:r>
              <a:rPr lang="en-US" altLang="zh-CN" dirty="0" smtClean="0"/>
              <a:t>X</a:t>
            </a:r>
            <a:r>
              <a:rPr lang="zh-CN" altLang="en-US" dirty="0" smtClean="0"/>
              <a:t>锁既用于写操作，也用于读操作</a:t>
            </a:r>
            <a:endParaRPr lang="en-US" altLang="zh-CN" dirty="0" smtClean="0"/>
          </a:p>
          <a:p>
            <a:pPr lvl="1"/>
            <a:r>
              <a:rPr lang="zh-CN" altLang="en-US" dirty="0"/>
              <a:t>一</a:t>
            </a:r>
            <a:r>
              <a:rPr lang="zh-CN" altLang="en-US" dirty="0" smtClean="0"/>
              <a:t>个事务对其数据对象加锁后，其他事务就不得再对这个数据对象加锁，也就是这种锁是排他性的（</a:t>
            </a:r>
            <a:r>
              <a:rPr lang="en-US" altLang="zh-CN" dirty="0" err="1" smtClean="0"/>
              <a:t>e</a:t>
            </a:r>
            <a:r>
              <a:rPr lang="en-US" altLang="zh-CN" dirty="0" err="1" smtClean="0">
                <a:solidFill>
                  <a:srgbClr val="FF0000"/>
                </a:solidFill>
              </a:rPr>
              <a:t>X</a:t>
            </a:r>
            <a:r>
              <a:rPr lang="en-US" altLang="zh-CN" dirty="0" err="1" smtClean="0"/>
              <a:t>clusive</a:t>
            </a:r>
            <a:r>
              <a:rPr lang="zh-CN" altLang="en-US" dirty="0" smtClean="0"/>
              <a:t>）</a:t>
            </a:r>
            <a:endParaRPr lang="en-US" altLang="zh-CN" dirty="0" smtClean="0"/>
          </a:p>
          <a:p>
            <a:pPr lvl="1"/>
            <a:r>
              <a:rPr lang="zh-CN" altLang="en-US" dirty="0" smtClean="0"/>
              <a:t>相容矩阵</a:t>
            </a:r>
            <a:endParaRPr lang="en-US" altLang="zh-CN" dirty="0" smtClean="0"/>
          </a:p>
          <a:p>
            <a:pPr lvl="1"/>
            <a:endParaRPr lang="en-US" altLang="zh-CN" dirty="0"/>
          </a:p>
          <a:p>
            <a:pPr lvl="1"/>
            <a:endParaRPr lang="en-US" altLang="zh-CN" dirty="0" smtClean="0"/>
          </a:p>
          <a:p>
            <a:pPr lvl="2"/>
            <a:endParaRPr lang="zh-CN" altLang="en-US" dirty="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872073539"/>
              </p:ext>
            </p:extLst>
          </p:nvPr>
        </p:nvGraphicFramePr>
        <p:xfrm>
          <a:off x="2699792" y="3933056"/>
          <a:ext cx="3672408" cy="731520"/>
        </p:xfrm>
        <a:graphic>
          <a:graphicData uri="http://schemas.openxmlformats.org/drawingml/2006/table">
            <a:tbl>
              <a:tblPr firstRow="1" bandRow="1">
                <a:tableStyleId>{073A0DAA-6AF3-43AB-8588-CEC1D06C72B9}</a:tableStyleId>
              </a:tblPr>
              <a:tblGrid>
                <a:gridCol w="1224136"/>
                <a:gridCol w="1224136"/>
                <a:gridCol w="1224136"/>
              </a:tblGrid>
              <a:tr h="334836">
                <a:tc>
                  <a:txBody>
                    <a:bodyPr/>
                    <a:lstStyle/>
                    <a:p>
                      <a:pPr algn="ctr"/>
                      <a:endParaRPr lang="zh-CN" altLang="en-US" dirty="0"/>
                    </a:p>
                  </a:txBody>
                  <a:tcPr/>
                </a:tc>
                <a:tc>
                  <a:txBody>
                    <a:bodyPr/>
                    <a:lstStyle/>
                    <a:p>
                      <a:pPr algn="ctr"/>
                      <a:r>
                        <a:rPr lang="en-US" altLang="zh-CN" dirty="0" smtClean="0"/>
                        <a:t>NL</a:t>
                      </a:r>
                      <a:endParaRPr lang="zh-CN" altLang="en-US" dirty="0"/>
                    </a:p>
                  </a:txBody>
                  <a:tcPr/>
                </a:tc>
                <a:tc>
                  <a:txBody>
                    <a:bodyPr/>
                    <a:lstStyle/>
                    <a:p>
                      <a:pPr algn="ctr"/>
                      <a:r>
                        <a:rPr lang="en-US" altLang="zh-CN" dirty="0" smtClean="0"/>
                        <a:t>X</a:t>
                      </a:r>
                      <a:endParaRPr lang="zh-CN" altLang="en-US" dirty="0"/>
                    </a:p>
                  </a:txBody>
                  <a:tcPr/>
                </a:tc>
              </a:tr>
              <a:tr h="334836">
                <a:tc>
                  <a:txBody>
                    <a:bodyPr/>
                    <a:lstStyle/>
                    <a:p>
                      <a:pPr algn="ctr"/>
                      <a:r>
                        <a:rPr lang="zh-CN" altLang="en-US" dirty="0" smtClean="0"/>
                        <a:t>请求</a:t>
                      </a:r>
                      <a:r>
                        <a:rPr lang="en-US" altLang="zh-CN" dirty="0" smtClean="0"/>
                        <a:t>X</a:t>
                      </a:r>
                      <a:endParaRPr lang="zh-CN" altLang="en-US" dirty="0"/>
                    </a:p>
                  </a:txBody>
                  <a:tcPr/>
                </a:tc>
                <a:tc>
                  <a:txBody>
                    <a:bodyPr/>
                    <a:lstStyle/>
                    <a:p>
                      <a:pPr algn="ctr"/>
                      <a:r>
                        <a:rPr lang="en-US" altLang="zh-CN" dirty="0" smtClean="0"/>
                        <a:t>Y</a:t>
                      </a:r>
                      <a:endParaRPr lang="zh-CN" altLang="en-US" dirty="0"/>
                    </a:p>
                  </a:txBody>
                  <a:tcPr/>
                </a:tc>
                <a:tc>
                  <a:txBody>
                    <a:bodyPr/>
                    <a:lstStyle/>
                    <a:p>
                      <a:pPr algn="ctr"/>
                      <a:r>
                        <a:rPr lang="en-US" altLang="zh-CN" dirty="0" smtClean="0"/>
                        <a:t>N</a:t>
                      </a:r>
                      <a:endParaRPr lang="zh-CN" altLang="en-US" dirty="0"/>
                    </a:p>
                  </a:txBody>
                  <a:tcPr/>
                </a:tc>
              </a:tr>
            </a:tbl>
          </a:graphicData>
        </a:graphic>
      </p:graphicFrame>
    </p:spTree>
    <p:extLst>
      <p:ext uri="{BB962C8B-B14F-4D97-AF65-F5344CB8AC3E}">
        <p14:creationId xmlns:p14="http://schemas.microsoft.com/office/powerpoint/2010/main" val="356833722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a:t>
            </a:r>
            <a:r>
              <a:rPr lang="zh-CN" altLang="en-US" dirty="0" smtClean="0"/>
              <a:t>锁</a:t>
            </a:r>
            <a:r>
              <a:rPr lang="en-US" altLang="zh-CN" dirty="0" smtClean="0"/>
              <a:t>-</a:t>
            </a:r>
            <a:r>
              <a:rPr lang="zh-CN" altLang="en-US" dirty="0" smtClean="0"/>
              <a:t>举例</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1242914350"/>
              </p:ext>
            </p:extLst>
          </p:nvPr>
        </p:nvGraphicFramePr>
        <p:xfrm>
          <a:off x="1763688" y="1844824"/>
          <a:ext cx="5486400" cy="3337560"/>
        </p:xfrm>
        <a:graphic>
          <a:graphicData uri="http://schemas.openxmlformats.org/drawingml/2006/table">
            <a:tbl>
              <a:tblPr firstRow="1" bandRow="1">
                <a:tableStyleId>{073A0DAA-6AF3-43AB-8588-CEC1D06C72B9}</a:tableStyleId>
              </a:tblPr>
              <a:tblGrid>
                <a:gridCol w="2743200"/>
                <a:gridCol w="2743200"/>
              </a:tblGrid>
              <a:tr h="370840">
                <a:tc>
                  <a:txBody>
                    <a:bodyPr/>
                    <a:lstStyle/>
                    <a:p>
                      <a:r>
                        <a:rPr lang="en-US" altLang="zh-CN" dirty="0" smtClean="0"/>
                        <a:t>T1</a:t>
                      </a:r>
                      <a:endParaRPr lang="zh-CN" altLang="en-US" dirty="0"/>
                    </a:p>
                  </a:txBody>
                  <a:tcPr/>
                </a:tc>
                <a:tc>
                  <a:txBody>
                    <a:bodyPr/>
                    <a:lstStyle/>
                    <a:p>
                      <a:r>
                        <a:rPr lang="en-US" altLang="zh-CN" dirty="0" smtClean="0"/>
                        <a:t>T2</a:t>
                      </a:r>
                      <a:endParaRPr lang="zh-CN" altLang="en-US" dirty="0"/>
                    </a:p>
                  </a:txBody>
                  <a:tcPr/>
                </a:tc>
              </a:tr>
              <a:tr h="370840">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r>
              <a:tr h="370840">
                <a:tc>
                  <a:txBody>
                    <a:bodyPr/>
                    <a:lstStyle/>
                    <a:p>
                      <a:r>
                        <a:rPr lang="en-US" altLang="zh-CN" dirty="0" smtClean="0"/>
                        <a:t>Lock(D)</a:t>
                      </a:r>
                      <a:endParaRPr lang="zh-CN" altLang="en-US" dirty="0"/>
                    </a:p>
                  </a:txBody>
                  <a:tcPr/>
                </a:tc>
                <a:tc>
                  <a:txBody>
                    <a:bodyPr/>
                    <a:lstStyle/>
                    <a:p>
                      <a:endParaRPr lang="zh-CN" altLang="en-US"/>
                    </a:p>
                  </a:txBody>
                  <a:tcPr/>
                </a:tc>
              </a:tr>
              <a:tr h="370840">
                <a:tc>
                  <a:txBody>
                    <a:bodyPr/>
                    <a:lstStyle/>
                    <a:p>
                      <a:r>
                        <a:rPr lang="en-US" altLang="zh-CN" dirty="0" smtClean="0"/>
                        <a:t>W1(D)</a:t>
                      </a:r>
                      <a:endParaRPr lang="zh-CN" altLang="en-US" dirty="0"/>
                    </a:p>
                  </a:txBody>
                  <a:tcPr/>
                </a:tc>
                <a:tc>
                  <a:txBody>
                    <a:bodyPr/>
                    <a:lstStyle/>
                    <a:p>
                      <a:r>
                        <a:rPr lang="en-US" altLang="zh-CN" dirty="0" smtClean="0"/>
                        <a:t>Lock(D)</a:t>
                      </a:r>
                      <a:endParaRPr lang="zh-CN" altLang="en-US" dirty="0"/>
                    </a:p>
                  </a:txBody>
                  <a:tcPr/>
                </a:tc>
              </a:tr>
              <a:tr h="370840">
                <a:tc>
                  <a:txBody>
                    <a:bodyPr/>
                    <a:lstStyle/>
                    <a:p>
                      <a:r>
                        <a:rPr lang="en-US" altLang="zh-CN" dirty="0" err="1" smtClean="0"/>
                        <a:t>unLock</a:t>
                      </a:r>
                      <a:r>
                        <a:rPr lang="en-US" altLang="zh-CN" dirty="0" smtClean="0"/>
                        <a:t>(D)</a:t>
                      </a:r>
                      <a:endParaRPr lang="zh-CN" altLang="en-US" dirty="0"/>
                    </a:p>
                  </a:txBody>
                  <a:tcPr/>
                </a:tc>
                <a:tc>
                  <a:txBody>
                    <a:bodyPr/>
                    <a:lstStyle/>
                    <a:p>
                      <a:r>
                        <a:rPr lang="zh-CN" altLang="en-US" b="1" dirty="0" smtClean="0">
                          <a:solidFill>
                            <a:srgbClr val="FF0000"/>
                          </a:solidFill>
                        </a:rPr>
                        <a:t>等待</a:t>
                      </a:r>
                      <a:endParaRPr lang="zh-CN" altLang="en-US" b="1" dirty="0">
                        <a:solidFill>
                          <a:srgbClr val="FF0000"/>
                        </a:solidFill>
                      </a:endParaRPr>
                    </a:p>
                  </a:txBody>
                  <a:tcPr/>
                </a:tc>
              </a:tr>
              <a:tr h="370840">
                <a:tc>
                  <a:txBody>
                    <a:bodyPr/>
                    <a:lstStyle/>
                    <a:p>
                      <a:endParaRPr lang="zh-CN" altLang="en-US"/>
                    </a:p>
                  </a:txBody>
                  <a:tcPr/>
                </a:tc>
                <a:tc>
                  <a:txBody>
                    <a:bodyPr/>
                    <a:lstStyle/>
                    <a:p>
                      <a:r>
                        <a:rPr lang="en-US" altLang="zh-CN" b="1" dirty="0" smtClean="0">
                          <a:solidFill>
                            <a:srgbClr val="FF0000"/>
                          </a:solidFill>
                        </a:rPr>
                        <a:t>……</a:t>
                      </a:r>
                      <a:endParaRPr lang="zh-CN" altLang="en-US" b="1" dirty="0">
                        <a:solidFill>
                          <a:srgbClr val="FF0000"/>
                        </a:solidFill>
                      </a:endParaRPr>
                    </a:p>
                  </a:txBody>
                  <a:tcPr/>
                </a:tc>
              </a:tr>
              <a:tr h="370840">
                <a:tc>
                  <a:txBody>
                    <a:bodyPr/>
                    <a:lstStyle/>
                    <a:p>
                      <a:endParaRPr lang="zh-CN" altLang="en-US"/>
                    </a:p>
                  </a:txBody>
                  <a:tcPr/>
                </a:tc>
                <a:tc>
                  <a:txBody>
                    <a:bodyPr/>
                    <a:lstStyle/>
                    <a:p>
                      <a:r>
                        <a:rPr lang="en-US" altLang="zh-CN" dirty="0" smtClean="0"/>
                        <a:t>Lock(D)</a:t>
                      </a:r>
                      <a:endParaRPr lang="zh-CN" altLang="en-US" dirty="0"/>
                    </a:p>
                  </a:txBody>
                  <a:tcPr/>
                </a:tc>
              </a:tr>
              <a:tr h="370840">
                <a:tc>
                  <a:txBody>
                    <a:bodyPr/>
                    <a:lstStyle/>
                    <a:p>
                      <a:endParaRPr lang="zh-CN" altLang="en-US"/>
                    </a:p>
                  </a:txBody>
                  <a:tcPr/>
                </a:tc>
                <a:tc>
                  <a:txBody>
                    <a:bodyPr/>
                    <a:lstStyle/>
                    <a:p>
                      <a:r>
                        <a:rPr lang="en-US" altLang="zh-CN" dirty="0" smtClean="0"/>
                        <a:t>R2(D)</a:t>
                      </a:r>
                      <a:endParaRPr lang="zh-CN" altLang="en-US" dirty="0"/>
                    </a:p>
                  </a:txBody>
                  <a:tcPr/>
                </a:tc>
              </a:tr>
              <a:tr h="370840">
                <a:tc>
                  <a:txBody>
                    <a:bodyPr/>
                    <a:lstStyle/>
                    <a:p>
                      <a:endParaRPr lang="zh-CN" altLang="en-US"/>
                    </a:p>
                  </a:txBody>
                  <a:tcPr/>
                </a:tc>
                <a:tc>
                  <a:txBody>
                    <a:bodyPr/>
                    <a:lstStyle/>
                    <a:p>
                      <a:r>
                        <a:rPr lang="en-US" altLang="zh-CN" dirty="0" err="1" smtClean="0"/>
                        <a:t>unLock</a:t>
                      </a:r>
                      <a:r>
                        <a:rPr lang="en-US" altLang="zh-CN" dirty="0" smtClean="0"/>
                        <a:t>(D)</a:t>
                      </a:r>
                      <a:endParaRPr lang="zh-CN" altLang="en-US" dirty="0"/>
                    </a:p>
                  </a:txBody>
                  <a:tcPr/>
                </a:tc>
              </a:tr>
            </a:tbl>
          </a:graphicData>
        </a:graphic>
      </p:graphicFrame>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a:t>
            </a:fld>
            <a:endParaRPr lang="zh-CN" altLang="en-US"/>
          </a:p>
        </p:txBody>
      </p:sp>
      <p:cxnSp>
        <p:nvCxnSpPr>
          <p:cNvPr id="8" name="直接箭头连接符 7"/>
          <p:cNvCxnSpPr/>
          <p:nvPr/>
        </p:nvCxnSpPr>
        <p:spPr>
          <a:xfrm>
            <a:off x="899592" y="1916832"/>
            <a:ext cx="0" cy="309634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192347" y="4581128"/>
            <a:ext cx="707245" cy="369332"/>
          </a:xfrm>
          <a:prstGeom prst="rect">
            <a:avLst/>
          </a:prstGeom>
          <a:noFill/>
        </p:spPr>
        <p:txBody>
          <a:bodyPr wrap="none" rtlCol="0">
            <a:spAutoFit/>
          </a:bodyPr>
          <a:lstStyle/>
          <a:p>
            <a:r>
              <a:rPr lang="en-US" altLang="zh-CN" dirty="0" smtClean="0"/>
              <a:t>Time</a:t>
            </a:r>
            <a:endParaRPr lang="zh-CN" altLang="en-US" dirty="0"/>
          </a:p>
        </p:txBody>
      </p:sp>
    </p:spTree>
    <p:extLst>
      <p:ext uri="{BB962C8B-B14F-4D97-AF65-F5344CB8AC3E}">
        <p14:creationId xmlns:p14="http://schemas.microsoft.com/office/powerpoint/2010/main" val="226734452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二段封锁</a:t>
            </a:r>
            <a:endParaRPr lang="zh-CN" altLang="en-US" dirty="0"/>
          </a:p>
        </p:txBody>
      </p:sp>
      <p:sp>
        <p:nvSpPr>
          <p:cNvPr id="3" name="内容占位符 2"/>
          <p:cNvSpPr>
            <a:spLocks noGrp="1"/>
          </p:cNvSpPr>
          <p:nvPr>
            <p:ph idx="1"/>
          </p:nvPr>
        </p:nvSpPr>
        <p:spPr/>
        <p:txBody>
          <a:bodyPr/>
          <a:lstStyle/>
          <a:p>
            <a:r>
              <a:rPr lang="zh-CN" altLang="en-US" dirty="0" smtClean="0"/>
              <a:t>所谓二阶段锁协议是指所有事务必须分两个阶段对数据项加锁和解锁</a:t>
            </a:r>
            <a:endParaRPr lang="en-US" altLang="zh-CN" dirty="0" smtClean="0"/>
          </a:p>
          <a:p>
            <a:pPr lvl="1"/>
            <a:r>
              <a:rPr lang="zh-CN" altLang="en-US" dirty="0" smtClean="0"/>
              <a:t>在对任何数据进行读、写操作之前，首先要申请并获得对该数据的锁</a:t>
            </a:r>
            <a:endParaRPr lang="en-US" altLang="zh-CN" dirty="0" smtClean="0"/>
          </a:p>
          <a:p>
            <a:pPr lvl="1"/>
            <a:r>
              <a:rPr lang="zh-CN" altLang="en-US" dirty="0" smtClean="0"/>
              <a:t>释放一个封锁之后，事务不再申请和获得任何其他锁</a:t>
            </a:r>
            <a:endParaRPr lang="en-US" altLang="zh-CN" dirty="0" smtClean="0"/>
          </a:p>
          <a:p>
            <a:endParaRPr lang="zh-CN" altLang="en-US" dirty="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6</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4294754623"/>
              </p:ext>
            </p:extLst>
          </p:nvPr>
        </p:nvGraphicFramePr>
        <p:xfrm>
          <a:off x="1043608" y="3717032"/>
          <a:ext cx="7056784" cy="370840"/>
        </p:xfrm>
        <a:graphic>
          <a:graphicData uri="http://schemas.openxmlformats.org/drawingml/2006/table">
            <a:tbl>
              <a:tblPr firstRow="1" bandRow="1">
                <a:tableStyleId>{073A0DAA-6AF3-43AB-8588-CEC1D06C72B9}</a:tableStyleId>
              </a:tblPr>
              <a:tblGrid>
                <a:gridCol w="1008112"/>
                <a:gridCol w="1008112"/>
                <a:gridCol w="1008112"/>
                <a:gridCol w="1008112"/>
                <a:gridCol w="1008112"/>
                <a:gridCol w="1008112"/>
                <a:gridCol w="1008112"/>
              </a:tblGrid>
              <a:tr h="370840">
                <a:tc>
                  <a:txBody>
                    <a:bodyPr/>
                    <a:lstStyle/>
                    <a:p>
                      <a:pPr algn="ctr"/>
                      <a:r>
                        <a:rPr lang="en-US" altLang="zh-CN" sz="1200" dirty="0" smtClean="0"/>
                        <a:t>Lock</a:t>
                      </a:r>
                      <a:r>
                        <a:rPr lang="zh-CN" altLang="en-US" sz="1200" dirty="0" smtClean="0"/>
                        <a:t>（</a:t>
                      </a:r>
                      <a:r>
                        <a:rPr lang="en-US" altLang="zh-CN" sz="1200" dirty="0" smtClean="0"/>
                        <a:t>A</a:t>
                      </a:r>
                      <a:r>
                        <a:rPr lang="zh-CN" altLang="en-US" sz="1200" dirty="0" smtClean="0"/>
                        <a:t>）</a:t>
                      </a:r>
                      <a:endParaRPr lang="zh-CN" altLang="en-US" sz="1200" dirty="0"/>
                    </a:p>
                  </a:txBody>
                  <a:tcPr anchor="ctr"/>
                </a:tc>
                <a:tc>
                  <a:txBody>
                    <a:bodyPr/>
                    <a:lstStyle/>
                    <a:p>
                      <a:pPr algn="ctr"/>
                      <a:r>
                        <a:rPr lang="en-US" altLang="zh-CN" sz="1200" dirty="0" smtClean="0"/>
                        <a:t>Lock</a:t>
                      </a:r>
                      <a:r>
                        <a:rPr lang="zh-CN" altLang="en-US" sz="1200" dirty="0" smtClean="0"/>
                        <a:t>（</a:t>
                      </a:r>
                      <a:r>
                        <a:rPr lang="en-US" altLang="zh-CN" sz="1200" dirty="0" smtClean="0"/>
                        <a:t>C</a:t>
                      </a:r>
                      <a:r>
                        <a:rPr lang="zh-CN" altLang="en-US" sz="1200" dirty="0" smtClean="0"/>
                        <a:t>）</a:t>
                      </a:r>
                      <a:endParaRPr lang="zh-CN" altLang="en-US" sz="1200" dirty="0"/>
                    </a:p>
                  </a:txBody>
                  <a:tcPr anchor="ctr"/>
                </a:tc>
                <a:tc>
                  <a:txBody>
                    <a:bodyPr/>
                    <a:lstStyle/>
                    <a:p>
                      <a:pPr algn="ctr"/>
                      <a:r>
                        <a:rPr lang="en-US" altLang="zh-CN" sz="1200" dirty="0" smtClean="0"/>
                        <a:t>Lock</a:t>
                      </a:r>
                      <a:r>
                        <a:rPr lang="zh-CN" altLang="en-US" sz="1200" dirty="0" smtClean="0"/>
                        <a:t>（</a:t>
                      </a:r>
                      <a:r>
                        <a:rPr lang="en-US" altLang="zh-CN" sz="1200" dirty="0" smtClean="0"/>
                        <a:t>B</a:t>
                      </a:r>
                      <a:r>
                        <a:rPr lang="zh-CN" altLang="en-US" sz="1200" dirty="0" smtClean="0"/>
                        <a:t>）</a:t>
                      </a:r>
                      <a:endParaRPr lang="zh-CN" altLang="en-US" sz="1200" dirty="0"/>
                    </a:p>
                  </a:txBody>
                  <a:tcPr anchor="ctr"/>
                </a:tc>
                <a:tc>
                  <a:txBody>
                    <a:bodyPr/>
                    <a:lstStyle/>
                    <a:p>
                      <a:pPr algn="ctr"/>
                      <a:endParaRPr lang="zh-CN" altLang="en-US" sz="1200" dirty="0"/>
                    </a:p>
                  </a:txBody>
                  <a:tcPr anchor="ctr"/>
                </a:tc>
                <a:tc>
                  <a:txBody>
                    <a:bodyPr/>
                    <a:lstStyle/>
                    <a:p>
                      <a:pPr algn="ctr"/>
                      <a:r>
                        <a:rPr lang="en-US" altLang="zh-CN" sz="1200" dirty="0" err="1" smtClean="0"/>
                        <a:t>unLock</a:t>
                      </a:r>
                      <a:r>
                        <a:rPr lang="zh-CN" altLang="en-US" sz="1200" dirty="0" smtClean="0"/>
                        <a:t>（</a:t>
                      </a:r>
                      <a:r>
                        <a:rPr lang="en-US" altLang="zh-CN" sz="1200" dirty="0" smtClean="0"/>
                        <a:t>C</a:t>
                      </a:r>
                      <a:r>
                        <a:rPr lang="zh-CN" altLang="en-US" sz="1200" dirty="0" smtClean="0"/>
                        <a:t>）</a:t>
                      </a:r>
                      <a:endParaRPr lang="zh-CN" altLang="en-US" sz="1200" dirty="0"/>
                    </a:p>
                  </a:txBody>
                  <a:tcPr anchor="ctr"/>
                </a:tc>
                <a:tc>
                  <a:txBody>
                    <a:bodyPr/>
                    <a:lstStyle/>
                    <a:p>
                      <a:pPr algn="ctr"/>
                      <a:r>
                        <a:rPr lang="en-US" altLang="zh-CN" sz="1200" dirty="0" err="1" smtClean="0"/>
                        <a:t>unLock</a:t>
                      </a:r>
                      <a:r>
                        <a:rPr lang="zh-CN" altLang="en-US" sz="1200" dirty="0" smtClean="0"/>
                        <a:t>（</a:t>
                      </a:r>
                      <a:r>
                        <a:rPr lang="en-US" altLang="zh-CN" sz="1200" dirty="0" smtClean="0"/>
                        <a:t>A</a:t>
                      </a:r>
                      <a:r>
                        <a:rPr lang="zh-CN" altLang="en-US" sz="1200" dirty="0" smtClean="0"/>
                        <a:t>）</a:t>
                      </a:r>
                      <a:endParaRPr lang="zh-CN" altLang="en-US" sz="1200" dirty="0"/>
                    </a:p>
                  </a:txBody>
                  <a:tcPr anchor="ctr"/>
                </a:tc>
                <a:tc>
                  <a:txBody>
                    <a:bodyPr/>
                    <a:lstStyle/>
                    <a:p>
                      <a:pPr algn="ctr"/>
                      <a:r>
                        <a:rPr lang="en-US" altLang="zh-CN" sz="1200" dirty="0" err="1" smtClean="0"/>
                        <a:t>unLock</a:t>
                      </a:r>
                      <a:r>
                        <a:rPr lang="zh-CN" altLang="en-US" sz="1200" dirty="0" smtClean="0"/>
                        <a:t>（</a:t>
                      </a:r>
                      <a:r>
                        <a:rPr lang="en-US" altLang="zh-CN" sz="1200" dirty="0" smtClean="0"/>
                        <a:t>B</a:t>
                      </a:r>
                      <a:r>
                        <a:rPr lang="zh-CN" altLang="en-US" sz="1200" dirty="0" smtClean="0"/>
                        <a:t>）</a:t>
                      </a:r>
                      <a:endParaRPr lang="zh-CN" altLang="en-US" sz="1200" dirty="0"/>
                    </a:p>
                  </a:txBody>
                  <a:tcPr anchor="ctr"/>
                </a:tc>
              </a:tr>
            </a:tbl>
          </a:graphicData>
        </a:graphic>
      </p:graphicFrame>
      <p:sp>
        <p:nvSpPr>
          <p:cNvPr id="7" name="TextBox 6"/>
          <p:cNvSpPr txBox="1"/>
          <p:nvPr/>
        </p:nvSpPr>
        <p:spPr>
          <a:xfrm>
            <a:off x="323528" y="3676382"/>
            <a:ext cx="441146" cy="369332"/>
          </a:xfrm>
          <a:prstGeom prst="rect">
            <a:avLst/>
          </a:prstGeom>
          <a:noFill/>
        </p:spPr>
        <p:txBody>
          <a:bodyPr wrap="none" rtlCol="0">
            <a:spAutoFit/>
          </a:bodyPr>
          <a:lstStyle/>
          <a:p>
            <a:r>
              <a:rPr lang="en-US" altLang="zh-CN" dirty="0" smtClean="0"/>
              <a:t>T1</a:t>
            </a:r>
            <a:endParaRPr lang="zh-CN" altLang="en-US" dirty="0"/>
          </a:p>
        </p:txBody>
      </p:sp>
      <p:cxnSp>
        <p:nvCxnSpPr>
          <p:cNvPr id="9" name="直接箭头连接符 8"/>
          <p:cNvCxnSpPr/>
          <p:nvPr/>
        </p:nvCxnSpPr>
        <p:spPr>
          <a:xfrm>
            <a:off x="1043608" y="4653136"/>
            <a:ext cx="705678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4218377" y="4774922"/>
            <a:ext cx="707245" cy="369332"/>
          </a:xfrm>
          <a:prstGeom prst="rect">
            <a:avLst/>
          </a:prstGeom>
          <a:noFill/>
        </p:spPr>
        <p:txBody>
          <a:bodyPr wrap="none" rtlCol="0">
            <a:spAutoFit/>
          </a:bodyPr>
          <a:lstStyle/>
          <a:p>
            <a:r>
              <a:rPr lang="en-US" altLang="zh-CN" dirty="0" smtClean="0"/>
              <a:t>Time</a:t>
            </a:r>
            <a:endParaRPr lang="zh-CN" altLang="en-US" dirty="0"/>
          </a:p>
        </p:txBody>
      </p:sp>
      <p:sp>
        <p:nvSpPr>
          <p:cNvPr id="11" name="TextBox 10"/>
          <p:cNvSpPr txBox="1"/>
          <p:nvPr/>
        </p:nvSpPr>
        <p:spPr>
          <a:xfrm>
            <a:off x="1259632" y="4314169"/>
            <a:ext cx="1338828" cy="369332"/>
          </a:xfrm>
          <a:prstGeom prst="rect">
            <a:avLst/>
          </a:prstGeom>
          <a:noFill/>
        </p:spPr>
        <p:txBody>
          <a:bodyPr wrap="none" rtlCol="0">
            <a:spAutoFit/>
          </a:bodyPr>
          <a:lstStyle/>
          <a:p>
            <a:r>
              <a:rPr lang="zh-CN" altLang="en-US" dirty="0" smtClean="0"/>
              <a:t>锁增长阶段</a:t>
            </a:r>
            <a:endParaRPr lang="zh-CN" altLang="en-US" dirty="0"/>
          </a:p>
        </p:txBody>
      </p:sp>
      <p:sp>
        <p:nvSpPr>
          <p:cNvPr id="12" name="TextBox 11"/>
          <p:cNvSpPr txBox="1"/>
          <p:nvPr/>
        </p:nvSpPr>
        <p:spPr>
          <a:xfrm>
            <a:off x="6084168" y="4283804"/>
            <a:ext cx="1338828" cy="369332"/>
          </a:xfrm>
          <a:prstGeom prst="rect">
            <a:avLst/>
          </a:prstGeom>
          <a:noFill/>
        </p:spPr>
        <p:txBody>
          <a:bodyPr wrap="none" rtlCol="0">
            <a:spAutoFit/>
          </a:bodyPr>
          <a:lstStyle/>
          <a:p>
            <a:r>
              <a:rPr lang="zh-CN" altLang="en-US" dirty="0" smtClean="0"/>
              <a:t>锁缩减阶段</a:t>
            </a:r>
            <a:endParaRPr lang="zh-CN" altLang="en-US" dirty="0"/>
          </a:p>
        </p:txBody>
      </p:sp>
    </p:spTree>
    <p:extLst>
      <p:ext uri="{BB962C8B-B14F-4D97-AF65-F5344CB8AC3E}">
        <p14:creationId xmlns:p14="http://schemas.microsoft.com/office/powerpoint/2010/main" val="3264341003"/>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S</a:t>
            </a:r>
            <a:r>
              <a:rPr lang="zh-CN" altLang="en-US" dirty="0" smtClean="0"/>
              <a:t>，</a:t>
            </a:r>
            <a:r>
              <a:rPr lang="en-US" altLang="zh-CN" dirty="0" smtClean="0"/>
              <a:t>X</a:t>
            </a:r>
            <a:r>
              <a:rPr lang="zh-CN" altLang="en-US" dirty="0" smtClean="0"/>
              <a:t>）锁</a:t>
            </a:r>
            <a:endParaRPr lang="zh-CN" altLang="en-US" dirty="0"/>
          </a:p>
        </p:txBody>
      </p:sp>
      <p:sp>
        <p:nvSpPr>
          <p:cNvPr id="3" name="内容占位符 2"/>
          <p:cNvSpPr>
            <a:spLocks noGrp="1"/>
          </p:cNvSpPr>
          <p:nvPr>
            <p:ph idx="1"/>
          </p:nvPr>
        </p:nvSpPr>
        <p:spPr/>
        <p:txBody>
          <a:bodyPr/>
          <a:lstStyle/>
          <a:p>
            <a:r>
              <a:rPr lang="en-US" altLang="zh-CN" dirty="0" smtClean="0"/>
              <a:t>S</a:t>
            </a:r>
            <a:r>
              <a:rPr lang="zh-CN" altLang="en-US" dirty="0" smtClean="0"/>
              <a:t>锁（</a:t>
            </a:r>
            <a:r>
              <a:rPr lang="en-US" altLang="zh-CN" dirty="0" smtClean="0">
                <a:solidFill>
                  <a:srgbClr val="FF0000"/>
                </a:solidFill>
              </a:rPr>
              <a:t>S</a:t>
            </a:r>
            <a:r>
              <a:rPr lang="en-US" altLang="zh-CN" dirty="0" smtClean="0"/>
              <a:t>haring Locks</a:t>
            </a:r>
            <a:r>
              <a:rPr lang="zh-CN" altLang="en-US" dirty="0" smtClean="0"/>
              <a:t>）用于读访问</a:t>
            </a:r>
            <a:endParaRPr lang="en-US" altLang="zh-CN" dirty="0" smtClean="0"/>
          </a:p>
          <a:p>
            <a:r>
              <a:rPr lang="en-US" altLang="zh-CN" dirty="0" smtClean="0"/>
              <a:t>X</a:t>
            </a:r>
            <a:r>
              <a:rPr lang="zh-CN" altLang="en-US" dirty="0" smtClean="0"/>
              <a:t>锁（</a:t>
            </a:r>
            <a:r>
              <a:rPr lang="en-US" altLang="zh-CN" dirty="0" err="1" smtClean="0"/>
              <a:t>e</a:t>
            </a:r>
            <a:r>
              <a:rPr lang="en-US" altLang="zh-CN" dirty="0" err="1" smtClean="0">
                <a:solidFill>
                  <a:srgbClr val="FF0000"/>
                </a:solidFill>
              </a:rPr>
              <a:t>X</a:t>
            </a:r>
            <a:r>
              <a:rPr lang="en-US" altLang="zh-CN" dirty="0" err="1" smtClean="0"/>
              <a:t>clusive</a:t>
            </a:r>
            <a:r>
              <a:rPr lang="en-US" altLang="zh-CN" dirty="0" smtClean="0"/>
              <a:t> Locks</a:t>
            </a:r>
            <a:r>
              <a:rPr lang="zh-CN" altLang="en-US" dirty="0" smtClean="0"/>
              <a:t>）用于写访问</a:t>
            </a:r>
            <a:endParaRPr lang="en-US" altLang="zh-CN" dirty="0" smtClean="0"/>
          </a:p>
          <a:p>
            <a:r>
              <a:rPr lang="zh-CN" altLang="en-US" dirty="0" smtClean="0"/>
              <a:t>相容矩阵</a:t>
            </a:r>
            <a:endParaRPr lang="zh-CN" altLang="en-US" dirty="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7</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979152035"/>
              </p:ext>
            </p:extLst>
          </p:nvPr>
        </p:nvGraphicFramePr>
        <p:xfrm>
          <a:off x="1547664" y="3429000"/>
          <a:ext cx="6096000" cy="1112520"/>
        </p:xfrm>
        <a:graphic>
          <a:graphicData uri="http://schemas.openxmlformats.org/drawingml/2006/table">
            <a:tbl>
              <a:tblPr firstRow="1" bandRow="1">
                <a:tableStyleId>{073A0DAA-6AF3-43AB-8588-CEC1D06C72B9}</a:tableStyleId>
              </a:tblPr>
              <a:tblGrid>
                <a:gridCol w="1524000"/>
                <a:gridCol w="1524000"/>
                <a:gridCol w="1524000"/>
                <a:gridCol w="1524000"/>
              </a:tblGrid>
              <a:tr h="370840">
                <a:tc>
                  <a:txBody>
                    <a:bodyPr/>
                    <a:lstStyle/>
                    <a:p>
                      <a:endParaRPr lang="zh-CN" altLang="en-US" dirty="0"/>
                    </a:p>
                  </a:txBody>
                  <a:tcPr/>
                </a:tc>
                <a:tc>
                  <a:txBody>
                    <a:bodyPr/>
                    <a:lstStyle/>
                    <a:p>
                      <a:r>
                        <a:rPr lang="en-US" altLang="zh-CN" dirty="0" smtClean="0"/>
                        <a:t>NL</a:t>
                      </a:r>
                      <a:endParaRPr lang="zh-CN" altLang="en-US" dirty="0"/>
                    </a:p>
                  </a:txBody>
                  <a:tcPr/>
                </a:tc>
                <a:tc>
                  <a:txBody>
                    <a:bodyPr/>
                    <a:lstStyle/>
                    <a:p>
                      <a:r>
                        <a:rPr lang="en-US" altLang="zh-CN" dirty="0" smtClean="0"/>
                        <a:t>S</a:t>
                      </a:r>
                      <a:endParaRPr lang="zh-CN" altLang="en-US" dirty="0"/>
                    </a:p>
                  </a:txBody>
                  <a:tcPr/>
                </a:tc>
                <a:tc>
                  <a:txBody>
                    <a:bodyPr/>
                    <a:lstStyle/>
                    <a:p>
                      <a:r>
                        <a:rPr lang="en-US" altLang="zh-CN" dirty="0" smtClean="0"/>
                        <a:t>X</a:t>
                      </a:r>
                      <a:endParaRPr lang="zh-CN" altLang="en-US" dirty="0"/>
                    </a:p>
                  </a:txBody>
                  <a:tcPr/>
                </a:tc>
              </a:tr>
              <a:tr h="370840">
                <a:tc>
                  <a:txBody>
                    <a:bodyPr/>
                    <a:lstStyle/>
                    <a:p>
                      <a:r>
                        <a:rPr lang="en-US" altLang="zh-CN" dirty="0" smtClean="0"/>
                        <a:t>S</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N</a:t>
                      </a:r>
                      <a:endParaRPr lang="zh-CN" altLang="en-US" dirty="0"/>
                    </a:p>
                  </a:txBody>
                  <a:tcPr/>
                </a:tc>
              </a:tr>
              <a:tr h="370840">
                <a:tc>
                  <a:txBody>
                    <a:bodyPr/>
                    <a:lstStyle/>
                    <a:p>
                      <a:r>
                        <a:rPr lang="en-US" altLang="zh-CN" dirty="0" smtClean="0"/>
                        <a:t>X</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N</a:t>
                      </a:r>
                      <a:endParaRPr lang="zh-CN" altLang="en-US" dirty="0"/>
                    </a:p>
                  </a:txBody>
                  <a:tcPr/>
                </a:tc>
              </a:tr>
            </a:tbl>
          </a:graphicData>
        </a:graphic>
      </p:graphicFrame>
    </p:spTree>
    <p:extLst>
      <p:ext uri="{BB962C8B-B14F-4D97-AF65-F5344CB8AC3E}">
        <p14:creationId xmlns:p14="http://schemas.microsoft.com/office/powerpoint/2010/main" val="67723543"/>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更多关于</a:t>
            </a:r>
            <a:r>
              <a:rPr lang="zh-CN" altLang="en-US" dirty="0" smtClean="0"/>
              <a:t>锁的问题</a:t>
            </a:r>
            <a:endParaRPr lang="zh-CN" altLang="en-US" dirty="0"/>
          </a:p>
        </p:txBody>
      </p:sp>
      <p:sp>
        <p:nvSpPr>
          <p:cNvPr id="3" name="内容占位符 2"/>
          <p:cNvSpPr>
            <a:spLocks noGrp="1"/>
          </p:cNvSpPr>
          <p:nvPr>
            <p:ph idx="1"/>
          </p:nvPr>
        </p:nvSpPr>
        <p:spPr/>
        <p:txBody>
          <a:bodyPr/>
          <a:lstStyle/>
          <a:p>
            <a:r>
              <a:rPr lang="zh-CN" altLang="en-US" dirty="0" smtClean="0"/>
              <a:t>读者和写者问题</a:t>
            </a:r>
            <a:endParaRPr lang="en-US" altLang="zh-CN" dirty="0" smtClean="0"/>
          </a:p>
          <a:p>
            <a:r>
              <a:rPr lang="zh-CN" altLang="en-US" dirty="0" smtClean="0"/>
              <a:t>圆盘餐桌问题</a:t>
            </a:r>
            <a:endParaRPr lang="en-US" altLang="zh-CN" dirty="0" smtClean="0"/>
          </a:p>
          <a:p>
            <a:r>
              <a:rPr lang="zh-CN" altLang="en-US" dirty="0" smtClean="0"/>
              <a:t>睡觉理发师问题</a:t>
            </a:r>
            <a:endParaRPr lang="en-US" altLang="zh-CN" dirty="0" smtClean="0"/>
          </a:p>
          <a:p>
            <a:endParaRPr lang="en-US" altLang="zh-CN" dirty="0"/>
          </a:p>
          <a:p>
            <a:endParaRPr lang="en-US" altLang="zh-CN" dirty="0" smtClean="0"/>
          </a:p>
          <a:p>
            <a:pPr lvl="3"/>
            <a:r>
              <a:rPr lang="zh-CN" altLang="en-US" b="1" dirty="0" smtClean="0">
                <a:solidFill>
                  <a:srgbClr val="00B0F0"/>
                </a:solidFill>
              </a:rPr>
              <a:t>有空可以再来次</a:t>
            </a:r>
            <a:r>
              <a:rPr lang="zh-CN" altLang="en-US" b="1" dirty="0" smtClean="0">
                <a:solidFill>
                  <a:srgbClr val="FF0000"/>
                </a:solidFill>
              </a:rPr>
              <a:t>讲座</a:t>
            </a:r>
            <a:r>
              <a:rPr lang="zh-CN" altLang="en-US" b="1" dirty="0" smtClean="0">
                <a:solidFill>
                  <a:srgbClr val="00B0F0"/>
                </a:solidFill>
              </a:rPr>
              <a:t>，深入探讨</a:t>
            </a:r>
            <a:endParaRPr lang="zh-CN" altLang="en-US" b="1" dirty="0">
              <a:solidFill>
                <a:srgbClr val="00B0F0"/>
              </a:solidFill>
            </a:endParaRPr>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202695971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一致性维护难题</a:t>
            </a:r>
            <a:endParaRPr lang="zh-CN" altLang="en-US" dirty="0"/>
          </a:p>
        </p:txBody>
      </p:sp>
      <p:sp>
        <p:nvSpPr>
          <p:cNvPr id="3" name="内容占位符 2"/>
          <p:cNvSpPr>
            <a:spLocks noGrp="1"/>
          </p:cNvSpPr>
          <p:nvPr>
            <p:ph idx="1"/>
          </p:nvPr>
        </p:nvSpPr>
        <p:spPr/>
        <p:txBody>
          <a:bodyPr/>
          <a:lstStyle/>
          <a:p>
            <a:r>
              <a:rPr lang="en-US" altLang="zh-CN" dirty="0" err="1" smtClean="0"/>
              <a:t>dOPT</a:t>
            </a:r>
            <a:r>
              <a:rPr lang="zh-CN" altLang="en-US" dirty="0" smtClean="0"/>
              <a:t>难题</a:t>
            </a:r>
            <a:endParaRPr lang="en-US" altLang="zh-CN" dirty="0" smtClean="0"/>
          </a:p>
          <a:p>
            <a:pPr lvl="1"/>
            <a:r>
              <a:rPr lang="zh-CN" altLang="en-US" dirty="0" smtClean="0"/>
              <a:t>问题描述</a:t>
            </a:r>
            <a:endParaRPr lang="en-US" altLang="zh-CN" dirty="0" smtClean="0"/>
          </a:p>
          <a:p>
            <a:r>
              <a:rPr lang="en-US" altLang="zh-CN" dirty="0" smtClean="0"/>
              <a:t>False-tie</a:t>
            </a:r>
            <a:r>
              <a:rPr lang="zh-CN" altLang="en-US" dirty="0" smtClean="0"/>
              <a:t>（</a:t>
            </a:r>
            <a:r>
              <a:rPr lang="en-US" altLang="zh-CN" dirty="0" smtClean="0"/>
              <a:t>ERV</a:t>
            </a:r>
            <a:r>
              <a:rPr lang="zh-CN" altLang="en-US" dirty="0" smtClean="0"/>
              <a:t>）难题</a:t>
            </a:r>
            <a:endParaRPr lang="en-US" altLang="zh-CN" dirty="0" smtClean="0"/>
          </a:p>
          <a:p>
            <a:pPr lvl="1"/>
            <a:r>
              <a:rPr lang="zh-CN" altLang="en-US" dirty="0" smtClean="0"/>
              <a:t>问题描述</a:t>
            </a:r>
            <a:endParaRPr lang="zh-CN" altLang="en-US" dirty="0"/>
          </a:p>
        </p:txBody>
      </p:sp>
      <p:sp>
        <p:nvSpPr>
          <p:cNvPr id="4" name="页脚占位符 3"/>
          <p:cNvSpPr>
            <a:spLocks noGrp="1"/>
          </p:cNvSpPr>
          <p:nvPr>
            <p:ph type="ftr" sz="quarter" idx="11"/>
          </p:nvPr>
        </p:nvSpPr>
        <p:spPr/>
        <p:txBody>
          <a:bodyPr/>
          <a:lstStyle/>
          <a:p>
            <a:r>
              <a:rPr lang="zh-CN" altLang="en-US" smtClean="0"/>
              <a:t>监控组（</a:t>
            </a:r>
            <a:r>
              <a:rPr lang="en-US" altLang="zh-CN" smtClean="0"/>
              <a:t>G-Platform</a:t>
            </a:r>
            <a:r>
              <a:rPr lang="zh-CN" altLang="en-US" smtClean="0"/>
              <a:t>）荣誉产品</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378689926"/>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455</TotalTime>
  <Words>2342</Words>
  <Application>Microsoft Office PowerPoint</Application>
  <PresentationFormat>全屏显示(4:3)</PresentationFormat>
  <Paragraphs>482</Paragraphs>
  <Slides>39</Slides>
  <Notes>1</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主管人员</vt:lpstr>
      <vt:lpstr>CCNTDB 系列讨论讲座之“分布式数据库一致性问题”</vt:lpstr>
      <vt:lpstr>基本背景定义</vt:lpstr>
      <vt:lpstr>一致性传统解决方案</vt:lpstr>
      <vt:lpstr>X锁</vt:lpstr>
      <vt:lpstr>X锁-举例</vt:lpstr>
      <vt:lpstr>二段封锁</vt:lpstr>
      <vt:lpstr>（S，X）锁</vt:lpstr>
      <vt:lpstr>更多关于锁的问题</vt:lpstr>
      <vt:lpstr>一致性维护难题</vt:lpstr>
      <vt:lpstr>分布式数据库一致性问题</vt:lpstr>
      <vt:lpstr>CCNTDB解决子方案</vt:lpstr>
      <vt:lpstr>Web2.0在线协同组编辑</vt:lpstr>
      <vt:lpstr>PowerPoint 演示文稿</vt:lpstr>
      <vt:lpstr>一个典型的例子</vt:lpstr>
      <vt:lpstr>一个典型的例子</vt:lpstr>
      <vt:lpstr>PowerPoint 演示文稿</vt:lpstr>
      <vt:lpstr>引入地址空间转换</vt:lpstr>
      <vt:lpstr>PowerPoint 演示文稿</vt:lpstr>
      <vt:lpstr>Comp&amp;Retrace</vt:lpstr>
      <vt:lpstr>PowerPoint 演示文稿</vt:lpstr>
      <vt:lpstr>Comp&amp;Retrace</vt:lpstr>
      <vt:lpstr>线性结构进化</vt:lpstr>
      <vt:lpstr>CCNTDB数据结构</vt:lpstr>
      <vt:lpstr>BigTable数据结构</vt:lpstr>
      <vt:lpstr>BigTable树形结构</vt:lpstr>
      <vt:lpstr>BigTable的XML形式</vt:lpstr>
      <vt:lpstr>典型树形XML结构</vt:lpstr>
      <vt:lpstr>并发操作</vt:lpstr>
      <vt:lpstr>操作执行顺序</vt:lpstr>
      <vt:lpstr>树形结构下空间地址转换</vt:lpstr>
      <vt:lpstr>节点标签</vt:lpstr>
      <vt:lpstr>倒排索引表</vt:lpstr>
      <vt:lpstr>基于倒排索引表 的地址空间转换过程</vt:lpstr>
      <vt:lpstr>方案分析</vt:lpstr>
      <vt:lpstr>优化-红黑树</vt:lpstr>
      <vt:lpstr>Demo</vt:lpstr>
      <vt:lpstr>其他数据一致性方案</vt:lpstr>
      <vt:lpstr>结论</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CCNTDB系列问题之 分布式数据库数据一致性问题</dc:title>
  <dc:creator>tommy</dc:creator>
  <cp:lastModifiedBy>tom</cp:lastModifiedBy>
  <cp:revision>166</cp:revision>
  <dcterms:created xsi:type="dcterms:W3CDTF">2012-07-29T06:21:55Z</dcterms:created>
  <dcterms:modified xsi:type="dcterms:W3CDTF">2012-08-02T08:32:20Z</dcterms:modified>
</cp:coreProperties>
</file>