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30" r:id="rId3"/>
    <p:sldId id="331" r:id="rId4"/>
    <p:sldId id="332" r:id="rId5"/>
    <p:sldId id="333" r:id="rId6"/>
    <p:sldId id="334" r:id="rId7"/>
    <p:sldId id="336" r:id="rId8"/>
    <p:sldId id="329" r:id="rId9"/>
  </p:sldIdLst>
  <p:sldSz cx="12192000" cy="6858000"/>
  <p:notesSz cx="6858000" cy="9144000"/>
  <p:embeddedFontLst>
    <p:embeddedFont>
      <p:font typeface="微软雅黑" pitchFamily="34" charset="-122"/>
      <p:regular r:id="rId11"/>
      <p:bold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Microsoft Sans Serif" pitchFamily="34" charset="0"/>
      <p:regular r:id="rId17"/>
    </p:embeddedFont>
    <p:embeddedFont>
      <p:font typeface="楷体" pitchFamily="49" charset="-122"/>
      <p:regular r:id="rId18"/>
    </p:embeddedFont>
    <p:embeddedFont>
      <p:font typeface="Calibri Light" pitchFamily="34" charset="0"/>
      <p:regular r:id="rId19"/>
      <p:italic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88">
          <p15:clr>
            <a:srgbClr val="A4A3A4"/>
          </p15:clr>
        </p15:guide>
        <p15:guide id="2" pos="38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A0E9"/>
    <a:srgbClr val="F08E4C"/>
    <a:srgbClr val="73BAD7"/>
    <a:srgbClr val="82D0D8"/>
    <a:srgbClr val="019AE5"/>
    <a:srgbClr val="F2F2F2"/>
    <a:srgbClr val="5D5026"/>
    <a:srgbClr val="6DAD8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 autoAdjust="0"/>
    <p:restoredTop sz="92972" autoAdjust="0"/>
  </p:normalViewPr>
  <p:slideViewPr>
    <p:cSldViewPr snapToGrid="0">
      <p:cViewPr varScale="1">
        <p:scale>
          <a:sx n="84" d="100"/>
          <a:sy n="84" d="100"/>
        </p:scale>
        <p:origin x="-342" y="-66"/>
      </p:cViewPr>
      <p:guideLst>
        <p:guide orient="horz" pos="2288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Tx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F21F3C-5555-43F0-97E2-09952BFE0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3748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127B5E24-E790-41CD-99C1-317057F98842}" type="slidenum">
              <a:rPr kumimoji="0" lang="zh-CN" altLang="en-US" smtClean="0"/>
              <a:pPr eaLnBrk="1" hangingPunct="1">
                <a:buFont typeface="Arial" panose="020B0604020202020204" pitchFamily="34" charset="0"/>
                <a:buNone/>
              </a:pPr>
              <a:t>1</a:t>
            </a:fld>
            <a:endParaRPr kumimoji="0"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8891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127B5E24-E790-41CD-99C1-317057F98842}" type="slidenum">
              <a:rPr kumimoji="0" lang="zh-CN" altLang="en-US" smtClean="0"/>
              <a:pPr eaLnBrk="1" hangingPunct="1">
                <a:buFont typeface="Arial" panose="020B0604020202020204" pitchFamily="34" charset="0"/>
                <a:buNone/>
              </a:pPr>
              <a:t>2</a:t>
            </a:fld>
            <a:endParaRPr kumimoji="0"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8891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127B5E24-E790-41CD-99C1-317057F98842}" type="slidenum">
              <a:rPr kumimoji="0" lang="zh-CN" altLang="en-US" smtClean="0"/>
              <a:pPr eaLnBrk="1" hangingPunct="1">
                <a:buFont typeface="Arial" panose="020B0604020202020204" pitchFamily="34" charset="0"/>
                <a:buNone/>
              </a:pPr>
              <a:t>8</a:t>
            </a:fld>
            <a:endParaRPr kumimoji="0"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889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noProof="1" smtClean="0"/>
              <a:t>Click to edit Master subtitle style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96F0-3CF1-44A5-8F0E-AE3DAC8F5ED4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B20AD-9426-42AC-9BB0-7EAB742288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553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9D45B-16D1-4CAB-A76A-2DD312A36832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D80E-5A9C-4B26-B3FA-A4CCEFD44AA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99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E8594-1B7A-4FFD-B370-5282842A61BD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876FF-6C8C-484D-90BB-00F42E27C53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675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4C5F5-0A41-4064-A876-B1761A99E95D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C12D-8889-4F15-BB62-078FBCA3D1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128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C35F9-88BB-4F4B-909D-E70E90BBE208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1804-09D9-4A40-B8FD-3D88C771A0E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53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1BF2-5099-4CB1-BA30-7B0BEB2268DE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37102-2A81-4204-892D-2C2FE786A9C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90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891D2-9CF7-4E9E-9B36-6732441D7524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47A31-00E3-489B-96DC-F27F08B4015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93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4B47-2955-44DB-A33C-9898519C5C2F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9BBF1-D454-4E2C-A4EF-67E03AA3E8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86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AE6D8-7896-4364-B28D-880B8F5168A7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3F6BD-6E60-4D83-B3BD-F7DB92C090B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275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1841C-8F6E-4BEA-A463-BB7D47FECD16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8CDE4-576C-4E78-9F39-CFF4C5D8A36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174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0626B-EDF1-47F4-A487-DE6C6B7D99B8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7E9EF-DFEF-4873-A4A2-3E71BF70A9A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178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8B68-15D4-4029-B63D-971118172FCA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D8C79-0572-4279-8CE1-82FF9A58C5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89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3A15B49-B97D-45A2-80F6-CC52A719B149}" type="datetime1">
              <a:rPr lang="zh-CN" altLang="en-US"/>
              <a:pPr>
                <a:defRPr/>
              </a:pPr>
              <a:t>2018/11/8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BBE61B-D7A8-4652-A6D9-41F3DDDD59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0" y="1235399"/>
            <a:ext cx="12198350" cy="4191000"/>
          </a:xfrm>
          <a:prstGeom prst="rect">
            <a:avLst/>
          </a:prstGeom>
          <a:solidFill>
            <a:srgbClr val="00A0E9"/>
          </a:solidFill>
          <a:ln>
            <a:solidFill>
              <a:srgbClr val="019AE5"/>
            </a:solidFill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 报</a:t>
            </a:r>
            <a:endParaRPr lang="en-US" altLang="zh-CN" sz="115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侯丽微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0" y="1235399"/>
            <a:ext cx="12198350" cy="4191000"/>
          </a:xfrm>
          <a:prstGeom prst="rect">
            <a:avLst/>
          </a:prstGeom>
          <a:solidFill>
            <a:srgbClr val="00A0E9"/>
          </a:solidFill>
          <a:ln>
            <a:solidFill>
              <a:srgbClr val="019AE5"/>
            </a:solidFill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 smtClean="0">
                <a:solidFill>
                  <a:schemeClr val="bg1"/>
                </a:solidFill>
              </a:rPr>
              <a:t>Fast Abstractive Summarization with Reinforce-Selected Sentence Rewriting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b="1" dirty="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Yen-Chun Chen and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Mohit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Bansal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 Chapel Hill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-1588" y="6729413"/>
            <a:ext cx="12195176" cy="141287"/>
          </a:xfrm>
          <a:prstGeom prst="rect">
            <a:avLst/>
          </a:prstGeom>
          <a:solidFill>
            <a:srgbClr val="00A0E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364339" y="105886"/>
            <a:ext cx="620513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zh-CN" altLang="en-US" sz="4000" b="1" dirty="0" smtClean="0">
                <a:solidFill>
                  <a:srgbClr val="00ACFF"/>
                </a:solidFill>
              </a:rPr>
              <a:t>内容</a:t>
            </a:r>
            <a:endParaRPr kumimoji="0" lang="en-US" altLang="zh-CN" sz="4000" b="1" dirty="0" smtClean="0">
              <a:solidFill>
                <a:srgbClr val="00ACFF"/>
              </a:solidFill>
            </a:endParaRPr>
          </a:p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endParaRPr kumimoji="0" lang="en-US" altLang="zh-CN" sz="4000" b="1" baseline="30000" dirty="0">
              <a:solidFill>
                <a:srgbClr val="00ACFF"/>
              </a:solidFill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9525" y="844550"/>
            <a:ext cx="49244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038578"/>
            <a:ext cx="94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132" y="914400"/>
            <a:ext cx="10295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论文目标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Fast and reduce redundancy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方案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抽取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+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生成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模型：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" name="图片 10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20" y="1825625"/>
            <a:ext cx="9906000" cy="4829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756" y="2415826"/>
            <a:ext cx="530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抽取模型如右图，生成模型为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s2s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029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-1588" y="6729413"/>
            <a:ext cx="12195176" cy="141287"/>
          </a:xfrm>
          <a:prstGeom prst="rect">
            <a:avLst/>
          </a:prstGeom>
          <a:solidFill>
            <a:srgbClr val="00A0E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364339" y="105886"/>
            <a:ext cx="620513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zh-CN" altLang="en-US" sz="4000" b="1" dirty="0" smtClean="0">
                <a:solidFill>
                  <a:srgbClr val="00ACFF"/>
                </a:solidFill>
              </a:rPr>
              <a:t>内容</a:t>
            </a:r>
            <a:endParaRPr kumimoji="0" lang="en-US" altLang="zh-CN" sz="4000" b="1" dirty="0" smtClean="0">
              <a:solidFill>
                <a:srgbClr val="00ACFF"/>
              </a:solidFill>
            </a:endParaRPr>
          </a:p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endParaRPr kumimoji="0" lang="en-US" altLang="zh-CN" sz="4000" b="1" baseline="30000" dirty="0">
              <a:solidFill>
                <a:srgbClr val="00ACFF"/>
              </a:solidFill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9525" y="844550"/>
            <a:ext cx="49244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038578"/>
            <a:ext cx="94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80622" y="914400"/>
            <a:ext cx="105889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模型优化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抽取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抽取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loss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：交叉熵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损失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生成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loss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：交叉熵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损失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Font typeface="Arial" pitchFamily="34" charset="0"/>
              <a:buChar char="•"/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Reinforce-Guided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sample P(j)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问题：高方差（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policy-gradient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特点）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解决方法：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A2C</a:t>
            </a: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抽取句子个数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 a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stop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action to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the 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policy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action space(EOE)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去冗余：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tri-gram avoidance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Paulus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et al., 2018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Font typeface="Arial" pitchFamily="34" charset="0"/>
              <a:buChar char="•"/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 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  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2" name="图片 1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23" y="2361317"/>
            <a:ext cx="4981575" cy="4257675"/>
          </a:xfrm>
          <a:prstGeom prst="rect">
            <a:avLst/>
          </a:prstGeom>
        </p:spPr>
      </p:pic>
      <p:pic>
        <p:nvPicPr>
          <p:cNvPr id="13" name="图片 12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213" y="1361017"/>
            <a:ext cx="4248150" cy="342900"/>
          </a:xfrm>
          <a:prstGeom prst="rect">
            <a:avLst/>
          </a:prstGeom>
        </p:spPr>
      </p:pic>
      <p:pic>
        <p:nvPicPr>
          <p:cNvPr id="14" name="图片 13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78" y="3158948"/>
            <a:ext cx="4095750" cy="314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029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-1588" y="6729413"/>
            <a:ext cx="12195176" cy="141287"/>
          </a:xfrm>
          <a:prstGeom prst="rect">
            <a:avLst/>
          </a:prstGeom>
          <a:solidFill>
            <a:srgbClr val="00A0E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364339" y="105886"/>
            <a:ext cx="620513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zh-CN" altLang="en-US" sz="4000" b="1" dirty="0" smtClean="0">
                <a:solidFill>
                  <a:srgbClr val="00ACFF"/>
                </a:solidFill>
              </a:rPr>
              <a:t>内容</a:t>
            </a:r>
            <a:endParaRPr kumimoji="0" lang="en-US" altLang="zh-CN" sz="4000" b="1" dirty="0" smtClean="0">
              <a:solidFill>
                <a:srgbClr val="00ACFF"/>
              </a:solidFill>
            </a:endParaRPr>
          </a:p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endParaRPr kumimoji="0" lang="en-US" altLang="zh-CN" sz="4000" b="1" baseline="30000" dirty="0">
              <a:solidFill>
                <a:srgbClr val="00ACFF"/>
              </a:solidFill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9525" y="844550"/>
            <a:ext cx="49244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038578"/>
            <a:ext cx="94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132" y="914400"/>
            <a:ext cx="1171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实验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结果：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数据集：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CNN/DM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两种版本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original text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entity 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anonymized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DUC2002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3" name="图片 1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19" y="1770945"/>
            <a:ext cx="9925050" cy="464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029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-1588" y="6729413"/>
            <a:ext cx="12195176" cy="141287"/>
          </a:xfrm>
          <a:prstGeom prst="rect">
            <a:avLst/>
          </a:prstGeom>
          <a:solidFill>
            <a:srgbClr val="00A0E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364339" y="105886"/>
            <a:ext cx="620513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zh-CN" altLang="en-US" sz="4000" b="1" dirty="0" smtClean="0">
                <a:solidFill>
                  <a:srgbClr val="00ACFF"/>
                </a:solidFill>
              </a:rPr>
              <a:t>内容</a:t>
            </a:r>
            <a:endParaRPr kumimoji="0" lang="en-US" altLang="zh-CN" sz="4000" b="1" dirty="0" smtClean="0">
              <a:solidFill>
                <a:srgbClr val="00ACFF"/>
              </a:solidFill>
            </a:endParaRPr>
          </a:p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endParaRPr kumimoji="0" lang="en-US" altLang="zh-CN" sz="4000" b="1" baseline="30000" dirty="0">
              <a:solidFill>
                <a:srgbClr val="00ACFF"/>
              </a:solidFill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9525" y="844550"/>
            <a:ext cx="49244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038578"/>
            <a:ext cx="94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132" y="914401"/>
            <a:ext cx="10295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实验结果：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" name="图片 9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2" y="1801990"/>
            <a:ext cx="4800600" cy="3886200"/>
          </a:xfrm>
          <a:prstGeom prst="rect">
            <a:avLst/>
          </a:prstGeom>
        </p:spPr>
      </p:pic>
      <p:pic>
        <p:nvPicPr>
          <p:cNvPr id="14" name="图片 13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49" y="2005544"/>
            <a:ext cx="4048125" cy="1085850"/>
          </a:xfrm>
          <a:prstGeom prst="rect">
            <a:avLst/>
          </a:prstGeom>
        </p:spPr>
      </p:pic>
      <p:pic>
        <p:nvPicPr>
          <p:cNvPr id="15" name="图片 14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292" y="3628848"/>
            <a:ext cx="4810125" cy="1609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029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-1588" y="6729413"/>
            <a:ext cx="12195176" cy="141287"/>
          </a:xfrm>
          <a:prstGeom prst="rect">
            <a:avLst/>
          </a:prstGeom>
          <a:solidFill>
            <a:srgbClr val="00A0E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364339" y="105886"/>
            <a:ext cx="620513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r>
              <a:rPr kumimoji="0" lang="zh-CN" altLang="en-US" sz="4000" b="1" dirty="0" smtClean="0">
                <a:solidFill>
                  <a:srgbClr val="00ACFF"/>
                </a:solidFill>
              </a:rPr>
              <a:t>内容</a:t>
            </a:r>
            <a:endParaRPr kumimoji="0" lang="en-US" altLang="zh-CN" sz="4000" b="1" dirty="0" smtClean="0">
              <a:solidFill>
                <a:srgbClr val="00ACFF"/>
              </a:solidFill>
            </a:endParaRPr>
          </a:p>
          <a:p>
            <a:pPr>
              <a:lnSpc>
                <a:spcPct val="120000"/>
              </a:lnSpc>
              <a:buClr>
                <a:srgbClr val="636362"/>
              </a:buClr>
              <a:buFont typeface="Microsoft Sans Serif" panose="020B0604020202020204" pitchFamily="34" charset="0"/>
              <a:buNone/>
            </a:pPr>
            <a:endParaRPr kumimoji="0" lang="en-US" altLang="zh-CN" sz="4000" b="1" baseline="30000" dirty="0">
              <a:solidFill>
                <a:srgbClr val="00ACFF"/>
              </a:solidFill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9525" y="844550"/>
            <a:ext cx="49244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038578"/>
            <a:ext cx="94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132" y="914401"/>
            <a:ext cx="10295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实验结果：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" name="图片 10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23" y="2609320"/>
            <a:ext cx="9934575" cy="1571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029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0" y="1235399"/>
            <a:ext cx="12198350" cy="4191000"/>
          </a:xfrm>
          <a:prstGeom prst="rect">
            <a:avLst/>
          </a:prstGeom>
          <a:solidFill>
            <a:srgbClr val="00A0E9"/>
          </a:solidFill>
          <a:ln>
            <a:solidFill>
              <a:srgbClr val="019AE5"/>
            </a:solidFill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Pages>0</Pages>
  <Words>158</Words>
  <Characters>0</Characters>
  <Application>Microsoft Office PowerPoint</Application>
  <DocSecurity>0</DocSecurity>
  <PresentationFormat>自定义</PresentationFormat>
  <Lines>0</Lines>
  <Paragraphs>56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微软雅黑</vt:lpstr>
      <vt:lpstr>Calibri</vt:lpstr>
      <vt:lpstr>Microsoft Sans Serif</vt:lpstr>
      <vt:lpstr>楷体</vt:lpstr>
      <vt:lpstr>Times New Roman</vt:lpstr>
      <vt:lpstr>Calibri Light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用户</dc:creator>
  <cp:keywords/>
  <dc:description/>
  <cp:lastModifiedBy>微软用户</cp:lastModifiedBy>
  <cp:revision>249</cp:revision>
  <dcterms:created xsi:type="dcterms:W3CDTF">2018-01-16T07:57:25Z</dcterms:created>
  <dcterms:modified xsi:type="dcterms:W3CDTF">2018-11-08T09:37:22Z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