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63" r:id="rId2"/>
    <p:sldId id="274" r:id="rId3"/>
    <p:sldId id="273" r:id="rId4"/>
    <p:sldId id="271" r:id="rId5"/>
    <p:sldId id="270" r:id="rId6"/>
    <p:sldId id="264" r:id="rId7"/>
    <p:sldId id="265" r:id="rId8"/>
    <p:sldId id="266" r:id="rId9"/>
    <p:sldId id="267" r:id="rId10"/>
    <p:sldId id="272" r:id="rId11"/>
    <p:sldId id="275" r:id="rId12"/>
    <p:sldId id="277" r:id="rId13"/>
    <p:sldId id="27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8795A51-6C3E-4764-9F29-EC4A54220FD5}">
  <a:tblStyle styleId="{98795A51-6C3E-4764-9F29-EC4A54220F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1" d="100"/>
          <a:sy n="121" d="100"/>
        </p:scale>
        <p:origin x="-224"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783893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63edfc76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63edfc76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63edfc76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63edfc76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3edfc76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3edfc76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xfrm>
            <a:off x="3884414" y="1"/>
            <a:ext cx="2972098" cy="456595"/>
          </a:xfrm>
          <a:prstGeom prst="rect">
            <a:avLst/>
          </a:prstGeom>
          <a:noFill/>
        </p:spPr>
        <p:txBody>
          <a:bodyPr lIns="86493" tIns="43247" rIns="86493" bIns="43247"/>
          <a:lstStyle/>
          <a:p>
            <a:fld id="{D88A824C-DBAD-4466-BB60-1BAF24124BC8}" type="datetime1">
              <a:rPr lang="en-US" smtClean="0"/>
              <a:pPr/>
              <a:t>9/5/19</a:t>
            </a:fld>
            <a:endParaRPr lang="en-US" smtClean="0"/>
          </a:p>
        </p:txBody>
      </p:sp>
      <p:sp>
        <p:nvSpPr>
          <p:cNvPr id="66563" name="Rectangle 7"/>
          <p:cNvSpPr>
            <a:spLocks noGrp="1" noChangeArrowheads="1"/>
          </p:cNvSpPr>
          <p:nvPr>
            <p:ph type="sldNum" sz="quarter" idx="5"/>
          </p:nvPr>
        </p:nvSpPr>
        <p:spPr>
          <a:xfrm>
            <a:off x="3884414" y="8685894"/>
            <a:ext cx="2972098" cy="456595"/>
          </a:xfrm>
          <a:prstGeom prst="rect">
            <a:avLst/>
          </a:prstGeom>
          <a:noFill/>
        </p:spPr>
        <p:txBody>
          <a:bodyPr lIns="86493" tIns="43247" rIns="86493" bIns="43247"/>
          <a:lstStyle/>
          <a:p>
            <a:fld id="{D59FCB70-F075-4E7C-87BF-5A70014614F2}" type="slidenum">
              <a:rPr lang="en-US" smtClean="0"/>
              <a:pPr/>
              <a:t>5</a:t>
            </a:fld>
            <a:endParaRPr lang="en-US" smtClean="0"/>
          </a:p>
        </p:txBody>
      </p:sp>
      <p:sp>
        <p:nvSpPr>
          <p:cNvPr id="66564" name="Rectangle 2"/>
          <p:cNvSpPr>
            <a:spLocks noGrp="1" noRot="1" noChangeAspect="1" noChangeArrowheads="1" noTextEdit="1"/>
          </p:cNvSpPr>
          <p:nvPr>
            <p:ph type="sldImg"/>
          </p:nvPr>
        </p:nvSpPr>
        <p:spPr>
          <a:xfrm>
            <a:off x="382588" y="688975"/>
            <a:ext cx="6092825" cy="3427413"/>
          </a:xfrm>
          <a:ln/>
        </p:spPr>
      </p:sp>
      <p:sp>
        <p:nvSpPr>
          <p:cNvPr id="66565" name="Rectangle 3"/>
          <p:cNvSpPr>
            <a:spLocks noGrp="1" noChangeArrowheads="1"/>
          </p:cNvSpPr>
          <p:nvPr>
            <p:ph type="body" idx="1"/>
          </p:nvPr>
        </p:nvSpPr>
        <p:spPr>
          <a:xfrm>
            <a:off x="914816" y="4343401"/>
            <a:ext cx="5028370" cy="4111668"/>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3edfc76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3edfc76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63edfc7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63edfc7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63edfc76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63edfc76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63edfc76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63edfc76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914400" y="0"/>
            <a:ext cx="7315200" cy="742949"/>
          </a:xfrm>
          <a:prstGeom prst="rect">
            <a:avLst/>
          </a:prstGeom>
          <a:noFill/>
          <a:ln>
            <a:noFill/>
          </a:ln>
        </p:spPr>
        <p:txBody>
          <a:bodyPr lIns="91425" tIns="91425" rIns="91425" bIns="91425" anchor="ctr" anchorCtr="0"/>
          <a:lstStyle>
            <a:lvl1pPr algn="ctr" rtl="0">
              <a:spcBef>
                <a:spcPts val="0"/>
              </a:spcBef>
              <a:buClr>
                <a:srgbClr val="000099"/>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381001" y="971551"/>
            <a:ext cx="8381999" cy="3394472"/>
          </a:xfrm>
          <a:prstGeom prst="rect">
            <a:avLst/>
          </a:prstGeom>
          <a:noFill/>
          <a:ln>
            <a:noFill/>
          </a:ln>
        </p:spPr>
        <p:txBody>
          <a:bodyPr lIns="91425" tIns="91425" rIns="91425" bIns="91425" anchor="t" anchorCtr="0"/>
          <a:lstStyle>
            <a:lvl1pPr marL="342900" indent="-165100" algn="l" rtl="0">
              <a:spcBef>
                <a:spcPts val="600"/>
              </a:spcBef>
              <a:buClr>
                <a:schemeClr val="dk1"/>
              </a:buClr>
              <a:buFont typeface="Arial"/>
              <a:buChar char="•"/>
              <a:defRPr/>
            </a:lvl1pPr>
            <a:lvl2pPr marL="742950" indent="-133350" algn="l" rtl="0">
              <a:spcBef>
                <a:spcPts val="600"/>
              </a:spcBef>
              <a:buClr>
                <a:schemeClr val="dk1"/>
              </a:buClr>
              <a:buFont typeface="Arial"/>
              <a:buChar char="–"/>
              <a:defRPr/>
            </a:lvl2pPr>
            <a:lvl3pPr marL="1031875" indent="-117475" algn="l" rtl="0">
              <a:spcBef>
                <a:spcPts val="600"/>
              </a:spcBef>
              <a:buClr>
                <a:schemeClr val="dk1"/>
              </a:buClr>
              <a:buFont typeface="Arial"/>
              <a:buChar char="•"/>
              <a:defRPr/>
            </a:lvl3pPr>
            <a:lvl4pPr marL="1371600" indent="-165100" algn="l" rtl="0">
              <a:spcBef>
                <a:spcPts val="600"/>
              </a:spcBef>
              <a:buClr>
                <a:schemeClr val="dk1"/>
              </a:buClr>
              <a:buFont typeface="Arial"/>
              <a:buChar char="–"/>
              <a:defRPr/>
            </a:lvl4pPr>
            <a:lvl5pPr marL="1652588" indent="-166688" algn="l" rtl="0">
              <a:spcBef>
                <a:spcPts val="6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8" name="Shape 28"/>
          <p:cNvSpPr txBox="1">
            <a:spLocks noGrp="1"/>
          </p:cNvSpPr>
          <p:nvPr>
            <p:ph type="ftr" idx="11"/>
          </p:nvPr>
        </p:nvSpPr>
        <p:spPr>
          <a:xfrm>
            <a:off x="3124200" y="4869659"/>
            <a:ext cx="2895600" cy="27384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361353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8.jp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4.jpe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iki.ccvcl.org" TargetMode="External"/><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hyperlink" Target="http://wiki.ccvcl.org/index.php?title=DSE-Capstone_2019_Project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8.jp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4.jpe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jp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jpeg"/><Relationship Id="rId7" Type="http://schemas.openxmlformats.org/officeDocument/2006/relationships/image" Target="../media/image10.jpeg"/><Relationship Id="rId8" Type="http://schemas.openxmlformats.org/officeDocument/2006/relationships/image" Target="../media/image11.png"/><Relationship Id="rId1" Type="http://schemas.openxmlformats.org/officeDocument/2006/relationships/slideLayout" Target="../slideLayouts/slideLayout10.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jpe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BAT: Branding Assistive Technology for Social Good</a:t>
            </a:r>
            <a:endParaRPr dirty="0"/>
          </a:p>
        </p:txBody>
      </p:sp>
      <p:sp>
        <p:nvSpPr>
          <p:cNvPr id="119" name="Google Shape;119;p20"/>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latin typeface="Times New Roman"/>
                <a:ea typeface="Times New Roman"/>
                <a:cs typeface="Times New Roman"/>
                <a:sym typeface="Times New Roman"/>
              </a:rPr>
              <a:t>Extending the CCNY Joint Senior Design Program on Assistive Technology Across School Boundaries</a:t>
            </a:r>
            <a:endParaRPr sz="2400" b="1"/>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18;p20"/>
          <p:cNvSpPr txBox="1">
            <a:spLocks/>
          </p:cNvSpPr>
          <p:nvPr/>
        </p:nvSpPr>
        <p:spPr>
          <a:xfrm>
            <a:off x="485875" y="264475"/>
            <a:ext cx="8183700" cy="147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 sz="3600" dirty="0" smtClean="0"/>
              <a:t>BAT: Branding Assistive Technology for Social Good</a:t>
            </a:r>
            <a:endParaRPr lang="en" dirty="0"/>
          </a:p>
        </p:txBody>
      </p:sp>
      <p:grpSp>
        <p:nvGrpSpPr>
          <p:cNvPr id="2" name="Group 1"/>
          <p:cNvGrpSpPr/>
          <p:nvPr/>
        </p:nvGrpSpPr>
        <p:grpSpPr>
          <a:xfrm>
            <a:off x="5281356" y="1942144"/>
            <a:ext cx="2635718" cy="1924724"/>
            <a:chOff x="5414502" y="1839963"/>
            <a:chExt cx="2635718" cy="1924724"/>
          </a:xfrm>
        </p:grpSpPr>
        <p:pic>
          <p:nvPicPr>
            <p:cNvPr id="4" name="Picture 3"/>
            <p:cNvPicPr>
              <a:picLocks noChangeAspect="1" noChangeArrowheads="1"/>
            </p:cNvPicPr>
            <p:nvPr/>
          </p:nvPicPr>
          <p:blipFill>
            <a:blip r:embed="rId2" cstate="print"/>
            <a:srcRect/>
            <a:stretch>
              <a:fillRect/>
            </a:stretch>
          </p:blipFill>
          <p:spPr bwMode="auto">
            <a:xfrm>
              <a:off x="5424153" y="1839963"/>
              <a:ext cx="2626067" cy="1867961"/>
            </a:xfrm>
            <a:prstGeom prst="rect">
              <a:avLst/>
            </a:prstGeom>
            <a:noFill/>
            <a:ln w="9525">
              <a:noFill/>
              <a:miter lim="800000"/>
              <a:headEnd/>
              <a:tailEnd/>
            </a:ln>
          </p:spPr>
        </p:pic>
        <p:pic>
          <p:nvPicPr>
            <p:cNvPr id="7" name="Picture 6"/>
            <p:cNvPicPr>
              <a:picLocks noChangeAspect="1"/>
            </p:cNvPicPr>
            <p:nvPr/>
          </p:nvPicPr>
          <p:blipFill>
            <a:blip r:embed="rId3"/>
            <a:stretch>
              <a:fillRect/>
            </a:stretch>
          </p:blipFill>
          <p:spPr>
            <a:xfrm>
              <a:off x="5414502" y="3060522"/>
              <a:ext cx="741239" cy="704165"/>
            </a:xfrm>
            <a:prstGeom prst="rect">
              <a:avLst/>
            </a:prstGeom>
          </p:spPr>
        </p:pic>
      </p:grpSp>
      <p:pic>
        <p:nvPicPr>
          <p:cNvPr id="10" name="Google Shape;66;p14"/>
          <p:cNvPicPr preferRelativeResize="0"/>
          <p:nvPr/>
        </p:nvPicPr>
        <p:blipFill>
          <a:blip r:embed="rId4">
            <a:alphaModFix/>
          </a:blip>
          <a:stretch>
            <a:fillRect/>
          </a:stretch>
        </p:blipFill>
        <p:spPr>
          <a:xfrm>
            <a:off x="485875" y="2284471"/>
            <a:ext cx="3096651" cy="1073625"/>
          </a:xfrm>
          <a:prstGeom prst="rect">
            <a:avLst/>
          </a:prstGeom>
          <a:noFill/>
          <a:ln>
            <a:noFill/>
          </a:ln>
        </p:spPr>
      </p:pic>
      <p:sp>
        <p:nvSpPr>
          <p:cNvPr id="11" name="TextBox 10"/>
          <p:cNvSpPr txBox="1"/>
          <p:nvPr/>
        </p:nvSpPr>
        <p:spPr>
          <a:xfrm>
            <a:off x="3838111" y="1942144"/>
            <a:ext cx="903613" cy="1569660"/>
          </a:xfrm>
          <a:prstGeom prst="rect">
            <a:avLst/>
          </a:prstGeom>
          <a:noFill/>
        </p:spPr>
        <p:txBody>
          <a:bodyPr wrap="none" rtlCol="0">
            <a:spAutoFit/>
          </a:bodyPr>
          <a:lstStyle/>
          <a:p>
            <a:r>
              <a:rPr lang="en-US" sz="9600" dirty="0" smtClean="0">
                <a:solidFill>
                  <a:srgbClr val="FF6600"/>
                </a:solidFill>
              </a:rPr>
              <a:t>+</a:t>
            </a:r>
          </a:p>
        </p:txBody>
      </p:sp>
      <p:grpSp>
        <p:nvGrpSpPr>
          <p:cNvPr id="18" name="Group 17"/>
          <p:cNvGrpSpPr/>
          <p:nvPr/>
        </p:nvGrpSpPr>
        <p:grpSpPr>
          <a:xfrm>
            <a:off x="601933" y="4214456"/>
            <a:ext cx="7941599" cy="713734"/>
            <a:chOff x="601933" y="4214456"/>
            <a:chExt cx="7941599" cy="713734"/>
          </a:xfrm>
        </p:grpSpPr>
        <p:pic>
          <p:nvPicPr>
            <p:cNvPr id="13" name="Picture 12" descr="lighthouse-guil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33" y="4325319"/>
              <a:ext cx="2913881" cy="475281"/>
            </a:xfrm>
            <a:prstGeom prst="rect">
              <a:avLst/>
            </a:prstGeom>
          </p:spPr>
        </p:pic>
        <p:pic>
          <p:nvPicPr>
            <p:cNvPr id="14" name="Picture 13"/>
            <p:cNvPicPr>
              <a:picLocks noChangeAspect="1"/>
            </p:cNvPicPr>
            <p:nvPr/>
          </p:nvPicPr>
          <p:blipFill>
            <a:blip r:embed="rId6"/>
            <a:stretch>
              <a:fillRect/>
            </a:stretch>
          </p:blipFill>
          <p:spPr>
            <a:xfrm>
              <a:off x="3698584" y="4214456"/>
              <a:ext cx="1103385" cy="649939"/>
            </a:xfrm>
            <a:prstGeom prst="rect">
              <a:avLst/>
            </a:prstGeom>
            <a:solidFill>
              <a:srgbClr val="3366FF"/>
            </a:solidFill>
          </p:spPr>
        </p:pic>
        <p:pic>
          <p:nvPicPr>
            <p:cNvPr id="15" name="NYSCB.png"/>
            <p:cNvPicPr>
              <a:picLocks noChangeAspect="1"/>
            </p:cNvPicPr>
            <p:nvPr/>
          </p:nvPicPr>
          <p:blipFill>
            <a:blip r:embed="rId7">
              <a:extLst/>
            </a:blip>
            <a:stretch>
              <a:fillRect/>
            </a:stretch>
          </p:blipFill>
          <p:spPr>
            <a:xfrm>
              <a:off x="6166460" y="4312914"/>
              <a:ext cx="2377072" cy="551481"/>
            </a:xfrm>
            <a:prstGeom prst="rect">
              <a:avLst/>
            </a:prstGeom>
            <a:ln w="12700">
              <a:miter lim="400000"/>
            </a:ln>
          </p:spPr>
        </p:pic>
        <p:pic>
          <p:nvPicPr>
            <p:cNvPr id="16" name="Picture 15"/>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974427" y="4214456"/>
              <a:ext cx="1110093" cy="713734"/>
            </a:xfrm>
            <a:prstGeom prst="rect">
              <a:avLst/>
            </a:prstGeom>
          </p:spPr>
        </p:pic>
      </p:grpSp>
      <p:sp>
        <p:nvSpPr>
          <p:cNvPr id="17" name="TextBox 16"/>
          <p:cNvSpPr txBox="1"/>
          <p:nvPr/>
        </p:nvSpPr>
        <p:spPr>
          <a:xfrm>
            <a:off x="4008316" y="3506570"/>
            <a:ext cx="783287" cy="707886"/>
          </a:xfrm>
          <a:prstGeom prst="rect">
            <a:avLst/>
          </a:prstGeom>
          <a:noFill/>
        </p:spPr>
        <p:txBody>
          <a:bodyPr wrap="none" rtlCol="0">
            <a:spAutoFit/>
          </a:bodyPr>
          <a:lstStyle/>
          <a:p>
            <a:r>
              <a:rPr lang="en-US" sz="4000" dirty="0" smtClean="0">
                <a:solidFill>
                  <a:srgbClr val="FF6600"/>
                </a:solidFill>
              </a:rPr>
              <a:t>for</a:t>
            </a:r>
            <a:endParaRPr lang="en-US" sz="4000" dirty="0">
              <a:solidFill>
                <a:srgbClr val="FF6600"/>
              </a:solidFill>
            </a:endParaRPr>
          </a:p>
        </p:txBody>
      </p:sp>
    </p:spTree>
    <p:extLst>
      <p:ext uri="{BB962C8B-B14F-4D97-AF65-F5344CB8AC3E}">
        <p14:creationId xmlns:p14="http://schemas.microsoft.com/office/powerpoint/2010/main" val="1846973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Assignments </a:t>
            </a:r>
            <a:r>
              <a:rPr lang="mr-IN" sz="2400" dirty="0" smtClean="0"/>
              <a:t>–</a:t>
            </a:r>
            <a:r>
              <a:rPr lang="en-US" sz="2400" dirty="0" smtClean="0"/>
              <a:t> Fall 2019 (Due in 1~2 weeks)</a:t>
            </a:r>
            <a:endParaRPr lang="en-US" sz="2400" dirty="0"/>
          </a:p>
        </p:txBody>
      </p:sp>
      <p:sp>
        <p:nvSpPr>
          <p:cNvPr id="3" name="Text Placeholder 2"/>
          <p:cNvSpPr>
            <a:spLocks noGrp="1"/>
          </p:cNvSpPr>
          <p:nvPr>
            <p:ph type="body" idx="1"/>
          </p:nvPr>
        </p:nvSpPr>
        <p:spPr/>
        <p:txBody>
          <a:bodyPr/>
          <a:lstStyle/>
          <a:p>
            <a:r>
              <a:rPr lang="en-US" dirty="0" smtClean="0">
                <a:solidFill>
                  <a:schemeClr val="bg2"/>
                </a:solidFill>
              </a:rPr>
              <a:t>09/09. A1. Resume with Project Topic(s) and Teaming </a:t>
            </a:r>
            <a:r>
              <a:rPr lang="mr-IN" dirty="0" smtClean="0">
                <a:solidFill>
                  <a:srgbClr val="008000"/>
                </a:solidFill>
              </a:rPr>
              <a:t>–</a:t>
            </a:r>
            <a:r>
              <a:rPr lang="en-US" dirty="0" smtClean="0">
                <a:solidFill>
                  <a:srgbClr val="008000"/>
                </a:solidFill>
              </a:rPr>
              <a:t> 10%</a:t>
            </a:r>
          </a:p>
          <a:p>
            <a:r>
              <a:rPr lang="en-US" dirty="0" smtClean="0">
                <a:solidFill>
                  <a:schemeClr val="bg2"/>
                </a:solidFill>
              </a:rPr>
              <a:t>09/23. A2. </a:t>
            </a:r>
            <a:r>
              <a:rPr lang="en-US" dirty="0">
                <a:solidFill>
                  <a:srgbClr val="0000FF"/>
                </a:solidFill>
              </a:rPr>
              <a:t>E-Proposals</a:t>
            </a:r>
            <a:r>
              <a:rPr lang="en-US" dirty="0" smtClean="0">
                <a:solidFill>
                  <a:schemeClr val="bg2"/>
                </a:solidFill>
              </a:rPr>
              <a:t> in wiki and quad chart </a:t>
            </a:r>
            <a:r>
              <a:rPr lang="mr-IN" dirty="0" smtClean="0">
                <a:solidFill>
                  <a:srgbClr val="008000"/>
                </a:solidFill>
              </a:rPr>
              <a:t>–</a:t>
            </a:r>
            <a:r>
              <a:rPr lang="en-US" dirty="0" smtClean="0">
                <a:solidFill>
                  <a:srgbClr val="008000"/>
                </a:solidFill>
              </a:rPr>
              <a:t> 10%</a:t>
            </a:r>
          </a:p>
          <a:p>
            <a:r>
              <a:rPr lang="en-US" dirty="0" smtClean="0">
                <a:solidFill>
                  <a:schemeClr val="bg2"/>
                </a:solidFill>
              </a:rPr>
              <a:t>10/16. A3. </a:t>
            </a:r>
            <a:r>
              <a:rPr lang="en-US" dirty="0" smtClean="0">
                <a:solidFill>
                  <a:srgbClr val="0000FF"/>
                </a:solidFill>
              </a:rPr>
              <a:t>BIC</a:t>
            </a:r>
            <a:r>
              <a:rPr lang="en-US" dirty="0">
                <a:solidFill>
                  <a:srgbClr val="0000FF"/>
                </a:solidFill>
              </a:rPr>
              <a:t>-</a:t>
            </a:r>
            <a:r>
              <a:rPr lang="en-US" dirty="0" smtClean="0">
                <a:solidFill>
                  <a:srgbClr val="0000FF"/>
                </a:solidFill>
              </a:rPr>
              <a:t>Proposals </a:t>
            </a:r>
            <a:r>
              <a:rPr lang="en-US" dirty="0" smtClean="0">
                <a:solidFill>
                  <a:schemeClr val="bg2"/>
                </a:solidFill>
              </a:rPr>
              <a:t>shared in wiki or Google Drive </a:t>
            </a:r>
            <a:r>
              <a:rPr lang="mr-IN" dirty="0" smtClean="0">
                <a:solidFill>
                  <a:srgbClr val="008000"/>
                </a:solidFill>
              </a:rPr>
              <a:t>–</a:t>
            </a:r>
            <a:r>
              <a:rPr lang="en-US" dirty="0" smtClean="0">
                <a:solidFill>
                  <a:srgbClr val="008000"/>
                </a:solidFill>
              </a:rPr>
              <a:t> 10%</a:t>
            </a:r>
          </a:p>
          <a:p>
            <a:r>
              <a:rPr lang="en-US" dirty="0" smtClean="0">
                <a:solidFill>
                  <a:schemeClr val="bg2"/>
                </a:solidFill>
              </a:rPr>
              <a:t>10/28. Proposal presentations to community partners (</a:t>
            </a:r>
            <a:r>
              <a:rPr lang="en-US" dirty="0" smtClean="0">
                <a:solidFill>
                  <a:srgbClr val="FF0000"/>
                </a:solidFill>
              </a:rPr>
              <a:t>lunch</a:t>
            </a:r>
            <a:r>
              <a:rPr lang="en-US" dirty="0" smtClean="0">
                <a:solidFill>
                  <a:schemeClr val="bg2"/>
                </a:solidFill>
              </a:rPr>
              <a:t>) </a:t>
            </a:r>
            <a:r>
              <a:rPr lang="en-US" dirty="0" smtClean="0">
                <a:solidFill>
                  <a:srgbClr val="008000"/>
                </a:solidFill>
              </a:rPr>
              <a:t>-15%</a:t>
            </a:r>
          </a:p>
          <a:p>
            <a:r>
              <a:rPr lang="en-US" dirty="0" smtClean="0">
                <a:solidFill>
                  <a:schemeClr val="bg2"/>
                </a:solidFill>
              </a:rPr>
              <a:t>11/04. A4. </a:t>
            </a:r>
            <a:r>
              <a:rPr lang="en-US" dirty="0" smtClean="0">
                <a:solidFill>
                  <a:srgbClr val="0000FF"/>
                </a:solidFill>
              </a:rPr>
              <a:t>BAT-Proposals</a:t>
            </a:r>
            <a:r>
              <a:rPr lang="en-US" dirty="0" smtClean="0">
                <a:solidFill>
                  <a:schemeClr val="bg2"/>
                </a:solidFill>
              </a:rPr>
              <a:t> submitted to CREATE/Zahn/etc. </a:t>
            </a:r>
            <a:r>
              <a:rPr lang="mr-IN" dirty="0" smtClean="0">
                <a:solidFill>
                  <a:srgbClr val="008000"/>
                </a:solidFill>
              </a:rPr>
              <a:t>–</a:t>
            </a:r>
            <a:r>
              <a:rPr lang="en-US" dirty="0" smtClean="0">
                <a:solidFill>
                  <a:srgbClr val="008000"/>
                </a:solidFill>
              </a:rPr>
              <a:t> 10%</a:t>
            </a:r>
          </a:p>
          <a:p>
            <a:r>
              <a:rPr lang="en-US" dirty="0" smtClean="0">
                <a:solidFill>
                  <a:schemeClr val="bg2"/>
                </a:solidFill>
              </a:rPr>
              <a:t>11/11. A5. Vision Writing Questions (Feature Extraction). </a:t>
            </a:r>
            <a:r>
              <a:rPr lang="mr-IN" dirty="0" smtClean="0">
                <a:solidFill>
                  <a:srgbClr val="008000"/>
                </a:solidFill>
              </a:rPr>
              <a:t>–</a:t>
            </a:r>
            <a:r>
              <a:rPr lang="en-US" dirty="0" smtClean="0">
                <a:solidFill>
                  <a:srgbClr val="008000"/>
                </a:solidFill>
              </a:rPr>
              <a:t> 10%</a:t>
            </a:r>
          </a:p>
          <a:p>
            <a:r>
              <a:rPr lang="en-US" dirty="0" smtClean="0">
                <a:solidFill>
                  <a:schemeClr val="bg2"/>
                </a:solidFill>
              </a:rPr>
              <a:t>11</a:t>
            </a:r>
            <a:r>
              <a:rPr lang="en-US" dirty="0">
                <a:solidFill>
                  <a:schemeClr val="bg2"/>
                </a:solidFill>
              </a:rPr>
              <a:t>/</a:t>
            </a:r>
            <a:r>
              <a:rPr lang="en-US" dirty="0" smtClean="0">
                <a:solidFill>
                  <a:schemeClr val="bg2"/>
                </a:solidFill>
              </a:rPr>
              <a:t>18. A6. </a:t>
            </a:r>
            <a:r>
              <a:rPr lang="en-US" dirty="0">
                <a:solidFill>
                  <a:schemeClr val="bg2"/>
                </a:solidFill>
              </a:rPr>
              <a:t>Vision Writing Questions </a:t>
            </a:r>
            <a:r>
              <a:rPr lang="en-US" dirty="0" smtClean="0">
                <a:solidFill>
                  <a:schemeClr val="bg2"/>
                </a:solidFill>
              </a:rPr>
              <a:t>(Stereo &amp; Motion)</a:t>
            </a:r>
            <a:r>
              <a:rPr lang="en-US" dirty="0">
                <a:solidFill>
                  <a:schemeClr val="bg2"/>
                </a:solidFill>
              </a:rPr>
              <a:t>. </a:t>
            </a:r>
            <a:r>
              <a:rPr lang="mr-IN" dirty="0">
                <a:solidFill>
                  <a:srgbClr val="008000"/>
                </a:solidFill>
              </a:rPr>
              <a:t>–</a:t>
            </a:r>
            <a:r>
              <a:rPr lang="en-US" dirty="0">
                <a:solidFill>
                  <a:srgbClr val="008000"/>
                </a:solidFill>
              </a:rPr>
              <a:t> 10%</a:t>
            </a:r>
            <a:endParaRPr lang="en-US" dirty="0" smtClean="0">
              <a:solidFill>
                <a:srgbClr val="008000"/>
              </a:solidFill>
            </a:endParaRPr>
          </a:p>
          <a:p>
            <a:r>
              <a:rPr lang="en-US" dirty="0" smtClean="0">
                <a:solidFill>
                  <a:schemeClr val="bg2"/>
                </a:solidFill>
              </a:rPr>
              <a:t>11/25. A7. Revised </a:t>
            </a:r>
            <a:r>
              <a:rPr lang="en-US" dirty="0" smtClean="0">
                <a:solidFill>
                  <a:srgbClr val="0000FF"/>
                </a:solidFill>
              </a:rPr>
              <a:t>BAT-Proposals</a:t>
            </a:r>
            <a:r>
              <a:rPr lang="en-US" dirty="0" smtClean="0">
                <a:solidFill>
                  <a:schemeClr val="bg2"/>
                </a:solidFill>
              </a:rPr>
              <a:t> shared in wiki or Drive </a:t>
            </a:r>
            <a:r>
              <a:rPr lang="mr-IN" dirty="0" smtClean="0">
                <a:solidFill>
                  <a:srgbClr val="008000"/>
                </a:solidFill>
              </a:rPr>
              <a:t>–</a:t>
            </a:r>
            <a:r>
              <a:rPr lang="en-US" dirty="0" smtClean="0">
                <a:solidFill>
                  <a:srgbClr val="008000"/>
                </a:solidFill>
              </a:rPr>
              <a:t> 10%</a:t>
            </a:r>
          </a:p>
          <a:p>
            <a:r>
              <a:rPr lang="en-US" dirty="0" smtClean="0">
                <a:solidFill>
                  <a:schemeClr val="bg2"/>
                </a:solidFill>
              </a:rPr>
              <a:t>12/09. Revised proposals presented to community partners </a:t>
            </a:r>
            <a:r>
              <a:rPr lang="en-US" dirty="0">
                <a:solidFill>
                  <a:schemeClr val="bg2"/>
                </a:solidFill>
              </a:rPr>
              <a:t>(</a:t>
            </a:r>
            <a:r>
              <a:rPr lang="en-US" dirty="0">
                <a:solidFill>
                  <a:srgbClr val="FF0000"/>
                </a:solidFill>
              </a:rPr>
              <a:t>lunch</a:t>
            </a:r>
            <a:r>
              <a:rPr lang="en-US" dirty="0">
                <a:solidFill>
                  <a:schemeClr val="bg2"/>
                </a:solidFill>
              </a:rPr>
              <a:t>) </a:t>
            </a:r>
            <a:r>
              <a:rPr lang="mr-IN" dirty="0" smtClean="0">
                <a:solidFill>
                  <a:srgbClr val="008000"/>
                </a:solidFill>
              </a:rPr>
              <a:t>–</a:t>
            </a:r>
            <a:r>
              <a:rPr lang="en-US" dirty="0" smtClean="0">
                <a:solidFill>
                  <a:srgbClr val="008000"/>
                </a:solidFill>
              </a:rPr>
              <a:t> 15%</a:t>
            </a:r>
          </a:p>
          <a:p>
            <a:endParaRPr lang="en-US" dirty="0">
              <a:solidFill>
                <a:schemeClr val="bg2"/>
              </a:solidFill>
            </a:endParaRPr>
          </a:p>
        </p:txBody>
      </p:sp>
    </p:spTree>
    <p:extLst>
      <p:ext uri="{BB962C8B-B14F-4D97-AF65-F5344CB8AC3E}">
        <p14:creationId xmlns:p14="http://schemas.microsoft.com/office/powerpoint/2010/main" val="10466436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Page Weekly Updates</a:t>
            </a:r>
            <a:endParaRPr lang="en-US" dirty="0"/>
          </a:p>
        </p:txBody>
      </p:sp>
      <p:sp>
        <p:nvSpPr>
          <p:cNvPr id="3" name="Text Placeholder 2"/>
          <p:cNvSpPr>
            <a:spLocks noGrp="1"/>
          </p:cNvSpPr>
          <p:nvPr>
            <p:ph type="body" idx="1"/>
          </p:nvPr>
        </p:nvSpPr>
        <p:spPr>
          <a:xfrm>
            <a:off x="381000" y="971550"/>
            <a:ext cx="8610600" cy="3543300"/>
          </a:xfrm>
        </p:spPr>
        <p:txBody>
          <a:bodyPr/>
          <a:lstStyle/>
          <a:p>
            <a:r>
              <a:rPr lang="en-US" sz="2000" dirty="0" smtClean="0">
                <a:hlinkClick r:id="rId2"/>
              </a:rPr>
              <a:t>http://</a:t>
            </a:r>
            <a:r>
              <a:rPr lang="en-US" sz="2000" dirty="0" smtClean="0">
                <a:hlinkClick r:id="rId3"/>
              </a:rPr>
              <a:t>wiki.ccvcl.org</a:t>
            </a:r>
            <a:endParaRPr lang="en-US" dirty="0"/>
          </a:p>
        </p:txBody>
      </p:sp>
      <p:pic>
        <p:nvPicPr>
          <p:cNvPr id="5" name="Picture 4" descr="Wiki-page-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1029" y="1523090"/>
            <a:ext cx="6730419" cy="3324275"/>
          </a:xfrm>
          <a:prstGeom prst="rect">
            <a:avLst/>
          </a:prstGeom>
        </p:spPr>
      </p:pic>
      <p:grpSp>
        <p:nvGrpSpPr>
          <p:cNvPr id="13" name="Group 12"/>
          <p:cNvGrpSpPr/>
          <p:nvPr/>
        </p:nvGrpSpPr>
        <p:grpSpPr>
          <a:xfrm>
            <a:off x="994395" y="1666920"/>
            <a:ext cx="7006355" cy="2681764"/>
            <a:chOff x="325175" y="1828800"/>
            <a:chExt cx="8056825" cy="3575685"/>
          </a:xfrm>
        </p:grpSpPr>
        <p:sp>
          <p:nvSpPr>
            <p:cNvPr id="6" name="TextBox 5"/>
            <p:cNvSpPr txBox="1"/>
            <p:nvPr/>
          </p:nvSpPr>
          <p:spPr>
            <a:xfrm>
              <a:off x="325175" y="4419600"/>
              <a:ext cx="5237425" cy="984885"/>
            </a:xfrm>
            <a:prstGeom prst="rect">
              <a:avLst/>
            </a:prstGeom>
            <a:solidFill>
              <a:srgbClr val="FFFF00"/>
            </a:solidFill>
          </p:spPr>
          <p:txBody>
            <a:bodyPr wrap="square" rtlCol="0">
              <a:spAutoFit/>
            </a:bodyPr>
            <a:lstStyle/>
            <a:p>
              <a:r>
                <a:rPr lang="en-US" dirty="0" smtClean="0"/>
                <a:t>Create an account using your </a:t>
              </a:r>
              <a:r>
                <a:rPr lang="en-US" dirty="0" err="1" smtClean="0"/>
                <a:t>ccny</a:t>
              </a:r>
              <a:r>
                <a:rPr lang="en-US" dirty="0" smtClean="0"/>
                <a:t> email</a:t>
              </a:r>
            </a:p>
            <a:p>
              <a:r>
                <a:rPr lang="en-US" dirty="0" smtClean="0"/>
                <a:t>Then check your email (incl. spam folder) to confirm</a:t>
              </a:r>
            </a:p>
            <a:p>
              <a:r>
                <a:rPr lang="en-US" dirty="0" smtClean="0"/>
                <a:t>Before you come back to login</a:t>
              </a:r>
              <a:endParaRPr lang="en-US" dirty="0"/>
            </a:p>
          </p:txBody>
        </p:sp>
        <p:cxnSp>
          <p:nvCxnSpPr>
            <p:cNvPr id="8" name="Straight Arrow Connector 7"/>
            <p:cNvCxnSpPr/>
            <p:nvPr/>
          </p:nvCxnSpPr>
          <p:spPr>
            <a:xfrm flipV="1">
              <a:off x="5562600" y="1828800"/>
              <a:ext cx="2362200" cy="2590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562600" y="1828800"/>
              <a:ext cx="2819400" cy="2590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32832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18;p20"/>
          <p:cNvSpPr txBox="1">
            <a:spLocks/>
          </p:cNvSpPr>
          <p:nvPr/>
        </p:nvSpPr>
        <p:spPr>
          <a:xfrm>
            <a:off x="485875" y="264475"/>
            <a:ext cx="8183700" cy="147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 sz="3600" dirty="0" smtClean="0"/>
              <a:t>BAT: Branding Assistive Technology for Social Good</a:t>
            </a:r>
            <a:endParaRPr lang="en" dirty="0"/>
          </a:p>
        </p:txBody>
      </p:sp>
      <p:grpSp>
        <p:nvGrpSpPr>
          <p:cNvPr id="2" name="Group 1"/>
          <p:cNvGrpSpPr/>
          <p:nvPr/>
        </p:nvGrpSpPr>
        <p:grpSpPr>
          <a:xfrm>
            <a:off x="5281356" y="1942144"/>
            <a:ext cx="2635718" cy="1924724"/>
            <a:chOff x="5414502" y="1839963"/>
            <a:chExt cx="2635718" cy="1924724"/>
          </a:xfrm>
        </p:grpSpPr>
        <p:pic>
          <p:nvPicPr>
            <p:cNvPr id="4" name="Picture 3"/>
            <p:cNvPicPr>
              <a:picLocks noChangeAspect="1" noChangeArrowheads="1"/>
            </p:cNvPicPr>
            <p:nvPr/>
          </p:nvPicPr>
          <p:blipFill>
            <a:blip r:embed="rId2" cstate="print"/>
            <a:srcRect/>
            <a:stretch>
              <a:fillRect/>
            </a:stretch>
          </p:blipFill>
          <p:spPr bwMode="auto">
            <a:xfrm>
              <a:off x="5424153" y="1839963"/>
              <a:ext cx="2626067" cy="1867961"/>
            </a:xfrm>
            <a:prstGeom prst="rect">
              <a:avLst/>
            </a:prstGeom>
            <a:noFill/>
            <a:ln w="9525">
              <a:noFill/>
              <a:miter lim="800000"/>
              <a:headEnd/>
              <a:tailEnd/>
            </a:ln>
          </p:spPr>
        </p:pic>
        <p:pic>
          <p:nvPicPr>
            <p:cNvPr id="7" name="Picture 6"/>
            <p:cNvPicPr>
              <a:picLocks noChangeAspect="1"/>
            </p:cNvPicPr>
            <p:nvPr/>
          </p:nvPicPr>
          <p:blipFill>
            <a:blip r:embed="rId3"/>
            <a:stretch>
              <a:fillRect/>
            </a:stretch>
          </p:blipFill>
          <p:spPr>
            <a:xfrm>
              <a:off x="5414502" y="3060522"/>
              <a:ext cx="741239" cy="704165"/>
            </a:xfrm>
            <a:prstGeom prst="rect">
              <a:avLst/>
            </a:prstGeom>
          </p:spPr>
        </p:pic>
      </p:grpSp>
      <p:pic>
        <p:nvPicPr>
          <p:cNvPr id="10" name="Google Shape;66;p14"/>
          <p:cNvPicPr preferRelativeResize="0"/>
          <p:nvPr/>
        </p:nvPicPr>
        <p:blipFill>
          <a:blip r:embed="rId4">
            <a:alphaModFix/>
          </a:blip>
          <a:stretch>
            <a:fillRect/>
          </a:stretch>
        </p:blipFill>
        <p:spPr>
          <a:xfrm>
            <a:off x="485875" y="2284471"/>
            <a:ext cx="3096651" cy="1073625"/>
          </a:xfrm>
          <a:prstGeom prst="rect">
            <a:avLst/>
          </a:prstGeom>
          <a:noFill/>
          <a:ln>
            <a:noFill/>
          </a:ln>
        </p:spPr>
      </p:pic>
      <p:sp>
        <p:nvSpPr>
          <p:cNvPr id="11" name="TextBox 10"/>
          <p:cNvSpPr txBox="1"/>
          <p:nvPr/>
        </p:nvSpPr>
        <p:spPr>
          <a:xfrm>
            <a:off x="3838111" y="1942144"/>
            <a:ext cx="903613" cy="1569660"/>
          </a:xfrm>
          <a:prstGeom prst="rect">
            <a:avLst/>
          </a:prstGeom>
          <a:noFill/>
        </p:spPr>
        <p:txBody>
          <a:bodyPr wrap="none" rtlCol="0">
            <a:spAutoFit/>
          </a:bodyPr>
          <a:lstStyle/>
          <a:p>
            <a:r>
              <a:rPr lang="en-US" sz="9600" dirty="0" smtClean="0">
                <a:solidFill>
                  <a:srgbClr val="FF6600"/>
                </a:solidFill>
              </a:rPr>
              <a:t>+</a:t>
            </a:r>
          </a:p>
        </p:txBody>
      </p:sp>
      <p:grpSp>
        <p:nvGrpSpPr>
          <p:cNvPr id="18" name="Group 17"/>
          <p:cNvGrpSpPr/>
          <p:nvPr/>
        </p:nvGrpSpPr>
        <p:grpSpPr>
          <a:xfrm>
            <a:off x="601933" y="4214456"/>
            <a:ext cx="7941599" cy="713734"/>
            <a:chOff x="601933" y="4214456"/>
            <a:chExt cx="7941599" cy="713734"/>
          </a:xfrm>
        </p:grpSpPr>
        <p:pic>
          <p:nvPicPr>
            <p:cNvPr id="13" name="Picture 12" descr="lighthouse-guil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33" y="4325319"/>
              <a:ext cx="2913881" cy="475281"/>
            </a:xfrm>
            <a:prstGeom prst="rect">
              <a:avLst/>
            </a:prstGeom>
          </p:spPr>
        </p:pic>
        <p:pic>
          <p:nvPicPr>
            <p:cNvPr id="14" name="Picture 13"/>
            <p:cNvPicPr>
              <a:picLocks noChangeAspect="1"/>
            </p:cNvPicPr>
            <p:nvPr/>
          </p:nvPicPr>
          <p:blipFill>
            <a:blip r:embed="rId6"/>
            <a:stretch>
              <a:fillRect/>
            </a:stretch>
          </p:blipFill>
          <p:spPr>
            <a:xfrm>
              <a:off x="3698584" y="4214456"/>
              <a:ext cx="1103385" cy="649939"/>
            </a:xfrm>
            <a:prstGeom prst="rect">
              <a:avLst/>
            </a:prstGeom>
            <a:solidFill>
              <a:srgbClr val="3366FF"/>
            </a:solidFill>
          </p:spPr>
        </p:pic>
        <p:pic>
          <p:nvPicPr>
            <p:cNvPr id="15" name="NYSCB.png"/>
            <p:cNvPicPr>
              <a:picLocks noChangeAspect="1"/>
            </p:cNvPicPr>
            <p:nvPr/>
          </p:nvPicPr>
          <p:blipFill>
            <a:blip r:embed="rId7">
              <a:extLst/>
            </a:blip>
            <a:stretch>
              <a:fillRect/>
            </a:stretch>
          </p:blipFill>
          <p:spPr>
            <a:xfrm>
              <a:off x="6166460" y="4312914"/>
              <a:ext cx="2377072" cy="551481"/>
            </a:xfrm>
            <a:prstGeom prst="rect">
              <a:avLst/>
            </a:prstGeom>
            <a:ln w="12700">
              <a:miter lim="400000"/>
            </a:ln>
          </p:spPr>
        </p:pic>
        <p:pic>
          <p:nvPicPr>
            <p:cNvPr id="16" name="Picture 15"/>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974427" y="4214456"/>
              <a:ext cx="1110093" cy="713734"/>
            </a:xfrm>
            <a:prstGeom prst="rect">
              <a:avLst/>
            </a:prstGeom>
          </p:spPr>
        </p:pic>
      </p:grpSp>
      <p:sp>
        <p:nvSpPr>
          <p:cNvPr id="17" name="TextBox 16"/>
          <p:cNvSpPr txBox="1"/>
          <p:nvPr/>
        </p:nvSpPr>
        <p:spPr>
          <a:xfrm>
            <a:off x="4008316" y="3506570"/>
            <a:ext cx="783287" cy="707886"/>
          </a:xfrm>
          <a:prstGeom prst="rect">
            <a:avLst/>
          </a:prstGeom>
          <a:noFill/>
        </p:spPr>
        <p:txBody>
          <a:bodyPr wrap="none" rtlCol="0">
            <a:spAutoFit/>
          </a:bodyPr>
          <a:lstStyle/>
          <a:p>
            <a:r>
              <a:rPr lang="en-US" sz="4000" dirty="0" smtClean="0">
                <a:solidFill>
                  <a:srgbClr val="FF6600"/>
                </a:solidFill>
              </a:rPr>
              <a:t>for</a:t>
            </a:r>
            <a:endParaRPr lang="en-US" sz="4000" dirty="0">
              <a:solidFill>
                <a:srgbClr val="FF6600"/>
              </a:solidFill>
            </a:endParaRPr>
          </a:p>
        </p:txBody>
      </p:sp>
    </p:spTree>
    <p:extLst>
      <p:ext uri="{BB962C8B-B14F-4D97-AF65-F5344CB8AC3E}">
        <p14:creationId xmlns:p14="http://schemas.microsoft.com/office/powerpoint/2010/main" val="2949380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BAT: Branding Assistive Technology for Social Good</a:t>
            </a:r>
            <a:endParaRPr dirty="0"/>
          </a:p>
        </p:txBody>
      </p:sp>
      <p:sp>
        <p:nvSpPr>
          <p:cNvPr id="119" name="Google Shape;119;p20"/>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latin typeface="Times New Roman"/>
                <a:ea typeface="Times New Roman"/>
                <a:cs typeface="Times New Roman"/>
                <a:sym typeface="Times New Roman"/>
              </a:rPr>
              <a:t>Extending the CCNY Joint Senior Design Program on Assistive Technology Across School Boundaries</a:t>
            </a:r>
            <a:endParaRPr sz="2400" b="1"/>
          </a:p>
        </p:txBody>
      </p:sp>
    </p:spTree>
    <p:extLst>
      <p:ext uri="{BB962C8B-B14F-4D97-AF65-F5344CB8AC3E}">
        <p14:creationId xmlns:p14="http://schemas.microsoft.com/office/powerpoint/2010/main" val="25610601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545100" y="285475"/>
            <a:ext cx="8053800" cy="409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800" dirty="0"/>
              <a:t>BACKGROUND</a:t>
            </a:r>
            <a:r>
              <a:rPr lang="en" sz="1800" b="0" dirty="0"/>
              <a:t>: In the past </a:t>
            </a:r>
            <a:r>
              <a:rPr lang="en-US" sz="1800" b="0" dirty="0" smtClean="0"/>
              <a:t>eight </a:t>
            </a:r>
            <a:r>
              <a:rPr lang="en" sz="1800" b="0" dirty="0" smtClean="0"/>
              <a:t>years</a:t>
            </a:r>
            <a:r>
              <a:rPr lang="en" sz="1800" b="0" dirty="0"/>
              <a:t>, there has been a cross-departmental joint senior design course for undergraduate </a:t>
            </a:r>
            <a:r>
              <a:rPr lang="en" sz="1800" b="0" dirty="0" smtClean="0"/>
              <a:t>seniors</a:t>
            </a:r>
            <a:r>
              <a:rPr lang="en-US" sz="1800" b="0" dirty="0" smtClean="0"/>
              <a:t> </a:t>
            </a:r>
            <a:r>
              <a:rPr lang="en-US" sz="1800" b="0" dirty="0" smtClean="0">
                <a:solidFill>
                  <a:srgbClr val="FFFF00"/>
                </a:solidFill>
              </a:rPr>
              <a:t>(20-30 </a:t>
            </a:r>
            <a:r>
              <a:rPr lang="en-US" sz="1800" b="0" dirty="0" smtClean="0">
                <a:solidFill>
                  <a:srgbClr val="FFFF00"/>
                </a:solidFill>
              </a:rPr>
              <a:t>students each year)</a:t>
            </a:r>
            <a:r>
              <a:rPr lang="en" sz="1800" b="0" dirty="0" smtClean="0"/>
              <a:t> </a:t>
            </a:r>
            <a:r>
              <a:rPr lang="en" sz="1800" b="0" dirty="0"/>
              <a:t>majoring in Computer Science (CS), Computer Engineering (CpE) and Electrical Engineering (EE) in the Grove School of Engineering (GSOE) focused in exploring and developing</a:t>
            </a:r>
            <a:r>
              <a:rPr lang="en" sz="1800" b="0" dirty="0">
                <a:solidFill>
                  <a:srgbClr val="FFFF00"/>
                </a:solidFill>
              </a:rPr>
              <a:t> assistive technologies </a:t>
            </a:r>
            <a:r>
              <a:rPr lang="en" sz="1800" b="0" dirty="0"/>
              <a:t>for smart living of all.</a:t>
            </a:r>
            <a:endParaRPr sz="1800" b="0" dirty="0"/>
          </a:p>
          <a:p>
            <a:pPr marL="0" lvl="0" indent="0" algn="l" rtl="0">
              <a:lnSpc>
                <a:spcPct val="115000"/>
              </a:lnSpc>
              <a:spcBef>
                <a:spcPts val="1600"/>
              </a:spcBef>
              <a:spcAft>
                <a:spcPts val="1600"/>
              </a:spcAft>
              <a:buNone/>
            </a:pPr>
            <a:endParaRPr sz="1800" b="0" dirty="0">
              <a:latin typeface="Lato"/>
              <a:ea typeface="Lato"/>
              <a:cs typeface="Lato"/>
              <a:sym typeface="Lato"/>
            </a:endParaRPr>
          </a:p>
        </p:txBody>
      </p:sp>
      <p:grpSp>
        <p:nvGrpSpPr>
          <p:cNvPr id="3" name="Group 2"/>
          <p:cNvGrpSpPr/>
          <p:nvPr/>
        </p:nvGrpSpPr>
        <p:grpSpPr>
          <a:xfrm>
            <a:off x="975288" y="2431270"/>
            <a:ext cx="3614837" cy="2088510"/>
            <a:chOff x="4953000" y="1828800"/>
            <a:chExt cx="3763613" cy="1945005"/>
          </a:xfrm>
        </p:grpSpPr>
        <p:pic>
          <p:nvPicPr>
            <p:cNvPr id="4" name="Picture 3"/>
            <p:cNvPicPr>
              <a:picLocks noChangeAspect="1" noChangeArrowheads="1"/>
            </p:cNvPicPr>
            <p:nvPr/>
          </p:nvPicPr>
          <p:blipFill>
            <a:blip r:embed="rId3" cstate="print"/>
            <a:srcRect/>
            <a:stretch>
              <a:fillRect/>
            </a:stretch>
          </p:blipFill>
          <p:spPr bwMode="auto">
            <a:xfrm>
              <a:off x="5791200" y="1828800"/>
              <a:ext cx="2925413" cy="1945005"/>
            </a:xfrm>
            <a:prstGeom prst="rect">
              <a:avLst/>
            </a:prstGeom>
            <a:noFill/>
            <a:ln w="9525">
              <a:noFill/>
              <a:miter lim="800000"/>
              <a:headEnd/>
              <a:tailEnd/>
            </a:ln>
          </p:spPr>
        </p:pic>
        <p:pic>
          <p:nvPicPr>
            <p:cNvPr id="5" name="Picture 1" descr="D:\NSF-M3C\REM2012\2013\Kick-Off\Photos\Zhu, Zhigang.jpg"/>
            <p:cNvPicPr>
              <a:picLocks noChangeAspect="1" noChangeArrowheads="1"/>
            </p:cNvPicPr>
            <p:nvPr/>
          </p:nvPicPr>
          <p:blipFill>
            <a:blip r:embed="rId4" cstate="print"/>
            <a:srcRect/>
            <a:stretch>
              <a:fillRect/>
            </a:stretch>
          </p:blipFill>
          <p:spPr bwMode="auto">
            <a:xfrm>
              <a:off x="4953000" y="1828800"/>
              <a:ext cx="845671" cy="898525"/>
            </a:xfrm>
            <a:prstGeom prst="rect">
              <a:avLst/>
            </a:prstGeom>
            <a:noFill/>
          </p:spPr>
        </p:pic>
      </p:grpSp>
      <p:grpSp>
        <p:nvGrpSpPr>
          <p:cNvPr id="6" name="Group 5"/>
          <p:cNvGrpSpPr/>
          <p:nvPr/>
        </p:nvGrpSpPr>
        <p:grpSpPr>
          <a:xfrm>
            <a:off x="5899685" y="2307876"/>
            <a:ext cx="2355776" cy="1885859"/>
            <a:chOff x="3961852" y="3657599"/>
            <a:chExt cx="2355776" cy="1885859"/>
          </a:xfrm>
        </p:grpSpPr>
        <p:pic>
          <p:nvPicPr>
            <p:cNvPr id="7" name="Picture 6"/>
            <p:cNvPicPr>
              <a:picLocks noChangeAspect="1"/>
            </p:cNvPicPr>
            <p:nvPr/>
          </p:nvPicPr>
          <p:blipFill>
            <a:blip r:embed="rId5"/>
            <a:stretch>
              <a:fillRect/>
            </a:stretch>
          </p:blipFill>
          <p:spPr>
            <a:xfrm>
              <a:off x="4724399" y="3657599"/>
              <a:ext cx="1593229" cy="1593229"/>
            </a:xfrm>
            <a:prstGeom prst="rect">
              <a:avLst/>
            </a:prstGeom>
          </p:spPr>
        </p:pic>
        <p:pic>
          <p:nvPicPr>
            <p:cNvPr id="8" name="Shape 484"/>
            <p:cNvPicPr preferRelativeResize="0">
              <a:picLocks/>
            </p:cNvPicPr>
            <p:nvPr/>
          </p:nvPicPr>
          <p:blipFill rotWithShape="1">
            <a:blip r:embed="rId6">
              <a:alphaModFix/>
            </a:blip>
            <a:srcRect l="15708" t="-1144" r="19370" b="18033"/>
            <a:stretch/>
          </p:blipFill>
          <p:spPr>
            <a:xfrm>
              <a:off x="3961852" y="4581738"/>
              <a:ext cx="762548" cy="961720"/>
            </a:xfrm>
            <a:prstGeom prst="rect">
              <a:avLst/>
            </a:prstGeom>
            <a:noFill/>
            <a:ln>
              <a:noFill/>
            </a:ln>
          </p:spPr>
        </p:pic>
      </p:grpSp>
    </p:spTree>
    <p:extLst>
      <p:ext uri="{BB962C8B-B14F-4D97-AF65-F5344CB8AC3E}">
        <p14:creationId xmlns:p14="http://schemas.microsoft.com/office/powerpoint/2010/main" val="36334287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GARDE-2011-2012\Report-2013\Figure.SH.1.png"/>
          <p:cNvPicPr/>
          <p:nvPr/>
        </p:nvPicPr>
        <p:blipFill>
          <a:blip r:embed="rId2" cstate="print"/>
          <a:srcRect/>
          <a:stretch>
            <a:fillRect/>
          </a:stretch>
        </p:blipFill>
        <p:spPr bwMode="auto">
          <a:xfrm>
            <a:off x="3968847" y="3347179"/>
            <a:ext cx="2551191" cy="1567721"/>
          </a:xfrm>
          <a:prstGeom prst="rect">
            <a:avLst/>
          </a:prstGeom>
          <a:noFill/>
          <a:ln w="9525">
            <a:noFill/>
            <a:miter lim="800000"/>
            <a:headEnd/>
            <a:tailEnd/>
          </a:ln>
        </p:spPr>
      </p:pic>
      <p:sp>
        <p:nvSpPr>
          <p:cNvPr id="20482" name="Title 1"/>
          <p:cNvSpPr>
            <a:spLocks noGrp="1"/>
          </p:cNvSpPr>
          <p:nvPr>
            <p:ph type="title"/>
          </p:nvPr>
        </p:nvSpPr>
        <p:spPr>
          <a:xfrm>
            <a:off x="736600" y="0"/>
            <a:ext cx="7759700" cy="742949"/>
          </a:xfrm>
        </p:spPr>
        <p:txBody>
          <a:bodyPr/>
          <a:lstStyle/>
          <a:p>
            <a:r>
              <a:rPr lang="en-US" dirty="0" smtClean="0"/>
              <a:t>Cross-Disciplinary Projects (CS, CpE, EE)</a:t>
            </a:r>
          </a:p>
        </p:txBody>
      </p:sp>
      <p:sp>
        <p:nvSpPr>
          <p:cNvPr id="20483" name="Content Placeholder 2"/>
          <p:cNvSpPr>
            <a:spLocks noGrp="1"/>
          </p:cNvSpPr>
          <p:nvPr>
            <p:ph idx="1"/>
          </p:nvPr>
        </p:nvSpPr>
        <p:spPr>
          <a:xfrm>
            <a:off x="228600" y="781049"/>
            <a:ext cx="8761646" cy="2743200"/>
          </a:xfrm>
        </p:spPr>
        <p:txBody>
          <a:bodyPr/>
          <a:lstStyle/>
          <a:p>
            <a:r>
              <a:rPr lang="en-US" sz="2200" dirty="0" smtClean="0">
                <a:solidFill>
                  <a:srgbClr val="660066"/>
                </a:solidFill>
              </a:rPr>
              <a:t>Sensing approaches (camera, stereo, IR, ultrasonic, kinect, etc) </a:t>
            </a:r>
          </a:p>
          <a:p>
            <a:r>
              <a:rPr lang="en-US" sz="2200" dirty="0" smtClean="0">
                <a:solidFill>
                  <a:srgbClr val="660066"/>
                </a:solidFill>
              </a:rPr>
              <a:t>Data interpretation algorithms (hardware, smart phone, PC, etc)</a:t>
            </a:r>
          </a:p>
          <a:p>
            <a:r>
              <a:rPr lang="en-US" sz="2200" dirty="0" smtClean="0">
                <a:solidFill>
                  <a:srgbClr val="660066"/>
                </a:solidFill>
              </a:rPr>
              <a:t>Display methods (tactile, audio, speech, visual)</a:t>
            </a:r>
          </a:p>
          <a:p>
            <a:r>
              <a:rPr lang="en-US" sz="2200" dirty="0" smtClean="0">
                <a:solidFill>
                  <a:srgbClr val="660066"/>
                </a:solidFill>
              </a:rPr>
              <a:t>Apps for smart living, smart office, smart health, assistive/accessibility technologies </a:t>
            </a:r>
          </a:p>
        </p:txBody>
      </p:sp>
      <p:grpSp>
        <p:nvGrpSpPr>
          <p:cNvPr id="5" name="Group 4"/>
          <p:cNvGrpSpPr/>
          <p:nvPr/>
        </p:nvGrpSpPr>
        <p:grpSpPr>
          <a:xfrm>
            <a:off x="491307" y="3495674"/>
            <a:ext cx="2642378" cy="645795"/>
            <a:chOff x="3810000" y="3352800"/>
            <a:chExt cx="4794885" cy="1524000"/>
          </a:xfrm>
        </p:grpSpPr>
        <p:pic>
          <p:nvPicPr>
            <p:cNvPr id="6" name="Picture 3"/>
            <p:cNvPicPr>
              <a:picLocks noChangeAspect="1" noChangeArrowheads="1"/>
            </p:cNvPicPr>
            <p:nvPr/>
          </p:nvPicPr>
          <p:blipFill>
            <a:blip r:embed="rId3" cstate="print"/>
            <a:srcRect/>
            <a:stretch>
              <a:fillRect/>
            </a:stretch>
          </p:blipFill>
          <p:spPr bwMode="auto">
            <a:xfrm>
              <a:off x="7233285" y="3352800"/>
              <a:ext cx="1371600" cy="1524000"/>
            </a:xfrm>
            <a:prstGeom prst="rect">
              <a:avLst/>
            </a:prstGeom>
            <a:noFill/>
          </p:spPr>
        </p:pic>
        <p:pic>
          <p:nvPicPr>
            <p:cNvPr id="7" name="Picture 4"/>
            <p:cNvPicPr>
              <a:picLocks noChangeAspect="1" noChangeArrowheads="1"/>
            </p:cNvPicPr>
            <p:nvPr/>
          </p:nvPicPr>
          <p:blipFill>
            <a:blip r:embed="rId4" cstate="print"/>
            <a:srcRect/>
            <a:stretch>
              <a:fillRect/>
            </a:stretch>
          </p:blipFill>
          <p:spPr bwMode="auto">
            <a:xfrm>
              <a:off x="3810000" y="3352800"/>
              <a:ext cx="1455626" cy="1447800"/>
            </a:xfrm>
            <a:prstGeom prst="rect">
              <a:avLst/>
            </a:prstGeom>
            <a:noFill/>
          </p:spPr>
        </p:pic>
        <p:pic>
          <p:nvPicPr>
            <p:cNvPr id="8" name="Picture 5"/>
            <p:cNvPicPr>
              <a:picLocks noChangeAspect="1" noChangeArrowheads="1"/>
            </p:cNvPicPr>
            <p:nvPr/>
          </p:nvPicPr>
          <p:blipFill>
            <a:blip r:embed="rId5" cstate="print"/>
            <a:srcRect/>
            <a:stretch>
              <a:fillRect/>
            </a:stretch>
          </p:blipFill>
          <p:spPr bwMode="auto">
            <a:xfrm>
              <a:off x="5486400" y="3352800"/>
              <a:ext cx="1514475" cy="1466850"/>
            </a:xfrm>
            <a:prstGeom prst="rect">
              <a:avLst/>
            </a:prstGeom>
            <a:noFill/>
          </p:spPr>
        </p:pic>
      </p:grpSp>
      <p:grpSp>
        <p:nvGrpSpPr>
          <p:cNvPr id="9" name="Group 3"/>
          <p:cNvGrpSpPr>
            <a:grpSpLocks/>
          </p:cNvGrpSpPr>
          <p:nvPr/>
        </p:nvGrpSpPr>
        <p:grpSpPr bwMode="auto">
          <a:xfrm>
            <a:off x="7184207" y="3347180"/>
            <a:ext cx="1562100" cy="1409699"/>
            <a:chOff x="3658553" y="-2711450"/>
            <a:chExt cx="6071235" cy="4753476"/>
          </a:xfrm>
        </p:grpSpPr>
        <p:pic>
          <p:nvPicPr>
            <p:cNvPr id="10" name="Picture 3" descr="L:\NSF-M3C\BC-retina-implants.jpg"/>
            <p:cNvPicPr>
              <a:picLocks noChangeAspect="1" noChangeArrowheads="1"/>
            </p:cNvPicPr>
            <p:nvPr/>
          </p:nvPicPr>
          <p:blipFill>
            <a:blip r:embed="rId6" cstate="print"/>
            <a:srcRect/>
            <a:stretch>
              <a:fillRect/>
            </a:stretch>
          </p:blipFill>
          <p:spPr bwMode="auto">
            <a:xfrm>
              <a:off x="3658553" y="-2707774"/>
              <a:ext cx="2730500" cy="4749800"/>
            </a:xfrm>
            <a:prstGeom prst="rect">
              <a:avLst/>
            </a:prstGeom>
            <a:noFill/>
            <a:ln w="9525">
              <a:noFill/>
              <a:miter lim="800000"/>
              <a:headEnd/>
              <a:tailEnd/>
            </a:ln>
          </p:spPr>
        </p:pic>
        <p:pic>
          <p:nvPicPr>
            <p:cNvPr id="11" name="Picture 4" descr="L:\NSF-M3C\BC-IR-tactile.jpg"/>
            <p:cNvPicPr>
              <a:picLocks noChangeAspect="1" noChangeArrowheads="1"/>
            </p:cNvPicPr>
            <p:nvPr/>
          </p:nvPicPr>
          <p:blipFill>
            <a:blip r:embed="rId7" cstate="print"/>
            <a:srcRect/>
            <a:stretch>
              <a:fillRect/>
            </a:stretch>
          </p:blipFill>
          <p:spPr bwMode="auto">
            <a:xfrm>
              <a:off x="6402388" y="-2711450"/>
              <a:ext cx="3327400" cy="4749800"/>
            </a:xfrm>
            <a:prstGeom prst="rect">
              <a:avLst/>
            </a:prstGeom>
            <a:noFill/>
            <a:ln w="9525">
              <a:noFill/>
              <a:miter lim="800000"/>
              <a:headEnd/>
              <a:tailEnd/>
            </a:ln>
          </p:spPr>
        </p:pic>
      </p:grpSp>
      <p:pic>
        <p:nvPicPr>
          <p:cNvPr id="12" name="Picture 11" descr="D:\GARDE-2011-2012\Report-2013\Figure.IN.1.png"/>
          <p:cNvPicPr/>
          <p:nvPr/>
        </p:nvPicPr>
        <p:blipFill>
          <a:blip r:embed="rId8" cstate="print"/>
          <a:srcRect/>
          <a:stretch>
            <a:fillRect/>
          </a:stretch>
        </p:blipFill>
        <p:spPr bwMode="auto">
          <a:xfrm>
            <a:off x="2089247" y="4295774"/>
            <a:ext cx="1683358" cy="742950"/>
          </a:xfrm>
          <a:prstGeom prst="rect">
            <a:avLst/>
          </a:prstGeom>
          <a:noFill/>
          <a:ln w="9525">
            <a:noFill/>
            <a:miter lim="800000"/>
            <a:headEnd/>
            <a:tailEnd/>
          </a:ln>
        </p:spPr>
      </p:pic>
    </p:spTree>
    <p:extLst>
      <p:ext uri="{BB962C8B-B14F-4D97-AF65-F5344CB8AC3E}">
        <p14:creationId xmlns:p14="http://schemas.microsoft.com/office/powerpoint/2010/main" val="30343954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dirty="0" smtClean="0"/>
              <a:t>AT: Sponsors and Community Partners</a:t>
            </a:r>
          </a:p>
        </p:txBody>
      </p:sp>
      <p:sp>
        <p:nvSpPr>
          <p:cNvPr id="44036" name="Rectangle 3"/>
          <p:cNvSpPr>
            <a:spLocks noGrp="1" noChangeArrowheads="1"/>
          </p:cNvSpPr>
          <p:nvPr>
            <p:ph type="body" idx="1"/>
          </p:nvPr>
        </p:nvSpPr>
        <p:spPr bwMode="auto">
          <a:xfrm>
            <a:off x="0" y="857250"/>
            <a:ext cx="7937500" cy="377190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eaLnBrk="1" hangingPunct="1">
              <a:lnSpc>
                <a:spcPct val="90000"/>
              </a:lnSpc>
            </a:pPr>
            <a:r>
              <a:rPr lang="en-US" sz="2400" dirty="0" smtClean="0">
                <a:solidFill>
                  <a:srgbClr val="020BBE"/>
                </a:solidFill>
              </a:rPr>
              <a:t>NSF GARDE </a:t>
            </a:r>
            <a:r>
              <a:rPr lang="en-US" sz="2400" dirty="0" smtClean="0">
                <a:solidFill>
                  <a:srgbClr val="660066"/>
                </a:solidFill>
              </a:rPr>
              <a:t>(</a:t>
            </a:r>
            <a:r>
              <a:rPr lang="en-US" sz="2400" dirty="0">
                <a:solidFill>
                  <a:srgbClr val="660066"/>
                </a:solidFill>
              </a:rPr>
              <a:t>Gen &amp; Age </a:t>
            </a:r>
            <a:r>
              <a:rPr lang="en-US" sz="2400" dirty="0" err="1">
                <a:solidFill>
                  <a:srgbClr val="660066"/>
                </a:solidFill>
              </a:rPr>
              <a:t>Rel</a:t>
            </a:r>
            <a:r>
              <a:rPr lang="en-US" sz="2400" dirty="0">
                <a:solidFill>
                  <a:srgbClr val="660066"/>
                </a:solidFill>
              </a:rPr>
              <a:t> Disabilities Eng)</a:t>
            </a:r>
            <a:endParaRPr lang="en-US" sz="2400" b="0" dirty="0" smtClean="0">
              <a:solidFill>
                <a:srgbClr val="660066"/>
              </a:solidFill>
            </a:endParaRPr>
          </a:p>
          <a:p>
            <a:pPr lvl="1" eaLnBrk="1" hangingPunct="1">
              <a:lnSpc>
                <a:spcPct val="90000"/>
              </a:lnSpc>
            </a:pPr>
            <a:r>
              <a:rPr lang="en-US" sz="2100" dirty="0">
                <a:solidFill>
                  <a:srgbClr val="660066"/>
                </a:solidFill>
              </a:rPr>
              <a:t>Senior Design Program on Assistive Technology to Aid Visually Impaired </a:t>
            </a:r>
            <a:r>
              <a:rPr lang="en-US" sz="2100" dirty="0" smtClean="0">
                <a:solidFill>
                  <a:srgbClr val="660066"/>
                </a:solidFill>
              </a:rPr>
              <a:t>People </a:t>
            </a:r>
            <a:r>
              <a:rPr lang="pl-PL" sz="2100" dirty="0">
                <a:solidFill>
                  <a:srgbClr val="660066"/>
                </a:solidFill>
              </a:rPr>
              <a:t>(</a:t>
            </a:r>
            <a:r>
              <a:rPr lang="pl-PL" sz="2100" dirty="0" err="1">
                <a:solidFill>
                  <a:srgbClr val="660066"/>
                </a:solidFill>
              </a:rPr>
              <a:t>Award</a:t>
            </a:r>
            <a:r>
              <a:rPr lang="pl-PL" sz="2100" dirty="0">
                <a:solidFill>
                  <a:srgbClr val="660066"/>
                </a:solidFill>
              </a:rPr>
              <a:t> #1160046</a:t>
            </a:r>
            <a:r>
              <a:rPr lang="pl-PL" sz="2100" dirty="0" smtClean="0">
                <a:solidFill>
                  <a:srgbClr val="660066"/>
                </a:solidFill>
              </a:rPr>
              <a:t>)</a:t>
            </a:r>
          </a:p>
          <a:p>
            <a:pPr lvl="1" eaLnBrk="1" hangingPunct="1">
              <a:lnSpc>
                <a:spcPct val="90000"/>
              </a:lnSpc>
            </a:pPr>
            <a:endParaRPr lang="en-US" sz="2400" b="0" dirty="0" smtClean="0"/>
          </a:p>
          <a:p>
            <a:pPr eaLnBrk="1" hangingPunct="1"/>
            <a:r>
              <a:rPr lang="en-US" sz="2400" dirty="0" smtClean="0">
                <a:solidFill>
                  <a:srgbClr val="020BBE"/>
                </a:solidFill>
              </a:rPr>
              <a:t>VentureWell </a:t>
            </a:r>
            <a:r>
              <a:rPr lang="en-US" sz="2400" b="0" dirty="0" smtClean="0">
                <a:solidFill>
                  <a:srgbClr val="660066"/>
                </a:solidFill>
              </a:rPr>
              <a:t>(formerly NCIIA)</a:t>
            </a:r>
          </a:p>
          <a:p>
            <a:pPr lvl="1"/>
            <a:r>
              <a:rPr lang="en-US" sz="2000" dirty="0" smtClean="0">
                <a:solidFill>
                  <a:srgbClr val="660066"/>
                </a:solidFill>
              </a:rPr>
              <a:t>Course and Program: Human </a:t>
            </a:r>
            <a:r>
              <a:rPr lang="en-US" sz="2000" dirty="0">
                <a:solidFill>
                  <a:srgbClr val="660066"/>
                </a:solidFill>
              </a:rPr>
              <a:t>and Machine Intelligence - Perception, Computation and </a:t>
            </a:r>
            <a:r>
              <a:rPr lang="en-US" sz="2000" dirty="0" smtClean="0">
                <a:solidFill>
                  <a:srgbClr val="660066"/>
                </a:solidFill>
              </a:rPr>
              <a:t>Action </a:t>
            </a:r>
            <a:r>
              <a:rPr lang="pl-PL" sz="2000" dirty="0">
                <a:solidFill>
                  <a:srgbClr val="660066"/>
                </a:solidFill>
              </a:rPr>
              <a:t>(</a:t>
            </a:r>
            <a:r>
              <a:rPr lang="pl-PL" sz="2000" dirty="0" err="1">
                <a:solidFill>
                  <a:srgbClr val="660066"/>
                </a:solidFill>
              </a:rPr>
              <a:t>Award</a:t>
            </a:r>
            <a:r>
              <a:rPr lang="pl-PL" sz="2000" dirty="0">
                <a:solidFill>
                  <a:srgbClr val="660066"/>
                </a:solidFill>
              </a:rPr>
              <a:t> # 10087-12</a:t>
            </a:r>
            <a:r>
              <a:rPr lang="pl-PL" sz="2000" dirty="0" smtClean="0">
                <a:solidFill>
                  <a:srgbClr val="660066"/>
                </a:solidFill>
              </a:rPr>
              <a:t>)</a:t>
            </a:r>
          </a:p>
          <a:p>
            <a:pPr lvl="1"/>
            <a:endParaRPr lang="en-US" sz="2800" dirty="0">
              <a:solidFill>
                <a:schemeClr val="tx1"/>
              </a:solidFill>
            </a:endParaRPr>
          </a:p>
          <a:p>
            <a:pPr>
              <a:lnSpc>
                <a:spcPct val="90000"/>
              </a:lnSpc>
            </a:pPr>
            <a:r>
              <a:rPr lang="en-US" sz="2400" dirty="0" smtClean="0">
                <a:solidFill>
                  <a:srgbClr val="020BBE"/>
                </a:solidFill>
              </a:rPr>
              <a:t>NYSID CREATE</a:t>
            </a:r>
            <a:endParaRPr lang="en-US" sz="2400" dirty="0"/>
          </a:p>
          <a:p>
            <a:pPr lvl="1">
              <a:lnSpc>
                <a:spcPct val="90000"/>
              </a:lnSpc>
            </a:pPr>
            <a:r>
              <a:rPr lang="en-US" sz="2000" dirty="0" smtClean="0"/>
              <a:t> </a:t>
            </a:r>
            <a:r>
              <a:rPr lang="en-US" sz="2000" dirty="0" smtClean="0">
                <a:solidFill>
                  <a:srgbClr val="660066"/>
                </a:solidFill>
              </a:rPr>
              <a:t>Cultivating </a:t>
            </a:r>
            <a:r>
              <a:rPr lang="en-US" sz="2000" dirty="0">
                <a:solidFill>
                  <a:srgbClr val="660066"/>
                </a:solidFill>
              </a:rPr>
              <a:t>Resources for Employment with Assistive Technology </a:t>
            </a:r>
          </a:p>
          <a:p>
            <a:pPr lvl="1">
              <a:lnSpc>
                <a:spcPct val="90000"/>
              </a:lnSpc>
            </a:pPr>
            <a:endParaRPr lang="en-US" sz="2000" dirty="0"/>
          </a:p>
          <a:p>
            <a:pPr>
              <a:lnSpc>
                <a:spcPct val="90000"/>
              </a:lnSpc>
            </a:pPr>
            <a:r>
              <a:rPr lang="en-US" sz="2400" dirty="0" smtClean="0">
                <a:solidFill>
                  <a:srgbClr val="020BBE"/>
                </a:solidFill>
              </a:rPr>
              <a:t>Service Agencies </a:t>
            </a:r>
            <a:r>
              <a:rPr lang="en-US" sz="2400" dirty="0" smtClean="0">
                <a:solidFill>
                  <a:srgbClr val="660066"/>
                </a:solidFill>
              </a:rPr>
              <a:t>(for ASD and BVIs)</a:t>
            </a:r>
            <a:endParaRPr lang="en-US" sz="2400" dirty="0">
              <a:solidFill>
                <a:srgbClr val="660066"/>
              </a:solidFill>
            </a:endParaRPr>
          </a:p>
          <a:p>
            <a:pPr lvl="1">
              <a:lnSpc>
                <a:spcPct val="90000"/>
              </a:lnSpc>
            </a:pPr>
            <a:r>
              <a:rPr lang="en-US" sz="2000" dirty="0">
                <a:solidFill>
                  <a:srgbClr val="660066"/>
                </a:solidFill>
              </a:rPr>
              <a:t> </a:t>
            </a:r>
            <a:r>
              <a:rPr lang="en-US" sz="2000" dirty="0" smtClean="0">
                <a:solidFill>
                  <a:srgbClr val="660066"/>
                </a:solidFill>
              </a:rPr>
              <a:t>Goodwill Industrials</a:t>
            </a:r>
          </a:p>
          <a:p>
            <a:pPr lvl="1">
              <a:lnSpc>
                <a:spcPct val="90000"/>
              </a:lnSpc>
            </a:pPr>
            <a:r>
              <a:rPr lang="en-US" sz="2000" dirty="0">
                <a:solidFill>
                  <a:srgbClr val="660066"/>
                </a:solidFill>
              </a:rPr>
              <a:t> Lighthouse </a:t>
            </a:r>
            <a:r>
              <a:rPr lang="en-US" sz="2000" dirty="0" smtClean="0">
                <a:solidFill>
                  <a:srgbClr val="660066"/>
                </a:solidFill>
              </a:rPr>
              <a:t>Guild</a:t>
            </a:r>
          </a:p>
          <a:p>
            <a:pPr lvl="1">
              <a:lnSpc>
                <a:spcPct val="90000"/>
              </a:lnSpc>
            </a:pPr>
            <a:r>
              <a:rPr lang="en-US" sz="2000" dirty="0" smtClean="0">
                <a:solidFill>
                  <a:srgbClr val="660066"/>
                </a:solidFill>
              </a:rPr>
              <a:t> NYS Commission for the Blind</a:t>
            </a:r>
            <a:endParaRPr lang="en-US" sz="2000" b="0" dirty="0" smtClean="0">
              <a:solidFill>
                <a:srgbClr val="660066"/>
              </a:solidFill>
            </a:endParaRPr>
          </a:p>
        </p:txBody>
      </p:sp>
      <p:pic>
        <p:nvPicPr>
          <p:cNvPr id="16" name="Shape 14"/>
          <p:cNvPicPr preferRelativeResize="0"/>
          <p:nvPr/>
        </p:nvPicPr>
        <p:blipFill rotWithShape="1">
          <a:blip r:embed="rId3">
            <a:alphaModFix/>
          </a:blip>
          <a:srcRect/>
          <a:stretch/>
        </p:blipFill>
        <p:spPr>
          <a:xfrm>
            <a:off x="8080221" y="857250"/>
            <a:ext cx="847879" cy="857250"/>
          </a:xfrm>
          <a:prstGeom prst="rect">
            <a:avLst/>
          </a:prstGeom>
          <a:noFill/>
          <a:ln>
            <a:noFill/>
          </a:ln>
        </p:spPr>
      </p:pic>
      <p:pic>
        <p:nvPicPr>
          <p:cNvPr id="4" name="Picture 3" descr="WentureWell-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173" y="1676698"/>
            <a:ext cx="2420128" cy="406506"/>
          </a:xfrm>
          <a:prstGeom prst="rect">
            <a:avLst/>
          </a:prstGeom>
        </p:spPr>
      </p:pic>
      <p:pic>
        <p:nvPicPr>
          <p:cNvPr id="15" name="Picture 14"/>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640208" y="2444375"/>
            <a:ext cx="1110093" cy="713734"/>
          </a:xfrm>
          <a:prstGeom prst="rect">
            <a:avLst/>
          </a:prstGeom>
        </p:spPr>
      </p:pic>
      <p:pic>
        <p:nvPicPr>
          <p:cNvPr id="7" name="Picture 6" descr="lighthouse-guil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0127" y="3886200"/>
            <a:ext cx="2162858" cy="356461"/>
          </a:xfrm>
          <a:prstGeom prst="rect">
            <a:avLst/>
          </a:prstGeom>
        </p:spPr>
      </p:pic>
      <p:pic>
        <p:nvPicPr>
          <p:cNvPr id="8" name="Picture 7"/>
          <p:cNvPicPr>
            <a:picLocks noChangeAspect="1"/>
          </p:cNvPicPr>
          <p:nvPr/>
        </p:nvPicPr>
        <p:blipFill>
          <a:blip r:embed="rId7"/>
          <a:stretch>
            <a:fillRect/>
          </a:stretch>
        </p:blipFill>
        <p:spPr>
          <a:xfrm>
            <a:off x="7586886" y="3543301"/>
            <a:ext cx="818999" cy="487454"/>
          </a:xfrm>
          <a:prstGeom prst="rect">
            <a:avLst/>
          </a:prstGeom>
          <a:solidFill>
            <a:srgbClr val="3366FF"/>
          </a:solidFill>
        </p:spPr>
      </p:pic>
      <p:pic>
        <p:nvPicPr>
          <p:cNvPr id="9" name="NYSCB.png"/>
          <p:cNvPicPr>
            <a:picLocks noChangeAspect="1"/>
          </p:cNvPicPr>
          <p:nvPr/>
        </p:nvPicPr>
        <p:blipFill>
          <a:blip r:embed="rId8">
            <a:extLst/>
          </a:blip>
          <a:stretch>
            <a:fillRect/>
          </a:stretch>
        </p:blipFill>
        <p:spPr>
          <a:xfrm>
            <a:off x="6756217" y="4158389"/>
            <a:ext cx="1764406" cy="413611"/>
          </a:xfrm>
          <a:prstGeom prst="rect">
            <a:avLst/>
          </a:prstGeom>
          <a:ln w="12700">
            <a:miter lim="400000"/>
          </a:ln>
        </p:spPr>
      </p:pic>
    </p:spTree>
    <p:extLst>
      <p:ext uri="{BB962C8B-B14F-4D97-AF65-F5344CB8AC3E}">
        <p14:creationId xmlns:p14="http://schemas.microsoft.com/office/powerpoint/2010/main" val="36146720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545100" y="285475"/>
            <a:ext cx="8053800" cy="1924418"/>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800" dirty="0"/>
              <a:t>BACKGROUND</a:t>
            </a:r>
            <a:r>
              <a:rPr lang="en" sz="1800" b="0" dirty="0"/>
              <a:t>: In the past </a:t>
            </a:r>
            <a:r>
              <a:rPr lang="en-US" sz="1800" b="0" dirty="0" smtClean="0"/>
              <a:t>eight </a:t>
            </a:r>
            <a:r>
              <a:rPr lang="en" sz="1800" b="0" dirty="0" smtClean="0"/>
              <a:t>years</a:t>
            </a:r>
            <a:r>
              <a:rPr lang="en" sz="1800" b="0" dirty="0"/>
              <a:t>, there has been a cross-departmental joint senior design course for undergraduate seniors majoring in Computer Science (CS), Computer Engineering (CpE) and Electrical Engineering (EE) in the Grove School of Engineering (GSOE) focused in exploring and developing </a:t>
            </a:r>
            <a:r>
              <a:rPr lang="en" sz="1800" b="0" dirty="0">
                <a:solidFill>
                  <a:srgbClr val="FFFF00"/>
                </a:solidFill>
              </a:rPr>
              <a:t>assistive technologies</a:t>
            </a:r>
            <a:r>
              <a:rPr lang="en" sz="1800" b="0" dirty="0"/>
              <a:t> for smart living of all</a:t>
            </a:r>
            <a:r>
              <a:rPr lang="en" sz="1800" b="0" dirty="0" smtClean="0"/>
              <a:t>.</a:t>
            </a:r>
            <a:endParaRPr sz="1800" b="0" dirty="0"/>
          </a:p>
        </p:txBody>
      </p:sp>
      <p:sp>
        <p:nvSpPr>
          <p:cNvPr id="3" name="Google Shape;124;p21"/>
          <p:cNvSpPr txBox="1">
            <a:spLocks/>
          </p:cNvSpPr>
          <p:nvPr/>
        </p:nvSpPr>
        <p:spPr>
          <a:xfrm>
            <a:off x="545100" y="2209893"/>
            <a:ext cx="8053800" cy="2166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pPr>
              <a:lnSpc>
                <a:spcPct val="115000"/>
              </a:lnSpc>
              <a:spcBef>
                <a:spcPts val="1600"/>
              </a:spcBef>
              <a:buClr>
                <a:schemeClr val="dk2"/>
              </a:buClr>
              <a:buSzPts val="1100"/>
              <a:buFont typeface="Arial"/>
              <a:buNone/>
            </a:pPr>
            <a:r>
              <a:rPr lang="en" sz="1800" dirty="0" smtClean="0"/>
              <a:t>BUT</a:t>
            </a:r>
            <a:r>
              <a:rPr lang="en" sz="1800" b="0" dirty="0" smtClean="0"/>
              <a:t> students </a:t>
            </a:r>
            <a:r>
              <a:rPr lang="en-US" sz="1800" b="0" dirty="0" smtClean="0"/>
              <a:t>may not </a:t>
            </a:r>
            <a:r>
              <a:rPr lang="en" sz="1800" b="0" dirty="0" smtClean="0"/>
              <a:t>know </a:t>
            </a:r>
            <a:r>
              <a:rPr lang="en" sz="1800" b="0" dirty="0" smtClean="0"/>
              <a:t>how to successfully </a:t>
            </a:r>
            <a:r>
              <a:rPr lang="en" sz="1800" dirty="0" smtClean="0">
                <a:solidFill>
                  <a:srgbClr val="FFFF00"/>
                </a:solidFill>
              </a:rPr>
              <a:t>communicate</a:t>
            </a:r>
            <a:r>
              <a:rPr lang="en" sz="1800" b="0" dirty="0" smtClean="0">
                <a:solidFill>
                  <a:srgbClr val="FFFF00"/>
                </a:solidFill>
              </a:rPr>
              <a:t> </a:t>
            </a:r>
            <a:r>
              <a:rPr lang="en" sz="1800" b="0" dirty="0" smtClean="0"/>
              <a:t>with the users, investors, stakeholders and community partners to really make their breakthrough work ACTIONABLE. Additionally, they </a:t>
            </a:r>
            <a:r>
              <a:rPr lang="en-US" sz="1800" b="0" dirty="0" smtClean="0"/>
              <a:t>may </a:t>
            </a:r>
            <a:r>
              <a:rPr lang="en" sz="1800" b="0" dirty="0" smtClean="0"/>
              <a:t>lack </a:t>
            </a:r>
            <a:r>
              <a:rPr lang="en" sz="1800" b="0" dirty="0" smtClean="0"/>
              <a:t>the </a:t>
            </a:r>
            <a:r>
              <a:rPr lang="en" sz="1800" b="0" dirty="0" smtClean="0">
                <a:solidFill>
                  <a:srgbClr val="FFFF00"/>
                </a:solidFill>
              </a:rPr>
              <a:t>entrepreneurship</a:t>
            </a:r>
            <a:r>
              <a:rPr lang="en" sz="1800" b="0" dirty="0" smtClean="0"/>
              <a:t> skills that will help them turn their brilliant ideas into reality.</a:t>
            </a:r>
          </a:p>
          <a:p>
            <a:pPr>
              <a:lnSpc>
                <a:spcPct val="115000"/>
              </a:lnSpc>
              <a:spcBef>
                <a:spcPts val="1600"/>
              </a:spcBef>
              <a:buClr>
                <a:schemeClr val="dk2"/>
              </a:buClr>
              <a:buSzPts val="1100"/>
              <a:buFont typeface="Arial"/>
              <a:buNone/>
            </a:pPr>
            <a:r>
              <a:rPr lang="en" sz="1800" dirty="0" smtClean="0"/>
              <a:t>THEREFORE</a:t>
            </a:r>
            <a:r>
              <a:rPr lang="en" sz="1800" b="0" dirty="0" smtClean="0"/>
              <a:t> we will to tap into CCNY’s resources (BIC program and the Zahn Center) teach them useful and practical the </a:t>
            </a:r>
            <a:r>
              <a:rPr lang="en" sz="1800" dirty="0" smtClean="0">
                <a:solidFill>
                  <a:srgbClr val="FFFF00"/>
                </a:solidFill>
              </a:rPr>
              <a:t>branding, storytelling and entrepreneurship</a:t>
            </a:r>
            <a:r>
              <a:rPr lang="en" sz="1800" b="0" dirty="0" smtClean="0"/>
              <a:t> skills they need.</a:t>
            </a:r>
          </a:p>
          <a:p>
            <a:pPr>
              <a:lnSpc>
                <a:spcPct val="115000"/>
              </a:lnSpc>
              <a:spcBef>
                <a:spcPts val="1600"/>
              </a:spcBef>
              <a:spcAft>
                <a:spcPts val="1600"/>
              </a:spcAft>
            </a:pPr>
            <a:endParaRPr lang="en" sz="1800" b="0" dirty="0">
              <a:latin typeface="Lato"/>
              <a:ea typeface="Lato"/>
              <a:cs typeface="Lato"/>
              <a:sym typeface="Lato"/>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idx="4294967295"/>
          </p:nvPr>
        </p:nvSpPr>
        <p:spPr>
          <a:xfrm>
            <a:off x="267900" y="339055"/>
            <a:ext cx="8608200" cy="4012091"/>
          </a:xfrm>
          <a:prstGeom prst="rect">
            <a:avLst/>
          </a:prstGeom>
        </p:spPr>
        <p:txBody>
          <a:bodyPr spcFirstLastPara="1" wrap="square" lIns="91425" tIns="91425" rIns="91425" bIns="91425" anchor="t" anchorCtr="0">
            <a:noAutofit/>
          </a:bodyPr>
          <a:lstStyle/>
          <a:p>
            <a:pPr lvl="0">
              <a:lnSpc>
                <a:spcPct val="115000"/>
              </a:lnSpc>
            </a:pPr>
            <a:r>
              <a:rPr lang="en" sz="1800" dirty="0" smtClean="0"/>
              <a:t>CEN Members/Principal Investigators:</a:t>
            </a:r>
            <a:br>
              <a:rPr lang="en" sz="1800" dirty="0" smtClean="0"/>
            </a:br>
            <a:r>
              <a:rPr lang="en" sz="1600" b="0" dirty="0" smtClean="0">
                <a:solidFill>
                  <a:srgbClr val="008000"/>
                </a:solidFill>
              </a:rPr>
              <a:t>PI: Zhigang Zhu, Kayser Chair Professor of Computer Science, </a:t>
            </a:r>
            <a:r>
              <a:rPr lang="en-US" sz="1600" b="0" dirty="0" smtClean="0">
                <a:solidFill>
                  <a:srgbClr val="008000"/>
                </a:solidFill>
              </a:rPr>
              <a:t>GSOE</a:t>
            </a:r>
            <a:r>
              <a:rPr lang="en" sz="1600" b="0" dirty="0" smtClean="0">
                <a:solidFill>
                  <a:srgbClr val="008000"/>
                </a:solidFill>
              </a:rPr>
              <a:t>, CCNY</a:t>
            </a:r>
            <a:br>
              <a:rPr lang="en" sz="1600" b="0" dirty="0" smtClean="0">
                <a:solidFill>
                  <a:srgbClr val="008000"/>
                </a:solidFill>
              </a:rPr>
            </a:br>
            <a:r>
              <a:rPr lang="en" sz="1600" b="0" dirty="0" smtClean="0">
                <a:solidFill>
                  <a:srgbClr val="0000FF"/>
                </a:solidFill>
              </a:rPr>
              <a:t>Co-PI: Gerardo A Blumenkrantz, Associate Professor, Media &amp; Communication Arts, Branding + Integrated Communications (BIC) Creative Track, CCNY</a:t>
            </a:r>
            <a:br>
              <a:rPr lang="en" sz="1600" b="0" dirty="0" smtClean="0">
                <a:solidFill>
                  <a:srgbClr val="0000FF"/>
                </a:solidFill>
              </a:rPr>
            </a:br>
            <a:r>
              <a:rPr lang="en" sz="1600" b="0" dirty="0" smtClean="0">
                <a:solidFill>
                  <a:srgbClr val="FF6600"/>
                </a:solidFill>
              </a:rPr>
              <a:t>Co-PI: Devin Voorsanger, Managing Director, Zahn Innovation Center</a:t>
            </a:r>
            <a:r>
              <a:rPr lang="en" sz="1600" dirty="0" smtClean="0">
                <a:solidFill>
                  <a:srgbClr val="FF6600"/>
                </a:solidFill>
              </a:rPr>
              <a:t/>
            </a:r>
            <a:br>
              <a:rPr lang="en" sz="1600" dirty="0" smtClean="0">
                <a:solidFill>
                  <a:srgbClr val="FF6600"/>
                </a:solidFill>
              </a:rPr>
            </a:br>
            <a:r>
              <a:rPr lang="en" sz="1800" dirty="0" smtClean="0">
                <a:solidFill>
                  <a:srgbClr val="660066"/>
                </a:solidFill>
              </a:rPr>
              <a:t/>
            </a:r>
            <a:br>
              <a:rPr lang="en" sz="1800" dirty="0" smtClean="0">
                <a:solidFill>
                  <a:srgbClr val="660066"/>
                </a:solidFill>
              </a:rPr>
            </a:br>
            <a:r>
              <a:rPr lang="en" sz="1800" dirty="0" smtClean="0"/>
              <a:t>Other Collaborators and Partners:</a:t>
            </a:r>
            <a:br>
              <a:rPr lang="en" sz="1800" dirty="0" smtClean="0"/>
            </a:br>
            <a:r>
              <a:rPr lang="en" sz="1600" b="0" dirty="0" smtClean="0">
                <a:solidFill>
                  <a:srgbClr val="660066"/>
                </a:solidFill>
              </a:rPr>
              <a:t>Jizhong Xiao, Professor of Electrical Engineering, Grove School of Engineering, CCNY</a:t>
            </a:r>
            <a:br>
              <a:rPr lang="en" sz="1600" b="0" dirty="0" smtClean="0">
                <a:solidFill>
                  <a:srgbClr val="660066"/>
                </a:solidFill>
              </a:rPr>
            </a:br>
            <a:r>
              <a:rPr lang="en" sz="1600" b="0" dirty="0">
                <a:solidFill>
                  <a:srgbClr val="660066"/>
                </a:solidFill>
              </a:rPr>
              <a:t>Nancy R. Tag, Program Director, </a:t>
            </a:r>
            <a:r>
              <a:rPr lang="en" sz="1600" b="0" dirty="0" smtClean="0">
                <a:solidFill>
                  <a:srgbClr val="660066"/>
                </a:solidFill>
              </a:rPr>
              <a:t>BIC </a:t>
            </a:r>
            <a:r>
              <a:rPr lang="en" sz="1600" b="0" dirty="0">
                <a:solidFill>
                  <a:srgbClr val="660066"/>
                </a:solidFill>
              </a:rPr>
              <a:t>Program, CCNY</a:t>
            </a:r>
            <a:r>
              <a:rPr lang="en-US" sz="1600" b="0" dirty="0" smtClean="0">
                <a:solidFill>
                  <a:srgbClr val="660066"/>
                </a:solidFill>
              </a:rPr>
              <a:t/>
            </a:r>
            <a:br>
              <a:rPr lang="en-US" sz="1600" b="0" dirty="0" smtClean="0">
                <a:solidFill>
                  <a:srgbClr val="660066"/>
                </a:solidFill>
              </a:rPr>
            </a:br>
            <a:r>
              <a:rPr lang="en" sz="1600" b="0" dirty="0" smtClean="0">
                <a:solidFill>
                  <a:srgbClr val="660066"/>
                </a:solidFill>
              </a:rPr>
              <a:t>Marlene Leo, Program Specialist, BIC Program, CCNY</a:t>
            </a:r>
            <a:br>
              <a:rPr lang="en" sz="1600" b="0" dirty="0" smtClean="0">
                <a:solidFill>
                  <a:srgbClr val="660066"/>
                </a:solidFill>
              </a:rPr>
            </a:br>
            <a:r>
              <a:rPr lang="en-US" sz="1600" b="0" dirty="0" smtClean="0">
                <a:solidFill>
                  <a:srgbClr val="660066"/>
                </a:solidFill>
              </a:rPr>
              <a:t/>
            </a:r>
            <a:br>
              <a:rPr lang="en-US" sz="1600" b="0" dirty="0" smtClean="0">
                <a:solidFill>
                  <a:srgbClr val="660066"/>
                </a:solidFill>
              </a:rPr>
            </a:br>
            <a:r>
              <a:rPr lang="en" sz="1600" b="0" dirty="0" smtClean="0">
                <a:solidFill>
                  <a:srgbClr val="660066"/>
                </a:solidFill>
              </a:rPr>
              <a:t>Celina Cavalluzzi, Director of Day Services, Goodwill Industries NY/NJ</a:t>
            </a:r>
            <a:br>
              <a:rPr lang="en" sz="1600" b="0" dirty="0" smtClean="0">
                <a:solidFill>
                  <a:srgbClr val="660066"/>
                </a:solidFill>
              </a:rPr>
            </a:br>
            <a:r>
              <a:rPr lang="en" sz="1600" b="0" dirty="0" smtClean="0">
                <a:solidFill>
                  <a:srgbClr val="660066"/>
                </a:solidFill>
              </a:rPr>
              <a:t>Bill Seiple, Vice President and Director for Research, Lighthouse Guild</a:t>
            </a:r>
            <a:br>
              <a:rPr lang="en" sz="1600" b="0" dirty="0" smtClean="0">
                <a:solidFill>
                  <a:srgbClr val="660066"/>
                </a:solidFill>
              </a:rPr>
            </a:br>
            <a:r>
              <a:rPr lang="en" sz="1600" b="0" dirty="0" smtClean="0">
                <a:solidFill>
                  <a:srgbClr val="660066"/>
                </a:solidFill>
              </a:rPr>
              <a:t>Brian Bateman, Marketing Manager, NYS Industries for the Disabled (NYSID)</a:t>
            </a:r>
            <a:br>
              <a:rPr lang="en" sz="1600" b="0" dirty="0" smtClean="0">
                <a:solidFill>
                  <a:srgbClr val="660066"/>
                </a:solidFill>
              </a:rPr>
            </a:br>
            <a:endParaRPr sz="1600" b="0" dirty="0" smtClean="0">
              <a:solidFill>
                <a:srgbClr val="660066"/>
              </a:solidFill>
            </a:endParaRPr>
          </a:p>
          <a:p>
            <a:pPr marL="0" lvl="0" indent="0" algn="l" rtl="0">
              <a:lnSpc>
                <a:spcPct val="115000"/>
              </a:lnSpc>
              <a:spcBef>
                <a:spcPts val="1600"/>
              </a:spcBef>
              <a:spcAft>
                <a:spcPts val="1600"/>
              </a:spcAft>
              <a:buNone/>
            </a:pPr>
            <a:endParaRPr sz="1800" b="0" dirty="0">
              <a:latin typeface="Lato"/>
              <a:ea typeface="Lato"/>
              <a:cs typeface="Lato"/>
              <a:sym typeface="Lato"/>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414050" y="297750"/>
            <a:ext cx="8294700" cy="409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t>First Semester (Fall):</a:t>
            </a:r>
            <a:r>
              <a:rPr lang="en" sz="1800" dirty="0"/>
              <a:t>  </a:t>
            </a:r>
            <a:endParaRPr sz="1800" dirty="0"/>
          </a:p>
          <a:p>
            <a:pPr marL="0" lvl="0" indent="0" algn="l" rtl="0">
              <a:lnSpc>
                <a:spcPct val="115000"/>
              </a:lnSpc>
              <a:spcBef>
                <a:spcPts val="1600"/>
              </a:spcBef>
              <a:spcAft>
                <a:spcPts val="0"/>
              </a:spcAft>
              <a:buNone/>
            </a:pPr>
            <a:r>
              <a:rPr lang="en" sz="1400" dirty="0" smtClean="0"/>
              <a:t>In </a:t>
            </a:r>
            <a:r>
              <a:rPr lang="en" sz="1400" dirty="0"/>
              <a:t>addition to the regular class meets for </a:t>
            </a:r>
            <a:r>
              <a:rPr lang="en" sz="1400" dirty="0" smtClean="0"/>
              <a:t>basic</a:t>
            </a:r>
            <a:r>
              <a:rPr lang="en-US" sz="1400" dirty="0" smtClean="0"/>
              <a:t>s on</a:t>
            </a:r>
            <a:r>
              <a:rPr lang="en" sz="1400" dirty="0" smtClean="0"/>
              <a:t> vision</a:t>
            </a:r>
            <a:r>
              <a:rPr lang="en-US" sz="1400" dirty="0" smtClean="0"/>
              <a:t>,</a:t>
            </a:r>
            <a:r>
              <a:rPr lang="en" sz="1400" dirty="0" smtClean="0"/>
              <a:t> </a:t>
            </a:r>
            <a:r>
              <a:rPr lang="en" sz="1400" dirty="0"/>
              <a:t>robotics </a:t>
            </a:r>
            <a:r>
              <a:rPr lang="en" sz="1400" dirty="0" smtClean="0"/>
              <a:t>and </a:t>
            </a:r>
            <a:r>
              <a:rPr lang="en" sz="1400" dirty="0"/>
              <a:t>assistive </a:t>
            </a:r>
            <a:r>
              <a:rPr lang="en" sz="1400" dirty="0" smtClean="0"/>
              <a:t>technology:</a:t>
            </a:r>
            <a:endParaRPr sz="1400" dirty="0"/>
          </a:p>
          <a:p>
            <a:pPr marL="457200" lvl="0" indent="-317500" algn="l" rtl="0">
              <a:lnSpc>
                <a:spcPct val="115000"/>
              </a:lnSpc>
              <a:spcBef>
                <a:spcPts val="1600"/>
              </a:spcBef>
              <a:spcAft>
                <a:spcPts val="0"/>
              </a:spcAft>
              <a:buSzPts val="1400"/>
              <a:buAutoNum type="arabicPeriod"/>
            </a:pPr>
            <a:r>
              <a:rPr lang="en" sz="1800" b="0" dirty="0">
                <a:solidFill>
                  <a:srgbClr val="FFFF00"/>
                </a:solidFill>
              </a:rPr>
              <a:t>A seminar by a BIC instructor </a:t>
            </a:r>
            <a:r>
              <a:rPr lang="en" sz="1800" b="0" dirty="0" smtClean="0">
                <a:solidFill>
                  <a:srgbClr val="FFFF00"/>
                </a:solidFill>
              </a:rPr>
              <a:t>on branding.</a:t>
            </a:r>
            <a:endParaRPr sz="1800" b="0" dirty="0">
              <a:solidFill>
                <a:srgbClr val="FFFF00"/>
              </a:solidFill>
            </a:endParaRPr>
          </a:p>
          <a:p>
            <a:pPr marL="457200" lvl="0" indent="-317500" algn="l" rtl="0">
              <a:lnSpc>
                <a:spcPct val="115000"/>
              </a:lnSpc>
              <a:spcBef>
                <a:spcPts val="0"/>
              </a:spcBef>
              <a:spcAft>
                <a:spcPts val="0"/>
              </a:spcAft>
              <a:buSzPts val="1400"/>
              <a:buAutoNum type="arabicPeriod"/>
            </a:pPr>
            <a:r>
              <a:rPr lang="en" sz="1800" b="0" dirty="0">
                <a:solidFill>
                  <a:srgbClr val="FFFF00"/>
                </a:solidFill>
              </a:rPr>
              <a:t>A seminar by a Zahn staff </a:t>
            </a:r>
            <a:r>
              <a:rPr lang="en" sz="1800" b="0" dirty="0" smtClean="0">
                <a:solidFill>
                  <a:srgbClr val="FFFF00"/>
                </a:solidFill>
              </a:rPr>
              <a:t>on </a:t>
            </a:r>
            <a:r>
              <a:rPr lang="en" sz="1800" b="0" dirty="0">
                <a:solidFill>
                  <a:srgbClr val="FFFF00"/>
                </a:solidFill>
              </a:rPr>
              <a:t>entrepreneurship and Zahn </a:t>
            </a:r>
            <a:r>
              <a:rPr lang="en" sz="1800" b="0" dirty="0" smtClean="0">
                <a:solidFill>
                  <a:srgbClr val="FFFF00"/>
                </a:solidFill>
              </a:rPr>
              <a:t>competition</a:t>
            </a:r>
            <a:endParaRPr sz="1800" b="0" dirty="0">
              <a:solidFill>
                <a:srgbClr val="FFFF00"/>
              </a:solidFill>
            </a:endParaRPr>
          </a:p>
          <a:p>
            <a:pPr marL="457200" lvl="0" indent="-317500" algn="l" rtl="0">
              <a:lnSpc>
                <a:spcPct val="115000"/>
              </a:lnSpc>
              <a:spcBef>
                <a:spcPts val="0"/>
              </a:spcBef>
              <a:spcAft>
                <a:spcPts val="0"/>
              </a:spcAft>
              <a:buSzPts val="1400"/>
              <a:buAutoNum type="arabicPeriod"/>
            </a:pPr>
            <a:r>
              <a:rPr lang="en" sz="1800" b="0" dirty="0" smtClean="0"/>
              <a:t>BAT </a:t>
            </a:r>
            <a:r>
              <a:rPr lang="en" sz="1800" b="0" dirty="0"/>
              <a:t>teams of </a:t>
            </a:r>
            <a:r>
              <a:rPr lang="en" sz="1800" b="0" dirty="0" smtClean="0"/>
              <a:t>CS/CpE/EE </a:t>
            </a:r>
            <a:r>
              <a:rPr lang="en" sz="1800" b="0" dirty="0"/>
              <a:t>students </a:t>
            </a:r>
            <a:r>
              <a:rPr lang="en" sz="1800" b="0" dirty="0" smtClean="0"/>
              <a:t>develop</a:t>
            </a:r>
            <a:r>
              <a:rPr lang="en-US" sz="1800" b="0" dirty="0" smtClean="0"/>
              <a:t> proposals</a:t>
            </a:r>
            <a:r>
              <a:rPr lang="en" sz="1800" b="0" dirty="0" smtClean="0"/>
              <a:t> </a:t>
            </a:r>
            <a:r>
              <a:rPr lang="en-US" sz="1800" b="0" dirty="0" smtClean="0"/>
              <a:t>of</a:t>
            </a:r>
            <a:r>
              <a:rPr lang="en" sz="1800" b="0" dirty="0" smtClean="0"/>
              <a:t> projects– </a:t>
            </a:r>
            <a:r>
              <a:rPr lang="en" sz="1800" b="0" dirty="0"/>
              <a:t>targeting to </a:t>
            </a:r>
            <a:r>
              <a:rPr lang="en" sz="1800" b="0" dirty="0">
                <a:solidFill>
                  <a:srgbClr val="FFFF00"/>
                </a:solidFill>
              </a:rPr>
              <a:t>CREATE</a:t>
            </a:r>
            <a:r>
              <a:rPr lang="en" sz="1800" b="0" dirty="0"/>
              <a:t>, Zahn, or VentureWell Competitions, and share them with BIC students.</a:t>
            </a:r>
            <a:endParaRPr sz="1800" b="0" dirty="0"/>
          </a:p>
          <a:p>
            <a:pPr marL="457200" lvl="0" indent="-317500" algn="l" rtl="0">
              <a:lnSpc>
                <a:spcPct val="115000"/>
              </a:lnSpc>
              <a:spcBef>
                <a:spcPts val="0"/>
              </a:spcBef>
              <a:spcAft>
                <a:spcPts val="0"/>
              </a:spcAft>
              <a:buSzPts val="1400"/>
              <a:buAutoNum type="arabicPeriod"/>
            </a:pPr>
            <a:r>
              <a:rPr lang="en" sz="1800" b="0" dirty="0"/>
              <a:t>Site visits to </a:t>
            </a:r>
            <a:r>
              <a:rPr lang="en" sz="1800" b="0" dirty="0">
                <a:solidFill>
                  <a:srgbClr val="FFFF00"/>
                </a:solidFill>
              </a:rPr>
              <a:t>Goodwill</a:t>
            </a:r>
            <a:r>
              <a:rPr lang="en" sz="1800" b="0" dirty="0"/>
              <a:t>/Lighthouse Guild/other places for customers with challenges (e.g. disabilities, elderly, Alzheimer’s etc.)</a:t>
            </a:r>
            <a:endParaRPr sz="1800" b="0" dirty="0"/>
          </a:p>
          <a:p>
            <a:pPr marL="457200" lvl="0" indent="-317500" algn="l" rtl="0">
              <a:lnSpc>
                <a:spcPct val="115000"/>
              </a:lnSpc>
              <a:spcBef>
                <a:spcPts val="0"/>
              </a:spcBef>
              <a:spcAft>
                <a:spcPts val="0"/>
              </a:spcAft>
              <a:buSzPts val="1400"/>
              <a:buAutoNum type="arabicPeriod"/>
            </a:pPr>
            <a:r>
              <a:rPr lang="en" sz="1800" b="0" dirty="0"/>
              <a:t>Invited community </a:t>
            </a:r>
            <a:r>
              <a:rPr lang="en" sz="1800" b="0" dirty="0" smtClean="0"/>
              <a:t>partners </a:t>
            </a:r>
            <a:r>
              <a:rPr lang="en" sz="1800" b="0" dirty="0"/>
              <a:t>as speakers and judges for brainstorming customer discovery and proposal presentations</a:t>
            </a:r>
            <a:endParaRPr sz="1800" b="0" dirty="0"/>
          </a:p>
          <a:p>
            <a:pPr marL="457200" lvl="0" indent="-317500" algn="l" rtl="0">
              <a:lnSpc>
                <a:spcPct val="115000"/>
              </a:lnSpc>
              <a:spcBef>
                <a:spcPts val="0"/>
              </a:spcBef>
              <a:spcAft>
                <a:spcPts val="0"/>
              </a:spcAft>
              <a:buSzPts val="1400"/>
              <a:buAutoNum type="arabicPeriod"/>
            </a:pPr>
            <a:r>
              <a:rPr lang="en" sz="1800" b="0" dirty="0"/>
              <a:t>BAT teams revise their proposals for submitting to competitions</a:t>
            </a:r>
            <a:br>
              <a:rPr lang="en" sz="1800" b="0" dirty="0"/>
            </a:br>
            <a:endParaRPr sz="1800" b="0" dirty="0"/>
          </a:p>
          <a:p>
            <a:pPr marL="0" lvl="0" indent="0" algn="l" rtl="0">
              <a:lnSpc>
                <a:spcPct val="115000"/>
              </a:lnSpc>
              <a:spcBef>
                <a:spcPts val="1600"/>
              </a:spcBef>
              <a:spcAft>
                <a:spcPts val="1600"/>
              </a:spcAft>
              <a:buNone/>
            </a:pPr>
            <a:endParaRPr sz="1400" b="0" dirty="0">
              <a:latin typeface="Lato"/>
              <a:ea typeface="Lato"/>
              <a:cs typeface="Lato"/>
              <a:sym typeface="Lato"/>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14050" y="373950"/>
            <a:ext cx="8223900" cy="409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t>Second Semester (Spring):</a:t>
            </a:r>
            <a:r>
              <a:rPr lang="en" sz="1400" dirty="0"/>
              <a:t/>
            </a:r>
            <a:br>
              <a:rPr lang="en" sz="1400" dirty="0"/>
            </a:br>
            <a:r>
              <a:rPr lang="en" sz="1400" dirty="0"/>
              <a:t/>
            </a:r>
            <a:br>
              <a:rPr lang="en" sz="1400" dirty="0"/>
            </a:br>
            <a:r>
              <a:rPr lang="en" sz="1400" dirty="0"/>
              <a:t>In addition to our weekly technical meetings for project development </a:t>
            </a:r>
            <a:r>
              <a:rPr lang="en" sz="1400" dirty="0" smtClean="0"/>
              <a:t>updating:</a:t>
            </a:r>
            <a:endParaRPr sz="1400" dirty="0"/>
          </a:p>
          <a:p>
            <a:pPr marL="457200" lvl="0" indent="-317500" algn="l" rtl="0">
              <a:lnSpc>
                <a:spcPct val="115000"/>
              </a:lnSpc>
              <a:spcBef>
                <a:spcPts val="1600"/>
              </a:spcBef>
              <a:spcAft>
                <a:spcPts val="0"/>
              </a:spcAft>
              <a:buSzPts val="1400"/>
              <a:buAutoNum type="arabicPeriod"/>
            </a:pPr>
            <a:r>
              <a:rPr lang="en-US" sz="1800" b="0" dirty="0" smtClean="0"/>
              <a:t>BIC </a:t>
            </a:r>
            <a:r>
              <a:rPr lang="en" sz="1800" b="0" dirty="0" smtClean="0"/>
              <a:t>students </a:t>
            </a:r>
            <a:r>
              <a:rPr lang="en" sz="1800" b="0" dirty="0"/>
              <a:t>provide monthly feedback (via meetings or postings) with CS/CpE/EE teams for developing their video, demos and materials for the Zahn/CREATE/VentureWell presentations.</a:t>
            </a:r>
            <a:endParaRPr sz="1800" b="0" dirty="0"/>
          </a:p>
          <a:p>
            <a:pPr marL="457200" lvl="0" indent="-317500" algn="l" rtl="0">
              <a:lnSpc>
                <a:spcPct val="115000"/>
              </a:lnSpc>
              <a:spcBef>
                <a:spcPts val="0"/>
              </a:spcBef>
              <a:spcAft>
                <a:spcPts val="0"/>
              </a:spcAft>
              <a:buSzPts val="1400"/>
              <a:buAutoNum type="arabicPeriod"/>
            </a:pPr>
            <a:r>
              <a:rPr lang="en" sz="1800" b="0" dirty="0"/>
              <a:t>Invited community partners from Goodwill/Lighthouse Guild, BIC faculty and Zahn Center staff as judges for project presentations</a:t>
            </a:r>
            <a:endParaRPr sz="1800" b="0" dirty="0"/>
          </a:p>
          <a:p>
            <a:pPr marL="457200" lvl="0" indent="-317500" algn="l" rtl="0">
              <a:lnSpc>
                <a:spcPct val="115000"/>
              </a:lnSpc>
              <a:spcBef>
                <a:spcPts val="0"/>
              </a:spcBef>
              <a:spcAft>
                <a:spcPts val="0"/>
              </a:spcAft>
              <a:buSzPts val="1400"/>
              <a:buAutoNum type="arabicPeriod"/>
            </a:pPr>
            <a:r>
              <a:rPr lang="en" sz="1800" b="0" dirty="0"/>
              <a:t>Participation of the Zahn/CREATE/VentureWell competitions by the joint BAT teams, and follow-on work if winning awards</a:t>
            </a:r>
            <a:br>
              <a:rPr lang="en" sz="1800" b="0" dirty="0"/>
            </a:br>
            <a:r>
              <a:rPr lang="en" sz="1400" dirty="0"/>
              <a:t/>
            </a:r>
            <a:br>
              <a:rPr lang="en" sz="1400" dirty="0"/>
            </a:br>
            <a:endParaRPr sz="1400" b="0" dirty="0"/>
          </a:p>
          <a:p>
            <a:pPr marL="0" lvl="0" indent="0" algn="l" rtl="0">
              <a:lnSpc>
                <a:spcPct val="115000"/>
              </a:lnSpc>
              <a:spcBef>
                <a:spcPts val="1600"/>
              </a:spcBef>
              <a:spcAft>
                <a:spcPts val="1600"/>
              </a:spcAft>
              <a:buNone/>
            </a:pPr>
            <a:endParaRPr sz="1400" b="0" dirty="0">
              <a:latin typeface="Lato"/>
              <a:ea typeface="Lato"/>
              <a:cs typeface="Lato"/>
              <a:sym typeface="Lato"/>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748</Words>
  <Application>Microsoft Macintosh PowerPoint</Application>
  <PresentationFormat>On-screen Show (16:9)</PresentationFormat>
  <Paragraphs>63</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Plum</vt:lpstr>
      <vt:lpstr>BAT: Branding Assistive Technology for Social Good</vt:lpstr>
      <vt:lpstr>BAT: Branding Assistive Technology for Social Good</vt:lpstr>
      <vt:lpstr>BACKGROUND: In the past eight years, there has been a cross-departmental joint senior design course for undergraduate seniors (20-30 students each year) majoring in Computer Science (CS), Computer Engineering (CpE) and Electrical Engineering (EE) in the Grove School of Engineering (GSOE) focused in exploring and developing assistive technologies for smart living of all. </vt:lpstr>
      <vt:lpstr>Cross-Disciplinary Projects (CS, CpE, EE)</vt:lpstr>
      <vt:lpstr>AT: Sponsors and Community Partners</vt:lpstr>
      <vt:lpstr>BACKGROUND: In the past eight years, there has been a cross-departmental joint senior design course for undergraduate seniors majoring in Computer Science (CS), Computer Engineering (CpE) and Electrical Engineering (EE) in the Grove School of Engineering (GSOE) focused in exploring and developing assistive technologies for smart living of all.</vt:lpstr>
      <vt:lpstr>CEN Members/Principal Investigators: PI: Zhigang Zhu, Kayser Chair Professor of Computer Science, GSOE, CCNY Co-PI: Gerardo A Blumenkrantz, Associate Professor, Media &amp; Communication Arts, Branding + Integrated Communications (BIC) Creative Track, CCNY Co-PI: Devin Voorsanger, Managing Director, Zahn Innovation Center  Other Collaborators and Partners: Jizhong Xiao, Professor of Electrical Engineering, Grove School of Engineering, CCNY Nancy R. Tag, Program Director, BIC Program, CCNY Marlene Leo, Program Specialist, BIC Program, CCNY  Celina Cavalluzzi, Director of Day Services, Goodwill Industries NY/NJ Bill Seiple, Vice President and Director for Research, Lighthouse Guild Brian Bateman, Marketing Manager, NYS Industries for the Disabled (NYSID)  </vt:lpstr>
      <vt:lpstr>First Semester (Fall):   In addition to the regular class meets for basics on vision, robotics and assistive technology: A seminar by a BIC instructor on branding. A seminar by a Zahn staff on entrepreneurship and Zahn competition BAT teams of CS/CpE/EE students develop proposals of projects– targeting to CREATE, Zahn, or VentureWell Competitions, and share them with BIC students. Site visits to Goodwill/Lighthouse Guild/other places for customers with challenges (e.g. disabilities, elderly, Alzheimer’s etc.) Invited community partners as speakers and judges for brainstorming customer discovery and proposal presentations BAT teams revise their proposals for submitting to competitions  </vt:lpstr>
      <vt:lpstr>Second Semester (Spring):  In addition to our weekly technical meetings for project development updating: BIC students provide monthly feedback (via meetings or postings) with CS/CpE/EE teams for developing their video, demos and materials for the Zahn/CREATE/VentureWell presentations. Invited community partners from Goodwill/Lighthouse Guild, BIC faculty and Zahn Center staff as judges for project presentations Participation of the Zahn/CREATE/VentureWell competitions by the joint BAT teams, and follow-on work if winning awards   </vt:lpstr>
      <vt:lpstr>PowerPoint Presentation</vt:lpstr>
      <vt:lpstr>Course Assignments – Fall 2019 (Due in 1~2 weeks)</vt:lpstr>
      <vt:lpstr>Wiki Page Weekly Updates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 Visual Branding  Training Course</dc:title>
  <cp:lastModifiedBy>Zhigang Zhu</cp:lastModifiedBy>
  <cp:revision>46</cp:revision>
  <dcterms:modified xsi:type="dcterms:W3CDTF">2019-09-05T13:04:03Z</dcterms:modified>
</cp:coreProperties>
</file>