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341" r:id="rId2"/>
    <p:sldId id="342" r:id="rId3"/>
    <p:sldId id="429" r:id="rId4"/>
    <p:sldId id="345"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9" r:id="rId20"/>
    <p:sldId id="432" r:id="rId21"/>
    <p:sldId id="448" r:id="rId22"/>
    <p:sldId id="450" r:id="rId23"/>
    <p:sldId id="451" r:id="rId24"/>
    <p:sldId id="458" r:id="rId25"/>
    <p:sldId id="452" r:id="rId26"/>
    <p:sldId id="453" r:id="rId27"/>
    <p:sldId id="454" r:id="rId28"/>
    <p:sldId id="455" r:id="rId29"/>
    <p:sldId id="456" r:id="rId30"/>
    <p:sldId id="466" r:id="rId31"/>
    <p:sldId id="457" r:id="rId32"/>
    <p:sldId id="468" r:id="rId33"/>
    <p:sldId id="460" r:id="rId34"/>
    <p:sldId id="461" r:id="rId35"/>
    <p:sldId id="462" r:id="rId36"/>
    <p:sldId id="463" r:id="rId37"/>
    <p:sldId id="464" r:id="rId38"/>
    <p:sldId id="465" r:id="rId39"/>
    <p:sldId id="411" r:id="rId4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66FF"/>
    <a:srgbClr val="B753B0"/>
    <a:srgbClr val="0066FF"/>
    <a:srgbClr val="424680"/>
    <a:srgbClr val="D82204"/>
    <a:srgbClr val="DDDDDD"/>
    <a:srgbClr val="AA583E"/>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5946" autoAdjust="0"/>
  </p:normalViewPr>
  <p:slideViewPr>
    <p:cSldViewPr>
      <p:cViewPr varScale="1">
        <p:scale>
          <a:sx n="110" d="100"/>
          <a:sy n="110" d="100"/>
        </p:scale>
        <p:origin x="1520" y="184"/>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2526"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6.wmf"/><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1.wmf"/><Relationship Id="rId1" Type="http://schemas.openxmlformats.org/officeDocument/2006/relationships/image" Target="../media/image43.wmf"/><Relationship Id="rId5" Type="http://schemas.openxmlformats.org/officeDocument/2006/relationships/image" Target="../media/image46.wmf"/><Relationship Id="rId4"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59.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3509AD9-7B96-4BBC-A6F2-64321BA01A4B}"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184816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BEC0075-812B-4154-9105-84C3989690C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83025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Property 1 :</a:t>
            </a:r>
          </a:p>
          <a:p>
            <a:r>
              <a:rPr lang="en-US" dirty="0"/>
              <a:t>	can be used to examine how robust the linear equation system</a:t>
            </a:r>
          </a:p>
          <a:p>
            <a:endParaRPr lang="en-US" dirty="0"/>
          </a:p>
          <a:p>
            <a:r>
              <a:rPr lang="en-US" dirty="0"/>
              <a:t>Property 3:  </a:t>
            </a:r>
          </a:p>
          <a:p>
            <a:r>
              <a:rPr lang="en-US" dirty="0"/>
              <a:t>	Prove A</a:t>
            </a:r>
            <a:r>
              <a:rPr lang="en-US" baseline="30000" dirty="0"/>
              <a:t>-1</a:t>
            </a:r>
            <a:r>
              <a:rPr lang="en-US" dirty="0"/>
              <a:t> A = I</a:t>
            </a:r>
          </a:p>
          <a:p>
            <a:r>
              <a:rPr lang="en-US" dirty="0"/>
              <a:t>	What is D</a:t>
            </a:r>
            <a:r>
              <a:rPr lang="en-US" baseline="30000" dirty="0"/>
              <a:t>–1  </a:t>
            </a:r>
            <a:r>
              <a:rPr lang="en-US" dirty="0"/>
              <a:t>?    simply d</a:t>
            </a:r>
            <a:r>
              <a:rPr lang="en-US" baseline="30000" dirty="0"/>
              <a:t>-1</a:t>
            </a:r>
            <a:r>
              <a:rPr lang="en-US" baseline="-25000" dirty="0"/>
              <a:t>ij</a:t>
            </a:r>
            <a:r>
              <a:rPr lang="en-US" dirty="0"/>
              <a:t> = 1/</a:t>
            </a:r>
            <a:r>
              <a:rPr lang="en-US" dirty="0" err="1"/>
              <a:t>d</a:t>
            </a:r>
            <a:r>
              <a:rPr lang="en-US" baseline="-25000" dirty="0" err="1"/>
              <a:t>ij</a:t>
            </a:r>
            <a:endParaRPr lang="en-US" baseline="-25000" dirty="0"/>
          </a:p>
          <a:p>
            <a:r>
              <a:rPr lang="en-US" dirty="0"/>
              <a:t>	What is D</a:t>
            </a:r>
            <a:r>
              <a:rPr lang="en-US" baseline="-25000" dirty="0"/>
              <a:t>0</a:t>
            </a:r>
            <a:r>
              <a:rPr lang="en-US" baseline="30000" dirty="0"/>
              <a:t>-1 </a:t>
            </a:r>
            <a:r>
              <a:rPr lang="en-US" dirty="0"/>
              <a:t>?  Equal to D</a:t>
            </a:r>
            <a:r>
              <a:rPr lang="en-US" baseline="30000" dirty="0"/>
              <a:t>–</a:t>
            </a:r>
            <a:r>
              <a:rPr lang="en-US" dirty="0"/>
              <a:t>  for all nonzero singular values and zero otherwise</a:t>
            </a:r>
          </a:p>
          <a:p>
            <a:endParaRPr lang="en-US" dirty="0"/>
          </a:p>
          <a:p>
            <a:r>
              <a:rPr lang="en-US" dirty="0"/>
              <a:t>Property 4:</a:t>
            </a:r>
          </a:p>
          <a:p>
            <a:r>
              <a:rPr lang="en-US" dirty="0"/>
              <a:t>	Prove them in homework</a:t>
            </a:r>
          </a:p>
          <a:p>
            <a:r>
              <a:rPr lang="en-US" dirty="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Can be nicely applied where least square method is used </a:t>
            </a:r>
          </a:p>
          <a:p>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solving the 7 unknown equations for calibration</a:t>
            </a:r>
          </a:p>
          <a:p>
            <a:r>
              <a:rPr lang="en-US" dirty="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the rotation matrix estimation</a:t>
            </a:r>
          </a:p>
          <a:p>
            <a:r>
              <a:rPr lang="en-US"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Trivial solution V= 0. It is not the correct solution since R cannot be all zeros</a:t>
            </a:r>
          </a:p>
          <a:p>
            <a:endParaRPr lang="en-US" dirty="0"/>
          </a:p>
          <a:p>
            <a:r>
              <a:rPr lang="en-US" dirty="0"/>
              <a:t>V0 is a solution of the homogeneous system -&gt; SO does k V0  (k any number includes 0)</a:t>
            </a:r>
          </a:p>
          <a:p>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the length (magnitude) of vector </a:t>
            </a:r>
            <a:r>
              <a:rPr lang="en-US" dirty="0" err="1"/>
              <a:t>Ri</a:t>
            </a:r>
            <a:r>
              <a:rPr lang="en-US" dirty="0"/>
              <a:t> is 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77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The second time SVD is used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18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third time SVD is used</a:t>
            </a:r>
          </a:p>
          <a:p>
            <a:endParaRPr lang="en-US" dirty="0"/>
          </a:p>
          <a:p>
            <a:r>
              <a:rPr lang="en-US" dirty="0">
                <a:latin typeface="Symbol" pitchFamily="18" charset="2"/>
              </a:rPr>
              <a:t>a</a:t>
            </a:r>
            <a:r>
              <a:rPr lang="en-US" dirty="0"/>
              <a:t> = </a:t>
            </a:r>
            <a:r>
              <a:rPr lang="en-US" dirty="0" err="1"/>
              <a:t>fx</a:t>
            </a:r>
            <a:r>
              <a:rPr lang="en-US" dirty="0"/>
              <a:t> / </a:t>
            </a:r>
            <a:r>
              <a:rPr lang="en-US" dirty="0" err="1"/>
              <a:t>fy</a:t>
            </a:r>
            <a:r>
              <a:rPr lang="en-US" dirty="0"/>
              <a:t> =&gt; </a:t>
            </a:r>
            <a:r>
              <a:rPr lang="en-US" dirty="0" err="1"/>
              <a:t>fy</a:t>
            </a:r>
            <a:r>
              <a:rPr lang="en-US" dirty="0"/>
              <a:t>  = </a:t>
            </a:r>
            <a:r>
              <a:rPr lang="en-US" dirty="0" err="1"/>
              <a:t>fx</a:t>
            </a:r>
            <a:r>
              <a:rPr lang="en-US" dirty="0"/>
              <a:t> / a</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Direct parameter method: One point pair will provide 1 linear equation of 8 unknowns (7 independent)</a:t>
            </a:r>
          </a:p>
          <a:p>
            <a:r>
              <a:rPr lang="en-US" dirty="0"/>
              <a:t>Projection matrix method: One point pair will provide 2 linear equations of 12 = (4+4+4) unknowns (11 independent)</a:t>
            </a:r>
          </a:p>
          <a:p>
            <a:r>
              <a:rPr lang="en-US" dirty="0"/>
              <a:t>All in one method (including image center): One point pair will provide 2 equations of 14 (4+4+4+2) unknowns, 2 linear equations of 20 (4+4+4+4+4) unknowns</a:t>
            </a:r>
          </a:p>
          <a:p>
            <a:endParaRPr lang="en-US" dirty="0"/>
          </a:p>
          <a:p>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38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 very important concept in perspective geometry for computer vision and computer graphics</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59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33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a:p>
            <a:endParaRPr lang="en-US" dirty="0"/>
          </a:p>
          <a:p>
            <a:r>
              <a:rPr lang="en-US" dirty="0"/>
              <a:t>Vector OV (from the center of projection to the vanishing point) is parallel to the parallel lines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798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r>
              <a:rPr lang="en-US"/>
              <a:t>Differents sets have different vanishing points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Three orthogonal sets of parallel lines can be used to determine the image center without any information about focal length and extrinsic parameters</a:t>
            </a:r>
          </a:p>
          <a:p>
            <a:endParaRPr lang="en-US"/>
          </a:p>
          <a:p>
            <a:r>
              <a:rPr lang="en-US"/>
              <a:t>Assumptions: </a:t>
            </a:r>
          </a:p>
          <a:p>
            <a:r>
              <a:rPr lang="en-US"/>
              <a:t>	 NO radial lens distortion</a:t>
            </a:r>
          </a:p>
          <a:p>
            <a:endParaRPr lang="en-US"/>
          </a:p>
          <a:p>
            <a:r>
              <a:rPr lang="en-US"/>
              <a:t>Questions:</a:t>
            </a:r>
          </a:p>
          <a:p>
            <a:r>
              <a:rPr lang="en-US"/>
              <a:t>	Does the unknown aspect ration matter or not ???  YES</a:t>
            </a:r>
          </a:p>
          <a:p>
            <a:endParaRPr lang="en-US"/>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413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This is not a good example since the VP3 is too far away from the image… Anyway just show the principle</a:t>
            </a:r>
          </a:p>
          <a:p>
            <a:endParaRPr lang="en-US" dirty="0"/>
          </a:p>
          <a:p>
            <a:r>
              <a:rPr lang="en-US" dirty="0"/>
              <a:t>Invalid case: one set of parallel lines is parallel to the image plane </a:t>
            </a:r>
          </a:p>
          <a:p>
            <a:endParaRPr lang="en-US" dirty="0"/>
          </a:p>
          <a:p>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61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Proof:</a:t>
            </a:r>
          </a:p>
          <a:p>
            <a:endParaRPr lang="en-US" dirty="0"/>
          </a:p>
          <a:p>
            <a:r>
              <a:rPr lang="en-US" dirty="0"/>
              <a:t>Define the center of projection of the camera is O (in 3D space). </a:t>
            </a:r>
          </a:p>
          <a:p>
            <a:endParaRPr lang="en-US" dirty="0"/>
          </a:p>
          <a:p>
            <a:r>
              <a:rPr lang="en-US" dirty="0"/>
              <a:t>L1, L2 and L3 are three mutually orthogonal sets of parallel lines</a:t>
            </a:r>
          </a:p>
          <a:p>
            <a:endParaRPr lang="en-US" dirty="0"/>
          </a:p>
          <a:p>
            <a:r>
              <a:rPr lang="en-US" dirty="0" err="1"/>
              <a:t>OVi</a:t>
            </a:r>
            <a:r>
              <a:rPr lang="en-US" dirty="0"/>
              <a:t> points to the direction of the parallel set Li (</a:t>
            </a:r>
            <a:r>
              <a:rPr lang="en-US" dirty="0" err="1"/>
              <a:t>i</a:t>
            </a:r>
            <a:r>
              <a:rPr lang="en-US" dirty="0"/>
              <a:t>=1,2,3) </a:t>
            </a:r>
          </a:p>
          <a:p>
            <a:endParaRPr lang="en-US" dirty="0"/>
          </a:p>
          <a:p>
            <a:r>
              <a:rPr lang="en-US" dirty="0"/>
              <a:t>So </a:t>
            </a:r>
            <a:r>
              <a:rPr lang="en-US" dirty="0" err="1"/>
              <a:t>Ovi</a:t>
            </a:r>
            <a:r>
              <a:rPr lang="en-US" dirty="0"/>
              <a:t> is perpendicular to </a:t>
            </a:r>
            <a:r>
              <a:rPr lang="en-US" dirty="0" err="1"/>
              <a:t>Ovj</a:t>
            </a:r>
            <a:r>
              <a:rPr lang="en-US" dirty="0"/>
              <a:t> ( </a:t>
            </a:r>
            <a:r>
              <a:rPr lang="en-US" dirty="0" err="1"/>
              <a:t>i</a:t>
            </a:r>
            <a:r>
              <a:rPr lang="en-US" dirty="0"/>
              <a:t>=\= j) , therefore Ov3 is perpendicular to V1V2</a:t>
            </a:r>
          </a:p>
          <a:p>
            <a:endParaRPr lang="en-US" dirty="0"/>
          </a:p>
          <a:p>
            <a:r>
              <a:rPr lang="en-US" dirty="0" err="1"/>
              <a:t>ViHi</a:t>
            </a:r>
            <a:r>
              <a:rPr lang="en-US" dirty="0"/>
              <a:t> is the altitude from Vi (I=1,2,3), therefore V3H3 is perpendicular to V1V2</a:t>
            </a:r>
          </a:p>
          <a:p>
            <a:endParaRPr lang="en-US" dirty="0"/>
          </a:p>
          <a:p>
            <a:r>
              <a:rPr lang="en-US" dirty="0"/>
              <a:t>Define the center of image is o, therefore </a:t>
            </a:r>
            <a:r>
              <a:rPr lang="en-US" dirty="0" err="1"/>
              <a:t>Oo</a:t>
            </a:r>
            <a:r>
              <a:rPr lang="en-US" dirty="0"/>
              <a:t> is perpendicular to the image plane</a:t>
            </a:r>
          </a:p>
          <a:p>
            <a:endParaRPr lang="en-US" dirty="0"/>
          </a:p>
          <a:p>
            <a:r>
              <a:rPr lang="en-US" dirty="0"/>
              <a:t>Therefore, o is the projection of O in the image plane, which lies on the altitude O3H3.</a:t>
            </a:r>
          </a:p>
          <a:p>
            <a:endParaRPr lang="en-US" dirty="0"/>
          </a:p>
          <a:p>
            <a:r>
              <a:rPr lang="en-US" dirty="0"/>
              <a:t>Similarly, o lies in O1H1 and O2H2, hence o is the intersection of H1, H2 and H3.  #</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1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12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4</a:t>
            </a:r>
            <a:r>
              <a:rPr lang="en-US" baseline="30000" dirty="0"/>
              <a:t>th</a:t>
            </a:r>
            <a:r>
              <a:rPr lang="en-US" dirty="0"/>
              <a:t> equation is derived from the three basic equations (pose, projection and frame), which directly maps a 3D world point to its frame coordinates</a:t>
            </a:r>
          </a:p>
          <a:p>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7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1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35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56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76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97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4</a:t>
            </a:r>
            <a:r>
              <a:rPr lang="en-US" baseline="30000" dirty="0"/>
              <a:t>th</a:t>
            </a:r>
            <a:r>
              <a:rPr lang="en-US" dirty="0"/>
              <a:t> equation is derived from the three basic equations (pose, projection and frame), which directly maps a 3D world point to its frame coordinates</a:t>
            </a:r>
          </a:p>
          <a:p>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A BIG question: Here we assume that the coordinates of the image center are known. Can we assume (in other words) that the image center is the origin of the frame coordinate system as suggested in the textbook (p. 127)? </a:t>
            </a:r>
          </a:p>
          <a:p>
            <a:endParaRPr lang="en-US" dirty="0"/>
          </a:p>
          <a:p>
            <a:r>
              <a:rPr lang="en-US" dirty="0"/>
              <a:t>The answer is NO. Since we cannot eliminate (</a:t>
            </a:r>
            <a:r>
              <a:rPr lang="en-US" dirty="0" err="1"/>
              <a:t>Ox,Oy</a:t>
            </a:r>
            <a:r>
              <a:rPr lang="en-US" dirty="0"/>
              <a:t>) from the </a:t>
            </a:r>
            <a:r>
              <a:rPr lang="en-US" dirty="0" err="1"/>
              <a:t>linearized</a:t>
            </a:r>
            <a:r>
              <a:rPr lang="en-US" dirty="0"/>
              <a:t> equation;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5219"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How to construct a system of linear equations</a:t>
            </a:r>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what are the solutions in the blackboard</a:t>
            </a:r>
          </a:p>
          <a:p>
            <a:endParaRPr lang="en-US" dirty="0"/>
          </a:p>
          <a:p>
            <a:r>
              <a:rPr lang="en-US" dirty="0"/>
              <a:t>Trivial solution V= 0. It is not the correct solution since R cannot be all zeros</a:t>
            </a:r>
          </a:p>
          <a:p>
            <a:endParaRPr lang="en-US" dirty="0"/>
          </a:p>
          <a:p>
            <a:r>
              <a:rPr lang="en-US" dirty="0"/>
              <a:t>V0 is a solution of the homogeneous system -&gt; SO is k V0  (k any number including 0)</a:t>
            </a:r>
          </a:p>
          <a:p>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Notice the Transpose in V; simply want to say  columns of both U and V are </a:t>
            </a:r>
            <a:r>
              <a:rPr lang="en-US" dirty="0" err="1"/>
              <a:t>eigen</a:t>
            </a:r>
            <a:r>
              <a:rPr lang="en-US" dirty="0"/>
              <a:t> vectors of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1.wmf"/><Relationship Id="rId3" Type="http://schemas.openxmlformats.org/officeDocument/2006/relationships/notesSlide" Target="../notesSlides/notesSlide10.xml"/><Relationship Id="rId7" Type="http://schemas.openxmlformats.org/officeDocument/2006/relationships/image" Target="../media/image18.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0.wmf"/><Relationship Id="rId5" Type="http://schemas.openxmlformats.org/officeDocument/2006/relationships/image" Target="../media/image16.wmf"/><Relationship Id="rId15" Type="http://schemas.openxmlformats.org/officeDocument/2006/relationships/image" Target="../media/image2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9.wmf"/><Relationship Id="rId1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3.wmf"/><Relationship Id="rId4" Type="http://schemas.openxmlformats.org/officeDocument/2006/relationships/oleObject" Target="../embeddings/oleObject24.bin"/><Relationship Id="rId9" Type="http://schemas.openxmlformats.org/officeDocument/2006/relationships/image" Target="../media/image25.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26.w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27.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5" Type="http://schemas.openxmlformats.org/officeDocument/2006/relationships/image" Target="../media/image14.wmf"/><Relationship Id="rId4" Type="http://schemas.openxmlformats.org/officeDocument/2006/relationships/oleObject" Target="../embeddings/oleObject31.bin"/><Relationship Id="rId9" Type="http://schemas.openxmlformats.org/officeDocument/2006/relationships/image" Target="../media/image29.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18" Type="http://schemas.openxmlformats.org/officeDocument/2006/relationships/oleObject" Target="../embeddings/oleObject41.bin"/><Relationship Id="rId3" Type="http://schemas.openxmlformats.org/officeDocument/2006/relationships/notesSlide" Target="../notesSlides/notesSlide15.xml"/><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38.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7.bin"/><Relationship Id="rId19" Type="http://schemas.openxmlformats.org/officeDocument/2006/relationships/image" Target="../media/image37.wmf"/><Relationship Id="rId4" Type="http://schemas.openxmlformats.org/officeDocument/2006/relationships/oleObject" Target="../embeddings/oleObject34.bin"/><Relationship Id="rId9" Type="http://schemas.openxmlformats.org/officeDocument/2006/relationships/image" Target="../media/image32.wmf"/><Relationship Id="rId1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11" Type="http://schemas.openxmlformats.org/officeDocument/2006/relationships/image" Target="../media/image31.wmf"/><Relationship Id="rId5" Type="http://schemas.openxmlformats.org/officeDocument/2006/relationships/image" Target="../media/image3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1.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2.wmf"/><Relationship Id="rId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46.wmf"/><Relationship Id="rId3" Type="http://schemas.openxmlformats.org/officeDocument/2006/relationships/notesSlide" Target="../notesSlides/notesSlide18.xml"/><Relationship Id="rId7" Type="http://schemas.openxmlformats.org/officeDocument/2006/relationships/image" Target="../media/image31.wmf"/><Relationship Id="rId12"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9.bin"/><Relationship Id="rId11" Type="http://schemas.openxmlformats.org/officeDocument/2006/relationships/image" Target="../media/image45.wmf"/><Relationship Id="rId5" Type="http://schemas.openxmlformats.org/officeDocument/2006/relationships/image" Target="../media/image43.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19.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4.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4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wmf"/><Relationship Id="rId4"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3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9.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33.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3.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5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34.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7.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0.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35.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1.bin"/><Relationship Id="rId11" Type="http://schemas.openxmlformats.org/officeDocument/2006/relationships/image" Target="../media/image63.wmf"/><Relationship Id="rId5" Type="http://schemas.openxmlformats.org/officeDocument/2006/relationships/image" Target="../media/image59.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6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6.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5.bin"/><Relationship Id="rId5" Type="http://schemas.openxmlformats.org/officeDocument/2006/relationships/image" Target="../media/image64.wmf"/><Relationship Id="rId4" Type="http://schemas.openxmlformats.org/officeDocument/2006/relationships/oleObject" Target="../embeddings/oleObject74.bin"/><Relationship Id="rId9" Type="http://schemas.openxmlformats.org/officeDocument/2006/relationships/image" Target="../media/image6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54"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2 of Part II</a:t>
            </a:r>
          </a:p>
          <a:p>
            <a:pPr algn="ctr">
              <a:lnSpc>
                <a:spcPct val="90000"/>
              </a:lnSpc>
              <a:buFont typeface="Zapf Dingbats" charset="2"/>
              <a:buNone/>
            </a:pPr>
            <a:r>
              <a:rPr lang="en-US" sz="3200">
                <a:solidFill>
                  <a:srgbClr val="D82204"/>
                </a:solidFill>
              </a:rPr>
              <a:t>Calibration</a:t>
            </a:r>
          </a:p>
        </p:txBody>
      </p:sp>
      <p:sp>
        <p:nvSpPr>
          <p:cNvPr id="191502" name="Rectangle 14"/>
          <p:cNvSpPr>
            <a:spLocks noChangeArrowheads="1"/>
          </p:cNvSpPr>
          <p:nvPr/>
        </p:nvSpPr>
        <p:spPr bwMode="auto">
          <a:xfrm>
            <a:off x="3201571" y="1420813"/>
            <a:ext cx="2919524" cy="523220"/>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Computer Vision</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4419600" y="381000"/>
            <a:ext cx="4191000" cy="457200"/>
          </a:xfrm>
        </p:spPr>
        <p:txBody>
          <a:bodyPr/>
          <a:lstStyle/>
          <a:p>
            <a:r>
              <a:rPr lang="en-US" dirty="0"/>
              <a:t>SVD: properties</a:t>
            </a:r>
          </a:p>
        </p:txBody>
      </p:sp>
      <p:sp>
        <p:nvSpPr>
          <p:cNvPr id="910339" name="Rectangle 3"/>
          <p:cNvSpPr>
            <a:spLocks noGrp="1" noChangeArrowheads="1"/>
          </p:cNvSpPr>
          <p:nvPr>
            <p:ph type="body" idx="1"/>
          </p:nvPr>
        </p:nvSpPr>
        <p:spPr>
          <a:xfrm>
            <a:off x="304800" y="1371600"/>
            <a:ext cx="8382000" cy="5486400"/>
          </a:xfrm>
          <a:noFill/>
          <a:ln/>
        </p:spPr>
        <p:txBody>
          <a:bodyPr/>
          <a:lstStyle/>
          <a:p>
            <a:pPr>
              <a:lnSpc>
                <a:spcPct val="90000"/>
              </a:lnSpc>
            </a:pPr>
            <a:r>
              <a:rPr lang="en-US" dirty="0"/>
              <a:t>1. Singularity and Condition Number</a:t>
            </a:r>
          </a:p>
          <a:p>
            <a:pPr lvl="1">
              <a:lnSpc>
                <a:spcPct val="90000"/>
              </a:lnSpc>
            </a:pPr>
            <a:r>
              <a:rPr lang="en-US" dirty="0" err="1"/>
              <a:t>nxn</a:t>
            </a:r>
            <a:r>
              <a:rPr lang="en-US" dirty="0"/>
              <a:t> A is nonsingular IFF all singular values are nonzero</a:t>
            </a:r>
          </a:p>
          <a:p>
            <a:pPr lvl="1">
              <a:lnSpc>
                <a:spcPct val="90000"/>
              </a:lnSpc>
            </a:pPr>
            <a:r>
              <a:rPr lang="en-US" dirty="0"/>
              <a:t>Condition number : degree of singularity of A  </a:t>
            </a:r>
          </a:p>
          <a:p>
            <a:pPr lvl="2">
              <a:lnSpc>
                <a:spcPct val="90000"/>
              </a:lnSpc>
            </a:pPr>
            <a:r>
              <a:rPr lang="en-US" dirty="0"/>
              <a:t>A is ill-conditioned if 1/C is comparable to the arithmetic precision of your machine; almost singular</a:t>
            </a:r>
          </a:p>
          <a:p>
            <a:pPr>
              <a:lnSpc>
                <a:spcPct val="90000"/>
              </a:lnSpc>
            </a:pPr>
            <a:r>
              <a:rPr lang="en-US" dirty="0"/>
              <a:t>2. Rank of a square matrix A</a:t>
            </a:r>
          </a:p>
          <a:p>
            <a:pPr lvl="1">
              <a:lnSpc>
                <a:spcPct val="90000"/>
              </a:lnSpc>
            </a:pPr>
            <a:r>
              <a:rPr lang="en-US" dirty="0"/>
              <a:t>Rank (A) = number of nonzero singular values</a:t>
            </a:r>
          </a:p>
          <a:p>
            <a:pPr>
              <a:lnSpc>
                <a:spcPct val="90000"/>
              </a:lnSpc>
            </a:pPr>
            <a:r>
              <a:rPr lang="en-US" dirty="0"/>
              <a:t>3. Inverse of a square Matrix</a:t>
            </a:r>
          </a:p>
          <a:p>
            <a:pPr lvl="1">
              <a:lnSpc>
                <a:spcPct val="90000"/>
              </a:lnSpc>
            </a:pPr>
            <a:r>
              <a:rPr lang="en-US" dirty="0"/>
              <a:t>If A is nonsingular</a:t>
            </a:r>
          </a:p>
          <a:p>
            <a:pPr lvl="1">
              <a:lnSpc>
                <a:spcPct val="90000"/>
              </a:lnSpc>
            </a:pPr>
            <a:r>
              <a:rPr lang="en-US" dirty="0"/>
              <a:t>In general, the pseudo-inverse of A</a:t>
            </a:r>
          </a:p>
          <a:p>
            <a:pPr>
              <a:lnSpc>
                <a:spcPct val="90000"/>
              </a:lnSpc>
            </a:pPr>
            <a:r>
              <a:rPr lang="en-US" dirty="0"/>
              <a:t>4. </a:t>
            </a:r>
            <a:r>
              <a:rPr lang="en-US" dirty="0" err="1"/>
              <a:t>Eigenvalues</a:t>
            </a:r>
            <a:r>
              <a:rPr lang="en-US" dirty="0"/>
              <a:t> and Eigenvectors </a:t>
            </a:r>
            <a:r>
              <a:rPr lang="en-US" dirty="0">
                <a:solidFill>
                  <a:srgbClr val="D82204"/>
                </a:solidFill>
              </a:rPr>
              <a:t>(questions)</a:t>
            </a:r>
          </a:p>
          <a:p>
            <a:pPr lvl="1">
              <a:lnSpc>
                <a:spcPct val="90000"/>
              </a:lnSpc>
            </a:pPr>
            <a:r>
              <a:rPr lang="en-US" sz="2000" dirty="0" err="1"/>
              <a:t>Eigenvalues</a:t>
            </a:r>
            <a:r>
              <a:rPr lang="en-US" sz="2000" dirty="0"/>
              <a:t> of  both A</a:t>
            </a:r>
            <a:r>
              <a:rPr lang="en-US" sz="2000" baseline="30000" dirty="0"/>
              <a:t>T</a:t>
            </a:r>
            <a:r>
              <a:rPr lang="en-US" sz="2000" dirty="0"/>
              <a:t>A and AA</a:t>
            </a:r>
            <a:r>
              <a:rPr lang="en-US" sz="2000" baseline="30000" dirty="0"/>
              <a:t>T </a:t>
            </a:r>
            <a:r>
              <a:rPr lang="en-US" sz="2000" dirty="0"/>
              <a:t>are </a:t>
            </a:r>
            <a:r>
              <a:rPr lang="en-US" sz="2000" dirty="0">
                <a:latin typeface="Symbol" pitchFamily="18" charset="2"/>
              </a:rPr>
              <a:t>s</a:t>
            </a:r>
            <a:r>
              <a:rPr lang="en-US" sz="2000" baseline="-25000" dirty="0"/>
              <a:t>i</a:t>
            </a:r>
            <a:r>
              <a:rPr lang="en-US" sz="2000" baseline="30000" dirty="0"/>
              <a:t>2</a:t>
            </a:r>
            <a:r>
              <a:rPr lang="en-US" sz="2000" dirty="0"/>
              <a:t> (</a:t>
            </a:r>
            <a:r>
              <a:rPr lang="en-US" sz="2000" dirty="0" err="1">
                <a:latin typeface="Symbol" pitchFamily="18" charset="2"/>
              </a:rPr>
              <a:t>s</a:t>
            </a:r>
            <a:r>
              <a:rPr lang="en-US" sz="2000" baseline="-25000" dirty="0" err="1"/>
              <a:t>i</a:t>
            </a:r>
            <a:r>
              <a:rPr lang="en-US" sz="2000" baseline="-25000" dirty="0"/>
              <a:t> </a:t>
            </a:r>
            <a:r>
              <a:rPr lang="en-US" sz="2000" dirty="0"/>
              <a:t>&gt; 0)</a:t>
            </a:r>
          </a:p>
          <a:p>
            <a:pPr lvl="1">
              <a:lnSpc>
                <a:spcPct val="90000"/>
              </a:lnSpc>
            </a:pPr>
            <a:r>
              <a:rPr lang="en-US" sz="2000" dirty="0"/>
              <a:t>The columns of U are the eigenvectors of AA</a:t>
            </a:r>
            <a:r>
              <a:rPr lang="en-US" sz="2000" baseline="30000" dirty="0"/>
              <a:t>T  </a:t>
            </a:r>
            <a:r>
              <a:rPr lang="en-US" sz="2000" dirty="0"/>
              <a:t>(</a:t>
            </a:r>
            <a:r>
              <a:rPr lang="en-US" sz="2000" dirty="0" err="1"/>
              <a:t>mxm</a:t>
            </a:r>
            <a:r>
              <a:rPr lang="en-US" sz="2000" dirty="0"/>
              <a:t>)</a:t>
            </a:r>
          </a:p>
          <a:p>
            <a:pPr lvl="1">
              <a:lnSpc>
                <a:spcPct val="90000"/>
              </a:lnSpc>
            </a:pPr>
            <a:r>
              <a:rPr lang="en-US" sz="2000" dirty="0"/>
              <a:t>The columns of V are the eigenvectors of A</a:t>
            </a:r>
            <a:r>
              <a:rPr lang="en-US" sz="2000" baseline="30000" dirty="0"/>
              <a:t>T</a:t>
            </a:r>
            <a:r>
              <a:rPr lang="en-US" sz="2000" dirty="0"/>
              <a:t>A (</a:t>
            </a:r>
            <a:r>
              <a:rPr lang="en-US" sz="2000" dirty="0" err="1"/>
              <a:t>nxn</a:t>
            </a:r>
            <a:r>
              <a:rPr lang="en-US" sz="2000" dirty="0"/>
              <a:t>)</a:t>
            </a:r>
          </a:p>
          <a:p>
            <a:pPr lvl="1">
              <a:lnSpc>
                <a:spcPct val="90000"/>
              </a:lnSpc>
            </a:pPr>
            <a:endParaRPr lang="en-US" sz="2000" dirty="0"/>
          </a:p>
        </p:txBody>
      </p:sp>
      <p:graphicFrame>
        <p:nvGraphicFramePr>
          <p:cNvPr id="1000448" name="Object 2048"/>
          <p:cNvGraphicFramePr>
            <a:graphicFrameLocks noChangeAspect="1"/>
          </p:cNvGraphicFramePr>
          <p:nvPr/>
        </p:nvGraphicFramePr>
        <p:xfrm>
          <a:off x="6096000" y="1120775"/>
          <a:ext cx="1752600" cy="573088"/>
        </p:xfrm>
        <a:graphic>
          <a:graphicData uri="http://schemas.openxmlformats.org/presentationml/2006/ole">
            <mc:AlternateContent xmlns:mc="http://schemas.openxmlformats.org/markup-compatibility/2006">
              <mc:Choice xmlns:v="urn:schemas-microsoft-com:vml" Requires="v">
                <p:oleObj spid="_x0000_s1000683" name="Equation" r:id="rId4" imgW="736560" imgH="241200" progId="Equation.3">
                  <p:embed/>
                </p:oleObj>
              </mc:Choice>
              <mc:Fallback>
                <p:oleObj name="Equation" r:id="rId4" imgW="736560" imgH="2412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20775"/>
                        <a:ext cx="1752600" cy="5730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49" name="Object 2049"/>
          <p:cNvGraphicFramePr>
            <a:graphicFrameLocks noChangeAspect="1"/>
          </p:cNvGraphicFramePr>
          <p:nvPr/>
        </p:nvGraphicFramePr>
        <p:xfrm>
          <a:off x="6934200" y="2133600"/>
          <a:ext cx="1428750" cy="450850"/>
        </p:xfrm>
        <a:graphic>
          <a:graphicData uri="http://schemas.openxmlformats.org/presentationml/2006/ole">
            <mc:AlternateContent xmlns:mc="http://schemas.openxmlformats.org/markup-compatibility/2006">
              <mc:Choice xmlns:v="urn:schemas-microsoft-com:vml" Requires="v">
                <p:oleObj spid="_x0000_s1000684" name="Equation" r:id="rId6" imgW="723600" imgH="228600" progId="Equation.3">
                  <p:embed/>
                </p:oleObj>
              </mc:Choice>
              <mc:Fallback>
                <p:oleObj name="Equation" r:id="rId6" imgW="723600" imgH="2286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133600"/>
                        <a:ext cx="1428750" cy="45085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0" name="Object 2050"/>
          <p:cNvGraphicFramePr>
            <a:graphicFrameLocks noChangeAspect="1"/>
          </p:cNvGraphicFramePr>
          <p:nvPr/>
        </p:nvGraphicFramePr>
        <p:xfrm>
          <a:off x="3657600" y="4267200"/>
          <a:ext cx="1779588" cy="422275"/>
        </p:xfrm>
        <a:graphic>
          <a:graphicData uri="http://schemas.openxmlformats.org/presentationml/2006/ole">
            <mc:AlternateContent xmlns:mc="http://schemas.openxmlformats.org/markup-compatibility/2006">
              <mc:Choice xmlns:v="urn:schemas-microsoft-com:vml" Requires="v">
                <p:oleObj spid="_x0000_s1000685" name="Equation" r:id="rId8" imgW="1015920" imgH="241200" progId="Equation.3">
                  <p:embed/>
                </p:oleObj>
              </mc:Choice>
              <mc:Fallback>
                <p:oleObj name="Equation" r:id="rId8" imgW="1015920" imgH="241200" progId="Equation.3">
                  <p:embed/>
                  <p:pic>
                    <p:nvPicPr>
                      <p:cNvPr id="0" name="Picture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4267200"/>
                        <a:ext cx="1779588" cy="4222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1" name="Object 2051"/>
          <p:cNvGraphicFramePr>
            <a:graphicFrameLocks noChangeAspect="1"/>
          </p:cNvGraphicFramePr>
          <p:nvPr/>
        </p:nvGraphicFramePr>
        <p:xfrm>
          <a:off x="5791200" y="4572000"/>
          <a:ext cx="1403350" cy="498475"/>
        </p:xfrm>
        <a:graphic>
          <a:graphicData uri="http://schemas.openxmlformats.org/presentationml/2006/ole">
            <mc:AlternateContent xmlns:mc="http://schemas.openxmlformats.org/markup-compatibility/2006">
              <mc:Choice xmlns:v="urn:schemas-microsoft-com:vml" Requires="v">
                <p:oleObj spid="_x0000_s1000686" name="Equation" r:id="rId10" imgW="965160" imgH="342720" progId="Equation.3">
                  <p:embed/>
                </p:oleObj>
              </mc:Choice>
              <mc:Fallback>
                <p:oleObj name="Equation" r:id="rId10" imgW="965160" imgH="342720" progId="Equation.3">
                  <p:embed/>
                  <p:pic>
                    <p:nvPicPr>
                      <p:cNvPr id="0" name="Picture 20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4572000"/>
                        <a:ext cx="1403350" cy="4984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2" name="Object 2052"/>
          <p:cNvGraphicFramePr>
            <a:graphicFrameLocks noChangeAspect="1"/>
          </p:cNvGraphicFramePr>
          <p:nvPr/>
        </p:nvGraphicFramePr>
        <p:xfrm>
          <a:off x="7212013" y="5602288"/>
          <a:ext cx="1403350" cy="479425"/>
        </p:xfrm>
        <a:graphic>
          <a:graphicData uri="http://schemas.openxmlformats.org/presentationml/2006/ole">
            <mc:AlternateContent xmlns:mc="http://schemas.openxmlformats.org/markup-compatibility/2006">
              <mc:Choice xmlns:v="urn:schemas-microsoft-com:vml" Requires="v">
                <p:oleObj spid="_x0000_s1000687" name="Equation" r:id="rId12" imgW="965160" imgH="330120" progId="Equation.3">
                  <p:embed/>
                </p:oleObj>
              </mc:Choice>
              <mc:Fallback>
                <p:oleObj name="Equation" r:id="rId12" imgW="965160" imgH="330120" progId="Equation.3">
                  <p:embed/>
                  <p:pic>
                    <p:nvPicPr>
                      <p:cNvPr id="0" name="Picture 20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2013" y="5602288"/>
                        <a:ext cx="1403350" cy="47942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3" name="Object 2053"/>
          <p:cNvGraphicFramePr>
            <a:graphicFrameLocks noChangeAspect="1"/>
          </p:cNvGraphicFramePr>
          <p:nvPr/>
        </p:nvGraphicFramePr>
        <p:xfrm>
          <a:off x="7239000" y="6172200"/>
          <a:ext cx="1403350" cy="479425"/>
        </p:xfrm>
        <a:graphic>
          <a:graphicData uri="http://schemas.openxmlformats.org/presentationml/2006/ole">
            <mc:AlternateContent xmlns:mc="http://schemas.openxmlformats.org/markup-compatibility/2006">
              <mc:Choice xmlns:v="urn:schemas-microsoft-com:vml" Requires="v">
                <p:oleObj spid="_x0000_s1000688" name="Equation" r:id="rId14" imgW="965160" imgH="330120" progId="Equation.3">
                  <p:embed/>
                </p:oleObj>
              </mc:Choice>
              <mc:Fallback>
                <p:oleObj name="Equation" r:id="rId14" imgW="965160" imgH="330120" progId="Equation.3">
                  <p:embed/>
                  <p:pic>
                    <p:nvPicPr>
                      <p:cNvPr id="0" name="Picture 20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9000" y="6172200"/>
                        <a:ext cx="1403350" cy="47942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4419600" y="381000"/>
            <a:ext cx="4191000" cy="457200"/>
          </a:xfrm>
        </p:spPr>
        <p:txBody>
          <a:bodyPr/>
          <a:lstStyle/>
          <a:p>
            <a:r>
              <a:rPr lang="en-US" dirty="0"/>
              <a:t>SVD: Application 1</a:t>
            </a:r>
          </a:p>
        </p:txBody>
      </p:sp>
      <p:sp>
        <p:nvSpPr>
          <p:cNvPr id="912387" name="Rectangle 3"/>
          <p:cNvSpPr>
            <a:spLocks noGrp="1" noChangeArrowheads="1"/>
          </p:cNvSpPr>
          <p:nvPr>
            <p:ph type="body" idx="1"/>
          </p:nvPr>
        </p:nvSpPr>
        <p:spPr>
          <a:xfrm>
            <a:off x="304800" y="1371600"/>
            <a:ext cx="8382000" cy="5486400"/>
          </a:xfrm>
          <a:noFill/>
          <a:ln/>
        </p:spPr>
        <p:txBody>
          <a:bodyPr/>
          <a:lstStyle/>
          <a:p>
            <a:r>
              <a:rPr lang="en-US" dirty="0"/>
              <a:t>Least Square</a:t>
            </a:r>
          </a:p>
          <a:p>
            <a:pPr lvl="1"/>
            <a:r>
              <a:rPr lang="en-US" dirty="0"/>
              <a:t>Solve a system of m equations for n unknowns </a:t>
            </a:r>
            <a:r>
              <a:rPr lang="en-US" b="1" dirty="0"/>
              <a:t>x</a:t>
            </a:r>
            <a:r>
              <a:rPr lang="en-US" dirty="0"/>
              <a:t>(m &gt;= n)</a:t>
            </a:r>
          </a:p>
          <a:p>
            <a:pPr lvl="1"/>
            <a:r>
              <a:rPr lang="en-US" dirty="0"/>
              <a:t>A is a </a:t>
            </a:r>
            <a:r>
              <a:rPr lang="en-US" dirty="0" err="1"/>
              <a:t>mxn</a:t>
            </a:r>
            <a:r>
              <a:rPr lang="en-US" dirty="0"/>
              <a:t> matrix of the coefficients </a:t>
            </a:r>
          </a:p>
          <a:p>
            <a:pPr lvl="1"/>
            <a:r>
              <a:rPr lang="en-US" dirty="0"/>
              <a:t>b (</a:t>
            </a:r>
            <a:r>
              <a:rPr lang="en-US" dirty="0">
                <a:sym typeface="Symbol" pitchFamily="18" charset="2"/>
              </a:rPr>
              <a:t></a:t>
            </a:r>
            <a:r>
              <a:rPr lang="en-US" dirty="0"/>
              <a:t>0) is the m-D vector of the data </a:t>
            </a:r>
          </a:p>
          <a:p>
            <a:pPr lvl="1"/>
            <a:r>
              <a:rPr lang="en-US" dirty="0"/>
              <a:t>Solution: </a:t>
            </a: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r>
              <a:rPr lang="en-US" dirty="0">
                <a:solidFill>
                  <a:srgbClr val="D82204"/>
                </a:solidFill>
              </a:rPr>
              <a:t>How to solve: compute the pseudo-inverse of </a:t>
            </a:r>
            <a:r>
              <a:rPr lang="en-US" sz="2000" dirty="0"/>
              <a:t>A</a:t>
            </a:r>
            <a:r>
              <a:rPr lang="en-US" sz="2000" baseline="30000" dirty="0"/>
              <a:t>T</a:t>
            </a:r>
            <a:r>
              <a:rPr lang="en-US" sz="2000" dirty="0"/>
              <a:t>A</a:t>
            </a:r>
            <a:r>
              <a:rPr lang="en-US" dirty="0">
                <a:solidFill>
                  <a:srgbClr val="D82204"/>
                </a:solidFill>
              </a:rPr>
              <a:t> by SVD</a:t>
            </a:r>
          </a:p>
          <a:p>
            <a:pPr lvl="2"/>
            <a:r>
              <a:rPr lang="en-US" sz="1800" dirty="0"/>
              <a:t>(A</a:t>
            </a:r>
            <a:r>
              <a:rPr lang="en-US" sz="1800" baseline="30000" dirty="0"/>
              <a:t>T</a:t>
            </a:r>
            <a:r>
              <a:rPr lang="en-US" sz="1800" dirty="0"/>
              <a:t>A)</a:t>
            </a:r>
            <a:r>
              <a:rPr lang="en-US" sz="1800" baseline="30000" dirty="0"/>
              <a:t>+</a:t>
            </a:r>
            <a:r>
              <a:rPr lang="en-US" sz="1800" dirty="0"/>
              <a:t> is more likely to coincide with (A</a:t>
            </a:r>
            <a:r>
              <a:rPr lang="en-US" sz="1800" baseline="30000" dirty="0"/>
              <a:t>T</a:t>
            </a:r>
            <a:r>
              <a:rPr lang="en-US" sz="1800" dirty="0"/>
              <a:t>A)</a:t>
            </a:r>
            <a:r>
              <a:rPr lang="en-US" sz="1800" baseline="30000" dirty="0"/>
              <a:t>-1</a:t>
            </a:r>
            <a:r>
              <a:rPr lang="en-US" sz="1800" dirty="0"/>
              <a:t> given m &gt; n</a:t>
            </a:r>
          </a:p>
          <a:p>
            <a:pPr lvl="2"/>
            <a:r>
              <a:rPr lang="en-US" sz="1800" dirty="0"/>
              <a:t>Always a good idea to look at the condition number of A</a:t>
            </a:r>
            <a:r>
              <a:rPr lang="en-US" sz="1800" baseline="30000" dirty="0"/>
              <a:t>T</a:t>
            </a:r>
            <a:r>
              <a:rPr lang="en-US" sz="1800" dirty="0"/>
              <a:t>A</a:t>
            </a:r>
            <a:endParaRPr lang="en-US" dirty="0">
              <a:solidFill>
                <a:srgbClr val="D82204"/>
              </a:solidFill>
            </a:endParaRPr>
          </a:p>
          <a:p>
            <a:pPr lvl="1"/>
            <a:endParaRPr lang="en-US" sz="2000" dirty="0"/>
          </a:p>
        </p:txBody>
      </p:sp>
      <p:graphicFrame>
        <p:nvGraphicFramePr>
          <p:cNvPr id="1001472" name="Object 2048"/>
          <p:cNvGraphicFramePr>
            <a:graphicFrameLocks noChangeAspect="1"/>
          </p:cNvGraphicFramePr>
          <p:nvPr/>
        </p:nvGraphicFramePr>
        <p:xfrm>
          <a:off x="6400800" y="1133475"/>
          <a:ext cx="1346200" cy="508000"/>
        </p:xfrm>
        <a:graphic>
          <a:graphicData uri="http://schemas.openxmlformats.org/presentationml/2006/ole">
            <mc:AlternateContent xmlns:mc="http://schemas.openxmlformats.org/markup-compatibility/2006">
              <mc:Choice xmlns:v="urn:schemas-microsoft-com:vml" Requires="v">
                <p:oleObj spid="_x0000_s1001596" name="Equation" r:id="rId4" imgW="469800" imgH="177480" progId="Equation.3">
                  <p:embed/>
                </p:oleObj>
              </mc:Choice>
              <mc:Fallback>
                <p:oleObj name="Equation" r:id="rId4" imgW="469800" imgH="17748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133475"/>
                        <a:ext cx="1346200" cy="5080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3" name="Object 2049"/>
          <p:cNvGraphicFramePr>
            <a:graphicFrameLocks noChangeAspect="1"/>
          </p:cNvGraphicFramePr>
          <p:nvPr/>
        </p:nvGraphicFramePr>
        <p:xfrm>
          <a:off x="1295400" y="3657600"/>
          <a:ext cx="2112963" cy="573088"/>
        </p:xfrm>
        <a:graphic>
          <a:graphicData uri="http://schemas.openxmlformats.org/presentationml/2006/ole">
            <mc:AlternateContent xmlns:mc="http://schemas.openxmlformats.org/markup-compatibility/2006">
              <mc:Choice xmlns:v="urn:schemas-microsoft-com:vml" Requires="v">
                <p:oleObj spid="_x0000_s1001597" name="Equation" r:id="rId6" imgW="888840" imgH="241200" progId="Equation.3">
                  <p:embed/>
                </p:oleObj>
              </mc:Choice>
              <mc:Fallback>
                <p:oleObj name="Equation" r:id="rId6" imgW="888840" imgH="2412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657600"/>
                        <a:ext cx="2112963" cy="5730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4" name="Object 2050"/>
          <p:cNvGraphicFramePr>
            <a:graphicFrameLocks noChangeAspect="1"/>
          </p:cNvGraphicFramePr>
          <p:nvPr/>
        </p:nvGraphicFramePr>
        <p:xfrm>
          <a:off x="4495800" y="3581400"/>
          <a:ext cx="2597150" cy="633413"/>
        </p:xfrm>
        <a:graphic>
          <a:graphicData uri="http://schemas.openxmlformats.org/presentationml/2006/ole">
            <mc:AlternateContent xmlns:mc="http://schemas.openxmlformats.org/markup-compatibility/2006">
              <mc:Choice xmlns:v="urn:schemas-microsoft-com:vml" Requires="v">
                <p:oleObj spid="_x0000_s1001598" name="Equation" r:id="rId8" imgW="1091880" imgH="266400" progId="Equation.3">
                  <p:embed/>
                </p:oleObj>
              </mc:Choice>
              <mc:Fallback>
                <p:oleObj name="Equation" r:id="rId8" imgW="1091880" imgH="266400" progId="Equation.3">
                  <p:embed/>
                  <p:pic>
                    <p:nvPicPr>
                      <p:cNvPr id="0" name="Picture 20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581400"/>
                        <a:ext cx="2597150" cy="6334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2396" name="AutoShape 12"/>
          <p:cNvSpPr>
            <a:spLocks noChangeArrowheads="1"/>
          </p:cNvSpPr>
          <p:nvPr/>
        </p:nvSpPr>
        <p:spPr bwMode="auto">
          <a:xfrm>
            <a:off x="3581400" y="38100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2397" name="AutoShape 13"/>
          <p:cNvSpPr>
            <a:spLocks/>
          </p:cNvSpPr>
          <p:nvPr/>
        </p:nvSpPr>
        <p:spPr bwMode="auto">
          <a:xfrm rot="5381399">
            <a:off x="1524000" y="4191000"/>
            <a:ext cx="304800" cy="457200"/>
          </a:xfrm>
          <a:prstGeom prst="rightBrace">
            <a:avLst>
              <a:gd name="adj1" fmla="val 12500"/>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398" name="Text Box 14"/>
          <p:cNvSpPr txBox="1">
            <a:spLocks noChangeArrowheads="1"/>
          </p:cNvSpPr>
          <p:nvPr/>
        </p:nvSpPr>
        <p:spPr bwMode="auto">
          <a:xfrm>
            <a:off x="1752600" y="44958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nxn</a:t>
            </a:r>
            <a:r>
              <a:rPr lang="en-US" dirty="0">
                <a:solidFill>
                  <a:schemeClr val="bg2"/>
                </a:solidFill>
              </a:rPr>
              <a:t> matrix</a:t>
            </a:r>
          </a:p>
        </p:txBody>
      </p:sp>
      <p:sp>
        <p:nvSpPr>
          <p:cNvPr id="912399" name="AutoShape 15"/>
          <p:cNvSpPr>
            <a:spLocks/>
          </p:cNvSpPr>
          <p:nvPr/>
        </p:nvSpPr>
        <p:spPr bwMode="auto">
          <a:xfrm rot="5381399">
            <a:off x="5561013" y="4037013"/>
            <a:ext cx="304800" cy="762000"/>
          </a:xfrm>
          <a:prstGeom prst="rightBrace">
            <a:avLst>
              <a:gd name="adj1" fmla="val 20833"/>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400" name="Text Box 16"/>
          <p:cNvSpPr txBox="1">
            <a:spLocks noChangeArrowheads="1"/>
          </p:cNvSpPr>
          <p:nvPr/>
        </p:nvSpPr>
        <p:spPr bwMode="auto">
          <a:xfrm>
            <a:off x="5791200" y="4495800"/>
            <a:ext cx="2209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Pseudo-inverse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4419600" y="381000"/>
            <a:ext cx="4191000" cy="457200"/>
          </a:xfrm>
        </p:spPr>
        <p:txBody>
          <a:bodyPr/>
          <a:lstStyle/>
          <a:p>
            <a:r>
              <a:rPr lang="en-US" dirty="0"/>
              <a:t>SVD: Application 2</a:t>
            </a:r>
          </a:p>
        </p:txBody>
      </p:sp>
      <p:sp>
        <p:nvSpPr>
          <p:cNvPr id="914435" name="Rectangle 3"/>
          <p:cNvSpPr>
            <a:spLocks noGrp="1" noChangeArrowheads="1"/>
          </p:cNvSpPr>
          <p:nvPr>
            <p:ph type="body" idx="1"/>
          </p:nvPr>
        </p:nvSpPr>
        <p:spPr>
          <a:xfrm>
            <a:off x="304800" y="1340768"/>
            <a:ext cx="8382000" cy="5486400"/>
          </a:xfrm>
          <a:noFill/>
          <a:ln/>
        </p:spPr>
        <p:txBody>
          <a:bodyPr/>
          <a:lstStyle/>
          <a:p>
            <a:r>
              <a:rPr lang="en-US" dirty="0"/>
              <a:t>Homogeneous System</a:t>
            </a:r>
          </a:p>
          <a:p>
            <a:pPr lvl="1"/>
            <a:r>
              <a:rPr lang="en-US" dirty="0"/>
              <a:t>m equations for n unknowns </a:t>
            </a:r>
            <a:r>
              <a:rPr lang="en-US" b="1" dirty="0"/>
              <a:t>x</a:t>
            </a:r>
            <a:r>
              <a:rPr lang="en-US" dirty="0"/>
              <a:t>(m &gt;= n-1)</a:t>
            </a:r>
          </a:p>
          <a:p>
            <a:pPr lvl="1"/>
            <a:r>
              <a:rPr lang="en-US" dirty="0"/>
              <a:t>Rank (A) = n-1 (by looking at the SVD of A)</a:t>
            </a:r>
          </a:p>
          <a:p>
            <a:pPr lvl="1"/>
            <a:r>
              <a:rPr lang="en-US" dirty="0"/>
              <a:t>A non-trivial solution (up to a arbitrary scale) by SVD:</a:t>
            </a:r>
          </a:p>
          <a:p>
            <a:pPr lvl="1"/>
            <a:r>
              <a:rPr lang="en-US" dirty="0">
                <a:solidFill>
                  <a:srgbClr val="D82204"/>
                </a:solidFill>
              </a:rPr>
              <a:t>Simply proportional to the eigenvector corresponding to the  </a:t>
            </a:r>
            <a:r>
              <a:rPr lang="en-US" dirty="0"/>
              <a:t>only</a:t>
            </a:r>
            <a:r>
              <a:rPr lang="en-US" dirty="0">
                <a:solidFill>
                  <a:srgbClr val="D82204"/>
                </a:solidFill>
              </a:rPr>
              <a:t> zero </a:t>
            </a:r>
            <a:r>
              <a:rPr lang="en-US" dirty="0" err="1">
                <a:solidFill>
                  <a:srgbClr val="D82204"/>
                </a:solidFill>
              </a:rPr>
              <a:t>eigenvalue</a:t>
            </a:r>
            <a:r>
              <a:rPr lang="en-US" dirty="0">
                <a:solidFill>
                  <a:srgbClr val="D82204"/>
                </a:solidFill>
              </a:rPr>
              <a:t> of </a:t>
            </a:r>
            <a:r>
              <a:rPr lang="en-US" sz="2000" dirty="0">
                <a:solidFill>
                  <a:srgbClr val="D82204"/>
                </a:solidFill>
              </a:rPr>
              <a:t>A</a:t>
            </a:r>
            <a:r>
              <a:rPr lang="en-US" sz="2000" baseline="30000" dirty="0">
                <a:solidFill>
                  <a:srgbClr val="D82204"/>
                </a:solidFill>
              </a:rPr>
              <a:t>T</a:t>
            </a:r>
            <a:r>
              <a:rPr lang="en-US" sz="2000" dirty="0">
                <a:solidFill>
                  <a:srgbClr val="D82204"/>
                </a:solidFill>
              </a:rPr>
              <a:t>A  </a:t>
            </a:r>
            <a:r>
              <a:rPr lang="en-US" sz="2000" dirty="0"/>
              <a:t>(</a:t>
            </a:r>
            <a:r>
              <a:rPr lang="en-US" sz="2000" dirty="0" err="1"/>
              <a:t>nxn</a:t>
            </a:r>
            <a:r>
              <a:rPr lang="en-US" sz="2000" dirty="0"/>
              <a:t> matrix)</a:t>
            </a:r>
          </a:p>
          <a:p>
            <a:r>
              <a:rPr lang="en-US" dirty="0"/>
              <a:t>Note:</a:t>
            </a:r>
          </a:p>
          <a:p>
            <a:pPr lvl="1"/>
            <a:r>
              <a:rPr lang="en-US" sz="2400" dirty="0"/>
              <a:t>All the other </a:t>
            </a:r>
            <a:r>
              <a:rPr lang="en-US" sz="2400" dirty="0" err="1"/>
              <a:t>eigenvalues</a:t>
            </a:r>
            <a:r>
              <a:rPr lang="en-US" sz="2400" dirty="0"/>
              <a:t> are positive because       Rank (A)=n-1</a:t>
            </a:r>
          </a:p>
          <a:p>
            <a:pPr lvl="1"/>
            <a:r>
              <a:rPr lang="en-US" sz="2400" dirty="0">
                <a:solidFill>
                  <a:srgbClr val="0000FF"/>
                </a:solidFill>
              </a:rPr>
              <a:t>Try to prove it.</a:t>
            </a:r>
          </a:p>
          <a:p>
            <a:pPr lvl="1"/>
            <a:r>
              <a:rPr lang="en-US" sz="2400" dirty="0"/>
              <a:t>In practice, the eigenvector (i.e. </a:t>
            </a:r>
            <a:r>
              <a:rPr lang="en-US" sz="2400" dirty="0" err="1"/>
              <a:t>v</a:t>
            </a:r>
            <a:r>
              <a:rPr lang="en-US" sz="2400" baseline="-25000" dirty="0" err="1"/>
              <a:t>n</a:t>
            </a:r>
            <a:r>
              <a:rPr lang="en-US" sz="2400" dirty="0"/>
              <a:t>) corresponding to the minimum </a:t>
            </a:r>
            <a:r>
              <a:rPr lang="en-US" sz="2400" dirty="0" err="1"/>
              <a:t>eigenvalue</a:t>
            </a:r>
            <a:r>
              <a:rPr lang="en-US" sz="2400" dirty="0"/>
              <a:t> of</a:t>
            </a:r>
            <a:r>
              <a:rPr lang="en-US" sz="2400" dirty="0">
                <a:solidFill>
                  <a:schemeClr val="tx1"/>
                </a:solidFill>
              </a:rPr>
              <a:t> </a:t>
            </a:r>
            <a:r>
              <a:rPr lang="en-US" sz="2000" dirty="0">
                <a:solidFill>
                  <a:srgbClr val="D82204"/>
                </a:solidFill>
              </a:rPr>
              <a:t>A</a:t>
            </a:r>
            <a:r>
              <a:rPr lang="en-US" sz="2000" baseline="30000" dirty="0">
                <a:solidFill>
                  <a:srgbClr val="D82204"/>
                </a:solidFill>
              </a:rPr>
              <a:t>T</a:t>
            </a:r>
            <a:r>
              <a:rPr lang="en-US" sz="2000" dirty="0">
                <a:solidFill>
                  <a:srgbClr val="D82204"/>
                </a:solidFill>
              </a:rPr>
              <a:t>A</a:t>
            </a:r>
            <a:r>
              <a:rPr lang="en-US" sz="2000" dirty="0"/>
              <a:t>, i.e. </a:t>
            </a:r>
            <a:r>
              <a:rPr lang="en-US" sz="2000" dirty="0">
                <a:latin typeface="Symbol" pitchFamily="18" charset="2"/>
              </a:rPr>
              <a:t>s</a:t>
            </a:r>
            <a:r>
              <a:rPr lang="en-US" sz="2000" baseline="-25000" dirty="0"/>
              <a:t>n</a:t>
            </a:r>
            <a:r>
              <a:rPr lang="en-US" sz="2000" baseline="30000" dirty="0"/>
              <a:t>2</a:t>
            </a:r>
            <a:endParaRPr lang="en-US" sz="2400" dirty="0">
              <a:solidFill>
                <a:schemeClr val="tx1"/>
              </a:solidFill>
            </a:endParaRPr>
          </a:p>
          <a:p>
            <a:pPr lvl="1">
              <a:buFont typeface="Zapf Dingbats" charset="2"/>
              <a:buNone/>
            </a:pPr>
            <a:endParaRPr lang="en-US" sz="2400" dirty="0">
              <a:solidFill>
                <a:schemeClr val="tx1"/>
              </a:solidFill>
            </a:endParaRPr>
          </a:p>
        </p:txBody>
      </p:sp>
      <p:graphicFrame>
        <p:nvGraphicFramePr>
          <p:cNvPr id="914437" name="Object 5"/>
          <p:cNvGraphicFramePr>
            <a:graphicFrameLocks noChangeAspect="1"/>
          </p:cNvGraphicFramePr>
          <p:nvPr/>
        </p:nvGraphicFramePr>
        <p:xfrm>
          <a:off x="5715000" y="1295400"/>
          <a:ext cx="1117600" cy="422275"/>
        </p:xfrm>
        <a:graphic>
          <a:graphicData uri="http://schemas.openxmlformats.org/presentationml/2006/ole">
            <mc:AlternateContent xmlns:mc="http://schemas.openxmlformats.org/markup-compatibility/2006">
              <mc:Choice xmlns:v="urn:schemas-microsoft-com:vml" Requires="v">
                <p:oleObj spid="_x0000_s914524" name="Equation" r:id="rId4" imgW="469800" imgH="177480" progId="Equation.3">
                  <p:embed/>
                </p:oleObj>
              </mc:Choice>
              <mc:Fallback>
                <p:oleObj name="Equation" r:id="rId4" imgW="469800" imgH="1774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295400"/>
                        <a:ext cx="1117600" cy="4222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4438" name="Object 6"/>
          <p:cNvGraphicFramePr>
            <a:graphicFrameLocks noChangeAspect="1"/>
          </p:cNvGraphicFramePr>
          <p:nvPr/>
        </p:nvGraphicFramePr>
        <p:xfrm>
          <a:off x="6934200" y="3505200"/>
          <a:ext cx="1403350" cy="479425"/>
        </p:xfrm>
        <a:graphic>
          <a:graphicData uri="http://schemas.openxmlformats.org/presentationml/2006/ole">
            <mc:AlternateContent xmlns:mc="http://schemas.openxmlformats.org/markup-compatibility/2006">
              <mc:Choice xmlns:v="urn:schemas-microsoft-com:vml" Requires="v">
                <p:oleObj spid="_x0000_s914525" name="Equation" r:id="rId6" imgW="965160" imgH="330120" progId="Equation.3">
                  <p:embed/>
                </p:oleObj>
              </mc:Choice>
              <mc:Fallback>
                <p:oleObj name="Equation" r:id="rId6" imgW="965160" imgH="33012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505200"/>
                        <a:ext cx="1403350" cy="47942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4419600" y="381000"/>
            <a:ext cx="4191000" cy="457200"/>
          </a:xfrm>
        </p:spPr>
        <p:txBody>
          <a:bodyPr/>
          <a:lstStyle/>
          <a:p>
            <a:r>
              <a:rPr lang="en-US" dirty="0"/>
              <a:t>SVD: Application 3</a:t>
            </a:r>
          </a:p>
        </p:txBody>
      </p:sp>
      <p:sp>
        <p:nvSpPr>
          <p:cNvPr id="916483" name="Rectangle 3"/>
          <p:cNvSpPr>
            <a:spLocks noGrp="1" noChangeArrowheads="1"/>
          </p:cNvSpPr>
          <p:nvPr>
            <p:ph type="body" idx="1"/>
          </p:nvPr>
        </p:nvSpPr>
        <p:spPr>
          <a:xfrm>
            <a:off x="304800" y="1371600"/>
            <a:ext cx="8382000" cy="5486400"/>
          </a:xfrm>
          <a:noFill/>
          <a:ln/>
        </p:spPr>
        <p:txBody>
          <a:bodyPr/>
          <a:lstStyle/>
          <a:p>
            <a:r>
              <a:rPr lang="en-US" dirty="0"/>
              <a:t>Problem Statements</a:t>
            </a:r>
          </a:p>
          <a:p>
            <a:pPr lvl="1"/>
            <a:r>
              <a:rPr lang="en-US" dirty="0"/>
              <a:t>Numerical estimate of a matrix A whose entries are not independent</a:t>
            </a:r>
          </a:p>
          <a:p>
            <a:pPr lvl="1"/>
            <a:r>
              <a:rPr lang="en-US" dirty="0"/>
              <a:t>Errors introduced by noise alter the estimate to </a:t>
            </a:r>
            <a:r>
              <a:rPr lang="en-US" dirty="0">
                <a:cs typeface="Arial" charset="0"/>
              </a:rPr>
              <a:t>Â</a:t>
            </a:r>
            <a:endParaRPr lang="en-US" dirty="0"/>
          </a:p>
          <a:p>
            <a:r>
              <a:rPr lang="en-US" dirty="0"/>
              <a:t>Enforcing Constraints by SVD</a:t>
            </a:r>
          </a:p>
          <a:p>
            <a:pPr lvl="1"/>
            <a:r>
              <a:rPr lang="en-US" sz="2000" dirty="0"/>
              <a:t>Take orthogonal matrix A as an example</a:t>
            </a:r>
          </a:p>
          <a:p>
            <a:pPr lvl="1"/>
            <a:r>
              <a:rPr lang="en-US" sz="2000" dirty="0"/>
              <a:t>Find the closest matrix to </a:t>
            </a:r>
            <a:r>
              <a:rPr lang="en-US" dirty="0">
                <a:cs typeface="Arial" charset="0"/>
              </a:rPr>
              <a:t>Â, which satisfies the constraints exactly</a:t>
            </a:r>
          </a:p>
          <a:p>
            <a:pPr lvl="2"/>
            <a:r>
              <a:rPr lang="en-US" dirty="0">
                <a:cs typeface="Arial" charset="0"/>
              </a:rPr>
              <a:t>SVD of Â </a:t>
            </a:r>
          </a:p>
          <a:p>
            <a:pPr lvl="2"/>
            <a:r>
              <a:rPr lang="en-US" dirty="0">
                <a:cs typeface="Arial" charset="0"/>
              </a:rPr>
              <a:t>Observation: D = I (all the singular values are 1) if A is orthogonal</a:t>
            </a:r>
          </a:p>
          <a:p>
            <a:pPr lvl="2"/>
            <a:r>
              <a:rPr lang="en-US" dirty="0">
                <a:cs typeface="Arial" charset="0"/>
              </a:rPr>
              <a:t>Solution: changing the singular values to those expected</a:t>
            </a:r>
          </a:p>
          <a:p>
            <a:pPr lvl="2"/>
            <a:endParaRPr lang="en-US" dirty="0">
              <a:cs typeface="Arial" charset="0"/>
            </a:endParaRPr>
          </a:p>
        </p:txBody>
      </p:sp>
      <p:graphicFrame>
        <p:nvGraphicFramePr>
          <p:cNvPr id="1002496" name="Object 0"/>
          <p:cNvGraphicFramePr>
            <a:graphicFrameLocks noChangeAspect="1"/>
          </p:cNvGraphicFramePr>
          <p:nvPr/>
        </p:nvGraphicFramePr>
        <p:xfrm>
          <a:off x="3657600" y="4343400"/>
          <a:ext cx="1524000" cy="498475"/>
        </p:xfrm>
        <a:graphic>
          <a:graphicData uri="http://schemas.openxmlformats.org/presentationml/2006/ole">
            <mc:AlternateContent xmlns:mc="http://schemas.openxmlformats.org/markup-compatibility/2006">
              <mc:Choice xmlns:v="urn:schemas-microsoft-com:vml" Requires="v">
                <p:oleObj spid="_x0000_s1002583" name="Equation" r:id="rId4" imgW="736560" imgH="241200" progId="Equation.3">
                  <p:embed/>
                </p:oleObj>
              </mc:Choice>
              <mc:Fallback>
                <p:oleObj name="Equation" r:id="rId4" imgW="736560" imgH="2412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343400"/>
                        <a:ext cx="1524000" cy="4984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2497" name="Object 1"/>
          <p:cNvGraphicFramePr>
            <a:graphicFrameLocks noChangeAspect="1"/>
          </p:cNvGraphicFramePr>
          <p:nvPr/>
        </p:nvGraphicFramePr>
        <p:xfrm>
          <a:off x="3048000" y="6019800"/>
          <a:ext cx="1417638" cy="498475"/>
        </p:xfrm>
        <a:graphic>
          <a:graphicData uri="http://schemas.openxmlformats.org/presentationml/2006/ole">
            <mc:AlternateContent xmlns:mc="http://schemas.openxmlformats.org/markup-compatibility/2006">
              <mc:Choice xmlns:v="urn:schemas-microsoft-com:vml" Requires="v">
                <p:oleObj spid="_x0000_s1002584" name="Equation" r:id="rId6" imgW="685800" imgH="241200" progId="Equation.3">
                  <p:embed/>
                </p:oleObj>
              </mc:Choice>
              <mc:Fallback>
                <p:oleObj name="Equation" r:id="rId6" imgW="685800" imgH="2412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6019800"/>
                        <a:ext cx="1417638" cy="4984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4267200" y="381000"/>
            <a:ext cx="4419600" cy="457200"/>
          </a:xfrm>
        </p:spPr>
        <p:txBody>
          <a:bodyPr/>
          <a:lstStyle/>
          <a:p>
            <a:r>
              <a:rPr lang="en-US" dirty="0"/>
              <a:t>Homogeneous System</a:t>
            </a:r>
          </a:p>
        </p:txBody>
      </p:sp>
      <p:sp>
        <p:nvSpPr>
          <p:cNvPr id="918531" name="Rectangle 3"/>
          <p:cNvSpPr>
            <a:spLocks noGrp="1" noChangeArrowheads="1"/>
          </p:cNvSpPr>
          <p:nvPr>
            <p:ph type="body" idx="1"/>
          </p:nvPr>
        </p:nvSpPr>
        <p:spPr>
          <a:xfrm>
            <a:off x="609600" y="1143000"/>
            <a:ext cx="7620000" cy="5105400"/>
          </a:xfrm>
          <a:noFill/>
          <a:ln/>
        </p:spPr>
        <p:txBody>
          <a:bodyPr/>
          <a:lstStyle/>
          <a:p>
            <a:pPr>
              <a:lnSpc>
                <a:spcPct val="90000"/>
              </a:lnSpc>
            </a:pPr>
            <a:r>
              <a:rPr lang="en-US" sz="2000" dirty="0"/>
              <a:t>Homogeneous System of N Linear Equations </a:t>
            </a:r>
          </a:p>
          <a:p>
            <a:pPr lvl="1">
              <a:lnSpc>
                <a:spcPct val="90000"/>
              </a:lnSpc>
            </a:pPr>
            <a:r>
              <a:rPr lang="en-US" sz="2000" dirty="0"/>
              <a:t>Given N corresponding pairs  {(Xi, Yi,, </a:t>
            </a:r>
            <a:r>
              <a:rPr lang="en-US" sz="2000" dirty="0" err="1"/>
              <a:t>Zi</a:t>
            </a:r>
            <a:r>
              <a:rPr lang="en-US" sz="2000" dirty="0"/>
              <a:t>) &lt;-&gt; (xi, </a:t>
            </a:r>
            <a:r>
              <a:rPr lang="en-US" sz="2000" dirty="0" err="1"/>
              <a:t>yi</a:t>
            </a:r>
            <a:r>
              <a:rPr lang="en-US" sz="2000" dirty="0"/>
              <a:t>) }, </a:t>
            </a:r>
            <a:r>
              <a:rPr lang="en-US" sz="2000" dirty="0" err="1"/>
              <a:t>i</a:t>
            </a:r>
            <a:r>
              <a:rPr lang="en-US" sz="2000" dirty="0"/>
              <a:t>=1,2,…N</a:t>
            </a:r>
          </a:p>
          <a:p>
            <a:pPr lvl="1">
              <a:lnSpc>
                <a:spcPct val="90000"/>
              </a:lnSpc>
            </a:pPr>
            <a:r>
              <a:rPr lang="en-US" sz="2000" dirty="0"/>
              <a:t>8 unknowns </a:t>
            </a:r>
            <a:r>
              <a:rPr lang="en-US" sz="2000" b="1" dirty="0"/>
              <a:t>v</a:t>
            </a:r>
            <a:r>
              <a:rPr lang="en-US" sz="2000" dirty="0"/>
              <a:t> = (v1,…,v8)</a:t>
            </a:r>
            <a:r>
              <a:rPr lang="en-US" sz="2000" baseline="30000" dirty="0"/>
              <a:t>T</a:t>
            </a:r>
            <a:r>
              <a:rPr lang="en-US" sz="2000" dirty="0"/>
              <a:t>,  </a:t>
            </a:r>
            <a:r>
              <a:rPr lang="en-US" sz="2000" b="1" dirty="0"/>
              <a:t>7 independent parameters</a:t>
            </a:r>
          </a:p>
          <a:p>
            <a:pPr>
              <a:lnSpc>
                <a:spcPct val="90000"/>
              </a:lnSpc>
            </a:pPr>
            <a:r>
              <a:rPr lang="en-US" sz="2000" dirty="0"/>
              <a:t>The system has a nontrivial solution (up to a scale) </a:t>
            </a:r>
          </a:p>
          <a:p>
            <a:pPr lvl="1">
              <a:lnSpc>
                <a:spcPct val="90000"/>
              </a:lnSpc>
            </a:pPr>
            <a:r>
              <a:rPr lang="en-US" sz="2000" dirty="0"/>
              <a:t>IF N &gt;= 7 and N points are not coplanar  =&gt; Rank (</a:t>
            </a:r>
            <a:r>
              <a:rPr lang="en-US" sz="2000" b="1" dirty="0"/>
              <a:t>A</a:t>
            </a:r>
            <a:r>
              <a:rPr lang="en-US" sz="2000" dirty="0"/>
              <a:t>) = 7</a:t>
            </a:r>
          </a:p>
          <a:p>
            <a:pPr lvl="1">
              <a:lnSpc>
                <a:spcPct val="90000"/>
              </a:lnSpc>
            </a:pPr>
            <a:r>
              <a:rPr lang="en-US" sz="2000" dirty="0"/>
              <a:t>Can be determined from the SVD of A</a:t>
            </a:r>
          </a:p>
          <a:p>
            <a:pPr lvl="1">
              <a:lnSpc>
                <a:spcPct val="90000"/>
              </a:lnSpc>
            </a:pPr>
            <a:r>
              <a:rPr lang="en-US" sz="2000" dirty="0"/>
              <a:t>Rows of V</a:t>
            </a:r>
            <a:r>
              <a:rPr lang="en-US" sz="2000" baseline="30000" dirty="0"/>
              <a:t>T</a:t>
            </a:r>
            <a:r>
              <a:rPr lang="en-US" sz="2000" dirty="0"/>
              <a:t>: eigenvectors {</a:t>
            </a:r>
            <a:r>
              <a:rPr lang="en-US" sz="2000" b="1" dirty="0" err="1"/>
              <a:t>e</a:t>
            </a:r>
            <a:r>
              <a:rPr lang="en-US" sz="2000" baseline="-25000" dirty="0" err="1"/>
              <a:t>i</a:t>
            </a:r>
            <a:r>
              <a:rPr lang="en-US" sz="2000" dirty="0"/>
              <a:t>}</a:t>
            </a:r>
            <a:r>
              <a:rPr lang="en-US" sz="2000" baseline="-25000" dirty="0"/>
              <a:t> </a:t>
            </a:r>
            <a:r>
              <a:rPr lang="en-US" sz="2000" dirty="0"/>
              <a:t>of A</a:t>
            </a:r>
            <a:r>
              <a:rPr lang="en-US" sz="2000" baseline="30000" dirty="0"/>
              <a:t>T</a:t>
            </a:r>
            <a:r>
              <a:rPr lang="en-US" sz="2000" dirty="0"/>
              <a:t>A</a:t>
            </a:r>
          </a:p>
          <a:p>
            <a:pPr lvl="1">
              <a:lnSpc>
                <a:spcPct val="90000"/>
              </a:lnSpc>
            </a:pPr>
            <a:r>
              <a:rPr lang="en-US" sz="2000" dirty="0"/>
              <a:t>Solution: </a:t>
            </a:r>
            <a:r>
              <a:rPr lang="en-US" sz="2000" dirty="0">
                <a:solidFill>
                  <a:srgbClr val="D82204"/>
                </a:solidFill>
              </a:rPr>
              <a:t>the 8</a:t>
            </a:r>
            <a:r>
              <a:rPr lang="en-US" sz="2000" baseline="30000" dirty="0">
                <a:solidFill>
                  <a:srgbClr val="D82204"/>
                </a:solidFill>
              </a:rPr>
              <a:t>th</a:t>
            </a:r>
            <a:r>
              <a:rPr lang="en-US" sz="2000" dirty="0">
                <a:solidFill>
                  <a:srgbClr val="D82204"/>
                </a:solidFill>
              </a:rPr>
              <a:t> row </a:t>
            </a:r>
            <a:r>
              <a:rPr lang="en-US" sz="2000" b="1" dirty="0"/>
              <a:t>e</a:t>
            </a:r>
            <a:r>
              <a:rPr lang="en-US" sz="2000" baseline="-25000" dirty="0"/>
              <a:t>8</a:t>
            </a:r>
            <a:r>
              <a:rPr lang="en-US" sz="2000" dirty="0">
                <a:solidFill>
                  <a:srgbClr val="D82204"/>
                </a:solidFill>
              </a:rPr>
              <a:t> corresponding to the only zero singular value </a:t>
            </a:r>
            <a:r>
              <a:rPr lang="en-US" sz="2000" dirty="0">
                <a:solidFill>
                  <a:srgbClr val="D82204"/>
                </a:solidFill>
                <a:latin typeface="Symbol" pitchFamily="18" charset="2"/>
              </a:rPr>
              <a:t>l</a:t>
            </a:r>
            <a:r>
              <a:rPr lang="en-US" sz="2000" baseline="-25000" dirty="0">
                <a:solidFill>
                  <a:srgbClr val="D82204"/>
                </a:solidFill>
              </a:rPr>
              <a:t>8</a:t>
            </a:r>
            <a:r>
              <a:rPr lang="en-US" sz="2000" dirty="0">
                <a:solidFill>
                  <a:srgbClr val="D82204"/>
                </a:solidFill>
              </a:rPr>
              <a:t>=0</a:t>
            </a:r>
          </a:p>
          <a:p>
            <a:pPr lvl="1">
              <a:lnSpc>
                <a:spcPct val="90000"/>
              </a:lnSpc>
            </a:pPr>
            <a:endParaRPr lang="en-US" sz="2000" baseline="30000" dirty="0"/>
          </a:p>
          <a:p>
            <a:pPr>
              <a:lnSpc>
                <a:spcPct val="90000"/>
              </a:lnSpc>
            </a:pPr>
            <a:r>
              <a:rPr lang="en-US" sz="2000" dirty="0"/>
              <a:t>Practical Consideration</a:t>
            </a:r>
          </a:p>
          <a:p>
            <a:pPr lvl="1">
              <a:lnSpc>
                <a:spcPct val="90000"/>
              </a:lnSpc>
            </a:pPr>
            <a:r>
              <a:rPr lang="en-US" sz="2000" dirty="0"/>
              <a:t>The errors in localizing image and world points may make the rank of A to be maximum (8)</a:t>
            </a:r>
          </a:p>
          <a:p>
            <a:pPr lvl="1">
              <a:lnSpc>
                <a:spcPct val="90000"/>
              </a:lnSpc>
            </a:pPr>
            <a:r>
              <a:rPr lang="en-US" sz="2000" dirty="0"/>
              <a:t>In this case select the eigenvector corresponding to the smallest </a:t>
            </a:r>
            <a:r>
              <a:rPr lang="en-US" sz="2000" dirty="0" err="1"/>
              <a:t>eigenvalue</a:t>
            </a:r>
            <a:r>
              <a:rPr lang="en-US" sz="2400" dirty="0"/>
              <a:t>.</a:t>
            </a:r>
          </a:p>
        </p:txBody>
      </p:sp>
      <p:graphicFrame>
        <p:nvGraphicFramePr>
          <p:cNvPr id="1003520" name="Object 3072"/>
          <p:cNvGraphicFramePr>
            <a:graphicFrameLocks noChangeAspect="1"/>
          </p:cNvGraphicFramePr>
          <p:nvPr/>
        </p:nvGraphicFramePr>
        <p:xfrm>
          <a:off x="6781800" y="914400"/>
          <a:ext cx="1371600" cy="519113"/>
        </p:xfrm>
        <a:graphic>
          <a:graphicData uri="http://schemas.openxmlformats.org/presentationml/2006/ole">
            <mc:AlternateContent xmlns:mc="http://schemas.openxmlformats.org/markup-compatibility/2006">
              <mc:Choice xmlns:v="urn:schemas-microsoft-com:vml" Requires="v">
                <p:oleObj spid="_x0000_s1003644" name="Equation" r:id="rId4" imgW="469800" imgH="177480" progId="Equation.3">
                  <p:embed/>
                </p:oleObj>
              </mc:Choice>
              <mc:Fallback>
                <p:oleObj name="Equation" r:id="rId4" imgW="469800" imgH="17748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914400"/>
                        <a:ext cx="1371600" cy="5191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8536" name="Rectangle 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3521" name="Object 3073"/>
          <p:cNvGraphicFramePr>
            <a:graphicFrameLocks noChangeAspect="1"/>
          </p:cNvGraphicFramePr>
          <p:nvPr/>
        </p:nvGraphicFramePr>
        <p:xfrm>
          <a:off x="6553200" y="3124200"/>
          <a:ext cx="1676400" cy="547688"/>
        </p:xfrm>
        <a:graphic>
          <a:graphicData uri="http://schemas.openxmlformats.org/presentationml/2006/ole">
            <mc:AlternateContent xmlns:mc="http://schemas.openxmlformats.org/markup-compatibility/2006">
              <mc:Choice xmlns:v="urn:schemas-microsoft-com:vml" Requires="v">
                <p:oleObj spid="_x0000_s1003645" name="Equation" r:id="rId6" imgW="736560" imgH="241200" progId="Equation.3">
                  <p:embed/>
                </p:oleObj>
              </mc:Choice>
              <mc:Fallback>
                <p:oleObj name="Equation" r:id="rId6" imgW="736560" imgH="24120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124200"/>
                        <a:ext cx="1676400" cy="5476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3522" name="Object 3074"/>
          <p:cNvGraphicFramePr>
            <a:graphicFrameLocks noChangeAspect="1"/>
          </p:cNvGraphicFramePr>
          <p:nvPr>
            <p:extLst>
              <p:ext uri="{D42A27DB-BD31-4B8C-83A1-F6EECF244321}">
                <p14:modId xmlns:p14="http://schemas.microsoft.com/office/powerpoint/2010/main" val="2968012983"/>
              </p:ext>
            </p:extLst>
          </p:nvPr>
        </p:nvGraphicFramePr>
        <p:xfrm>
          <a:off x="5830888" y="4133850"/>
          <a:ext cx="2206625" cy="677863"/>
        </p:xfrm>
        <a:graphic>
          <a:graphicData uri="http://schemas.openxmlformats.org/presentationml/2006/ole">
            <mc:AlternateContent xmlns:mc="http://schemas.openxmlformats.org/markup-compatibility/2006">
              <mc:Choice xmlns:v="urn:schemas-microsoft-com:vml" Requires="v">
                <p:oleObj spid="_x0000_s1003646" name="Equation" r:id="rId8" imgW="698500" imgH="215900" progId="Equation.3">
                  <p:embed/>
                </p:oleObj>
              </mc:Choice>
              <mc:Fallback>
                <p:oleObj name="Equation" r:id="rId8" imgW="698500" imgH="215900" progId="Equation.3">
                  <p:embed/>
                  <p:pic>
                    <p:nvPicPr>
                      <p:cNvPr id="0" name="Picture 3074"/>
                      <p:cNvPicPr>
                        <a:picLocks noChangeAspect="1" noChangeArrowheads="1"/>
                      </p:cNvPicPr>
                      <p:nvPr/>
                    </p:nvPicPr>
                    <p:blipFill>
                      <a:blip r:embed="rId9"/>
                      <a:srcRect/>
                      <a:stretch>
                        <a:fillRect/>
                      </a:stretch>
                    </p:blipFill>
                    <p:spPr bwMode="auto">
                      <a:xfrm>
                        <a:off x="5830888" y="4133850"/>
                        <a:ext cx="2206625" cy="6778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3352800" y="381000"/>
            <a:ext cx="5334000" cy="457200"/>
          </a:xfrm>
        </p:spPr>
        <p:txBody>
          <a:bodyPr/>
          <a:lstStyle/>
          <a:p>
            <a:r>
              <a:rPr lang="en-US" dirty="0"/>
              <a:t>Scale Factor and Aspect Ratio</a:t>
            </a:r>
          </a:p>
        </p:txBody>
      </p:sp>
      <p:sp>
        <p:nvSpPr>
          <p:cNvPr id="920579" name="Rectangle 3"/>
          <p:cNvSpPr>
            <a:spLocks noGrp="1" noChangeArrowheads="1"/>
          </p:cNvSpPr>
          <p:nvPr>
            <p:ph type="body" idx="1"/>
          </p:nvPr>
        </p:nvSpPr>
        <p:spPr>
          <a:xfrm>
            <a:off x="609600" y="1143000"/>
            <a:ext cx="7620000" cy="5105400"/>
          </a:xfrm>
          <a:noFill/>
          <a:ln/>
        </p:spPr>
        <p:txBody>
          <a:bodyPr/>
          <a:lstStyle/>
          <a:p>
            <a:r>
              <a:rPr lang="en-US" sz="2000" dirty="0"/>
              <a:t>Equations for scale factor </a:t>
            </a:r>
            <a:r>
              <a:rPr lang="en-US" sz="2000" dirty="0">
                <a:latin typeface="Symbol" pitchFamily="18" charset="2"/>
              </a:rPr>
              <a:t>g</a:t>
            </a:r>
            <a:r>
              <a:rPr lang="en-US" sz="2000" dirty="0"/>
              <a:t> and aspect ratio </a:t>
            </a:r>
            <a:r>
              <a:rPr lang="en-US" sz="2000" dirty="0">
                <a:latin typeface="Symbol" pitchFamily="18" charset="2"/>
              </a:rPr>
              <a:t>a</a:t>
            </a:r>
          </a:p>
          <a:p>
            <a:endParaRPr lang="en-US" sz="2000" dirty="0"/>
          </a:p>
          <a:p>
            <a:endParaRPr lang="en-US" sz="2000" dirty="0"/>
          </a:p>
          <a:p>
            <a:endParaRPr lang="en-US" sz="2000" dirty="0"/>
          </a:p>
          <a:p>
            <a:r>
              <a:rPr lang="en-US" sz="2000" dirty="0"/>
              <a:t>Knowledge: R is an orthogonal matrix </a:t>
            </a:r>
          </a:p>
          <a:p>
            <a:endParaRPr lang="en-US" sz="2000" dirty="0"/>
          </a:p>
          <a:p>
            <a:endParaRPr lang="en-US" sz="2000" dirty="0"/>
          </a:p>
          <a:p>
            <a:endParaRPr lang="en-US" sz="2000" dirty="0"/>
          </a:p>
          <a:p>
            <a:r>
              <a:rPr lang="en-US" sz="2000" dirty="0"/>
              <a:t>Second row (</a:t>
            </a:r>
            <a:r>
              <a:rPr lang="en-US" sz="2000" dirty="0" err="1"/>
              <a:t>i</a:t>
            </a:r>
            <a:r>
              <a:rPr lang="en-US" sz="2000" dirty="0"/>
              <a:t>=j=2):</a:t>
            </a:r>
          </a:p>
          <a:p>
            <a:endParaRPr lang="en-US" sz="2000" dirty="0"/>
          </a:p>
          <a:p>
            <a:endParaRPr lang="en-US" sz="2000" dirty="0"/>
          </a:p>
          <a:p>
            <a:r>
              <a:rPr lang="en-US" sz="2000" dirty="0"/>
              <a:t>First row (</a:t>
            </a:r>
            <a:r>
              <a:rPr lang="en-US" sz="2000" dirty="0" err="1"/>
              <a:t>i</a:t>
            </a:r>
            <a:r>
              <a:rPr lang="en-US" sz="2000" dirty="0"/>
              <a:t>=j=1)</a:t>
            </a:r>
            <a:endParaRPr lang="en-US" sz="2200" b="1" dirty="0"/>
          </a:p>
        </p:txBody>
      </p:sp>
      <p:sp>
        <p:nvSpPr>
          <p:cNvPr id="920581" name="Rectangle 5"/>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4544" name="Object 3072"/>
          <p:cNvGraphicFramePr>
            <a:graphicFrameLocks noChangeAspect="1"/>
          </p:cNvGraphicFramePr>
          <p:nvPr/>
        </p:nvGraphicFramePr>
        <p:xfrm>
          <a:off x="1858963" y="1644650"/>
          <a:ext cx="5086350" cy="515938"/>
        </p:xfrm>
        <a:graphic>
          <a:graphicData uri="http://schemas.openxmlformats.org/presentationml/2006/ole">
            <mc:AlternateContent xmlns:mc="http://schemas.openxmlformats.org/markup-compatibility/2006">
              <mc:Choice xmlns:v="urn:schemas-microsoft-com:vml" Requires="v">
                <p:oleObj spid="_x0000_s1004890" name="Equation" r:id="rId4" imgW="2120760" imgH="215640" progId="Equation.3">
                  <p:embed/>
                </p:oleObj>
              </mc:Choice>
              <mc:Fallback>
                <p:oleObj name="Equation" r:id="rId4" imgW="2120760" imgH="21564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3" y="1644650"/>
                        <a:ext cx="5086350" cy="51593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5" name="Object 3073"/>
          <p:cNvGraphicFramePr>
            <a:graphicFrameLocks noChangeAspect="1"/>
          </p:cNvGraphicFramePr>
          <p:nvPr/>
        </p:nvGraphicFramePr>
        <p:xfrm>
          <a:off x="5105400" y="2971800"/>
          <a:ext cx="3581400" cy="1233488"/>
        </p:xfrm>
        <a:graphic>
          <a:graphicData uri="http://schemas.openxmlformats.org/presentationml/2006/ole">
            <mc:AlternateContent xmlns:mc="http://schemas.openxmlformats.org/markup-compatibility/2006">
              <mc:Choice xmlns:v="urn:schemas-microsoft-com:vml" Requires="v">
                <p:oleObj spid="_x0000_s1004891" name="Equation" r:id="rId6" imgW="2349360" imgH="812520" progId="Equation.3">
                  <p:embed/>
                </p:oleObj>
              </mc:Choice>
              <mc:Fallback>
                <p:oleObj name="Equation" r:id="rId6" imgW="2349360" imgH="81252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71800"/>
                        <a:ext cx="3581400" cy="1233488"/>
                      </a:xfrm>
                      <a:prstGeom prst="rect">
                        <a:avLst/>
                      </a:prstGeom>
                      <a:solidFill>
                        <a:srgbClr val="FFCC99"/>
                      </a:solidFill>
                    </p:spPr>
                  </p:pic>
                </p:oleObj>
              </mc:Fallback>
            </mc:AlternateContent>
          </a:graphicData>
        </a:graphic>
      </p:graphicFrame>
      <p:graphicFrame>
        <p:nvGraphicFramePr>
          <p:cNvPr id="1004546" name="Object 3074"/>
          <p:cNvGraphicFramePr>
            <a:graphicFrameLocks noChangeAspect="1"/>
          </p:cNvGraphicFramePr>
          <p:nvPr/>
        </p:nvGraphicFramePr>
        <p:xfrm>
          <a:off x="1382713" y="3200400"/>
          <a:ext cx="2187575" cy="795338"/>
        </p:xfrm>
        <a:graphic>
          <a:graphicData uri="http://schemas.openxmlformats.org/presentationml/2006/ole">
            <mc:AlternateContent xmlns:mc="http://schemas.openxmlformats.org/markup-compatibility/2006">
              <mc:Choice xmlns:v="urn:schemas-microsoft-com:vml" Requires="v">
                <p:oleObj spid="_x0000_s1004892" name="Equation" r:id="rId8" imgW="1257120" imgH="457200" progId="Equation.3">
                  <p:embed/>
                </p:oleObj>
              </mc:Choice>
              <mc:Fallback>
                <p:oleObj name="Equation" r:id="rId8" imgW="1257120" imgH="457200" progId="Equation.3">
                  <p:embed/>
                  <p:pic>
                    <p:nvPicPr>
                      <p:cNvPr id="0" name="Picture 30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2713" y="3200400"/>
                        <a:ext cx="2187575" cy="79533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7" name="Object 3075"/>
          <p:cNvGraphicFramePr>
            <a:graphicFrameLocks noChangeAspect="1"/>
          </p:cNvGraphicFramePr>
          <p:nvPr/>
        </p:nvGraphicFramePr>
        <p:xfrm>
          <a:off x="1524000" y="4495800"/>
          <a:ext cx="2057400" cy="619125"/>
        </p:xfrm>
        <a:graphic>
          <a:graphicData uri="http://schemas.openxmlformats.org/presentationml/2006/ole">
            <mc:AlternateContent xmlns:mc="http://schemas.openxmlformats.org/markup-compatibility/2006">
              <mc:Choice xmlns:v="urn:schemas-microsoft-com:vml" Requires="v">
                <p:oleObj spid="_x0000_s1004893" name="Equation" r:id="rId10" imgW="1091880" imgH="330120" progId="Equation.3">
                  <p:embed/>
                </p:oleObj>
              </mc:Choice>
              <mc:Fallback>
                <p:oleObj name="Equation" r:id="rId10" imgW="1091880" imgH="330120" progId="Equation.3">
                  <p:embed/>
                  <p:pic>
                    <p:nvPicPr>
                      <p:cNvPr id="0" name="Picture 30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4495800"/>
                        <a:ext cx="2057400" cy="619125"/>
                      </a:xfrm>
                      <a:prstGeom prst="rect">
                        <a:avLst/>
                      </a:prstGeom>
                      <a:solidFill>
                        <a:srgbClr val="FFFF99"/>
                      </a:solidFill>
                    </p:spPr>
                  </p:pic>
                </p:oleObj>
              </mc:Fallback>
            </mc:AlternateContent>
          </a:graphicData>
        </a:graphic>
      </p:graphicFrame>
      <p:graphicFrame>
        <p:nvGraphicFramePr>
          <p:cNvPr id="1004548" name="Object 3076"/>
          <p:cNvGraphicFramePr>
            <a:graphicFrameLocks noChangeAspect="1"/>
          </p:cNvGraphicFramePr>
          <p:nvPr/>
        </p:nvGraphicFramePr>
        <p:xfrm>
          <a:off x="4598988" y="4491038"/>
          <a:ext cx="2225675" cy="547687"/>
        </p:xfrm>
        <a:graphic>
          <a:graphicData uri="http://schemas.openxmlformats.org/presentationml/2006/ole">
            <mc:AlternateContent xmlns:mc="http://schemas.openxmlformats.org/markup-compatibility/2006">
              <mc:Choice xmlns:v="urn:schemas-microsoft-com:vml" Requires="v">
                <p:oleObj spid="_x0000_s1004894" name="Equation" r:id="rId12" imgW="1180800" imgH="291960" progId="Equation.3">
                  <p:embed/>
                </p:oleObj>
              </mc:Choice>
              <mc:Fallback>
                <p:oleObj name="Equation" r:id="rId12" imgW="1180800" imgH="291960" progId="Equation.3">
                  <p:embed/>
                  <p:pic>
                    <p:nvPicPr>
                      <p:cNvPr id="0" name="Picture 30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98988" y="4491038"/>
                        <a:ext cx="2225675" cy="547687"/>
                      </a:xfrm>
                      <a:prstGeom prst="rect">
                        <a:avLst/>
                      </a:prstGeom>
                      <a:solidFill>
                        <a:srgbClr val="FFFF99"/>
                      </a:solidFill>
                    </p:spPr>
                  </p:pic>
                </p:oleObj>
              </mc:Fallback>
            </mc:AlternateContent>
          </a:graphicData>
        </a:graphic>
      </p:graphicFrame>
      <p:graphicFrame>
        <p:nvGraphicFramePr>
          <p:cNvPr id="1004549" name="Object 3077"/>
          <p:cNvGraphicFramePr>
            <a:graphicFrameLocks noChangeAspect="1"/>
          </p:cNvGraphicFramePr>
          <p:nvPr/>
        </p:nvGraphicFramePr>
        <p:xfrm>
          <a:off x="1600200" y="5638800"/>
          <a:ext cx="1985963" cy="619125"/>
        </p:xfrm>
        <a:graphic>
          <a:graphicData uri="http://schemas.openxmlformats.org/presentationml/2006/ole">
            <mc:AlternateContent xmlns:mc="http://schemas.openxmlformats.org/markup-compatibility/2006">
              <mc:Choice xmlns:v="urn:schemas-microsoft-com:vml" Requires="v">
                <p:oleObj spid="_x0000_s1004895" name="Equation" r:id="rId14" imgW="1054080" imgH="330120" progId="Equation.3">
                  <p:embed/>
                </p:oleObj>
              </mc:Choice>
              <mc:Fallback>
                <p:oleObj name="Equation" r:id="rId14" imgW="1054080" imgH="330120" progId="Equation.3">
                  <p:embed/>
                  <p:pic>
                    <p:nvPicPr>
                      <p:cNvPr id="0" name="Picture 30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5638800"/>
                        <a:ext cx="1985963" cy="619125"/>
                      </a:xfrm>
                      <a:prstGeom prst="rect">
                        <a:avLst/>
                      </a:prstGeom>
                      <a:solidFill>
                        <a:srgbClr val="FFFF99"/>
                      </a:solidFill>
                    </p:spPr>
                  </p:pic>
                </p:oleObj>
              </mc:Fallback>
            </mc:AlternateContent>
          </a:graphicData>
        </a:graphic>
      </p:graphicFrame>
      <p:graphicFrame>
        <p:nvGraphicFramePr>
          <p:cNvPr id="1004550" name="Object 3078"/>
          <p:cNvGraphicFramePr>
            <a:graphicFrameLocks noChangeAspect="1"/>
          </p:cNvGraphicFramePr>
          <p:nvPr/>
        </p:nvGraphicFramePr>
        <p:xfrm>
          <a:off x="4391025" y="5634038"/>
          <a:ext cx="2489200" cy="547687"/>
        </p:xfrm>
        <a:graphic>
          <a:graphicData uri="http://schemas.openxmlformats.org/presentationml/2006/ole">
            <mc:AlternateContent xmlns:mc="http://schemas.openxmlformats.org/markup-compatibility/2006">
              <mc:Choice xmlns:v="urn:schemas-microsoft-com:vml" Requires="v">
                <p:oleObj spid="_x0000_s1004896" name="Equation" r:id="rId16" imgW="1320480" imgH="291960" progId="Equation.3">
                  <p:embed/>
                </p:oleObj>
              </mc:Choice>
              <mc:Fallback>
                <p:oleObj name="Equation" r:id="rId16" imgW="1320480" imgH="291960" progId="Equation.3">
                  <p:embed/>
                  <p:pic>
                    <p:nvPicPr>
                      <p:cNvPr id="0" name="Picture 30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91025" y="5634038"/>
                        <a:ext cx="2489200" cy="547687"/>
                      </a:xfrm>
                      <a:prstGeom prst="rect">
                        <a:avLst/>
                      </a:prstGeom>
                      <a:solidFill>
                        <a:srgbClr val="FFFF99"/>
                      </a:solidFill>
                    </p:spPr>
                  </p:pic>
                </p:oleObj>
              </mc:Fallback>
            </mc:AlternateContent>
          </a:graphicData>
        </a:graphic>
      </p:graphicFrame>
      <p:graphicFrame>
        <p:nvGraphicFramePr>
          <p:cNvPr id="1004551" name="Object 3079"/>
          <p:cNvGraphicFramePr>
            <a:graphicFrameLocks noChangeAspect="1"/>
          </p:cNvGraphicFramePr>
          <p:nvPr/>
        </p:nvGraphicFramePr>
        <p:xfrm>
          <a:off x="7848600" y="5334000"/>
          <a:ext cx="287338" cy="261938"/>
        </p:xfrm>
        <a:graphic>
          <a:graphicData uri="http://schemas.openxmlformats.org/presentationml/2006/ole">
            <mc:AlternateContent xmlns:mc="http://schemas.openxmlformats.org/markup-compatibility/2006">
              <mc:Choice xmlns:v="urn:schemas-microsoft-com:vml" Requires="v">
                <p:oleObj spid="_x0000_s1004897" name="Equation" r:id="rId18" imgW="152280" imgH="139680" progId="Equation.3">
                  <p:embed/>
                </p:oleObj>
              </mc:Choice>
              <mc:Fallback>
                <p:oleObj name="Equation" r:id="rId18" imgW="152280" imgH="139680" progId="Equation.3">
                  <p:embed/>
                  <p:pic>
                    <p:nvPicPr>
                      <p:cNvPr id="0" name="Picture 307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48600" y="5334000"/>
                        <a:ext cx="287338" cy="261938"/>
                      </a:xfrm>
                      <a:prstGeom prst="rect">
                        <a:avLst/>
                      </a:prstGeom>
                      <a:solidFill>
                        <a:srgbClr val="FFFF99"/>
                      </a:solidFill>
                    </p:spPr>
                  </p:pic>
                </p:oleObj>
              </mc:Fallback>
            </mc:AlternateContent>
          </a:graphicData>
        </a:graphic>
      </p:graphicFrame>
      <p:graphicFrame>
        <p:nvGraphicFramePr>
          <p:cNvPr id="1004552" name="Object 3080"/>
          <p:cNvGraphicFramePr>
            <a:graphicFrameLocks noChangeAspect="1"/>
          </p:cNvGraphicFramePr>
          <p:nvPr/>
        </p:nvGraphicFramePr>
        <p:xfrm>
          <a:off x="7751763" y="4572000"/>
          <a:ext cx="431800" cy="381000"/>
        </p:xfrm>
        <a:graphic>
          <a:graphicData uri="http://schemas.openxmlformats.org/presentationml/2006/ole">
            <mc:AlternateContent xmlns:mc="http://schemas.openxmlformats.org/markup-compatibility/2006">
              <mc:Choice xmlns:v="urn:schemas-microsoft-com:vml" Requires="v">
                <p:oleObj spid="_x0000_s1004898" name="Equation" r:id="rId20" imgW="228600" imgH="203040" progId="Equation.3">
                  <p:embed/>
                </p:oleObj>
              </mc:Choice>
              <mc:Fallback>
                <p:oleObj name="Equation" r:id="rId20" imgW="228600" imgH="203040" progId="Equation.3">
                  <p:embed/>
                  <p:pic>
                    <p:nvPicPr>
                      <p:cNvPr id="0" name="Picture 30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51763" y="4572000"/>
                        <a:ext cx="431800" cy="381000"/>
                      </a:xfrm>
                      <a:prstGeom prst="rect">
                        <a:avLst/>
                      </a:prstGeom>
                      <a:solidFill>
                        <a:srgbClr val="FFFF99"/>
                      </a:solidFill>
                    </p:spPr>
                  </p:pic>
                </p:oleObj>
              </mc:Fallback>
            </mc:AlternateContent>
          </a:graphicData>
        </a:graphic>
      </p:graphicFrame>
      <p:sp>
        <p:nvSpPr>
          <p:cNvPr id="920593" name="AutoShape 17"/>
          <p:cNvSpPr>
            <a:spLocks noChangeArrowheads="1"/>
          </p:cNvSpPr>
          <p:nvPr/>
        </p:nvSpPr>
        <p:spPr bwMode="auto">
          <a:xfrm>
            <a:off x="3733800" y="47244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4" name="AutoShape 18"/>
          <p:cNvSpPr>
            <a:spLocks noChangeArrowheads="1"/>
          </p:cNvSpPr>
          <p:nvPr/>
        </p:nvSpPr>
        <p:spPr bwMode="auto">
          <a:xfrm>
            <a:off x="7162800" y="4648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5" name="AutoShape 19"/>
          <p:cNvSpPr>
            <a:spLocks noChangeArrowheads="1"/>
          </p:cNvSpPr>
          <p:nvPr/>
        </p:nvSpPr>
        <p:spPr bwMode="auto">
          <a:xfrm>
            <a:off x="3657600" y="5791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7" name="AutoShape 21"/>
          <p:cNvSpPr>
            <a:spLocks/>
          </p:cNvSpPr>
          <p:nvPr/>
        </p:nvSpPr>
        <p:spPr bwMode="auto">
          <a:xfrm>
            <a:off x="7086600" y="5029200"/>
            <a:ext cx="685800" cy="838200"/>
          </a:xfrm>
          <a:prstGeom prst="rightBrace">
            <a:avLst>
              <a:gd name="adj1" fmla="val 10185"/>
              <a:gd name="adj2" fmla="val 50000"/>
            </a:avLst>
          </a:prstGeom>
          <a:noFill/>
          <a:ln w="38100">
            <a:solidFill>
              <a:srgbClr val="D82204"/>
            </a:solidFill>
            <a:round/>
            <a:headEnd type="none" w="sm" len="sm"/>
            <a:tailEnd type="none" w="sm" len="sm"/>
          </a:ln>
          <a:effectLst/>
        </p:spPr>
        <p:txBody>
          <a:bodyPr wrap="none" anchor="ctr"/>
          <a:lstStyle/>
          <a:p>
            <a:endParaRPr lang="en-US"/>
          </a:p>
        </p:txBody>
      </p:sp>
      <p:sp>
        <p:nvSpPr>
          <p:cNvPr id="920598" name="Text Box 22"/>
          <p:cNvSpPr txBox="1">
            <a:spLocks noChangeArrowheads="1"/>
          </p:cNvSpPr>
          <p:nvPr/>
        </p:nvSpPr>
        <p:spPr bwMode="auto">
          <a:xfrm>
            <a:off x="2123728" y="2209800"/>
            <a:ext cx="5420072" cy="369332"/>
          </a:xfrm>
          <a:prstGeom prst="rect">
            <a:avLst/>
          </a:prstGeom>
          <a:noFill/>
          <a:ln w="38100">
            <a:noFill/>
            <a:miter lim="800000"/>
            <a:headEnd type="none" w="sm" len="sm"/>
            <a:tailEnd type="none" w="lg" len="med"/>
          </a:ln>
          <a:effectLst/>
        </p:spPr>
        <p:txBody>
          <a:bodyPr wrap="square">
            <a:spAutoFit/>
          </a:bodyPr>
          <a:lstStyle/>
          <a:p>
            <a:pPr>
              <a:spcBef>
                <a:spcPct val="50000"/>
              </a:spcBef>
            </a:pPr>
            <a:r>
              <a:rPr lang="en-US" dirty="0">
                <a:solidFill>
                  <a:schemeClr val="bg2"/>
                </a:solidFill>
              </a:rPr>
              <a:t>       v</a:t>
            </a:r>
            <a:r>
              <a:rPr lang="en-US" baseline="-25000" dirty="0">
                <a:solidFill>
                  <a:schemeClr val="bg2"/>
                </a:solidFill>
              </a:rPr>
              <a:t>1</a:t>
            </a:r>
            <a:r>
              <a:rPr lang="en-US" dirty="0">
                <a:solidFill>
                  <a:schemeClr val="bg2"/>
                </a:solidFill>
              </a:rPr>
              <a:t>     v</a:t>
            </a:r>
            <a:r>
              <a:rPr lang="en-US" baseline="-25000" dirty="0">
                <a:solidFill>
                  <a:schemeClr val="bg2"/>
                </a:solidFill>
              </a:rPr>
              <a:t>2</a:t>
            </a:r>
            <a:r>
              <a:rPr lang="en-US" dirty="0">
                <a:solidFill>
                  <a:schemeClr val="bg2"/>
                </a:solidFill>
              </a:rPr>
              <a:t>    v</a:t>
            </a:r>
            <a:r>
              <a:rPr lang="en-US" baseline="-25000" dirty="0">
                <a:solidFill>
                  <a:schemeClr val="bg2"/>
                </a:solidFill>
              </a:rPr>
              <a:t>3 </a:t>
            </a:r>
            <a:r>
              <a:rPr lang="en-US" dirty="0">
                <a:solidFill>
                  <a:schemeClr val="bg2"/>
                </a:solidFill>
              </a:rPr>
              <a:t>   v</a:t>
            </a:r>
            <a:r>
              <a:rPr lang="en-US" baseline="-25000" dirty="0">
                <a:solidFill>
                  <a:schemeClr val="bg2"/>
                </a:solidFill>
              </a:rPr>
              <a:t>4 </a:t>
            </a:r>
            <a:r>
              <a:rPr lang="en-US" dirty="0">
                <a:solidFill>
                  <a:schemeClr val="bg2"/>
                </a:solidFill>
              </a:rPr>
              <a:t>     v</a:t>
            </a:r>
            <a:r>
              <a:rPr lang="en-US" baseline="-25000" dirty="0">
                <a:solidFill>
                  <a:schemeClr val="bg2"/>
                </a:solidFill>
              </a:rPr>
              <a:t>5       </a:t>
            </a:r>
            <a:r>
              <a:rPr lang="en-US" dirty="0">
                <a:solidFill>
                  <a:schemeClr val="bg2"/>
                </a:solidFill>
              </a:rPr>
              <a:t> v</a:t>
            </a:r>
            <a:r>
              <a:rPr lang="en-US" baseline="-25000" dirty="0">
                <a:solidFill>
                  <a:schemeClr val="bg2"/>
                </a:solidFill>
              </a:rPr>
              <a:t>6        </a:t>
            </a:r>
            <a:r>
              <a:rPr lang="en-US" dirty="0">
                <a:solidFill>
                  <a:schemeClr val="bg2"/>
                </a:solidFill>
              </a:rPr>
              <a:t> v</a:t>
            </a:r>
            <a:r>
              <a:rPr lang="en-US" baseline="-25000" dirty="0">
                <a:solidFill>
                  <a:schemeClr val="bg2"/>
                </a:solidFill>
              </a:rPr>
              <a:t>7        </a:t>
            </a:r>
            <a:r>
              <a:rPr lang="en-US" dirty="0">
                <a:solidFill>
                  <a:schemeClr val="bg2"/>
                </a:solidFill>
              </a:rPr>
              <a:t> v</a:t>
            </a:r>
            <a:r>
              <a:rPr lang="en-US" baseline="-25000" dirty="0">
                <a:solidFill>
                  <a:schemeClr val="bg2"/>
                </a:solidFill>
              </a:rPr>
              <a:t>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3505200" y="457200"/>
            <a:ext cx="5334000" cy="457200"/>
          </a:xfrm>
        </p:spPr>
        <p:txBody>
          <a:bodyPr/>
          <a:lstStyle/>
          <a:p>
            <a:r>
              <a:rPr lang="en-US" dirty="0"/>
              <a:t>Rotation R and Translation T</a:t>
            </a:r>
          </a:p>
        </p:txBody>
      </p:sp>
      <p:sp>
        <p:nvSpPr>
          <p:cNvPr id="922627" name="Rectangle 3"/>
          <p:cNvSpPr>
            <a:spLocks noGrp="1" noChangeArrowheads="1"/>
          </p:cNvSpPr>
          <p:nvPr>
            <p:ph type="body" idx="1"/>
          </p:nvPr>
        </p:nvSpPr>
        <p:spPr>
          <a:xfrm>
            <a:off x="609600" y="1143000"/>
            <a:ext cx="8229600" cy="5105400"/>
          </a:xfrm>
          <a:noFill/>
          <a:ln/>
        </p:spPr>
        <p:txBody>
          <a:bodyPr/>
          <a:lstStyle/>
          <a:p>
            <a:pPr>
              <a:lnSpc>
                <a:spcPct val="90000"/>
              </a:lnSpc>
            </a:pPr>
            <a:r>
              <a:rPr lang="en-US" sz="2000" dirty="0"/>
              <a:t>Equations for first 2 rows of R and T given </a:t>
            </a:r>
            <a:r>
              <a:rPr lang="en-US" sz="2000" dirty="0">
                <a:latin typeface="Symbol" pitchFamily="18" charset="2"/>
              </a:rPr>
              <a:t>a</a:t>
            </a:r>
            <a:r>
              <a:rPr lang="en-US" sz="2000" dirty="0"/>
              <a:t> and |</a:t>
            </a:r>
            <a:r>
              <a:rPr lang="en-US" sz="2000" dirty="0">
                <a:latin typeface="Symbol" pitchFamily="18" charset="2"/>
              </a:rPr>
              <a:t>g</a:t>
            </a:r>
            <a:r>
              <a:rPr lang="en-US" sz="2000" dirty="0"/>
              <a:t>|</a:t>
            </a:r>
            <a:endParaRPr lang="en-US" sz="2000" dirty="0">
              <a:latin typeface="Symbol" pitchFamily="18" charset="2"/>
            </a:endParaRP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First 2 rows of R and T can be found up to a common sign </a:t>
            </a:r>
            <a:r>
              <a:rPr lang="en-US" sz="2000" dirty="0">
                <a:solidFill>
                  <a:srgbClr val="D82204"/>
                </a:solidFill>
              </a:rPr>
              <a:t>s (+ or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The third row of the rotation matrix by vector product</a:t>
            </a:r>
          </a:p>
          <a:p>
            <a:pPr>
              <a:lnSpc>
                <a:spcPct val="90000"/>
              </a:lnSpc>
            </a:pPr>
            <a:endParaRPr lang="en-US" sz="2000" dirty="0"/>
          </a:p>
          <a:p>
            <a:pPr>
              <a:lnSpc>
                <a:spcPct val="90000"/>
              </a:lnSpc>
            </a:pPr>
            <a:endParaRPr lang="en-US" sz="2000" dirty="0"/>
          </a:p>
          <a:p>
            <a:pPr>
              <a:lnSpc>
                <a:spcPct val="90000"/>
              </a:lnSpc>
            </a:pPr>
            <a:r>
              <a:rPr lang="en-US" sz="2000" dirty="0"/>
              <a:t>Remaining Questions :</a:t>
            </a:r>
          </a:p>
          <a:p>
            <a:pPr lvl="1">
              <a:lnSpc>
                <a:spcPct val="90000"/>
              </a:lnSpc>
            </a:pPr>
            <a:r>
              <a:rPr lang="en-US" sz="1600" b="1" dirty="0"/>
              <a:t>How to find the sign s?</a:t>
            </a:r>
          </a:p>
          <a:p>
            <a:pPr lvl="1">
              <a:lnSpc>
                <a:spcPct val="90000"/>
              </a:lnSpc>
            </a:pPr>
            <a:r>
              <a:rPr lang="en-US" sz="1600" b="1" dirty="0"/>
              <a:t>Is R orthogonal?</a:t>
            </a:r>
          </a:p>
          <a:p>
            <a:pPr lvl="1">
              <a:lnSpc>
                <a:spcPct val="90000"/>
              </a:lnSpc>
            </a:pPr>
            <a:r>
              <a:rPr lang="en-US" sz="1600" b="1" dirty="0"/>
              <a:t>How to find </a:t>
            </a:r>
            <a:r>
              <a:rPr lang="en-US" sz="1600" b="1" dirty="0" err="1"/>
              <a:t>Tz</a:t>
            </a:r>
            <a:r>
              <a:rPr lang="en-US" sz="1600" b="1" dirty="0"/>
              <a:t> and </a:t>
            </a:r>
            <a:r>
              <a:rPr lang="en-US" sz="1600" b="1" dirty="0" err="1"/>
              <a:t>fx</a:t>
            </a:r>
            <a:r>
              <a:rPr lang="en-US" sz="1600" b="1" dirty="0"/>
              <a:t>, </a:t>
            </a:r>
            <a:r>
              <a:rPr lang="en-US" sz="1600" b="1" dirty="0" err="1"/>
              <a:t>fy</a:t>
            </a:r>
            <a:r>
              <a:rPr lang="en-US" sz="1600" b="1" dirty="0"/>
              <a:t>?</a:t>
            </a:r>
          </a:p>
        </p:txBody>
      </p:sp>
      <p:sp>
        <p:nvSpPr>
          <p:cNvPr id="92262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922629" name="Object 5"/>
          <p:cNvGraphicFramePr>
            <a:graphicFrameLocks noChangeAspect="1"/>
          </p:cNvGraphicFramePr>
          <p:nvPr/>
        </p:nvGraphicFramePr>
        <p:xfrm>
          <a:off x="1052513" y="1828800"/>
          <a:ext cx="6700837" cy="606425"/>
        </p:xfrm>
        <a:graphic>
          <a:graphicData uri="http://schemas.openxmlformats.org/presentationml/2006/ole">
            <mc:AlternateContent xmlns:mc="http://schemas.openxmlformats.org/markup-compatibility/2006">
              <mc:Choice xmlns:v="urn:schemas-microsoft-com:vml" Requires="v">
                <p:oleObj spid="_x0000_s922802" name="Equation" r:id="rId4" imgW="2793960" imgH="253800" progId="Equation.3">
                  <p:embed/>
                </p:oleObj>
              </mc:Choice>
              <mc:Fallback>
                <p:oleObj name="Equation" r:id="rId4" imgW="2793960" imgH="253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513" y="1828800"/>
                        <a:ext cx="6700837" cy="60642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2" name="Object 18"/>
          <p:cNvGraphicFramePr>
            <a:graphicFrameLocks noChangeAspect="1"/>
          </p:cNvGraphicFramePr>
          <p:nvPr/>
        </p:nvGraphicFramePr>
        <p:xfrm>
          <a:off x="1447800" y="3124200"/>
          <a:ext cx="2362200" cy="579438"/>
        </p:xfrm>
        <a:graphic>
          <a:graphicData uri="http://schemas.openxmlformats.org/presentationml/2006/ole">
            <mc:AlternateContent xmlns:mc="http://schemas.openxmlformats.org/markup-compatibility/2006">
              <mc:Choice xmlns:v="urn:schemas-microsoft-com:vml" Requires="v">
                <p:oleObj spid="_x0000_s922803" name="Equation" r:id="rId6" imgW="1244520" imgH="304560" progId="Equation.3">
                  <p:embed/>
                </p:oleObj>
              </mc:Choice>
              <mc:Fallback>
                <p:oleObj name="Equation" r:id="rId6" imgW="1244520" imgH="30456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2362200" cy="579438"/>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3" name="Object 19"/>
          <p:cNvGraphicFramePr>
            <a:graphicFrameLocks noChangeAspect="1"/>
          </p:cNvGraphicFramePr>
          <p:nvPr/>
        </p:nvGraphicFramePr>
        <p:xfrm>
          <a:off x="1524000" y="4191000"/>
          <a:ext cx="3375025" cy="531813"/>
        </p:xfrm>
        <a:graphic>
          <a:graphicData uri="http://schemas.openxmlformats.org/presentationml/2006/ole">
            <mc:AlternateContent xmlns:mc="http://schemas.openxmlformats.org/markup-compatibility/2006">
              <mc:Choice xmlns:v="urn:schemas-microsoft-com:vml" Requires="v">
                <p:oleObj spid="_x0000_s922804" name="Equation" r:id="rId8" imgW="1777680" imgH="279360" progId="Equation.3">
                  <p:embed/>
                </p:oleObj>
              </mc:Choice>
              <mc:Fallback>
                <p:oleObj name="Equation" r:id="rId8" imgW="1777680" imgH="27936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191000"/>
                        <a:ext cx="3375025" cy="5318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4" name="Object 20"/>
          <p:cNvGraphicFramePr>
            <a:graphicFrameLocks noChangeAspect="1"/>
          </p:cNvGraphicFramePr>
          <p:nvPr/>
        </p:nvGraphicFramePr>
        <p:xfrm>
          <a:off x="5410200" y="4419600"/>
          <a:ext cx="3581400" cy="1233488"/>
        </p:xfrm>
        <a:graphic>
          <a:graphicData uri="http://schemas.openxmlformats.org/presentationml/2006/ole">
            <mc:AlternateContent xmlns:mc="http://schemas.openxmlformats.org/markup-compatibility/2006">
              <mc:Choice xmlns:v="urn:schemas-microsoft-com:vml" Requires="v">
                <p:oleObj spid="_x0000_s922805" name="Equation" r:id="rId10" imgW="2349360" imgH="812520" progId="Equation.3">
                  <p:embed/>
                </p:oleObj>
              </mc:Choice>
              <mc:Fallback>
                <p:oleObj name="Equation" r:id="rId10" imgW="2349360" imgH="812520"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419600"/>
                        <a:ext cx="3581400" cy="1233488"/>
                      </a:xfrm>
                      <a:prstGeom prst="rect">
                        <a:avLst/>
                      </a:prstGeom>
                      <a:solidFill>
                        <a:srgbClr val="FFCC99"/>
                      </a:solid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3505200" y="457200"/>
            <a:ext cx="5334000" cy="457200"/>
          </a:xfrm>
        </p:spPr>
        <p:txBody>
          <a:bodyPr/>
          <a:lstStyle/>
          <a:p>
            <a:r>
              <a:rPr lang="en-US" dirty="0"/>
              <a:t>Find the sign s</a:t>
            </a:r>
          </a:p>
        </p:txBody>
      </p:sp>
      <p:sp>
        <p:nvSpPr>
          <p:cNvPr id="924675" name="Rectangle 3"/>
          <p:cNvSpPr>
            <a:spLocks noGrp="1" noChangeArrowheads="1"/>
          </p:cNvSpPr>
          <p:nvPr>
            <p:ph type="body" idx="1"/>
          </p:nvPr>
        </p:nvSpPr>
        <p:spPr>
          <a:xfrm>
            <a:off x="609600" y="3048000"/>
            <a:ext cx="3276600" cy="3429000"/>
          </a:xfrm>
          <a:noFill/>
          <a:ln/>
        </p:spPr>
        <p:txBody>
          <a:bodyPr/>
          <a:lstStyle/>
          <a:p>
            <a:r>
              <a:rPr lang="en-US" sz="2000" dirty="0"/>
              <a:t>Facts:</a:t>
            </a:r>
            <a:endParaRPr lang="en-US" sz="2000" dirty="0">
              <a:latin typeface="Symbol" pitchFamily="18" charset="2"/>
            </a:endParaRPr>
          </a:p>
          <a:p>
            <a:pPr lvl="1"/>
            <a:r>
              <a:rPr lang="en-US" sz="2000" dirty="0" err="1"/>
              <a:t>fx</a:t>
            </a:r>
            <a:r>
              <a:rPr lang="en-US" sz="2000" dirty="0"/>
              <a:t> &gt; 0</a:t>
            </a:r>
          </a:p>
          <a:p>
            <a:pPr lvl="1"/>
            <a:r>
              <a:rPr lang="en-US" sz="2000" dirty="0" err="1"/>
              <a:t>Zc</a:t>
            </a:r>
            <a:r>
              <a:rPr lang="en-US" sz="2000" dirty="0"/>
              <a:t> &gt;0</a:t>
            </a:r>
          </a:p>
          <a:p>
            <a:pPr lvl="1"/>
            <a:r>
              <a:rPr lang="en-US" sz="2000" dirty="0"/>
              <a:t>x known</a:t>
            </a:r>
          </a:p>
          <a:p>
            <a:pPr lvl="1"/>
            <a:r>
              <a:rPr lang="en-US" sz="2000" dirty="0" err="1"/>
              <a:t>Xw,Yw,Zw</a:t>
            </a:r>
            <a:r>
              <a:rPr lang="en-US" sz="2000" dirty="0"/>
              <a:t> known</a:t>
            </a:r>
          </a:p>
          <a:p>
            <a:r>
              <a:rPr lang="en-US" sz="2000" dirty="0"/>
              <a:t>Solution</a:t>
            </a:r>
            <a:endParaRPr lang="en-US" sz="2000" dirty="0">
              <a:latin typeface="Symbol" pitchFamily="18" charset="2"/>
            </a:endParaRPr>
          </a:p>
          <a:p>
            <a:pPr lvl="1">
              <a:buFont typeface="Symbol" pitchFamily="18" charset="2"/>
              <a:buChar char="Þ"/>
            </a:pPr>
            <a:r>
              <a:rPr lang="en-US" sz="2000" dirty="0"/>
              <a:t>Check the sign of </a:t>
            </a:r>
            <a:r>
              <a:rPr lang="en-US" sz="2000" dirty="0" err="1"/>
              <a:t>Xc</a:t>
            </a:r>
            <a:r>
              <a:rPr lang="en-US" sz="2000" dirty="0"/>
              <a:t>  </a:t>
            </a:r>
          </a:p>
          <a:p>
            <a:pPr lvl="1">
              <a:buFont typeface="Symbol" pitchFamily="18" charset="2"/>
              <a:buChar char="Þ"/>
            </a:pPr>
            <a:r>
              <a:rPr lang="en-US" sz="2000" dirty="0"/>
              <a:t>Should be opposite to x</a:t>
            </a:r>
          </a:p>
        </p:txBody>
      </p:sp>
      <p:graphicFrame>
        <p:nvGraphicFramePr>
          <p:cNvPr id="1005568" name="Object 0"/>
          <p:cNvGraphicFramePr>
            <a:graphicFrameLocks noChangeAspect="1"/>
          </p:cNvGraphicFramePr>
          <p:nvPr/>
        </p:nvGraphicFramePr>
        <p:xfrm>
          <a:off x="4271963" y="4876800"/>
          <a:ext cx="4872037" cy="1546225"/>
        </p:xfrm>
        <a:graphic>
          <a:graphicData uri="http://schemas.openxmlformats.org/presentationml/2006/ole">
            <mc:AlternateContent xmlns:mc="http://schemas.openxmlformats.org/markup-compatibility/2006">
              <mc:Choice xmlns:v="urn:schemas-microsoft-com:vml" Requires="v">
                <p:oleObj spid="_x0000_s1005618" name="Equation" r:id="rId4" imgW="2882880" imgH="914400" progId="Equation.3">
                  <p:embed/>
                </p:oleObj>
              </mc:Choice>
              <mc:Fallback>
                <p:oleObj name="Equation" r:id="rId4" imgW="2882880" imgH="9144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963" y="4876800"/>
                        <a:ext cx="4872037"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4682" name="Group 10"/>
          <p:cNvGrpSpPr>
            <a:grpSpLocks/>
          </p:cNvGrpSpPr>
          <p:nvPr/>
        </p:nvGrpSpPr>
        <p:grpSpPr bwMode="auto">
          <a:xfrm>
            <a:off x="1143000" y="990600"/>
            <a:ext cx="7162800" cy="3505200"/>
            <a:chOff x="720" y="624"/>
            <a:chExt cx="4512" cy="2208"/>
          </a:xfrm>
        </p:grpSpPr>
        <p:grpSp>
          <p:nvGrpSpPr>
            <p:cNvPr id="924683" name="Group 11"/>
            <p:cNvGrpSpPr>
              <a:grpSpLocks/>
            </p:cNvGrpSpPr>
            <p:nvPr/>
          </p:nvGrpSpPr>
          <p:grpSpPr bwMode="auto">
            <a:xfrm>
              <a:off x="3792" y="1968"/>
              <a:ext cx="1440" cy="864"/>
              <a:chOff x="3792" y="1968"/>
              <a:chExt cx="1440" cy="864"/>
            </a:xfrm>
          </p:grpSpPr>
          <p:grpSp>
            <p:nvGrpSpPr>
              <p:cNvPr id="924684" name="Group 12"/>
              <p:cNvGrpSpPr>
                <a:grpSpLocks/>
              </p:cNvGrpSpPr>
              <p:nvPr/>
            </p:nvGrpSpPr>
            <p:grpSpPr bwMode="auto">
              <a:xfrm>
                <a:off x="4080" y="2064"/>
                <a:ext cx="864" cy="624"/>
                <a:chOff x="4080" y="2064"/>
                <a:chExt cx="864" cy="624"/>
              </a:xfrm>
            </p:grpSpPr>
            <p:sp>
              <p:nvSpPr>
                <p:cNvPr id="924685" name="Line 13"/>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6" name="Line 14"/>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7" name="Line 15"/>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924688" name="Rectangle 16"/>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924689" name="Rectangle 17"/>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924690" name="Rectangle 18"/>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924691" name="Group 19"/>
            <p:cNvGrpSpPr>
              <a:grpSpLocks/>
            </p:cNvGrpSpPr>
            <p:nvPr/>
          </p:nvGrpSpPr>
          <p:grpSpPr bwMode="auto">
            <a:xfrm>
              <a:off x="3244" y="624"/>
              <a:ext cx="1028" cy="1056"/>
              <a:chOff x="3244" y="624"/>
              <a:chExt cx="1028" cy="1056"/>
            </a:xfrm>
          </p:grpSpPr>
          <p:sp>
            <p:nvSpPr>
              <p:cNvPr id="924692" name="Line 20"/>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3" name="Line 21"/>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4" name="Line 22"/>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5" name="Rectangle 23"/>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924696" name="Rectangle 24"/>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924697" name="Rectangle 25"/>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924698" name="AutoShape 26"/>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24699" name="Line 27"/>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924700" name="Line 28"/>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1" name="Line 29"/>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2" name="Rectangle 30"/>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924703" name="Rectangle 31"/>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924704" name="Rectangle 32"/>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924705" name="Line 33"/>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924706" name="Line 34"/>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924707" name="Oval 35"/>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24708" name="Rectangle 36"/>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924709" name="Rectangle 37"/>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924710" name="Oval 38"/>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1" name="Rectangle 39"/>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924712" name="Group 40"/>
            <p:cNvGrpSpPr>
              <a:grpSpLocks/>
            </p:cNvGrpSpPr>
            <p:nvPr/>
          </p:nvGrpSpPr>
          <p:grpSpPr bwMode="auto">
            <a:xfrm>
              <a:off x="720" y="624"/>
              <a:ext cx="1910" cy="1018"/>
              <a:chOff x="720" y="624"/>
              <a:chExt cx="1910" cy="1018"/>
            </a:xfrm>
          </p:grpSpPr>
          <p:sp>
            <p:nvSpPr>
              <p:cNvPr id="924713" name="Rectangle 41"/>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924714" name="Line 42"/>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5" name="Line 43"/>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6" name="Rectangle 44"/>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924717" name="Rectangle 45"/>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924718" name="Oval 46"/>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9" name="Rectangle 47"/>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924720" name="Freeform 48"/>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3505200" y="457200"/>
            <a:ext cx="5334000" cy="457200"/>
          </a:xfrm>
        </p:spPr>
        <p:txBody>
          <a:bodyPr/>
          <a:lstStyle/>
          <a:p>
            <a:r>
              <a:rPr lang="en-US" dirty="0"/>
              <a:t>Rotation R : </a:t>
            </a:r>
            <a:r>
              <a:rPr lang="en-US" dirty="0" err="1"/>
              <a:t>Orthogonality</a:t>
            </a:r>
            <a:endParaRPr lang="en-US" dirty="0"/>
          </a:p>
        </p:txBody>
      </p:sp>
      <p:sp>
        <p:nvSpPr>
          <p:cNvPr id="926723" name="Rectangle 3"/>
          <p:cNvSpPr>
            <a:spLocks noGrp="1" noChangeArrowheads="1"/>
          </p:cNvSpPr>
          <p:nvPr>
            <p:ph type="body" idx="1"/>
          </p:nvPr>
        </p:nvSpPr>
        <p:spPr>
          <a:xfrm>
            <a:off x="609600" y="1143000"/>
            <a:ext cx="4267200" cy="5105400"/>
          </a:xfrm>
          <a:noFill/>
          <a:ln/>
        </p:spPr>
        <p:txBody>
          <a:bodyPr/>
          <a:lstStyle/>
          <a:p>
            <a:r>
              <a:rPr lang="en-US" sz="2000" dirty="0"/>
              <a:t>Question: </a:t>
            </a:r>
            <a:endParaRPr lang="en-US" sz="2000" dirty="0">
              <a:latin typeface="Symbol" pitchFamily="18" charset="2"/>
            </a:endParaRPr>
          </a:p>
          <a:p>
            <a:pPr lvl="1"/>
            <a:r>
              <a:rPr lang="en-US" sz="1800" dirty="0"/>
              <a:t>First 2 rows of R are calculated without using the mutual orthogonal constraint</a:t>
            </a:r>
            <a:r>
              <a:rPr lang="en-US" sz="2000" dirty="0"/>
              <a:t> </a:t>
            </a:r>
          </a:p>
          <a:p>
            <a:pPr lvl="1"/>
            <a:endParaRPr lang="en-US" sz="2000" dirty="0"/>
          </a:p>
          <a:p>
            <a:endParaRPr lang="en-US" sz="2000" dirty="0"/>
          </a:p>
          <a:p>
            <a:endParaRPr lang="en-US" sz="2000" dirty="0"/>
          </a:p>
          <a:p>
            <a:r>
              <a:rPr lang="en-US" sz="2000" dirty="0"/>
              <a:t>Solution: </a:t>
            </a:r>
          </a:p>
          <a:p>
            <a:pPr lvl="1"/>
            <a:r>
              <a:rPr lang="en-US" sz="1800" dirty="0"/>
              <a:t>Use SVD of estimate R</a:t>
            </a:r>
            <a:endParaRPr lang="en-US" sz="2000" dirty="0">
              <a:solidFill>
                <a:srgbClr val="D82204"/>
              </a:solidFill>
            </a:endParaRPr>
          </a:p>
          <a:p>
            <a:pPr lvl="1"/>
            <a:endParaRPr lang="en-US" sz="2000" dirty="0">
              <a:solidFill>
                <a:srgbClr val="D82204"/>
              </a:solidFill>
            </a:endParaRPr>
          </a:p>
        </p:txBody>
      </p:sp>
      <p:sp>
        <p:nvSpPr>
          <p:cNvPr id="92672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6592" name="Object 1024"/>
          <p:cNvGraphicFramePr>
            <a:graphicFrameLocks noChangeAspect="1"/>
          </p:cNvGraphicFramePr>
          <p:nvPr/>
        </p:nvGraphicFramePr>
        <p:xfrm>
          <a:off x="5105400" y="2514600"/>
          <a:ext cx="3375025" cy="531813"/>
        </p:xfrm>
        <a:graphic>
          <a:graphicData uri="http://schemas.openxmlformats.org/presentationml/2006/ole">
            <mc:AlternateContent xmlns:mc="http://schemas.openxmlformats.org/markup-compatibility/2006">
              <mc:Choice xmlns:v="urn:schemas-microsoft-com:vml" Requires="v">
                <p:oleObj spid="_x0000_s1006790" name="Equation" r:id="rId4" imgW="1777680" imgH="279360" progId="Equation.3">
                  <p:embed/>
                </p:oleObj>
              </mc:Choice>
              <mc:Fallback>
                <p:oleObj name="Equation" r:id="rId4" imgW="1777680" imgH="27936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514600"/>
                        <a:ext cx="3375025" cy="5318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3" name="Object 1025"/>
          <p:cNvGraphicFramePr>
            <a:graphicFrameLocks noChangeAspect="1"/>
          </p:cNvGraphicFramePr>
          <p:nvPr/>
        </p:nvGraphicFramePr>
        <p:xfrm>
          <a:off x="4953000" y="1143000"/>
          <a:ext cx="3581400" cy="1233488"/>
        </p:xfrm>
        <a:graphic>
          <a:graphicData uri="http://schemas.openxmlformats.org/presentationml/2006/ole">
            <mc:AlternateContent xmlns:mc="http://schemas.openxmlformats.org/markup-compatibility/2006">
              <mc:Choice xmlns:v="urn:schemas-microsoft-com:vml" Requires="v">
                <p:oleObj spid="_x0000_s1006791" name="Equation" r:id="rId6" imgW="2349360" imgH="812520" progId="Equation.3">
                  <p:embed/>
                </p:oleObj>
              </mc:Choice>
              <mc:Fallback>
                <p:oleObj name="Equation" r:id="rId6" imgW="2349360" imgH="81252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143000"/>
                        <a:ext cx="3581400" cy="1233488"/>
                      </a:xfrm>
                      <a:prstGeom prst="rect">
                        <a:avLst/>
                      </a:prstGeom>
                      <a:solidFill>
                        <a:srgbClr val="FFCC99"/>
                      </a:solidFill>
                    </p:spPr>
                  </p:pic>
                </p:oleObj>
              </mc:Fallback>
            </mc:AlternateContent>
          </a:graphicData>
        </a:graphic>
      </p:graphicFrame>
      <p:graphicFrame>
        <p:nvGraphicFramePr>
          <p:cNvPr id="1006594" name="Object 1026"/>
          <p:cNvGraphicFramePr>
            <a:graphicFrameLocks noChangeAspect="1"/>
          </p:cNvGraphicFramePr>
          <p:nvPr/>
        </p:nvGraphicFramePr>
        <p:xfrm>
          <a:off x="2133600" y="2590800"/>
          <a:ext cx="1219200" cy="611188"/>
        </p:xfrm>
        <a:graphic>
          <a:graphicData uri="http://schemas.openxmlformats.org/presentationml/2006/ole">
            <mc:AlternateContent xmlns:mc="http://schemas.openxmlformats.org/markup-compatibility/2006">
              <mc:Choice xmlns:v="urn:schemas-microsoft-com:vml" Requires="v">
                <p:oleObj spid="_x0000_s1006792" name="Equation" r:id="rId8" imgW="660240" imgH="330120" progId="Equation.3">
                  <p:embed/>
                </p:oleObj>
              </mc:Choice>
              <mc:Fallback>
                <p:oleObj name="Equation" r:id="rId8" imgW="660240" imgH="330120" progId="Equation.3">
                  <p:embed/>
                  <p:pic>
                    <p:nvPicPr>
                      <p:cNvPr id="0" name="Picture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590800"/>
                        <a:ext cx="1219200" cy="6111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5" name="Object 1027"/>
          <p:cNvGraphicFramePr>
            <a:graphicFrameLocks noChangeAspect="1"/>
          </p:cNvGraphicFramePr>
          <p:nvPr/>
        </p:nvGraphicFramePr>
        <p:xfrm>
          <a:off x="1600200" y="4495800"/>
          <a:ext cx="1447800" cy="474663"/>
        </p:xfrm>
        <a:graphic>
          <a:graphicData uri="http://schemas.openxmlformats.org/presentationml/2006/ole">
            <mc:AlternateContent xmlns:mc="http://schemas.openxmlformats.org/markup-compatibility/2006">
              <mc:Choice xmlns:v="urn:schemas-microsoft-com:vml" Requires="v">
                <p:oleObj spid="_x0000_s1006793" name="Equation" r:id="rId10" imgW="736560" imgH="241200" progId="Equation.3">
                  <p:embed/>
                </p:oleObj>
              </mc:Choice>
              <mc:Fallback>
                <p:oleObj name="Equation" r:id="rId10" imgW="736560" imgH="241200" progId="Equation.3">
                  <p:embed/>
                  <p:pic>
                    <p:nvPicPr>
                      <p:cNvPr id="0" name="Picture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495800"/>
                        <a:ext cx="1447800" cy="4746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6" name="Object 1028"/>
          <p:cNvGraphicFramePr>
            <a:graphicFrameLocks noChangeAspect="1"/>
          </p:cNvGraphicFramePr>
          <p:nvPr/>
        </p:nvGraphicFramePr>
        <p:xfrm>
          <a:off x="4114800" y="4495800"/>
          <a:ext cx="1295400" cy="455613"/>
        </p:xfrm>
        <a:graphic>
          <a:graphicData uri="http://schemas.openxmlformats.org/presentationml/2006/ole">
            <mc:AlternateContent xmlns:mc="http://schemas.openxmlformats.org/markup-compatibility/2006">
              <mc:Choice xmlns:v="urn:schemas-microsoft-com:vml" Requires="v">
                <p:oleObj spid="_x0000_s1006794" name="Equation" r:id="rId12" imgW="685800" imgH="241200" progId="Equation.3">
                  <p:embed/>
                </p:oleObj>
              </mc:Choice>
              <mc:Fallback>
                <p:oleObj name="Equation" r:id="rId12" imgW="685800" imgH="241200" progId="Equation.3">
                  <p:embed/>
                  <p:pic>
                    <p:nvPicPr>
                      <p:cNvPr id="0" name="Picture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495800"/>
                        <a:ext cx="1295400" cy="4556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6733" name="AutoShape 13"/>
          <p:cNvSpPr>
            <a:spLocks noChangeArrowheads="1"/>
          </p:cNvSpPr>
          <p:nvPr/>
        </p:nvSpPr>
        <p:spPr bwMode="auto">
          <a:xfrm>
            <a:off x="3276600" y="4648200"/>
            <a:ext cx="609600" cy="3048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6734" name="Text Box 14"/>
          <p:cNvSpPr txBox="1">
            <a:spLocks noChangeArrowheads="1"/>
          </p:cNvSpPr>
          <p:nvPr/>
        </p:nvSpPr>
        <p:spPr bwMode="auto">
          <a:xfrm>
            <a:off x="3657600" y="5410200"/>
            <a:ext cx="42672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Replace the diagonal matrix D with the 3x3 identity matrix</a:t>
            </a:r>
          </a:p>
        </p:txBody>
      </p:sp>
      <p:sp>
        <p:nvSpPr>
          <p:cNvPr id="926735" name="AutoShape 15"/>
          <p:cNvSpPr>
            <a:spLocks noChangeArrowheads="1"/>
          </p:cNvSpPr>
          <p:nvPr/>
        </p:nvSpPr>
        <p:spPr bwMode="auto">
          <a:xfrm>
            <a:off x="4876800" y="5029200"/>
            <a:ext cx="76200" cy="381000"/>
          </a:xfrm>
          <a:prstGeom prst="upArrow">
            <a:avLst>
              <a:gd name="adj1" fmla="val 100000"/>
              <a:gd name="adj2" fmla="val 112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3505200" y="457200"/>
            <a:ext cx="5334000" cy="457200"/>
          </a:xfrm>
        </p:spPr>
        <p:txBody>
          <a:bodyPr/>
          <a:lstStyle/>
          <a:p>
            <a:r>
              <a:rPr lang="en-US" dirty="0"/>
              <a:t>Find </a:t>
            </a:r>
            <a:r>
              <a:rPr lang="en-US" dirty="0" err="1"/>
              <a:t>Tz</a:t>
            </a:r>
            <a:r>
              <a:rPr lang="en-US" dirty="0"/>
              <a:t>, </a:t>
            </a:r>
            <a:r>
              <a:rPr lang="en-US" dirty="0" err="1"/>
              <a:t>Fx</a:t>
            </a:r>
            <a:r>
              <a:rPr lang="en-US" dirty="0"/>
              <a:t> and </a:t>
            </a:r>
            <a:r>
              <a:rPr lang="en-US" dirty="0" err="1"/>
              <a:t>Fy</a:t>
            </a:r>
            <a:endParaRPr lang="en-US" dirty="0"/>
          </a:p>
        </p:txBody>
      </p:sp>
      <p:sp>
        <p:nvSpPr>
          <p:cNvPr id="930819" name="Rectangle 3"/>
          <p:cNvSpPr>
            <a:spLocks noGrp="1" noChangeArrowheads="1"/>
          </p:cNvSpPr>
          <p:nvPr>
            <p:ph type="body" idx="1"/>
          </p:nvPr>
        </p:nvSpPr>
        <p:spPr>
          <a:xfrm>
            <a:off x="609600" y="1143000"/>
            <a:ext cx="3962400" cy="5486400"/>
          </a:xfrm>
          <a:noFill/>
          <a:ln/>
        </p:spPr>
        <p:txBody>
          <a:bodyPr/>
          <a:lstStyle/>
          <a:p>
            <a:r>
              <a:rPr lang="en-US" sz="2000" dirty="0"/>
              <a:t>Solution</a:t>
            </a:r>
            <a:endParaRPr lang="en-US" sz="2000" dirty="0">
              <a:latin typeface="Symbol" pitchFamily="18" charset="2"/>
            </a:endParaRPr>
          </a:p>
          <a:p>
            <a:pPr lvl="1"/>
            <a:r>
              <a:rPr lang="en-US" sz="1800" dirty="0"/>
              <a:t>Solve the system of N linear equations with two unknown</a:t>
            </a:r>
          </a:p>
          <a:p>
            <a:pPr lvl="2"/>
            <a:r>
              <a:rPr lang="en-US" sz="1800" dirty="0" err="1"/>
              <a:t>Tx</a:t>
            </a:r>
            <a:r>
              <a:rPr lang="en-US" sz="1800" dirty="0"/>
              <a:t>, </a:t>
            </a:r>
            <a:r>
              <a:rPr lang="en-US" sz="1800" dirty="0" err="1"/>
              <a:t>fx</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Least Square method</a:t>
            </a:r>
          </a:p>
          <a:p>
            <a:pPr lvl="1"/>
            <a:endParaRPr lang="en-US" sz="1800" dirty="0"/>
          </a:p>
          <a:p>
            <a:pPr lvl="1"/>
            <a:endParaRPr lang="en-US" sz="1800" dirty="0"/>
          </a:p>
          <a:p>
            <a:pPr lvl="1"/>
            <a:endParaRPr lang="en-US" sz="1800" dirty="0"/>
          </a:p>
          <a:p>
            <a:pPr lvl="1"/>
            <a:endParaRPr lang="en-US" sz="1800" dirty="0"/>
          </a:p>
          <a:p>
            <a:pPr lvl="1"/>
            <a:r>
              <a:rPr lang="en-US" sz="1800" dirty="0"/>
              <a:t>SVD method to find inverse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93082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7616" name="Object 1024"/>
          <p:cNvGraphicFramePr>
            <a:graphicFrameLocks noChangeAspect="1"/>
          </p:cNvGraphicFramePr>
          <p:nvPr/>
        </p:nvGraphicFramePr>
        <p:xfrm>
          <a:off x="4953000" y="1600200"/>
          <a:ext cx="3756025" cy="730250"/>
        </p:xfrm>
        <a:graphic>
          <a:graphicData uri="http://schemas.openxmlformats.org/presentationml/2006/ole">
            <mc:AlternateContent xmlns:mc="http://schemas.openxmlformats.org/markup-compatibility/2006">
              <mc:Choice xmlns:v="urn:schemas-microsoft-com:vml" Requires="v">
                <p:oleObj spid="_x0000_s1007777" name="Equation" r:id="rId4" imgW="2222280" imgH="431640" progId="Equation.3">
                  <p:embed/>
                </p:oleObj>
              </mc:Choice>
              <mc:Fallback>
                <p:oleObj name="Equation" r:id="rId4" imgW="2222280" imgH="43164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00200"/>
                        <a:ext cx="3756025" cy="73025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7617" name="Object 1025"/>
          <p:cNvGraphicFramePr>
            <a:graphicFrameLocks noChangeAspect="1"/>
          </p:cNvGraphicFramePr>
          <p:nvPr/>
        </p:nvGraphicFramePr>
        <p:xfrm>
          <a:off x="5867400" y="4343400"/>
          <a:ext cx="1219200" cy="844550"/>
        </p:xfrm>
        <a:graphic>
          <a:graphicData uri="http://schemas.openxmlformats.org/presentationml/2006/ole">
            <mc:AlternateContent xmlns:mc="http://schemas.openxmlformats.org/markup-compatibility/2006">
              <mc:Choice xmlns:v="urn:schemas-microsoft-com:vml" Requires="v">
                <p:oleObj spid="_x0000_s1007778" name="Equation" r:id="rId6" imgW="698400" imgH="482400" progId="Equation.3">
                  <p:embed/>
                </p:oleObj>
              </mc:Choice>
              <mc:Fallback>
                <p:oleObj name="Equation" r:id="rId6" imgW="698400" imgH="48240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343400"/>
                        <a:ext cx="1219200" cy="84455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4" name="AutoShape 8"/>
          <p:cNvSpPr>
            <a:spLocks noChangeArrowheads="1"/>
          </p:cNvSpPr>
          <p:nvPr/>
        </p:nvSpPr>
        <p:spPr bwMode="auto">
          <a:xfrm>
            <a:off x="6400800" y="38100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07618" name="Object 1026"/>
          <p:cNvGraphicFramePr>
            <a:graphicFrameLocks noChangeAspect="1"/>
          </p:cNvGraphicFramePr>
          <p:nvPr/>
        </p:nvGraphicFramePr>
        <p:xfrm>
          <a:off x="1524000" y="3048000"/>
          <a:ext cx="6953250" cy="387350"/>
        </p:xfrm>
        <a:graphic>
          <a:graphicData uri="http://schemas.openxmlformats.org/presentationml/2006/ole">
            <mc:AlternateContent xmlns:mc="http://schemas.openxmlformats.org/markup-compatibility/2006">
              <mc:Choice xmlns:v="urn:schemas-microsoft-com:vml" Requires="v">
                <p:oleObj spid="_x0000_s1007779" name="Equation" r:id="rId8" imgW="4114800" imgH="228600" progId="Equation.3">
                  <p:embed/>
                </p:oleObj>
              </mc:Choice>
              <mc:Fallback>
                <p:oleObj name="Equation" r:id="rId8" imgW="4114800" imgH="228600" progId="Equation.3">
                  <p:embed/>
                  <p:pic>
                    <p:nvPicPr>
                      <p:cNvPr id="0" name="Picture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048000"/>
                        <a:ext cx="6953250" cy="38735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6" name="AutoShape 10"/>
          <p:cNvSpPr>
            <a:spLocks noChangeArrowheads="1"/>
          </p:cNvSpPr>
          <p:nvPr/>
        </p:nvSpPr>
        <p:spPr bwMode="auto">
          <a:xfrm>
            <a:off x="6477000" y="24384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19" name="Group 18"/>
          <p:cNvGrpSpPr/>
          <p:nvPr/>
        </p:nvGrpSpPr>
        <p:grpSpPr>
          <a:xfrm>
            <a:off x="1643063" y="3357563"/>
            <a:ext cx="6783388" cy="819150"/>
            <a:chOff x="1643063" y="3357563"/>
            <a:chExt cx="6783388" cy="819150"/>
          </a:xfrm>
        </p:grpSpPr>
        <p:sp>
          <p:nvSpPr>
            <p:cNvPr id="930828" name="AutoShape 12"/>
            <p:cNvSpPr>
              <a:spLocks/>
            </p:cNvSpPr>
            <p:nvPr/>
          </p:nvSpPr>
          <p:spPr bwMode="auto">
            <a:xfrm rot="16254001">
              <a:off x="3465513" y="2249488"/>
              <a:ext cx="381000" cy="2743200"/>
            </a:xfrm>
            <a:prstGeom prst="leftBrace">
              <a:avLst>
                <a:gd name="adj1" fmla="val 60000"/>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29" name="Text Box 13"/>
            <p:cNvSpPr txBox="1">
              <a:spLocks noChangeArrowheads="1"/>
            </p:cNvSpPr>
            <p:nvPr/>
          </p:nvSpPr>
          <p:spPr bwMode="auto">
            <a:xfrm>
              <a:off x="3810000" y="38100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i2</a:t>
              </a:r>
            </a:p>
          </p:txBody>
        </p:sp>
        <p:sp>
          <p:nvSpPr>
            <p:cNvPr id="930830" name="Line 14"/>
            <p:cNvSpPr>
              <a:spLocks noChangeShapeType="1"/>
            </p:cNvSpPr>
            <p:nvPr/>
          </p:nvSpPr>
          <p:spPr bwMode="auto">
            <a:xfrm flipH="1" flipV="1">
              <a:off x="1643063" y="3357563"/>
              <a:ext cx="76200" cy="457200"/>
            </a:xfrm>
            <a:prstGeom prst="line">
              <a:avLst/>
            </a:prstGeom>
            <a:noFill/>
            <a:ln w="25400">
              <a:solidFill>
                <a:schemeClr val="bg2"/>
              </a:solidFill>
              <a:round/>
              <a:headEnd type="none" w="sm" len="sm"/>
              <a:tailEnd type="triangle" w="sm" len="sm"/>
            </a:ln>
            <a:effectLst/>
          </p:spPr>
          <p:txBody>
            <a:bodyPr/>
            <a:lstStyle/>
            <a:p>
              <a:endParaRPr lang="en-US"/>
            </a:p>
          </p:txBody>
        </p:sp>
        <p:sp>
          <p:nvSpPr>
            <p:cNvPr id="930831" name="Text Box 15"/>
            <p:cNvSpPr txBox="1">
              <a:spLocks noChangeArrowheads="1"/>
            </p:cNvSpPr>
            <p:nvPr/>
          </p:nvSpPr>
          <p:spPr bwMode="auto">
            <a:xfrm>
              <a:off x="1676400" y="3810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i1</a:t>
              </a:r>
            </a:p>
          </p:txBody>
        </p:sp>
        <p:sp>
          <p:nvSpPr>
            <p:cNvPr id="930832" name="AutoShape 16"/>
            <p:cNvSpPr>
              <a:spLocks/>
            </p:cNvSpPr>
            <p:nvPr/>
          </p:nvSpPr>
          <p:spPr bwMode="auto">
            <a:xfrm rot="16254001">
              <a:off x="6972300" y="2546350"/>
              <a:ext cx="381000" cy="2133600"/>
            </a:xfrm>
            <a:prstGeom prst="leftBrace">
              <a:avLst>
                <a:gd name="adj1" fmla="val 46667"/>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33" name="Text Box 17"/>
            <p:cNvSpPr txBox="1">
              <a:spLocks noChangeArrowheads="1"/>
            </p:cNvSpPr>
            <p:nvPr/>
          </p:nvSpPr>
          <p:spPr bwMode="auto">
            <a:xfrm>
              <a:off x="7773988" y="3732213"/>
              <a:ext cx="652463"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 bi</a:t>
              </a:r>
              <a:endParaRPr lang="en-US" baseline="-25000" dirty="0">
                <a:solidFill>
                  <a:schemeClr val="bg2"/>
                </a:solidFill>
              </a:endParaRPr>
            </a:p>
          </p:txBody>
        </p:sp>
      </p:grpSp>
      <p:graphicFrame>
        <p:nvGraphicFramePr>
          <p:cNvPr id="1007619" name="Object 1027"/>
          <p:cNvGraphicFramePr>
            <a:graphicFrameLocks noChangeAspect="1"/>
          </p:cNvGraphicFramePr>
          <p:nvPr/>
        </p:nvGraphicFramePr>
        <p:xfrm>
          <a:off x="2209800" y="4876800"/>
          <a:ext cx="2373313" cy="933450"/>
        </p:xfrm>
        <a:graphic>
          <a:graphicData uri="http://schemas.openxmlformats.org/presentationml/2006/ole">
            <mc:AlternateContent xmlns:mc="http://schemas.openxmlformats.org/markup-compatibility/2006">
              <mc:Choice xmlns:v="urn:schemas-microsoft-com:vml" Requires="v">
                <p:oleObj spid="_x0000_s1007780" name="Equation" r:id="rId10" imgW="1358640" imgH="533160" progId="Equation.3">
                  <p:embed/>
                </p:oleObj>
              </mc:Choice>
              <mc:Fallback>
                <p:oleObj name="Equation" r:id="rId10" imgW="1358640" imgH="533160" progId="Equation.3">
                  <p:embed/>
                  <p:pic>
                    <p:nvPicPr>
                      <p:cNvPr id="0" name="Picture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876800"/>
                        <a:ext cx="2373313" cy="93345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35" name="AutoShape 19"/>
          <p:cNvSpPr>
            <a:spLocks noChangeArrowheads="1"/>
          </p:cNvSpPr>
          <p:nvPr/>
        </p:nvSpPr>
        <p:spPr bwMode="auto">
          <a:xfrm rot="3727143">
            <a:off x="5219700" y="49149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428596" y="914400"/>
            <a:ext cx="8429684" cy="5943600"/>
          </a:xfrm>
          <a:noFill/>
          <a:ln/>
        </p:spPr>
        <p:txBody>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Camera Model Lecture)</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2209800" y="285750"/>
            <a:ext cx="6896100" cy="609600"/>
          </a:xfrm>
        </p:spPr>
        <p:txBody>
          <a:bodyPr/>
          <a:lstStyle/>
          <a:p>
            <a:r>
              <a:rPr lang="en-US" dirty="0"/>
              <a:t>Direct parameter Calibration Summary</a:t>
            </a:r>
          </a:p>
        </p:txBody>
      </p:sp>
      <p:sp>
        <p:nvSpPr>
          <p:cNvPr id="854019" name="Rectangle 3"/>
          <p:cNvSpPr>
            <a:spLocks noGrp="1" noChangeArrowheads="1"/>
          </p:cNvSpPr>
          <p:nvPr>
            <p:ph type="body" idx="1"/>
          </p:nvPr>
        </p:nvSpPr>
        <p:spPr>
          <a:xfrm>
            <a:off x="609600" y="1219200"/>
            <a:ext cx="5486400" cy="5486400"/>
          </a:xfrm>
          <a:noFill/>
          <a:ln/>
        </p:spPr>
        <p:txBody>
          <a:bodyPr/>
          <a:lstStyle/>
          <a:p>
            <a:pPr marL="457200" indent="-457200">
              <a:lnSpc>
                <a:spcPct val="90000"/>
              </a:lnSpc>
            </a:pPr>
            <a:r>
              <a:rPr lang="en-US"/>
              <a:t>Algorithm</a:t>
            </a:r>
            <a:endParaRPr lang="en-US" dirty="0"/>
          </a:p>
          <a:p>
            <a:pPr marL="876300" lvl="1" indent="-419100">
              <a:lnSpc>
                <a:spcPct val="90000"/>
              </a:lnSpc>
              <a:buFont typeface="Zapf Dingbats" charset="2"/>
              <a:buAutoNum type="arabicPeriod"/>
            </a:pPr>
            <a:r>
              <a:rPr lang="en-US" sz="2000" dirty="0"/>
              <a:t>Measure N 3D coordinates (Xi, </a:t>
            </a:r>
            <a:r>
              <a:rPr lang="en-US" sz="2000" dirty="0" err="1"/>
              <a:t>Yi,Zi</a:t>
            </a:r>
            <a:r>
              <a:rPr lang="en-US" sz="2000" dirty="0"/>
              <a:t>)</a:t>
            </a:r>
          </a:p>
          <a:p>
            <a:pPr marL="876300" lvl="1" indent="-419100">
              <a:lnSpc>
                <a:spcPct val="90000"/>
              </a:lnSpc>
              <a:buFont typeface="Zapf Dingbats" charset="2"/>
              <a:buAutoNum type="arabicPeriod"/>
            </a:pPr>
            <a:r>
              <a:rPr lang="en-US" sz="2000" dirty="0"/>
              <a:t>Locate their corresponding image points (</a:t>
            </a:r>
            <a:r>
              <a:rPr lang="en-US" sz="2000" dirty="0" err="1"/>
              <a:t>xi,yi</a:t>
            </a:r>
            <a:r>
              <a:rPr lang="en-US" sz="2000" dirty="0"/>
              <a:t>)  - Edge, Corner, Hough</a:t>
            </a:r>
          </a:p>
          <a:p>
            <a:pPr marL="876300" lvl="1" indent="-419100">
              <a:lnSpc>
                <a:spcPct val="90000"/>
              </a:lnSpc>
              <a:buFont typeface="Zapf Dingbats" charset="2"/>
              <a:buAutoNum type="arabicPeriod"/>
            </a:pPr>
            <a:r>
              <a:rPr lang="en-US" sz="2000" dirty="0"/>
              <a:t>Build matrix A  of a homogeneous system  Av = 0 </a:t>
            </a:r>
          </a:p>
          <a:p>
            <a:pPr marL="876300" lvl="1" indent="-419100">
              <a:lnSpc>
                <a:spcPct val="90000"/>
              </a:lnSpc>
              <a:buFont typeface="Zapf Dingbats" charset="2"/>
              <a:buAutoNum type="arabicPeriod"/>
            </a:pPr>
            <a:r>
              <a:rPr lang="en-US" sz="2000" dirty="0"/>
              <a:t>Compute </a:t>
            </a:r>
            <a:r>
              <a:rPr lang="en-US" sz="2000" dirty="0">
                <a:solidFill>
                  <a:srgbClr val="D82204"/>
                </a:solidFill>
              </a:rPr>
              <a:t>SVD</a:t>
            </a:r>
            <a:r>
              <a:rPr lang="en-US" sz="2000" dirty="0"/>
              <a:t> of A , solution v</a:t>
            </a:r>
          </a:p>
          <a:p>
            <a:pPr marL="876300" lvl="1" indent="-419100">
              <a:lnSpc>
                <a:spcPct val="90000"/>
              </a:lnSpc>
              <a:buFont typeface="Zapf Dingbats" charset="2"/>
              <a:buAutoNum type="arabicPeriod"/>
            </a:pPr>
            <a:r>
              <a:rPr lang="en-US" sz="2000" dirty="0"/>
              <a:t>Determine aspect ratio </a:t>
            </a:r>
            <a:r>
              <a:rPr lang="en-US" sz="2000" dirty="0">
                <a:latin typeface="Symbol" pitchFamily="18" charset="2"/>
              </a:rPr>
              <a:t>a</a:t>
            </a:r>
            <a:r>
              <a:rPr lang="en-US" sz="2000" dirty="0"/>
              <a:t> and scale |</a:t>
            </a:r>
            <a:r>
              <a:rPr lang="en-US" sz="2000" dirty="0">
                <a:latin typeface="Symbol" pitchFamily="18" charset="2"/>
              </a:rPr>
              <a:t>g</a:t>
            </a:r>
            <a:r>
              <a:rPr lang="en-US" sz="2000" dirty="0"/>
              <a:t>|</a:t>
            </a:r>
          </a:p>
          <a:p>
            <a:pPr marL="876300" lvl="1" indent="-419100">
              <a:lnSpc>
                <a:spcPct val="90000"/>
              </a:lnSpc>
              <a:buFont typeface="Zapf Dingbats" charset="2"/>
              <a:buAutoNum type="arabicPeriod"/>
            </a:pPr>
            <a:r>
              <a:rPr lang="en-US" sz="2000" dirty="0"/>
              <a:t>Recover the first two rows of R and the first two components of T up to a sign</a:t>
            </a:r>
          </a:p>
          <a:p>
            <a:pPr marL="876300" lvl="1" indent="-419100">
              <a:lnSpc>
                <a:spcPct val="90000"/>
              </a:lnSpc>
              <a:buFont typeface="Zapf Dingbats" charset="2"/>
              <a:buAutoNum type="arabicPeriod"/>
            </a:pPr>
            <a:r>
              <a:rPr lang="en-US" sz="2000" dirty="0"/>
              <a:t>Determine sign s of </a:t>
            </a:r>
            <a:r>
              <a:rPr lang="en-US" sz="2000" dirty="0">
                <a:latin typeface="Symbol" pitchFamily="18" charset="2"/>
              </a:rPr>
              <a:t>g</a:t>
            </a:r>
            <a:r>
              <a:rPr lang="en-US" sz="2000" dirty="0"/>
              <a:t> by checking the projection equation</a:t>
            </a:r>
          </a:p>
          <a:p>
            <a:pPr marL="876300" lvl="1" indent="-419100">
              <a:lnSpc>
                <a:spcPct val="90000"/>
              </a:lnSpc>
              <a:buFont typeface="Zapf Dingbats" charset="2"/>
              <a:buAutoNum type="arabicPeriod"/>
            </a:pPr>
            <a:r>
              <a:rPr lang="en-US" sz="2000" dirty="0"/>
              <a:t>Compute the 3</a:t>
            </a:r>
            <a:r>
              <a:rPr lang="en-US" sz="2000" baseline="30000" dirty="0"/>
              <a:t>rd</a:t>
            </a:r>
            <a:r>
              <a:rPr lang="en-US" sz="2000" dirty="0"/>
              <a:t> row of R by vector product, and enforce </a:t>
            </a:r>
            <a:r>
              <a:rPr lang="en-US" sz="2000" dirty="0" err="1"/>
              <a:t>orthogonality</a:t>
            </a:r>
            <a:r>
              <a:rPr lang="en-US" sz="2000" dirty="0"/>
              <a:t> constraint by </a:t>
            </a:r>
            <a:r>
              <a:rPr lang="en-US" sz="2000" dirty="0">
                <a:solidFill>
                  <a:srgbClr val="D82204"/>
                </a:solidFill>
              </a:rPr>
              <a:t>SVD</a:t>
            </a:r>
            <a:endParaRPr lang="en-US" sz="2000" dirty="0"/>
          </a:p>
          <a:p>
            <a:pPr marL="876300" lvl="1" indent="-419100">
              <a:lnSpc>
                <a:spcPct val="90000"/>
              </a:lnSpc>
              <a:buFont typeface="Zapf Dingbats" charset="2"/>
              <a:buAutoNum type="arabicPeriod"/>
            </a:pPr>
            <a:r>
              <a:rPr lang="en-US" sz="2000" dirty="0"/>
              <a:t>Solve </a:t>
            </a:r>
            <a:r>
              <a:rPr lang="en-US" sz="2000" dirty="0" err="1"/>
              <a:t>Tz</a:t>
            </a:r>
            <a:r>
              <a:rPr lang="en-US" sz="2000" dirty="0"/>
              <a:t> and </a:t>
            </a:r>
            <a:r>
              <a:rPr lang="en-US" sz="2000" dirty="0" err="1"/>
              <a:t>fx</a:t>
            </a:r>
            <a:r>
              <a:rPr lang="en-US" sz="2000" dirty="0"/>
              <a:t> using Least Square and </a:t>
            </a:r>
            <a:r>
              <a:rPr lang="en-US" sz="2000" dirty="0">
                <a:solidFill>
                  <a:srgbClr val="D82204"/>
                </a:solidFill>
              </a:rPr>
              <a:t>SVD</a:t>
            </a:r>
            <a:r>
              <a:rPr lang="en-US" sz="2000" dirty="0"/>
              <a:t>, then </a:t>
            </a:r>
            <a:r>
              <a:rPr lang="en-US" sz="2000" dirty="0" err="1"/>
              <a:t>fy</a:t>
            </a:r>
            <a:r>
              <a:rPr lang="en-US" sz="2000" dirty="0"/>
              <a:t> = </a:t>
            </a:r>
            <a:r>
              <a:rPr lang="en-US" sz="2000" dirty="0" err="1"/>
              <a:t>fx</a:t>
            </a:r>
            <a:r>
              <a:rPr lang="en-US" sz="2000" dirty="0"/>
              <a:t> / </a:t>
            </a:r>
            <a:r>
              <a:rPr lang="en-US" sz="2000" dirty="0">
                <a:latin typeface="Symbol" pitchFamily="18" charset="2"/>
              </a:rPr>
              <a:t>a</a:t>
            </a:r>
          </a:p>
          <a:p>
            <a:pPr marL="457200" indent="-457200">
              <a:lnSpc>
                <a:spcPct val="90000"/>
              </a:lnSpc>
            </a:pPr>
            <a:endParaRPr lang="en-US" sz="2000" dirty="0"/>
          </a:p>
          <a:p>
            <a:pPr marL="457200" indent="-457200">
              <a:lnSpc>
                <a:spcPct val="90000"/>
              </a:lnSpc>
            </a:pPr>
            <a:endParaRPr lang="en-US" dirty="0"/>
          </a:p>
        </p:txBody>
      </p:sp>
      <p:grpSp>
        <p:nvGrpSpPr>
          <p:cNvPr id="854028" name="Group 12"/>
          <p:cNvGrpSpPr>
            <a:grpSpLocks/>
          </p:cNvGrpSpPr>
          <p:nvPr/>
        </p:nvGrpSpPr>
        <p:grpSpPr bwMode="auto">
          <a:xfrm>
            <a:off x="6096000" y="838200"/>
            <a:ext cx="3048000" cy="2933700"/>
            <a:chOff x="3840" y="528"/>
            <a:chExt cx="1920" cy="1848"/>
          </a:xfrm>
        </p:grpSpPr>
        <p:pic>
          <p:nvPicPr>
            <p:cNvPr id="854020" name="Picture 4"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854022" name="Line 6"/>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3" name="Line 7"/>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4" name="Line 8"/>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5" name="Rectangle 9"/>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854026" name="Rectangle 10"/>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854027" name="Rectangle 11"/>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854029" name="AutoShape 13"/>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0" name="AutoShape 14"/>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1" name="AutoShape 15"/>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2" name="AutoShape 16"/>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3505200" y="457200"/>
            <a:ext cx="5334000" cy="457200"/>
          </a:xfrm>
        </p:spPr>
        <p:txBody>
          <a:bodyPr/>
          <a:lstStyle/>
          <a:p>
            <a:r>
              <a:rPr lang="en-US" dirty="0"/>
              <a:t>Discussions</a:t>
            </a:r>
          </a:p>
        </p:txBody>
      </p:sp>
      <p:sp>
        <p:nvSpPr>
          <p:cNvPr id="928771" name="Rectangle 3"/>
          <p:cNvSpPr>
            <a:spLocks noGrp="1" noChangeArrowheads="1"/>
          </p:cNvSpPr>
          <p:nvPr>
            <p:ph type="body" idx="1"/>
          </p:nvPr>
        </p:nvSpPr>
        <p:spPr>
          <a:xfrm>
            <a:off x="228600" y="1143000"/>
            <a:ext cx="8305800" cy="3581400"/>
          </a:xfrm>
          <a:noFill/>
          <a:ln/>
        </p:spPr>
        <p:txBody>
          <a:bodyPr/>
          <a:lstStyle/>
          <a:p>
            <a:pPr>
              <a:lnSpc>
                <a:spcPct val="90000"/>
              </a:lnSpc>
            </a:pPr>
            <a:r>
              <a:rPr lang="en-US" sz="1800" dirty="0"/>
              <a:t>Questions</a:t>
            </a:r>
          </a:p>
          <a:p>
            <a:pPr lvl="1">
              <a:lnSpc>
                <a:spcPct val="90000"/>
              </a:lnSpc>
            </a:pPr>
            <a:endParaRPr lang="en-US" sz="1800" dirty="0"/>
          </a:p>
          <a:p>
            <a:pPr lvl="1">
              <a:lnSpc>
                <a:spcPct val="90000"/>
              </a:lnSpc>
            </a:pPr>
            <a:r>
              <a:rPr lang="en-US" sz="1800" dirty="0"/>
              <a:t>Can we select an arbitrary image center for solving other parameters?</a:t>
            </a:r>
          </a:p>
          <a:p>
            <a:pPr lvl="1">
              <a:lnSpc>
                <a:spcPct val="90000"/>
              </a:lnSpc>
            </a:pPr>
            <a:endParaRPr lang="en-US" sz="1800" dirty="0"/>
          </a:p>
          <a:p>
            <a:pPr lvl="1">
              <a:lnSpc>
                <a:spcPct val="90000"/>
              </a:lnSpc>
            </a:pPr>
            <a:r>
              <a:rPr lang="en-US" sz="1800" b="1" dirty="0"/>
              <a:t>How to find the image center  (</a:t>
            </a:r>
            <a:r>
              <a:rPr lang="en-US" sz="1800" b="1" dirty="0" err="1"/>
              <a:t>ox,oy</a:t>
            </a:r>
            <a:r>
              <a:rPr lang="en-US" sz="1800" b="1" dirty="0"/>
              <a:t>)?</a:t>
            </a:r>
          </a:p>
          <a:p>
            <a:pPr lvl="1">
              <a:lnSpc>
                <a:spcPct val="90000"/>
              </a:lnSpc>
            </a:pPr>
            <a:endParaRPr lang="en-US" sz="1800" b="1" dirty="0"/>
          </a:p>
          <a:p>
            <a:pPr lvl="1">
              <a:lnSpc>
                <a:spcPct val="90000"/>
              </a:lnSpc>
            </a:pPr>
            <a:r>
              <a:rPr lang="en-US" sz="1800" dirty="0"/>
              <a:t>How about to include the radial distortion?</a:t>
            </a:r>
          </a:p>
          <a:p>
            <a:pPr lvl="1">
              <a:lnSpc>
                <a:spcPct val="90000"/>
              </a:lnSpc>
            </a:pPr>
            <a:endParaRPr lang="en-US" sz="1800" dirty="0"/>
          </a:p>
          <a:p>
            <a:pPr lvl="1">
              <a:lnSpc>
                <a:spcPct val="90000"/>
              </a:lnSpc>
            </a:pPr>
            <a:r>
              <a:rPr lang="en-US" sz="1800" dirty="0"/>
              <a:t>Why not solve all the parameters once ? </a:t>
            </a:r>
          </a:p>
          <a:p>
            <a:pPr lvl="2">
              <a:lnSpc>
                <a:spcPct val="90000"/>
              </a:lnSpc>
            </a:pPr>
            <a:endParaRPr lang="en-US" sz="1600" dirty="0"/>
          </a:p>
          <a:p>
            <a:pPr lvl="2">
              <a:lnSpc>
                <a:spcPct val="90000"/>
              </a:lnSpc>
            </a:pPr>
            <a:r>
              <a:rPr lang="en-US" sz="1600" dirty="0"/>
              <a:t>How many unknown with ox, </a:t>
            </a:r>
            <a:r>
              <a:rPr lang="en-US" sz="1600" dirty="0" err="1"/>
              <a:t>oy</a:t>
            </a:r>
            <a:r>
              <a:rPr lang="en-US" sz="1600" dirty="0"/>
              <a:t>?  --- 20 ??? – projection matrix method</a:t>
            </a:r>
          </a:p>
          <a:p>
            <a:pPr lvl="1">
              <a:lnSpc>
                <a:spcPct val="90000"/>
              </a:lnSpc>
            </a:pPr>
            <a:endParaRPr lang="en-US" sz="1800" dirty="0"/>
          </a:p>
          <a:p>
            <a:pPr lvl="1">
              <a:lnSpc>
                <a:spcPct val="90000"/>
              </a:lnSpc>
            </a:pPr>
            <a:endParaRPr lang="en-US" sz="1800" dirty="0"/>
          </a:p>
          <a:p>
            <a:pPr lvl="1">
              <a:lnSpc>
                <a:spcPct val="90000"/>
              </a:lnSpc>
            </a:pPr>
            <a:endParaRPr lang="en-US" sz="1800" dirty="0">
              <a:latin typeface="Symbol" pitchFamily="18" charset="2"/>
            </a:endParaRPr>
          </a:p>
        </p:txBody>
      </p:sp>
      <p:sp>
        <p:nvSpPr>
          <p:cNvPr id="92877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8640" name="Object 2048"/>
          <p:cNvGraphicFramePr>
            <a:graphicFrameLocks noChangeAspect="1"/>
          </p:cNvGraphicFramePr>
          <p:nvPr/>
        </p:nvGraphicFramePr>
        <p:xfrm>
          <a:off x="1676400" y="4876800"/>
          <a:ext cx="4979988" cy="1546225"/>
        </p:xfrm>
        <a:graphic>
          <a:graphicData uri="http://schemas.openxmlformats.org/presentationml/2006/ole">
            <mc:AlternateContent xmlns:mc="http://schemas.openxmlformats.org/markup-compatibility/2006">
              <mc:Choice xmlns:v="urn:schemas-microsoft-com:vml" Requires="v">
                <p:oleObj spid="_x0000_s1008690" name="Equation" r:id="rId4" imgW="2946240" imgH="914400" progId="Equation.3">
                  <p:embed/>
                </p:oleObj>
              </mc:Choice>
              <mc:Fallback>
                <p:oleObj name="Equation" r:id="rId4" imgW="2946240" imgH="9144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876800"/>
                        <a:ext cx="4979988"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505200" y="457200"/>
            <a:ext cx="5334000" cy="457200"/>
          </a:xfrm>
        </p:spPr>
        <p:txBody>
          <a:bodyPr/>
          <a:lstStyle/>
          <a:p>
            <a:r>
              <a:rPr lang="en-US" dirty="0"/>
              <a:t>Estimating the Image Center</a:t>
            </a:r>
          </a:p>
        </p:txBody>
      </p:sp>
      <p:sp>
        <p:nvSpPr>
          <p:cNvPr id="932867"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p>
          <a:p>
            <a:pPr lvl="1"/>
            <a:endParaRPr lang="en-US" sz="2000" dirty="0">
              <a:latin typeface="Symbol" pitchFamily="18" charset="2"/>
            </a:endParaRPr>
          </a:p>
        </p:txBody>
      </p:sp>
      <p:sp>
        <p:nvSpPr>
          <p:cNvPr id="93286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2887" name="Group 23"/>
          <p:cNvGrpSpPr>
            <a:grpSpLocks/>
          </p:cNvGrpSpPr>
          <p:nvPr/>
        </p:nvGrpSpPr>
        <p:grpSpPr bwMode="auto">
          <a:xfrm>
            <a:off x="3429000" y="3429000"/>
            <a:ext cx="2743200" cy="2705100"/>
            <a:chOff x="2160" y="2160"/>
            <a:chExt cx="1728" cy="1704"/>
          </a:xfrm>
        </p:grpSpPr>
        <p:pic>
          <p:nvPicPr>
            <p:cNvPr id="932870" name="Picture 6"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2885" name="Line 21"/>
            <p:cNvSpPr>
              <a:spLocks noChangeShapeType="1"/>
            </p:cNvSpPr>
            <p:nvPr/>
          </p:nvSpPr>
          <p:spPr bwMode="auto">
            <a:xfrm>
              <a:off x="2688" y="2256"/>
              <a:ext cx="667" cy="3"/>
            </a:xfrm>
            <a:prstGeom prst="line">
              <a:avLst/>
            </a:prstGeom>
            <a:noFill/>
            <a:ln w="25400">
              <a:solidFill>
                <a:srgbClr val="FF0000"/>
              </a:solidFill>
              <a:round/>
              <a:headEnd type="none" w="sm" len="sm"/>
              <a:tailEnd type="none" w="sm" len="sm"/>
            </a:ln>
            <a:effectLst/>
          </p:spPr>
          <p:txBody>
            <a:bodyPr/>
            <a:lstStyle/>
            <a:p>
              <a:endParaRPr lang="en-US"/>
            </a:p>
          </p:txBody>
        </p:sp>
        <p:sp>
          <p:nvSpPr>
            <p:cNvPr id="932886" name="Line 22"/>
            <p:cNvSpPr>
              <a:spLocks noChangeShapeType="1"/>
            </p:cNvSpPr>
            <p:nvPr/>
          </p:nvSpPr>
          <p:spPr bwMode="auto">
            <a:xfrm flipV="1">
              <a:off x="3312" y="3394"/>
              <a:ext cx="535" cy="350"/>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34915" name="Rectangle 1027"/>
          <p:cNvSpPr>
            <a:spLocks noGrp="1" noChangeArrowheads="1"/>
          </p:cNvSpPr>
          <p:nvPr>
            <p:ph type="body" idx="1"/>
          </p:nvPr>
        </p:nvSpPr>
        <p:spPr>
          <a:xfrm>
            <a:off x="457200" y="1143000"/>
            <a:ext cx="8534400" cy="1600200"/>
          </a:xfrm>
          <a:noFill/>
          <a:ln/>
        </p:spPr>
        <p:txBody>
          <a:bodyPr/>
          <a:lstStyle/>
          <a:p>
            <a:r>
              <a:rPr lang="en-US" sz="2000"/>
              <a:t>Vanishing points:</a:t>
            </a:r>
          </a:p>
          <a:p>
            <a:pPr lvl="1"/>
            <a:r>
              <a:rPr lang="en-US" sz="2000"/>
              <a:t>Due to perspective, all parallel lines in 3D space appear to meet in a point on the image - the vanishing point, which is the common intersection of all the image lines</a:t>
            </a:r>
          </a:p>
          <a:p>
            <a:pPr lvl="1"/>
            <a:endParaRPr lang="en-US" sz="2000"/>
          </a:p>
          <a:p>
            <a:pPr lvl="1"/>
            <a:endParaRPr lang="en-US" sz="2000">
              <a:latin typeface="Symbol" pitchFamily="18" charset="2"/>
            </a:endParaRPr>
          </a:p>
        </p:txBody>
      </p:sp>
      <p:sp>
        <p:nvSpPr>
          <p:cNvPr id="934916"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4930" name="Group 1042"/>
          <p:cNvGrpSpPr>
            <a:grpSpLocks/>
          </p:cNvGrpSpPr>
          <p:nvPr/>
        </p:nvGrpSpPr>
        <p:grpSpPr bwMode="auto">
          <a:xfrm>
            <a:off x="3429000" y="3124200"/>
            <a:ext cx="5486400" cy="3009900"/>
            <a:chOff x="2160" y="1968"/>
            <a:chExt cx="3456" cy="1896"/>
          </a:xfrm>
        </p:grpSpPr>
        <p:pic>
          <p:nvPicPr>
            <p:cNvPr id="934917" name="Picture 1029"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4918" name="Line 1030"/>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4919" name="Line 1031"/>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4920" name="Line 1032"/>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4925" name="Line 1037"/>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4926" name="Line 1038"/>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4927" name="Line 1039"/>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4928" name="Text Box 1040"/>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52323" name="Rectangle 1027"/>
          <p:cNvSpPr>
            <a:spLocks noGrp="1" noChangeArrowheads="1"/>
          </p:cNvSpPr>
          <p:nvPr>
            <p:ph type="body" idx="1"/>
          </p:nvPr>
        </p:nvSpPr>
        <p:spPr>
          <a:xfrm>
            <a:off x="381000" y="1143000"/>
            <a:ext cx="8610600" cy="2209800"/>
          </a:xfrm>
          <a:noFill/>
          <a:ln/>
        </p:spPr>
        <p:txBody>
          <a:bodyPr/>
          <a:lstStyle/>
          <a:p>
            <a:pPr>
              <a:lnSpc>
                <a:spcPct val="90000"/>
              </a:lnSpc>
            </a:pPr>
            <a:r>
              <a:rPr lang="en-US" sz="1800" dirty="0"/>
              <a:t>Vanishing points:</a:t>
            </a:r>
          </a:p>
          <a:p>
            <a:pPr lvl="1">
              <a:lnSpc>
                <a:spcPct val="90000"/>
              </a:lnSpc>
            </a:pPr>
            <a:r>
              <a:rPr lang="en-US" sz="1800" dirty="0"/>
              <a:t>Due to perspective, all parallel lines in 3D space appear to meet in a point on the image - the vanishing point, which is the common intersection of all the image lines</a:t>
            </a:r>
          </a:p>
          <a:p>
            <a:pPr>
              <a:lnSpc>
                <a:spcPct val="90000"/>
              </a:lnSpc>
            </a:pPr>
            <a:r>
              <a:rPr lang="en-US" sz="1800" dirty="0"/>
              <a:t>Important property:</a:t>
            </a:r>
          </a:p>
          <a:p>
            <a:pPr lvl="1">
              <a:lnSpc>
                <a:spcPct val="90000"/>
              </a:lnSpc>
            </a:pPr>
            <a:r>
              <a:rPr lang="en-US" sz="2000" b="1" dirty="0">
                <a:latin typeface="Helvetica" pitchFamily="34" charset="0"/>
              </a:rPr>
              <a:t>Vector OV (from the center of projection to the vanishing point) is parallel to the parallel lines</a:t>
            </a:r>
          </a:p>
          <a:p>
            <a:pPr lvl="1">
              <a:lnSpc>
                <a:spcPct val="90000"/>
              </a:lnSpc>
            </a:pPr>
            <a:endParaRPr lang="en-US" sz="1800" b="1" dirty="0"/>
          </a:p>
          <a:p>
            <a:pPr lvl="1">
              <a:lnSpc>
                <a:spcPct val="90000"/>
              </a:lnSpc>
            </a:pPr>
            <a:endParaRPr lang="en-US" sz="1800" dirty="0">
              <a:latin typeface="Symbol" pitchFamily="18" charset="2"/>
            </a:endParaRPr>
          </a:p>
        </p:txBody>
      </p:sp>
      <p:grpSp>
        <p:nvGrpSpPr>
          <p:cNvPr id="23" name="Group 22"/>
          <p:cNvGrpSpPr/>
          <p:nvPr/>
        </p:nvGrpSpPr>
        <p:grpSpPr>
          <a:xfrm>
            <a:off x="685800" y="3124200"/>
            <a:ext cx="8229600" cy="3733800"/>
            <a:chOff x="685800" y="3124200"/>
            <a:chExt cx="8229600" cy="3733800"/>
          </a:xfrm>
        </p:grpSpPr>
        <p:sp>
          <p:nvSpPr>
            <p:cNvPr id="952344" name="Text Box 1048"/>
            <p:cNvSpPr txBox="1">
              <a:spLocks noChangeArrowheads="1"/>
            </p:cNvSpPr>
            <p:nvPr/>
          </p:nvSpPr>
          <p:spPr bwMode="auto">
            <a:xfrm>
              <a:off x="3124200" y="6491288"/>
              <a:ext cx="533400" cy="366712"/>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O</a:t>
              </a:r>
            </a:p>
          </p:txBody>
        </p:sp>
        <p:grpSp>
          <p:nvGrpSpPr>
            <p:cNvPr id="952347" name="Group 1051"/>
            <p:cNvGrpSpPr>
              <a:grpSpLocks/>
            </p:cNvGrpSpPr>
            <p:nvPr/>
          </p:nvGrpSpPr>
          <p:grpSpPr bwMode="auto">
            <a:xfrm>
              <a:off x="685800" y="3124200"/>
              <a:ext cx="8229600" cy="3429000"/>
              <a:chOff x="432" y="1968"/>
              <a:chExt cx="5184" cy="2160"/>
            </a:xfrm>
          </p:grpSpPr>
          <p:grpSp>
            <p:nvGrpSpPr>
              <p:cNvPr id="952325" name="Group 1029"/>
              <p:cNvGrpSpPr>
                <a:grpSpLocks/>
              </p:cNvGrpSpPr>
              <p:nvPr/>
            </p:nvGrpSpPr>
            <p:grpSpPr bwMode="auto">
              <a:xfrm>
                <a:off x="2160" y="1968"/>
                <a:ext cx="3456" cy="1896"/>
                <a:chOff x="2160" y="1968"/>
                <a:chExt cx="3456" cy="1896"/>
              </a:xfrm>
            </p:grpSpPr>
            <p:pic>
              <p:nvPicPr>
                <p:cNvPr id="952326" name="Picture 1030"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52327" name="Line 1031"/>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52328" name="Line 1032"/>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52329" name="Line 1033"/>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52330" name="Line 1034"/>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52331" name="Line 1035"/>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52332" name="Line 1036"/>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52333" name="Text Box 1037"/>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grpSp>
            <p:nvGrpSpPr>
              <p:cNvPr id="952338" name="Group 1042"/>
              <p:cNvGrpSpPr>
                <a:grpSpLocks/>
              </p:cNvGrpSpPr>
              <p:nvPr/>
            </p:nvGrpSpPr>
            <p:grpSpPr bwMode="auto">
              <a:xfrm>
                <a:off x="576" y="2640"/>
                <a:ext cx="2400" cy="1488"/>
                <a:chOff x="912" y="2352"/>
                <a:chExt cx="1488" cy="864"/>
              </a:xfrm>
            </p:grpSpPr>
            <p:sp>
              <p:nvSpPr>
                <p:cNvPr id="952335" name="Line 1039"/>
                <p:cNvSpPr>
                  <a:spLocks noChangeShapeType="1"/>
                </p:cNvSpPr>
                <p:nvPr/>
              </p:nvSpPr>
              <p:spPr bwMode="auto">
                <a:xfrm flipV="1">
                  <a:off x="1728" y="2352"/>
                  <a:ext cx="0" cy="864"/>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6" name="Line 1040"/>
                <p:cNvSpPr>
                  <a:spLocks noChangeShapeType="1"/>
                </p:cNvSpPr>
                <p:nvPr/>
              </p:nvSpPr>
              <p:spPr bwMode="auto">
                <a:xfrm flipV="1">
                  <a:off x="1728" y="2544"/>
                  <a:ext cx="672" cy="672"/>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7" name="Line 1041"/>
                <p:cNvSpPr>
                  <a:spLocks noChangeShapeType="1"/>
                </p:cNvSpPr>
                <p:nvPr/>
              </p:nvSpPr>
              <p:spPr bwMode="auto">
                <a:xfrm flipH="1">
                  <a:off x="912" y="3216"/>
                  <a:ext cx="816" cy="0"/>
                </a:xfrm>
                <a:prstGeom prst="line">
                  <a:avLst/>
                </a:prstGeom>
                <a:noFill/>
                <a:ln w="38100">
                  <a:solidFill>
                    <a:srgbClr val="0000FF"/>
                  </a:solidFill>
                  <a:round/>
                  <a:headEnd type="none" w="sm" len="sm"/>
                  <a:tailEnd type="stealth" w="lg" len="med"/>
                </a:ln>
                <a:effectLst/>
              </p:spPr>
              <p:txBody>
                <a:bodyPr/>
                <a:lstStyle/>
                <a:p>
                  <a:endParaRPr lang="en-US"/>
                </a:p>
              </p:txBody>
            </p:sp>
          </p:grpSp>
          <p:sp>
            <p:nvSpPr>
              <p:cNvPr id="952339" name="Line 1043"/>
              <p:cNvSpPr>
                <a:spLocks noChangeShapeType="1"/>
              </p:cNvSpPr>
              <p:nvPr/>
            </p:nvSpPr>
            <p:spPr bwMode="auto">
              <a:xfrm flipV="1">
                <a:off x="1872" y="2326"/>
                <a:ext cx="3608" cy="1802"/>
              </a:xfrm>
              <a:prstGeom prst="line">
                <a:avLst/>
              </a:prstGeom>
              <a:noFill/>
              <a:ln w="38100">
                <a:solidFill>
                  <a:srgbClr val="FFFF00"/>
                </a:solidFill>
                <a:round/>
                <a:headEnd type="none" w="sm" len="sm"/>
                <a:tailEnd type="stealth" w="lg" len="med"/>
              </a:ln>
              <a:effectLst/>
            </p:spPr>
            <p:txBody>
              <a:bodyPr/>
              <a:lstStyle/>
              <a:p>
                <a:endParaRPr lang="en-US"/>
              </a:p>
            </p:txBody>
          </p:sp>
          <p:sp>
            <p:nvSpPr>
              <p:cNvPr id="952341" name="Text Box 1045"/>
              <p:cNvSpPr txBox="1">
                <a:spLocks noChangeArrowheads="1"/>
              </p:cNvSpPr>
              <p:nvPr/>
            </p:nvSpPr>
            <p:spPr bwMode="auto">
              <a:xfrm>
                <a:off x="1632" y="2352"/>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Y</a:t>
                </a:r>
              </a:p>
            </p:txBody>
          </p:sp>
          <p:sp>
            <p:nvSpPr>
              <p:cNvPr id="952343" name="Text Box 1047"/>
              <p:cNvSpPr txBox="1">
                <a:spLocks noChangeArrowheads="1"/>
              </p:cNvSpPr>
              <p:nvPr/>
            </p:nvSpPr>
            <p:spPr bwMode="auto">
              <a:xfrm>
                <a:off x="432" y="3840"/>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X</a:t>
                </a:r>
              </a:p>
            </p:txBody>
          </p:sp>
          <p:sp>
            <p:nvSpPr>
              <p:cNvPr id="952345" name="Text Box 1049"/>
              <p:cNvSpPr txBox="1">
                <a:spLocks noChangeArrowheads="1"/>
              </p:cNvSpPr>
              <p:nvPr/>
            </p:nvSpPr>
            <p:spPr bwMode="auto">
              <a:xfrm>
                <a:off x="2784" y="2736"/>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a:solidFill>
                      <a:srgbClr val="0066CC"/>
                    </a:solidFill>
                  </a:rPr>
                  <a:t>Z</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6963"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latin typeface="Symbol" pitchFamily="18" charset="2"/>
            </a:endParaRPr>
          </a:p>
        </p:txBody>
      </p:sp>
      <p:sp>
        <p:nvSpPr>
          <p:cNvPr id="93696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6978" name="Group 18"/>
          <p:cNvGrpSpPr>
            <a:grpSpLocks/>
          </p:cNvGrpSpPr>
          <p:nvPr/>
        </p:nvGrpSpPr>
        <p:grpSpPr bwMode="auto">
          <a:xfrm>
            <a:off x="381000" y="3124200"/>
            <a:ext cx="8534400" cy="3276600"/>
            <a:chOff x="240" y="1968"/>
            <a:chExt cx="5376" cy="2064"/>
          </a:xfrm>
        </p:grpSpPr>
        <p:pic>
          <p:nvPicPr>
            <p:cNvPr id="936965" name="Picture 5"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6966" name="Line 6"/>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6967" name="Line 7"/>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6968" name="Line 8"/>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6969" name="Line 9"/>
            <p:cNvSpPr>
              <a:spLocks noChangeShapeType="1"/>
            </p:cNvSpPr>
            <p:nvPr/>
          </p:nvSpPr>
          <p:spPr bwMode="auto">
            <a:xfrm flipV="1">
              <a:off x="667" y="2250"/>
              <a:ext cx="2016" cy="1776"/>
            </a:xfrm>
            <a:prstGeom prst="line">
              <a:avLst/>
            </a:prstGeom>
            <a:noFill/>
            <a:ln w="25400">
              <a:solidFill>
                <a:srgbClr val="0066FF"/>
              </a:solidFill>
              <a:round/>
              <a:headEnd type="none" w="sm" len="sm"/>
              <a:tailEnd type="none" w="sm" len="sm"/>
            </a:ln>
            <a:effectLst/>
          </p:spPr>
          <p:txBody>
            <a:bodyPr/>
            <a:lstStyle/>
            <a:p>
              <a:endParaRPr lang="en-US"/>
            </a:p>
          </p:txBody>
        </p:sp>
        <p:sp>
          <p:nvSpPr>
            <p:cNvPr id="936970" name="Line 10"/>
            <p:cNvSpPr>
              <a:spLocks noChangeShapeType="1"/>
            </p:cNvSpPr>
            <p:nvPr/>
          </p:nvSpPr>
          <p:spPr bwMode="auto">
            <a:xfrm flipV="1">
              <a:off x="666" y="3744"/>
              <a:ext cx="2646" cy="282"/>
            </a:xfrm>
            <a:prstGeom prst="line">
              <a:avLst/>
            </a:prstGeom>
            <a:noFill/>
            <a:ln w="25400">
              <a:solidFill>
                <a:srgbClr val="0066FF"/>
              </a:solidFill>
              <a:round/>
              <a:headEnd type="none" w="sm" len="sm"/>
              <a:tailEnd type="none" w="sm" len="sm"/>
            </a:ln>
            <a:effectLst/>
          </p:spPr>
          <p:txBody>
            <a:bodyPr/>
            <a:lstStyle/>
            <a:p>
              <a:endParaRPr lang="en-US"/>
            </a:p>
          </p:txBody>
        </p:sp>
        <p:sp>
          <p:nvSpPr>
            <p:cNvPr id="936971" name="Line 11"/>
            <p:cNvSpPr>
              <a:spLocks noChangeShapeType="1"/>
            </p:cNvSpPr>
            <p:nvPr/>
          </p:nvSpPr>
          <p:spPr bwMode="auto">
            <a:xfrm flipV="1">
              <a:off x="700" y="2900"/>
              <a:ext cx="2174" cy="1109"/>
            </a:xfrm>
            <a:prstGeom prst="line">
              <a:avLst/>
            </a:prstGeom>
            <a:noFill/>
            <a:ln w="25400">
              <a:solidFill>
                <a:srgbClr val="0066FF"/>
              </a:solidFill>
              <a:round/>
              <a:headEnd type="none" w="sm" len="sm"/>
              <a:tailEnd type="none" w="sm" len="sm"/>
            </a:ln>
            <a:effectLst/>
          </p:spPr>
          <p:txBody>
            <a:bodyPr/>
            <a:lstStyle/>
            <a:p>
              <a:endParaRPr lang="en-US"/>
            </a:p>
          </p:txBody>
        </p:sp>
        <p:sp>
          <p:nvSpPr>
            <p:cNvPr id="936972" name="Line 12"/>
            <p:cNvSpPr>
              <a:spLocks noChangeShapeType="1"/>
            </p:cNvSpPr>
            <p:nvPr/>
          </p:nvSpPr>
          <p:spPr bwMode="auto">
            <a:xfrm flipV="1">
              <a:off x="672" y="3360"/>
              <a:ext cx="2400" cy="672"/>
            </a:xfrm>
            <a:prstGeom prst="line">
              <a:avLst/>
            </a:prstGeom>
            <a:noFill/>
            <a:ln w="25400">
              <a:solidFill>
                <a:srgbClr val="0066FF"/>
              </a:solidFill>
              <a:round/>
              <a:headEnd type="none" w="sm" len="sm"/>
              <a:tailEnd type="none" w="sm" len="sm"/>
            </a:ln>
            <a:effectLst/>
          </p:spPr>
          <p:txBody>
            <a:bodyPr/>
            <a:lstStyle/>
            <a:p>
              <a:endParaRPr lang="en-US"/>
            </a:p>
          </p:txBody>
        </p:sp>
        <p:sp>
          <p:nvSpPr>
            <p:cNvPr id="936973" name="Line 13"/>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6974" name="Line 14"/>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6975" name="Line 15"/>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6976" name="Text Box 16"/>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sp>
          <p:nvSpPr>
            <p:cNvPr id="936977" name="Text Box 17"/>
            <p:cNvSpPr txBox="1">
              <a:spLocks noChangeArrowheads="1"/>
            </p:cNvSpPr>
            <p:nvPr/>
          </p:nvSpPr>
          <p:spPr bwMode="auto">
            <a:xfrm>
              <a:off x="240" y="3696"/>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34" name="Rectangle 26"/>
          <p:cNvSpPr>
            <a:spLocks noChangeArrowheads="1"/>
          </p:cNvSpPr>
          <p:nvPr/>
        </p:nvSpPr>
        <p:spPr bwMode="auto">
          <a:xfrm>
            <a:off x="609600" y="1524000"/>
            <a:ext cx="3733800" cy="10668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39010"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9011"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3901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9033" name="Group 25"/>
          <p:cNvGrpSpPr>
            <a:grpSpLocks/>
          </p:cNvGrpSpPr>
          <p:nvPr/>
        </p:nvGrpSpPr>
        <p:grpSpPr bwMode="auto">
          <a:xfrm>
            <a:off x="4038600" y="152400"/>
            <a:ext cx="4652963" cy="6227763"/>
            <a:chOff x="2544" y="96"/>
            <a:chExt cx="2931" cy="3923"/>
          </a:xfrm>
        </p:grpSpPr>
        <p:sp>
          <p:nvSpPr>
            <p:cNvPr id="939025" name="Text Box 17"/>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39031" name="Group 23"/>
            <p:cNvGrpSpPr>
              <a:grpSpLocks/>
            </p:cNvGrpSpPr>
            <p:nvPr/>
          </p:nvGrpSpPr>
          <p:grpSpPr bwMode="auto">
            <a:xfrm>
              <a:off x="2544" y="96"/>
              <a:ext cx="2349" cy="3923"/>
              <a:chOff x="2544" y="96"/>
              <a:chExt cx="2349" cy="3923"/>
            </a:xfrm>
          </p:grpSpPr>
          <p:pic>
            <p:nvPicPr>
              <p:cNvPr id="939014" name="Picture 6"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39015" name="Line 7"/>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39016" name="Line 8"/>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39018" name="Line 10"/>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39019" name="Line 11"/>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39026" name="Text Box 18"/>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39027" name="Line 19"/>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39028" name="Line 20"/>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39029" name="Text Box 21"/>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25" name="Rectangle 1045"/>
          <p:cNvSpPr>
            <a:spLocks noChangeArrowheads="1"/>
          </p:cNvSpPr>
          <p:nvPr/>
        </p:nvSpPr>
        <p:spPr bwMode="auto">
          <a:xfrm>
            <a:off x="381000" y="2514600"/>
            <a:ext cx="3733800" cy="9906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3106"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43107" name="Rectangle 1027"/>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43108"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43124" name="Group 1044"/>
          <p:cNvGrpSpPr>
            <a:grpSpLocks/>
          </p:cNvGrpSpPr>
          <p:nvPr/>
        </p:nvGrpSpPr>
        <p:grpSpPr bwMode="auto">
          <a:xfrm>
            <a:off x="4038600" y="152400"/>
            <a:ext cx="4652963" cy="6227763"/>
            <a:chOff x="2544" y="96"/>
            <a:chExt cx="2931" cy="3923"/>
          </a:xfrm>
        </p:grpSpPr>
        <p:sp>
          <p:nvSpPr>
            <p:cNvPr id="943109" name="Text Box 1029"/>
            <p:cNvSpPr txBox="1">
              <a:spLocks noChangeAspect="1" noChangeArrowheads="1"/>
            </p:cNvSpPr>
            <p:nvPr/>
          </p:nvSpPr>
          <p:spPr bwMode="auto">
            <a:xfrm>
              <a:off x="4944" y="3072"/>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43110" name="Group 1030"/>
            <p:cNvGrpSpPr>
              <a:grpSpLocks/>
            </p:cNvGrpSpPr>
            <p:nvPr/>
          </p:nvGrpSpPr>
          <p:grpSpPr bwMode="auto">
            <a:xfrm>
              <a:off x="2544" y="96"/>
              <a:ext cx="2349" cy="3923"/>
              <a:chOff x="2544" y="96"/>
              <a:chExt cx="2349" cy="3923"/>
            </a:xfrm>
          </p:grpSpPr>
          <p:pic>
            <p:nvPicPr>
              <p:cNvPr id="943111" name="Picture 1031"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3112" name="Line 1032"/>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43113" name="Line 1033"/>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43114" name="Line 1034"/>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43115" name="Line 1035"/>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43116" name="Text Box 1036"/>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3117" name="Line 1037"/>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43118" name="Line 1038"/>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43119" name="Text Box 1039"/>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sp>
          <p:nvSpPr>
            <p:cNvPr id="943120" name="Line 1040"/>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3121" name="Line 1041"/>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3122" name="Line 1042"/>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83" name="Rectangle 31"/>
          <p:cNvSpPr>
            <a:spLocks noChangeArrowheads="1"/>
          </p:cNvSpPr>
          <p:nvPr/>
        </p:nvSpPr>
        <p:spPr bwMode="auto">
          <a:xfrm>
            <a:off x="304800" y="3505200"/>
            <a:ext cx="3962400" cy="19050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5154"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5155"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r>
              <a:rPr lang="en-US" sz="2000" dirty="0"/>
              <a:t>Orthocenter Theorem:</a:t>
            </a:r>
          </a:p>
          <a:p>
            <a:pPr lvl="1"/>
            <a:r>
              <a:rPr lang="en-US" sz="2000" dirty="0"/>
              <a:t>WHY?</a:t>
            </a:r>
          </a:p>
          <a:p>
            <a:pPr lvl="1"/>
            <a:endParaRPr lang="en-US" sz="2000" dirty="0">
              <a:latin typeface="Symbol" pitchFamily="18" charset="2"/>
            </a:endParaRPr>
          </a:p>
        </p:txBody>
      </p:sp>
      <p:grpSp>
        <p:nvGrpSpPr>
          <p:cNvPr id="945184" name="Group 32"/>
          <p:cNvGrpSpPr>
            <a:grpSpLocks/>
          </p:cNvGrpSpPr>
          <p:nvPr/>
        </p:nvGrpSpPr>
        <p:grpSpPr bwMode="auto">
          <a:xfrm>
            <a:off x="4038600" y="152400"/>
            <a:ext cx="4652963" cy="6227763"/>
            <a:chOff x="2544" y="96"/>
            <a:chExt cx="2931" cy="3923"/>
          </a:xfrm>
        </p:grpSpPr>
        <p:grpSp>
          <p:nvGrpSpPr>
            <p:cNvPr id="945177" name="Group 25"/>
            <p:cNvGrpSpPr>
              <a:grpSpLocks/>
            </p:cNvGrpSpPr>
            <p:nvPr/>
          </p:nvGrpSpPr>
          <p:grpSpPr bwMode="auto">
            <a:xfrm>
              <a:off x="2544" y="96"/>
              <a:ext cx="2931" cy="3923"/>
              <a:chOff x="2544" y="96"/>
              <a:chExt cx="2931" cy="3923"/>
            </a:xfrm>
          </p:grpSpPr>
          <p:sp>
            <p:nvSpPr>
              <p:cNvPr id="945158" name="Text Box 6"/>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5160" name="Picture 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5161" name="Line 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5163" name="Line 11"/>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5165" name="Text Box 13"/>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5167" name="Line 15"/>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5168" name="Text Box 16"/>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5169" name="Line 17"/>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5170" name="Line 18"/>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5171" name="Line 19"/>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5172" name="Oval 20"/>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74" name="Freeform 22"/>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5175" name="Freeform 23"/>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5176" name="Freeform 24"/>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5178" name="Text Box 26"/>
            <p:cNvSpPr txBox="1">
              <a:spLocks noChangeArrowheads="1"/>
            </p:cNvSpPr>
            <p:nvPr/>
          </p:nvSpPr>
          <p:spPr bwMode="auto">
            <a:xfrm>
              <a:off x="3360" y="182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5179" name="Text Box 27"/>
            <p:cNvSpPr txBox="1">
              <a:spLocks noChangeArrowheads="1"/>
            </p:cNvSpPr>
            <p:nvPr/>
          </p:nvSpPr>
          <p:spPr bwMode="auto">
            <a:xfrm>
              <a:off x="3168" y="3360"/>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5180" name="Text Box 28"/>
            <p:cNvSpPr txBox="1">
              <a:spLocks noChangeArrowheads="1"/>
            </p:cNvSpPr>
            <p:nvPr/>
          </p:nvSpPr>
          <p:spPr bwMode="auto">
            <a:xfrm>
              <a:off x="4272" y="292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5181" name="Text Box 29"/>
            <p:cNvSpPr txBox="1">
              <a:spLocks noChangeArrowheads="1"/>
            </p:cNvSpPr>
            <p:nvPr/>
          </p:nvSpPr>
          <p:spPr bwMode="auto">
            <a:xfrm>
              <a:off x="4560" y="3648"/>
              <a:ext cx="62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a:t>
              </a:r>
              <a:endParaRPr lang="en-US" baseline="-25000" dirty="0">
                <a:solidFill>
                  <a:schemeClr val="bg2"/>
                </a:solidFill>
              </a:endParaRPr>
            </a:p>
          </p:txBody>
        </p:sp>
        <p:sp>
          <p:nvSpPr>
            <p:cNvPr id="945182" name="Line 30"/>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8227" name="Rectangle 3"/>
          <p:cNvSpPr>
            <a:spLocks noGrp="1" noChangeArrowheads="1"/>
          </p:cNvSpPr>
          <p:nvPr>
            <p:ph type="body" idx="1"/>
          </p:nvPr>
        </p:nvSpPr>
        <p:spPr>
          <a:xfrm>
            <a:off x="228600" y="1143000"/>
            <a:ext cx="3810000" cy="5410200"/>
          </a:xfrm>
          <a:noFill/>
          <a:ln/>
        </p:spPr>
        <p:txBody>
          <a:bodyPr/>
          <a:lstStyle/>
          <a:p>
            <a:r>
              <a:rPr lang="en-US" sz="2000" dirty="0"/>
              <a:t>Assumptions:</a:t>
            </a:r>
          </a:p>
          <a:p>
            <a:pPr lvl="1"/>
            <a:r>
              <a:rPr lang="en-US" sz="2000" dirty="0"/>
              <a:t>Known aspect ratio</a:t>
            </a:r>
          </a:p>
          <a:p>
            <a:pPr lvl="1"/>
            <a:r>
              <a:rPr lang="en-US" sz="2000" dirty="0"/>
              <a:t>Without lens distortions</a:t>
            </a:r>
          </a:p>
          <a:p>
            <a:pPr lvl="1"/>
            <a:endParaRPr lang="en-US" sz="2000" dirty="0"/>
          </a:p>
          <a:p>
            <a:r>
              <a:rPr lang="en-US" sz="2000" dirty="0"/>
              <a:t>Questions:</a:t>
            </a:r>
          </a:p>
          <a:p>
            <a:pPr lvl="1"/>
            <a:r>
              <a:rPr lang="en-US" sz="2000" dirty="0"/>
              <a:t>Can we solve both aspect ratio and the image center?</a:t>
            </a:r>
          </a:p>
          <a:p>
            <a:pPr lvl="1"/>
            <a:r>
              <a:rPr lang="en-US" sz="2000" dirty="0"/>
              <a:t>How about with lens distortions?</a:t>
            </a:r>
          </a:p>
          <a:p>
            <a:pPr lvl="1"/>
            <a:endParaRPr lang="en-US" sz="2000" dirty="0"/>
          </a:p>
          <a:p>
            <a:pPr lvl="1"/>
            <a:endParaRPr lang="en-US" sz="2000" dirty="0">
              <a:latin typeface="Symbol" pitchFamily="18" charset="2"/>
            </a:endParaRPr>
          </a:p>
        </p:txBody>
      </p:sp>
      <p:grpSp>
        <p:nvGrpSpPr>
          <p:cNvPr id="948249" name="Group 25"/>
          <p:cNvGrpSpPr>
            <a:grpSpLocks/>
          </p:cNvGrpSpPr>
          <p:nvPr/>
        </p:nvGrpSpPr>
        <p:grpSpPr bwMode="auto">
          <a:xfrm>
            <a:off x="4038600" y="2743200"/>
            <a:ext cx="4652963" cy="3785845"/>
            <a:chOff x="2544" y="96"/>
            <a:chExt cx="2931" cy="4086"/>
          </a:xfrm>
        </p:grpSpPr>
        <p:grpSp>
          <p:nvGrpSpPr>
            <p:cNvPr id="948250" name="Group 26"/>
            <p:cNvGrpSpPr>
              <a:grpSpLocks/>
            </p:cNvGrpSpPr>
            <p:nvPr/>
          </p:nvGrpSpPr>
          <p:grpSpPr bwMode="auto">
            <a:xfrm>
              <a:off x="2544" y="96"/>
              <a:ext cx="2931" cy="4086"/>
              <a:chOff x="2544" y="96"/>
              <a:chExt cx="2931" cy="4086"/>
            </a:xfrm>
          </p:grpSpPr>
          <p:sp>
            <p:nvSpPr>
              <p:cNvPr id="948251" name="Text Box 27"/>
              <p:cNvSpPr txBox="1">
                <a:spLocks noChangeAspect="1" noChangeArrowheads="1"/>
              </p:cNvSpPr>
              <p:nvPr/>
            </p:nvSpPr>
            <p:spPr bwMode="auto">
              <a:xfrm>
                <a:off x="4944" y="3120"/>
                <a:ext cx="531"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8252" name="Picture 2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8253" name="Line 2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8254" name="Line 30"/>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8255" name="Text Box 31"/>
              <p:cNvSpPr txBox="1">
                <a:spLocks noChangeAspect="1" noChangeArrowheads="1"/>
              </p:cNvSpPr>
              <p:nvPr/>
            </p:nvSpPr>
            <p:spPr bwMode="auto">
              <a:xfrm>
                <a:off x="2544" y="3786"/>
                <a:ext cx="42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8256" name="Line 32"/>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8257" name="Text Box 33"/>
              <p:cNvSpPr txBox="1">
                <a:spLocks noChangeAspect="1" noChangeArrowheads="1"/>
              </p:cNvSpPr>
              <p:nvPr/>
            </p:nvSpPr>
            <p:spPr bwMode="auto">
              <a:xfrm>
                <a:off x="2640" y="96"/>
                <a:ext cx="427"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8258" name="Line 34"/>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8259" name="Line 35"/>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8260" name="Line 36"/>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8261" name="Oval 37"/>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8262" name="Freeform 38"/>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8263" name="Freeform 39"/>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8264" name="Freeform 40"/>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8265" name="Text Box 41"/>
            <p:cNvSpPr txBox="1">
              <a:spLocks noChangeArrowheads="1"/>
            </p:cNvSpPr>
            <p:nvPr/>
          </p:nvSpPr>
          <p:spPr bwMode="auto">
            <a:xfrm>
              <a:off x="3360" y="1825"/>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8266" name="Text Box 42"/>
            <p:cNvSpPr txBox="1">
              <a:spLocks noChangeArrowheads="1"/>
            </p:cNvSpPr>
            <p:nvPr/>
          </p:nvSpPr>
          <p:spPr bwMode="auto">
            <a:xfrm>
              <a:off x="3168" y="3359"/>
              <a:ext cx="38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8267" name="Text Box 43"/>
            <p:cNvSpPr txBox="1">
              <a:spLocks noChangeArrowheads="1"/>
            </p:cNvSpPr>
            <p:nvPr/>
          </p:nvSpPr>
          <p:spPr bwMode="auto">
            <a:xfrm>
              <a:off x="4272" y="2928"/>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8268" name="Text Box 44"/>
            <p:cNvSpPr txBox="1">
              <a:spLocks noChangeArrowheads="1"/>
            </p:cNvSpPr>
            <p:nvPr/>
          </p:nvSpPr>
          <p:spPr bwMode="auto">
            <a:xfrm>
              <a:off x="4560" y="3647"/>
              <a:ext cx="840" cy="399"/>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 ?</a:t>
              </a:r>
              <a:endParaRPr lang="en-US" baseline="-25000" dirty="0">
                <a:solidFill>
                  <a:schemeClr val="bg2"/>
                </a:solidFill>
              </a:endParaRPr>
            </a:p>
          </p:txBody>
        </p:sp>
        <p:sp>
          <p:nvSpPr>
            <p:cNvPr id="948269" name="Line 45"/>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dirty="0"/>
              <a:t>Camera Model</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5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Frame Grabber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ChangeArrowheads="1"/>
          </p:cNvSpPr>
          <p:nvPr>
            <p:ph type="title"/>
          </p:nvPr>
        </p:nvSpPr>
        <p:spPr>
          <a:xfrm>
            <a:off x="2209800" y="285750"/>
            <a:ext cx="6896100" cy="609600"/>
          </a:xfrm>
        </p:spPr>
        <p:txBody>
          <a:bodyPr/>
          <a:lstStyle/>
          <a:p>
            <a:r>
              <a:rPr lang="en-US"/>
              <a:t>Direct parameter Calibration Summary</a:t>
            </a:r>
          </a:p>
        </p:txBody>
      </p:sp>
      <p:sp>
        <p:nvSpPr>
          <p:cNvPr id="970755" name="Rectangle 1027"/>
          <p:cNvSpPr>
            <a:spLocks noGrp="1" noChangeArrowheads="1"/>
          </p:cNvSpPr>
          <p:nvPr>
            <p:ph type="body" idx="1"/>
          </p:nvPr>
        </p:nvSpPr>
        <p:spPr>
          <a:xfrm>
            <a:off x="609600" y="838200"/>
            <a:ext cx="5486400" cy="5867400"/>
          </a:xfrm>
          <a:noFill/>
          <a:ln/>
        </p:spPr>
        <p:txBody>
          <a:bodyPr/>
          <a:lstStyle/>
          <a:p>
            <a:pPr marL="457200" indent="-457200"/>
            <a:r>
              <a:rPr lang="en-US" sz="2000" dirty="0"/>
              <a:t>Algorithm (p130-131)</a:t>
            </a:r>
          </a:p>
          <a:p>
            <a:pPr marL="876300" lvl="1" indent="-419100">
              <a:buFont typeface="Zapf Dingbats" charset="2"/>
              <a:buNone/>
            </a:pPr>
            <a:r>
              <a:rPr lang="en-US" sz="1800" b="1" dirty="0"/>
              <a:t>0.   Estimate image center (and aspect ratio)</a:t>
            </a:r>
          </a:p>
          <a:p>
            <a:pPr marL="876300" lvl="1" indent="-419100">
              <a:buFont typeface="Zapf Dingbats" charset="2"/>
              <a:buAutoNum type="arabicPeriod"/>
            </a:pPr>
            <a:r>
              <a:rPr lang="en-US" sz="1800" dirty="0"/>
              <a:t>Measure N 3D coordinates (Xi, </a:t>
            </a:r>
            <a:r>
              <a:rPr lang="en-US" sz="1800" dirty="0" err="1"/>
              <a:t>Yi,Zi</a:t>
            </a:r>
            <a:r>
              <a:rPr lang="en-US" sz="1800" dirty="0"/>
              <a:t>)</a:t>
            </a:r>
          </a:p>
          <a:p>
            <a:pPr marL="876300" lvl="1" indent="-419100">
              <a:buFont typeface="Zapf Dingbats" charset="2"/>
              <a:buAutoNum type="arabicPeriod"/>
            </a:pPr>
            <a:r>
              <a:rPr lang="en-US" sz="1800" dirty="0"/>
              <a:t>Locate their corresponding image (</a:t>
            </a:r>
            <a:r>
              <a:rPr lang="en-US" sz="1800" dirty="0" err="1"/>
              <a:t>xi,yi</a:t>
            </a:r>
            <a:r>
              <a:rPr lang="en-US" sz="1800" dirty="0"/>
              <a:t>)  - Edge, Corner, Hough</a:t>
            </a:r>
          </a:p>
          <a:p>
            <a:pPr marL="876300" lvl="1" indent="-419100">
              <a:buFont typeface="Zapf Dingbats" charset="2"/>
              <a:buAutoNum type="arabicPeriod"/>
            </a:pPr>
            <a:r>
              <a:rPr lang="en-US" sz="1800" dirty="0"/>
              <a:t>Build matrix A  of a homogeneous system  Av = 0 </a:t>
            </a:r>
          </a:p>
          <a:p>
            <a:pPr marL="876300" lvl="1" indent="-419100">
              <a:buFont typeface="Zapf Dingbats" charset="2"/>
              <a:buAutoNum type="arabicPeriod"/>
            </a:pPr>
            <a:r>
              <a:rPr lang="en-US" sz="1800" dirty="0"/>
              <a:t>Compute </a:t>
            </a:r>
            <a:r>
              <a:rPr lang="en-US" sz="1800" dirty="0">
                <a:solidFill>
                  <a:srgbClr val="D82204"/>
                </a:solidFill>
              </a:rPr>
              <a:t>SVD</a:t>
            </a:r>
            <a:r>
              <a:rPr lang="en-US" sz="1800" dirty="0"/>
              <a:t> of A , solution v</a:t>
            </a:r>
          </a:p>
          <a:p>
            <a:pPr marL="876300" lvl="1" indent="-419100">
              <a:buFont typeface="Zapf Dingbats" charset="2"/>
              <a:buAutoNum type="arabicPeriod"/>
            </a:pPr>
            <a:r>
              <a:rPr lang="en-US" sz="1800" dirty="0"/>
              <a:t>Determine aspect ratio </a:t>
            </a:r>
            <a:r>
              <a:rPr lang="en-US" sz="1800" dirty="0">
                <a:latin typeface="Symbol" pitchFamily="18" charset="2"/>
              </a:rPr>
              <a:t>a</a:t>
            </a:r>
            <a:r>
              <a:rPr lang="en-US" sz="1800" dirty="0"/>
              <a:t> and scale |</a:t>
            </a:r>
            <a:r>
              <a:rPr lang="en-US" sz="1800" dirty="0">
                <a:latin typeface="Symbol" pitchFamily="18" charset="2"/>
              </a:rPr>
              <a:t>g</a:t>
            </a:r>
            <a:r>
              <a:rPr lang="en-US" sz="1800" dirty="0"/>
              <a:t>|</a:t>
            </a:r>
          </a:p>
          <a:p>
            <a:pPr marL="876300" lvl="1" indent="-419100">
              <a:buFont typeface="Zapf Dingbats" charset="2"/>
              <a:buAutoNum type="arabicPeriod"/>
            </a:pPr>
            <a:r>
              <a:rPr lang="en-US" sz="1800" dirty="0"/>
              <a:t>Recover the first two rows of R and the first two components of T up to a sign</a:t>
            </a:r>
          </a:p>
          <a:p>
            <a:pPr marL="876300" lvl="1" indent="-419100">
              <a:buFont typeface="Zapf Dingbats" charset="2"/>
              <a:buAutoNum type="arabicPeriod"/>
            </a:pPr>
            <a:r>
              <a:rPr lang="en-US" sz="1800" dirty="0"/>
              <a:t>Determine sign s of </a:t>
            </a:r>
            <a:r>
              <a:rPr lang="en-US" sz="1800" dirty="0">
                <a:latin typeface="Symbol" pitchFamily="18" charset="2"/>
              </a:rPr>
              <a:t>g</a:t>
            </a:r>
            <a:r>
              <a:rPr lang="en-US" sz="1800" dirty="0"/>
              <a:t> by checking the projection equation</a:t>
            </a:r>
          </a:p>
          <a:p>
            <a:pPr marL="876300" lvl="1" indent="-419100">
              <a:buFont typeface="Zapf Dingbats" charset="2"/>
              <a:buAutoNum type="arabicPeriod"/>
            </a:pPr>
            <a:r>
              <a:rPr lang="en-US" sz="1800" dirty="0"/>
              <a:t>Compute the 3</a:t>
            </a:r>
            <a:r>
              <a:rPr lang="en-US" sz="1800" baseline="30000" dirty="0"/>
              <a:t>rd</a:t>
            </a:r>
            <a:r>
              <a:rPr lang="en-US" sz="1800" dirty="0"/>
              <a:t> row of R by vector product, and enforce </a:t>
            </a:r>
            <a:r>
              <a:rPr lang="en-US" sz="1800" dirty="0" err="1"/>
              <a:t>orthogonality</a:t>
            </a:r>
            <a:r>
              <a:rPr lang="en-US" sz="1800" dirty="0"/>
              <a:t> constraint by </a:t>
            </a:r>
            <a:r>
              <a:rPr lang="en-US" sz="1800" dirty="0">
                <a:solidFill>
                  <a:srgbClr val="D82204"/>
                </a:solidFill>
              </a:rPr>
              <a:t>SVD</a:t>
            </a:r>
            <a:endParaRPr lang="en-US" sz="1800" dirty="0"/>
          </a:p>
          <a:p>
            <a:pPr marL="876300" lvl="1" indent="-419100">
              <a:buFont typeface="Zapf Dingbats" charset="2"/>
              <a:buAutoNum type="arabicPeriod"/>
            </a:pPr>
            <a:r>
              <a:rPr lang="en-US" sz="1800" dirty="0"/>
              <a:t>Solve </a:t>
            </a:r>
            <a:r>
              <a:rPr lang="en-US" sz="1800" dirty="0" err="1"/>
              <a:t>Tz</a:t>
            </a:r>
            <a:r>
              <a:rPr lang="en-US" sz="1800" dirty="0"/>
              <a:t> and </a:t>
            </a:r>
            <a:r>
              <a:rPr lang="en-US" sz="1800" dirty="0" err="1"/>
              <a:t>fx</a:t>
            </a:r>
            <a:r>
              <a:rPr lang="en-US" sz="1800" dirty="0"/>
              <a:t> using Least Square and </a:t>
            </a:r>
            <a:r>
              <a:rPr lang="en-US" sz="1800" dirty="0">
                <a:solidFill>
                  <a:srgbClr val="D82204"/>
                </a:solidFill>
              </a:rPr>
              <a:t>SVD </a:t>
            </a:r>
            <a:r>
              <a:rPr lang="en-US" sz="1800" dirty="0"/>
              <a:t>, then </a:t>
            </a:r>
            <a:r>
              <a:rPr lang="en-US" sz="1800" dirty="0" err="1"/>
              <a:t>fy</a:t>
            </a:r>
            <a:r>
              <a:rPr lang="en-US" sz="1800" dirty="0"/>
              <a:t> = </a:t>
            </a:r>
            <a:r>
              <a:rPr lang="en-US" sz="1800" dirty="0" err="1"/>
              <a:t>fx</a:t>
            </a:r>
            <a:r>
              <a:rPr lang="en-US" sz="1800" dirty="0"/>
              <a:t> / </a:t>
            </a:r>
            <a:r>
              <a:rPr lang="en-US" sz="1800" dirty="0">
                <a:latin typeface="Symbol" pitchFamily="18" charset="2"/>
              </a:rPr>
              <a:t>a</a:t>
            </a:r>
            <a:endParaRPr lang="en-US" sz="1800" dirty="0"/>
          </a:p>
          <a:p>
            <a:pPr marL="457200" indent="-457200"/>
            <a:endParaRPr lang="en-US" sz="1800" dirty="0"/>
          </a:p>
          <a:p>
            <a:pPr marL="457200" indent="-457200"/>
            <a:endParaRPr lang="en-US" sz="2000" dirty="0"/>
          </a:p>
        </p:txBody>
      </p:sp>
      <p:grpSp>
        <p:nvGrpSpPr>
          <p:cNvPr id="970756" name="Group 1028"/>
          <p:cNvGrpSpPr>
            <a:grpSpLocks/>
          </p:cNvGrpSpPr>
          <p:nvPr/>
        </p:nvGrpSpPr>
        <p:grpSpPr bwMode="auto">
          <a:xfrm>
            <a:off x="6096000" y="838200"/>
            <a:ext cx="3048000" cy="2933700"/>
            <a:chOff x="3840" y="528"/>
            <a:chExt cx="1920" cy="1848"/>
          </a:xfrm>
        </p:grpSpPr>
        <p:pic>
          <p:nvPicPr>
            <p:cNvPr id="970757" name="Picture 1029"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970758" name="Line 1030"/>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59" name="Line 1031"/>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0" name="Line 1032"/>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1" name="Rectangle 1033"/>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970762" name="Rectangle 1034"/>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970763" name="Rectangle 1035"/>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970764" name="AutoShape 1036"/>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5" name="AutoShape 1037"/>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6" name="AutoShape 1038"/>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7" name="AutoShape 1039"/>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524000" y="457200"/>
            <a:ext cx="7315200" cy="457200"/>
          </a:xfrm>
        </p:spPr>
        <p:txBody>
          <a:bodyPr/>
          <a:lstStyle/>
          <a:p>
            <a:r>
              <a:rPr lang="en-US" dirty="0"/>
              <a:t>Remaining Issues and Possible Solution</a:t>
            </a:r>
          </a:p>
        </p:txBody>
      </p:sp>
      <p:sp>
        <p:nvSpPr>
          <p:cNvPr id="950275" name="Rectangle 3"/>
          <p:cNvSpPr>
            <a:spLocks noGrp="1" noChangeArrowheads="1"/>
          </p:cNvSpPr>
          <p:nvPr>
            <p:ph type="body" idx="1"/>
          </p:nvPr>
        </p:nvSpPr>
        <p:spPr>
          <a:xfrm>
            <a:off x="228600" y="1143000"/>
            <a:ext cx="8305800" cy="5486400"/>
          </a:xfrm>
          <a:noFill/>
          <a:ln/>
        </p:spPr>
        <p:txBody>
          <a:bodyPr/>
          <a:lstStyle/>
          <a:p>
            <a:pPr marL="457200" indent="-457200">
              <a:lnSpc>
                <a:spcPct val="90000"/>
              </a:lnSpc>
            </a:pPr>
            <a:r>
              <a:rPr lang="en-US" sz="1800" dirty="0"/>
              <a:t>Original assumptions:</a:t>
            </a:r>
          </a:p>
          <a:p>
            <a:pPr marL="876300" lvl="1" indent="-419100">
              <a:lnSpc>
                <a:spcPct val="90000"/>
              </a:lnSpc>
            </a:pPr>
            <a:r>
              <a:rPr lang="en-US" sz="1800" dirty="0"/>
              <a:t>Without lens distortions</a:t>
            </a:r>
          </a:p>
          <a:p>
            <a:pPr marL="876300" lvl="1" indent="-419100">
              <a:lnSpc>
                <a:spcPct val="90000"/>
              </a:lnSpc>
            </a:pPr>
            <a:r>
              <a:rPr lang="en-US" sz="1800" dirty="0"/>
              <a:t>Known aspect ratio when estimating image center</a:t>
            </a:r>
          </a:p>
          <a:p>
            <a:pPr marL="876300" lvl="1" indent="-419100">
              <a:lnSpc>
                <a:spcPct val="90000"/>
              </a:lnSpc>
            </a:pPr>
            <a:r>
              <a:rPr lang="en-US" sz="1800" dirty="0"/>
              <a:t>Known image center when estimating others including aspect ratio</a:t>
            </a:r>
          </a:p>
          <a:p>
            <a:pPr marL="457200" indent="-457200">
              <a:lnSpc>
                <a:spcPct val="90000"/>
              </a:lnSpc>
            </a:pPr>
            <a:endParaRPr lang="en-US" sz="1800" dirty="0"/>
          </a:p>
          <a:p>
            <a:pPr marL="457200" indent="-457200">
              <a:lnSpc>
                <a:spcPct val="90000"/>
              </a:lnSpc>
            </a:pPr>
            <a:r>
              <a:rPr lang="en-US" sz="1800" dirty="0"/>
              <a:t>New Assumptions</a:t>
            </a:r>
          </a:p>
          <a:p>
            <a:pPr marL="876300" lvl="1" indent="-419100">
              <a:lnSpc>
                <a:spcPct val="90000"/>
              </a:lnSpc>
            </a:pPr>
            <a:r>
              <a:rPr lang="en-US" sz="1800" dirty="0"/>
              <a:t>Without lens distortion </a:t>
            </a:r>
          </a:p>
          <a:p>
            <a:pPr marL="876300" lvl="1" indent="-419100">
              <a:lnSpc>
                <a:spcPct val="90000"/>
              </a:lnSpc>
            </a:pPr>
            <a:r>
              <a:rPr lang="en-US" sz="1800" dirty="0"/>
              <a:t>Aspect ratio is approximately 1, or </a:t>
            </a:r>
            <a:r>
              <a:rPr lang="en-US" sz="1800" dirty="0">
                <a:latin typeface="Symbol" pitchFamily="18" charset="2"/>
              </a:rPr>
              <a:t>a</a:t>
            </a:r>
            <a:r>
              <a:rPr lang="en-US" sz="1800" dirty="0"/>
              <a:t> = </a:t>
            </a:r>
            <a:r>
              <a:rPr lang="en-US" sz="1800" dirty="0" err="1"/>
              <a:t>fx</a:t>
            </a:r>
            <a:r>
              <a:rPr lang="en-US" sz="1800" dirty="0"/>
              <a:t>/</a:t>
            </a:r>
            <a:r>
              <a:rPr lang="en-US" sz="1800" dirty="0" err="1"/>
              <a:t>fy</a:t>
            </a:r>
            <a:r>
              <a:rPr lang="en-US" sz="1800" dirty="0"/>
              <a:t> = 4:3 ; image center about (M/2, N/2) given a </a:t>
            </a:r>
            <a:r>
              <a:rPr lang="en-US" sz="1800" dirty="0" err="1"/>
              <a:t>MxN</a:t>
            </a:r>
            <a:r>
              <a:rPr lang="en-US" sz="1800" dirty="0"/>
              <a:t> image</a:t>
            </a:r>
          </a:p>
          <a:p>
            <a:pPr marL="457200" indent="-457200">
              <a:lnSpc>
                <a:spcPct val="90000"/>
              </a:lnSpc>
            </a:pPr>
            <a:endParaRPr lang="en-US" sz="1800" dirty="0"/>
          </a:p>
          <a:p>
            <a:pPr marL="457200" indent="-457200">
              <a:lnSpc>
                <a:spcPct val="90000"/>
              </a:lnSpc>
            </a:pPr>
            <a:r>
              <a:rPr lang="en-US" sz="1800" dirty="0"/>
              <a:t>Solution (?)</a:t>
            </a:r>
          </a:p>
          <a:p>
            <a:pPr marL="876300" lvl="1" indent="-419100">
              <a:lnSpc>
                <a:spcPct val="90000"/>
              </a:lnSpc>
              <a:buFont typeface="Zapf Dingbats" charset="2"/>
              <a:buAutoNum type="arabicPeriod"/>
            </a:pPr>
            <a:r>
              <a:rPr lang="en-US" sz="1800" dirty="0"/>
              <a:t>Using </a:t>
            </a:r>
            <a:r>
              <a:rPr lang="en-US" sz="1800" dirty="0">
                <a:latin typeface="Symbol" pitchFamily="18" charset="2"/>
              </a:rPr>
              <a:t>a</a:t>
            </a:r>
            <a:r>
              <a:rPr lang="en-US" sz="1800" dirty="0"/>
              <a:t> = 1 to find image center (ox, </a:t>
            </a:r>
            <a:r>
              <a:rPr lang="en-US" sz="1800" dirty="0" err="1"/>
              <a:t>oy</a:t>
            </a:r>
            <a:r>
              <a:rPr lang="en-US" sz="1800" dirty="0"/>
              <a:t>)</a:t>
            </a:r>
          </a:p>
          <a:p>
            <a:pPr marL="876300" lvl="1" indent="-419100">
              <a:lnSpc>
                <a:spcPct val="90000"/>
              </a:lnSpc>
              <a:buFont typeface="Zapf Dingbats" charset="2"/>
              <a:buAutoNum type="arabicPeriod"/>
            </a:pPr>
            <a:r>
              <a:rPr lang="en-US" sz="1800" dirty="0"/>
              <a:t>Using the estimated center to find others including </a:t>
            </a:r>
            <a:r>
              <a:rPr lang="en-US" sz="1800" dirty="0">
                <a:latin typeface="Symbol" pitchFamily="18" charset="2"/>
              </a:rPr>
              <a:t>a</a:t>
            </a:r>
          </a:p>
          <a:p>
            <a:pPr marL="876300" lvl="1" indent="-419100">
              <a:lnSpc>
                <a:spcPct val="90000"/>
              </a:lnSpc>
              <a:buFont typeface="Zapf Dingbats" charset="2"/>
              <a:buAutoNum type="arabicPeriod"/>
            </a:pPr>
            <a:r>
              <a:rPr lang="en-US" sz="1800" dirty="0"/>
              <a:t>Refine image center using new </a:t>
            </a:r>
            <a:r>
              <a:rPr lang="en-US" sz="1800" dirty="0">
                <a:latin typeface="Symbol" pitchFamily="18" charset="2"/>
              </a:rPr>
              <a:t>a</a:t>
            </a:r>
            <a:r>
              <a:rPr lang="en-US" sz="1800" dirty="0"/>
              <a:t> ; if change still significant, go to step 2; otherwise stop</a:t>
            </a:r>
          </a:p>
          <a:p>
            <a:pPr marL="876300" lvl="1" indent="-419100">
              <a:lnSpc>
                <a:spcPct val="90000"/>
              </a:lnSpc>
              <a:buFont typeface="Zapf Dingbats" charset="2"/>
              <a:buNone/>
            </a:pPr>
            <a:endParaRPr lang="en-US" sz="1800" dirty="0"/>
          </a:p>
          <a:p>
            <a:pPr marL="876300" lvl="1" indent="-419100">
              <a:lnSpc>
                <a:spcPct val="90000"/>
              </a:lnSpc>
            </a:pPr>
            <a:r>
              <a:rPr lang="en-US" sz="1800" b="1" dirty="0">
                <a:solidFill>
                  <a:srgbClr val="D82204"/>
                </a:solidFill>
              </a:rPr>
              <a:t>Projection Matrix Approach</a:t>
            </a:r>
          </a:p>
        </p:txBody>
      </p:sp>
      <p:sp>
        <p:nvSpPr>
          <p:cNvPr id="950297" name="AutoShape 25"/>
          <p:cNvSpPr>
            <a:spLocks noChangeArrowheads="1"/>
          </p:cNvSpPr>
          <p:nvPr/>
        </p:nvSpPr>
        <p:spPr bwMode="auto">
          <a:xfrm>
            <a:off x="457200" y="5867400"/>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0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0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0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0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0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02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02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0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02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027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027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0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uiExpand="1" build="p"/>
      <p:bldP spid="9502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t>World to Camera</a:t>
            </a:r>
          </a:p>
          <a:p>
            <a:pPr lvl="1">
              <a:lnSpc>
                <a:spcPct val="90000"/>
              </a:lnSpc>
            </a:pPr>
            <a:r>
              <a:rPr lang="en-US" sz="1800"/>
              <a:t>Camera: P = (X,Y,Z)</a:t>
            </a:r>
            <a:r>
              <a:rPr lang="en-US" sz="1800" baseline="30000"/>
              <a:t>T</a:t>
            </a:r>
          </a:p>
          <a:p>
            <a:pPr lvl="1">
              <a:lnSpc>
                <a:spcPct val="90000"/>
              </a:lnSpc>
            </a:pPr>
            <a:r>
              <a:rPr lang="en-US" sz="1800"/>
              <a:t>World: P</a:t>
            </a:r>
            <a:r>
              <a:rPr lang="en-US" sz="1700"/>
              <a:t>w</a:t>
            </a:r>
            <a:r>
              <a:rPr lang="en-US" sz="1800"/>
              <a:t> = (X</a:t>
            </a:r>
            <a:r>
              <a:rPr lang="en-US" sz="1700"/>
              <a:t>w</a:t>
            </a:r>
            <a:r>
              <a:rPr lang="en-US" sz="1800"/>
              <a:t>,Y</a:t>
            </a:r>
            <a:r>
              <a:rPr lang="en-US" sz="1700"/>
              <a:t>w</a:t>
            </a:r>
            <a:r>
              <a:rPr lang="en-US" sz="1800"/>
              <a:t>,Z</a:t>
            </a:r>
            <a:r>
              <a:rPr lang="en-US" sz="1700"/>
              <a:t>w</a:t>
            </a:r>
            <a:r>
              <a:rPr lang="en-US" sz="1800"/>
              <a:t>)</a:t>
            </a:r>
            <a:r>
              <a:rPr lang="en-US" sz="1800" baseline="30000"/>
              <a:t>T</a:t>
            </a:r>
            <a:endParaRPr lang="en-US" sz="1800"/>
          </a:p>
          <a:p>
            <a:pPr lvl="1">
              <a:lnSpc>
                <a:spcPct val="90000"/>
              </a:lnSpc>
            </a:pPr>
            <a:r>
              <a:rPr lang="en-US" sz="1800"/>
              <a:t>Transform: R, T </a:t>
            </a:r>
            <a:endParaRPr lang="en-US" sz="3500"/>
          </a:p>
          <a:p>
            <a:pPr>
              <a:lnSpc>
                <a:spcPct val="90000"/>
              </a:lnSpc>
            </a:pPr>
            <a:r>
              <a:rPr lang="en-US"/>
              <a:t>Camera to Image</a:t>
            </a:r>
          </a:p>
          <a:p>
            <a:pPr lvl="1">
              <a:lnSpc>
                <a:spcPct val="90000"/>
              </a:lnSpc>
            </a:pPr>
            <a:r>
              <a:rPr lang="en-US" sz="1800"/>
              <a:t>Camera: P = (X,Y,Z)</a:t>
            </a:r>
            <a:r>
              <a:rPr lang="en-US" sz="1800" baseline="30000"/>
              <a:t>T</a:t>
            </a:r>
            <a:endParaRPr lang="en-US" sz="1800"/>
          </a:p>
          <a:p>
            <a:pPr lvl="1">
              <a:lnSpc>
                <a:spcPct val="90000"/>
              </a:lnSpc>
            </a:pPr>
            <a:r>
              <a:rPr lang="en-US" sz="1800"/>
              <a:t>Image: p = (x,y)</a:t>
            </a:r>
            <a:r>
              <a:rPr lang="en-US" sz="1800" baseline="30000"/>
              <a:t>T</a:t>
            </a:r>
            <a:endParaRPr lang="en-US" sz="1800" b="1"/>
          </a:p>
          <a:p>
            <a:pPr lvl="1">
              <a:lnSpc>
                <a:spcPct val="90000"/>
              </a:lnSpc>
            </a:pPr>
            <a:r>
              <a:rPr lang="en-US" sz="1800"/>
              <a:t>Not linear equations</a:t>
            </a:r>
          </a:p>
          <a:p>
            <a:pPr>
              <a:lnSpc>
                <a:spcPct val="90000"/>
              </a:lnSpc>
            </a:pPr>
            <a:r>
              <a:rPr lang="en-US"/>
              <a:t>Image to Frame</a:t>
            </a:r>
          </a:p>
          <a:p>
            <a:pPr lvl="1">
              <a:lnSpc>
                <a:spcPct val="90000"/>
              </a:lnSpc>
            </a:pPr>
            <a:r>
              <a:rPr lang="en-US" sz="1800"/>
              <a:t>Neglecting distortion</a:t>
            </a:r>
            <a:endParaRPr lang="en-US" sz="1700"/>
          </a:p>
          <a:p>
            <a:pPr lvl="1">
              <a:lnSpc>
                <a:spcPct val="90000"/>
              </a:lnSpc>
            </a:pPr>
            <a:r>
              <a:rPr lang="en-US" sz="1800"/>
              <a:t>Frame (x</a:t>
            </a:r>
            <a:r>
              <a:rPr lang="en-US" sz="1700"/>
              <a:t>im</a:t>
            </a:r>
            <a:r>
              <a:rPr lang="en-US" sz="1800"/>
              <a:t>, y</a:t>
            </a:r>
            <a:r>
              <a:rPr lang="en-US" sz="1700"/>
              <a:t>im</a:t>
            </a:r>
            <a:r>
              <a:rPr lang="en-US" sz="1800"/>
              <a:t>)</a:t>
            </a:r>
            <a:r>
              <a:rPr lang="en-US" sz="1800" baseline="30000"/>
              <a:t>T</a:t>
            </a:r>
          </a:p>
          <a:p>
            <a:pPr>
              <a:lnSpc>
                <a:spcPct val="90000"/>
              </a:lnSpc>
            </a:pPr>
            <a:r>
              <a:rPr lang="en-US">
                <a:solidFill>
                  <a:srgbClr val="D82204"/>
                </a:solidFill>
              </a:rPr>
              <a:t>World to Frame</a:t>
            </a:r>
          </a:p>
          <a:p>
            <a:pPr lvl="1">
              <a:lnSpc>
                <a:spcPct val="90000"/>
              </a:lnSpc>
            </a:pPr>
            <a:r>
              <a:rPr lang="en-US" sz="1800"/>
              <a:t>(X</a:t>
            </a:r>
            <a:r>
              <a:rPr lang="en-US" sz="1700"/>
              <a:t>w</a:t>
            </a:r>
            <a:r>
              <a:rPr lang="en-US" sz="1800"/>
              <a:t>,Y</a:t>
            </a:r>
            <a:r>
              <a:rPr lang="en-US" sz="1700"/>
              <a:t>w</a:t>
            </a:r>
            <a:r>
              <a:rPr lang="en-US" sz="1800"/>
              <a:t>,Z</a:t>
            </a:r>
            <a:r>
              <a:rPr lang="en-US" sz="1700"/>
              <a:t>w</a:t>
            </a:r>
            <a:r>
              <a:rPr lang="en-US" sz="1800"/>
              <a:t>)</a:t>
            </a:r>
            <a:r>
              <a:rPr lang="en-US" sz="1800" baseline="30000"/>
              <a:t>T</a:t>
            </a:r>
            <a:r>
              <a:rPr lang="en-US" sz="1800"/>
              <a:t> -&gt; (x</a:t>
            </a:r>
            <a:r>
              <a:rPr lang="en-US" sz="1700"/>
              <a:t>im</a:t>
            </a:r>
            <a:r>
              <a:rPr lang="en-US" sz="1800"/>
              <a:t>, y</a:t>
            </a:r>
            <a:r>
              <a:rPr lang="en-US" sz="1700"/>
              <a:t>im</a:t>
            </a:r>
            <a:r>
              <a:rPr lang="en-US" sz="1800"/>
              <a:t>)</a:t>
            </a:r>
            <a:r>
              <a:rPr lang="en-US" sz="1800" baseline="30000"/>
              <a:t>T</a:t>
            </a:r>
          </a:p>
          <a:p>
            <a:pPr lvl="1">
              <a:lnSpc>
                <a:spcPct val="90000"/>
              </a:lnSpc>
            </a:pPr>
            <a:r>
              <a:rPr lang="en-US" sz="1800"/>
              <a:t>Effective focal lengths</a:t>
            </a:r>
          </a:p>
          <a:p>
            <a:pPr lvl="2">
              <a:lnSpc>
                <a:spcPct val="90000"/>
              </a:lnSpc>
            </a:pPr>
            <a:r>
              <a:rPr lang="en-US" sz="1600">
                <a:solidFill>
                  <a:srgbClr val="D82204"/>
                </a:solidFill>
              </a:rPr>
              <a:t>f</a:t>
            </a:r>
            <a:r>
              <a:rPr lang="en-US" sz="1000">
                <a:solidFill>
                  <a:srgbClr val="D82204"/>
                </a:solidFill>
              </a:rPr>
              <a:t>x</a:t>
            </a:r>
            <a:r>
              <a:rPr lang="en-US" sz="1600">
                <a:solidFill>
                  <a:srgbClr val="D82204"/>
                </a:solidFill>
              </a:rPr>
              <a:t> = f/s</a:t>
            </a:r>
            <a:r>
              <a:rPr lang="en-US" sz="1000">
                <a:solidFill>
                  <a:srgbClr val="D82204"/>
                </a:solidFill>
              </a:rPr>
              <a:t>x</a:t>
            </a:r>
            <a:r>
              <a:rPr lang="en-US" sz="1600">
                <a:solidFill>
                  <a:srgbClr val="D82204"/>
                </a:solidFill>
              </a:rPr>
              <a:t>, f</a:t>
            </a:r>
            <a:r>
              <a:rPr lang="en-US" sz="1000">
                <a:solidFill>
                  <a:srgbClr val="D82204"/>
                </a:solidFill>
              </a:rPr>
              <a:t>y</a:t>
            </a:r>
            <a:r>
              <a:rPr lang="en-US" sz="1600">
                <a:solidFill>
                  <a:srgbClr val="D82204"/>
                </a:solidFill>
              </a:rPr>
              <a:t>=f/s</a:t>
            </a:r>
            <a:r>
              <a:rPr lang="en-US" sz="1000">
                <a:solidFill>
                  <a:srgbClr val="D82204"/>
                </a:solidFill>
              </a:rPr>
              <a:t>y</a:t>
            </a:r>
          </a:p>
          <a:p>
            <a:pPr lvl="2">
              <a:lnSpc>
                <a:spcPct val="90000"/>
              </a:lnSpc>
            </a:pPr>
            <a:endParaRPr lang="en-US" sz="1600">
              <a:solidFill>
                <a:srgbClr val="D82204"/>
              </a:solidFill>
            </a:endParaRPr>
          </a:p>
          <a:p>
            <a:pPr>
              <a:lnSpc>
                <a:spcPct val="90000"/>
              </a:lnSpc>
            </a:pPr>
            <a:endParaRPr lang="en-US"/>
          </a:p>
          <a:p>
            <a:pPr>
              <a:lnSpc>
                <a:spcPct val="90000"/>
              </a:lnSpc>
            </a:pPr>
            <a:endParaRPr lang="en-US"/>
          </a:p>
        </p:txBody>
      </p:sp>
      <p:graphicFrame>
        <p:nvGraphicFramePr>
          <p:cNvPr id="858125" name="Object 13"/>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spid="_x0000_s1016903" name="Equation" r:id="rId4" imgW="3797280" imgH="812520" progId="Equation.3">
                  <p:embed/>
                </p:oleObj>
              </mc:Choice>
              <mc:Fallback>
                <p:oleObj name="Equation" r:id="rId4" imgW="379728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858127" name="Object 15"/>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spid="_x0000_s1016904" name="Equation" r:id="rId6" imgW="1143000" imgH="482400" progId="Equation.3">
                  <p:embed/>
                </p:oleObj>
              </mc:Choice>
              <mc:Fallback>
                <p:oleObj name="Equation" r:id="rId6" imgW="114300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858128" name="Object 16"/>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spid="_x0000_s1016905" name="Equation" r:id="rId8" imgW="1282680" imgH="393480" progId="Equation.3">
                  <p:embed/>
                </p:oleObj>
              </mc:Choice>
              <mc:Fallback>
                <p:oleObj name="Equation" r:id="rId8" imgW="12826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858129" name="Object 17"/>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spid="_x0000_s1016906" name="Equation" r:id="rId10" imgW="2705040" imgH="914400" progId="Equation.3">
                  <p:embed/>
                </p:oleObj>
              </mc:Choice>
              <mc:Fallback>
                <p:oleObj name="Equation" r:id="rId10" imgW="2705040" imgH="914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01422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3429000" y="685800"/>
            <a:ext cx="5181600" cy="609600"/>
          </a:xfrm>
        </p:spPr>
        <p:txBody>
          <a:bodyPr/>
          <a:lstStyle/>
          <a:p>
            <a:r>
              <a:rPr lang="en-US" dirty="0"/>
              <a:t>Linear Matrix Equation of perspective projection</a:t>
            </a:r>
          </a:p>
        </p:txBody>
      </p:sp>
      <p:sp>
        <p:nvSpPr>
          <p:cNvPr id="956419"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a:t>
            </a:r>
            <a:r>
              <a:rPr lang="en-US" sz="1800" dirty="0" err="1"/>
              <a:t>u,v,w</a:t>
            </a:r>
            <a:r>
              <a:rPr lang="en-US" sz="1800" dirty="0"/>
              <a:t>)</a:t>
            </a:r>
            <a:r>
              <a:rPr lang="en-US" sz="1800" baseline="30000" dirty="0"/>
              <a:t>T</a:t>
            </a:r>
            <a:r>
              <a:rPr lang="en-US" sz="1800" dirty="0"/>
              <a:t> such that</a:t>
            </a:r>
          </a:p>
          <a:p>
            <a:pPr lvl="2">
              <a:lnSpc>
                <a:spcPct val="90000"/>
              </a:lnSpc>
            </a:pPr>
            <a:r>
              <a:rPr lang="en-US" dirty="0"/>
              <a:t>u</a:t>
            </a:r>
            <a:r>
              <a:rPr lang="en-US" sz="1700" dirty="0"/>
              <a:t>/</a:t>
            </a:r>
            <a:r>
              <a:rPr lang="en-US" dirty="0"/>
              <a:t>w =</a:t>
            </a:r>
            <a:r>
              <a:rPr lang="en-US" dirty="0" err="1"/>
              <a:t>x</a:t>
            </a:r>
            <a:r>
              <a:rPr lang="en-US" sz="1200" dirty="0" err="1"/>
              <a:t>im</a:t>
            </a:r>
            <a:r>
              <a:rPr lang="en-US" sz="1200" dirty="0"/>
              <a:t>, </a:t>
            </a:r>
            <a:r>
              <a:rPr lang="en-US" dirty="0"/>
              <a:t>v</a:t>
            </a:r>
            <a:r>
              <a:rPr lang="en-US" sz="1700" dirty="0"/>
              <a:t>/</a:t>
            </a:r>
            <a:r>
              <a:rPr lang="en-US" dirty="0"/>
              <a:t>w =</a:t>
            </a:r>
            <a:r>
              <a:rPr lang="en-US" dirty="0" err="1"/>
              <a:t>y</a:t>
            </a:r>
            <a:r>
              <a:rPr lang="en-US" sz="1200" dirty="0" err="1"/>
              <a:t>im</a:t>
            </a:r>
            <a:endParaRPr lang="en-US" sz="1200" dirty="0"/>
          </a:p>
          <a:p>
            <a:pPr>
              <a:lnSpc>
                <a:spcPct val="90000"/>
              </a:lnSpc>
            </a:pPr>
            <a:r>
              <a:rPr lang="en-US" dirty="0"/>
              <a:t>3x4 Matrix </a:t>
            </a:r>
            <a:r>
              <a:rPr lang="en-US" dirty="0" err="1"/>
              <a:t>E</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a:t>
            </a:r>
            <a:r>
              <a:rPr lang="en-US" dirty="0" err="1"/>
              <a:t>E</a:t>
            </a:r>
            <a:r>
              <a:rPr lang="en-US" sz="1400" dirty="0" err="1"/>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rgbClr val="800000"/>
                </a:solidFill>
              </a:rPr>
              <a:t>M= </a:t>
            </a:r>
            <a:r>
              <a:rPr lang="en-US" dirty="0" err="1">
                <a:solidFill>
                  <a:srgbClr val="800000"/>
                </a:solidFill>
              </a:rPr>
              <a:t>M</a:t>
            </a:r>
            <a:r>
              <a:rPr lang="en-US" sz="1200" dirty="0" err="1">
                <a:solidFill>
                  <a:srgbClr val="800000"/>
                </a:solidFill>
              </a:rPr>
              <a:t>int</a:t>
            </a:r>
            <a:r>
              <a:rPr lang="en-US" dirty="0" err="1">
                <a:solidFill>
                  <a:srgbClr val="800000"/>
                </a:solidFill>
              </a:rPr>
              <a:t>M</a:t>
            </a:r>
            <a:r>
              <a:rPr lang="en-US" sz="1200" dirty="0" err="1">
                <a:solidFill>
                  <a:srgbClr val="800000"/>
                </a:solidFill>
              </a:rPr>
              <a:t>ext</a:t>
            </a:r>
            <a:endParaRPr lang="en-US" sz="1200" dirty="0">
              <a:solidFill>
                <a:srgbClr val="800000"/>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t>M defined up to a scale factor – 11 independent entries</a:t>
            </a:r>
          </a:p>
          <a:p>
            <a:pPr>
              <a:lnSpc>
                <a:spcPct val="90000"/>
              </a:lnSpc>
            </a:pPr>
            <a:endParaRPr lang="en-US" dirty="0"/>
          </a:p>
          <a:p>
            <a:pPr>
              <a:lnSpc>
                <a:spcPct val="90000"/>
              </a:lnSpc>
            </a:pPr>
            <a:endParaRPr lang="en-US" dirty="0"/>
          </a:p>
        </p:txBody>
      </p:sp>
      <p:graphicFrame>
        <p:nvGraphicFramePr>
          <p:cNvPr id="956420" name="Object 4"/>
          <p:cNvGraphicFramePr>
            <a:graphicFrameLocks noChangeAspect="1"/>
          </p:cNvGraphicFramePr>
          <p:nvPr/>
        </p:nvGraphicFramePr>
        <p:xfrm>
          <a:off x="6437313" y="1295400"/>
          <a:ext cx="2116137" cy="1550988"/>
        </p:xfrm>
        <a:graphic>
          <a:graphicData uri="http://schemas.openxmlformats.org/presentationml/2006/ole">
            <mc:AlternateContent xmlns:mc="http://schemas.openxmlformats.org/markup-compatibility/2006">
              <mc:Choice xmlns:v="urn:schemas-microsoft-com:vml" Requires="v">
                <p:oleObj spid="_x0000_s956582" name="Equation" r:id="rId4" imgW="1447560" imgH="1066680" progId="Equation.3">
                  <p:embed/>
                </p:oleObj>
              </mc:Choice>
              <mc:Fallback>
                <p:oleObj name="Equation" r:id="rId4" imgW="1447560" imgH="1066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7313" y="1295400"/>
                        <a:ext cx="2116137" cy="1550988"/>
                      </a:xfrm>
                      <a:prstGeom prst="rect">
                        <a:avLst/>
                      </a:prstGeom>
                      <a:solidFill>
                        <a:srgbClr val="FFCC99"/>
                      </a:solidFill>
                    </p:spPr>
                  </p:pic>
                </p:oleObj>
              </mc:Fallback>
            </mc:AlternateContent>
          </a:graphicData>
        </a:graphic>
      </p:graphicFrame>
      <p:graphicFrame>
        <p:nvGraphicFramePr>
          <p:cNvPr id="956421" name="Object 5"/>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spid="_x0000_s956583" name="Equation" r:id="rId6" imgW="2552400" imgH="812520" progId="Equation.3">
                  <p:embed/>
                </p:oleObj>
              </mc:Choice>
              <mc:Fallback>
                <p:oleObj name="Equation" r:id="rId6" imgW="2552400" imgH="81252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956422" name="Object 6"/>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spid="_x0000_s956584" name="Equation" r:id="rId8" imgW="1625400" imgH="711000" progId="Equation.3">
                  <p:embed/>
                </p:oleObj>
              </mc:Choice>
              <mc:Fallback>
                <p:oleObj name="Equation" r:id="rId8" imgW="1625400" imgH="7110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956423" name="AutoShape 7"/>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56424" name="Object 8"/>
          <p:cNvGraphicFramePr>
            <a:graphicFrameLocks noChangeAspect="1"/>
          </p:cNvGraphicFramePr>
          <p:nvPr/>
        </p:nvGraphicFramePr>
        <p:xfrm>
          <a:off x="4349750" y="1676400"/>
          <a:ext cx="1428750" cy="701675"/>
        </p:xfrm>
        <a:graphic>
          <a:graphicData uri="http://schemas.openxmlformats.org/presentationml/2006/ole">
            <mc:AlternateContent xmlns:mc="http://schemas.openxmlformats.org/markup-compatibility/2006">
              <mc:Choice xmlns:v="urn:schemas-microsoft-com:vml" Requires="v">
                <p:oleObj spid="_x0000_s956585" name="Equation" r:id="rId10" imgW="977760" imgH="482400" progId="Equation.3">
                  <p:embed/>
                </p:oleObj>
              </mc:Choice>
              <mc:Fallback>
                <p:oleObj name="Equation" r:id="rId10" imgW="977760" imgH="4824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9750" y="1676400"/>
                        <a:ext cx="1428750" cy="701675"/>
                      </a:xfrm>
                      <a:prstGeom prst="rect">
                        <a:avLst/>
                      </a:prstGeom>
                      <a:solidFill>
                        <a:srgbClr val="FF99CC"/>
                      </a:solidFill>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3429000" y="381000"/>
            <a:ext cx="5181600" cy="533400"/>
          </a:xfrm>
        </p:spPr>
        <p:txBody>
          <a:bodyPr/>
          <a:lstStyle/>
          <a:p>
            <a:r>
              <a:rPr lang="en-US"/>
              <a:t>Projection Matrix  M</a:t>
            </a:r>
          </a:p>
        </p:txBody>
      </p:sp>
      <p:sp>
        <p:nvSpPr>
          <p:cNvPr id="9605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r>
              <a:rPr lang="en-US" dirty="0"/>
              <a:t>Linear equations of m </a:t>
            </a:r>
          </a:p>
          <a:p>
            <a:pPr lvl="1">
              <a:lnSpc>
                <a:spcPct val="90000"/>
              </a:lnSpc>
            </a:pPr>
            <a:endParaRPr lang="en-US" dirty="0"/>
          </a:p>
          <a:p>
            <a:pPr lvl="1">
              <a:lnSpc>
                <a:spcPct val="90000"/>
              </a:lnSpc>
            </a:pPr>
            <a:endParaRPr lang="en-US" dirty="0"/>
          </a:p>
          <a:p>
            <a:pPr lvl="1">
              <a:lnSpc>
                <a:spcPct val="90000"/>
              </a:lnSpc>
            </a:pPr>
            <a:endParaRPr lang="en-US" dirty="0"/>
          </a:p>
          <a:p>
            <a:pPr lvl="1">
              <a:lnSpc>
                <a:spcPct val="90000"/>
              </a:lnSpc>
            </a:pPr>
            <a:endParaRPr lang="en-US" dirty="0"/>
          </a:p>
          <a:p>
            <a:pPr>
              <a:lnSpc>
                <a:spcPct val="90000"/>
              </a:lnSpc>
            </a:pPr>
            <a:r>
              <a:rPr lang="en-US" dirty="0"/>
              <a:t>3x4 Projection Matrix M</a:t>
            </a:r>
          </a:p>
          <a:p>
            <a:pPr lvl="1">
              <a:lnSpc>
                <a:spcPct val="90000"/>
              </a:lnSpc>
            </a:pPr>
            <a:r>
              <a:rPr lang="en-US" dirty="0"/>
              <a:t>Both intrinsic (4) and extrinsic (6) – 10 parameters</a:t>
            </a:r>
          </a:p>
          <a:p>
            <a:pPr>
              <a:lnSpc>
                <a:spcPct val="90000"/>
              </a:lnSpc>
            </a:pPr>
            <a:endParaRPr lang="en-US" dirty="0"/>
          </a:p>
          <a:p>
            <a:pPr>
              <a:lnSpc>
                <a:spcPct val="90000"/>
              </a:lnSpc>
            </a:pPr>
            <a:endParaRPr lang="en-US" dirty="0"/>
          </a:p>
        </p:txBody>
      </p:sp>
      <p:graphicFrame>
        <p:nvGraphicFramePr>
          <p:cNvPr id="1009664" name="Object 0"/>
          <p:cNvGraphicFramePr>
            <a:graphicFrameLocks noChangeAspect="1"/>
          </p:cNvGraphicFramePr>
          <p:nvPr/>
        </p:nvGraphicFramePr>
        <p:xfrm>
          <a:off x="6000760" y="1000108"/>
          <a:ext cx="1773238" cy="1550988"/>
        </p:xfrm>
        <a:graphic>
          <a:graphicData uri="http://schemas.openxmlformats.org/presentationml/2006/ole">
            <mc:AlternateContent xmlns:mc="http://schemas.openxmlformats.org/markup-compatibility/2006">
              <mc:Choice xmlns:v="urn:schemas-microsoft-com:vml" Requires="v">
                <p:oleObj spid="_x0000_s1009825" name="Equation" r:id="rId4" imgW="952200" imgH="1066680" progId="Equation.3">
                  <p:embed/>
                </p:oleObj>
              </mc:Choice>
              <mc:Fallback>
                <p:oleObj name="Equation" r:id="rId4" imgW="952200" imgH="106668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60" y="1000108"/>
                        <a:ext cx="1773238" cy="1550988"/>
                      </a:xfrm>
                      <a:prstGeom prst="rect">
                        <a:avLst/>
                      </a:prstGeom>
                      <a:solidFill>
                        <a:srgbClr val="FFCC99"/>
                      </a:solidFill>
                    </p:spPr>
                  </p:pic>
                </p:oleObj>
              </mc:Fallback>
            </mc:AlternateContent>
          </a:graphicData>
        </a:graphic>
      </p:graphicFrame>
      <p:graphicFrame>
        <p:nvGraphicFramePr>
          <p:cNvPr id="1009665" name="Object 1"/>
          <p:cNvGraphicFramePr>
            <a:graphicFrameLocks noChangeAspect="1"/>
          </p:cNvGraphicFramePr>
          <p:nvPr/>
        </p:nvGraphicFramePr>
        <p:xfrm>
          <a:off x="4538663" y="2992438"/>
          <a:ext cx="4229100" cy="1503362"/>
        </p:xfrm>
        <a:graphic>
          <a:graphicData uri="http://schemas.openxmlformats.org/presentationml/2006/ole">
            <mc:AlternateContent xmlns:mc="http://schemas.openxmlformats.org/markup-compatibility/2006">
              <mc:Choice xmlns:v="urn:schemas-microsoft-com:vml" Requires="v">
                <p:oleObj spid="_x0000_s1009826" name="Equation" r:id="rId6" imgW="2501640" imgH="888840" progId="Equation.3">
                  <p:embed/>
                </p:oleObj>
              </mc:Choice>
              <mc:Fallback>
                <p:oleObj name="Equation" r:id="rId6" imgW="2501640" imgH="88884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8663" y="2992438"/>
                        <a:ext cx="4229100" cy="1503362"/>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9666" name="Object 2"/>
          <p:cNvGraphicFramePr>
            <a:graphicFrameLocks noChangeAspect="1"/>
          </p:cNvGraphicFramePr>
          <p:nvPr/>
        </p:nvGraphicFramePr>
        <p:xfrm>
          <a:off x="1371600" y="5081588"/>
          <a:ext cx="6891338" cy="1063625"/>
        </p:xfrm>
        <a:graphic>
          <a:graphicData uri="http://schemas.openxmlformats.org/presentationml/2006/ole">
            <mc:AlternateContent xmlns:mc="http://schemas.openxmlformats.org/markup-compatibility/2006">
              <mc:Choice xmlns:v="urn:schemas-microsoft-com:vml" Requires="v">
                <p:oleObj spid="_x0000_s1009827" name="Equation" r:id="rId8" imgW="4584600" imgH="711000" progId="Equation.3">
                  <p:embed/>
                </p:oleObj>
              </mc:Choice>
              <mc:Fallback>
                <p:oleObj name="Equation" r:id="rId8" imgW="4584600" imgH="7110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5081588"/>
                        <a:ext cx="6891338" cy="1063625"/>
                      </a:xfrm>
                      <a:prstGeom prst="rect">
                        <a:avLst/>
                      </a:prstGeom>
                      <a:solidFill>
                        <a:srgbClr val="FFFF99"/>
                      </a:solidFill>
                    </p:spPr>
                  </p:pic>
                </p:oleObj>
              </mc:Fallback>
            </mc:AlternateContent>
          </a:graphicData>
        </a:graphic>
      </p:graphicFrame>
      <p:graphicFrame>
        <p:nvGraphicFramePr>
          <p:cNvPr id="1009667" name="Object 3"/>
          <p:cNvGraphicFramePr>
            <a:graphicFrameLocks noChangeAspect="1"/>
          </p:cNvGraphicFramePr>
          <p:nvPr/>
        </p:nvGraphicFramePr>
        <p:xfrm>
          <a:off x="1714480" y="3214686"/>
          <a:ext cx="1519238" cy="519113"/>
        </p:xfrm>
        <a:graphic>
          <a:graphicData uri="http://schemas.openxmlformats.org/presentationml/2006/ole">
            <mc:AlternateContent xmlns:mc="http://schemas.openxmlformats.org/markup-compatibility/2006">
              <mc:Choice xmlns:v="urn:schemas-microsoft-com:vml" Requires="v">
                <p:oleObj spid="_x0000_s1009828" name="Equation" r:id="rId10" imgW="520560" imgH="177480" progId="Equation.3">
                  <p:embed/>
                </p:oleObj>
              </mc:Choice>
              <mc:Fallback>
                <p:oleObj name="Equation" r:id="rId10" imgW="520560" imgH="17748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4480" y="3214686"/>
                        <a:ext cx="1519238" cy="5191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0524" name="AutoShape 12"/>
          <p:cNvSpPr>
            <a:spLocks noChangeArrowheads="1"/>
          </p:cNvSpPr>
          <p:nvPr/>
        </p:nvSpPr>
        <p:spPr bwMode="auto">
          <a:xfrm>
            <a:off x="3505200" y="3352800"/>
            <a:ext cx="762000" cy="304800"/>
          </a:xfrm>
          <a:prstGeom prst="leftArrow">
            <a:avLst>
              <a:gd name="adj1" fmla="val 50000"/>
              <a:gd name="adj2" fmla="val 625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
        <p:nvSpPr>
          <p:cNvPr id="960525" name="AutoShape 13"/>
          <p:cNvSpPr>
            <a:spLocks noChangeArrowheads="1"/>
          </p:cNvSpPr>
          <p:nvPr/>
        </p:nvSpPr>
        <p:spPr bwMode="auto">
          <a:xfrm>
            <a:off x="6629400" y="2590800"/>
            <a:ext cx="533400" cy="304800"/>
          </a:xfrm>
          <a:prstGeom prst="downArrow">
            <a:avLst>
              <a:gd name="adj1" fmla="val 50000"/>
              <a:gd name="adj2" fmla="val 250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981200" y="381000"/>
            <a:ext cx="7010400" cy="533400"/>
          </a:xfrm>
        </p:spPr>
        <p:txBody>
          <a:bodyPr/>
          <a:lstStyle/>
          <a:p>
            <a:r>
              <a:rPr lang="en-US" dirty="0"/>
              <a:t>Step 1:  Estimation of projection matrix</a:t>
            </a:r>
          </a:p>
        </p:txBody>
      </p:sp>
      <p:sp>
        <p:nvSpPr>
          <p:cNvPr id="962563" name="Rectangle 3"/>
          <p:cNvSpPr>
            <a:spLocks noGrp="1" noChangeArrowheads="1"/>
          </p:cNvSpPr>
          <p:nvPr>
            <p:ph type="body" idx="1"/>
          </p:nvPr>
        </p:nvSpPr>
        <p:spPr>
          <a:xfrm>
            <a:off x="304800" y="11430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endParaRPr lang="en-US" dirty="0"/>
          </a:p>
          <a:p>
            <a:pPr>
              <a:lnSpc>
                <a:spcPct val="90000"/>
              </a:lnSpc>
            </a:pPr>
            <a:r>
              <a:rPr lang="en-US" dirty="0"/>
              <a:t>Linear equations of m </a:t>
            </a:r>
          </a:p>
          <a:p>
            <a:pPr lvl="1">
              <a:lnSpc>
                <a:spcPct val="90000"/>
              </a:lnSpc>
            </a:pPr>
            <a:r>
              <a:rPr lang="en-US" dirty="0"/>
              <a:t>2N equations, 11 independent variables</a:t>
            </a:r>
          </a:p>
          <a:p>
            <a:pPr lvl="1">
              <a:lnSpc>
                <a:spcPct val="90000"/>
              </a:lnSpc>
            </a:pPr>
            <a:r>
              <a:rPr lang="en-US" dirty="0"/>
              <a:t>N &gt;=6 , SVD =&gt; m up to a unknown scale</a:t>
            </a:r>
          </a:p>
          <a:p>
            <a:pPr>
              <a:spcBef>
                <a:spcPct val="0"/>
              </a:spcBef>
              <a:buClrTx/>
              <a:buSzTx/>
              <a:buFontTx/>
              <a:buNone/>
            </a:pPr>
            <a:endParaRPr lang="en-US" dirty="0"/>
          </a:p>
        </p:txBody>
      </p:sp>
      <p:graphicFrame>
        <p:nvGraphicFramePr>
          <p:cNvPr id="1010688" name="Object 0"/>
          <p:cNvGraphicFramePr>
            <a:graphicFrameLocks noChangeAspect="1"/>
          </p:cNvGraphicFramePr>
          <p:nvPr/>
        </p:nvGraphicFramePr>
        <p:xfrm>
          <a:off x="4648200" y="1143000"/>
          <a:ext cx="4229100" cy="1503363"/>
        </p:xfrm>
        <a:graphic>
          <a:graphicData uri="http://schemas.openxmlformats.org/presentationml/2006/ole">
            <mc:AlternateContent xmlns:mc="http://schemas.openxmlformats.org/markup-compatibility/2006">
              <mc:Choice xmlns:v="urn:schemas-microsoft-com:vml" Requires="v">
                <p:oleObj spid="_x0000_s1010849" name="Equation" r:id="rId4" imgW="2501640" imgH="888840" progId="Equation.3">
                  <p:embed/>
                </p:oleObj>
              </mc:Choice>
              <mc:Fallback>
                <p:oleObj name="Equation" r:id="rId4" imgW="2501640" imgH="88884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143000"/>
                        <a:ext cx="4229100" cy="150336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89" name="Object 1"/>
          <p:cNvGraphicFramePr>
            <a:graphicFrameLocks noChangeAspect="1"/>
          </p:cNvGraphicFramePr>
          <p:nvPr/>
        </p:nvGraphicFramePr>
        <p:xfrm>
          <a:off x="6858000" y="2971800"/>
          <a:ext cx="1519238" cy="519113"/>
        </p:xfrm>
        <a:graphic>
          <a:graphicData uri="http://schemas.openxmlformats.org/presentationml/2006/ole">
            <mc:AlternateContent xmlns:mc="http://schemas.openxmlformats.org/markup-compatibility/2006">
              <mc:Choice xmlns:v="urn:schemas-microsoft-com:vml" Requires="v">
                <p:oleObj spid="_x0000_s1010850" name="Equation" r:id="rId6" imgW="520560" imgH="177480" progId="Equation.3">
                  <p:embed/>
                </p:oleObj>
              </mc:Choice>
              <mc:Fallback>
                <p:oleObj name="Equation" r:id="rId6" imgW="520560" imgH="17748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2971800"/>
                        <a:ext cx="1519238" cy="5191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0" name="Object 2"/>
          <p:cNvGraphicFramePr>
            <a:graphicFrameLocks noChangeAspect="1"/>
          </p:cNvGraphicFramePr>
          <p:nvPr/>
        </p:nvGraphicFramePr>
        <p:xfrm>
          <a:off x="609600" y="4038600"/>
          <a:ext cx="7899400" cy="1254125"/>
        </p:xfrm>
        <a:graphic>
          <a:graphicData uri="http://schemas.openxmlformats.org/presentationml/2006/ole">
            <mc:AlternateContent xmlns:mc="http://schemas.openxmlformats.org/markup-compatibility/2006">
              <mc:Choice xmlns:v="urn:schemas-microsoft-com:vml" Requires="v">
                <p:oleObj spid="_x0000_s1010851" name="Equation" r:id="rId8" imgW="4483080" imgH="711000" progId="Equation.3">
                  <p:embed/>
                </p:oleObj>
              </mc:Choice>
              <mc:Fallback>
                <p:oleObj name="Equation" r:id="rId8" imgW="4483080" imgH="7110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038600"/>
                        <a:ext cx="7899400" cy="1254125"/>
                      </a:xfrm>
                      <a:prstGeom prst="rect">
                        <a:avLst/>
                      </a:prstGeom>
                      <a:solidFill>
                        <a:srgbClr val="CC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1" name="Object 3"/>
          <p:cNvGraphicFramePr>
            <a:graphicFrameLocks noChangeAspect="1"/>
          </p:cNvGraphicFramePr>
          <p:nvPr/>
        </p:nvGraphicFramePr>
        <p:xfrm>
          <a:off x="347663" y="5715000"/>
          <a:ext cx="8728075" cy="492125"/>
        </p:xfrm>
        <a:graphic>
          <a:graphicData uri="http://schemas.openxmlformats.org/presentationml/2006/ole">
            <mc:AlternateContent xmlns:mc="http://schemas.openxmlformats.org/markup-compatibility/2006">
              <mc:Choice xmlns:v="urn:schemas-microsoft-com:vml" Requires="v">
                <p:oleObj spid="_x0000_s1010852" name="Equation" r:id="rId10" imgW="4952880" imgH="279360" progId="Equation.3">
                  <p:embed/>
                </p:oleObj>
              </mc:Choice>
              <mc:Fallback>
                <p:oleObj name="Equation" r:id="rId10" imgW="4952880" imgH="27936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663" y="5715000"/>
                        <a:ext cx="8728075" cy="492125"/>
                      </a:xfrm>
                      <a:prstGeom prst="rect">
                        <a:avLst/>
                      </a:prstGeom>
                      <a:solidFill>
                        <a:srgbClr val="CC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2286000" y="381000"/>
            <a:ext cx="6858000" cy="533400"/>
          </a:xfrm>
        </p:spPr>
        <p:txBody>
          <a:bodyPr/>
          <a:lstStyle/>
          <a:p>
            <a:r>
              <a:rPr lang="en-US" dirty="0"/>
              <a:t>Step 2: Computing camera parameters</a:t>
            </a:r>
          </a:p>
        </p:txBody>
      </p:sp>
      <p:sp>
        <p:nvSpPr>
          <p:cNvPr id="964611"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t>3x4 Projection Matrix M</a:t>
            </a:r>
          </a:p>
          <a:p>
            <a:pPr lvl="1">
              <a:lnSpc>
                <a:spcPct val="90000"/>
              </a:lnSpc>
            </a:pPr>
            <a:r>
              <a:rPr lang="en-US" sz="1800" dirty="0"/>
              <a:t>Both intrinsic and extrinsic</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r>
              <a:rPr lang="en-US" sz="1800" dirty="0"/>
              <a:t>From M^ to parameters</a:t>
            </a:r>
          </a:p>
          <a:p>
            <a:pPr lvl="1">
              <a:lnSpc>
                <a:spcPct val="90000"/>
              </a:lnSpc>
            </a:pPr>
            <a:r>
              <a:rPr lang="en-US" sz="1800" dirty="0"/>
              <a:t>Find scale |</a:t>
            </a:r>
            <a:r>
              <a:rPr lang="en-US" sz="1800" dirty="0">
                <a:latin typeface="Symbol" pitchFamily="18" charset="2"/>
              </a:rPr>
              <a:t>g|</a:t>
            </a:r>
            <a:r>
              <a:rPr lang="en-US" sz="1800" dirty="0"/>
              <a:t> by using unit vector R</a:t>
            </a:r>
            <a:r>
              <a:rPr lang="en-US" sz="1800" baseline="-25000" dirty="0"/>
              <a:t>3</a:t>
            </a:r>
            <a:r>
              <a:rPr lang="en-US" sz="1800" baseline="30000" dirty="0"/>
              <a:t>T</a:t>
            </a:r>
          </a:p>
          <a:p>
            <a:pPr lvl="1">
              <a:lnSpc>
                <a:spcPct val="90000"/>
              </a:lnSpc>
            </a:pPr>
            <a:r>
              <a:rPr lang="en-US" sz="1800" dirty="0"/>
              <a:t>Determine </a:t>
            </a:r>
            <a:r>
              <a:rPr lang="en-US" sz="1800" dirty="0" err="1"/>
              <a:t>T</a:t>
            </a:r>
            <a:r>
              <a:rPr lang="en-US" sz="1800" baseline="-25000" dirty="0" err="1"/>
              <a:t>z</a:t>
            </a:r>
            <a:r>
              <a:rPr lang="en-US" sz="1800" dirty="0"/>
              <a:t> and sign of </a:t>
            </a:r>
            <a:r>
              <a:rPr lang="en-US" sz="1800" dirty="0">
                <a:latin typeface="Symbol" pitchFamily="18" charset="2"/>
              </a:rPr>
              <a:t>g</a:t>
            </a:r>
            <a:r>
              <a:rPr lang="en-US" sz="1800" dirty="0"/>
              <a:t> from m</a:t>
            </a:r>
            <a:r>
              <a:rPr lang="en-US" sz="1800" baseline="-25000" dirty="0"/>
              <a:t>34 </a:t>
            </a:r>
            <a:r>
              <a:rPr lang="en-US" sz="1800" dirty="0"/>
              <a:t>(i.e. q</a:t>
            </a:r>
            <a:r>
              <a:rPr lang="en-US" sz="1800" baseline="-25000" dirty="0"/>
              <a:t>43</a:t>
            </a:r>
            <a:r>
              <a:rPr lang="en-US" sz="1800" dirty="0"/>
              <a:t>)</a:t>
            </a:r>
          </a:p>
          <a:p>
            <a:pPr lvl="1">
              <a:lnSpc>
                <a:spcPct val="90000"/>
              </a:lnSpc>
            </a:pPr>
            <a:r>
              <a:rPr lang="en-US" sz="1800" dirty="0"/>
              <a:t>Obtain R</a:t>
            </a:r>
            <a:r>
              <a:rPr lang="en-US" sz="1800" baseline="-25000" dirty="0"/>
              <a:t>3</a:t>
            </a:r>
            <a:r>
              <a:rPr lang="en-US" sz="1800" baseline="30000" dirty="0"/>
              <a:t>T</a:t>
            </a:r>
            <a:endParaRPr lang="en-US" sz="1800" dirty="0"/>
          </a:p>
          <a:p>
            <a:pPr lvl="1">
              <a:lnSpc>
                <a:spcPct val="90000"/>
              </a:lnSpc>
            </a:pPr>
            <a:r>
              <a:rPr lang="en-US" sz="1800" dirty="0"/>
              <a:t>Find (ox, </a:t>
            </a:r>
            <a:r>
              <a:rPr lang="en-US" sz="1800" dirty="0" err="1"/>
              <a:t>oy</a:t>
            </a:r>
            <a:r>
              <a:rPr lang="en-US" sz="1800" dirty="0"/>
              <a:t>) by dot products of Rows q1. q3, q2.q3, using the orthogonal constraints of R</a:t>
            </a:r>
          </a:p>
          <a:p>
            <a:pPr lvl="1">
              <a:lnSpc>
                <a:spcPct val="90000"/>
              </a:lnSpc>
            </a:pPr>
            <a:r>
              <a:rPr lang="en-US" sz="1800" dirty="0"/>
              <a:t>Determine </a:t>
            </a:r>
            <a:r>
              <a:rPr lang="en-US" sz="1800" dirty="0" err="1"/>
              <a:t>fx</a:t>
            </a:r>
            <a:r>
              <a:rPr lang="en-US" sz="1800" dirty="0"/>
              <a:t> and </a:t>
            </a:r>
            <a:r>
              <a:rPr lang="en-US" sz="1800" dirty="0" err="1"/>
              <a:t>fy</a:t>
            </a:r>
            <a:r>
              <a:rPr lang="en-US" sz="1800" dirty="0"/>
              <a:t> from q1 and q2</a:t>
            </a:r>
            <a:endParaRPr lang="en-US" sz="1800" dirty="0">
              <a:solidFill>
                <a:srgbClr val="D82204"/>
              </a:solidFill>
            </a:endParaRPr>
          </a:p>
          <a:p>
            <a:pPr lvl="1">
              <a:lnSpc>
                <a:spcPct val="90000"/>
              </a:lnSpc>
            </a:pPr>
            <a:r>
              <a:rPr lang="en-US" sz="1800" dirty="0"/>
              <a:t>All the rest: R</a:t>
            </a:r>
            <a:r>
              <a:rPr lang="en-US" sz="1800" baseline="-25000" dirty="0"/>
              <a:t>1</a:t>
            </a:r>
            <a:r>
              <a:rPr lang="en-US" sz="1800" baseline="30000" dirty="0"/>
              <a:t>T</a:t>
            </a:r>
            <a:r>
              <a:rPr lang="en-US" sz="1800" dirty="0"/>
              <a:t>, R</a:t>
            </a:r>
            <a:r>
              <a:rPr lang="en-US" sz="1800" baseline="-25000" dirty="0"/>
              <a:t>2</a:t>
            </a:r>
            <a:r>
              <a:rPr lang="en-US" sz="1800" baseline="30000" dirty="0"/>
              <a:t>T</a:t>
            </a:r>
            <a:r>
              <a:rPr lang="en-US" sz="1800" dirty="0"/>
              <a:t>, </a:t>
            </a:r>
            <a:r>
              <a:rPr lang="en-US" sz="1800" dirty="0" err="1"/>
              <a:t>Tx</a:t>
            </a:r>
            <a:r>
              <a:rPr lang="en-US" sz="1800" dirty="0"/>
              <a:t>, Ty </a:t>
            </a:r>
          </a:p>
          <a:p>
            <a:pPr lvl="1">
              <a:lnSpc>
                <a:spcPct val="90000"/>
              </a:lnSpc>
            </a:pPr>
            <a:r>
              <a:rPr lang="en-US" sz="1800" dirty="0"/>
              <a:t>Enforce </a:t>
            </a:r>
            <a:r>
              <a:rPr lang="en-US" sz="1800" dirty="0" err="1"/>
              <a:t>orthognoality</a:t>
            </a:r>
            <a:r>
              <a:rPr lang="en-US" sz="1800" dirty="0"/>
              <a:t> on R?</a:t>
            </a:r>
          </a:p>
        </p:txBody>
      </p:sp>
      <p:graphicFrame>
        <p:nvGraphicFramePr>
          <p:cNvPr id="964614" name="Object 6"/>
          <p:cNvGraphicFramePr>
            <a:graphicFrameLocks noChangeAspect="1"/>
          </p:cNvGraphicFramePr>
          <p:nvPr/>
        </p:nvGraphicFramePr>
        <p:xfrm>
          <a:off x="1057275" y="2743200"/>
          <a:ext cx="6757988" cy="1063625"/>
        </p:xfrm>
        <a:graphic>
          <a:graphicData uri="http://schemas.openxmlformats.org/presentationml/2006/ole">
            <mc:AlternateContent xmlns:mc="http://schemas.openxmlformats.org/markup-compatibility/2006">
              <mc:Choice xmlns:v="urn:schemas-microsoft-com:vml" Requires="v">
                <p:oleObj spid="_x0000_s964741" name="Equation" r:id="rId4" imgW="4495680" imgH="711000" progId="Equation.3">
                  <p:embed/>
                </p:oleObj>
              </mc:Choice>
              <mc:Fallback>
                <p:oleObj name="Equation" r:id="rId4" imgW="4495680" imgH="7110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2743200"/>
                        <a:ext cx="6757988" cy="1063625"/>
                      </a:xfrm>
                      <a:prstGeom prst="rect">
                        <a:avLst/>
                      </a:prstGeom>
                      <a:solidFill>
                        <a:srgbClr val="FFFF99"/>
                      </a:solidFill>
                    </p:spPr>
                  </p:pic>
                </p:oleObj>
              </mc:Fallback>
            </mc:AlternateContent>
          </a:graphicData>
        </a:graphic>
      </p:graphicFrame>
      <p:graphicFrame>
        <p:nvGraphicFramePr>
          <p:cNvPr id="964618" name="Object 10"/>
          <p:cNvGraphicFramePr>
            <a:graphicFrameLocks noChangeAspect="1"/>
          </p:cNvGraphicFramePr>
          <p:nvPr/>
        </p:nvGraphicFramePr>
        <p:xfrm>
          <a:off x="6553200" y="4114800"/>
          <a:ext cx="1479550" cy="654050"/>
        </p:xfrm>
        <a:graphic>
          <a:graphicData uri="http://schemas.openxmlformats.org/presentationml/2006/ole">
            <mc:AlternateContent xmlns:mc="http://schemas.openxmlformats.org/markup-compatibility/2006">
              <mc:Choice xmlns:v="urn:schemas-microsoft-com:vml" Requires="v">
                <p:oleObj spid="_x0000_s964742" name="Equation" r:id="rId6" imgW="545760" imgH="241200" progId="Equation.3">
                  <p:embed/>
                </p:oleObj>
              </mc:Choice>
              <mc:Fallback>
                <p:oleObj name="Equation" r:id="rId6" imgW="545760" imgH="2412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114800"/>
                        <a:ext cx="1479550" cy="65405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64619" name="Object 11"/>
          <p:cNvGraphicFramePr>
            <a:graphicFrameLocks noChangeAspect="1"/>
          </p:cNvGraphicFramePr>
          <p:nvPr/>
        </p:nvGraphicFramePr>
        <p:xfrm>
          <a:off x="5715000" y="838200"/>
          <a:ext cx="1987550" cy="1590675"/>
        </p:xfrm>
        <a:graphic>
          <a:graphicData uri="http://schemas.openxmlformats.org/presentationml/2006/ole">
            <mc:AlternateContent xmlns:mc="http://schemas.openxmlformats.org/markup-compatibility/2006">
              <mc:Choice xmlns:v="urn:schemas-microsoft-com:vml" Requires="v">
                <p:oleObj spid="_x0000_s964743" name="Equation" r:id="rId8" imgW="888840" imgH="711000" progId="Equation.3">
                  <p:embed/>
                </p:oleObj>
              </mc:Choice>
              <mc:Fallback>
                <p:oleObj name="Equation" r:id="rId8" imgW="888840" imgH="7110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838200"/>
                        <a:ext cx="1987550" cy="15906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4620" name="Line 12"/>
          <p:cNvSpPr>
            <a:spLocks noChangeShapeType="1"/>
          </p:cNvSpPr>
          <p:nvPr/>
        </p:nvSpPr>
        <p:spPr bwMode="auto">
          <a:xfrm>
            <a:off x="7162800" y="2362200"/>
            <a:ext cx="0" cy="304800"/>
          </a:xfrm>
          <a:prstGeom prst="line">
            <a:avLst/>
          </a:prstGeom>
          <a:noFill/>
          <a:ln w="38100">
            <a:solidFill>
              <a:srgbClr val="FFFF00"/>
            </a:solidFill>
            <a:round/>
            <a:headEnd type="none" w="sm" len="sm"/>
            <a:tailEnd type="stealth" w="lg" len="med"/>
          </a:ln>
          <a:effectLst/>
        </p:spPr>
        <p:txBody>
          <a:bodyPr/>
          <a:lstStyle/>
          <a:p>
            <a:endParaRPr lang="en-US"/>
          </a:p>
        </p:txBody>
      </p:sp>
      <p:sp>
        <p:nvSpPr>
          <p:cNvPr id="964622" name="AutoShape 14"/>
          <p:cNvSpPr>
            <a:spLocks/>
          </p:cNvSpPr>
          <p:nvPr/>
        </p:nvSpPr>
        <p:spPr bwMode="auto">
          <a:xfrm rot="-5400000">
            <a:off x="3962400" y="533400"/>
            <a:ext cx="76200" cy="4191000"/>
          </a:xfrm>
          <a:prstGeom prst="rightBrace">
            <a:avLst>
              <a:gd name="adj1" fmla="val 458333"/>
              <a:gd name="adj2" fmla="val 50000"/>
            </a:avLst>
          </a:prstGeom>
          <a:noFill/>
          <a:ln w="38100">
            <a:solidFill>
              <a:srgbClr val="0066CC"/>
            </a:solidFill>
            <a:round/>
            <a:headEnd type="none" w="sm" len="sm"/>
            <a:tailEnd type="none" w="lg" len="med"/>
          </a:ln>
          <a:effectLst/>
        </p:spPr>
        <p:txBody>
          <a:bodyPr wrap="none" anchor="ctr"/>
          <a:lstStyle/>
          <a:p>
            <a:endParaRPr lang="en-US"/>
          </a:p>
        </p:txBody>
      </p:sp>
      <p:sp>
        <p:nvSpPr>
          <p:cNvPr id="964623" name="Line 15"/>
          <p:cNvSpPr>
            <a:spLocks noChangeShapeType="1"/>
          </p:cNvSpPr>
          <p:nvPr/>
        </p:nvSpPr>
        <p:spPr bwMode="auto">
          <a:xfrm flipH="1">
            <a:off x="6096000" y="2362200"/>
            <a:ext cx="609600" cy="228600"/>
          </a:xfrm>
          <a:prstGeom prst="line">
            <a:avLst/>
          </a:prstGeom>
          <a:noFill/>
          <a:ln w="38100">
            <a:solidFill>
              <a:srgbClr val="FFFF00"/>
            </a:solidFill>
            <a:round/>
            <a:headEnd type="none" w="sm" len="sm"/>
            <a:tailEnd type="stealth" w="lg" len="med"/>
          </a:ln>
          <a:effec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3505200" y="457200"/>
            <a:ext cx="5334000" cy="457200"/>
          </a:xfrm>
        </p:spPr>
        <p:txBody>
          <a:bodyPr/>
          <a:lstStyle/>
          <a:p>
            <a:r>
              <a:rPr lang="en-US" dirty="0"/>
              <a:t>Comparisons</a:t>
            </a:r>
          </a:p>
        </p:txBody>
      </p:sp>
      <p:sp>
        <p:nvSpPr>
          <p:cNvPr id="966659" name="Rectangle 3"/>
          <p:cNvSpPr>
            <a:spLocks noGrp="1" noChangeArrowheads="1"/>
          </p:cNvSpPr>
          <p:nvPr>
            <p:ph type="body" idx="1"/>
          </p:nvPr>
        </p:nvSpPr>
        <p:spPr>
          <a:xfrm>
            <a:off x="457200" y="1143000"/>
            <a:ext cx="8077200" cy="5334000"/>
          </a:xfrm>
          <a:noFill/>
          <a:ln/>
        </p:spPr>
        <p:txBody>
          <a:bodyPr/>
          <a:lstStyle/>
          <a:p>
            <a:pPr>
              <a:lnSpc>
                <a:spcPct val="90000"/>
              </a:lnSpc>
            </a:pPr>
            <a:r>
              <a:rPr lang="en-US" sz="2000" dirty="0"/>
              <a:t>Direct parameter method and Projection Matrix method</a:t>
            </a:r>
          </a:p>
          <a:p>
            <a:pPr>
              <a:lnSpc>
                <a:spcPct val="90000"/>
              </a:lnSpc>
            </a:pPr>
            <a:endParaRPr lang="en-US" sz="2000" dirty="0"/>
          </a:p>
          <a:p>
            <a:pPr>
              <a:lnSpc>
                <a:spcPct val="90000"/>
              </a:lnSpc>
            </a:pPr>
            <a:r>
              <a:rPr lang="en-US" sz="2000" dirty="0"/>
              <a:t>Properties in Common:</a:t>
            </a:r>
          </a:p>
          <a:p>
            <a:pPr lvl="1">
              <a:lnSpc>
                <a:spcPct val="90000"/>
              </a:lnSpc>
            </a:pPr>
            <a:r>
              <a:rPr lang="en-US" sz="1800" dirty="0"/>
              <a:t>Linear system first, Parameter decomposition second</a:t>
            </a:r>
          </a:p>
          <a:p>
            <a:pPr lvl="1">
              <a:lnSpc>
                <a:spcPct val="90000"/>
              </a:lnSpc>
            </a:pPr>
            <a:r>
              <a:rPr lang="en-US" sz="1800" dirty="0"/>
              <a:t>Results should be exactly the same</a:t>
            </a:r>
          </a:p>
          <a:p>
            <a:pPr lvl="1">
              <a:lnSpc>
                <a:spcPct val="90000"/>
              </a:lnSpc>
            </a:pPr>
            <a:endParaRPr lang="en-US" sz="1800" dirty="0"/>
          </a:p>
          <a:p>
            <a:pPr>
              <a:lnSpc>
                <a:spcPct val="90000"/>
              </a:lnSpc>
            </a:pPr>
            <a:r>
              <a:rPr lang="en-US" sz="2000" dirty="0"/>
              <a:t>Differences</a:t>
            </a:r>
          </a:p>
          <a:p>
            <a:pPr lvl="1">
              <a:lnSpc>
                <a:spcPct val="90000"/>
              </a:lnSpc>
            </a:pPr>
            <a:r>
              <a:rPr lang="en-US" sz="1800" dirty="0"/>
              <a:t>Number of variables in homogeneous systems</a:t>
            </a:r>
          </a:p>
          <a:p>
            <a:pPr lvl="2">
              <a:lnSpc>
                <a:spcPct val="90000"/>
              </a:lnSpc>
            </a:pPr>
            <a:r>
              <a:rPr lang="en-US" sz="1800" dirty="0"/>
              <a:t>Matrix method: All parameters at once, 2N Equations of 12 variables</a:t>
            </a:r>
          </a:p>
          <a:p>
            <a:pPr lvl="2">
              <a:lnSpc>
                <a:spcPct val="90000"/>
              </a:lnSpc>
            </a:pPr>
            <a:r>
              <a:rPr lang="en-US" sz="1800" dirty="0"/>
              <a:t>Direct method in three steps: N Equations of 8 variables, N equations of 2 Variables, Image Center </a:t>
            </a:r>
            <a:r>
              <a:rPr lang="en-US" sz="1800" dirty="0">
                <a:solidFill>
                  <a:srgbClr val="D82204"/>
                </a:solidFill>
              </a:rPr>
              <a:t>– maybe more stable</a:t>
            </a:r>
          </a:p>
          <a:p>
            <a:pPr lvl="1">
              <a:lnSpc>
                <a:spcPct val="90000"/>
              </a:lnSpc>
            </a:pPr>
            <a:r>
              <a:rPr lang="en-US" sz="1800" dirty="0"/>
              <a:t>Assumptions</a:t>
            </a:r>
          </a:p>
          <a:p>
            <a:pPr lvl="2">
              <a:lnSpc>
                <a:spcPct val="90000"/>
              </a:lnSpc>
            </a:pPr>
            <a:r>
              <a:rPr lang="en-US" sz="1800" dirty="0"/>
              <a:t>Matrix method: simpler, and more general; </a:t>
            </a:r>
            <a:r>
              <a:rPr lang="en-US" sz="1800" dirty="0">
                <a:solidFill>
                  <a:srgbClr val="D82204"/>
                </a:solidFill>
              </a:rPr>
              <a:t>sometime projection matrix is sufficient so no need for parameter decomposition</a:t>
            </a:r>
          </a:p>
          <a:p>
            <a:pPr lvl="2">
              <a:lnSpc>
                <a:spcPct val="90000"/>
              </a:lnSpc>
            </a:pPr>
            <a:r>
              <a:rPr lang="en-US" sz="1800" dirty="0"/>
              <a:t>Direct method: Assume known image center in the first two steps, and known aspect ratio in estimating image center</a:t>
            </a:r>
          </a:p>
          <a:p>
            <a:pPr lvl="2">
              <a:lnSpc>
                <a:spcPct val="90000"/>
              </a:lnSpc>
            </a:pPr>
            <a:endParaRPr lang="en-US" sz="1800" dirty="0"/>
          </a:p>
          <a:p>
            <a:pPr lvl="2">
              <a:lnSpc>
                <a:spcPct val="90000"/>
              </a:lnSpc>
            </a:pPr>
            <a:endParaRPr lang="en-US" sz="1800" dirty="0"/>
          </a:p>
          <a:p>
            <a:pPr lvl="1">
              <a:lnSpc>
                <a:spcPct val="90000"/>
              </a:lnSpc>
            </a:pPr>
            <a:endParaRPr lang="en-US" sz="3500" dirty="0"/>
          </a:p>
          <a:p>
            <a:pPr lvl="1">
              <a:lnSpc>
                <a:spcPct val="90000"/>
              </a:lnSpc>
            </a:pPr>
            <a:endParaRPr lang="en-US" sz="3500" dirty="0">
              <a:latin typeface="Symbol" pitchFamily="18" charset="2"/>
            </a:endParaRPr>
          </a:p>
        </p:txBody>
      </p:sp>
      <p:sp>
        <p:nvSpPr>
          <p:cNvPr id="96666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6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6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66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665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66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66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66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66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665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66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3505200" y="457200"/>
            <a:ext cx="5334000" cy="457200"/>
          </a:xfrm>
        </p:spPr>
        <p:txBody>
          <a:bodyPr/>
          <a:lstStyle/>
          <a:p>
            <a:r>
              <a:rPr lang="en-US" dirty="0"/>
              <a:t>Guidelines for Calibration</a:t>
            </a:r>
          </a:p>
        </p:txBody>
      </p:sp>
      <p:sp>
        <p:nvSpPr>
          <p:cNvPr id="968707" name="Rectangle 3"/>
          <p:cNvSpPr>
            <a:spLocks noGrp="1" noChangeArrowheads="1"/>
          </p:cNvSpPr>
          <p:nvPr>
            <p:ph type="body" idx="1"/>
          </p:nvPr>
        </p:nvSpPr>
        <p:spPr>
          <a:xfrm>
            <a:off x="457200" y="1143000"/>
            <a:ext cx="8077200" cy="5334000"/>
          </a:xfrm>
          <a:noFill/>
          <a:ln/>
        </p:spPr>
        <p:txBody>
          <a:bodyPr/>
          <a:lstStyle/>
          <a:p>
            <a:r>
              <a:rPr lang="en-US" sz="1800" dirty="0"/>
              <a:t>Pick up a well-known technique or a few</a:t>
            </a:r>
          </a:p>
          <a:p>
            <a:r>
              <a:rPr lang="en-US" sz="1800" dirty="0"/>
              <a:t>Design and construct calibration patterns (with known 3D)</a:t>
            </a:r>
          </a:p>
          <a:p>
            <a:r>
              <a:rPr lang="en-US" sz="1800" dirty="0"/>
              <a:t>Make sure what parameters you want to find for your camera</a:t>
            </a:r>
          </a:p>
          <a:p>
            <a:r>
              <a:rPr lang="en-US" sz="1800" dirty="0"/>
              <a:t>Run algorithms on </a:t>
            </a:r>
            <a:r>
              <a:rPr lang="en-US" sz="1800" dirty="0">
                <a:solidFill>
                  <a:srgbClr val="D82204"/>
                </a:solidFill>
              </a:rPr>
              <a:t>ideal</a:t>
            </a:r>
            <a:r>
              <a:rPr lang="en-US" sz="1800" dirty="0"/>
              <a:t> simulated data</a:t>
            </a:r>
          </a:p>
          <a:p>
            <a:pPr lvl="1"/>
            <a:r>
              <a:rPr lang="en-US" sz="1600" dirty="0"/>
              <a:t>You can either use the data of the real calibration pattern or using computer generated data</a:t>
            </a:r>
          </a:p>
          <a:p>
            <a:pPr lvl="1"/>
            <a:r>
              <a:rPr lang="en-US" sz="1600" dirty="0"/>
              <a:t>Define a virtual camera with known intrinsic and extrinsic parameters</a:t>
            </a:r>
          </a:p>
          <a:p>
            <a:pPr lvl="1"/>
            <a:r>
              <a:rPr lang="en-US" sz="1600" dirty="0"/>
              <a:t>Generate 2D points from the 3D data using the virtual camera</a:t>
            </a:r>
          </a:p>
          <a:p>
            <a:pPr lvl="1"/>
            <a:r>
              <a:rPr lang="en-US" sz="1600" dirty="0"/>
              <a:t>Run algorithms on the 2D-3D data set</a:t>
            </a:r>
          </a:p>
          <a:p>
            <a:r>
              <a:rPr lang="en-US" sz="1800" dirty="0"/>
              <a:t>Add </a:t>
            </a:r>
            <a:r>
              <a:rPr lang="en-US" sz="1800" dirty="0">
                <a:solidFill>
                  <a:srgbClr val="D82204"/>
                </a:solidFill>
              </a:rPr>
              <a:t>noises</a:t>
            </a:r>
            <a:r>
              <a:rPr lang="en-US" sz="1800" dirty="0"/>
              <a:t> in the simulated data to test the robustness </a:t>
            </a:r>
          </a:p>
          <a:p>
            <a:r>
              <a:rPr lang="en-US" sz="1800" dirty="0"/>
              <a:t>Run algorithms on the </a:t>
            </a:r>
            <a:r>
              <a:rPr lang="en-US" sz="1800" dirty="0">
                <a:solidFill>
                  <a:srgbClr val="D82204"/>
                </a:solidFill>
              </a:rPr>
              <a:t>real data</a:t>
            </a:r>
            <a:r>
              <a:rPr lang="en-US" sz="1800" dirty="0"/>
              <a:t> (images of calibration target)</a:t>
            </a:r>
          </a:p>
          <a:p>
            <a:r>
              <a:rPr lang="en-US" sz="1800" dirty="0"/>
              <a:t>If successful, you are all set </a:t>
            </a:r>
          </a:p>
          <a:p>
            <a:r>
              <a:rPr lang="en-US" sz="1800" dirty="0"/>
              <a:t>Otherwise:</a:t>
            </a:r>
          </a:p>
          <a:p>
            <a:pPr lvl="1"/>
            <a:r>
              <a:rPr lang="en-US" sz="1600" dirty="0"/>
              <a:t>Check how you select the </a:t>
            </a:r>
            <a:r>
              <a:rPr lang="en-US" sz="1600" dirty="0">
                <a:solidFill>
                  <a:srgbClr val="D82204"/>
                </a:solidFill>
              </a:rPr>
              <a:t>distribution</a:t>
            </a:r>
            <a:r>
              <a:rPr lang="en-US" sz="1600" dirty="0"/>
              <a:t>  of control points</a:t>
            </a:r>
          </a:p>
          <a:p>
            <a:pPr lvl="1"/>
            <a:r>
              <a:rPr lang="en-US" sz="1600" dirty="0"/>
              <a:t>Check the </a:t>
            </a:r>
            <a:r>
              <a:rPr lang="en-US" sz="1600" dirty="0">
                <a:solidFill>
                  <a:srgbClr val="D82204"/>
                </a:solidFill>
              </a:rPr>
              <a:t>accuracy</a:t>
            </a:r>
            <a:r>
              <a:rPr lang="en-US" sz="1600" dirty="0"/>
              <a:t> in 3D and 2D localization</a:t>
            </a:r>
          </a:p>
          <a:p>
            <a:pPr lvl="1"/>
            <a:r>
              <a:rPr lang="en-US" sz="1600" dirty="0"/>
              <a:t>Check the </a:t>
            </a:r>
            <a:r>
              <a:rPr lang="en-US" sz="1600" dirty="0">
                <a:solidFill>
                  <a:srgbClr val="D82204"/>
                </a:solidFill>
              </a:rPr>
              <a:t>robustness</a:t>
            </a:r>
            <a:r>
              <a:rPr lang="en-US" sz="1600" dirty="0"/>
              <a:t> of your algorithms again</a:t>
            </a:r>
          </a:p>
          <a:p>
            <a:pPr lvl="1"/>
            <a:r>
              <a:rPr lang="en-US" sz="1600" dirty="0"/>
              <a:t>Develop your own algorithms </a:t>
            </a:r>
            <a:r>
              <a:rPr lang="en-US" sz="1600" dirty="0">
                <a:sym typeface="Wingdings" pitchFamily="2" charset="2"/>
              </a:rPr>
              <a:t> </a:t>
            </a:r>
            <a:r>
              <a:rPr lang="en-US" sz="1600" dirty="0">
                <a:solidFill>
                  <a:srgbClr val="0066CC"/>
                </a:solidFill>
                <a:sym typeface="Wingdings" pitchFamily="2" charset="2"/>
              </a:rPr>
              <a:t>NEW METHODS</a:t>
            </a:r>
            <a:r>
              <a:rPr lang="en-US" sz="1600" dirty="0">
                <a:sym typeface="Wingdings" pitchFamily="2" charset="2"/>
              </a:rPr>
              <a:t>?</a:t>
            </a:r>
            <a:endParaRPr lang="en-US" sz="1600" dirty="0"/>
          </a:p>
          <a:p>
            <a:pPr lvl="2"/>
            <a:endParaRPr lang="en-US" sz="1600" dirty="0"/>
          </a:p>
          <a:p>
            <a:pPr lvl="2"/>
            <a:endParaRPr lang="en-US" sz="1600" dirty="0"/>
          </a:p>
          <a:p>
            <a:pPr lvl="1"/>
            <a:endParaRPr lang="en-US" sz="1800" dirty="0"/>
          </a:p>
          <a:p>
            <a:pPr lvl="1"/>
            <a:endParaRPr lang="en-US" sz="1800" dirty="0">
              <a:latin typeface="Symbol" pitchFamily="18" charset="2"/>
            </a:endParaRPr>
          </a:p>
        </p:txBody>
      </p:sp>
      <p:sp>
        <p:nvSpPr>
          <p:cNvPr id="96870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8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8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87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87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87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87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87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870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870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870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68707">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8707">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8707">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8707">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87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r>
              <a:rPr lang="en-US"/>
              <a:t>3D reconstruction using two cameras</a:t>
            </a:r>
          </a:p>
        </p:txBody>
      </p:sp>
      <p:sp>
        <p:nvSpPr>
          <p:cNvPr id="739332" name="Text Box 4"/>
          <p:cNvSpPr txBox="1">
            <a:spLocks noChangeArrowheads="1"/>
          </p:cNvSpPr>
          <p:nvPr/>
        </p:nvSpPr>
        <p:spPr bwMode="auto">
          <a:xfrm>
            <a:off x="2105025" y="2667000"/>
            <a:ext cx="4933950" cy="173990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Stereo Vision</a:t>
            </a:r>
          </a:p>
          <a:p>
            <a:pPr algn="ctr"/>
            <a:endParaRPr lang="en-US" sz="3600">
              <a:solidFill>
                <a:schemeClr val="accent1"/>
              </a:solidFill>
            </a:endParaRPr>
          </a:p>
          <a:p>
            <a:pPr algn="ctr"/>
            <a:r>
              <a:rPr lang="en-US" sz="3600">
                <a:solidFill>
                  <a:schemeClr val="accent1"/>
                </a:solidFill>
              </a:rPr>
              <a:t>&amp; project discussions</a:t>
            </a:r>
          </a:p>
        </p:txBody>
      </p:sp>
      <p:sp>
        <p:nvSpPr>
          <p:cNvPr id="739339" name="Rectangle 11"/>
          <p:cNvSpPr>
            <a:spLocks noChangeArrowheads="1"/>
          </p:cNvSpPr>
          <p:nvPr/>
        </p:nvSpPr>
        <p:spPr bwMode="auto">
          <a:xfrm>
            <a:off x="914400" y="5867400"/>
            <a:ext cx="1911101" cy="400110"/>
          </a:xfrm>
          <a:prstGeom prst="rect">
            <a:avLst/>
          </a:prstGeom>
          <a:noFill/>
          <a:ln w="12700">
            <a:noFill/>
            <a:miter lim="800000"/>
            <a:headEnd type="none" w="sm" len="sm"/>
            <a:tailEnd type="none" w="sm" len="sm"/>
          </a:ln>
          <a:effectLst/>
        </p:spPr>
        <p:txBody>
          <a:bodyPr wrap="none">
            <a:spAutoFit/>
          </a:bodyPr>
          <a:lstStyle/>
          <a:p>
            <a:pPr>
              <a:spcBef>
                <a:spcPct val="20000"/>
              </a:spcBef>
              <a:buClr>
                <a:srgbClr val="0066FF"/>
              </a:buClr>
              <a:buSzPct val="75000"/>
              <a:buFont typeface="Zapf Dingbats" charset="2"/>
              <a:buChar char="n"/>
            </a:pPr>
            <a:r>
              <a:rPr lang="en-US" sz="2000" b="0" dirty="0">
                <a:solidFill>
                  <a:srgbClr val="FF0000"/>
                </a:solidFill>
              </a:rPr>
              <a:t>Homework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343400" y="285750"/>
            <a:ext cx="4724400" cy="609600"/>
          </a:xfrm>
        </p:spPr>
        <p:txBody>
          <a:bodyPr/>
          <a:lstStyle/>
          <a:p>
            <a:r>
              <a:rPr lang="en-US" dirty="0"/>
              <a:t>Problem and Assumptions</a:t>
            </a:r>
          </a:p>
        </p:txBody>
      </p:sp>
      <p:sp>
        <p:nvSpPr>
          <p:cNvPr id="671747" name="Rectangle 3"/>
          <p:cNvSpPr>
            <a:spLocks noGrp="1" noChangeArrowheads="1"/>
          </p:cNvSpPr>
          <p:nvPr>
            <p:ph type="body" idx="1"/>
          </p:nvPr>
        </p:nvSpPr>
        <p:spPr>
          <a:xfrm>
            <a:off x="381000" y="1066800"/>
            <a:ext cx="5943600" cy="5638800"/>
          </a:xfrm>
        </p:spPr>
        <p:txBody>
          <a:bodyPr/>
          <a:lstStyle/>
          <a:p>
            <a:pPr>
              <a:lnSpc>
                <a:spcPct val="90000"/>
              </a:lnSpc>
            </a:pPr>
            <a:r>
              <a:rPr lang="en-US" sz="1600" dirty="0"/>
              <a:t>Given one or more images of a calibration pattern, </a:t>
            </a:r>
          </a:p>
          <a:p>
            <a:pPr>
              <a:lnSpc>
                <a:spcPct val="90000"/>
              </a:lnSpc>
            </a:pPr>
            <a:r>
              <a:rPr lang="en-US" sz="1600" dirty="0"/>
              <a:t>Estimate</a:t>
            </a:r>
          </a:p>
          <a:p>
            <a:pPr lvl="1">
              <a:lnSpc>
                <a:spcPct val="90000"/>
              </a:lnSpc>
            </a:pPr>
            <a:r>
              <a:rPr lang="en-US" sz="1600" dirty="0"/>
              <a:t>The intrinsic parameters</a:t>
            </a:r>
          </a:p>
          <a:p>
            <a:pPr lvl="1">
              <a:lnSpc>
                <a:spcPct val="90000"/>
              </a:lnSpc>
            </a:pPr>
            <a:r>
              <a:rPr lang="en-US" sz="1600" dirty="0"/>
              <a:t>The extrinsic parameters, or</a:t>
            </a:r>
          </a:p>
          <a:p>
            <a:pPr lvl="1">
              <a:lnSpc>
                <a:spcPct val="90000"/>
              </a:lnSpc>
            </a:pPr>
            <a:r>
              <a:rPr lang="en-US" sz="1600" dirty="0">
                <a:solidFill>
                  <a:srgbClr val="D82204"/>
                </a:solidFill>
              </a:rPr>
              <a:t>BOTH</a:t>
            </a:r>
          </a:p>
          <a:p>
            <a:pPr lvl="1">
              <a:lnSpc>
                <a:spcPct val="90000"/>
              </a:lnSpc>
            </a:pPr>
            <a:endParaRPr lang="en-US" sz="1600" dirty="0"/>
          </a:p>
          <a:p>
            <a:pPr>
              <a:lnSpc>
                <a:spcPct val="90000"/>
              </a:lnSpc>
            </a:pPr>
            <a:r>
              <a:rPr lang="en-US" sz="1600" dirty="0"/>
              <a:t>Issues:  Accuracy of Calibration</a:t>
            </a:r>
          </a:p>
          <a:p>
            <a:pPr lvl="1">
              <a:lnSpc>
                <a:spcPct val="90000"/>
              </a:lnSpc>
            </a:pPr>
            <a:r>
              <a:rPr lang="en-US" sz="1600" dirty="0"/>
              <a:t>How to design and measure the calibration pattern</a:t>
            </a:r>
          </a:p>
          <a:p>
            <a:pPr lvl="2">
              <a:lnSpc>
                <a:spcPct val="90000"/>
              </a:lnSpc>
            </a:pPr>
            <a:r>
              <a:rPr lang="en-US" sz="1400" dirty="0"/>
              <a:t>Distribution of the control points to assure stability of solution </a:t>
            </a:r>
            <a:r>
              <a:rPr lang="en-US" sz="1400" dirty="0">
                <a:solidFill>
                  <a:srgbClr val="D82204"/>
                </a:solidFill>
              </a:rPr>
              <a:t>– not coplanar</a:t>
            </a:r>
          </a:p>
          <a:p>
            <a:pPr lvl="2">
              <a:lnSpc>
                <a:spcPct val="90000"/>
              </a:lnSpc>
            </a:pPr>
            <a:r>
              <a:rPr lang="en-US" sz="1400" dirty="0"/>
              <a:t>Construction tolerance one or two order of magnitude smaller than the desired accuracy of calibration </a:t>
            </a:r>
          </a:p>
          <a:p>
            <a:pPr lvl="2">
              <a:lnSpc>
                <a:spcPct val="90000"/>
              </a:lnSpc>
            </a:pPr>
            <a:r>
              <a:rPr lang="en-US" sz="1400" dirty="0"/>
              <a:t>e.g. 0.01 mm tolerance  versus 0.1mm desired accuracy</a:t>
            </a:r>
          </a:p>
          <a:p>
            <a:pPr lvl="1">
              <a:lnSpc>
                <a:spcPct val="90000"/>
              </a:lnSpc>
            </a:pPr>
            <a:r>
              <a:rPr lang="en-US" sz="1600" dirty="0"/>
              <a:t>How to extract the image correspondences</a:t>
            </a:r>
          </a:p>
          <a:p>
            <a:pPr lvl="2">
              <a:lnSpc>
                <a:spcPct val="90000"/>
              </a:lnSpc>
            </a:pPr>
            <a:r>
              <a:rPr lang="en-US" sz="1400" dirty="0"/>
              <a:t>Corner detection?</a:t>
            </a:r>
          </a:p>
          <a:p>
            <a:pPr lvl="2">
              <a:lnSpc>
                <a:spcPct val="90000"/>
              </a:lnSpc>
            </a:pPr>
            <a:r>
              <a:rPr lang="en-US" sz="1400" dirty="0"/>
              <a:t>Line fitting?</a:t>
            </a:r>
          </a:p>
          <a:p>
            <a:pPr lvl="1">
              <a:lnSpc>
                <a:spcPct val="90000"/>
              </a:lnSpc>
            </a:pPr>
            <a:r>
              <a:rPr lang="en-US" sz="1600" dirty="0">
                <a:solidFill>
                  <a:srgbClr val="0066FF"/>
                </a:solidFill>
              </a:rPr>
              <a:t>Algorithms for camera calibration given both 3D-2D pairs</a:t>
            </a:r>
          </a:p>
          <a:p>
            <a:pPr>
              <a:lnSpc>
                <a:spcPct val="90000"/>
              </a:lnSpc>
            </a:pPr>
            <a:endParaRPr lang="en-US" sz="1600" dirty="0"/>
          </a:p>
          <a:p>
            <a:pPr>
              <a:lnSpc>
                <a:spcPct val="90000"/>
              </a:lnSpc>
            </a:pPr>
            <a:r>
              <a:rPr lang="en-US" sz="1600" dirty="0">
                <a:solidFill>
                  <a:srgbClr val="D82204"/>
                </a:solidFill>
              </a:rPr>
              <a:t>Alternative approach: 3D from un-calibrated camera</a:t>
            </a:r>
            <a:r>
              <a:rPr lang="en-US" sz="1600" dirty="0"/>
              <a:t> </a:t>
            </a:r>
          </a:p>
        </p:txBody>
      </p:sp>
      <p:pic>
        <p:nvPicPr>
          <p:cNvPr id="671749" name="Picture 5" descr="scan2"/>
          <p:cNvPicPr>
            <a:picLocks noChangeAspect="1" noChangeArrowheads="1"/>
          </p:cNvPicPr>
          <p:nvPr/>
        </p:nvPicPr>
        <p:blipFill>
          <a:blip r:embed="rId3" cstate="print"/>
          <a:srcRect/>
          <a:stretch>
            <a:fillRect/>
          </a:stretch>
        </p:blipFill>
        <p:spPr bwMode="auto">
          <a:xfrm>
            <a:off x="6096000" y="1143000"/>
            <a:ext cx="2743200" cy="27051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t>World to Camera</a:t>
            </a:r>
          </a:p>
          <a:p>
            <a:pPr lvl="1">
              <a:lnSpc>
                <a:spcPct val="90000"/>
              </a:lnSpc>
            </a:pPr>
            <a:r>
              <a:rPr lang="en-US" sz="1800"/>
              <a:t>Camera: P = (X,Y,Z)</a:t>
            </a:r>
            <a:r>
              <a:rPr lang="en-US" sz="1800" baseline="30000"/>
              <a:t>T</a:t>
            </a:r>
          </a:p>
          <a:p>
            <a:pPr lvl="1">
              <a:lnSpc>
                <a:spcPct val="90000"/>
              </a:lnSpc>
            </a:pPr>
            <a:r>
              <a:rPr lang="en-US" sz="1800"/>
              <a:t>World: P</a:t>
            </a:r>
            <a:r>
              <a:rPr lang="en-US" sz="1700"/>
              <a:t>w</a:t>
            </a:r>
            <a:r>
              <a:rPr lang="en-US" sz="1800"/>
              <a:t> = (X</a:t>
            </a:r>
            <a:r>
              <a:rPr lang="en-US" sz="1700"/>
              <a:t>w</a:t>
            </a:r>
            <a:r>
              <a:rPr lang="en-US" sz="1800"/>
              <a:t>,Y</a:t>
            </a:r>
            <a:r>
              <a:rPr lang="en-US" sz="1700"/>
              <a:t>w</a:t>
            </a:r>
            <a:r>
              <a:rPr lang="en-US" sz="1800"/>
              <a:t>,Z</a:t>
            </a:r>
            <a:r>
              <a:rPr lang="en-US" sz="1700"/>
              <a:t>w</a:t>
            </a:r>
            <a:r>
              <a:rPr lang="en-US" sz="1800"/>
              <a:t>)</a:t>
            </a:r>
            <a:r>
              <a:rPr lang="en-US" sz="1800" baseline="30000"/>
              <a:t>T</a:t>
            </a:r>
            <a:endParaRPr lang="en-US" sz="1800"/>
          </a:p>
          <a:p>
            <a:pPr lvl="1">
              <a:lnSpc>
                <a:spcPct val="90000"/>
              </a:lnSpc>
            </a:pPr>
            <a:r>
              <a:rPr lang="en-US" sz="1800"/>
              <a:t>Transform: R, T </a:t>
            </a:r>
            <a:endParaRPr lang="en-US" sz="3500"/>
          </a:p>
          <a:p>
            <a:pPr>
              <a:lnSpc>
                <a:spcPct val="90000"/>
              </a:lnSpc>
            </a:pPr>
            <a:r>
              <a:rPr lang="en-US"/>
              <a:t>Camera to Image</a:t>
            </a:r>
          </a:p>
          <a:p>
            <a:pPr lvl="1">
              <a:lnSpc>
                <a:spcPct val="90000"/>
              </a:lnSpc>
            </a:pPr>
            <a:r>
              <a:rPr lang="en-US" sz="1800"/>
              <a:t>Camera: P = (X,Y,Z)</a:t>
            </a:r>
            <a:r>
              <a:rPr lang="en-US" sz="1800" baseline="30000"/>
              <a:t>T</a:t>
            </a:r>
            <a:endParaRPr lang="en-US" sz="1800"/>
          </a:p>
          <a:p>
            <a:pPr lvl="1">
              <a:lnSpc>
                <a:spcPct val="90000"/>
              </a:lnSpc>
            </a:pPr>
            <a:r>
              <a:rPr lang="en-US" sz="1800"/>
              <a:t>Image: p = (x,y)</a:t>
            </a:r>
            <a:r>
              <a:rPr lang="en-US" sz="1800" baseline="30000"/>
              <a:t>T</a:t>
            </a:r>
            <a:endParaRPr lang="en-US" sz="1800" b="1"/>
          </a:p>
          <a:p>
            <a:pPr lvl="1">
              <a:lnSpc>
                <a:spcPct val="90000"/>
              </a:lnSpc>
            </a:pPr>
            <a:r>
              <a:rPr lang="en-US" sz="1800"/>
              <a:t>Not linear equations</a:t>
            </a:r>
          </a:p>
          <a:p>
            <a:pPr>
              <a:lnSpc>
                <a:spcPct val="90000"/>
              </a:lnSpc>
            </a:pPr>
            <a:r>
              <a:rPr lang="en-US"/>
              <a:t>Image to Frame</a:t>
            </a:r>
          </a:p>
          <a:p>
            <a:pPr lvl="1">
              <a:lnSpc>
                <a:spcPct val="90000"/>
              </a:lnSpc>
            </a:pPr>
            <a:r>
              <a:rPr lang="en-US" sz="1800"/>
              <a:t>Neglecting distortion</a:t>
            </a:r>
            <a:endParaRPr lang="en-US" sz="1700"/>
          </a:p>
          <a:p>
            <a:pPr lvl="1">
              <a:lnSpc>
                <a:spcPct val="90000"/>
              </a:lnSpc>
            </a:pPr>
            <a:r>
              <a:rPr lang="en-US" sz="1800"/>
              <a:t>Frame (x</a:t>
            </a:r>
            <a:r>
              <a:rPr lang="en-US" sz="1700"/>
              <a:t>im</a:t>
            </a:r>
            <a:r>
              <a:rPr lang="en-US" sz="1800"/>
              <a:t>, y</a:t>
            </a:r>
            <a:r>
              <a:rPr lang="en-US" sz="1700"/>
              <a:t>im</a:t>
            </a:r>
            <a:r>
              <a:rPr lang="en-US" sz="1800"/>
              <a:t>)</a:t>
            </a:r>
            <a:r>
              <a:rPr lang="en-US" sz="1800" baseline="30000"/>
              <a:t>T</a:t>
            </a:r>
          </a:p>
          <a:p>
            <a:pPr>
              <a:lnSpc>
                <a:spcPct val="90000"/>
              </a:lnSpc>
            </a:pPr>
            <a:r>
              <a:rPr lang="en-US">
                <a:solidFill>
                  <a:srgbClr val="D82204"/>
                </a:solidFill>
              </a:rPr>
              <a:t>World to Frame</a:t>
            </a:r>
          </a:p>
          <a:p>
            <a:pPr lvl="1">
              <a:lnSpc>
                <a:spcPct val="90000"/>
              </a:lnSpc>
            </a:pPr>
            <a:r>
              <a:rPr lang="en-US" sz="1800"/>
              <a:t>(X</a:t>
            </a:r>
            <a:r>
              <a:rPr lang="en-US" sz="1700"/>
              <a:t>w</a:t>
            </a:r>
            <a:r>
              <a:rPr lang="en-US" sz="1800"/>
              <a:t>,Y</a:t>
            </a:r>
            <a:r>
              <a:rPr lang="en-US" sz="1700"/>
              <a:t>w</a:t>
            </a:r>
            <a:r>
              <a:rPr lang="en-US" sz="1800"/>
              <a:t>,Z</a:t>
            </a:r>
            <a:r>
              <a:rPr lang="en-US" sz="1700"/>
              <a:t>w</a:t>
            </a:r>
            <a:r>
              <a:rPr lang="en-US" sz="1800"/>
              <a:t>)</a:t>
            </a:r>
            <a:r>
              <a:rPr lang="en-US" sz="1800" baseline="30000"/>
              <a:t>T</a:t>
            </a:r>
            <a:r>
              <a:rPr lang="en-US" sz="1800"/>
              <a:t> -&gt; (x</a:t>
            </a:r>
            <a:r>
              <a:rPr lang="en-US" sz="1700"/>
              <a:t>im</a:t>
            </a:r>
            <a:r>
              <a:rPr lang="en-US" sz="1800"/>
              <a:t>, y</a:t>
            </a:r>
            <a:r>
              <a:rPr lang="en-US" sz="1700"/>
              <a:t>im</a:t>
            </a:r>
            <a:r>
              <a:rPr lang="en-US" sz="1800"/>
              <a:t>)</a:t>
            </a:r>
            <a:r>
              <a:rPr lang="en-US" sz="1800" baseline="30000"/>
              <a:t>T</a:t>
            </a:r>
          </a:p>
          <a:p>
            <a:pPr lvl="1">
              <a:lnSpc>
                <a:spcPct val="90000"/>
              </a:lnSpc>
            </a:pPr>
            <a:r>
              <a:rPr lang="en-US" sz="1800"/>
              <a:t>Effective focal lengths</a:t>
            </a:r>
          </a:p>
          <a:p>
            <a:pPr lvl="2">
              <a:lnSpc>
                <a:spcPct val="90000"/>
              </a:lnSpc>
            </a:pPr>
            <a:r>
              <a:rPr lang="en-US" sz="1600">
                <a:solidFill>
                  <a:srgbClr val="D82204"/>
                </a:solidFill>
              </a:rPr>
              <a:t>f</a:t>
            </a:r>
            <a:r>
              <a:rPr lang="en-US" sz="1000">
                <a:solidFill>
                  <a:srgbClr val="D82204"/>
                </a:solidFill>
              </a:rPr>
              <a:t>x</a:t>
            </a:r>
            <a:r>
              <a:rPr lang="en-US" sz="1600">
                <a:solidFill>
                  <a:srgbClr val="D82204"/>
                </a:solidFill>
              </a:rPr>
              <a:t> = f/s</a:t>
            </a:r>
            <a:r>
              <a:rPr lang="en-US" sz="1000">
                <a:solidFill>
                  <a:srgbClr val="D82204"/>
                </a:solidFill>
              </a:rPr>
              <a:t>x</a:t>
            </a:r>
            <a:r>
              <a:rPr lang="en-US" sz="1600">
                <a:solidFill>
                  <a:srgbClr val="D82204"/>
                </a:solidFill>
              </a:rPr>
              <a:t>, f</a:t>
            </a:r>
            <a:r>
              <a:rPr lang="en-US" sz="1000">
                <a:solidFill>
                  <a:srgbClr val="D82204"/>
                </a:solidFill>
              </a:rPr>
              <a:t>y</a:t>
            </a:r>
            <a:r>
              <a:rPr lang="en-US" sz="1600">
                <a:solidFill>
                  <a:srgbClr val="D82204"/>
                </a:solidFill>
              </a:rPr>
              <a:t>=f/s</a:t>
            </a:r>
            <a:r>
              <a:rPr lang="en-US" sz="1000">
                <a:solidFill>
                  <a:srgbClr val="D82204"/>
                </a:solidFill>
              </a:rPr>
              <a:t>y</a:t>
            </a:r>
          </a:p>
          <a:p>
            <a:pPr lvl="2">
              <a:lnSpc>
                <a:spcPct val="90000"/>
              </a:lnSpc>
            </a:pPr>
            <a:endParaRPr lang="en-US" sz="1600">
              <a:solidFill>
                <a:srgbClr val="D82204"/>
              </a:solidFill>
            </a:endParaRPr>
          </a:p>
          <a:p>
            <a:pPr>
              <a:lnSpc>
                <a:spcPct val="90000"/>
              </a:lnSpc>
            </a:pPr>
            <a:endParaRPr lang="en-US"/>
          </a:p>
          <a:p>
            <a:pPr>
              <a:lnSpc>
                <a:spcPct val="90000"/>
              </a:lnSpc>
            </a:pPr>
            <a:endParaRPr lang="en-US"/>
          </a:p>
        </p:txBody>
      </p:sp>
      <p:graphicFrame>
        <p:nvGraphicFramePr>
          <p:cNvPr id="858125" name="Object 13"/>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spid="_x0000_s858287" name="Equation" r:id="rId4" imgW="3797280" imgH="812520" progId="Equation.3">
                  <p:embed/>
                </p:oleObj>
              </mc:Choice>
              <mc:Fallback>
                <p:oleObj name="Equation" r:id="rId4" imgW="3797280" imgH="8125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858127" name="Object 15"/>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spid="_x0000_s858288" name="Equation" r:id="rId6" imgW="1143000" imgH="482400" progId="Equation.3">
                  <p:embed/>
                </p:oleObj>
              </mc:Choice>
              <mc:Fallback>
                <p:oleObj name="Equation" r:id="rId6" imgW="1143000" imgH="4824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858128" name="Object 16"/>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spid="_x0000_s858289" name="Equation" r:id="rId8" imgW="1282680" imgH="393480" progId="Equation.3">
                  <p:embed/>
                </p:oleObj>
              </mc:Choice>
              <mc:Fallback>
                <p:oleObj name="Equation" r:id="rId8" imgW="1282680" imgH="39348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858129" name="Object 17"/>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spid="_x0000_s858290" name="Equation" r:id="rId10" imgW="2705040" imgH="914400" progId="Equation.3">
                  <p:embed/>
                </p:oleObj>
              </mc:Choice>
              <mc:Fallback>
                <p:oleObj name="Equation" r:id="rId10" imgW="2705040" imgH="9144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4267200" y="381000"/>
            <a:ext cx="4419600" cy="457200"/>
          </a:xfrm>
        </p:spPr>
        <p:txBody>
          <a:bodyPr/>
          <a:lstStyle/>
          <a:p>
            <a:r>
              <a:rPr lang="en-US" dirty="0"/>
              <a:t>Direct Parameter Method</a:t>
            </a:r>
          </a:p>
        </p:txBody>
      </p:sp>
      <p:sp>
        <p:nvSpPr>
          <p:cNvPr id="902147" name="Rectangle 3"/>
          <p:cNvSpPr>
            <a:spLocks noGrp="1" noChangeArrowheads="1"/>
          </p:cNvSpPr>
          <p:nvPr>
            <p:ph type="body" idx="1"/>
          </p:nvPr>
        </p:nvSpPr>
        <p:spPr>
          <a:xfrm>
            <a:off x="609600" y="1219200"/>
            <a:ext cx="7696200" cy="3886200"/>
          </a:xfrm>
          <a:noFill/>
          <a:ln/>
        </p:spPr>
        <p:txBody>
          <a:bodyPr/>
          <a:lstStyle/>
          <a:p>
            <a:pPr>
              <a:lnSpc>
                <a:spcPct val="90000"/>
              </a:lnSpc>
            </a:pPr>
            <a:r>
              <a:rPr lang="en-US" sz="1600" dirty="0"/>
              <a:t>Extrinsic Parameters</a:t>
            </a:r>
          </a:p>
          <a:p>
            <a:pPr lvl="1">
              <a:lnSpc>
                <a:spcPct val="90000"/>
              </a:lnSpc>
            </a:pPr>
            <a:r>
              <a:rPr lang="en-US" sz="1600" dirty="0">
                <a:solidFill>
                  <a:srgbClr val="D82204"/>
                </a:solidFill>
              </a:rPr>
              <a:t>R</a:t>
            </a:r>
            <a:r>
              <a:rPr lang="en-US" sz="1600" dirty="0"/>
              <a:t>, 3x3 rotation matrix</a:t>
            </a:r>
          </a:p>
          <a:p>
            <a:pPr lvl="2">
              <a:lnSpc>
                <a:spcPct val="90000"/>
              </a:lnSpc>
            </a:pPr>
            <a:r>
              <a:rPr lang="en-US" sz="1600" dirty="0"/>
              <a:t>Three angles </a:t>
            </a:r>
            <a:r>
              <a:rPr lang="en-US" sz="1600" dirty="0" err="1">
                <a:latin typeface="Symbol" pitchFamily="18" charset="2"/>
              </a:rPr>
              <a:t>a,b,g</a:t>
            </a:r>
            <a:endParaRPr lang="en-US" sz="1600" dirty="0">
              <a:latin typeface="Symbol" pitchFamily="18" charset="2"/>
            </a:endParaRPr>
          </a:p>
          <a:p>
            <a:pPr lvl="1">
              <a:lnSpc>
                <a:spcPct val="90000"/>
              </a:lnSpc>
            </a:pPr>
            <a:r>
              <a:rPr lang="en-US" sz="1600" dirty="0">
                <a:solidFill>
                  <a:srgbClr val="D82204"/>
                </a:solidFill>
              </a:rPr>
              <a:t>T</a:t>
            </a:r>
            <a:r>
              <a:rPr lang="en-US" sz="1600" dirty="0"/>
              <a:t>, 3-D translation vector</a:t>
            </a:r>
          </a:p>
          <a:p>
            <a:pPr lvl="1">
              <a:lnSpc>
                <a:spcPct val="90000"/>
              </a:lnSpc>
            </a:pPr>
            <a:endParaRPr lang="en-US" sz="1600" dirty="0"/>
          </a:p>
          <a:p>
            <a:pPr>
              <a:lnSpc>
                <a:spcPct val="90000"/>
              </a:lnSpc>
            </a:pPr>
            <a:r>
              <a:rPr lang="en-US" sz="1600" dirty="0"/>
              <a:t>Intrinsic Parameters</a:t>
            </a:r>
          </a:p>
          <a:p>
            <a:pPr lvl="1">
              <a:lnSpc>
                <a:spcPct val="90000"/>
              </a:lnSpc>
            </a:pPr>
            <a:r>
              <a:rPr lang="en-US" sz="1600" dirty="0" err="1">
                <a:solidFill>
                  <a:srgbClr val="D82204"/>
                </a:solidFill>
              </a:rPr>
              <a:t>fx</a:t>
            </a:r>
            <a:r>
              <a:rPr lang="en-US" sz="1600" dirty="0">
                <a:solidFill>
                  <a:srgbClr val="D82204"/>
                </a:solidFill>
              </a:rPr>
              <a:t>, </a:t>
            </a:r>
            <a:r>
              <a:rPr lang="en-US" sz="1600" dirty="0" err="1">
                <a:solidFill>
                  <a:srgbClr val="D82204"/>
                </a:solidFill>
              </a:rPr>
              <a:t>fy</a:t>
            </a:r>
            <a:r>
              <a:rPr lang="en-US" sz="1600" dirty="0"/>
              <a:t> :effective focal length in pixel</a:t>
            </a:r>
          </a:p>
          <a:p>
            <a:pPr lvl="2">
              <a:lnSpc>
                <a:spcPct val="90000"/>
              </a:lnSpc>
            </a:pPr>
            <a:r>
              <a:rPr lang="en-US" sz="1600" dirty="0">
                <a:solidFill>
                  <a:srgbClr val="D82204"/>
                </a:solidFill>
                <a:latin typeface="Symbol" pitchFamily="18" charset="2"/>
              </a:rPr>
              <a:t>a</a:t>
            </a:r>
            <a:r>
              <a:rPr lang="en-US" sz="1600" dirty="0"/>
              <a:t> = </a:t>
            </a:r>
            <a:r>
              <a:rPr lang="en-US" sz="1600" dirty="0" err="1"/>
              <a:t>fx</a:t>
            </a:r>
            <a:r>
              <a:rPr lang="en-US" sz="1600" dirty="0"/>
              <a:t>/</a:t>
            </a:r>
            <a:r>
              <a:rPr lang="en-US" sz="1600" dirty="0" err="1"/>
              <a:t>fy</a:t>
            </a:r>
            <a:r>
              <a:rPr lang="en-US" sz="1600" dirty="0"/>
              <a:t> = </a:t>
            </a:r>
            <a:r>
              <a:rPr lang="en-US" sz="1600" dirty="0" err="1"/>
              <a:t>sy</a:t>
            </a:r>
            <a:r>
              <a:rPr lang="en-US" sz="1600" dirty="0"/>
              <a:t>/</a:t>
            </a:r>
            <a:r>
              <a:rPr lang="en-US" sz="1600" dirty="0" err="1"/>
              <a:t>sx</a:t>
            </a:r>
            <a:r>
              <a:rPr lang="en-US" sz="1600" dirty="0"/>
              <a:t>, and </a:t>
            </a:r>
            <a:r>
              <a:rPr lang="en-US" sz="1600" dirty="0" err="1">
                <a:solidFill>
                  <a:srgbClr val="D82204"/>
                </a:solidFill>
              </a:rPr>
              <a:t>fx</a:t>
            </a:r>
            <a:endParaRPr lang="en-US" sz="1600" dirty="0">
              <a:solidFill>
                <a:srgbClr val="D82204"/>
              </a:solidFill>
            </a:endParaRPr>
          </a:p>
          <a:p>
            <a:pPr lvl="1">
              <a:lnSpc>
                <a:spcPct val="90000"/>
              </a:lnSpc>
            </a:pPr>
            <a:r>
              <a:rPr lang="en-US" sz="1600" dirty="0">
                <a:solidFill>
                  <a:srgbClr val="0066FF"/>
                </a:solidFill>
              </a:rPr>
              <a:t>(ox, </a:t>
            </a:r>
            <a:r>
              <a:rPr lang="en-US" sz="1600" dirty="0" err="1">
                <a:solidFill>
                  <a:srgbClr val="0066FF"/>
                </a:solidFill>
              </a:rPr>
              <a:t>oy</a:t>
            </a:r>
            <a:r>
              <a:rPr lang="en-US" sz="1600" dirty="0">
                <a:solidFill>
                  <a:srgbClr val="0066FF"/>
                </a:solidFill>
              </a:rPr>
              <a:t>):</a:t>
            </a:r>
            <a:r>
              <a:rPr lang="en-US" sz="1600" dirty="0"/>
              <a:t> </a:t>
            </a:r>
            <a:r>
              <a:rPr lang="en-US" sz="1600" b="1" dirty="0"/>
              <a:t>known Image center</a:t>
            </a:r>
            <a:r>
              <a:rPr lang="en-US" sz="1600" dirty="0"/>
              <a:t> -&gt; (</a:t>
            </a:r>
            <a:r>
              <a:rPr lang="en-US" sz="1600" dirty="0" err="1"/>
              <a:t>x</a:t>
            </a:r>
            <a:r>
              <a:rPr lang="en-US" altLang="zh-TW" sz="1600" dirty="0" err="1"/>
              <a:t>’</a:t>
            </a:r>
            <a:r>
              <a:rPr lang="en-US" sz="1600" dirty="0" err="1"/>
              <a:t>,y</a:t>
            </a:r>
            <a:r>
              <a:rPr lang="en-US" altLang="zh-TW" sz="1600" dirty="0"/>
              <a:t>’</a:t>
            </a:r>
            <a:r>
              <a:rPr lang="en-US" sz="1600" dirty="0"/>
              <a:t>) known</a:t>
            </a:r>
            <a:endParaRPr lang="en-US" sz="1600" b="1" dirty="0"/>
          </a:p>
          <a:p>
            <a:pPr lvl="1">
              <a:lnSpc>
                <a:spcPct val="90000"/>
              </a:lnSpc>
            </a:pPr>
            <a:r>
              <a:rPr lang="en-US" sz="1600" dirty="0"/>
              <a:t>k</a:t>
            </a:r>
            <a:r>
              <a:rPr lang="en-US" sz="1600" baseline="-25000" dirty="0"/>
              <a:t>1</a:t>
            </a:r>
            <a:r>
              <a:rPr lang="en-US" sz="1600" dirty="0"/>
              <a:t>, radial distortion coefficient: </a:t>
            </a:r>
            <a:r>
              <a:rPr lang="en-US" sz="1600" b="1" dirty="0"/>
              <a:t>neglect it in the basic algorithm</a:t>
            </a:r>
          </a:p>
          <a:p>
            <a:pPr lvl="1">
              <a:lnSpc>
                <a:spcPct val="90000"/>
              </a:lnSpc>
            </a:pPr>
            <a:endParaRPr lang="en-US" sz="1600" dirty="0"/>
          </a:p>
          <a:p>
            <a:pPr>
              <a:lnSpc>
                <a:spcPct val="90000"/>
              </a:lnSpc>
            </a:pPr>
            <a:r>
              <a:rPr lang="en-US" sz="2000" dirty="0"/>
              <a:t>Same Denominator in the two Equations</a:t>
            </a:r>
          </a:p>
          <a:p>
            <a:pPr lvl="1">
              <a:lnSpc>
                <a:spcPct val="90000"/>
              </a:lnSpc>
            </a:pPr>
            <a:r>
              <a:rPr lang="en-US" sz="1600" dirty="0"/>
              <a:t>Known : (</a:t>
            </a:r>
            <a:r>
              <a:rPr lang="en-US" sz="1600" dirty="0" err="1"/>
              <a:t>Xw,Yw,Zw</a:t>
            </a:r>
            <a:r>
              <a:rPr lang="en-US" sz="1600" dirty="0"/>
              <a:t>) and its (</a:t>
            </a:r>
            <a:r>
              <a:rPr lang="en-US" sz="1600" dirty="0" err="1"/>
              <a:t>x</a:t>
            </a:r>
            <a:r>
              <a:rPr lang="en-US" altLang="zh-TW" sz="1600" dirty="0" err="1"/>
              <a:t>’</a:t>
            </a:r>
            <a:r>
              <a:rPr lang="en-US" sz="1600" dirty="0" err="1"/>
              <a:t>,y</a:t>
            </a:r>
            <a:r>
              <a:rPr lang="en-US" altLang="zh-TW" sz="1600" dirty="0"/>
              <a:t>’</a:t>
            </a:r>
            <a:r>
              <a:rPr lang="en-US" sz="1600" dirty="0"/>
              <a:t>)</a:t>
            </a:r>
          </a:p>
          <a:p>
            <a:pPr lvl="1">
              <a:lnSpc>
                <a:spcPct val="90000"/>
              </a:lnSpc>
            </a:pPr>
            <a:r>
              <a:rPr lang="en-US" sz="1600" dirty="0"/>
              <a:t>Unknown: </a:t>
            </a:r>
            <a:r>
              <a:rPr lang="en-US" sz="1600" dirty="0" err="1"/>
              <a:t>r</a:t>
            </a:r>
            <a:r>
              <a:rPr lang="en-US" sz="1500" baseline="-25000" dirty="0" err="1"/>
              <a:t>pq</a:t>
            </a:r>
            <a:r>
              <a:rPr lang="en-US" sz="1600" dirty="0"/>
              <a:t>, </a:t>
            </a:r>
            <a:r>
              <a:rPr lang="en-US" sz="1600" dirty="0" err="1"/>
              <a:t>Tx</a:t>
            </a:r>
            <a:r>
              <a:rPr lang="en-US" sz="1600" dirty="0"/>
              <a:t>, Ty, </a:t>
            </a:r>
            <a:r>
              <a:rPr lang="en-US" sz="1600" dirty="0" err="1"/>
              <a:t>fx</a:t>
            </a:r>
            <a:r>
              <a:rPr lang="en-US" sz="1600" dirty="0"/>
              <a:t>, </a:t>
            </a:r>
            <a:r>
              <a:rPr lang="en-US" sz="1600" dirty="0" err="1"/>
              <a:t>fy</a:t>
            </a:r>
            <a:endParaRPr lang="en-US" sz="1600" dirty="0"/>
          </a:p>
          <a:p>
            <a:pPr>
              <a:lnSpc>
                <a:spcPct val="90000"/>
              </a:lnSpc>
            </a:pPr>
            <a:endParaRPr lang="en-US" sz="1600" dirty="0"/>
          </a:p>
        </p:txBody>
      </p:sp>
      <p:graphicFrame>
        <p:nvGraphicFramePr>
          <p:cNvPr id="902151" name="Object 7"/>
          <p:cNvGraphicFramePr>
            <a:graphicFrameLocks noChangeAspect="1"/>
          </p:cNvGraphicFramePr>
          <p:nvPr/>
        </p:nvGraphicFramePr>
        <p:xfrm>
          <a:off x="4614863" y="1260475"/>
          <a:ext cx="4078287" cy="1309688"/>
        </p:xfrm>
        <a:graphic>
          <a:graphicData uri="http://schemas.openxmlformats.org/presentationml/2006/ole">
            <mc:AlternateContent xmlns:mc="http://schemas.openxmlformats.org/markup-compatibility/2006">
              <mc:Choice xmlns:v="urn:schemas-microsoft-com:vml" Requires="v">
                <p:oleObj spid="_x0000_s902275" name="Equation" r:id="rId4" imgW="2412720" imgH="774360" progId="Equation.3">
                  <p:embed/>
                </p:oleObj>
              </mc:Choice>
              <mc:Fallback>
                <p:oleObj name="Equation" r:id="rId4" imgW="2412720" imgH="77436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863" y="1260475"/>
                        <a:ext cx="4078287" cy="1309688"/>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2" name="Object 8"/>
          <p:cNvGraphicFramePr>
            <a:graphicFrameLocks noChangeAspect="1"/>
          </p:cNvGraphicFramePr>
          <p:nvPr/>
        </p:nvGraphicFramePr>
        <p:xfrm>
          <a:off x="1338263" y="6205538"/>
          <a:ext cx="6245225" cy="385762"/>
        </p:xfrm>
        <a:graphic>
          <a:graphicData uri="http://schemas.openxmlformats.org/presentationml/2006/ole">
            <mc:AlternateContent xmlns:mc="http://schemas.openxmlformats.org/markup-compatibility/2006">
              <mc:Choice xmlns:v="urn:schemas-microsoft-com:vml" Requires="v">
                <p:oleObj spid="_x0000_s902276" name="Equation" r:id="rId6" imgW="3504960" imgH="215640" progId="Equation.3">
                  <p:embed/>
                </p:oleObj>
              </mc:Choice>
              <mc:Fallback>
                <p:oleObj name="Equation" r:id="rId6" imgW="3504960" imgH="21564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263" y="6205538"/>
                        <a:ext cx="6245225" cy="385762"/>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3" name="Object 9"/>
          <p:cNvGraphicFramePr>
            <a:graphicFrameLocks noChangeAspect="1"/>
          </p:cNvGraphicFramePr>
          <p:nvPr/>
        </p:nvGraphicFramePr>
        <p:xfrm>
          <a:off x="1401763" y="5214938"/>
          <a:ext cx="6426200" cy="387350"/>
        </p:xfrm>
        <a:graphic>
          <a:graphicData uri="http://schemas.openxmlformats.org/presentationml/2006/ole">
            <mc:AlternateContent xmlns:mc="http://schemas.openxmlformats.org/markup-compatibility/2006">
              <mc:Choice xmlns:v="urn:schemas-microsoft-com:vml" Requires="v">
                <p:oleObj spid="_x0000_s902277" name="Equation" r:id="rId8" imgW="3606480" imgH="215640" progId="Equation.3">
                  <p:embed/>
                </p:oleObj>
              </mc:Choice>
              <mc:Fallback>
                <p:oleObj name="Equation" r:id="rId8" imgW="3606480" imgH="2156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1763" y="5214938"/>
                        <a:ext cx="6426200" cy="38735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2154" name="AutoShape 10"/>
          <p:cNvSpPr>
            <a:spLocks noChangeArrowheads="1"/>
          </p:cNvSpPr>
          <p:nvPr/>
        </p:nvSpPr>
        <p:spPr bwMode="auto">
          <a:xfrm>
            <a:off x="7239000" y="2819400"/>
            <a:ext cx="609600" cy="2057400"/>
          </a:xfrm>
          <a:prstGeom prst="downArrow">
            <a:avLst>
              <a:gd name="adj1" fmla="val 50000"/>
              <a:gd name="adj2" fmla="val 84375"/>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2155" name="AutoShape 11"/>
          <p:cNvSpPr>
            <a:spLocks noChangeArrowheads="1"/>
          </p:cNvSpPr>
          <p:nvPr/>
        </p:nvSpPr>
        <p:spPr bwMode="auto">
          <a:xfrm>
            <a:off x="4038600" y="57150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4267200" y="381000"/>
            <a:ext cx="4419600" cy="457200"/>
          </a:xfrm>
        </p:spPr>
        <p:txBody>
          <a:bodyPr/>
          <a:lstStyle/>
          <a:p>
            <a:r>
              <a:rPr lang="en-US"/>
              <a:t>Linear Equations</a:t>
            </a:r>
          </a:p>
        </p:txBody>
      </p:sp>
      <p:sp>
        <p:nvSpPr>
          <p:cNvPr id="904195" name="Rectangle 3"/>
          <p:cNvSpPr>
            <a:spLocks noGrp="1" noChangeArrowheads="1"/>
          </p:cNvSpPr>
          <p:nvPr>
            <p:ph type="body" idx="1"/>
          </p:nvPr>
        </p:nvSpPr>
        <p:spPr>
          <a:xfrm>
            <a:off x="609600" y="1066800"/>
            <a:ext cx="7696200" cy="1219200"/>
          </a:xfrm>
          <a:noFill/>
          <a:ln/>
        </p:spPr>
        <p:txBody>
          <a:bodyPr/>
          <a:lstStyle/>
          <a:p>
            <a:r>
              <a:rPr lang="en-US" sz="1800" dirty="0"/>
              <a:t>Linear Equation of 8 unknowns </a:t>
            </a:r>
            <a:r>
              <a:rPr lang="en-US" sz="1800" b="1" dirty="0"/>
              <a:t>v</a:t>
            </a:r>
            <a:r>
              <a:rPr lang="en-US" sz="1800" dirty="0"/>
              <a:t> = (v1,…,v8)</a:t>
            </a:r>
          </a:p>
          <a:p>
            <a:pPr lvl="1"/>
            <a:r>
              <a:rPr lang="en-US" sz="1800" dirty="0"/>
              <a:t>Aspect ratio: </a:t>
            </a:r>
            <a:r>
              <a:rPr lang="en-US" sz="1800" dirty="0">
                <a:solidFill>
                  <a:srgbClr val="D82204"/>
                </a:solidFill>
                <a:latin typeface="Symbol" pitchFamily="18" charset="2"/>
              </a:rPr>
              <a:t>a</a:t>
            </a:r>
            <a:r>
              <a:rPr lang="en-US" sz="1800" dirty="0"/>
              <a:t> = </a:t>
            </a:r>
            <a:r>
              <a:rPr lang="en-US" sz="1800" dirty="0" err="1"/>
              <a:t>fx</a:t>
            </a:r>
            <a:r>
              <a:rPr lang="en-US" sz="1800" dirty="0"/>
              <a:t>/</a:t>
            </a:r>
            <a:r>
              <a:rPr lang="en-US" sz="1800" dirty="0" err="1"/>
              <a:t>fy</a:t>
            </a:r>
            <a:endParaRPr lang="en-US" sz="1800" dirty="0"/>
          </a:p>
          <a:p>
            <a:pPr lvl="1"/>
            <a:r>
              <a:rPr lang="en-US" sz="1800" dirty="0"/>
              <a:t>Point pairs , {(Xi, Yi,, </a:t>
            </a:r>
            <a:r>
              <a:rPr lang="en-US" sz="1800" dirty="0" err="1"/>
              <a:t>Zi</a:t>
            </a:r>
            <a:r>
              <a:rPr lang="en-US" sz="1800" dirty="0"/>
              <a:t>) &lt;-&gt; (xi, </a:t>
            </a:r>
            <a:r>
              <a:rPr lang="en-US" sz="1800" dirty="0" err="1"/>
              <a:t>yi</a:t>
            </a:r>
            <a:r>
              <a:rPr lang="en-US" sz="1800" dirty="0"/>
              <a:t>) } drop the ‘ and subscript “w”</a:t>
            </a:r>
          </a:p>
          <a:p>
            <a:endParaRPr lang="en-US" sz="1800" dirty="0"/>
          </a:p>
        </p:txBody>
      </p:sp>
      <p:graphicFrame>
        <p:nvGraphicFramePr>
          <p:cNvPr id="998400" name="Object 3072"/>
          <p:cNvGraphicFramePr>
            <a:graphicFrameLocks noChangeAspect="1"/>
          </p:cNvGraphicFramePr>
          <p:nvPr/>
        </p:nvGraphicFramePr>
        <p:xfrm>
          <a:off x="1497013" y="2471738"/>
          <a:ext cx="5929312" cy="385762"/>
        </p:xfrm>
        <a:graphic>
          <a:graphicData uri="http://schemas.openxmlformats.org/presentationml/2006/ole">
            <mc:AlternateContent xmlns:mc="http://schemas.openxmlformats.org/markup-compatibility/2006">
              <mc:Choice xmlns:v="urn:schemas-microsoft-com:vml" Requires="v">
                <p:oleObj spid="_x0000_s998561" name="Equation" r:id="rId4" imgW="3327120" imgH="215640" progId="Equation.3">
                  <p:embed/>
                </p:oleObj>
              </mc:Choice>
              <mc:Fallback>
                <p:oleObj name="Equation" r:id="rId4" imgW="3327120" imgH="215640" progId="Equation.3">
                  <p:embed/>
                  <p:pic>
                    <p:nvPicPr>
                      <p:cNvPr id="0" name="Picture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013" y="2471738"/>
                        <a:ext cx="5929312" cy="385762"/>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1" name="Object 3073"/>
          <p:cNvGraphicFramePr>
            <a:graphicFrameLocks noChangeAspect="1"/>
          </p:cNvGraphicFramePr>
          <p:nvPr/>
        </p:nvGraphicFramePr>
        <p:xfrm>
          <a:off x="292100" y="3352800"/>
          <a:ext cx="8851900" cy="434975"/>
        </p:xfrm>
        <a:graphic>
          <a:graphicData uri="http://schemas.openxmlformats.org/presentationml/2006/ole">
            <mc:AlternateContent xmlns:mc="http://schemas.openxmlformats.org/markup-compatibility/2006">
              <mc:Choice xmlns:v="urn:schemas-microsoft-com:vml" Requires="v">
                <p:oleObj spid="_x0000_s998562" name="Equation" r:id="rId6" imgW="5181480" imgH="253800" progId="Equation.3">
                  <p:embed/>
                </p:oleObj>
              </mc:Choice>
              <mc:Fallback>
                <p:oleObj name="Equation" r:id="rId6" imgW="5181480" imgH="253800" progId="Equation.3">
                  <p:embed/>
                  <p:pic>
                    <p:nvPicPr>
                      <p:cNvPr id="0" name="Picture 3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 y="3352800"/>
                        <a:ext cx="8851900" cy="43497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4199" name="AutoShape 7"/>
          <p:cNvSpPr>
            <a:spLocks noChangeArrowheads="1"/>
          </p:cNvSpPr>
          <p:nvPr/>
        </p:nvSpPr>
        <p:spPr bwMode="auto">
          <a:xfrm>
            <a:off x="3810000" y="29718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4200" name="AutoShape 8"/>
          <p:cNvSpPr>
            <a:spLocks noChangeArrowheads="1"/>
          </p:cNvSpPr>
          <p:nvPr/>
        </p:nvSpPr>
        <p:spPr bwMode="auto">
          <a:xfrm>
            <a:off x="3810000" y="40386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98402" name="Object 3074"/>
          <p:cNvGraphicFramePr>
            <a:graphicFrameLocks noChangeAspect="1"/>
          </p:cNvGraphicFramePr>
          <p:nvPr/>
        </p:nvGraphicFramePr>
        <p:xfrm>
          <a:off x="457200" y="4495800"/>
          <a:ext cx="8482013" cy="471488"/>
        </p:xfrm>
        <a:graphic>
          <a:graphicData uri="http://schemas.openxmlformats.org/presentationml/2006/ole">
            <mc:AlternateContent xmlns:mc="http://schemas.openxmlformats.org/markup-compatibility/2006">
              <mc:Choice xmlns:v="urn:schemas-microsoft-com:vml" Requires="v">
                <p:oleObj spid="_x0000_s998563" name="Equation" r:id="rId8" imgW="4114800" imgH="228600" progId="Equation.3">
                  <p:embed/>
                </p:oleObj>
              </mc:Choice>
              <mc:Fallback>
                <p:oleObj name="Equation" r:id="rId8" imgW="4114800" imgH="228600" progId="Equation.3">
                  <p:embed/>
                  <p:pic>
                    <p:nvPicPr>
                      <p:cNvPr id="0" name="Picture 30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495800"/>
                        <a:ext cx="8482013" cy="471488"/>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3" name="Object 3075"/>
          <p:cNvGraphicFramePr>
            <a:graphicFrameLocks noChangeAspect="1"/>
          </p:cNvGraphicFramePr>
          <p:nvPr/>
        </p:nvGraphicFramePr>
        <p:xfrm>
          <a:off x="2667000" y="5257800"/>
          <a:ext cx="4208463" cy="862013"/>
        </p:xfrm>
        <a:graphic>
          <a:graphicData uri="http://schemas.openxmlformats.org/presentationml/2006/ole">
            <mc:AlternateContent xmlns:mc="http://schemas.openxmlformats.org/markup-compatibility/2006">
              <mc:Choice xmlns:v="urn:schemas-microsoft-com:vml" Requires="v">
                <p:oleObj spid="_x0000_s998564" name="Equation" r:id="rId10" imgW="2361960" imgH="482400" progId="Equation.3">
                  <p:embed/>
                </p:oleObj>
              </mc:Choice>
              <mc:Fallback>
                <p:oleObj name="Equation" r:id="rId10" imgW="2361960" imgH="482400" progId="Equation.3">
                  <p:embed/>
                  <p:pic>
                    <p:nvPicPr>
                      <p:cNvPr id="0" name="Picture 30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5257800"/>
                        <a:ext cx="4208463" cy="8620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4267200" y="381000"/>
            <a:ext cx="4419600" cy="457200"/>
          </a:xfrm>
        </p:spPr>
        <p:txBody>
          <a:bodyPr/>
          <a:lstStyle/>
          <a:p>
            <a:r>
              <a:rPr lang="en-US"/>
              <a:t>Homogeneous System</a:t>
            </a:r>
          </a:p>
        </p:txBody>
      </p:sp>
      <p:sp>
        <p:nvSpPr>
          <p:cNvPr id="906243" name="Rectangle 3"/>
          <p:cNvSpPr>
            <a:spLocks noGrp="1" noChangeArrowheads="1"/>
          </p:cNvSpPr>
          <p:nvPr>
            <p:ph type="body" idx="1"/>
          </p:nvPr>
        </p:nvSpPr>
        <p:spPr>
          <a:xfrm>
            <a:off x="609600" y="1066800"/>
            <a:ext cx="7696200" cy="1219200"/>
          </a:xfrm>
          <a:noFill/>
          <a:ln/>
        </p:spPr>
        <p:txBody>
          <a:bodyPr/>
          <a:lstStyle/>
          <a:p>
            <a:r>
              <a:rPr lang="en-US" sz="1800" dirty="0"/>
              <a:t>Homogeneous System of N Linear Equations </a:t>
            </a:r>
          </a:p>
          <a:p>
            <a:pPr lvl="1"/>
            <a:r>
              <a:rPr lang="en-US" sz="1800" dirty="0"/>
              <a:t>Given N corresponding pairs  {(Xi, Yi,, </a:t>
            </a:r>
            <a:r>
              <a:rPr lang="en-US" sz="1800" dirty="0" err="1"/>
              <a:t>Zi</a:t>
            </a:r>
            <a:r>
              <a:rPr lang="en-US" sz="1800" dirty="0"/>
              <a:t>) &lt;-&gt; (xi, </a:t>
            </a:r>
            <a:r>
              <a:rPr lang="en-US" sz="1800" dirty="0" err="1"/>
              <a:t>yi</a:t>
            </a:r>
            <a:r>
              <a:rPr lang="en-US" sz="1800" dirty="0"/>
              <a:t>) }, </a:t>
            </a:r>
            <a:r>
              <a:rPr lang="en-US" sz="1800" dirty="0" err="1"/>
              <a:t>i</a:t>
            </a:r>
            <a:r>
              <a:rPr lang="en-US" sz="1800" dirty="0"/>
              <a:t>=1,2,…N</a:t>
            </a:r>
          </a:p>
          <a:p>
            <a:pPr lvl="1"/>
            <a:r>
              <a:rPr lang="en-US" sz="1800" dirty="0"/>
              <a:t>8 unknowns </a:t>
            </a:r>
            <a:r>
              <a:rPr lang="en-US" sz="1800" b="1" dirty="0"/>
              <a:t>v</a:t>
            </a:r>
            <a:r>
              <a:rPr lang="en-US" sz="1800" dirty="0"/>
              <a:t> = (v1,…,v8)</a:t>
            </a:r>
            <a:r>
              <a:rPr lang="en-US" sz="1800" baseline="30000" dirty="0"/>
              <a:t>T</a:t>
            </a:r>
            <a:r>
              <a:rPr lang="en-US" sz="1800" dirty="0"/>
              <a:t>,  </a:t>
            </a:r>
            <a:r>
              <a:rPr lang="en-US" sz="1800" b="1" dirty="0"/>
              <a:t>7 independent parameters</a:t>
            </a:r>
          </a:p>
          <a:p>
            <a:pPr lvl="1"/>
            <a:endParaRPr lang="en-US" sz="1800" dirty="0"/>
          </a:p>
          <a:p>
            <a:endParaRPr lang="en-US" sz="1800" dirty="0"/>
          </a:p>
        </p:txBody>
      </p:sp>
      <p:sp>
        <p:nvSpPr>
          <p:cNvPr id="906246" name="AutoShape 6"/>
          <p:cNvSpPr>
            <a:spLocks noChangeArrowheads="1"/>
          </p:cNvSpPr>
          <p:nvPr/>
        </p:nvSpPr>
        <p:spPr bwMode="auto">
          <a:xfrm>
            <a:off x="3810000" y="27432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06248" name="Object 8"/>
          <p:cNvGraphicFramePr>
            <a:graphicFrameLocks noChangeAspect="1"/>
          </p:cNvGraphicFramePr>
          <p:nvPr/>
        </p:nvGraphicFramePr>
        <p:xfrm>
          <a:off x="228600" y="2209800"/>
          <a:ext cx="8482013" cy="471488"/>
        </p:xfrm>
        <a:graphic>
          <a:graphicData uri="http://schemas.openxmlformats.org/presentationml/2006/ole">
            <mc:AlternateContent xmlns:mc="http://schemas.openxmlformats.org/markup-compatibility/2006">
              <mc:Choice xmlns:v="urn:schemas-microsoft-com:vml" Requires="v">
                <p:oleObj spid="_x0000_s906373" name="Equation" r:id="rId4" imgW="4114800" imgH="228600" progId="Equation.3">
                  <p:embed/>
                </p:oleObj>
              </mc:Choice>
              <mc:Fallback>
                <p:oleObj name="Equation" r:id="rId4" imgW="4114800" imgH="2286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09800"/>
                        <a:ext cx="8482013" cy="471488"/>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49" name="Object 9"/>
          <p:cNvGraphicFramePr>
            <a:graphicFrameLocks noChangeAspect="1"/>
          </p:cNvGraphicFramePr>
          <p:nvPr/>
        </p:nvGraphicFramePr>
        <p:xfrm>
          <a:off x="3505200" y="3124200"/>
          <a:ext cx="1371600" cy="519113"/>
        </p:xfrm>
        <a:graphic>
          <a:graphicData uri="http://schemas.openxmlformats.org/presentationml/2006/ole">
            <mc:AlternateContent xmlns:mc="http://schemas.openxmlformats.org/markup-compatibility/2006">
              <mc:Choice xmlns:v="urn:schemas-microsoft-com:vml" Requires="v">
                <p:oleObj spid="_x0000_s906374" name="Equation" r:id="rId6" imgW="469800" imgH="177480" progId="Equation.3">
                  <p:embed/>
                </p:oleObj>
              </mc:Choice>
              <mc:Fallback>
                <p:oleObj name="Equation" r:id="rId6" imgW="469800" imgH="17748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124200"/>
                        <a:ext cx="1371600" cy="51911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51" name="Object 11"/>
          <p:cNvGraphicFramePr>
            <a:graphicFrameLocks noChangeAspect="1"/>
          </p:cNvGraphicFramePr>
          <p:nvPr/>
        </p:nvGraphicFramePr>
        <p:xfrm>
          <a:off x="685800" y="3657600"/>
          <a:ext cx="7092950" cy="2092325"/>
        </p:xfrm>
        <a:graphic>
          <a:graphicData uri="http://schemas.openxmlformats.org/presentationml/2006/ole">
            <mc:AlternateContent xmlns:mc="http://schemas.openxmlformats.org/markup-compatibility/2006">
              <mc:Choice xmlns:v="urn:schemas-microsoft-com:vml" Requires="v">
                <p:oleObj spid="_x0000_s906375" name="Equation" r:id="rId8" imgW="4736880" imgH="1396800" progId="Equation.3">
                  <p:embed/>
                </p:oleObj>
              </mc:Choice>
              <mc:Fallback>
                <p:oleObj name="Equation" r:id="rId8" imgW="4736880" imgH="13968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657600"/>
                        <a:ext cx="7092950" cy="20923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6252" name="Rectangle 12"/>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The system has a nontrivial solution (up to a scale) </a:t>
            </a:r>
          </a:p>
          <a:p>
            <a:pPr marL="742950" lvl="1" indent="-285750">
              <a:spcBef>
                <a:spcPct val="20000"/>
              </a:spcBef>
              <a:buClr>
                <a:schemeClr val="tx2"/>
              </a:buClr>
              <a:buSzPct val="70000"/>
              <a:buFont typeface="Zapf Dingbats" charset="2"/>
              <a:buChar char="l"/>
            </a:pPr>
            <a:r>
              <a:rPr lang="en-US" b="0" dirty="0">
                <a:solidFill>
                  <a:schemeClr val="bg2"/>
                </a:solidFill>
              </a:rPr>
              <a:t>IF N &gt;= 7 and N points are not coplanar  =&gt; Rank (</a:t>
            </a:r>
            <a:r>
              <a:rPr lang="en-US" dirty="0">
                <a:solidFill>
                  <a:schemeClr val="bg2"/>
                </a:solidFill>
              </a:rPr>
              <a:t>A</a:t>
            </a:r>
            <a:r>
              <a:rPr lang="en-US" b="0" dirty="0">
                <a:solidFill>
                  <a:schemeClr val="bg2"/>
                </a:solidFill>
              </a:rPr>
              <a:t>) = 7</a:t>
            </a:r>
          </a:p>
          <a:p>
            <a:pPr marL="742950" lvl="1" indent="-285750">
              <a:spcBef>
                <a:spcPct val="20000"/>
              </a:spcBef>
              <a:buClr>
                <a:schemeClr val="tx2"/>
              </a:buClr>
              <a:buSzPct val="70000"/>
              <a:buFont typeface="Zapf Dingbats" charset="2"/>
              <a:buChar char="l"/>
            </a:pPr>
            <a:r>
              <a:rPr lang="en-US" b="0" dirty="0">
                <a:solidFill>
                  <a:schemeClr val="bg2"/>
                </a:solidFill>
              </a:rPr>
              <a:t>Can be determined from the SVD of A</a:t>
            </a:r>
            <a:endParaRPr lang="en-US" b="0" baseline="30000" dirty="0">
              <a:solidFill>
                <a:schemeClr val="bg2"/>
              </a:solidFill>
            </a:endParaRPr>
          </a:p>
          <a:p>
            <a:pPr marL="742950" lvl="1" indent="-285750">
              <a:spcBef>
                <a:spcPct val="20000"/>
              </a:spcBef>
              <a:buClr>
                <a:schemeClr val="tx2"/>
              </a:buClr>
              <a:buSzPct val="70000"/>
              <a:buFont typeface="Zapf Dingbats" charset="2"/>
              <a:buChar char="l"/>
            </a:pPr>
            <a:endParaRPr lang="en-US" b="0" dirty="0">
              <a:solidFill>
                <a:schemeClr val="bg2"/>
              </a:solidFill>
            </a:endParaRPr>
          </a:p>
          <a:p>
            <a:pPr marL="342900" indent="-342900">
              <a:spcBef>
                <a:spcPct val="20000"/>
              </a:spcBef>
              <a:buClr>
                <a:srgbClr val="0066FF"/>
              </a:buClr>
              <a:buSzPct val="75000"/>
              <a:buFont typeface="Zapf Dingbats" charset="2"/>
              <a:buChar char="n"/>
            </a:pPr>
            <a:endParaRPr lang="en-US" b="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4419600" y="381000"/>
            <a:ext cx="4191000" cy="457200"/>
          </a:xfrm>
        </p:spPr>
        <p:txBody>
          <a:bodyPr/>
          <a:lstStyle/>
          <a:p>
            <a:r>
              <a:rPr lang="en-US" dirty="0"/>
              <a:t>SVD: definition</a:t>
            </a:r>
          </a:p>
        </p:txBody>
      </p:sp>
      <p:sp>
        <p:nvSpPr>
          <p:cNvPr id="908291" name="Rectangle 3"/>
          <p:cNvSpPr>
            <a:spLocks noGrp="1" noChangeArrowheads="1"/>
          </p:cNvSpPr>
          <p:nvPr>
            <p:ph type="body" idx="1"/>
          </p:nvPr>
        </p:nvSpPr>
        <p:spPr>
          <a:xfrm>
            <a:off x="609600" y="1066800"/>
            <a:ext cx="7696200" cy="1219200"/>
          </a:xfrm>
          <a:noFill/>
          <a:ln/>
        </p:spPr>
        <p:txBody>
          <a:bodyPr/>
          <a:lstStyle/>
          <a:p>
            <a:r>
              <a:rPr lang="en-US" dirty="0"/>
              <a:t>Singular Value Decomposition:</a:t>
            </a:r>
            <a:endParaRPr lang="en-US" sz="2000" dirty="0"/>
          </a:p>
          <a:p>
            <a:pPr lvl="1"/>
            <a:r>
              <a:rPr lang="en-US" sz="2000" dirty="0"/>
              <a:t>Any </a:t>
            </a:r>
            <a:r>
              <a:rPr lang="en-US" sz="2000" dirty="0" err="1"/>
              <a:t>mxn</a:t>
            </a:r>
            <a:r>
              <a:rPr lang="en-US" sz="2000" dirty="0"/>
              <a:t> matrix can be written as the product of three matrices</a:t>
            </a:r>
          </a:p>
        </p:txBody>
      </p:sp>
      <p:graphicFrame>
        <p:nvGraphicFramePr>
          <p:cNvPr id="999424" name="Object 2048"/>
          <p:cNvGraphicFramePr>
            <a:graphicFrameLocks noChangeAspect="1"/>
          </p:cNvGraphicFramePr>
          <p:nvPr/>
        </p:nvGraphicFramePr>
        <p:xfrm>
          <a:off x="2743200" y="2057400"/>
          <a:ext cx="2149475" cy="703263"/>
        </p:xfrm>
        <a:graphic>
          <a:graphicData uri="http://schemas.openxmlformats.org/presentationml/2006/ole">
            <mc:AlternateContent xmlns:mc="http://schemas.openxmlformats.org/markup-compatibility/2006">
              <mc:Choice xmlns:v="urn:schemas-microsoft-com:vml" Requires="v">
                <p:oleObj spid="_x0000_s999511" name="Equation" r:id="rId4" imgW="736560" imgH="241200" progId="Equation.3">
                  <p:embed/>
                </p:oleObj>
              </mc:Choice>
              <mc:Fallback>
                <p:oleObj name="Equation" r:id="rId4" imgW="736560" imgH="24120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0"/>
                        <a:ext cx="2149475" cy="703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6" name="Rectangle 8"/>
          <p:cNvSpPr>
            <a:spLocks noChangeArrowheads="1"/>
          </p:cNvSpPr>
          <p:nvPr/>
        </p:nvSpPr>
        <p:spPr bwMode="auto">
          <a:xfrm>
            <a:off x="381000" y="4953000"/>
            <a:ext cx="7772400" cy="1752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Singular values </a:t>
            </a:r>
            <a:r>
              <a:rPr lang="en-US" b="0" dirty="0" err="1">
                <a:solidFill>
                  <a:schemeClr val="bg2"/>
                </a:solidFill>
                <a:latin typeface="Symbol" pitchFamily="18" charset="2"/>
              </a:rPr>
              <a:t>s</a:t>
            </a:r>
            <a:r>
              <a:rPr lang="en-US" sz="1400" b="0" dirty="0" err="1">
                <a:solidFill>
                  <a:schemeClr val="bg2"/>
                </a:solidFill>
              </a:rPr>
              <a:t>i</a:t>
            </a:r>
            <a:r>
              <a:rPr lang="en-US" b="0" dirty="0">
                <a:solidFill>
                  <a:schemeClr val="bg2"/>
                </a:solidFill>
              </a:rPr>
              <a:t> are fully determined by A</a:t>
            </a:r>
          </a:p>
          <a:p>
            <a:pPr marL="742950" lvl="1" indent="-285750">
              <a:spcBef>
                <a:spcPct val="20000"/>
              </a:spcBef>
              <a:buClr>
                <a:srgbClr val="0066FF"/>
              </a:buClr>
              <a:buSzPct val="75000"/>
              <a:buFont typeface="Zapf Dingbats" charset="2"/>
              <a:buChar char="n"/>
            </a:pPr>
            <a:r>
              <a:rPr lang="en-US" b="0" dirty="0">
                <a:solidFill>
                  <a:schemeClr val="bg2"/>
                </a:solidFill>
              </a:rPr>
              <a:t>D is diagonal:  </a:t>
            </a:r>
            <a:r>
              <a:rPr lang="en-US" b="0" dirty="0" err="1">
                <a:solidFill>
                  <a:schemeClr val="bg2"/>
                </a:solidFill>
              </a:rPr>
              <a:t>d</a:t>
            </a:r>
            <a:r>
              <a:rPr lang="en-US" sz="1400" b="0" dirty="0" err="1">
                <a:solidFill>
                  <a:schemeClr val="bg2"/>
                </a:solidFill>
              </a:rPr>
              <a:t>ij</a:t>
            </a:r>
            <a:r>
              <a:rPr lang="en-US" b="0" dirty="0">
                <a:solidFill>
                  <a:schemeClr val="bg2"/>
                </a:solidFill>
              </a:rPr>
              <a:t> =0 if </a:t>
            </a:r>
            <a:r>
              <a:rPr lang="en-US" b="0" dirty="0" err="1">
                <a:solidFill>
                  <a:schemeClr val="bg2"/>
                </a:solidFill>
              </a:rPr>
              <a:t>i</a:t>
            </a:r>
            <a:r>
              <a:rPr lang="en-US" b="0" dirty="0" err="1">
                <a:solidFill>
                  <a:schemeClr val="bg2"/>
                </a:solidFill>
                <a:sym typeface="Symbol" pitchFamily="18" charset="2"/>
              </a:rPr>
              <a:t>j</a:t>
            </a:r>
            <a:r>
              <a:rPr lang="en-US" b="0" dirty="0">
                <a:solidFill>
                  <a:schemeClr val="bg2"/>
                </a:solidFill>
                <a:sym typeface="Symbol" pitchFamily="18" charset="2"/>
              </a:rPr>
              <a:t>; </a:t>
            </a:r>
            <a:r>
              <a:rPr lang="en-US" b="0" dirty="0" err="1">
                <a:solidFill>
                  <a:schemeClr val="bg2"/>
                </a:solidFill>
                <a:sym typeface="Symbol" pitchFamily="18" charset="2"/>
              </a:rPr>
              <a:t>dii</a:t>
            </a:r>
            <a:r>
              <a:rPr lang="en-US" b="0" dirty="0">
                <a:solidFill>
                  <a:schemeClr val="bg2"/>
                </a:solidFill>
                <a:sym typeface="Symbol" pitchFamily="18" charset="2"/>
              </a:rPr>
              <a:t> = </a:t>
            </a:r>
            <a:r>
              <a:rPr lang="en-US" b="0" dirty="0" err="1">
                <a:solidFill>
                  <a:schemeClr val="bg2"/>
                </a:solidFill>
                <a:latin typeface="Symbol" pitchFamily="18" charset="2"/>
              </a:rPr>
              <a:t>s</a:t>
            </a:r>
            <a:r>
              <a:rPr lang="en-US" sz="1400" b="0" dirty="0" err="1">
                <a:solidFill>
                  <a:schemeClr val="bg2"/>
                </a:solidFill>
              </a:rPr>
              <a:t>i</a:t>
            </a:r>
            <a:r>
              <a:rPr lang="en-US" sz="1400" b="0" dirty="0">
                <a:solidFill>
                  <a:schemeClr val="bg2"/>
                </a:solidFill>
              </a:rPr>
              <a:t>  (</a:t>
            </a:r>
            <a:r>
              <a:rPr lang="en-US" sz="1400" b="0" dirty="0" err="1">
                <a:solidFill>
                  <a:schemeClr val="bg2"/>
                </a:solidFill>
              </a:rPr>
              <a:t>i</a:t>
            </a:r>
            <a:r>
              <a:rPr lang="en-US" sz="1400" b="0" dirty="0">
                <a:solidFill>
                  <a:schemeClr val="bg2"/>
                </a:solidFill>
              </a:rPr>
              <a:t>=1,2,…,n)</a:t>
            </a:r>
            <a:endParaRPr lang="en-US" b="0" dirty="0">
              <a:solidFill>
                <a:schemeClr val="bg2"/>
              </a:solidFill>
            </a:endParaRPr>
          </a:p>
          <a:p>
            <a:pPr marL="742950" lvl="1" indent="-285750">
              <a:spcBef>
                <a:spcPct val="20000"/>
              </a:spcBef>
              <a:buClr>
                <a:srgbClr val="0066FF"/>
              </a:buClr>
              <a:buSzPct val="75000"/>
              <a:buFont typeface="Zapf Dingbats" charset="2"/>
              <a:buChar char="n"/>
            </a:pPr>
            <a:r>
              <a:rPr lang="en-US" b="0" dirty="0">
                <a:solidFill>
                  <a:schemeClr val="bg2"/>
                </a:solidFill>
                <a:latin typeface="Symbol" pitchFamily="18" charset="2"/>
              </a:rPr>
              <a:t>s</a:t>
            </a:r>
            <a:r>
              <a:rPr lang="en-US" sz="1400" b="0" baseline="-25000" dirty="0">
                <a:solidFill>
                  <a:schemeClr val="bg2"/>
                </a:solidFill>
              </a:rPr>
              <a:t>1</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a:solidFill>
                  <a:schemeClr val="bg2"/>
                </a:solidFill>
                <a:latin typeface="Symbol" pitchFamily="18" charset="2"/>
              </a:rPr>
              <a:t>s</a:t>
            </a:r>
            <a:r>
              <a:rPr lang="en-US" sz="1400" b="0" baseline="-25000" dirty="0">
                <a:solidFill>
                  <a:schemeClr val="bg2"/>
                </a:solidFill>
              </a:rPr>
              <a:t>2</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err="1">
                <a:solidFill>
                  <a:schemeClr val="bg2"/>
                </a:solidFill>
                <a:latin typeface="Symbol" pitchFamily="18" charset="2"/>
              </a:rPr>
              <a:t>s</a:t>
            </a:r>
            <a:r>
              <a:rPr lang="en-US" sz="1400" b="0" baseline="-25000" dirty="0" err="1">
                <a:solidFill>
                  <a:schemeClr val="bg2"/>
                </a:solidFill>
              </a:rPr>
              <a:t>N</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0</a:t>
            </a:r>
            <a:endParaRPr lang="en-US" b="0" dirty="0">
              <a:solidFill>
                <a:schemeClr val="bg2"/>
              </a:solidFill>
            </a:endParaRPr>
          </a:p>
          <a:p>
            <a:pPr marL="342900" indent="-342900">
              <a:spcBef>
                <a:spcPct val="20000"/>
              </a:spcBef>
              <a:buClr>
                <a:srgbClr val="0066FF"/>
              </a:buClr>
              <a:buSzPct val="75000"/>
              <a:buFont typeface="Zapf Dingbats" charset="2"/>
              <a:buChar char="n"/>
            </a:pPr>
            <a:r>
              <a:rPr lang="en-US" b="0" dirty="0">
                <a:solidFill>
                  <a:schemeClr val="bg2"/>
                </a:solidFill>
              </a:rPr>
              <a:t>Both U and V are not unique</a:t>
            </a:r>
          </a:p>
          <a:p>
            <a:pPr marL="742950" lvl="1" indent="-285750">
              <a:spcBef>
                <a:spcPct val="20000"/>
              </a:spcBef>
              <a:buClr>
                <a:srgbClr val="0066FF"/>
              </a:buClr>
              <a:buSzPct val="75000"/>
              <a:buFont typeface="Zapf Dingbats" charset="2"/>
              <a:buChar char="n"/>
            </a:pPr>
            <a:r>
              <a:rPr lang="en-US" b="0" dirty="0">
                <a:solidFill>
                  <a:schemeClr val="bg2"/>
                </a:solidFill>
              </a:rPr>
              <a:t>Columns of each are mutual orthogonal vectors</a:t>
            </a:r>
          </a:p>
        </p:txBody>
      </p:sp>
      <p:graphicFrame>
        <p:nvGraphicFramePr>
          <p:cNvPr id="999425" name="Object 2049"/>
          <p:cNvGraphicFramePr>
            <a:graphicFrameLocks noChangeAspect="1"/>
          </p:cNvGraphicFramePr>
          <p:nvPr/>
        </p:nvGraphicFramePr>
        <p:xfrm>
          <a:off x="219075" y="3048000"/>
          <a:ext cx="8461375" cy="1778000"/>
        </p:xfrm>
        <a:graphic>
          <a:graphicData uri="http://schemas.openxmlformats.org/presentationml/2006/ole">
            <mc:AlternateContent xmlns:mc="http://schemas.openxmlformats.org/markup-compatibility/2006">
              <mc:Choice xmlns:v="urn:schemas-microsoft-com:vml" Requires="v">
                <p:oleObj spid="_x0000_s999512" name="Equation" r:id="rId6" imgW="5549760" imgH="1168200" progId="Equation.3">
                  <p:embed/>
                </p:oleObj>
              </mc:Choice>
              <mc:Fallback>
                <p:oleObj name="Equation" r:id="rId6" imgW="5549760" imgH="1168200" progId="Equation.3">
                  <p:embed/>
                  <p:pic>
                    <p:nvPicPr>
                      <p:cNvPr id="0" name="Picture 20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3048000"/>
                        <a:ext cx="8461375" cy="1778000"/>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8" name="Rectangle 10"/>
          <p:cNvSpPr>
            <a:spLocks noChangeArrowheads="1"/>
          </p:cNvSpPr>
          <p:nvPr/>
        </p:nvSpPr>
        <p:spPr bwMode="auto">
          <a:xfrm>
            <a:off x="2590800" y="2895600"/>
            <a:ext cx="381000" cy="20574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299" name="Rectangle 11"/>
          <p:cNvSpPr>
            <a:spLocks noChangeArrowheads="1"/>
          </p:cNvSpPr>
          <p:nvPr/>
        </p:nvSpPr>
        <p:spPr bwMode="auto">
          <a:xfrm>
            <a:off x="6781800" y="3200400"/>
            <a:ext cx="1905000" cy="3048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300" name="Text Box 12"/>
          <p:cNvSpPr txBox="1">
            <a:spLocks noChangeArrowheads="1"/>
          </p:cNvSpPr>
          <p:nvPr/>
        </p:nvSpPr>
        <p:spPr bwMode="auto">
          <a:xfrm>
            <a:off x="7010400" y="2286000"/>
            <a:ext cx="685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a:t>
            </a:r>
            <a:r>
              <a:rPr lang="en-US" baseline="-25000" dirty="0">
                <a:solidFill>
                  <a:schemeClr val="bg2"/>
                </a:solidFill>
              </a:rPr>
              <a:t>1</a:t>
            </a:r>
          </a:p>
        </p:txBody>
      </p:sp>
      <p:sp>
        <p:nvSpPr>
          <p:cNvPr id="908301" name="Text Box 13"/>
          <p:cNvSpPr txBox="1">
            <a:spLocks noChangeArrowheads="1"/>
          </p:cNvSpPr>
          <p:nvPr/>
        </p:nvSpPr>
        <p:spPr bwMode="auto">
          <a:xfrm>
            <a:off x="1752600" y="2514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U</a:t>
            </a:r>
            <a:r>
              <a:rPr lang="en-US" baseline="-25000" dirty="0">
                <a:solidFill>
                  <a:schemeClr val="bg2"/>
                </a:solidFill>
              </a:rPr>
              <a:t>1</a:t>
            </a:r>
          </a:p>
        </p:txBody>
      </p:sp>
      <p:sp>
        <p:nvSpPr>
          <p:cNvPr id="908303" name="Line 15"/>
          <p:cNvSpPr>
            <a:spLocks noChangeShapeType="1"/>
          </p:cNvSpPr>
          <p:nvPr/>
        </p:nvSpPr>
        <p:spPr bwMode="auto">
          <a:xfrm flipH="1" flipV="1">
            <a:off x="2133600" y="2743200"/>
            <a:ext cx="381000" cy="228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4" name="Line 16"/>
          <p:cNvSpPr>
            <a:spLocks noChangeShapeType="1"/>
          </p:cNvSpPr>
          <p:nvPr/>
        </p:nvSpPr>
        <p:spPr bwMode="auto">
          <a:xfrm flipV="1">
            <a:off x="7086600" y="2667000"/>
            <a:ext cx="76200" cy="609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5" name="Text Box 17"/>
          <p:cNvSpPr txBox="1">
            <a:spLocks noChangeArrowheads="1"/>
          </p:cNvSpPr>
          <p:nvPr/>
        </p:nvSpPr>
        <p:spPr bwMode="auto">
          <a:xfrm>
            <a:off x="5943600" y="838200"/>
            <a:ext cx="29718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Appendix A.6</a:t>
            </a: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4538</TotalTime>
  <Pages>10</Pages>
  <Words>4477</Words>
  <Application>Microsoft Macintosh PowerPoint</Application>
  <PresentationFormat>Overhead</PresentationFormat>
  <Paragraphs>664</Paragraphs>
  <Slides>39</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Zapf Dingbats</vt:lpstr>
      <vt:lpstr>Arial</vt:lpstr>
      <vt:lpstr>Helvetica</vt:lpstr>
      <vt:lpstr>Monotype Sorts</vt:lpstr>
      <vt:lpstr>Symbol</vt:lpstr>
      <vt:lpstr>cs570_Blue_template</vt:lpstr>
      <vt:lpstr>Equation</vt:lpstr>
      <vt:lpstr>3D Vision</vt:lpstr>
      <vt:lpstr>Lecture Outline</vt:lpstr>
      <vt:lpstr>Camera Model</vt:lpstr>
      <vt:lpstr>Problem and Assumptions</vt:lpstr>
      <vt:lpstr>Linear Version of Perspective Projection</vt:lpstr>
      <vt:lpstr>Direct Parameter Method</vt:lpstr>
      <vt:lpstr>Linear Equations</vt:lpstr>
      <vt:lpstr>Homogeneous System</vt:lpstr>
      <vt:lpstr>SVD: definition</vt:lpstr>
      <vt:lpstr>SVD: properties</vt:lpstr>
      <vt:lpstr>SVD: Application 1</vt:lpstr>
      <vt:lpstr>SVD: Application 2</vt:lpstr>
      <vt:lpstr>SVD: Application 3</vt:lpstr>
      <vt:lpstr>Homogeneous System</vt:lpstr>
      <vt:lpstr>Scale Factor and Aspect Ratio</vt:lpstr>
      <vt:lpstr>Rotation R and Translation T</vt:lpstr>
      <vt:lpstr>Find the sign s</vt:lpstr>
      <vt:lpstr>Rotation R : Orthogonality</vt:lpstr>
      <vt:lpstr>Find Tz, Fx and Fy</vt:lpstr>
      <vt:lpstr>Direct parameter Calibration Summary</vt:lpstr>
      <vt:lpstr>Discussions</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Direct parameter Calibration Summary</vt:lpstr>
      <vt:lpstr>Remaining Issues and Possible Solution</vt:lpstr>
      <vt:lpstr>Linear Version of Perspective Projection</vt:lpstr>
      <vt:lpstr>Linear Matrix Equation of perspective projection</vt:lpstr>
      <vt:lpstr>Projection Matrix  M</vt:lpstr>
      <vt:lpstr>Step 1:  Estimation of projection matrix</vt:lpstr>
      <vt:lpstr>Step 2: Computing camera parameters</vt:lpstr>
      <vt:lpstr>Comparisons</vt:lpstr>
      <vt:lpstr>Guidelines for Calibration</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631</cp:revision>
  <cp:lastPrinted>1998-04-28T16:32:46Z</cp:lastPrinted>
  <dcterms:created xsi:type="dcterms:W3CDTF">2001-08-25T03:00:53Z</dcterms:created>
  <dcterms:modified xsi:type="dcterms:W3CDTF">2022-03-02T16:09:40Z</dcterms:modified>
</cp:coreProperties>
</file>