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341" r:id="rId2"/>
    <p:sldId id="509" r:id="rId3"/>
    <p:sldId id="342" r:id="rId4"/>
    <p:sldId id="419" r:id="rId5"/>
    <p:sldId id="458" r:id="rId6"/>
    <p:sldId id="420" r:id="rId7"/>
    <p:sldId id="506" r:id="rId8"/>
    <p:sldId id="507" r:id="rId9"/>
    <p:sldId id="422" r:id="rId10"/>
    <p:sldId id="345" r:id="rId11"/>
    <p:sldId id="424" r:id="rId12"/>
    <p:sldId id="417" r:id="rId13"/>
    <p:sldId id="504" r:id="rId14"/>
    <p:sldId id="461" r:id="rId15"/>
    <p:sldId id="346" r:id="rId16"/>
    <p:sldId id="348" r:id="rId17"/>
    <p:sldId id="349" r:id="rId18"/>
    <p:sldId id="491" r:id="rId19"/>
    <p:sldId id="508" r:id="rId20"/>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7329" autoAdjust="0"/>
  </p:normalViewPr>
  <p:slideViewPr>
    <p:cSldViewPr>
      <p:cViewPr varScale="1">
        <p:scale>
          <a:sx n="102" d="100"/>
          <a:sy n="102" d="100"/>
        </p:scale>
        <p:origin x="-9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8"/>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DDE46113-99D4-419A-ADC8-391CBB1A87EC}"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233028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19488"/>
            <a:ext cx="5853113" cy="5602287"/>
          </a:xfrm>
          <a:prstGeom prst="rect">
            <a:avLst/>
          </a:prstGeom>
          <a:noFill/>
          <a:ln w="12700">
            <a:noFill/>
            <a:miter lim="800000"/>
            <a:headEnd/>
            <a:tailEnd/>
          </a:ln>
          <a:effectLst/>
        </p:spPr>
        <p:txBody>
          <a:bodyPr vert="horz" wrap="square" lIns="95346" tIns="46837" rIns="95346" bIns="46837"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628775" y="560388"/>
            <a:ext cx="3722688" cy="2792412"/>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F2111D8A-0B8D-4F15-8073-193051ACF923}"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312277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www.nlm.nih.gov/research/visible/mri.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t>In many cases, there are no directly measurable image properties which immediately lead to certain (desired) conclusions about the scene underlying the image.  These conclusions must be inferred from information that can be extracted from the image.  For example, the names of objects do not directly appear in the image.  The inference of an object name is an act of recognition, and may require a substantial amount of work.  In most cases, it is necessary to match image structure to an a priori description of the object stored in the system's knowledge base before a name can be attached to the structure.</a:t>
            </a:r>
          </a:p>
          <a:p>
            <a:r>
              <a:rPr lang="en-US"/>
              <a:t>Information  must be inferred rather than directly measured.  As it turns out, most of the interesting questions which can be asked about an image cannot be answered by resorting to direct measurement. Most of the answers require potentially expensive inference processes.  In most of these cases, the system can never be 100% confident in its answers, mainly because the answer involves inferencing from incomplete information or expectations.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This course uses a traditional textbook in 3D computer vision,  but also refers to various research and summary papers to focus on specific aspects of vision.  </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812800" y="3600450"/>
            <a:ext cx="5853113" cy="5119688"/>
          </a:xfrm>
        </p:spPr>
        <p:txBody>
          <a:bodyPr/>
          <a:lstStyle/>
          <a:p>
            <a:pPr algn="just"/>
            <a:r>
              <a:rPr lang="en-US"/>
              <a:t>The remainder of this section of the notes is devoted to a very general discussion of vision.  Our long term goal is to understand how one might go about building a computer vision system with some 'interesting' performance properties, such as the ability to recognize instances of classes of objects in an image.  Although the course is not specifically concerned with how human vision works, the human system represents an existence proof that information vital to humans can be extracted from images.  Consequently, the discussion necessarily intertwines how we (humans) view and process images, at least at a superficial level, with how a computer vision system might process images in order to recognize objects.</a:t>
            </a:r>
          </a:p>
          <a:p>
            <a:pPr algn="just"/>
            <a:endParaRPr lang="en-US"/>
          </a:p>
          <a:p>
            <a:pPr algn="just"/>
            <a:r>
              <a:rPr lang="en-US"/>
              <a:t>--- The following discussions are nice, but it is not the focus of my course – Z. Zhu 01/26/2003</a:t>
            </a:r>
          </a:p>
          <a:p>
            <a:pPr algn="just"/>
            <a:endParaRPr lang="en-US"/>
          </a:p>
          <a:p>
            <a:pPr algn="just"/>
            <a:r>
              <a:rPr lang="en-US"/>
              <a:t>It seems fairly evident that in order to associate the label 'tree' with some area of an image, a vision system has to make some kind of measurements on the image.  At a minimum, these measurements must be sufficient to allow the system to determine how well the image data matches the system's internal model of a tree.  Exactly what these measurements are, or might be, is the subject of much of this course.  Of course, no single measurement (e.g. color) is sufficient to unambiguously determine that the data represents a tree; therefore, we have to consider ways in which the results of many different kinds of measurements can be combined to allow the system to infer 'tree'.</a:t>
            </a:r>
          </a:p>
          <a:p>
            <a:pPr algn="just"/>
            <a:r>
              <a:rPr lang="en-US"/>
              <a:t>This course is concerned with the kinds of measurements that can be made on an image, what the properties of these measurements are, and how they can be represented.  The focus of the second course is on how these measurements, in conjunction with knowledge of objects, can be used to recognize objects in images and on how the structure of the three-dimensional space surrounding (and visible to) the viewer can be inferred.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pPr>
              <a:buFontTx/>
              <a:buChar char="•"/>
            </a:pPr>
            <a:r>
              <a:rPr lang="en-US">
                <a:hlinkClick r:id="rId3"/>
              </a:rPr>
              <a:t>Magnetic Resonance Imaging (MRI) scans</a:t>
            </a:r>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r>
              <a:rPr lang="en-US"/>
              <a:t>* marks the fields I have been working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12800" y="3681413"/>
            <a:ext cx="5853113" cy="4960937"/>
          </a:xfrm>
        </p:spPr>
        <p:txBody>
          <a:bodyPr/>
          <a:lstStyle/>
          <a:p>
            <a:r>
              <a:rPr lang="en-US"/>
              <a:t>Computer vision involves more than just naming the objects present in an image.  Images are two-dimensional representations of a three-dimensional world.  From this 2D representation, we seek ways in which a vision system might build an explicit description of the three-dimensional structure.  This description should include not only the identification of relevant objects, but also their geometric properties and how they (including the observer) are arranged in space.</a:t>
            </a:r>
          </a:p>
          <a:p>
            <a:r>
              <a:rPr lang="en-US"/>
              <a:t>Thus far, the discussion has progressed without regard to the goals of the system, i.e. without regard for what the system is attempting to accomplish and how this impacts the representations the system should produce and the kind of processing required to produce them.  For example, a vision system which is part of a mobile robot attempting to navigate through some reasonably complex environment would likely require a very different kind of internal scene description as compared to a system which is simply trying to find a salt shaker on a tabletop.</a:t>
            </a:r>
          </a:p>
          <a:p>
            <a:r>
              <a:rPr lang="en-US"/>
              <a:t>We also have not discussed the kinds of sensors available to the system and the kind of data they produce.  In many cases, the choice of sensor has a significant impact on the complexity of the vision system.  Some sensors directly produce data which can only be inferred from the output of other sensors.  For example, single images from a single TV camera contain no direct depth information, while images produced from a laser rangefinder contain the depth of a surface at each point although they  may not necessarily contain any reflectance data.</a:t>
            </a:r>
          </a:p>
          <a:p>
            <a:r>
              <a:rPr lang="en-US"/>
              <a:t> We return to these issues repeatedly throughout the course. </a:t>
            </a:r>
          </a:p>
          <a:p>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12800" y="3519488"/>
            <a:ext cx="5853113" cy="3922712"/>
          </a:xfrm>
        </p:spPr>
        <p:txBody>
          <a:bodyPr/>
          <a:lstStyle/>
          <a:p>
            <a:r>
              <a:rPr lang="en-US"/>
              <a:t>Clearly, knowledge is useless if it cannot be related to measurements of some kind in the domain of interest (here, images).  So important issues in computer vision are the determination of information useful for inferring the presence of an object, and the way this information can be (reliably) extracted from the image.  Object recognition depends upon many features and it is not completely understood in human vision, much less in computer vision - but it is interesting to speculate.  In most cases the recognition cues and associated image features are considered in more detail in subsequent sections.</a:t>
            </a:r>
          </a:p>
          <a:p>
            <a:r>
              <a:rPr lang="en-US"/>
              <a:t>Certainly the color and textural properties of an object are important cues to its recognition.  In the image, this involves the measurement of color and texture, as well as brightness and contrast.  Textural properties manifest themselves as spatial distributions of brightness, color, and repetitive structures such as lines at a particular orientation or set of orientations.  The shape of an object or of its parts is also an important cue to the object's identity.  In some cases, the shape of the two-dimensional projection of the object's contour is sufficient for recognition; in other cases more detailed descriptions of surface properties such as local curvature are required.  Scene depth might be obtained by 'undoing' the perspective transform, or stereo images or motion information might be required. </a:t>
            </a: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6" name="Text Box 32"/>
          <p:cNvSpPr txBox="1">
            <a:spLocks noChangeArrowheads="1"/>
          </p:cNvSpPr>
          <p:nvPr/>
        </p:nvSpPr>
        <p:spPr bwMode="auto">
          <a:xfrm>
            <a:off x="762000" y="190500"/>
            <a:ext cx="1822534" cy="338554"/>
          </a:xfrm>
          <a:prstGeom prst="rect">
            <a:avLst/>
          </a:prstGeom>
          <a:noFill/>
          <a:ln w="12700">
            <a:noFill/>
            <a:miter lim="800000"/>
            <a:headEnd/>
            <a:tailEnd/>
          </a:ln>
          <a:effectLst/>
        </p:spPr>
        <p:txBody>
          <a:bodyPr wrap="none">
            <a:spAutoFit/>
          </a:bodyPr>
          <a:lstStyle/>
          <a:p>
            <a:r>
              <a:rPr lang="en-US" sz="1600" dirty="0" smtClean="0">
                <a:solidFill>
                  <a:srgbClr val="0066FF"/>
                </a:solidFill>
              </a:rPr>
              <a:t>Computer </a:t>
            </a:r>
            <a:r>
              <a:rPr lang="en-US" sz="1600" dirty="0">
                <a:solidFill>
                  <a:srgbClr val="0066FF"/>
                </a:solidFill>
              </a:rPr>
              <a:t>Vision</a:t>
            </a:r>
          </a:p>
        </p:txBody>
      </p:sp>
      <p:sp>
        <p:nvSpPr>
          <p:cNvPr id="1057" name="Text Box 33"/>
          <p:cNvSpPr txBox="1">
            <a:spLocks noChangeArrowheads="1"/>
          </p:cNvSpPr>
          <p:nvPr/>
        </p:nvSpPr>
        <p:spPr bwMode="auto">
          <a:xfrm>
            <a:off x="838200" y="457200"/>
            <a:ext cx="3200400" cy="369332"/>
          </a:xfrm>
          <a:prstGeom prst="rect">
            <a:avLst/>
          </a:prstGeom>
          <a:noFill/>
          <a:ln w="12700">
            <a:noFill/>
            <a:miter lim="800000"/>
            <a:headEnd/>
            <a:tailEnd/>
          </a:ln>
          <a:effectLst/>
        </p:spPr>
        <p:txBody>
          <a:bodyPr wrap="square">
            <a:spAutoFit/>
          </a:bodyPr>
          <a:lstStyle/>
          <a:p>
            <a:r>
              <a:rPr lang="en-US" dirty="0" smtClean="0">
                <a:solidFill>
                  <a:srgbClr val="0066FF"/>
                </a:solidFill>
              </a:rPr>
              <a:t>&amp;</a:t>
            </a:r>
            <a:r>
              <a:rPr lang="en-US" baseline="0" dirty="0" smtClean="0">
                <a:solidFill>
                  <a:srgbClr val="0066FF"/>
                </a:solidFill>
              </a:rPr>
              <a:t> Human Vision</a:t>
            </a:r>
            <a:endParaRPr lang="en-US" dirty="0">
              <a:solidFill>
                <a:srgbClr val="0066FF"/>
              </a:solidFill>
            </a:endParaRPr>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chemeClr val="accent2"/>
        </a:buClr>
        <a:buSzPct val="55000"/>
        <a:buFont typeface="Zapf Dingbats" charset="2"/>
        <a:buChar char="u"/>
        <a:defRPr sz="2000">
          <a:solidFill>
            <a:srgbClr val="C0C0C0"/>
          </a:solidFill>
          <a:latin typeface="+mn-lt"/>
        </a:defRPr>
      </a:lvl3pPr>
      <a:lvl4pPr marL="1428750" indent="-228600" algn="l" rtl="0" eaLnBrk="0" fontAlgn="base" hangingPunct="0">
        <a:spcBef>
          <a:spcPct val="20000"/>
        </a:spcBef>
        <a:spcAft>
          <a:spcPct val="0"/>
        </a:spcAft>
        <a:buClr>
          <a:srgbClr val="800000"/>
        </a:buClr>
        <a:buSzPct val="55000"/>
        <a:buFont typeface="Monotype Sorts" pitchFamily="2" charset="2"/>
        <a:buChar char="F"/>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itpress.mit.edu/books/vision-and-bra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cvcl.org/computer-vision-and-image-processing-spring-20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cuny.edu/about/administration/offices/cis/virtual-deskto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362200" y="4876800"/>
            <a:ext cx="4495800" cy="1447800"/>
          </a:xfrm>
        </p:spPr>
        <p:txBody>
          <a:bodyPr/>
          <a:lstStyle/>
          <a:p>
            <a:pPr algn="ctr">
              <a:lnSpc>
                <a:spcPct val="80000"/>
              </a:lnSpc>
              <a:buFont typeface="Zapf Dingbats" charset="2"/>
              <a:buNone/>
            </a:pPr>
            <a:r>
              <a:rPr lang="en-US" dirty="0">
                <a:solidFill>
                  <a:srgbClr val="DDDDDD"/>
                </a:solidFill>
              </a:rPr>
              <a:t>Instructor: Zhigang Zhu</a:t>
            </a:r>
          </a:p>
          <a:p>
            <a:pPr algn="ctr">
              <a:lnSpc>
                <a:spcPct val="80000"/>
              </a:lnSpc>
              <a:buFont typeface="Zapf Dingbats" charset="2"/>
              <a:buNone/>
            </a:pPr>
            <a:r>
              <a:rPr lang="en-US" dirty="0" smtClean="0">
                <a:solidFill>
                  <a:srgbClr val="DDDDDD"/>
                </a:solidFill>
              </a:rPr>
              <a:t>The City </a:t>
            </a:r>
            <a:r>
              <a:rPr lang="en-US" dirty="0">
                <a:solidFill>
                  <a:srgbClr val="DDDDDD"/>
                </a:solidFill>
              </a:rPr>
              <a:t>College of New York</a:t>
            </a:r>
          </a:p>
          <a:p>
            <a:pPr algn="ctr">
              <a:lnSpc>
                <a:spcPct val="80000"/>
              </a:lnSpc>
              <a:buFont typeface="Zapf Dingbats" charset="2"/>
              <a:buNone/>
            </a:pPr>
            <a:r>
              <a:rPr lang="en-US" dirty="0" err="1" smtClean="0">
                <a:solidFill>
                  <a:srgbClr val="DDDDDD"/>
                </a:solidFill>
              </a:rPr>
              <a:t>zhu@cs.ccny.cuny.edu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246769"/>
          </a:xfrm>
          <a:prstGeom prst="rect">
            <a:avLst/>
          </a:prstGeom>
          <a:noFill/>
          <a:ln w="12700">
            <a:noFill/>
            <a:miter lim="800000"/>
            <a:headEnd/>
            <a:tailEnd/>
          </a:ln>
          <a:effectLst/>
        </p:spPr>
        <p:txBody>
          <a:bodyPr>
            <a:spAutoFit/>
          </a:bodyPr>
          <a:lstStyle/>
          <a:p>
            <a:pPr algn="ctr"/>
            <a:endParaRPr lang="en-US" sz="2400" i="1" dirty="0" smtClean="0">
              <a:solidFill>
                <a:schemeClr val="accent1"/>
              </a:solidFill>
            </a:endParaRPr>
          </a:p>
          <a:p>
            <a:pPr algn="ctr"/>
            <a:r>
              <a:rPr lang="en-US" sz="2400" i="1" dirty="0">
                <a:solidFill>
                  <a:schemeClr val="accent1"/>
                </a:solidFill>
              </a:rPr>
              <a:t>GC 74030-1 (60414)  and CNS 80300-1 (64854</a:t>
            </a:r>
            <a:r>
              <a:rPr lang="en-US" sz="2400" i="1" dirty="0" smtClean="0">
                <a:solidFill>
                  <a:schemeClr val="accent1"/>
                </a:solidFill>
              </a:rPr>
              <a:t>)</a:t>
            </a:r>
          </a:p>
          <a:p>
            <a:pPr algn="ctr"/>
            <a:r>
              <a:rPr lang="en-US" sz="2400" i="1" dirty="0" smtClean="0">
                <a:solidFill>
                  <a:schemeClr val="accent1"/>
                </a:solidFill>
              </a:rPr>
              <a:t> </a:t>
            </a:r>
            <a:endParaRPr lang="en-US" sz="2400" i="1" dirty="0">
              <a:solidFill>
                <a:schemeClr val="accent1"/>
              </a:solidFill>
            </a:endParaRPr>
          </a:p>
          <a:p>
            <a:pPr algn="ctr"/>
            <a:r>
              <a:rPr lang="en-US" sz="3200" i="1" dirty="0">
                <a:solidFill>
                  <a:schemeClr val="accent1"/>
                </a:solidFill>
              </a:rPr>
              <a:t>Computer Vision and Image Processing</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886200" y="285750"/>
            <a:ext cx="5211763" cy="609600"/>
          </a:xfrm>
        </p:spPr>
        <p:txBody>
          <a:bodyPr/>
          <a:lstStyle/>
          <a:p>
            <a:r>
              <a:rPr lang="en-US"/>
              <a:t>Course Goals and Questions</a:t>
            </a:r>
          </a:p>
        </p:txBody>
      </p:sp>
      <p:sp>
        <p:nvSpPr>
          <p:cNvPr id="549891" name="Rectangle 3"/>
          <p:cNvSpPr>
            <a:spLocks noGrp="1" noChangeArrowheads="1"/>
          </p:cNvSpPr>
          <p:nvPr>
            <p:ph type="body" idx="1"/>
          </p:nvPr>
        </p:nvSpPr>
        <p:spPr>
          <a:xfrm>
            <a:off x="533400" y="1600200"/>
            <a:ext cx="8077200" cy="4724400"/>
          </a:xfrm>
        </p:spPr>
        <p:txBody>
          <a:bodyPr/>
          <a:lstStyle/>
          <a:p>
            <a:pPr>
              <a:lnSpc>
                <a:spcPct val="90000"/>
              </a:lnSpc>
            </a:pPr>
            <a:r>
              <a:rPr lang="en-US" dirty="0"/>
              <a:t>What makes (3D) Computer Vision interesting ?</a:t>
            </a:r>
          </a:p>
          <a:p>
            <a:pPr>
              <a:lnSpc>
                <a:spcPct val="90000"/>
              </a:lnSpc>
            </a:pPr>
            <a:endParaRPr lang="en-US" dirty="0"/>
          </a:p>
          <a:p>
            <a:pPr lvl="1">
              <a:lnSpc>
                <a:spcPct val="90000"/>
              </a:lnSpc>
            </a:pPr>
            <a:r>
              <a:rPr lang="en-US" sz="1800" dirty="0"/>
              <a:t>Image Modeling/Analysis/Interpretation</a:t>
            </a:r>
          </a:p>
          <a:p>
            <a:pPr lvl="2">
              <a:lnSpc>
                <a:spcPct val="90000"/>
              </a:lnSpc>
            </a:pPr>
            <a:r>
              <a:rPr lang="en-US" sz="1800" dirty="0"/>
              <a:t>Interpretation is an Artificial Intelligence Problem</a:t>
            </a:r>
          </a:p>
          <a:p>
            <a:pPr lvl="3">
              <a:lnSpc>
                <a:spcPct val="90000"/>
              </a:lnSpc>
            </a:pPr>
            <a:r>
              <a:rPr lang="en-US" sz="1600" dirty="0"/>
              <a:t>Sources of Knowledge in Vision</a:t>
            </a:r>
          </a:p>
          <a:p>
            <a:pPr lvl="3">
              <a:lnSpc>
                <a:spcPct val="90000"/>
              </a:lnSpc>
            </a:pPr>
            <a:r>
              <a:rPr lang="en-US" sz="1600" dirty="0"/>
              <a:t>Levels of Abstraction</a:t>
            </a:r>
          </a:p>
          <a:p>
            <a:pPr lvl="2">
              <a:lnSpc>
                <a:spcPct val="90000"/>
              </a:lnSpc>
            </a:pPr>
            <a:r>
              <a:rPr lang="en-US" sz="1800" dirty="0"/>
              <a:t>Interpretation often goes from 2D images to 3D structures </a:t>
            </a:r>
          </a:p>
          <a:p>
            <a:pPr lvl="3">
              <a:lnSpc>
                <a:spcPct val="90000"/>
              </a:lnSpc>
            </a:pPr>
            <a:r>
              <a:rPr lang="en-US" sz="1600" dirty="0"/>
              <a:t>since we live in a 3D world</a:t>
            </a:r>
          </a:p>
          <a:p>
            <a:pPr lvl="3">
              <a:lnSpc>
                <a:spcPct val="90000"/>
              </a:lnSpc>
            </a:pPr>
            <a:endParaRPr lang="en-US" sz="1600" dirty="0"/>
          </a:p>
          <a:p>
            <a:pPr lvl="1">
              <a:lnSpc>
                <a:spcPct val="90000"/>
              </a:lnSpc>
            </a:pPr>
            <a:r>
              <a:rPr lang="en-US" sz="1800" dirty="0"/>
              <a:t>Image Rendering/Synthesis/Composition</a:t>
            </a:r>
          </a:p>
          <a:p>
            <a:pPr lvl="2">
              <a:lnSpc>
                <a:spcPct val="90000"/>
              </a:lnSpc>
            </a:pPr>
            <a:r>
              <a:rPr lang="en-US" sz="1800" dirty="0"/>
              <a:t>Image Rendering is a </a:t>
            </a:r>
            <a:r>
              <a:rPr lang="en-US" sz="1800" smtClean="0"/>
              <a:t>Graphics Design </a:t>
            </a:r>
            <a:r>
              <a:rPr lang="en-US" sz="1800" dirty="0"/>
              <a:t>problem</a:t>
            </a:r>
          </a:p>
          <a:p>
            <a:pPr lvl="2">
              <a:lnSpc>
                <a:spcPct val="90000"/>
              </a:lnSpc>
            </a:pPr>
            <a:r>
              <a:rPr lang="en-US" sz="1800" dirty="0"/>
              <a:t>Rendering is from 3D model to 2D images</a:t>
            </a:r>
          </a:p>
        </p:txBody>
      </p:sp>
      <p:sp>
        <p:nvSpPr>
          <p:cNvPr id="549892" name="Oval 4"/>
          <p:cNvSpPr>
            <a:spLocks noChangeArrowheads="1"/>
          </p:cNvSpPr>
          <p:nvPr/>
        </p:nvSpPr>
        <p:spPr bwMode="auto">
          <a:xfrm>
            <a:off x="7848600" y="1981200"/>
            <a:ext cx="1295400" cy="11430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3" name="Oval 5"/>
          <p:cNvSpPr>
            <a:spLocks noChangeArrowheads="1"/>
          </p:cNvSpPr>
          <p:nvPr/>
        </p:nvSpPr>
        <p:spPr bwMode="auto">
          <a:xfrm>
            <a:off x="7848600" y="4495800"/>
            <a:ext cx="1295400" cy="1295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4" name="AutoShape 6"/>
          <p:cNvSpPr>
            <a:spLocks noChangeArrowheads="1"/>
          </p:cNvSpPr>
          <p:nvPr/>
        </p:nvSpPr>
        <p:spPr bwMode="auto">
          <a:xfrm>
            <a:off x="8534400" y="3200400"/>
            <a:ext cx="228600" cy="1219200"/>
          </a:xfrm>
          <a:prstGeom prst="down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5" name="AutoShape 7"/>
          <p:cNvSpPr>
            <a:spLocks noChangeArrowheads="1"/>
          </p:cNvSpPr>
          <p:nvPr/>
        </p:nvSpPr>
        <p:spPr bwMode="auto">
          <a:xfrm>
            <a:off x="8153400" y="3124200"/>
            <a:ext cx="228600" cy="1219200"/>
          </a:xfrm>
          <a:prstGeom prst="up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6" name="Text Box 8"/>
          <p:cNvSpPr txBox="1">
            <a:spLocks noChangeArrowheads="1"/>
          </p:cNvSpPr>
          <p:nvPr/>
        </p:nvSpPr>
        <p:spPr bwMode="auto">
          <a:xfrm>
            <a:off x="8077200" y="2133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2D images</a:t>
            </a:r>
          </a:p>
        </p:txBody>
      </p:sp>
      <p:sp>
        <p:nvSpPr>
          <p:cNvPr id="549897" name="Text Box 9"/>
          <p:cNvSpPr txBox="1">
            <a:spLocks noChangeArrowheads="1"/>
          </p:cNvSpPr>
          <p:nvPr/>
        </p:nvSpPr>
        <p:spPr bwMode="auto">
          <a:xfrm>
            <a:off x="8077200" y="4800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3D world</a:t>
            </a:r>
          </a:p>
        </p:txBody>
      </p:sp>
      <p:sp>
        <p:nvSpPr>
          <p:cNvPr id="549898" name="Text Box 10"/>
          <p:cNvSpPr txBox="1">
            <a:spLocks noChangeArrowheads="1"/>
          </p:cNvSpPr>
          <p:nvPr/>
        </p:nvSpPr>
        <p:spPr bwMode="auto">
          <a:xfrm>
            <a:off x="86106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CV</a:t>
            </a:r>
          </a:p>
        </p:txBody>
      </p:sp>
      <p:sp>
        <p:nvSpPr>
          <p:cNvPr id="549899" name="Text Box 11"/>
          <p:cNvSpPr txBox="1">
            <a:spLocks noChangeArrowheads="1"/>
          </p:cNvSpPr>
          <p:nvPr/>
        </p:nvSpPr>
        <p:spPr bwMode="auto">
          <a:xfrm>
            <a:off x="77724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CG</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p:txBody>
          <a:bodyPr/>
          <a:lstStyle/>
          <a:p>
            <a:r>
              <a:rPr lang="en-US"/>
              <a:t>Related Fields</a:t>
            </a:r>
          </a:p>
        </p:txBody>
      </p:sp>
      <p:sp>
        <p:nvSpPr>
          <p:cNvPr id="688131" name="Rectangle 1027"/>
          <p:cNvSpPr>
            <a:spLocks noGrp="1" noChangeArrowheads="1"/>
          </p:cNvSpPr>
          <p:nvPr>
            <p:ph type="body" idx="1"/>
          </p:nvPr>
        </p:nvSpPr>
        <p:spPr>
          <a:xfrm>
            <a:off x="609600" y="1066800"/>
            <a:ext cx="8153400" cy="5257800"/>
          </a:xfrm>
        </p:spPr>
        <p:txBody>
          <a:bodyPr/>
          <a:lstStyle/>
          <a:p>
            <a:pPr>
              <a:lnSpc>
                <a:spcPct val="90000"/>
              </a:lnSpc>
            </a:pPr>
            <a:r>
              <a:rPr lang="en-US" sz="2000">
                <a:solidFill>
                  <a:srgbClr val="AA583E"/>
                </a:solidFill>
              </a:rPr>
              <a:t>Image Processing: </a:t>
            </a:r>
            <a:r>
              <a:rPr lang="en-US" sz="2000">
                <a:solidFill>
                  <a:srgbClr val="DDDDDD"/>
                </a:solidFill>
              </a:rPr>
              <a:t>image to image</a:t>
            </a:r>
            <a:endParaRPr lang="en-US" sz="2000">
              <a:solidFill>
                <a:schemeClr val="tx1"/>
              </a:solidFill>
            </a:endParaRPr>
          </a:p>
          <a:p>
            <a:pPr>
              <a:lnSpc>
                <a:spcPct val="90000"/>
              </a:lnSpc>
            </a:pPr>
            <a:r>
              <a:rPr lang="en-US" sz="2000">
                <a:solidFill>
                  <a:schemeClr val="accent2"/>
                </a:solidFill>
              </a:rPr>
              <a:t>Computer Vision:</a:t>
            </a:r>
            <a:r>
              <a:rPr lang="en-US" sz="2000">
                <a:solidFill>
                  <a:srgbClr val="FFFFFF"/>
                </a:solidFill>
              </a:rPr>
              <a:t>  </a:t>
            </a:r>
            <a:r>
              <a:rPr lang="en-US" sz="2000">
                <a:solidFill>
                  <a:srgbClr val="DDDDDD"/>
                </a:solidFill>
              </a:rPr>
              <a:t>Image to model</a:t>
            </a:r>
            <a:endParaRPr lang="en-US" sz="2000">
              <a:solidFill>
                <a:srgbClr val="FF9C03"/>
              </a:solidFill>
            </a:endParaRPr>
          </a:p>
          <a:p>
            <a:pPr>
              <a:lnSpc>
                <a:spcPct val="90000"/>
              </a:lnSpc>
            </a:pPr>
            <a:r>
              <a:rPr lang="en-US" sz="2000">
                <a:solidFill>
                  <a:srgbClr val="AA583E"/>
                </a:solidFill>
              </a:rPr>
              <a:t>Computer Graphics: </a:t>
            </a:r>
            <a:r>
              <a:rPr lang="en-US" sz="2000">
                <a:solidFill>
                  <a:srgbClr val="DDDDDD"/>
                </a:solidFill>
              </a:rPr>
              <a:t>model to image</a:t>
            </a:r>
          </a:p>
          <a:p>
            <a:pPr>
              <a:lnSpc>
                <a:spcPct val="90000"/>
              </a:lnSpc>
            </a:pPr>
            <a:endParaRPr lang="en-US" sz="2000">
              <a:solidFill>
                <a:srgbClr val="AA583E"/>
              </a:solidFill>
            </a:endParaRPr>
          </a:p>
          <a:p>
            <a:pPr>
              <a:lnSpc>
                <a:spcPct val="90000"/>
              </a:lnSpc>
            </a:pPr>
            <a:r>
              <a:rPr lang="en-US" sz="2000">
                <a:solidFill>
                  <a:srgbClr val="AA583E"/>
                </a:solidFill>
              </a:rPr>
              <a:t>Pattern Recognition: </a:t>
            </a:r>
            <a:r>
              <a:rPr lang="en-US" sz="2000">
                <a:solidFill>
                  <a:srgbClr val="DDDDDD"/>
                </a:solidFill>
              </a:rPr>
              <a:t>image to class</a:t>
            </a:r>
            <a:endParaRPr lang="en-US" sz="2000">
              <a:solidFill>
                <a:srgbClr val="AA583E"/>
              </a:solidFill>
            </a:endParaRPr>
          </a:p>
          <a:p>
            <a:pPr lvl="1">
              <a:lnSpc>
                <a:spcPct val="90000"/>
              </a:lnSpc>
            </a:pPr>
            <a:r>
              <a:rPr lang="en-US" sz="1800">
                <a:solidFill>
                  <a:srgbClr val="AA583E"/>
                </a:solidFill>
              </a:rPr>
              <a:t>image data mining/ video mining</a:t>
            </a:r>
          </a:p>
          <a:p>
            <a:pPr>
              <a:lnSpc>
                <a:spcPct val="90000"/>
              </a:lnSpc>
            </a:pPr>
            <a:r>
              <a:rPr lang="en-US" sz="2000">
                <a:solidFill>
                  <a:srgbClr val="AA583E"/>
                </a:solidFill>
              </a:rPr>
              <a:t>Artificial Intelligence: </a:t>
            </a:r>
            <a:r>
              <a:rPr lang="en-US" sz="2000">
                <a:solidFill>
                  <a:srgbClr val="DDDDDD"/>
                </a:solidFill>
              </a:rPr>
              <a:t>machine smarts</a:t>
            </a:r>
          </a:p>
          <a:p>
            <a:pPr lvl="1">
              <a:lnSpc>
                <a:spcPct val="90000"/>
              </a:lnSpc>
            </a:pPr>
            <a:r>
              <a:rPr lang="en-US" sz="1800">
                <a:solidFill>
                  <a:srgbClr val="AA583E"/>
                </a:solidFill>
              </a:rPr>
              <a:t>Machine perception</a:t>
            </a:r>
          </a:p>
          <a:p>
            <a:pPr>
              <a:lnSpc>
                <a:spcPct val="90000"/>
              </a:lnSpc>
            </a:pPr>
            <a:endParaRPr lang="en-US" sz="2000">
              <a:solidFill>
                <a:srgbClr val="AA583E"/>
              </a:solidFill>
            </a:endParaRPr>
          </a:p>
          <a:p>
            <a:pPr>
              <a:lnSpc>
                <a:spcPct val="90000"/>
              </a:lnSpc>
            </a:pPr>
            <a:r>
              <a:rPr lang="en-US" sz="2000">
                <a:solidFill>
                  <a:srgbClr val="AA583E"/>
                </a:solidFill>
              </a:rPr>
              <a:t>Photogrammetry: </a:t>
            </a:r>
            <a:r>
              <a:rPr lang="en-US" sz="2000">
                <a:solidFill>
                  <a:srgbClr val="DDDDDD"/>
                </a:solidFill>
              </a:rPr>
              <a:t>camera geometry, 3D reconstruction</a:t>
            </a:r>
          </a:p>
          <a:p>
            <a:pPr>
              <a:lnSpc>
                <a:spcPct val="90000"/>
              </a:lnSpc>
            </a:pPr>
            <a:r>
              <a:rPr lang="en-US" sz="2000">
                <a:solidFill>
                  <a:srgbClr val="AA583E"/>
                </a:solidFill>
              </a:rPr>
              <a:t>Medical Imaging: </a:t>
            </a:r>
            <a:r>
              <a:rPr lang="en-US" sz="2000">
                <a:solidFill>
                  <a:srgbClr val="DDDDDD"/>
                </a:solidFill>
              </a:rPr>
              <a:t>CAT, MRI, 3D reconstruction (2</a:t>
            </a:r>
            <a:r>
              <a:rPr lang="en-US" sz="2000" baseline="30000">
                <a:solidFill>
                  <a:srgbClr val="DDDDDD"/>
                </a:solidFill>
              </a:rPr>
              <a:t>nd</a:t>
            </a:r>
            <a:r>
              <a:rPr lang="en-US" sz="2000">
                <a:solidFill>
                  <a:srgbClr val="DDDDDD"/>
                </a:solidFill>
              </a:rPr>
              <a:t> meaning)</a:t>
            </a:r>
          </a:p>
          <a:p>
            <a:pPr>
              <a:lnSpc>
                <a:spcPct val="90000"/>
              </a:lnSpc>
            </a:pPr>
            <a:r>
              <a:rPr lang="en-US" sz="2000">
                <a:solidFill>
                  <a:srgbClr val="AA583E"/>
                </a:solidFill>
              </a:rPr>
              <a:t>Video Coding: </a:t>
            </a:r>
            <a:r>
              <a:rPr lang="en-US" sz="2000">
                <a:solidFill>
                  <a:srgbClr val="DDDDDD"/>
                </a:solidFill>
              </a:rPr>
              <a:t>encoding/decoding, compression, transmission</a:t>
            </a:r>
          </a:p>
          <a:p>
            <a:pPr>
              <a:lnSpc>
                <a:spcPct val="90000"/>
              </a:lnSpc>
            </a:pPr>
            <a:endParaRPr lang="en-US" sz="2000">
              <a:solidFill>
                <a:srgbClr val="AA583E"/>
              </a:solidFill>
            </a:endParaRPr>
          </a:p>
          <a:p>
            <a:pPr>
              <a:lnSpc>
                <a:spcPct val="90000"/>
              </a:lnSpc>
            </a:pPr>
            <a:r>
              <a:rPr lang="en-US" sz="2000">
                <a:solidFill>
                  <a:srgbClr val="AA583E"/>
                </a:solidFill>
              </a:rPr>
              <a:t>Physics &amp; Mathematics: </a:t>
            </a:r>
            <a:r>
              <a:rPr lang="en-US" sz="2000">
                <a:solidFill>
                  <a:srgbClr val="DDDDDD"/>
                </a:solidFill>
              </a:rPr>
              <a:t>basics</a:t>
            </a:r>
          </a:p>
          <a:p>
            <a:pPr>
              <a:lnSpc>
                <a:spcPct val="90000"/>
              </a:lnSpc>
            </a:pPr>
            <a:r>
              <a:rPr lang="en-US" sz="2000">
                <a:solidFill>
                  <a:srgbClr val="AA583E"/>
                </a:solidFill>
              </a:rPr>
              <a:t>Neuroscience: </a:t>
            </a:r>
            <a:r>
              <a:rPr lang="en-US" sz="2000">
                <a:solidFill>
                  <a:srgbClr val="DDDDDD"/>
                </a:solidFill>
              </a:rPr>
              <a:t>wetware to concept</a:t>
            </a:r>
            <a:endParaRPr lang="en-US" sz="2000">
              <a:solidFill>
                <a:srgbClr val="AA583E"/>
              </a:solidFill>
            </a:endParaRPr>
          </a:p>
          <a:p>
            <a:pPr>
              <a:lnSpc>
                <a:spcPct val="90000"/>
              </a:lnSpc>
            </a:pPr>
            <a:endParaRPr lang="en-US" sz="2000">
              <a:solidFill>
                <a:srgbClr val="DDDDDD"/>
              </a:solidFill>
            </a:endParaRPr>
          </a:p>
          <a:p>
            <a:pPr>
              <a:lnSpc>
                <a:spcPct val="90000"/>
              </a:lnSpc>
            </a:pPr>
            <a:r>
              <a:rPr lang="en-US" sz="2000">
                <a:solidFill>
                  <a:srgbClr val="DDDDDD"/>
                </a:solidFill>
              </a:rPr>
              <a:t>Computer Science: programming tools and skills?</a:t>
            </a:r>
          </a:p>
        </p:txBody>
      </p:sp>
      <p:sp>
        <p:nvSpPr>
          <p:cNvPr id="688132" name="Rectangle 1028"/>
          <p:cNvSpPr>
            <a:spLocks noChangeArrowheads="1"/>
          </p:cNvSpPr>
          <p:nvPr/>
        </p:nvSpPr>
        <p:spPr bwMode="auto">
          <a:xfrm>
            <a:off x="5867400" y="1219200"/>
            <a:ext cx="2030413" cy="822325"/>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All three are </a:t>
            </a:r>
          </a:p>
          <a:p>
            <a:r>
              <a:rPr lang="en-US" sz="2400" i="1">
                <a:solidFill>
                  <a:srgbClr val="FFFFFF"/>
                </a:solidFill>
              </a:rPr>
              <a:t>interrelated!</a:t>
            </a:r>
          </a:p>
        </p:txBody>
      </p:sp>
      <p:sp>
        <p:nvSpPr>
          <p:cNvPr id="688133" name="AutoShape 1029"/>
          <p:cNvSpPr>
            <a:spLocks/>
          </p:cNvSpPr>
          <p:nvPr/>
        </p:nvSpPr>
        <p:spPr bwMode="auto">
          <a:xfrm>
            <a:off x="5334000" y="1219200"/>
            <a:ext cx="381000" cy="838200"/>
          </a:xfrm>
          <a:prstGeom prst="rightBrace">
            <a:avLst>
              <a:gd name="adj1" fmla="val 18333"/>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4" name="AutoShape 1030"/>
          <p:cNvSpPr>
            <a:spLocks/>
          </p:cNvSpPr>
          <p:nvPr/>
        </p:nvSpPr>
        <p:spPr bwMode="auto">
          <a:xfrm>
            <a:off x="5562600" y="2667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5" name="AutoShape 1031"/>
          <p:cNvSpPr>
            <a:spLocks/>
          </p:cNvSpPr>
          <p:nvPr/>
        </p:nvSpPr>
        <p:spPr bwMode="auto">
          <a:xfrm>
            <a:off x="8001000" y="41148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6" name="AutoShape 1032"/>
          <p:cNvSpPr>
            <a:spLocks/>
          </p:cNvSpPr>
          <p:nvPr/>
        </p:nvSpPr>
        <p:spPr bwMode="auto">
          <a:xfrm>
            <a:off x="5105400" y="5334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7" name="Rectangle 1033"/>
          <p:cNvSpPr>
            <a:spLocks noChangeArrowheads="1"/>
          </p:cNvSpPr>
          <p:nvPr/>
        </p:nvSpPr>
        <p:spPr bwMode="auto">
          <a:xfrm>
            <a:off x="6096000" y="2819400"/>
            <a:ext cx="488950"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AI</a:t>
            </a:r>
          </a:p>
        </p:txBody>
      </p:sp>
      <p:sp>
        <p:nvSpPr>
          <p:cNvPr id="688138" name="Rectangle 1034"/>
          <p:cNvSpPr>
            <a:spLocks noChangeArrowheads="1"/>
          </p:cNvSpPr>
          <p:nvPr/>
        </p:nvSpPr>
        <p:spPr bwMode="auto">
          <a:xfrm>
            <a:off x="7132638" y="3581400"/>
            <a:ext cx="2011362"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Applications</a:t>
            </a:r>
          </a:p>
        </p:txBody>
      </p:sp>
      <p:sp>
        <p:nvSpPr>
          <p:cNvPr id="688139" name="Rectangle 1035"/>
          <p:cNvSpPr>
            <a:spLocks noChangeArrowheads="1"/>
          </p:cNvSpPr>
          <p:nvPr/>
        </p:nvSpPr>
        <p:spPr bwMode="auto">
          <a:xfrm>
            <a:off x="5562600" y="5334000"/>
            <a:ext cx="1752600" cy="457200"/>
          </a:xfrm>
          <a:prstGeom prst="rect">
            <a:avLst/>
          </a:prstGeom>
          <a:noFill/>
          <a:ln w="12700">
            <a:noFill/>
            <a:miter lim="800000"/>
            <a:headEnd type="none" w="sm" len="sm"/>
            <a:tailEnd type="none" w="sm" len="sm"/>
          </a:ln>
          <a:effectLst/>
        </p:spPr>
        <p:txBody>
          <a:bodyPr>
            <a:spAutoFit/>
          </a:bodyPr>
          <a:lstStyle/>
          <a:p>
            <a:r>
              <a:rPr lang="en-US" sz="2400" i="1">
                <a:solidFill>
                  <a:srgbClr val="FFFFFF"/>
                </a:solidFill>
              </a:rPr>
              <a:t>basics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6629400" y="285750"/>
            <a:ext cx="2447925" cy="609600"/>
          </a:xfrm>
        </p:spPr>
        <p:txBody>
          <a:bodyPr/>
          <a:lstStyle/>
          <a:p>
            <a:r>
              <a:rPr lang="en-US"/>
              <a:t>Applications</a:t>
            </a:r>
          </a:p>
        </p:txBody>
      </p:sp>
      <p:sp>
        <p:nvSpPr>
          <p:cNvPr id="680963" name="Rectangle 3"/>
          <p:cNvSpPr>
            <a:spLocks noGrp="1" noChangeArrowheads="1"/>
          </p:cNvSpPr>
          <p:nvPr>
            <p:ph type="body" idx="1"/>
          </p:nvPr>
        </p:nvSpPr>
        <p:spPr>
          <a:xfrm>
            <a:off x="1962150" y="1524000"/>
            <a:ext cx="5219700" cy="4572000"/>
          </a:xfrm>
        </p:spPr>
        <p:txBody>
          <a:bodyPr/>
          <a:lstStyle/>
          <a:p>
            <a:pPr>
              <a:lnSpc>
                <a:spcPct val="90000"/>
              </a:lnSpc>
            </a:pPr>
            <a:r>
              <a:rPr lang="en-US" sz="1800"/>
              <a:t>Visual Inspection (*) </a:t>
            </a:r>
          </a:p>
          <a:p>
            <a:pPr>
              <a:lnSpc>
                <a:spcPct val="90000"/>
              </a:lnSpc>
            </a:pPr>
            <a:r>
              <a:rPr lang="en-US" sz="1800"/>
              <a:t>Robotics (*)</a:t>
            </a:r>
          </a:p>
          <a:p>
            <a:pPr>
              <a:lnSpc>
                <a:spcPct val="90000"/>
              </a:lnSpc>
            </a:pPr>
            <a:r>
              <a:rPr lang="en-US" sz="1800"/>
              <a:t>Intelligent Image Tools</a:t>
            </a:r>
          </a:p>
          <a:p>
            <a:pPr>
              <a:lnSpc>
                <a:spcPct val="90000"/>
              </a:lnSpc>
            </a:pPr>
            <a:r>
              <a:rPr lang="en-US" sz="1800"/>
              <a:t>Image Compression (MPEG 1/2/4/7)</a:t>
            </a:r>
          </a:p>
          <a:p>
            <a:pPr>
              <a:lnSpc>
                <a:spcPct val="90000"/>
              </a:lnSpc>
            </a:pPr>
            <a:r>
              <a:rPr lang="en-US" sz="1800"/>
              <a:t>Document Analysis (OCR)</a:t>
            </a:r>
          </a:p>
          <a:p>
            <a:pPr>
              <a:lnSpc>
                <a:spcPct val="90000"/>
              </a:lnSpc>
            </a:pPr>
            <a:r>
              <a:rPr lang="en-US" sz="1800"/>
              <a:t>Image and Video on the Web</a:t>
            </a:r>
          </a:p>
          <a:p>
            <a:pPr>
              <a:lnSpc>
                <a:spcPct val="90000"/>
              </a:lnSpc>
            </a:pPr>
            <a:r>
              <a:rPr lang="en-US" sz="1800"/>
              <a:t>Virtual Environment Construction (*)</a:t>
            </a:r>
          </a:p>
          <a:p>
            <a:pPr>
              <a:lnSpc>
                <a:spcPct val="90000"/>
              </a:lnSpc>
            </a:pPr>
            <a:r>
              <a:rPr lang="en-US" sz="1800"/>
              <a:t>Environment (*)</a:t>
            </a:r>
          </a:p>
          <a:p>
            <a:pPr>
              <a:lnSpc>
                <a:spcPct val="90000"/>
              </a:lnSpc>
            </a:pPr>
            <a:r>
              <a:rPr lang="en-US" sz="1800"/>
              <a:t>Media  and Entertainment</a:t>
            </a:r>
          </a:p>
          <a:p>
            <a:pPr>
              <a:lnSpc>
                <a:spcPct val="90000"/>
              </a:lnSpc>
            </a:pPr>
            <a:r>
              <a:rPr lang="en-US" sz="1800"/>
              <a:t>Medicine</a:t>
            </a:r>
          </a:p>
          <a:p>
            <a:pPr>
              <a:lnSpc>
                <a:spcPct val="90000"/>
              </a:lnSpc>
            </a:pPr>
            <a:r>
              <a:rPr lang="en-US" sz="1800"/>
              <a:t>Astronomy</a:t>
            </a:r>
          </a:p>
          <a:p>
            <a:pPr>
              <a:lnSpc>
                <a:spcPct val="90000"/>
              </a:lnSpc>
            </a:pPr>
            <a:r>
              <a:rPr lang="en-US" sz="1800"/>
              <a:t>Law Enforcement (*)</a:t>
            </a:r>
          </a:p>
          <a:p>
            <a:pPr lvl="1">
              <a:lnSpc>
                <a:spcPct val="90000"/>
              </a:lnSpc>
            </a:pPr>
            <a:r>
              <a:rPr lang="en-US" sz="1800"/>
              <a:t>surveillance, security</a:t>
            </a:r>
          </a:p>
          <a:p>
            <a:pPr>
              <a:lnSpc>
                <a:spcPct val="90000"/>
              </a:lnSpc>
            </a:pPr>
            <a:r>
              <a:rPr lang="en-US" sz="2000"/>
              <a:t>Traffic and Transportation (*)</a:t>
            </a:r>
          </a:p>
          <a:p>
            <a:pPr>
              <a:lnSpc>
                <a:spcPct val="90000"/>
              </a:lnSpc>
            </a:pPr>
            <a:r>
              <a:rPr lang="en-US" sz="1800"/>
              <a:t>Tele-Conferencing and e-Learning (*)</a:t>
            </a:r>
          </a:p>
          <a:p>
            <a:pPr>
              <a:lnSpc>
                <a:spcPct val="90000"/>
              </a:lnSpc>
            </a:pPr>
            <a:r>
              <a:rPr lang="en-US" sz="1800"/>
              <a:t>Human Computer Interaction (HCI)</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1026"/>
          <p:cNvSpPr>
            <a:spLocks noGrp="1" noChangeArrowheads="1"/>
          </p:cNvSpPr>
          <p:nvPr>
            <p:ph type="title"/>
          </p:nvPr>
        </p:nvSpPr>
        <p:spPr/>
        <p:txBody>
          <a:bodyPr/>
          <a:lstStyle/>
          <a:p>
            <a:r>
              <a:rPr lang="en-US"/>
              <a:t>Job Markets</a:t>
            </a:r>
          </a:p>
        </p:txBody>
      </p:sp>
      <p:sp>
        <p:nvSpPr>
          <p:cNvPr id="797699" name="Rectangle 1027"/>
          <p:cNvSpPr>
            <a:spLocks noGrp="1" noChangeArrowheads="1"/>
          </p:cNvSpPr>
          <p:nvPr>
            <p:ph type="body" idx="1"/>
          </p:nvPr>
        </p:nvSpPr>
        <p:spPr/>
        <p:txBody>
          <a:bodyPr/>
          <a:lstStyle/>
          <a:p>
            <a:pPr>
              <a:lnSpc>
                <a:spcPct val="90000"/>
              </a:lnSpc>
            </a:pPr>
            <a:r>
              <a:rPr lang="en-US" sz="1800"/>
              <a:t>Homeland Security</a:t>
            </a:r>
          </a:p>
          <a:p>
            <a:pPr lvl="1">
              <a:lnSpc>
                <a:spcPct val="90000"/>
              </a:lnSpc>
            </a:pPr>
            <a:r>
              <a:rPr lang="en-US" sz="1800"/>
              <a:t>Port security – cargo inspection, human ID, biometrics</a:t>
            </a:r>
          </a:p>
          <a:p>
            <a:pPr lvl="1">
              <a:lnSpc>
                <a:spcPct val="90000"/>
              </a:lnSpc>
            </a:pPr>
            <a:r>
              <a:rPr lang="en-US" sz="1800"/>
              <a:t>Facility security – Embassy, Power plant, bank  </a:t>
            </a:r>
          </a:p>
          <a:p>
            <a:pPr lvl="1">
              <a:lnSpc>
                <a:spcPct val="90000"/>
              </a:lnSpc>
            </a:pPr>
            <a:r>
              <a:rPr lang="en-US" sz="1800"/>
              <a:t>Surveillance – military or civilian </a:t>
            </a:r>
          </a:p>
          <a:p>
            <a:pPr>
              <a:lnSpc>
                <a:spcPct val="90000"/>
              </a:lnSpc>
            </a:pPr>
            <a:r>
              <a:rPr lang="en-US" sz="1800"/>
              <a:t>Media Production</a:t>
            </a:r>
          </a:p>
          <a:p>
            <a:pPr lvl="1">
              <a:lnSpc>
                <a:spcPct val="90000"/>
              </a:lnSpc>
            </a:pPr>
            <a:r>
              <a:rPr lang="en-US" sz="1800"/>
              <a:t>Cartoon / movie/ TVs/ photography</a:t>
            </a:r>
          </a:p>
          <a:p>
            <a:pPr lvl="1">
              <a:lnSpc>
                <a:spcPct val="90000"/>
              </a:lnSpc>
            </a:pPr>
            <a:r>
              <a:rPr lang="en-US" sz="1800"/>
              <a:t>Multimedia communication, video conferencing</a:t>
            </a:r>
          </a:p>
          <a:p>
            <a:pPr>
              <a:lnSpc>
                <a:spcPct val="90000"/>
              </a:lnSpc>
            </a:pPr>
            <a:r>
              <a:rPr lang="en-US" sz="1800"/>
              <a:t>Research in image, vision, graphics, virtual reality</a:t>
            </a:r>
          </a:p>
          <a:p>
            <a:pPr lvl="1">
              <a:lnSpc>
                <a:spcPct val="90000"/>
              </a:lnSpc>
            </a:pPr>
            <a:r>
              <a:rPr lang="en-US" sz="1800"/>
              <a:t>2D image processing</a:t>
            </a:r>
          </a:p>
          <a:p>
            <a:pPr lvl="1">
              <a:lnSpc>
                <a:spcPct val="90000"/>
              </a:lnSpc>
            </a:pPr>
            <a:r>
              <a:rPr lang="en-US" sz="1800"/>
              <a:t>3D modeling, virtual walk-thorugh</a:t>
            </a:r>
          </a:p>
          <a:p>
            <a:pPr>
              <a:lnSpc>
                <a:spcPct val="90000"/>
              </a:lnSpc>
            </a:pPr>
            <a:r>
              <a:rPr lang="en-US" sz="1800"/>
              <a:t>Consumer/ Medical Industries</a:t>
            </a:r>
          </a:p>
          <a:p>
            <a:pPr lvl="1">
              <a:lnSpc>
                <a:spcPct val="90000"/>
              </a:lnSpc>
            </a:pPr>
            <a:r>
              <a:rPr lang="en-US" sz="1800"/>
              <a:t>Video cameras, Camcorders, Video phone</a:t>
            </a:r>
          </a:p>
          <a:p>
            <a:pPr lvl="1">
              <a:lnSpc>
                <a:spcPct val="90000"/>
              </a:lnSpc>
            </a:pPr>
            <a:r>
              <a:rPr lang="en-US" sz="1800"/>
              <a:t>Medical imaging 2D -&gt; 3D</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1026"/>
          <p:cNvSpPr>
            <a:spLocks noGrp="1" noChangeArrowheads="1"/>
          </p:cNvSpPr>
          <p:nvPr>
            <p:ph type="title"/>
          </p:nvPr>
        </p:nvSpPr>
        <p:spPr>
          <a:xfrm>
            <a:off x="7010400" y="457200"/>
            <a:ext cx="1981200" cy="400050"/>
          </a:xfrm>
        </p:spPr>
        <p:txBody>
          <a:bodyPr/>
          <a:lstStyle/>
          <a:p>
            <a:pPr>
              <a:lnSpc>
                <a:spcPct val="70000"/>
              </a:lnSpc>
            </a:pPr>
            <a:r>
              <a:rPr lang="en-US"/>
              <a:t>IP vs CV</a:t>
            </a:r>
          </a:p>
        </p:txBody>
      </p:sp>
      <p:sp>
        <p:nvSpPr>
          <p:cNvPr id="730115" name="Rectangle 1027"/>
          <p:cNvSpPr>
            <a:spLocks noGrp="1" noChangeArrowheads="1"/>
          </p:cNvSpPr>
          <p:nvPr>
            <p:ph type="body" idx="1"/>
          </p:nvPr>
        </p:nvSpPr>
        <p:spPr>
          <a:xfrm>
            <a:off x="609600" y="1219200"/>
            <a:ext cx="8077200" cy="5257800"/>
          </a:xfrm>
        </p:spPr>
        <p:txBody>
          <a:bodyPr/>
          <a:lstStyle/>
          <a:p>
            <a:pPr>
              <a:lnSpc>
                <a:spcPct val="90000"/>
              </a:lnSpc>
            </a:pPr>
            <a:r>
              <a:rPr lang="en-US"/>
              <a:t>Image processing  (mainly in 2D)</a:t>
            </a:r>
          </a:p>
          <a:p>
            <a:pPr lvl="1">
              <a:lnSpc>
                <a:spcPct val="90000"/>
              </a:lnSpc>
            </a:pPr>
            <a:r>
              <a:rPr lang="en-US"/>
              <a:t>Image to Image transformations</a:t>
            </a:r>
          </a:p>
          <a:p>
            <a:pPr lvl="1">
              <a:lnSpc>
                <a:spcPct val="90000"/>
              </a:lnSpc>
            </a:pPr>
            <a:r>
              <a:rPr lang="en-US"/>
              <a:t>Image to Description transformations</a:t>
            </a:r>
          </a:p>
          <a:p>
            <a:pPr lvl="1">
              <a:lnSpc>
                <a:spcPct val="90000"/>
              </a:lnSpc>
            </a:pPr>
            <a:r>
              <a:rPr lang="en-US">
                <a:solidFill>
                  <a:schemeClr val="hlink"/>
                </a:solidFill>
              </a:rPr>
              <a:t>Image Analysis</a:t>
            </a:r>
            <a:r>
              <a:rPr lang="en-US"/>
              <a:t> - extracting quantitative information from images:</a:t>
            </a:r>
          </a:p>
          <a:p>
            <a:pPr lvl="2">
              <a:lnSpc>
                <a:spcPct val="90000"/>
              </a:lnSpc>
            </a:pPr>
            <a:r>
              <a:rPr lang="en-US"/>
              <a:t>Size of a tumor</a:t>
            </a:r>
          </a:p>
          <a:p>
            <a:pPr lvl="2">
              <a:lnSpc>
                <a:spcPct val="90000"/>
              </a:lnSpc>
            </a:pPr>
            <a:r>
              <a:rPr lang="en-US"/>
              <a:t>distance between objects</a:t>
            </a:r>
          </a:p>
          <a:p>
            <a:pPr lvl="2">
              <a:lnSpc>
                <a:spcPct val="90000"/>
              </a:lnSpc>
            </a:pPr>
            <a:r>
              <a:rPr lang="en-US"/>
              <a:t>facial expression</a:t>
            </a:r>
          </a:p>
          <a:p>
            <a:pPr lvl="1">
              <a:lnSpc>
                <a:spcPct val="90000"/>
              </a:lnSpc>
            </a:pPr>
            <a:r>
              <a:rPr lang="en-US">
                <a:solidFill>
                  <a:schemeClr val="hlink"/>
                </a:solidFill>
              </a:rPr>
              <a:t>Image restoration</a:t>
            </a:r>
            <a:r>
              <a:rPr lang="en-US"/>
              <a:t>.  Try to undo damage</a:t>
            </a:r>
          </a:p>
          <a:p>
            <a:pPr lvl="2">
              <a:lnSpc>
                <a:spcPct val="90000"/>
              </a:lnSpc>
            </a:pPr>
            <a:r>
              <a:rPr lang="en-US"/>
              <a:t>needs a model of how the damage was made</a:t>
            </a:r>
          </a:p>
          <a:p>
            <a:pPr lvl="1">
              <a:lnSpc>
                <a:spcPct val="90000"/>
              </a:lnSpc>
            </a:pPr>
            <a:r>
              <a:rPr lang="en-US">
                <a:solidFill>
                  <a:schemeClr val="hlink"/>
                </a:solidFill>
              </a:rPr>
              <a:t>Image enhancement</a:t>
            </a:r>
            <a:r>
              <a:rPr lang="en-US"/>
              <a:t>. Try to improve the quality of an image</a:t>
            </a:r>
          </a:p>
          <a:p>
            <a:pPr lvl="1">
              <a:lnSpc>
                <a:spcPct val="90000"/>
              </a:lnSpc>
            </a:pPr>
            <a:r>
              <a:rPr lang="en-US">
                <a:solidFill>
                  <a:schemeClr val="hlink"/>
                </a:solidFill>
              </a:rPr>
              <a:t>Image compression</a:t>
            </a:r>
            <a:r>
              <a:rPr lang="en-US"/>
              <a:t>.  How to convey the most amount of information with the least amount of data</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43400" y="276225"/>
            <a:ext cx="4743450" cy="609600"/>
          </a:xfrm>
        </p:spPr>
        <p:txBody>
          <a:bodyPr/>
          <a:lstStyle/>
          <a:p>
            <a:r>
              <a:rPr lang="en-US"/>
              <a:t>What is Computer Vision?</a:t>
            </a:r>
          </a:p>
        </p:txBody>
      </p:sp>
      <p:sp>
        <p:nvSpPr>
          <p:cNvPr id="550915" name="Rectangle 3"/>
          <p:cNvSpPr>
            <a:spLocks noGrp="1" noChangeArrowheads="1"/>
          </p:cNvSpPr>
          <p:nvPr>
            <p:ph type="body" idx="1"/>
          </p:nvPr>
        </p:nvSpPr>
        <p:spPr>
          <a:xfrm>
            <a:off x="1524000" y="1600200"/>
            <a:ext cx="5810250" cy="457200"/>
          </a:xfrm>
          <a:ln/>
        </p:spPr>
        <p:txBody>
          <a:bodyPr/>
          <a:lstStyle/>
          <a:p>
            <a:pPr>
              <a:buFont typeface="Zapf Dingbats" charset="2"/>
              <a:buNone/>
            </a:pPr>
            <a:r>
              <a:rPr lang="en-US">
                <a:solidFill>
                  <a:schemeClr val="folHlink"/>
                </a:solidFill>
              </a:rPr>
              <a:t>Vision is the art of seeing things invisible.</a:t>
            </a:r>
          </a:p>
        </p:txBody>
      </p:sp>
      <p:sp>
        <p:nvSpPr>
          <p:cNvPr id="550916" name="Text Box 4"/>
          <p:cNvSpPr txBox="1">
            <a:spLocks noChangeArrowheads="1"/>
          </p:cNvSpPr>
          <p:nvPr/>
        </p:nvSpPr>
        <p:spPr bwMode="auto">
          <a:xfrm>
            <a:off x="4114800" y="2233613"/>
            <a:ext cx="3621088" cy="1314450"/>
          </a:xfrm>
          <a:prstGeom prst="rect">
            <a:avLst/>
          </a:prstGeom>
          <a:noFill/>
          <a:ln w="12700">
            <a:noFill/>
            <a:miter lim="800000"/>
            <a:headEnd/>
            <a:tailEnd/>
          </a:ln>
          <a:effectLst/>
        </p:spPr>
        <p:txBody>
          <a:bodyPr wrap="none">
            <a:spAutoFit/>
          </a:bodyPr>
          <a:lstStyle/>
          <a:p>
            <a:r>
              <a:rPr lang="en-US" sz="1600">
                <a:solidFill>
                  <a:schemeClr val="accent2"/>
                </a:solidFill>
              </a:rPr>
              <a:t>-Jonathan Swift (1667-1745)</a:t>
            </a:r>
          </a:p>
          <a:p>
            <a:r>
              <a:rPr lang="en-US" sz="1600">
                <a:solidFill>
                  <a:schemeClr val="accent2"/>
                </a:solidFill>
              </a:rPr>
              <a:t>   "Thoughts on Various Subjects"</a:t>
            </a:r>
          </a:p>
          <a:p>
            <a:r>
              <a:rPr lang="en-US" sz="1600">
                <a:solidFill>
                  <a:schemeClr val="accent2"/>
                </a:solidFill>
              </a:rPr>
              <a:t>   Miscellanies in Prose and Verse </a:t>
            </a:r>
          </a:p>
          <a:p>
            <a:r>
              <a:rPr lang="en-US" sz="1600">
                <a:solidFill>
                  <a:schemeClr val="accent2"/>
                </a:solidFill>
              </a:rPr>
              <a:t>   (published with Alexander Pope), </a:t>
            </a:r>
          </a:p>
          <a:p>
            <a:r>
              <a:rPr lang="en-US" sz="1600">
                <a:solidFill>
                  <a:schemeClr val="accent2"/>
                </a:solidFill>
              </a:rPr>
              <a:t>   vol. 1, 1727</a:t>
            </a:r>
            <a:r>
              <a:rPr lang="en-US" sz="1600" b="0">
                <a:solidFill>
                  <a:schemeClr val="accent2"/>
                </a:solidFill>
                <a:latin typeface="Times" pitchFamily="18" charset="0"/>
              </a:rPr>
              <a:t> </a:t>
            </a:r>
          </a:p>
        </p:txBody>
      </p:sp>
      <p:sp>
        <p:nvSpPr>
          <p:cNvPr id="550919" name="Text Box 7"/>
          <p:cNvSpPr txBox="1">
            <a:spLocks noChangeArrowheads="1"/>
          </p:cNvSpPr>
          <p:nvPr/>
        </p:nvSpPr>
        <p:spPr bwMode="auto">
          <a:xfrm>
            <a:off x="266700" y="3810000"/>
            <a:ext cx="8610600" cy="2538413"/>
          </a:xfrm>
          <a:prstGeom prst="rect">
            <a:avLst/>
          </a:prstGeom>
          <a:noFill/>
          <a:ln w="12700">
            <a:noFill/>
            <a:miter lim="800000"/>
            <a:headEnd/>
            <a:tailEnd/>
          </a:ln>
          <a:effectLst/>
        </p:spPr>
        <p:txBody>
          <a:bodyPr>
            <a:spAutoFit/>
          </a:bodyPr>
          <a:lstStyle/>
          <a:p>
            <a:pPr marL="339725" indent="-339725">
              <a:spcBef>
                <a:spcPct val="20000"/>
              </a:spcBef>
              <a:spcAft>
                <a:spcPct val="20000"/>
              </a:spcAft>
              <a:buClr>
                <a:srgbClr val="0066FF"/>
              </a:buClr>
              <a:buSzPct val="75000"/>
              <a:buFont typeface="Zapf Dingbats" charset="2"/>
              <a:buChar char="n"/>
            </a:pPr>
            <a:r>
              <a:rPr lang="en-US" sz="2400" b="0">
                <a:solidFill>
                  <a:srgbClr val="C0C0C0"/>
                </a:solidFill>
              </a:rPr>
              <a:t>Computer vision systems attempt to construct meaningful and explicit descriptions of the world depicted in an image.</a:t>
            </a:r>
          </a:p>
          <a:p>
            <a:pPr marL="339725" indent="-339725">
              <a:spcBef>
                <a:spcPct val="20000"/>
              </a:spcBef>
              <a:buClr>
                <a:srgbClr val="0066FF"/>
              </a:buClr>
              <a:buSzPct val="75000"/>
              <a:buFont typeface="Zapf Dingbats" charset="2"/>
              <a:buChar char="n"/>
            </a:pPr>
            <a:r>
              <a:rPr lang="en-US" sz="2400" b="0">
                <a:solidFill>
                  <a:srgbClr val="C0C0C0"/>
                </a:solidFill>
              </a:rPr>
              <a:t>Determining from an image or image sequence:</a:t>
            </a:r>
          </a:p>
          <a:p>
            <a:pPr marL="454025" lvl="1">
              <a:spcBef>
                <a:spcPct val="20000"/>
              </a:spcBef>
              <a:buClr>
                <a:srgbClr val="B753B0"/>
              </a:buClr>
              <a:buSzPct val="55000"/>
              <a:buFont typeface="Zapf Dingbats" charset="2"/>
              <a:buChar char="l"/>
            </a:pPr>
            <a:r>
              <a:rPr lang="en-US" sz="2200" b="0">
                <a:solidFill>
                  <a:srgbClr val="C0C0C0"/>
                </a:solidFill>
              </a:rPr>
              <a:t> The objects present in the scene</a:t>
            </a:r>
          </a:p>
          <a:p>
            <a:pPr marL="454025" lvl="1">
              <a:spcBef>
                <a:spcPct val="20000"/>
              </a:spcBef>
              <a:buClr>
                <a:srgbClr val="B753B0"/>
              </a:buClr>
              <a:buSzPct val="55000"/>
              <a:buFont typeface="Zapf Dingbats" charset="2"/>
              <a:buChar char="l"/>
            </a:pPr>
            <a:r>
              <a:rPr lang="en-US" sz="2200" b="0">
                <a:solidFill>
                  <a:srgbClr val="C0C0C0"/>
                </a:solidFill>
              </a:rPr>
              <a:t> The relationship between the scene and the observer</a:t>
            </a:r>
          </a:p>
          <a:p>
            <a:pPr marL="454025" lvl="1">
              <a:spcBef>
                <a:spcPct val="20000"/>
              </a:spcBef>
              <a:buClr>
                <a:srgbClr val="B753B0"/>
              </a:buClr>
              <a:buSzPct val="55000"/>
              <a:buFont typeface="Zapf Dingbats" charset="2"/>
              <a:buChar char="l"/>
            </a:pPr>
            <a:r>
              <a:rPr lang="en-US" sz="2200" b="0">
                <a:solidFill>
                  <a:srgbClr val="C0C0C0"/>
                </a:solidFill>
              </a:rPr>
              <a:t> The structure of the three dimensional (3D) space</a:t>
            </a:r>
            <a:endParaRPr lang="en-US" sz="2400" b="0">
              <a:solidFill>
                <a:srgbClr val="B2B2B2"/>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91050" y="276225"/>
            <a:ext cx="4495800" cy="609600"/>
          </a:xfrm>
        </p:spPr>
        <p:txBody>
          <a:bodyPr/>
          <a:lstStyle/>
          <a:p>
            <a:r>
              <a:rPr lang="en-US"/>
              <a:t>Cues to Space and Time</a:t>
            </a:r>
          </a:p>
        </p:txBody>
      </p:sp>
      <p:sp>
        <p:nvSpPr>
          <p:cNvPr id="552963" name="Rectangle 3"/>
          <p:cNvSpPr>
            <a:spLocks noGrp="1" noChangeArrowheads="1"/>
          </p:cNvSpPr>
          <p:nvPr>
            <p:ph type="body" idx="1"/>
          </p:nvPr>
        </p:nvSpPr>
        <p:spPr>
          <a:xfrm>
            <a:off x="2057400" y="2209800"/>
            <a:ext cx="5715000" cy="3962400"/>
          </a:xfrm>
          <a:ln/>
        </p:spPr>
        <p:txBody>
          <a:bodyPr/>
          <a:lstStyle/>
          <a:p>
            <a:r>
              <a:rPr lang="en-US"/>
              <a:t>Spectral Characteristics</a:t>
            </a:r>
          </a:p>
          <a:p>
            <a:pPr lvl="1"/>
            <a:r>
              <a:rPr lang="en-US"/>
              <a:t>Intensity, contrast, colors and their</a:t>
            </a:r>
          </a:p>
          <a:p>
            <a:pPr lvl="1"/>
            <a:r>
              <a:rPr lang="en-US"/>
              <a:t>Spatial distributions</a:t>
            </a:r>
          </a:p>
          <a:p>
            <a:r>
              <a:rPr lang="en-US"/>
              <a:t>2D Shape of Contours</a:t>
            </a:r>
          </a:p>
          <a:p>
            <a:r>
              <a:rPr lang="en-US"/>
              <a:t>Linear Perspective</a:t>
            </a:r>
          </a:p>
          <a:p>
            <a:r>
              <a:rPr lang="en-US"/>
              <a:t>Highlights and Shadows</a:t>
            </a:r>
          </a:p>
          <a:p>
            <a:r>
              <a:rPr lang="en-US"/>
              <a:t>Occlusions</a:t>
            </a:r>
          </a:p>
          <a:p>
            <a:r>
              <a:rPr lang="en-US"/>
              <a:t>Organization</a:t>
            </a:r>
          </a:p>
          <a:p>
            <a:r>
              <a:rPr lang="en-US"/>
              <a:t>Motion parallax and Optical Flow</a:t>
            </a:r>
          </a:p>
          <a:p>
            <a:r>
              <a:rPr lang="en-US"/>
              <a:t>Stereopsis and sensor convergence</a:t>
            </a:r>
          </a:p>
        </p:txBody>
      </p:sp>
      <p:sp>
        <p:nvSpPr>
          <p:cNvPr id="552964" name="Text Box 4"/>
          <p:cNvSpPr txBox="1">
            <a:spLocks noChangeArrowheads="1"/>
          </p:cNvSpPr>
          <p:nvPr/>
        </p:nvSpPr>
        <p:spPr bwMode="auto">
          <a:xfrm>
            <a:off x="2159000" y="1524000"/>
            <a:ext cx="4824413" cy="457200"/>
          </a:xfrm>
          <a:prstGeom prst="rect">
            <a:avLst/>
          </a:prstGeom>
          <a:noFill/>
          <a:ln w="12700">
            <a:noFill/>
            <a:miter lim="800000"/>
            <a:headEnd/>
            <a:tailEnd/>
          </a:ln>
          <a:effectLst/>
        </p:spPr>
        <p:txBody>
          <a:bodyPr wrap="none">
            <a:spAutoFit/>
          </a:bodyPr>
          <a:lstStyle/>
          <a:p>
            <a:r>
              <a:rPr lang="en-US" sz="2400">
                <a:solidFill>
                  <a:schemeClr val="accent1"/>
                </a:solidFill>
              </a:rPr>
              <a:t>Directly Measurable in an Image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610100" y="276225"/>
            <a:ext cx="4495800" cy="609600"/>
          </a:xfrm>
        </p:spPr>
        <p:txBody>
          <a:bodyPr/>
          <a:lstStyle/>
          <a:p>
            <a:r>
              <a:rPr lang="en-US"/>
              <a:t>Cues to Space and Time</a:t>
            </a:r>
          </a:p>
        </p:txBody>
      </p:sp>
      <p:sp>
        <p:nvSpPr>
          <p:cNvPr id="553987" name="Rectangle 3"/>
          <p:cNvSpPr>
            <a:spLocks noGrp="1" noChangeArrowheads="1"/>
          </p:cNvSpPr>
          <p:nvPr>
            <p:ph type="body" idx="1"/>
          </p:nvPr>
        </p:nvSpPr>
        <p:spPr>
          <a:xfrm>
            <a:off x="2514600" y="2286000"/>
            <a:ext cx="4800600" cy="3962400"/>
          </a:xfrm>
          <a:ln/>
        </p:spPr>
        <p:txBody>
          <a:bodyPr/>
          <a:lstStyle/>
          <a:p>
            <a:r>
              <a:rPr lang="en-US"/>
              <a:t>Surface connectivity</a:t>
            </a:r>
          </a:p>
          <a:p>
            <a:r>
              <a:rPr lang="en-US"/>
              <a:t>3D Volume</a:t>
            </a:r>
          </a:p>
          <a:p>
            <a:r>
              <a:rPr lang="en-US"/>
              <a:t>Hidden sides and parts</a:t>
            </a:r>
          </a:p>
          <a:p>
            <a:r>
              <a:rPr lang="en-US"/>
              <a:t>Identity (Semantic category)</a:t>
            </a:r>
          </a:p>
          <a:p>
            <a:r>
              <a:rPr lang="en-US"/>
              <a:t>Absolute Size</a:t>
            </a:r>
          </a:p>
          <a:p>
            <a:r>
              <a:rPr lang="en-US"/>
              <a:t>Functional Properties</a:t>
            </a:r>
          </a:p>
          <a:p>
            <a:r>
              <a:rPr lang="en-US"/>
              <a:t>Goals, Purposes, and Intents</a:t>
            </a:r>
          </a:p>
          <a:p>
            <a:r>
              <a:rPr lang="en-US"/>
              <a:t>Organization</a:t>
            </a:r>
          </a:p>
          <a:p>
            <a:r>
              <a:rPr lang="en-US"/>
              <a:t>Trajectories</a:t>
            </a:r>
          </a:p>
        </p:txBody>
      </p:sp>
      <p:sp>
        <p:nvSpPr>
          <p:cNvPr id="553988" name="Text Box 4"/>
          <p:cNvSpPr txBox="1">
            <a:spLocks noChangeArrowheads="1"/>
          </p:cNvSpPr>
          <p:nvPr/>
        </p:nvSpPr>
        <p:spPr bwMode="auto">
          <a:xfrm>
            <a:off x="1508125" y="5675313"/>
            <a:ext cx="184150" cy="366712"/>
          </a:xfrm>
          <a:prstGeom prst="rect">
            <a:avLst/>
          </a:prstGeom>
          <a:noFill/>
          <a:ln w="12700">
            <a:noFill/>
            <a:miter lim="800000"/>
            <a:headEnd/>
            <a:tailEnd/>
          </a:ln>
          <a:effectLst/>
        </p:spPr>
        <p:txBody>
          <a:bodyPr wrap="none">
            <a:spAutoFit/>
          </a:bodyPr>
          <a:lstStyle/>
          <a:p>
            <a:endParaRPr lang="en-US"/>
          </a:p>
        </p:txBody>
      </p:sp>
      <p:sp>
        <p:nvSpPr>
          <p:cNvPr id="553989" name="Text Box 5"/>
          <p:cNvSpPr txBox="1">
            <a:spLocks noChangeArrowheads="1"/>
          </p:cNvSpPr>
          <p:nvPr/>
        </p:nvSpPr>
        <p:spPr bwMode="auto">
          <a:xfrm>
            <a:off x="3116263" y="1600200"/>
            <a:ext cx="2911475" cy="457200"/>
          </a:xfrm>
          <a:prstGeom prst="rect">
            <a:avLst/>
          </a:prstGeom>
          <a:noFill/>
          <a:ln w="12700">
            <a:noFill/>
            <a:miter lim="800000"/>
            <a:headEnd/>
            <a:tailEnd/>
          </a:ln>
          <a:effectLst/>
        </p:spPr>
        <p:txBody>
          <a:bodyPr wrap="none">
            <a:spAutoFit/>
          </a:bodyPr>
          <a:lstStyle/>
          <a:p>
            <a:r>
              <a:rPr lang="en-US" sz="2400">
                <a:solidFill>
                  <a:schemeClr val="accent1"/>
                </a:solidFill>
              </a:rPr>
              <a:t>Inferred Properties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1026"/>
          <p:cNvSpPr>
            <a:spLocks noGrp="1" noChangeArrowheads="1"/>
          </p:cNvSpPr>
          <p:nvPr>
            <p:ph type="title"/>
          </p:nvPr>
        </p:nvSpPr>
        <p:spPr>
          <a:xfrm>
            <a:off x="5105400" y="285750"/>
            <a:ext cx="3983038" cy="609600"/>
          </a:xfrm>
        </p:spPr>
        <p:txBody>
          <a:bodyPr/>
          <a:lstStyle/>
          <a:p>
            <a:r>
              <a:rPr lang="en-US"/>
              <a:t>Who Knows</a:t>
            </a:r>
          </a:p>
        </p:txBody>
      </p:sp>
      <p:pic>
        <p:nvPicPr>
          <p:cNvPr id="760837" name="Picture 1029"/>
          <p:cNvPicPr>
            <a:picLocks noChangeAspect="1" noChangeArrowheads="1"/>
          </p:cNvPicPr>
          <p:nvPr/>
        </p:nvPicPr>
        <p:blipFill>
          <a:blip r:embed="rId2" cstate="print"/>
          <a:srcRect/>
          <a:stretch>
            <a:fillRect/>
          </a:stretch>
        </p:blipFill>
        <p:spPr bwMode="auto">
          <a:xfrm>
            <a:off x="2133600" y="1295400"/>
            <a:ext cx="5564188" cy="447833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7924800" y="285750"/>
            <a:ext cx="1163638" cy="609600"/>
          </a:xfrm>
        </p:spPr>
        <p:txBody>
          <a:bodyPr/>
          <a:lstStyle/>
          <a:p>
            <a:r>
              <a:rPr lang="en-US"/>
              <a:t>Next</a:t>
            </a:r>
          </a:p>
        </p:txBody>
      </p:sp>
      <p:sp>
        <p:nvSpPr>
          <p:cNvPr id="850947" name="Rectangle 3"/>
          <p:cNvSpPr>
            <a:spLocks noGrp="1" noChangeArrowheads="1"/>
          </p:cNvSpPr>
          <p:nvPr>
            <p:ph type="body" idx="1"/>
          </p:nvPr>
        </p:nvSpPr>
        <p:spPr>
          <a:xfrm>
            <a:off x="1219200" y="1600200"/>
            <a:ext cx="6362700" cy="914400"/>
          </a:xfrm>
        </p:spPr>
        <p:txBody>
          <a:bodyPr/>
          <a:lstStyle/>
          <a:p>
            <a:pPr>
              <a:buFont typeface="Zapf Dingbats" charset="2"/>
              <a:buNone/>
            </a:pPr>
            <a:r>
              <a:rPr lang="en-US" b="1">
                <a:solidFill>
                  <a:schemeClr val="accent1"/>
                </a:solidFill>
              </a:rPr>
              <a:t>Anyone who isn't confused really doesn't understand the situation. </a:t>
            </a:r>
          </a:p>
        </p:txBody>
      </p:sp>
      <p:sp>
        <p:nvSpPr>
          <p:cNvPr id="850948" name="Text Box 4"/>
          <p:cNvSpPr txBox="1">
            <a:spLocks noChangeArrowheads="1"/>
          </p:cNvSpPr>
          <p:nvPr/>
        </p:nvSpPr>
        <p:spPr bwMode="auto">
          <a:xfrm>
            <a:off x="5029200" y="2514600"/>
            <a:ext cx="2997200" cy="457200"/>
          </a:xfrm>
          <a:prstGeom prst="rect">
            <a:avLst/>
          </a:prstGeom>
          <a:noFill/>
          <a:ln w="12700">
            <a:noFill/>
            <a:miter lim="800000"/>
            <a:headEnd type="none" w="sm" len="sm"/>
            <a:tailEnd type="none" w="sm" len="sm"/>
          </a:ln>
          <a:effectLst/>
        </p:spPr>
        <p:txBody>
          <a:bodyPr wrap="none">
            <a:spAutoFit/>
          </a:bodyPr>
          <a:lstStyle/>
          <a:p>
            <a:r>
              <a:rPr lang="en-US" sz="2400" b="0" i="1">
                <a:solidFill>
                  <a:schemeClr val="accent1"/>
                </a:solidFill>
              </a:rPr>
              <a:t> --Edward R. Murrow</a:t>
            </a:r>
          </a:p>
        </p:txBody>
      </p:sp>
      <p:sp>
        <p:nvSpPr>
          <p:cNvPr id="850949" name="Text Box 5"/>
          <p:cNvSpPr txBox="1">
            <a:spLocks noChangeArrowheads="1"/>
          </p:cNvSpPr>
          <p:nvPr/>
        </p:nvSpPr>
        <p:spPr bwMode="auto">
          <a:xfrm>
            <a:off x="1310283" y="3733800"/>
            <a:ext cx="3415118" cy="1077218"/>
          </a:xfrm>
          <a:prstGeom prst="rect">
            <a:avLst/>
          </a:prstGeom>
          <a:noFill/>
          <a:ln w="12700">
            <a:noFill/>
            <a:miter lim="800000"/>
            <a:headEnd type="none" w="sm" len="sm"/>
            <a:tailEnd type="none" w="sm" len="sm"/>
          </a:ln>
          <a:effectLst/>
        </p:spPr>
        <p:txBody>
          <a:bodyPr wrap="none">
            <a:spAutoFit/>
          </a:bodyPr>
          <a:lstStyle/>
          <a:p>
            <a:pPr algn="ctr"/>
            <a:r>
              <a:rPr lang="en-US" sz="3200" dirty="0">
                <a:solidFill>
                  <a:srgbClr val="8F8F8F"/>
                </a:solidFill>
              </a:rPr>
              <a:t>Next:</a:t>
            </a:r>
          </a:p>
          <a:p>
            <a:pPr algn="ctr"/>
            <a:r>
              <a:rPr lang="en-US" sz="3200" dirty="0" smtClean="0">
                <a:solidFill>
                  <a:srgbClr val="8F8F8F"/>
                </a:solidFill>
              </a:rPr>
              <a:t>Vision and Brain</a:t>
            </a:r>
            <a:endParaRPr lang="en-US" sz="3200" dirty="0">
              <a:solidFill>
                <a:srgbClr val="8F8F8F"/>
              </a:solidFill>
            </a:endParaRPr>
          </a:p>
        </p:txBody>
      </p:sp>
      <p:pic>
        <p:nvPicPr>
          <p:cNvPr id="850951" name="Picture 7" descr="murrowi"/>
          <p:cNvPicPr>
            <a:picLocks noChangeAspect="1" noChangeArrowheads="1"/>
          </p:cNvPicPr>
          <p:nvPr/>
        </p:nvPicPr>
        <p:blipFill>
          <a:blip r:embed="rId2" cstate="print"/>
          <a:srcRect/>
          <a:stretch>
            <a:fillRect/>
          </a:stretch>
        </p:blipFill>
        <p:spPr bwMode="auto">
          <a:xfrm>
            <a:off x="6248400" y="3124200"/>
            <a:ext cx="1676400" cy="14509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362200" y="4876800"/>
            <a:ext cx="4495800" cy="1447800"/>
          </a:xfrm>
        </p:spPr>
        <p:txBody>
          <a:bodyPr/>
          <a:lstStyle/>
          <a:p>
            <a:pPr algn="ctr">
              <a:lnSpc>
                <a:spcPct val="80000"/>
              </a:lnSpc>
              <a:buFont typeface="Zapf Dingbats" charset="2"/>
              <a:buNone/>
            </a:pPr>
            <a:r>
              <a:rPr lang="en-US" dirty="0">
                <a:solidFill>
                  <a:srgbClr val="DDDDDD"/>
                </a:solidFill>
              </a:rPr>
              <a:t>Instructor: Zhigang Zhu</a:t>
            </a:r>
          </a:p>
          <a:p>
            <a:pPr algn="ctr">
              <a:lnSpc>
                <a:spcPct val="80000"/>
              </a:lnSpc>
              <a:buFont typeface="Zapf Dingbats" charset="2"/>
              <a:buNone/>
            </a:pPr>
            <a:r>
              <a:rPr lang="en-US" dirty="0" smtClean="0">
                <a:solidFill>
                  <a:srgbClr val="DDDDDD"/>
                </a:solidFill>
              </a:rPr>
              <a:t>The City </a:t>
            </a:r>
            <a:r>
              <a:rPr lang="en-US" dirty="0">
                <a:solidFill>
                  <a:srgbClr val="DDDDDD"/>
                </a:solidFill>
              </a:rPr>
              <a:t>College of New York</a:t>
            </a:r>
          </a:p>
          <a:p>
            <a:pPr algn="ctr">
              <a:lnSpc>
                <a:spcPct val="80000"/>
              </a:lnSpc>
              <a:buFont typeface="Zapf Dingbats" charset="2"/>
              <a:buNone/>
            </a:pPr>
            <a:r>
              <a:rPr lang="en-US" dirty="0" err="1" smtClean="0">
                <a:solidFill>
                  <a:srgbClr val="DDDDDD"/>
                </a:solidFill>
              </a:rPr>
              <a:t>zhu@cs.ccny.cuny.edu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246769"/>
          </a:xfrm>
          <a:prstGeom prst="rect">
            <a:avLst/>
          </a:prstGeom>
          <a:noFill/>
          <a:ln w="12700">
            <a:noFill/>
            <a:miter lim="800000"/>
            <a:headEnd/>
            <a:tailEnd/>
          </a:ln>
          <a:effectLst/>
        </p:spPr>
        <p:txBody>
          <a:bodyPr>
            <a:spAutoFit/>
          </a:bodyPr>
          <a:lstStyle/>
          <a:p>
            <a:pPr algn="ctr"/>
            <a:endParaRPr lang="en-US" sz="2400" i="1" dirty="0" smtClean="0">
              <a:solidFill>
                <a:schemeClr val="accent1"/>
              </a:solidFill>
            </a:endParaRPr>
          </a:p>
          <a:p>
            <a:pPr algn="ctr"/>
            <a:r>
              <a:rPr lang="en-US" sz="2400" i="1" dirty="0">
                <a:solidFill>
                  <a:schemeClr val="accent1"/>
                </a:solidFill>
              </a:rPr>
              <a:t>GC 74030-1 (60414)  and CNS 80300-1 (64854</a:t>
            </a:r>
            <a:r>
              <a:rPr lang="en-US" sz="2400" i="1" dirty="0" smtClean="0">
                <a:solidFill>
                  <a:schemeClr val="accent1"/>
                </a:solidFill>
              </a:rPr>
              <a:t>)</a:t>
            </a:r>
          </a:p>
          <a:p>
            <a:pPr algn="ctr"/>
            <a:r>
              <a:rPr lang="en-US" sz="2400" i="1" dirty="0" smtClean="0">
                <a:solidFill>
                  <a:schemeClr val="accent1"/>
                </a:solidFill>
              </a:rPr>
              <a:t> </a:t>
            </a:r>
            <a:endParaRPr lang="en-US" sz="2400" i="1" dirty="0">
              <a:solidFill>
                <a:schemeClr val="accent1"/>
              </a:solidFill>
            </a:endParaRPr>
          </a:p>
          <a:p>
            <a:pPr algn="ctr"/>
            <a:r>
              <a:rPr lang="en-US" sz="3200" i="1" dirty="0">
                <a:solidFill>
                  <a:schemeClr val="accent1"/>
                </a:solidFill>
              </a:rPr>
              <a:t>Computer Vision and Image Processing</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extLst>
      <p:ext uri="{BB962C8B-B14F-4D97-AF65-F5344CB8AC3E}">
        <p14:creationId xmlns:p14="http://schemas.microsoft.com/office/powerpoint/2010/main" val="10265331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5562600" y="295275"/>
            <a:ext cx="3581400" cy="609600"/>
          </a:xfrm>
        </p:spPr>
        <p:txBody>
          <a:bodyPr/>
          <a:lstStyle/>
          <a:p>
            <a:r>
              <a:rPr lang="en-US"/>
              <a:t>Course Information</a:t>
            </a:r>
          </a:p>
        </p:txBody>
      </p:sp>
      <p:sp>
        <p:nvSpPr>
          <p:cNvPr id="546822" name="Rectangle 6"/>
          <p:cNvSpPr>
            <a:spLocks noGrp="1" noChangeArrowheads="1"/>
          </p:cNvSpPr>
          <p:nvPr>
            <p:ph type="body" idx="1"/>
          </p:nvPr>
        </p:nvSpPr>
        <p:spPr>
          <a:xfrm>
            <a:off x="2000250" y="1600200"/>
            <a:ext cx="5143500" cy="4191000"/>
          </a:xfrm>
        </p:spPr>
        <p:txBody>
          <a:bodyPr/>
          <a:lstStyle/>
          <a:p>
            <a:pPr>
              <a:lnSpc>
                <a:spcPct val="90000"/>
              </a:lnSpc>
            </a:pPr>
            <a:r>
              <a:rPr lang="en-US">
                <a:solidFill>
                  <a:srgbClr val="DDDDDD"/>
                </a:solidFill>
              </a:rPr>
              <a:t>Basic Information:</a:t>
            </a:r>
          </a:p>
          <a:p>
            <a:pPr lvl="1">
              <a:lnSpc>
                <a:spcPct val="90000"/>
              </a:lnSpc>
            </a:pPr>
            <a:r>
              <a:rPr lang="en-US">
                <a:solidFill>
                  <a:srgbClr val="DDDDDD"/>
                </a:solidFill>
              </a:rPr>
              <a:t>Course participation</a:t>
            </a:r>
          </a:p>
          <a:p>
            <a:pPr lvl="1">
              <a:lnSpc>
                <a:spcPct val="90000"/>
              </a:lnSpc>
            </a:pPr>
            <a:r>
              <a:rPr lang="en-US">
                <a:solidFill>
                  <a:srgbClr val="DDDDDD"/>
                </a:solidFill>
              </a:rPr>
              <a:t>Books, notes, etc.</a:t>
            </a:r>
          </a:p>
          <a:p>
            <a:pPr lvl="1">
              <a:lnSpc>
                <a:spcPct val="90000"/>
              </a:lnSpc>
            </a:pPr>
            <a:r>
              <a:rPr lang="en-US">
                <a:solidFill>
                  <a:srgbClr val="DDDDDD"/>
                </a:solidFill>
              </a:rPr>
              <a:t>Web page – check often!</a:t>
            </a:r>
          </a:p>
          <a:p>
            <a:pPr>
              <a:lnSpc>
                <a:spcPct val="90000"/>
              </a:lnSpc>
            </a:pPr>
            <a:r>
              <a:rPr lang="en-US">
                <a:solidFill>
                  <a:srgbClr val="DDDDDD"/>
                </a:solidFill>
              </a:rPr>
              <a:t>Homework, Assignment, Exam</a:t>
            </a:r>
          </a:p>
          <a:p>
            <a:pPr lvl="1">
              <a:lnSpc>
                <a:spcPct val="90000"/>
              </a:lnSpc>
            </a:pPr>
            <a:r>
              <a:rPr lang="en-US">
                <a:solidFill>
                  <a:srgbClr val="DDDDDD"/>
                </a:solidFill>
              </a:rPr>
              <a:t>Homework and exams</a:t>
            </a:r>
          </a:p>
          <a:p>
            <a:pPr lvl="1">
              <a:lnSpc>
                <a:spcPct val="90000"/>
              </a:lnSpc>
            </a:pPr>
            <a:r>
              <a:rPr lang="en-US">
                <a:solidFill>
                  <a:srgbClr val="DDDDDD"/>
                </a:solidFill>
              </a:rPr>
              <a:t>Grading</a:t>
            </a:r>
          </a:p>
          <a:p>
            <a:pPr>
              <a:lnSpc>
                <a:spcPct val="90000"/>
              </a:lnSpc>
            </a:pPr>
            <a:r>
              <a:rPr lang="en-US" i="1">
                <a:solidFill>
                  <a:srgbClr val="DDDDDD"/>
                </a:solidFill>
              </a:rPr>
              <a:t>Goal</a:t>
            </a:r>
          </a:p>
          <a:p>
            <a:pPr lvl="1">
              <a:lnSpc>
                <a:spcPct val="90000"/>
              </a:lnSpc>
            </a:pPr>
            <a:r>
              <a:rPr lang="en-US">
                <a:solidFill>
                  <a:srgbClr val="DDDDDD"/>
                </a:solidFill>
              </a:rPr>
              <a:t>What I expect from you</a:t>
            </a:r>
          </a:p>
          <a:p>
            <a:pPr lvl="1">
              <a:lnSpc>
                <a:spcPct val="90000"/>
              </a:lnSpc>
            </a:pPr>
            <a:r>
              <a:rPr lang="en-US">
                <a:solidFill>
                  <a:srgbClr val="DDDDDD"/>
                </a:solidFill>
              </a:rPr>
              <a:t>What you can expect from me</a:t>
            </a:r>
          </a:p>
          <a:p>
            <a:pPr lvl="1">
              <a:lnSpc>
                <a:spcPct val="90000"/>
              </a:lnSpc>
            </a:pPr>
            <a:r>
              <a:rPr lang="en-US">
                <a:solidFill>
                  <a:srgbClr val="DDDDDD"/>
                </a:solidFill>
              </a:rPr>
              <a:t>Resources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7915275" y="285750"/>
            <a:ext cx="1228725" cy="609600"/>
          </a:xfrm>
        </p:spPr>
        <p:txBody>
          <a:bodyPr/>
          <a:lstStyle/>
          <a:p>
            <a:r>
              <a:rPr lang="en-US"/>
              <a:t>Book</a:t>
            </a:r>
          </a:p>
        </p:txBody>
      </p:sp>
      <p:sp>
        <p:nvSpPr>
          <p:cNvPr id="683011" name="Rectangle 3"/>
          <p:cNvSpPr>
            <a:spLocks noGrp="1" noChangeArrowheads="1"/>
          </p:cNvSpPr>
          <p:nvPr>
            <p:ph type="body" idx="1"/>
          </p:nvPr>
        </p:nvSpPr>
        <p:spPr>
          <a:xfrm>
            <a:off x="609600" y="1219200"/>
            <a:ext cx="7848600" cy="3886200"/>
          </a:xfrm>
        </p:spPr>
        <p:txBody>
          <a:bodyPr/>
          <a:lstStyle/>
          <a:p>
            <a:r>
              <a:rPr lang="en-US" sz="2000" dirty="0" smtClean="0"/>
              <a:t>Textbook</a:t>
            </a:r>
          </a:p>
          <a:p>
            <a:pPr lvl="1"/>
            <a:r>
              <a:rPr lang="en-US" sz="1800" dirty="0" smtClean="0"/>
              <a:t>Computer Vision</a:t>
            </a:r>
            <a:r>
              <a:rPr lang="en-US" sz="1800" dirty="0"/>
              <a:t>, By Zhigang </a:t>
            </a:r>
            <a:r>
              <a:rPr lang="en-US" sz="1800" dirty="0" smtClean="0"/>
              <a:t>Zhu, online lecture notes (in the form of book chapters) provided with the class</a:t>
            </a:r>
          </a:p>
          <a:p>
            <a:pPr lvl="1"/>
            <a:r>
              <a:rPr lang="en-US" sz="1800" b="1" dirty="0">
                <a:hlinkClick r:id="rId2"/>
              </a:rPr>
              <a:t>Vision and Brain - How We Perceive the World</a:t>
            </a:r>
            <a:r>
              <a:rPr lang="en-US" sz="1800" dirty="0"/>
              <a:t>, By James V. Stone, The MIT Press</a:t>
            </a:r>
          </a:p>
          <a:p>
            <a:pPr lvl="1"/>
            <a:endParaRPr lang="en-US" sz="1800" dirty="0"/>
          </a:p>
          <a:p>
            <a:r>
              <a:rPr lang="en-US" sz="2000" dirty="0" smtClean="0"/>
              <a:t>Additional </a:t>
            </a:r>
            <a:r>
              <a:rPr lang="en-US" sz="2000" dirty="0"/>
              <a:t>readings when necessary</a:t>
            </a:r>
          </a:p>
          <a:p>
            <a:pPr lvl="1"/>
            <a:r>
              <a:rPr lang="en-US" sz="2000" dirty="0"/>
              <a:t>“Computer Vision – A Modern Approach” , David A. Forsyth, Jean Ponce, Prentice Hall, 2003 (ISBN: 0130851981 , 693 pages).</a:t>
            </a:r>
          </a:p>
          <a:p>
            <a:pPr lvl="1"/>
            <a:r>
              <a:rPr lang="en-US" sz="2000" dirty="0"/>
              <a:t>  “Three Dimensional Computer Vision: A Geometric Viewpoint” , Olivier </a:t>
            </a:r>
            <a:r>
              <a:rPr lang="en-US" sz="2000" dirty="0" err="1"/>
              <a:t>Faugeras</a:t>
            </a:r>
            <a:r>
              <a:rPr lang="en-US" sz="2000" dirty="0"/>
              <a:t>, The MIT Press, November 19, 1993 (ISBN: 0262061589 , 695 pages)</a:t>
            </a:r>
          </a:p>
          <a:p>
            <a:pPr lvl="1"/>
            <a:endParaRPr lang="en-US" sz="2000" dirty="0"/>
          </a:p>
          <a:p>
            <a:r>
              <a:rPr lang="en-US" sz="2000" dirty="0"/>
              <a:t>On-Line References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696075" y="285750"/>
            <a:ext cx="2447925" cy="609600"/>
          </a:xfrm>
        </p:spPr>
        <p:txBody>
          <a:bodyPr/>
          <a:lstStyle/>
          <a:p>
            <a:r>
              <a:rPr lang="en-US"/>
              <a:t>Prequisites</a:t>
            </a:r>
          </a:p>
        </p:txBody>
      </p:sp>
      <p:sp>
        <p:nvSpPr>
          <p:cNvPr id="727043" name="Rectangle 3"/>
          <p:cNvSpPr>
            <a:spLocks noGrp="1" noChangeArrowheads="1"/>
          </p:cNvSpPr>
          <p:nvPr>
            <p:ph type="body" idx="1"/>
          </p:nvPr>
        </p:nvSpPr>
        <p:spPr>
          <a:xfrm>
            <a:off x="1143000" y="2286000"/>
            <a:ext cx="7848600" cy="2590800"/>
          </a:xfrm>
        </p:spPr>
        <p:txBody>
          <a:bodyPr/>
          <a:lstStyle/>
          <a:p>
            <a:pPr>
              <a:lnSpc>
                <a:spcPct val="90000"/>
              </a:lnSpc>
            </a:pPr>
            <a:r>
              <a:rPr lang="en-US" dirty="0"/>
              <a:t>Linear Algebra</a:t>
            </a:r>
          </a:p>
          <a:p>
            <a:pPr>
              <a:lnSpc>
                <a:spcPct val="90000"/>
              </a:lnSpc>
            </a:pPr>
            <a:r>
              <a:rPr lang="en-US" dirty="0"/>
              <a:t>A little Probability and Statistics</a:t>
            </a:r>
          </a:p>
          <a:p>
            <a:pPr>
              <a:lnSpc>
                <a:spcPct val="90000"/>
              </a:lnSpc>
            </a:pPr>
            <a:r>
              <a:rPr lang="en-US" dirty="0"/>
              <a:t>Programming Experience </a:t>
            </a:r>
          </a:p>
          <a:p>
            <a:pPr>
              <a:lnSpc>
                <a:spcPct val="90000"/>
              </a:lnSpc>
            </a:pPr>
            <a:r>
              <a:rPr lang="en-US" dirty="0"/>
              <a:t>Reading Literature (A </a:t>
            </a:r>
            <a:r>
              <a:rPr lang="en-US" dirty="0" smtClean="0"/>
              <a:t>little bit, for your projects)</a:t>
            </a:r>
            <a:endParaRPr lang="en-US" dirty="0"/>
          </a:p>
          <a:p>
            <a:pPr>
              <a:lnSpc>
                <a:spcPct val="90000"/>
              </a:lnSpc>
            </a:pPr>
            <a:r>
              <a:rPr lang="en-US" dirty="0"/>
              <a:t>An Inquisitive Nature (Curiosity)</a:t>
            </a:r>
          </a:p>
          <a:p>
            <a:pPr>
              <a:lnSpc>
                <a:spcPct val="90000"/>
              </a:lnSpc>
            </a:pPr>
            <a:r>
              <a:rPr lang="en-US" dirty="0"/>
              <a:t>No Fear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781675" y="285750"/>
            <a:ext cx="3209925" cy="609600"/>
          </a:xfrm>
        </p:spPr>
        <p:txBody>
          <a:bodyPr/>
          <a:lstStyle/>
          <a:p>
            <a:r>
              <a:rPr lang="en-US"/>
              <a:t>Course Web Page</a:t>
            </a:r>
          </a:p>
        </p:txBody>
      </p:sp>
      <p:sp>
        <p:nvSpPr>
          <p:cNvPr id="684035" name="Rectangle 3"/>
          <p:cNvSpPr>
            <a:spLocks noGrp="1" noChangeArrowheads="1"/>
          </p:cNvSpPr>
          <p:nvPr>
            <p:ph type="body" idx="1"/>
          </p:nvPr>
        </p:nvSpPr>
        <p:spPr>
          <a:xfrm>
            <a:off x="381000" y="1828800"/>
            <a:ext cx="8534400" cy="3581400"/>
          </a:xfrm>
        </p:spPr>
        <p:txBody>
          <a:bodyPr/>
          <a:lstStyle/>
          <a:p>
            <a:r>
              <a:rPr lang="en-US" dirty="0"/>
              <a:t>Lectures available in </a:t>
            </a:r>
            <a:r>
              <a:rPr lang="en-US" dirty="0" smtClean="0"/>
              <a:t>both </a:t>
            </a:r>
            <a:r>
              <a:rPr lang="en-US" dirty="0" err="1" smtClean="0"/>
              <a:t>Powerpoint</a:t>
            </a:r>
            <a:r>
              <a:rPr lang="en-US" dirty="0" smtClean="0"/>
              <a:t> slides and lecture notes. </a:t>
            </a:r>
            <a:r>
              <a:rPr lang="en-US" dirty="0" smtClean="0">
                <a:solidFill>
                  <a:srgbClr val="FFFF00"/>
                </a:solidFill>
              </a:rPr>
              <a:t>Some of them need a password to access:</a:t>
            </a:r>
          </a:p>
          <a:p>
            <a:pPr lvl="1"/>
            <a:r>
              <a:rPr lang="en-US" dirty="0" smtClean="0">
                <a:solidFill>
                  <a:srgbClr val="FF0000"/>
                </a:solidFill>
              </a:rPr>
              <a:t>User: guest</a:t>
            </a:r>
          </a:p>
          <a:p>
            <a:pPr lvl="1"/>
            <a:r>
              <a:rPr lang="en-US" dirty="0" smtClean="0">
                <a:solidFill>
                  <a:srgbClr val="FF0000"/>
                </a:solidFill>
              </a:rPr>
              <a:t>Passcode: M3C2011</a:t>
            </a:r>
            <a:r>
              <a:rPr lang="en-US" dirty="0" smtClean="0"/>
              <a:t> </a:t>
            </a:r>
            <a:endParaRPr lang="en-US" dirty="0"/>
          </a:p>
          <a:p>
            <a:r>
              <a:rPr lang="en-US" dirty="0"/>
              <a:t>All homework assignments will be distributed over the web</a:t>
            </a:r>
          </a:p>
          <a:p>
            <a:r>
              <a:rPr lang="en-US" dirty="0"/>
              <a:t>Additional materials and pointers to other web sites</a:t>
            </a:r>
          </a:p>
          <a:p>
            <a:r>
              <a:rPr lang="en-US" dirty="0"/>
              <a:t>Course bulletin board contains last minute items, changes to assignments, etc.</a:t>
            </a:r>
          </a:p>
          <a:p>
            <a:pPr lvl="1"/>
            <a:r>
              <a:rPr lang="en-US" b="1" dirty="0"/>
              <a:t>CHECK IT OFTEN!</a:t>
            </a:r>
          </a:p>
          <a:p>
            <a:pPr lvl="1"/>
            <a:r>
              <a:rPr lang="en-US" dirty="0"/>
              <a:t>You are responsible for material posted there</a:t>
            </a:r>
          </a:p>
        </p:txBody>
      </p:sp>
      <p:sp>
        <p:nvSpPr>
          <p:cNvPr id="684036" name="Rectangle 4"/>
          <p:cNvSpPr>
            <a:spLocks noChangeArrowheads="1"/>
          </p:cNvSpPr>
          <p:nvPr/>
        </p:nvSpPr>
        <p:spPr bwMode="auto">
          <a:xfrm>
            <a:off x="304800" y="1295400"/>
            <a:ext cx="8534400" cy="338554"/>
          </a:xfrm>
          <a:prstGeom prst="rect">
            <a:avLst/>
          </a:prstGeom>
          <a:noFill/>
          <a:ln w="12700">
            <a:noFill/>
            <a:miter lim="800000"/>
            <a:headEnd type="none" w="sm" len="sm"/>
            <a:tailEnd type="none" w="sm" len="sm"/>
          </a:ln>
          <a:effectLst/>
        </p:spPr>
        <p:txBody>
          <a:bodyPr wrap="square">
            <a:spAutoFit/>
          </a:bodyPr>
          <a:lstStyle/>
          <a:p>
            <a:pPr algn="ctr"/>
            <a:r>
              <a:rPr lang="en-US" sz="1600" i="1" dirty="0">
                <a:solidFill>
                  <a:srgbClr val="0066FF"/>
                </a:solidFill>
                <a:hlinkClick r:id="rId2"/>
              </a:rPr>
              <a:t>http://ccvcl.org/computer-vision-and-image-processing-spring-2020</a:t>
            </a:r>
            <a:r>
              <a:rPr lang="en-US" sz="1600" i="1" dirty="0" smtClean="0">
                <a:solidFill>
                  <a:srgbClr val="0066FF"/>
                </a:solidFill>
                <a:hlinkClick r:id="rId2"/>
              </a:rPr>
              <a:t>/</a:t>
            </a:r>
            <a:r>
              <a:rPr lang="en-US" sz="1600" i="1" dirty="0" smtClean="0">
                <a:solidFill>
                  <a:srgbClr val="0066FF"/>
                </a:solidFill>
              </a:rPr>
              <a:t> </a:t>
            </a:r>
            <a:endParaRPr lang="en-US" sz="1600" i="1" dirty="0">
              <a:solidFill>
                <a:srgbClr val="0066FF"/>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6172200" y="285750"/>
            <a:ext cx="2971800" cy="609600"/>
          </a:xfrm>
        </p:spPr>
        <p:txBody>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dirty="0" smtClean="0">
                <a:solidFill>
                  <a:srgbClr val="FFFF00"/>
                </a:solidFill>
              </a:rPr>
              <a:t>Computer </a:t>
            </a:r>
            <a:r>
              <a:rPr lang="en-US" dirty="0" smtClean="0">
                <a:solidFill>
                  <a:srgbClr val="CCFFCC"/>
                </a:solidFill>
              </a:rPr>
              <a:t>(&amp; Human)</a:t>
            </a:r>
            <a:r>
              <a:rPr lang="en-US" dirty="0" smtClean="0">
                <a:solidFill>
                  <a:srgbClr val="FFFF00"/>
                </a:solidFill>
              </a:rPr>
              <a:t>  Vision</a:t>
            </a:r>
            <a:r>
              <a:rPr lang="en-US" dirty="0" smtClean="0"/>
              <a:t> (14 </a:t>
            </a:r>
            <a:r>
              <a:rPr lang="en-US" dirty="0"/>
              <a:t>meets</a:t>
            </a:r>
            <a:r>
              <a:rPr lang="en-US" dirty="0" smtClean="0"/>
              <a:t>)</a:t>
            </a:r>
            <a:endParaRPr lang="en-US" dirty="0"/>
          </a:p>
          <a:p>
            <a:pPr lvl="1">
              <a:lnSpc>
                <a:spcPct val="80000"/>
              </a:lnSpc>
              <a:buNone/>
            </a:pPr>
            <a:r>
              <a:rPr lang="en-US" sz="2400" dirty="0">
                <a:solidFill>
                  <a:srgbClr val="AA583E"/>
                </a:solidFill>
              </a:rPr>
              <a:t>Part </a:t>
            </a:r>
            <a:r>
              <a:rPr lang="en-US" sz="2400" dirty="0" smtClean="0">
                <a:solidFill>
                  <a:srgbClr val="AA583E"/>
                </a:solidFill>
              </a:rPr>
              <a:t>0.   Human Vision </a:t>
            </a:r>
            <a:r>
              <a:rPr lang="en-US" sz="2400" dirty="0">
                <a:solidFill>
                  <a:srgbClr val="AA583E"/>
                </a:solidFill>
              </a:rPr>
              <a:t>Basics </a:t>
            </a:r>
            <a:r>
              <a:rPr lang="en-US" sz="2400" dirty="0">
                <a:solidFill>
                  <a:schemeClr val="tx1"/>
                </a:solidFill>
              </a:rPr>
              <a:t>(Total </a:t>
            </a:r>
            <a:r>
              <a:rPr lang="en-US" sz="2400" dirty="0" smtClean="0">
                <a:solidFill>
                  <a:schemeClr val="tx1"/>
                </a:solidFill>
              </a:rPr>
              <a:t>2) </a:t>
            </a:r>
            <a:endParaRPr lang="en-US" sz="2400" dirty="0">
              <a:solidFill>
                <a:srgbClr val="AA583E"/>
              </a:solidFill>
            </a:endParaRPr>
          </a:p>
          <a:p>
            <a:pPr lvl="1">
              <a:lnSpc>
                <a:spcPct val="80000"/>
              </a:lnSpc>
              <a:buNone/>
            </a:pPr>
            <a:r>
              <a:rPr lang="en-US" sz="1800" dirty="0">
                <a:solidFill>
                  <a:srgbClr val="AA583E"/>
                </a:solidFill>
              </a:rPr>
              <a:t> 	1. </a:t>
            </a:r>
            <a:r>
              <a:rPr lang="en-US" sz="1800" dirty="0" smtClean="0">
                <a:solidFill>
                  <a:srgbClr val="AA583E"/>
                </a:solidFill>
              </a:rPr>
              <a:t>Human eyes and computer vision</a:t>
            </a:r>
            <a:r>
              <a:rPr lang="en-US" sz="1800" dirty="0" smtClean="0">
                <a:solidFill>
                  <a:schemeClr val="tx1"/>
                </a:solidFill>
              </a:rPr>
              <a:t>(</a:t>
            </a:r>
            <a:r>
              <a:rPr lang="en-US" sz="1800" dirty="0">
                <a:solidFill>
                  <a:schemeClr val="tx1"/>
                </a:solidFill>
              </a:rPr>
              <a:t>1) </a:t>
            </a:r>
            <a:endParaRPr lang="en-US" sz="1800" dirty="0">
              <a:solidFill>
                <a:srgbClr val="AA583E"/>
              </a:solidFill>
            </a:endParaRPr>
          </a:p>
          <a:p>
            <a:pPr lvl="1">
              <a:lnSpc>
                <a:spcPct val="80000"/>
              </a:lnSpc>
              <a:buNone/>
            </a:pPr>
            <a:r>
              <a:rPr lang="en-US" sz="1800" dirty="0">
                <a:solidFill>
                  <a:srgbClr val="AA583E"/>
                </a:solidFill>
              </a:rPr>
              <a:t> 	2. </a:t>
            </a:r>
            <a:r>
              <a:rPr lang="en-US" sz="1800" dirty="0" smtClean="0">
                <a:solidFill>
                  <a:srgbClr val="AA583E"/>
                </a:solidFill>
              </a:rPr>
              <a:t>Visual brain, depth and color </a:t>
            </a:r>
            <a:r>
              <a:rPr lang="en-US" sz="1800" dirty="0" smtClean="0">
                <a:solidFill>
                  <a:schemeClr val="tx1"/>
                </a:solidFill>
              </a:rPr>
              <a:t>(</a:t>
            </a:r>
            <a:r>
              <a:rPr lang="en-US" sz="1800" dirty="0">
                <a:solidFill>
                  <a:schemeClr val="tx1"/>
                </a:solidFill>
              </a:rPr>
              <a:t>1</a:t>
            </a:r>
            <a:r>
              <a:rPr lang="en-US" sz="1800" dirty="0" smtClean="0">
                <a:solidFill>
                  <a:schemeClr val="tx1"/>
                </a:solidFill>
              </a:rPr>
              <a:t>)</a:t>
            </a:r>
            <a:r>
              <a:rPr lang="en-US" sz="1800" dirty="0" smtClean="0">
                <a:solidFill>
                  <a:srgbClr val="AA583E"/>
                </a:solidFill>
              </a:rPr>
              <a:t> </a:t>
            </a:r>
            <a:endParaRPr lang="en-US" sz="1800" dirty="0">
              <a:solidFill>
                <a:srgbClr val="AA583E"/>
              </a:solidFill>
            </a:endParaRPr>
          </a:p>
          <a:p>
            <a:pPr lvl="1">
              <a:lnSpc>
                <a:spcPct val="80000"/>
              </a:lnSpc>
              <a:buFont typeface="Zapf Dingbats" charset="2"/>
              <a:buNone/>
            </a:pPr>
            <a:r>
              <a:rPr lang="en-US" sz="2400" dirty="0" smtClean="0">
                <a:solidFill>
                  <a:srgbClr val="AA583E"/>
                </a:solidFill>
              </a:rPr>
              <a:t>Part </a:t>
            </a:r>
            <a:r>
              <a:rPr lang="en-US" sz="2400" dirty="0">
                <a:solidFill>
                  <a:srgbClr val="AA583E"/>
                </a:solidFill>
              </a:rPr>
              <a:t>1.  </a:t>
            </a:r>
            <a:r>
              <a:rPr lang="en-US" sz="2400" dirty="0" smtClean="0">
                <a:solidFill>
                  <a:srgbClr val="AA583E"/>
                </a:solidFill>
              </a:rPr>
              <a:t>Computer </a:t>
            </a:r>
            <a:r>
              <a:rPr lang="en-US" sz="2400" dirty="0">
                <a:solidFill>
                  <a:srgbClr val="AA583E"/>
                </a:solidFill>
              </a:rPr>
              <a:t>Vision Basics </a:t>
            </a:r>
            <a:r>
              <a:rPr lang="en-US" sz="2400" dirty="0">
                <a:solidFill>
                  <a:schemeClr val="tx1"/>
                </a:solidFill>
              </a:rPr>
              <a:t>(Total </a:t>
            </a:r>
            <a:r>
              <a:rPr lang="en-US" sz="2400" dirty="0" smtClean="0">
                <a:solidFill>
                  <a:schemeClr val="tx1"/>
                </a:solidFill>
              </a:rPr>
              <a:t>3) </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3. </a:t>
            </a:r>
            <a:r>
              <a:rPr lang="en-US" sz="1800" dirty="0">
                <a:solidFill>
                  <a:srgbClr val="AA583E"/>
                </a:solidFill>
              </a:rPr>
              <a:t>Image Formation and Processing </a:t>
            </a:r>
            <a:r>
              <a:rPr lang="en-US" sz="1800" dirty="0" smtClean="0">
                <a:solidFill>
                  <a:schemeClr val="tx1"/>
                </a:solidFill>
              </a:rPr>
              <a:t>(1) </a:t>
            </a:r>
            <a:r>
              <a:rPr lang="en-US" sz="1800" dirty="0">
                <a:solidFill>
                  <a:schemeClr val="tx1"/>
                </a:solidFill>
              </a:rPr>
              <a:t>(</a:t>
            </a:r>
            <a:r>
              <a:rPr lang="en-US" sz="1800" dirty="0" err="1">
                <a:solidFill>
                  <a:srgbClr val="FF0000"/>
                </a:solidFill>
              </a:rPr>
              <a:t>hw</a:t>
            </a:r>
            <a:r>
              <a:rPr lang="en-US" sz="1800" dirty="0">
                <a:solidFill>
                  <a:srgbClr val="FF0000"/>
                </a:solidFill>
              </a:rPr>
              <a:t> 1</a:t>
            </a:r>
            <a:r>
              <a:rPr lang="en-US" sz="1800" dirty="0">
                <a:solidFill>
                  <a:schemeClr val="tx1"/>
                </a:solidFill>
              </a:rPr>
              <a:t>, </a:t>
            </a:r>
            <a:r>
              <a:rPr lang="en-US" sz="1800" dirty="0" err="1">
                <a:solidFill>
                  <a:schemeClr val="tx1"/>
                </a:solidFill>
              </a:rPr>
              <a:t>matlab</a:t>
            </a:r>
            <a:r>
              <a:rPr lang="en-US" sz="1800" dirty="0">
                <a:solidFill>
                  <a:schemeClr val="tx1"/>
                </a:solidFill>
              </a:rPr>
              <a:t>) </a:t>
            </a:r>
            <a:endParaRPr lang="en-US" sz="18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4. Image Enhancement </a:t>
            </a:r>
            <a:r>
              <a:rPr lang="en-US" sz="1800" dirty="0" smtClean="0">
                <a:solidFill>
                  <a:schemeClr val="tx1"/>
                </a:solidFill>
              </a:rPr>
              <a:t>(1)</a:t>
            </a:r>
            <a:r>
              <a:rPr lang="en-US" sz="1800" dirty="0" smtClean="0">
                <a:solidFill>
                  <a:srgbClr val="AA583E"/>
                </a:solidFill>
              </a:rPr>
              <a:t> </a:t>
            </a:r>
          </a:p>
          <a:p>
            <a:pPr lvl="1">
              <a:lnSpc>
                <a:spcPct val="80000"/>
              </a:lnSpc>
              <a:buNone/>
            </a:pPr>
            <a:r>
              <a:rPr lang="en-US" sz="1800" dirty="0">
                <a:solidFill>
                  <a:srgbClr val="AA583E"/>
                </a:solidFill>
              </a:rPr>
              <a:t>	</a:t>
            </a:r>
            <a:r>
              <a:rPr lang="en-US" sz="1800" dirty="0" smtClean="0">
                <a:solidFill>
                  <a:srgbClr val="AA583E"/>
                </a:solidFill>
              </a:rPr>
              <a:t>5. Feature </a:t>
            </a:r>
            <a:r>
              <a:rPr lang="en-US" sz="1800" dirty="0">
                <a:solidFill>
                  <a:srgbClr val="AA583E"/>
                </a:solidFill>
              </a:rPr>
              <a:t>Extraction </a:t>
            </a:r>
            <a:r>
              <a:rPr lang="en-US" sz="1800" dirty="0" smtClean="0">
                <a:solidFill>
                  <a:schemeClr val="tx1"/>
                </a:solidFill>
              </a:rPr>
              <a:t>(1</a:t>
            </a:r>
            <a:r>
              <a:rPr lang="en-US" sz="1800" dirty="0">
                <a:solidFill>
                  <a:schemeClr val="tx1"/>
                </a:solidFill>
              </a:rPr>
              <a:t>) (</a:t>
            </a:r>
            <a:r>
              <a:rPr lang="en-US" sz="1800" dirty="0">
                <a:solidFill>
                  <a:srgbClr val="FF0000"/>
                </a:solidFill>
              </a:rPr>
              <a:t> </a:t>
            </a:r>
            <a:r>
              <a:rPr lang="en-US" sz="1800" dirty="0" err="1">
                <a:solidFill>
                  <a:srgbClr val="FF0000"/>
                </a:solidFill>
              </a:rPr>
              <a:t>hw</a:t>
            </a:r>
            <a:r>
              <a:rPr lang="en-US" sz="1800" dirty="0">
                <a:solidFill>
                  <a:srgbClr val="FF0000"/>
                </a:solidFill>
              </a:rPr>
              <a:t> 2</a:t>
            </a:r>
            <a:r>
              <a:rPr lang="en-US" sz="1800" dirty="0" smtClean="0">
                <a:solidFill>
                  <a:schemeClr val="tx1"/>
                </a:solidFill>
              </a:rPr>
              <a:t>)</a:t>
            </a:r>
            <a:endParaRPr lang="en-US" sz="1800" dirty="0">
              <a:solidFill>
                <a:srgbClr val="AA583E"/>
              </a:solidFill>
            </a:endParaRPr>
          </a:p>
          <a:p>
            <a:pPr lvl="1">
              <a:lnSpc>
                <a:spcPct val="80000"/>
              </a:lnSpc>
              <a:buFont typeface="Zapf Dingbats" charset="2"/>
              <a:buNone/>
            </a:pPr>
            <a:r>
              <a:rPr lang="en-US" sz="2400" dirty="0">
                <a:solidFill>
                  <a:srgbClr val="AA583E"/>
                </a:solidFill>
              </a:rPr>
              <a:t>Part 2. 3D Vision </a:t>
            </a:r>
            <a:r>
              <a:rPr lang="en-US" sz="2400" dirty="0">
                <a:solidFill>
                  <a:schemeClr val="tx1"/>
                </a:solidFill>
              </a:rPr>
              <a:t>(Total </a:t>
            </a:r>
            <a:r>
              <a:rPr lang="en-US" sz="2400" dirty="0" smtClean="0">
                <a:solidFill>
                  <a:schemeClr val="tx1"/>
                </a:solidFill>
              </a:rPr>
              <a:t>6)</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6.  </a:t>
            </a:r>
            <a:r>
              <a:rPr lang="en-US" sz="1800" dirty="0">
                <a:solidFill>
                  <a:srgbClr val="AA583E"/>
                </a:solidFill>
              </a:rPr>
              <a:t>Camera Models </a:t>
            </a:r>
            <a:r>
              <a:rPr lang="en-US" sz="1800" dirty="0" smtClean="0">
                <a:solidFill>
                  <a:schemeClr val="tx1"/>
                </a:solidFill>
              </a:rPr>
              <a:t>(1</a:t>
            </a:r>
            <a:r>
              <a:rPr lang="en-US" sz="1800" dirty="0">
                <a:solidFill>
                  <a:schemeClr val="tx1"/>
                </a:solidFill>
              </a:rPr>
              <a:t>) (</a:t>
            </a:r>
            <a:r>
              <a:rPr lang="en-US" sz="1800" dirty="0" err="1">
                <a:solidFill>
                  <a:srgbClr val="FF0000"/>
                </a:solidFill>
              </a:rPr>
              <a:t>hw</a:t>
            </a:r>
            <a:r>
              <a:rPr lang="en-US" sz="1800" dirty="0">
                <a:solidFill>
                  <a:srgbClr val="FF0000"/>
                </a:solidFill>
              </a:rPr>
              <a:t> 3</a:t>
            </a:r>
            <a:r>
              <a:rPr lang="en-US" sz="1800" dirty="0">
                <a:solidFill>
                  <a:schemeClr val="tx1"/>
                </a:solidFill>
              </a:rPr>
              <a:t>)</a:t>
            </a:r>
            <a:endParaRPr lang="en-US" sz="1800" dirty="0">
              <a:solidFill>
                <a:srgbClr val="FF0000"/>
              </a:solidFill>
            </a:endParaRPr>
          </a:p>
          <a:p>
            <a:pPr lvl="1">
              <a:lnSpc>
                <a:spcPct val="80000"/>
              </a:lnSpc>
              <a:buFont typeface="Zapf Dingbats" charset="2"/>
              <a:buNone/>
            </a:pPr>
            <a:r>
              <a:rPr lang="en-US" sz="1800" dirty="0">
                <a:solidFill>
                  <a:srgbClr val="AA583E"/>
                </a:solidFill>
              </a:rPr>
              <a:t> 	</a:t>
            </a:r>
            <a:r>
              <a:rPr lang="en-US" sz="1800" dirty="0" smtClean="0">
                <a:solidFill>
                  <a:srgbClr val="AA583E"/>
                </a:solidFill>
              </a:rPr>
              <a:t>7.  </a:t>
            </a:r>
            <a:r>
              <a:rPr lang="en-US" sz="1800" dirty="0">
                <a:solidFill>
                  <a:srgbClr val="AA583E"/>
                </a:solidFill>
              </a:rPr>
              <a:t>Camera Calibration </a:t>
            </a:r>
            <a:r>
              <a:rPr lang="en-US" sz="1800" dirty="0" smtClean="0">
                <a:solidFill>
                  <a:schemeClr val="tx1"/>
                </a:solidFill>
              </a:rPr>
              <a:t>(1)</a:t>
            </a:r>
            <a:endParaRPr lang="en-US" sz="18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8.  </a:t>
            </a:r>
            <a:r>
              <a:rPr lang="en-US" sz="1800" dirty="0">
                <a:solidFill>
                  <a:srgbClr val="AA583E"/>
                </a:solidFill>
              </a:rPr>
              <a:t>Stereo Vision </a:t>
            </a:r>
            <a:r>
              <a:rPr lang="en-US" sz="1800" dirty="0" smtClean="0">
                <a:solidFill>
                  <a:schemeClr val="tx1"/>
                </a:solidFill>
              </a:rPr>
              <a:t>(2)</a:t>
            </a:r>
            <a:r>
              <a:rPr lang="en-US" sz="1800" dirty="0" smtClean="0">
                <a:solidFill>
                  <a:srgbClr val="AA583E"/>
                </a:solidFill>
              </a:rPr>
              <a:t> </a:t>
            </a:r>
            <a:r>
              <a:rPr lang="en-US" sz="1800" dirty="0">
                <a:solidFill>
                  <a:schemeClr val="tx1"/>
                </a:solidFill>
              </a:rPr>
              <a:t>(</a:t>
            </a:r>
            <a:r>
              <a:rPr lang="en-US" sz="1800" dirty="0" err="1">
                <a:solidFill>
                  <a:srgbClr val="FF0000"/>
                </a:solidFill>
              </a:rPr>
              <a:t>hw</a:t>
            </a:r>
            <a:r>
              <a:rPr lang="en-US" sz="1800" dirty="0">
                <a:solidFill>
                  <a:srgbClr val="FF0000"/>
                </a:solidFill>
              </a:rPr>
              <a:t> </a:t>
            </a:r>
            <a:r>
              <a:rPr lang="en-US" sz="1800" dirty="0" smtClean="0">
                <a:solidFill>
                  <a:srgbClr val="FF0000"/>
                </a:solidFill>
              </a:rPr>
              <a:t>4</a:t>
            </a:r>
            <a:r>
              <a:rPr lang="en-US" sz="1800" dirty="0" smtClean="0">
                <a:solidFill>
                  <a:schemeClr val="tx1"/>
                </a:solidFill>
              </a:rPr>
              <a:t>) </a:t>
            </a:r>
            <a:r>
              <a:rPr lang="en-US" sz="1800" dirty="0">
                <a:solidFill>
                  <a:srgbClr val="FF0000"/>
                </a:solidFill>
              </a:rPr>
              <a:t>(project assignments)</a:t>
            </a:r>
          </a:p>
          <a:p>
            <a:pPr lvl="1">
              <a:lnSpc>
                <a:spcPct val="80000"/>
              </a:lnSpc>
              <a:buNone/>
            </a:pPr>
            <a:r>
              <a:rPr lang="en-US" sz="1800" dirty="0">
                <a:solidFill>
                  <a:srgbClr val="AA583E"/>
                </a:solidFill>
              </a:rPr>
              <a:t>	</a:t>
            </a:r>
            <a:r>
              <a:rPr lang="en-US" sz="1800" dirty="0" smtClean="0">
                <a:solidFill>
                  <a:srgbClr val="AA583E"/>
                </a:solidFill>
              </a:rPr>
              <a:t>9.  </a:t>
            </a:r>
            <a:r>
              <a:rPr lang="en-US" sz="1800" dirty="0">
                <a:solidFill>
                  <a:srgbClr val="AA583E"/>
                </a:solidFill>
              </a:rPr>
              <a:t>Visual Motion </a:t>
            </a:r>
            <a:r>
              <a:rPr lang="en-US" sz="1800" dirty="0" smtClean="0">
                <a:solidFill>
                  <a:schemeClr val="tx1"/>
                </a:solidFill>
              </a:rPr>
              <a:t>(2)</a:t>
            </a:r>
            <a:endParaRPr lang="en-US" sz="1800" dirty="0">
              <a:solidFill>
                <a:schemeClr val="tx1"/>
              </a:solidFill>
            </a:endParaRPr>
          </a:p>
          <a:p>
            <a:pPr lvl="1">
              <a:lnSpc>
                <a:spcPct val="80000"/>
              </a:lnSpc>
              <a:buFont typeface="Zapf Dingbats" charset="2"/>
              <a:buNone/>
            </a:pPr>
            <a:r>
              <a:rPr lang="en-US" sz="2400" dirty="0" smtClean="0">
                <a:solidFill>
                  <a:srgbClr val="AA583E"/>
                </a:solidFill>
              </a:rPr>
              <a:t>Part </a:t>
            </a:r>
            <a:r>
              <a:rPr lang="en-US" sz="2400" dirty="0">
                <a:solidFill>
                  <a:srgbClr val="AA583E"/>
                </a:solidFill>
              </a:rPr>
              <a:t>3. Exam and Projects </a:t>
            </a:r>
            <a:r>
              <a:rPr lang="en-US" sz="2400" dirty="0">
                <a:solidFill>
                  <a:schemeClr val="tx1"/>
                </a:solidFill>
              </a:rPr>
              <a:t>(Total </a:t>
            </a:r>
            <a:r>
              <a:rPr lang="en-US" sz="2400" dirty="0" smtClean="0">
                <a:solidFill>
                  <a:schemeClr val="tx1"/>
                </a:solidFill>
              </a:rPr>
              <a:t>3)</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10. </a:t>
            </a:r>
            <a:r>
              <a:rPr lang="en-US" sz="1800" dirty="0" smtClean="0">
                <a:solidFill>
                  <a:srgbClr val="FF6600"/>
                </a:solidFill>
              </a:rPr>
              <a:t>Midterm exam </a:t>
            </a:r>
            <a:r>
              <a:rPr lang="en-US" sz="1800" dirty="0" smtClean="0">
                <a:solidFill>
                  <a:schemeClr val="tx1"/>
                </a:solidFill>
              </a:rPr>
              <a:t>(1) </a:t>
            </a:r>
          </a:p>
          <a:p>
            <a:pPr lvl="1">
              <a:lnSpc>
                <a:spcPct val="80000"/>
              </a:lnSpc>
              <a:buNone/>
            </a:pPr>
            <a:r>
              <a:rPr lang="en-US" sz="1800" dirty="0">
                <a:solidFill>
                  <a:srgbClr val="AA583E"/>
                </a:solidFill>
              </a:rPr>
              <a:t>	11. </a:t>
            </a:r>
            <a:r>
              <a:rPr lang="en-US" sz="1800" dirty="0">
                <a:solidFill>
                  <a:srgbClr val="FF6600"/>
                </a:solidFill>
              </a:rPr>
              <a:t>Project and Exam discussions</a:t>
            </a:r>
            <a:r>
              <a:rPr lang="en-US" sz="1800" dirty="0">
                <a:solidFill>
                  <a:schemeClr val="tx1"/>
                </a:solidFill>
              </a:rPr>
              <a:t> (1)</a:t>
            </a:r>
            <a:endParaRPr lang="en-US" sz="1800" dirty="0" smtClean="0">
              <a:solidFill>
                <a:schemeClr val="tx1"/>
              </a:solidFill>
            </a:endParaRPr>
          </a:p>
          <a:p>
            <a:pPr lvl="1">
              <a:lnSpc>
                <a:spcPct val="80000"/>
              </a:lnSpc>
              <a:buNone/>
            </a:pPr>
            <a:r>
              <a:rPr lang="en-US" sz="1800" dirty="0" smtClean="0">
                <a:solidFill>
                  <a:srgbClr val="AA583E"/>
                </a:solidFill>
              </a:rPr>
              <a:t>    12.</a:t>
            </a:r>
            <a:r>
              <a:rPr lang="en-US" sz="1800" dirty="0" smtClean="0">
                <a:solidFill>
                  <a:srgbClr val="FF6600"/>
                </a:solidFill>
              </a:rPr>
              <a:t> </a:t>
            </a:r>
            <a:r>
              <a:rPr lang="en-US" sz="1800" dirty="0">
                <a:solidFill>
                  <a:srgbClr val="FF6600"/>
                </a:solidFill>
              </a:rPr>
              <a:t>Student Project presentations</a:t>
            </a:r>
            <a:r>
              <a:rPr lang="en-US" sz="1800" dirty="0">
                <a:solidFill>
                  <a:schemeClr val="tx1"/>
                </a:solidFill>
              </a:rPr>
              <a:t> (1</a:t>
            </a:r>
            <a:r>
              <a:rPr lang="en-US" sz="1800" dirty="0" smtClean="0">
                <a:solidFill>
                  <a:schemeClr val="tx1"/>
                </a:solidFill>
              </a:rPr>
              <a:t>)</a:t>
            </a:r>
            <a:endParaRPr lang="en-US" sz="18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050"/>
          <p:cNvSpPr>
            <a:spLocks noGrp="1" noChangeArrowheads="1"/>
          </p:cNvSpPr>
          <p:nvPr>
            <p:ph type="title"/>
          </p:nvPr>
        </p:nvSpPr>
        <p:spPr>
          <a:xfrm>
            <a:off x="7458075" y="285750"/>
            <a:ext cx="1609725" cy="609600"/>
          </a:xfrm>
        </p:spPr>
        <p:txBody>
          <a:bodyPr/>
          <a:lstStyle/>
          <a:p>
            <a:r>
              <a:rPr lang="en-US"/>
              <a:t>Grading</a:t>
            </a:r>
          </a:p>
        </p:txBody>
      </p:sp>
      <p:sp>
        <p:nvSpPr>
          <p:cNvPr id="805891" name="Rectangle 2051"/>
          <p:cNvSpPr>
            <a:spLocks noGrp="1" noChangeArrowheads="1"/>
          </p:cNvSpPr>
          <p:nvPr>
            <p:ph type="body" idx="1"/>
          </p:nvPr>
        </p:nvSpPr>
        <p:spPr>
          <a:xfrm>
            <a:off x="685800" y="1676400"/>
            <a:ext cx="7086600" cy="3886200"/>
          </a:xfrm>
        </p:spPr>
        <p:txBody>
          <a:bodyPr/>
          <a:lstStyle/>
          <a:p>
            <a:pPr>
              <a:lnSpc>
                <a:spcPct val="90000"/>
              </a:lnSpc>
            </a:pPr>
            <a:r>
              <a:rPr lang="en-US" sz="2000" dirty="0"/>
              <a:t>Homework </a:t>
            </a:r>
            <a:r>
              <a:rPr lang="en-US" sz="2000" dirty="0" smtClean="0"/>
              <a:t>on computer vision (</a:t>
            </a:r>
            <a:r>
              <a:rPr lang="en-US" sz="2000" dirty="0"/>
              <a:t>4): 40%</a:t>
            </a:r>
          </a:p>
          <a:p>
            <a:pPr lvl="1">
              <a:lnSpc>
                <a:spcPct val="90000"/>
              </a:lnSpc>
            </a:pPr>
            <a:r>
              <a:rPr lang="en-US" sz="1800" dirty="0"/>
              <a:t>All homework must be yours….but you can work together until the final submission</a:t>
            </a:r>
          </a:p>
          <a:p>
            <a:pPr>
              <a:lnSpc>
                <a:spcPct val="90000"/>
              </a:lnSpc>
            </a:pPr>
            <a:endParaRPr lang="en-US" sz="2000" dirty="0" smtClean="0"/>
          </a:p>
          <a:p>
            <a:pPr>
              <a:lnSpc>
                <a:spcPct val="90000"/>
              </a:lnSpc>
            </a:pPr>
            <a:r>
              <a:rPr lang="en-US" sz="2000" dirty="0" smtClean="0"/>
              <a:t>Exam </a:t>
            </a:r>
            <a:r>
              <a:rPr lang="en-US" sz="2000" dirty="0"/>
              <a:t>(midterm</a:t>
            </a:r>
            <a:r>
              <a:rPr lang="en-US" sz="2000" dirty="0" smtClean="0"/>
              <a:t>) on human and computer vision: </a:t>
            </a:r>
            <a:r>
              <a:rPr lang="en-US" sz="2000" dirty="0"/>
              <a:t>40%</a:t>
            </a:r>
          </a:p>
          <a:p>
            <a:pPr lvl="1">
              <a:lnSpc>
                <a:spcPct val="90000"/>
              </a:lnSpc>
            </a:pPr>
            <a:r>
              <a:rPr lang="en-US" sz="1800" dirty="0" smtClean="0"/>
              <a:t>Close-book exam</a:t>
            </a:r>
          </a:p>
          <a:p>
            <a:pPr lvl="1">
              <a:lnSpc>
                <a:spcPct val="90000"/>
              </a:lnSpc>
            </a:pPr>
            <a:endParaRPr lang="en-US" sz="1800" dirty="0" smtClean="0"/>
          </a:p>
          <a:p>
            <a:pPr>
              <a:lnSpc>
                <a:spcPct val="90000"/>
              </a:lnSpc>
            </a:pPr>
            <a:r>
              <a:rPr lang="en-US" sz="2000" dirty="0" smtClean="0"/>
              <a:t>Course </a:t>
            </a:r>
            <a:r>
              <a:rPr lang="en-US" sz="2000" dirty="0"/>
              <a:t>Project + Presentation: 20%</a:t>
            </a:r>
          </a:p>
          <a:p>
            <a:pPr lvl="1">
              <a:lnSpc>
                <a:spcPct val="90000"/>
              </a:lnSpc>
            </a:pPr>
            <a:r>
              <a:rPr lang="en-US" sz="2000" dirty="0" smtClean="0"/>
              <a:t>Each Team (1-2 </a:t>
            </a:r>
            <a:r>
              <a:rPr lang="en-US" sz="2000" dirty="0"/>
              <a:t>students</a:t>
            </a:r>
            <a:r>
              <a:rPr lang="en-US" sz="2000" dirty="0" smtClean="0"/>
              <a:t>)</a:t>
            </a:r>
            <a:endParaRPr lang="en-US" sz="2000" dirty="0"/>
          </a:p>
          <a:p>
            <a:pPr lvl="1">
              <a:lnSpc>
                <a:spcPct val="90000"/>
              </a:lnSpc>
            </a:pPr>
            <a:r>
              <a:rPr lang="en-US" sz="2000" dirty="0"/>
              <a:t>Experiments – independently + collaboratively</a:t>
            </a:r>
          </a:p>
          <a:p>
            <a:pPr lvl="1">
              <a:lnSpc>
                <a:spcPct val="90000"/>
              </a:lnSpc>
            </a:pPr>
            <a:r>
              <a:rPr lang="en-US" sz="2000" dirty="0"/>
              <a:t>Written Report - independently + collaboratively</a:t>
            </a:r>
          </a:p>
          <a:p>
            <a:pPr>
              <a:lnSpc>
                <a:spcPct val="90000"/>
              </a:lnSpc>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p>
          <a:p>
            <a:pPr lvl="1"/>
            <a:r>
              <a:rPr lang="en-US" sz="1800" dirty="0"/>
              <a:t>For some simple computation, you may use C+</a:t>
            </a:r>
            <a:r>
              <a:rPr lang="en-US" sz="1800" dirty="0" smtClean="0"/>
              <a:t>+</a:t>
            </a:r>
          </a:p>
          <a:p>
            <a:pPr lvl="1"/>
            <a:r>
              <a:rPr lang="en-US" sz="1800" dirty="0" smtClean="0"/>
              <a:t>You may use </a:t>
            </a:r>
            <a:r>
              <a:rPr lang="en-US" sz="1800" dirty="0" err="1" smtClean="0"/>
              <a:t>OpenCV</a:t>
            </a:r>
            <a:r>
              <a:rPr lang="en-US" sz="1800" dirty="0" smtClean="0"/>
              <a:t> for your project, but not recommended for homework</a:t>
            </a:r>
            <a:endParaRPr lang="en-US" sz="1800" dirty="0"/>
          </a:p>
          <a:p>
            <a:endParaRPr lang="en-US" sz="1800" dirty="0"/>
          </a:p>
          <a:p>
            <a:r>
              <a:rPr lang="en-US" sz="1800" dirty="0" err="1"/>
              <a:t>Matlab</a:t>
            </a:r>
            <a:endParaRPr lang="en-US" sz="1800" dirty="0"/>
          </a:p>
          <a:p>
            <a:pPr lvl="1"/>
            <a:r>
              <a:rPr lang="en-US" sz="1800" dirty="0"/>
              <a:t>An interactive environment for numerical computation</a:t>
            </a:r>
          </a:p>
          <a:p>
            <a:pPr lvl="1"/>
            <a:r>
              <a:rPr lang="en-US" sz="1800" dirty="0" smtClean="0"/>
              <a:t>Please review the software </a:t>
            </a:r>
            <a:r>
              <a:rPr lang="en-US" sz="1800" dirty="0"/>
              <a:t>available </a:t>
            </a:r>
            <a:r>
              <a:rPr lang="en-US" sz="1800" dirty="0" smtClean="0"/>
              <a:t>at </a:t>
            </a:r>
            <a:r>
              <a:rPr lang="en-US" sz="1800" dirty="0"/>
              <a:t>CUNY Virtual Desktop</a:t>
            </a:r>
          </a:p>
          <a:p>
            <a:pPr lvl="2"/>
            <a:r>
              <a:rPr lang="en-US" sz="1600" dirty="0">
                <a:hlinkClick r:id="rId2"/>
              </a:rPr>
              <a:t>http://www2.cuny.edu/about/administration/offices/cis/virtual-desktop</a:t>
            </a:r>
            <a:r>
              <a:rPr lang="en-US" sz="1600" dirty="0" smtClean="0">
                <a:hlinkClick r:id="rId2"/>
              </a:rPr>
              <a:t>/</a:t>
            </a:r>
            <a:r>
              <a:rPr lang="en-US" sz="1600" dirty="0" smtClean="0"/>
              <a:t> </a:t>
            </a:r>
            <a:endParaRPr lang="en-US" sz="1600" dirty="0"/>
          </a:p>
          <a:p>
            <a:pPr lvl="2"/>
            <a:r>
              <a:rPr lang="en-US" sz="1600" dirty="0"/>
              <a:t>Pointers to on-line manuals also </a:t>
            </a:r>
            <a:r>
              <a:rPr lang="en-US" sz="1600" dirty="0" smtClean="0"/>
              <a:t>available</a:t>
            </a:r>
            <a:endParaRPr lang="en-US" sz="1600" dirty="0"/>
          </a:p>
          <a:p>
            <a:pPr lvl="1"/>
            <a:r>
              <a:rPr lang="en-US" sz="1800" dirty="0"/>
              <a:t>Good rapid prototyping environment</a:t>
            </a:r>
          </a:p>
          <a:p>
            <a:endParaRPr lang="en-US" sz="1800" dirty="0"/>
          </a:p>
          <a:p>
            <a:r>
              <a:rPr lang="en-US" sz="1800" dirty="0" smtClean="0"/>
              <a:t>Submissions:</a:t>
            </a:r>
          </a:p>
          <a:p>
            <a:pPr lvl="1"/>
            <a:r>
              <a:rPr lang="en-US" sz="1600" dirty="0" smtClean="0"/>
              <a:t>Use </a:t>
            </a:r>
            <a:r>
              <a:rPr lang="en-US" sz="1600" dirty="0"/>
              <a:t>C++ and/or Matlab for your homework assignments and project(s); </a:t>
            </a:r>
            <a:r>
              <a:rPr lang="en-US" sz="1600" dirty="0" smtClean="0"/>
              <a:t>However other languages e.g. Java, Python, etc., </a:t>
            </a:r>
            <a:r>
              <a:rPr lang="en-US" sz="1600" dirty="0"/>
              <a:t>will also be </a:t>
            </a:r>
            <a:r>
              <a:rPr lang="en-US" sz="1600" dirty="0" smtClean="0"/>
              <a:t>fine</a:t>
            </a:r>
          </a:p>
          <a:p>
            <a:pPr lvl="1"/>
            <a:r>
              <a:rPr lang="en-US" sz="1600" dirty="0" smtClean="0"/>
              <a:t>Submit your report  and source code only in soft copy (PDF please), by email</a:t>
            </a:r>
            <a:endParaRPr lang="en-US" sz="16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ntitled 2">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titled 2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AlHome:Applications:Microsoft Office 98:Templates:Presentation Designs:Tatami</Template>
  <TotalTime>7904</TotalTime>
  <Pages>10</Pages>
  <Words>2611</Words>
  <Application>Microsoft Macintosh PowerPoint</Application>
  <PresentationFormat>Overhead</PresentationFormat>
  <Paragraphs>254</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untitled 2</vt:lpstr>
      <vt:lpstr>Introduction</vt:lpstr>
      <vt:lpstr>Introduction</vt:lpstr>
      <vt:lpstr>Course Information</vt:lpstr>
      <vt:lpstr>Book</vt:lpstr>
      <vt:lpstr>Prequisites</vt:lpstr>
      <vt:lpstr>Course Web Page</vt:lpstr>
      <vt:lpstr>Course Outline</vt:lpstr>
      <vt:lpstr>Grading</vt:lpstr>
      <vt:lpstr>C++ and Matlab</vt:lpstr>
      <vt:lpstr>Course Goals and Questions</vt:lpstr>
      <vt:lpstr>Related Fields</vt:lpstr>
      <vt:lpstr>Applications</vt:lpstr>
      <vt:lpstr>Job Markets</vt:lpstr>
      <vt:lpstr>IP vs CV</vt:lpstr>
      <vt:lpstr>What is Computer Vision?</vt:lpstr>
      <vt:lpstr>Cues to Space and Time</vt:lpstr>
      <vt:lpstr>Cues to Space and Time</vt:lpstr>
      <vt:lpstr>Who Knows</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APGD Meeting Fort Benning, GA November 19-20, 1997</dc:title>
  <dc:subject/>
  <dc:creator>Allen Hanson</dc:creator>
  <cp:keywords/>
  <dc:description/>
  <cp:lastModifiedBy>Zhigang Zhu</cp:lastModifiedBy>
  <cp:revision>644</cp:revision>
  <cp:lastPrinted>1998-04-28T16:32:46Z</cp:lastPrinted>
  <dcterms:created xsi:type="dcterms:W3CDTF">1998-01-29T23:04:51Z</dcterms:created>
  <dcterms:modified xsi:type="dcterms:W3CDTF">2020-01-18T22:44:37Z</dcterms:modified>
</cp:coreProperties>
</file>