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78" r:id="rId5"/>
    <p:sldId id="276" r:id="rId6"/>
    <p:sldId id="261" r:id="rId7"/>
    <p:sldId id="265" r:id="rId8"/>
    <p:sldId id="267" r:id="rId9"/>
    <p:sldId id="268" r:id="rId10"/>
    <p:sldId id="269" r:id="rId11"/>
    <p:sldId id="277" r:id="rId12"/>
    <p:sldId id="270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129" d="100"/>
          <a:sy n="129" d="100"/>
        </p:scale>
        <p:origin x="-54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C89CD62-2921-4C24-8CB1-5EA382DF85C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0805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FB2060-3914-4A3C-834B-F18F80ACDFD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21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D3C8A3-A6DF-4267-B48E-865A0800B7C9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zh-CN" smtClean="0"/>
              <a:t>First of all, the information about this course: </a:t>
            </a:r>
          </a:p>
          <a:p>
            <a:r>
              <a:rPr lang="en-US" altLang="zh-CN" smtClean="0"/>
              <a:t>WHAT is it about  </a:t>
            </a:r>
          </a:p>
          <a:p>
            <a:r>
              <a:rPr lang="en-US" altLang="zh-CN" smtClean="0"/>
              <a:t>WHY do we learn it</a:t>
            </a:r>
          </a:p>
          <a:p>
            <a:r>
              <a:rPr lang="en-US" altLang="zh-CN" smtClean="0"/>
              <a:t>HOW we learn this course and </a:t>
            </a:r>
          </a:p>
          <a:p>
            <a:r>
              <a:rPr lang="en-US" altLang="zh-CN" smtClean="0"/>
              <a:t>WHERE will you be at the end of this course?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57E56-1A35-4FE7-8E83-CDE2E46E404F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zh-CN" smtClean="0"/>
              <a:t>Here is a good place to introduce the invariant of a class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6F8B3F-4094-4EAE-8909-77C7B2591AFA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zh-CN" smtClean="0"/>
              <a:t>sequence:</a:t>
            </a:r>
          </a:p>
          <a:p>
            <a:endParaRPr lang="en-US" altLang="zh-CN" smtClean="0"/>
          </a:p>
          <a:p>
            <a:r>
              <a:rPr lang="en-US" altLang="zh-CN" smtClean="0"/>
              <a:t>start;</a:t>
            </a:r>
          </a:p>
          <a:p>
            <a:r>
              <a:rPr lang="en-US" altLang="zh-CN" smtClean="0"/>
              <a:t>advance</a:t>
            </a:r>
          </a:p>
          <a:p>
            <a:r>
              <a:rPr lang="en-US" altLang="zh-CN" smtClean="0"/>
              <a:t>insert</a:t>
            </a:r>
          </a:p>
          <a:p>
            <a:r>
              <a:rPr lang="en-US" altLang="zh-CN" smtClean="0"/>
              <a:t>attach</a:t>
            </a:r>
          </a:p>
          <a:p>
            <a:r>
              <a:rPr lang="en-US" altLang="zh-CN" smtClean="0"/>
              <a:t>remove_current</a:t>
            </a:r>
          </a:p>
          <a:p>
            <a:r>
              <a:rPr lang="en-US" altLang="zh-CN" smtClean="0"/>
              <a:t>current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B8B079-FA7E-46FA-B252-B849E7C8F1BC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lvl="1"/>
            <a:r>
              <a:rPr lang="zh-CN" altLang="en-US" smtClean="0"/>
              <a:t> </a:t>
            </a:r>
            <a:r>
              <a:rPr lang="en-US" altLang="zh-CN" smtClean="0"/>
              <a:t>wasteful if we give a big capacity and </a:t>
            </a:r>
          </a:p>
          <a:p>
            <a:pPr lvl="1"/>
            <a:r>
              <a:rPr lang="en-US" altLang="zh-CN" smtClean="0"/>
              <a:t> need to change source code and re-compile for different sizes</a:t>
            </a:r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165FD6-C5CF-4845-B011-3B763B886180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zh-CN" smtClean="0"/>
              <a:t>Several new factors using dynamic memory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378569-1501-471B-A189-9628656F5E8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BEFA20-E8F2-4D60-9ACF-E111228FFC7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DB1F05-1B35-4381-8E17-EEBFB34C8BD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A8DCD1-4230-465E-A6F3-7D03AF74D12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F622C2-E739-449B-8E0F-0112339759F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275478-4D0E-4F82-B096-836686FAF0A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8F99AC-22D6-4015-8FE8-4B11D090AEC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FBFCEB-B859-4AA7-AE1E-573EA96CC0D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2F479D-8CCF-4A5D-AC59-89994E5B1F8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9B120D-B28B-4012-ADB1-F989F03E643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B1A730-A1FD-4C47-BB2B-E0E05B1A902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A2D55ACA-7759-4742-BB22-ADFDA954037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bag-ppt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Reviews for Exam 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Chapter 1-4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CSc 212 Data Structures, Section EF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CCNY, Spring </a:t>
            </a:r>
            <a:r>
              <a:rPr lang="en-US" altLang="zh-CN" dirty="0" smtClean="0">
                <a:ea typeface="宋体" pitchFamily="2" charset="-122"/>
              </a:rPr>
              <a:t>2020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Dynamic Classes </a:t>
            </a:r>
            <a:r>
              <a:rPr lang="en-US" altLang="zh-CN" sz="3200" smtClean="0">
                <a:ea typeface="宋体" pitchFamily="2" charset="-122"/>
              </a:rPr>
              <a:t>(Ch 4.3–4)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05800" cy="51054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 </a:t>
            </a:r>
            <a:r>
              <a:rPr lang="en-US" altLang="zh-CN" smtClean="0">
                <a:ea typeface="宋体" pitchFamily="2" charset="-122"/>
              </a:rPr>
              <a:t>Pointers Member Variables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 Dynamic Memory Allocation 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where and how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 Value Semantics (with dynamic memory)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 assignment operator overloading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 your own copy constructor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Destructor 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the Law of the Big Three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latin typeface="Arial Narrow" pitchFamily="34" charset="0"/>
                <a:ea typeface="宋体" pitchFamily="2" charset="-122"/>
              </a:rPr>
              <a:t>Self-Test Exercises:1-4, </a:t>
            </a:r>
            <a:r>
              <a:rPr lang="en-US" altLang="zh-CN" b="1" smtClean="0">
                <a:ea typeface="宋体" pitchFamily="2" charset="-122"/>
              </a:rPr>
              <a:t>16 - 23</a:t>
            </a:r>
            <a:r>
              <a:rPr lang="en-US" altLang="zh-CN" smtClean="0">
                <a:latin typeface="Arial Narrow" pitchFamily="34" charset="0"/>
                <a:ea typeface="宋体" pitchFamily="2" charset="-122"/>
              </a:rPr>
              <a:t>, </a:t>
            </a:r>
            <a:r>
              <a:rPr lang="en-US" altLang="zh-CN" smtClean="0">
                <a:ea typeface="宋体" pitchFamily="2" charset="-122"/>
              </a:rPr>
              <a:t>26- 32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Time Analysis of the Bag Class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count – the number of occurrence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erase_one – remove one from the bag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erase – remove all 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+=  - append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b1+b2 - union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insert – add one item 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size – number of items in the bag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Exam 1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181600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Monday, March 02</a:t>
            </a:r>
            <a:r>
              <a:rPr lang="en-US" altLang="zh-CN" sz="2800" smtClean="0">
                <a:ea typeface="宋体" pitchFamily="2" charset="-122"/>
              </a:rPr>
              <a:t>, 2020, </a:t>
            </a:r>
            <a:r>
              <a:rPr lang="en-US" altLang="zh-CN" sz="2800" dirty="0" smtClean="0">
                <a:ea typeface="宋体" pitchFamily="2" charset="-122"/>
              </a:rPr>
              <a:t>2:00 – 3:30 pm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Two parts (90 minutes, 30 questions)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Short Answers (10), e.g.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latin typeface="Arial Narrow" pitchFamily="34" charset="0"/>
                <a:ea typeface="宋体" pitchFamily="2" charset="-122"/>
                <a:cs typeface="Times New Roman" pitchFamily="18" charset="0"/>
              </a:rPr>
              <a:t>What is an automatic default constructor, and what does it do?</a:t>
            </a:r>
            <a:endParaRPr lang="en-US" altLang="zh-CN" dirty="0" smtClean="0">
              <a:latin typeface="Arial Narrow" pitchFamily="34" charset="0"/>
              <a:ea typeface="宋体" pitchFamily="2" charset="-122"/>
            </a:endParaRP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Multiple Choices (20), e.g.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685800" y="4191000"/>
            <a:ext cx="7391400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Arial Narrow" pitchFamily="34" charset="0"/>
                <a:ea typeface="宋体" pitchFamily="2" charset="-122"/>
                <a:cs typeface="Times New Roman" pitchFamily="18" charset="0"/>
              </a:rPr>
              <a:t>Suppose that the </a:t>
            </a:r>
            <a:r>
              <a:rPr lang="en-US" altLang="zh-CN" sz="1800" dirty="0" err="1">
                <a:solidFill>
                  <a:srgbClr val="FF3300"/>
                </a:solidFill>
                <a:latin typeface="Arial Narrow" pitchFamily="34" charset="0"/>
                <a:ea typeface="宋体" pitchFamily="2" charset="-122"/>
                <a:cs typeface="Times New Roman" pitchFamily="18" charset="0"/>
              </a:rPr>
              <a:t>foo</a:t>
            </a:r>
            <a:r>
              <a:rPr lang="en-US" altLang="zh-CN" sz="1800" dirty="0">
                <a:latin typeface="Arial Narrow" pitchFamily="34" charset="0"/>
                <a:ea typeface="宋体" pitchFamily="2" charset="-122"/>
                <a:cs typeface="Times New Roman" pitchFamily="18" charset="0"/>
              </a:rPr>
              <a:t> class does not have an overloaded assignment operator. What happens when an assignment </a:t>
            </a:r>
            <a:r>
              <a:rPr lang="en-US" altLang="zh-CN" sz="1800" dirty="0">
                <a:solidFill>
                  <a:srgbClr val="FF3300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rPr>
              <a:t>a=b;</a:t>
            </a:r>
            <a:r>
              <a:rPr lang="en-US" altLang="zh-CN" sz="1800" dirty="0">
                <a:latin typeface="Arial Narrow" pitchFamily="34" charset="0"/>
                <a:ea typeface="宋体" pitchFamily="2" charset="-122"/>
                <a:cs typeface="Times New Roman" pitchFamily="18" charset="0"/>
              </a:rPr>
              <a:t> is given for two </a:t>
            </a:r>
            <a:r>
              <a:rPr lang="en-US" altLang="zh-CN" sz="1800" dirty="0" err="1">
                <a:latin typeface="Arial Narrow" pitchFamily="34" charset="0"/>
                <a:ea typeface="宋体" pitchFamily="2" charset="-122"/>
                <a:cs typeface="Times New Roman" pitchFamily="18" charset="0"/>
              </a:rPr>
              <a:t>foo</a:t>
            </a:r>
            <a:r>
              <a:rPr lang="en-US" altLang="zh-CN" sz="1800" dirty="0">
                <a:latin typeface="Arial Narrow" pitchFamily="34" charset="0"/>
                <a:ea typeface="宋体" pitchFamily="2" charset="-122"/>
                <a:cs typeface="Times New Roman" pitchFamily="18" charset="0"/>
              </a:rPr>
              <a:t> objects? 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latin typeface="Arial Narrow" pitchFamily="34" charset="0"/>
                <a:ea typeface="宋体" pitchFamily="2" charset="-122"/>
                <a:cs typeface="Times New Roman" pitchFamily="18" charset="0"/>
              </a:rPr>
              <a:t>        A. The automatic assignment operator is used 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latin typeface="Arial Narrow" pitchFamily="34" charset="0"/>
                <a:ea typeface="宋体" pitchFamily="2" charset="-122"/>
                <a:cs typeface="Times New Roman" pitchFamily="18" charset="0"/>
              </a:rPr>
              <a:t>        B. The copy constructor is used 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latin typeface="Arial Narrow" pitchFamily="34" charset="0"/>
                <a:ea typeface="宋体" pitchFamily="2" charset="-122"/>
                <a:cs typeface="Times New Roman" pitchFamily="18" charset="0"/>
              </a:rPr>
              <a:t>        C. Compiler error 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latin typeface="Arial Narrow" pitchFamily="34" charset="0"/>
                <a:ea typeface="宋体" pitchFamily="2" charset="-122"/>
                <a:cs typeface="Times New Roman" pitchFamily="18" charset="0"/>
              </a:rPr>
              <a:t>        D. Run-time error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Chapter 1 (Lecture 1)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>
                <a:ea typeface="宋体" pitchFamily="2" charset="-122"/>
              </a:rPr>
              <a:t> </a:t>
            </a:r>
            <a:r>
              <a:rPr lang="en-US" altLang="zh-CN" sz="2800" smtClean="0">
                <a:ea typeface="宋体" pitchFamily="2" charset="-122"/>
              </a:rPr>
              <a:t>Course Objectives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  WHAT (Topics – ADTs, classes)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  WHY (Importance – not only for credits)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  WHERE (Goals – data structure experts)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  HOW (Lectures, Self-Test Exercises, Assignments, Quizzes and Exams)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pitchFamily="2" charset="-122"/>
              </a:rPr>
              <a:t> The Phase of Software Development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 Basic design strategy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four steps- S, D, I, 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 Pre-conditions and post-conditions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assert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 Running time analysis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big-O notation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latin typeface="Arial Narrow" pitchFamily="34" charset="0"/>
                <a:ea typeface="宋体" pitchFamily="2" charset="-122"/>
              </a:rPr>
              <a:t>Self-Test Exercises: 3-6, 11-15, 17-20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zh-CN" sz="200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Chapter 2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smtClean="0">
                <a:ea typeface="宋体" pitchFamily="2" charset="-122"/>
              </a:rPr>
              <a:t> </a:t>
            </a:r>
            <a:r>
              <a:rPr lang="en-US" altLang="zh-CN" sz="2800" smtClean="0">
                <a:solidFill>
                  <a:srgbClr val="FC0128"/>
                </a:solidFill>
                <a:ea typeface="宋体" pitchFamily="2" charset="-122"/>
              </a:rPr>
              <a:t>A Review of C++ Classes (Lecture 2)</a:t>
            </a:r>
            <a:endParaRPr lang="en-US" altLang="zh-CN" sz="2800" smtClean="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ea typeface="宋体" pitchFamily="2" charset="-122"/>
              </a:rPr>
              <a:t> </a:t>
            </a:r>
            <a:r>
              <a:rPr lang="en-US" altLang="zh-CN" sz="2400" smtClean="0">
                <a:ea typeface="宋体" pitchFamily="2" charset="-122"/>
              </a:rPr>
              <a:t>OOP, ADTs and Classes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ea typeface="宋体" pitchFamily="2" charset="-122"/>
              </a:rPr>
              <a:t> Class Definition, Implementation and Use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ea typeface="宋体" pitchFamily="2" charset="-122"/>
              </a:rPr>
              <a:t> Constructors and Value Semantics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smtClean="0">
                <a:solidFill>
                  <a:srgbClr val="FC0128"/>
                </a:solidFill>
                <a:ea typeface="宋体" pitchFamily="2" charset="-122"/>
              </a:rPr>
              <a:t>More on Classes (Lecture 3)</a:t>
            </a:r>
            <a:endParaRPr lang="en-US" altLang="zh-CN" sz="2800" smtClean="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ea typeface="宋体" pitchFamily="2" charset="-122"/>
              </a:rPr>
              <a:t> Namespace and Documentation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ea typeface="宋体" pitchFamily="2" charset="-122"/>
              </a:rPr>
              <a:t>three ways to use namespace; pre- /post-conditions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ea typeface="宋体" pitchFamily="2" charset="-122"/>
              </a:rPr>
              <a:t> Classes and Parameters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ea typeface="宋体" pitchFamily="2" charset="-122"/>
              </a:rPr>
              <a:t>value, reference, const reference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ea typeface="宋体" pitchFamily="2" charset="-122"/>
              </a:rPr>
              <a:t> Operator Overloading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ea typeface="宋体" pitchFamily="2" charset="-122"/>
              </a:rPr>
              <a:t>nonmember, member and friend function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smtClean="0">
                <a:latin typeface="Arial Narrow" pitchFamily="34" charset="0"/>
                <a:ea typeface="宋体" pitchFamily="2" charset="-122"/>
              </a:rPr>
              <a:t>Self-Test Exercises: </a:t>
            </a:r>
            <a:r>
              <a:rPr lang="en-US" altLang="zh-CN" sz="2800" smtClean="0">
                <a:ea typeface="宋体" pitchFamily="2" charset="-122"/>
              </a:rPr>
              <a:t>1, 4 ,513,15,17,21,23, 25,28,31</a:t>
            </a:r>
            <a:endParaRPr lang="en-US" altLang="zh-CN" sz="2800" smtClean="0">
              <a:latin typeface="Arial Narrow" pitchFamily="34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80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Chapter 3</a:t>
            </a:r>
            <a:endParaRPr lang="en-US" altLang="zh-CN" sz="3200" dirty="0" smtClean="0">
              <a:ea typeface="宋体" pitchFamily="2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ea typeface="宋体" pitchFamily="2" charset="-122"/>
              </a:rPr>
              <a:t>A </a:t>
            </a:r>
            <a:r>
              <a:rPr lang="en-US" altLang="zh-CN" sz="2800" dirty="0">
                <a:ea typeface="宋体" pitchFamily="2" charset="-122"/>
              </a:rPr>
              <a:t>container class is a class that can hold a collection of items.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Container classes can be implemented with a C++ class.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The class is implemented with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a header file (containing documentation and the class definition) </a:t>
            </a:r>
            <a:r>
              <a:rPr lang="en-US" altLang="zh-CN" sz="2400" dirty="0">
                <a:ea typeface="宋体" pitchFamily="2" charset="-122"/>
                <a:hlinkClick r:id="rId2" action="ppaction://hlinkfile"/>
              </a:rPr>
              <a:t>bag1.h</a:t>
            </a:r>
            <a:r>
              <a:rPr lang="en-US" altLang="zh-CN" sz="2400" dirty="0">
                <a:ea typeface="宋体" pitchFamily="2" charset="-122"/>
              </a:rPr>
              <a:t> and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an implementation file (containing the implementations of the member functions) </a:t>
            </a:r>
            <a:r>
              <a:rPr lang="en-US" altLang="zh-CN" sz="2400" dirty="0">
                <a:ea typeface="宋体" pitchFamily="2" charset="-122"/>
                <a:hlinkClick r:id="rId2" action="ppaction://hlinkfile"/>
              </a:rPr>
              <a:t>bag1.cxx</a:t>
            </a:r>
            <a:r>
              <a:rPr lang="en-US" altLang="zh-CN" sz="2400" dirty="0">
                <a:ea typeface="宋体" pitchFamily="2" charset="-12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Other details are given in Section 3.1, which you should read, especially the real </a:t>
            </a:r>
            <a:r>
              <a:rPr lang="en-US" altLang="zh-CN" sz="2800" dirty="0">
                <a:ea typeface="宋体" pitchFamily="2" charset="-122"/>
                <a:hlinkClick r:id="rId2" action="ppaction://hlinkfile"/>
              </a:rPr>
              <a:t>bag code</a:t>
            </a:r>
            <a:endParaRPr lang="en-US" altLang="zh-CN" sz="2800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275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Time Analysis of the Bag Class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count – the number of occurrence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erase_one – remove one from the bag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erase – remove all 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+=  - append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b1+b2 - union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insert – add one item 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size – number of items in the bag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The Invariant of a Class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pitchFamily="2" charset="-122"/>
              </a:rPr>
              <a:t>Two rules for our bag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 The number of items in the bag is stored in the member variable </a:t>
            </a:r>
            <a:r>
              <a:rPr lang="en-US" altLang="zh-CN" sz="2400" smtClean="0">
                <a:latin typeface="Arial" charset="0"/>
                <a:ea typeface="宋体" pitchFamily="2" charset="-122"/>
              </a:rPr>
              <a:t>used</a:t>
            </a:r>
            <a:r>
              <a:rPr lang="en-US" altLang="zh-CN" sz="2400" smtClean="0">
                <a:ea typeface="宋体" pitchFamily="2" charset="-122"/>
              </a:rPr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 For an empty bag, we don’t care what is stored in any of </a:t>
            </a:r>
            <a:r>
              <a:rPr lang="en-US" altLang="zh-CN" sz="2400" smtClean="0">
                <a:latin typeface="Arial" charset="0"/>
                <a:ea typeface="宋体" pitchFamily="2" charset="-122"/>
              </a:rPr>
              <a:t>data</a:t>
            </a:r>
            <a:r>
              <a:rPr lang="en-US" altLang="zh-CN" sz="2400" smtClean="0">
                <a:ea typeface="宋体" pitchFamily="2" charset="-122"/>
              </a:rPr>
              <a:t>; for a non-empty bag, the items are stored in </a:t>
            </a:r>
            <a:r>
              <a:rPr lang="en-US" altLang="zh-CN" sz="2400" smtClean="0">
                <a:latin typeface="Arial" charset="0"/>
                <a:ea typeface="宋体" pitchFamily="2" charset="-122"/>
              </a:rPr>
              <a:t>data</a:t>
            </a:r>
            <a:r>
              <a:rPr lang="en-US" altLang="zh-CN" sz="2400" smtClean="0">
                <a:ea typeface="宋体" pitchFamily="2" charset="-122"/>
              </a:rPr>
              <a:t>[0] through </a:t>
            </a:r>
            <a:r>
              <a:rPr lang="en-US" altLang="zh-CN" sz="2400" smtClean="0">
                <a:latin typeface="Arial" charset="0"/>
                <a:ea typeface="宋体" pitchFamily="2" charset="-122"/>
              </a:rPr>
              <a:t>data</a:t>
            </a:r>
            <a:r>
              <a:rPr lang="en-US" altLang="zh-CN" sz="2400" smtClean="0">
                <a:ea typeface="宋体" pitchFamily="2" charset="-122"/>
              </a:rPr>
              <a:t>[</a:t>
            </a:r>
            <a:r>
              <a:rPr lang="en-US" altLang="zh-CN" sz="2400" smtClean="0">
                <a:latin typeface="Arial" charset="0"/>
                <a:ea typeface="宋体" pitchFamily="2" charset="-122"/>
              </a:rPr>
              <a:t>used</a:t>
            </a:r>
            <a:r>
              <a:rPr lang="en-US" altLang="zh-CN" sz="2400" smtClean="0">
                <a:ea typeface="宋体" pitchFamily="2" charset="-122"/>
              </a:rPr>
              <a:t>-1], and we don’t care what are stored in the rest of </a:t>
            </a:r>
            <a:r>
              <a:rPr lang="en-US" altLang="zh-CN" sz="2400" smtClean="0">
                <a:latin typeface="Arial" charset="0"/>
                <a:ea typeface="宋体" pitchFamily="2" charset="-122"/>
              </a:rPr>
              <a:t>data</a:t>
            </a:r>
            <a:r>
              <a:rPr lang="en-US" altLang="zh-CN" sz="2400" smtClean="0">
                <a:ea typeface="宋体" pitchFamily="2" charset="-12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pitchFamily="2" charset="-122"/>
              </a:rPr>
              <a:t> The rules that dictate how the member variables of a (bag) class are used to represent a value (such as a bag of items) are called the </a:t>
            </a:r>
            <a:r>
              <a:rPr lang="en-US" altLang="zh-CN" sz="2800" smtClean="0">
                <a:latin typeface="Arial" charset="0"/>
                <a:ea typeface="宋体" pitchFamily="2" charset="-122"/>
              </a:rPr>
              <a:t>invariant of the class</a:t>
            </a:r>
            <a:endParaRPr lang="en-US" altLang="zh-CN" sz="280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What’s the most important, then?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chemeClr val="accent2"/>
                </a:solidFill>
                <a:ea typeface="宋体" pitchFamily="2" charset="-122"/>
              </a:rPr>
              <a:t>Concept of Container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 the bag class is not particularly important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Other kinds of container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Other types of bags using </a:t>
            </a:r>
            <a:r>
              <a:rPr lang="en-US" altLang="zh-CN" smtClean="0">
                <a:solidFill>
                  <a:srgbClr val="FF3300"/>
                </a:solidFill>
                <a:ea typeface="宋体" pitchFamily="2" charset="-122"/>
              </a:rPr>
              <a:t>typedef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 </a:t>
            </a:r>
            <a:r>
              <a:rPr lang="en-US" altLang="zh-CN" smtClean="0">
                <a:solidFill>
                  <a:srgbClr val="FC0128"/>
                </a:solidFill>
                <a:ea typeface="宋体" pitchFamily="2" charset="-122"/>
              </a:rPr>
              <a:t>sequence</a:t>
            </a:r>
            <a:r>
              <a:rPr lang="en-US" altLang="zh-CN" smtClean="0">
                <a:ea typeface="宋体" pitchFamily="2" charset="-122"/>
              </a:rPr>
              <a:t> – similar to a bag, both contain a bunch of items. But unlike a bag, the items in a sequence is arranged in order.(</a:t>
            </a:r>
            <a:r>
              <a:rPr lang="en-US" altLang="zh-CN" smtClean="0">
                <a:solidFill>
                  <a:srgbClr val="FC0128"/>
                </a:solidFill>
                <a:ea typeface="宋体" pitchFamily="2" charset="-122"/>
              </a:rPr>
              <a:t>assignment 2)</a:t>
            </a:r>
            <a:r>
              <a:rPr lang="en-US" altLang="zh-CN" smtClean="0">
                <a:ea typeface="宋体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latin typeface="Arial Narrow" pitchFamily="34" charset="0"/>
                <a:ea typeface="宋体" pitchFamily="2" charset="-122"/>
              </a:rPr>
              <a:t>Self-Test Exercises: </a:t>
            </a:r>
            <a:r>
              <a:rPr lang="en-US" altLang="zh-CN" smtClean="0">
                <a:ea typeface="宋体" pitchFamily="2" charset="-122"/>
              </a:rPr>
              <a:t>1,3, 5,10,11,14,18-24</a:t>
            </a:r>
            <a:endParaRPr lang="en-US" altLang="zh-CN" smtClean="0">
              <a:latin typeface="Arial Narrow" pitchFamily="34" charset="0"/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endParaRPr lang="en-US" altLang="zh-CN" smtClean="0">
              <a:latin typeface="Arial Narrow" pitchFamily="34" charset="0"/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Chapter 4</a:t>
            </a:r>
            <a:endParaRPr lang="en-US" altLang="zh-CN" sz="3200" dirty="0" smtClean="0">
              <a:ea typeface="宋体" pitchFamily="2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>
                <a:ea typeface="宋体" pitchFamily="2" charset="-122"/>
              </a:rPr>
              <a:t> </a:t>
            </a:r>
            <a:r>
              <a:rPr lang="en-US" altLang="zh-CN" smtClean="0">
                <a:solidFill>
                  <a:srgbClr val="FC0128"/>
                </a:solidFill>
                <a:ea typeface="宋体" pitchFamily="2" charset="-122"/>
              </a:rPr>
              <a:t>Pointers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*(asterisk) and &amp;(ampersand) operators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 Dynamic Variables and </a:t>
            </a:r>
            <a:r>
              <a:rPr lang="en-US" altLang="zh-CN" smtClean="0">
                <a:latin typeface="Arial" charset="0"/>
                <a:ea typeface="宋体" pitchFamily="2" charset="-122"/>
              </a:rPr>
              <a:t>new</a:t>
            </a:r>
            <a:r>
              <a:rPr lang="en-US" altLang="zh-CN" smtClean="0">
                <a:ea typeface="宋体" pitchFamily="2" charset="-122"/>
              </a:rPr>
              <a:t>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 Dynamic Arrays and Dynamic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 Stack (local) vs. heap (dynamic)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 Garbage Collection and </a:t>
            </a:r>
            <a:r>
              <a:rPr lang="en-US" altLang="zh-CN" smtClean="0">
                <a:latin typeface="Arial" charset="0"/>
                <a:ea typeface="宋体" pitchFamily="2" charset="-122"/>
              </a:rPr>
              <a:t>delete</a:t>
            </a:r>
            <a:r>
              <a:rPr lang="en-US" altLang="zh-CN" smtClean="0">
                <a:ea typeface="宋体" pitchFamily="2" charset="-122"/>
              </a:rPr>
              <a:t> Operator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 Parameters revisited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Pointers and Arrays as Parameters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Why Dynamic Classes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ea typeface="宋体" pitchFamily="2" charset="-122"/>
              </a:rPr>
              <a:t> </a:t>
            </a:r>
            <a:r>
              <a:rPr lang="en-US" altLang="zh-CN" sz="2800" smtClean="0">
                <a:ea typeface="宋体" pitchFamily="2" charset="-122"/>
              </a:rPr>
              <a:t>Limitation of our bag class</a:t>
            </a:r>
          </a:p>
          <a:p>
            <a:pPr lvl="1" eaLnBrk="1" hangingPunct="1"/>
            <a:r>
              <a:rPr lang="en-US" altLang="zh-CN" sz="2400" smtClean="0">
                <a:ea typeface="宋体" pitchFamily="2" charset="-122"/>
              </a:rPr>
              <a:t> bag::CAPACITY constant determines the capacity of every bag</a:t>
            </a:r>
          </a:p>
          <a:p>
            <a:pPr lvl="1" eaLnBrk="1" hangingPunct="1"/>
            <a:r>
              <a:rPr lang="en-US" altLang="zh-CN" sz="2400" smtClean="0">
                <a:ea typeface="宋体" pitchFamily="2" charset="-122"/>
              </a:rPr>
              <a:t> wasteful and hard to reuse</a:t>
            </a:r>
          </a:p>
          <a:p>
            <a:pPr eaLnBrk="1" hangingPunct="1"/>
            <a:r>
              <a:rPr lang="en-US" altLang="zh-CN" sz="2800" smtClean="0">
                <a:ea typeface="宋体" pitchFamily="2" charset="-122"/>
              </a:rPr>
              <a:t>Solution: </a:t>
            </a:r>
          </a:p>
          <a:p>
            <a:pPr lvl="1" eaLnBrk="1" hangingPunct="1"/>
            <a:r>
              <a:rPr lang="en-US" altLang="zh-CN" sz="2400" smtClean="0">
                <a:ea typeface="宋体" pitchFamily="2" charset="-122"/>
              </a:rPr>
              <a:t> provide control over size in running time, by</a:t>
            </a:r>
          </a:p>
          <a:p>
            <a:pPr lvl="1" eaLnBrk="1" hangingPunct="1"/>
            <a:r>
              <a:rPr lang="en-US" altLang="zh-CN" sz="2400" smtClean="0">
                <a:ea typeface="宋体" pitchFamily="2" charset="-122"/>
              </a:rPr>
              <a:t>      pointers and dynamic memory</a:t>
            </a:r>
          </a:p>
          <a:p>
            <a:pPr lvl="1" eaLnBrk="1" hangingPunct="1"/>
            <a:r>
              <a:rPr lang="en-US" altLang="zh-CN" sz="2400" smtClean="0">
                <a:ea typeface="宋体" pitchFamily="2" charset="-122"/>
              </a:rPr>
              <a:t> =&gt; dynamic arrays</a:t>
            </a:r>
          </a:p>
          <a:p>
            <a:pPr lvl="1" eaLnBrk="1" hangingPunct="1"/>
            <a:r>
              <a:rPr lang="en-US" altLang="zh-CN" sz="2400" smtClean="0">
                <a:ea typeface="宋体" pitchFamily="2" charset="-122"/>
              </a:rPr>
              <a:t>=&gt; dynamic classes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891</Words>
  <Application>Microsoft Macintosh PowerPoint</Application>
  <PresentationFormat>On-screen Show (4:3)</PresentationFormat>
  <Paragraphs>127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 Design</vt:lpstr>
      <vt:lpstr>Reviews for Exam 1</vt:lpstr>
      <vt:lpstr>Chapter 1 (Lecture 1)</vt:lpstr>
      <vt:lpstr>Chapter 2</vt:lpstr>
      <vt:lpstr>Chapter 3</vt:lpstr>
      <vt:lpstr>Time Analysis of the Bag Class</vt:lpstr>
      <vt:lpstr>The Invariant of a Class</vt:lpstr>
      <vt:lpstr>What’s the most important, then?</vt:lpstr>
      <vt:lpstr>Chapter 4</vt:lpstr>
      <vt:lpstr>Why Dynamic Classes</vt:lpstr>
      <vt:lpstr>Dynamic Classes (Ch 4.3–4)</vt:lpstr>
      <vt:lpstr>Time Analysis of the Bag Class</vt:lpstr>
      <vt:lpstr>Exam 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Zhigang Zhu</cp:lastModifiedBy>
  <cp:revision>92</cp:revision>
  <dcterms:created xsi:type="dcterms:W3CDTF">1601-01-01T00:00:00Z</dcterms:created>
  <dcterms:modified xsi:type="dcterms:W3CDTF">2020-01-24T21:40:50Z</dcterms:modified>
</cp:coreProperties>
</file>