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297" r:id="rId2"/>
    <p:sldId id="364" r:id="rId3"/>
    <p:sldId id="377" r:id="rId4"/>
    <p:sldId id="378" r:id="rId5"/>
    <p:sldId id="379" r:id="rId6"/>
    <p:sldId id="380" r:id="rId7"/>
    <p:sldId id="381" r:id="rId8"/>
    <p:sldId id="382" r:id="rId9"/>
    <p:sldId id="383" r:id="rId10"/>
    <p:sldId id="365" r:id="rId11"/>
    <p:sldId id="307" r:id="rId12"/>
    <p:sldId id="329" r:id="rId13"/>
    <p:sldId id="330" r:id="rId14"/>
    <p:sldId id="331" r:id="rId15"/>
    <p:sldId id="332" r:id="rId16"/>
    <p:sldId id="386" r:id="rId17"/>
    <p:sldId id="333" r:id="rId18"/>
    <p:sldId id="335" r:id="rId19"/>
    <p:sldId id="334" r:id="rId20"/>
    <p:sldId id="385" r:id="rId21"/>
    <p:sldId id="387" r:id="rId22"/>
    <p:sldId id="336" r:id="rId23"/>
    <p:sldId id="339" r:id="rId24"/>
    <p:sldId id="338" r:id="rId25"/>
    <p:sldId id="340" r:id="rId26"/>
    <p:sldId id="341" r:id="rId27"/>
    <p:sldId id="342" r:id="rId28"/>
    <p:sldId id="388" r:id="rId29"/>
    <p:sldId id="390" r:id="rId30"/>
    <p:sldId id="337" r:id="rId31"/>
    <p:sldId id="366" r:id="rId32"/>
    <p:sldId id="355" r:id="rId33"/>
    <p:sldId id="343" r:id="rId34"/>
    <p:sldId id="344" r:id="rId35"/>
    <p:sldId id="348" r:id="rId36"/>
    <p:sldId id="345" r:id="rId37"/>
    <p:sldId id="346" r:id="rId38"/>
    <p:sldId id="350" r:id="rId39"/>
    <p:sldId id="367" r:id="rId40"/>
    <p:sldId id="368" r:id="rId41"/>
    <p:sldId id="351" r:id="rId42"/>
    <p:sldId id="347" r:id="rId43"/>
    <p:sldId id="349" r:id="rId44"/>
    <p:sldId id="352" r:id="rId45"/>
    <p:sldId id="353" r:id="rId46"/>
    <p:sldId id="369" r:id="rId47"/>
    <p:sldId id="370" r:id="rId48"/>
    <p:sldId id="372" r:id="rId49"/>
    <p:sldId id="371" r:id="rId50"/>
    <p:sldId id="373" r:id="rId51"/>
    <p:sldId id="354" r:id="rId52"/>
    <p:sldId id="374" r:id="rId53"/>
    <p:sldId id="375" r:id="rId54"/>
    <p:sldId id="376" r:id="rId55"/>
    <p:sldId id="357" r:id="rId56"/>
    <p:sldId id="384" r:id="rId57"/>
    <p:sldId id="393" r:id="rId5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A2FFA3"/>
    <a:srgbClr val="00FF00"/>
    <a:srgbClr val="FC01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53"/>
    <p:restoredTop sz="90855"/>
  </p:normalViewPr>
  <p:slideViewPr>
    <p:cSldViewPr>
      <p:cViewPr varScale="1">
        <p:scale>
          <a:sx n="104" d="100"/>
          <a:sy n="104" d="100"/>
        </p:scale>
        <p:origin x="896" y="208"/>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23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slide" Target="slides/slide24.xml"/><Relationship Id="rId1" Type="http://schemas.openxmlformats.org/officeDocument/2006/relationships/slide" Target="slides/slide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0240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a:t>Click to edit Master notes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2" name="Rectangle 4"/>
          <p:cNvSpPr>
            <a:spLocks noChangeArrowheads="1"/>
          </p:cNvSpPr>
          <p:nvPr/>
        </p:nvSpPr>
        <p:spPr bwMode="auto">
          <a:xfrm>
            <a:off x="6081713" y="223838"/>
            <a:ext cx="554037" cy="454025"/>
          </a:xfrm>
          <a:prstGeom prst="rect">
            <a:avLst/>
          </a:prstGeom>
          <a:noFill/>
          <a:ln w="12700">
            <a:noFill/>
            <a:miter lim="800000"/>
            <a:headEnd/>
            <a:tailEnd/>
          </a:ln>
          <a:effectLst/>
        </p:spPr>
        <p:txBody>
          <a:bodyPr wrap="none" lIns="90488" tIns="44450" rIns="90488" bIns="44450">
            <a:spAutoFit/>
          </a:bodyPr>
          <a:lstStyle/>
          <a:p>
            <a:fld id="{ACF7F2F0-EDF4-4ECB-906D-04AD21F5324E}" type="slidenum">
              <a:rPr lang="zh-CN" altLang="en-US">
                <a:effectLst>
                  <a:outerShdw blurRad="38100" dist="38100" dir="2700000" algn="tl">
                    <a:srgbClr val="C0C0C0"/>
                  </a:outerShdw>
                </a:effectLst>
              </a:rPr>
              <a:pPr/>
              <a:t>‹#›</a:t>
            </a:fld>
            <a:endParaRPr lang="en-US" altLang="zh-CN">
              <a:effectLst>
                <a:outerShdw blurRad="38100" dist="38100" dir="2700000" algn="tl">
                  <a:srgbClr val="C0C0C0"/>
                </a:outerShdw>
              </a:effectLst>
            </a:endParaRPr>
          </a:p>
        </p:txBody>
      </p:sp>
    </p:spTree>
    <p:extLst>
      <p:ext uri="{BB962C8B-B14F-4D97-AF65-F5344CB8AC3E}">
        <p14:creationId xmlns:p14="http://schemas.microsoft.com/office/powerpoint/2010/main" val="30393809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26"/>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89091" name="Rectangle 1027"/>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xfrm>
            <a:off x="1150938" y="692150"/>
            <a:ext cx="4556125" cy="3416300"/>
          </a:xfrm>
          <a:ln/>
        </p:spPr>
      </p:sp>
      <p:sp>
        <p:nvSpPr>
          <p:cNvPr id="228355" name="Rectangle 3"/>
          <p:cNvSpPr>
            <a:spLocks noGrp="1" noChangeArrowheads="1"/>
          </p:cNvSpPr>
          <p:nvPr>
            <p:ph type="body" idx="1"/>
          </p:nvPr>
        </p:nvSpPr>
        <p:spPr/>
        <p:txBody>
          <a:bodyPr/>
          <a:lstStyle/>
          <a:p>
            <a:r>
              <a:rPr lang="en-US" altLang="zh-CN"/>
              <a:t>Draw a memory map</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a:xfrm>
            <a:off x="1150938" y="692150"/>
            <a:ext cx="4556125" cy="3416300"/>
          </a:xfrm>
          <a:ln/>
        </p:spPr>
      </p:sp>
      <p:sp>
        <p:nvSpPr>
          <p:cNvPr id="225283" name="Rectangle 3"/>
          <p:cNvSpPr>
            <a:spLocks noGrp="1" noChangeArrowheads="1"/>
          </p:cNvSpPr>
          <p:nvPr>
            <p:ph type="body" idx="1"/>
          </p:nvPr>
        </p:nvSpPr>
        <p:spPr/>
        <p:txBody>
          <a:bodyPr/>
          <a:lstStyle/>
          <a:p>
            <a:r>
              <a:rPr lang="en-US" altLang="zh-CN"/>
              <a:t>As a matter of fact, formal parameter is also stored as a local variable in the member function</a:t>
            </a:r>
          </a:p>
          <a:p>
            <a:endParaRPr lang="en-US" altLang="zh-CN"/>
          </a:p>
          <a:p>
            <a:r>
              <a:rPr lang="en-US" altLang="zh-CN"/>
              <a:t>Look into the code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xfrm>
            <a:off x="1150938" y="692150"/>
            <a:ext cx="4556125" cy="3416300"/>
          </a:xfrm>
          <a:ln/>
        </p:spPr>
      </p:sp>
      <p:sp>
        <p:nvSpPr>
          <p:cNvPr id="165891" name="Rectangle 3"/>
          <p:cNvSpPr>
            <a:spLocks noGrp="1" noChangeArrowheads="1"/>
          </p:cNvSpPr>
          <p:nvPr>
            <p:ph type="body" idx="1"/>
          </p:nvPr>
        </p:nvSpPr>
        <p:spPr/>
        <p:txBody>
          <a:bodyPr/>
          <a:lstStyle/>
          <a:p>
            <a:r>
              <a:rPr lang="en-US" altLang="zh-CN"/>
              <a:t>Three operations: comparison, arithmetic and assignment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xfrm>
            <a:off x="1150938" y="692150"/>
            <a:ext cx="4556125" cy="3416300"/>
          </a:xfrm>
          <a:ln/>
        </p:spPr>
      </p:sp>
      <p:sp>
        <p:nvSpPr>
          <p:cNvPr id="162819" name="Rectangle 3"/>
          <p:cNvSpPr>
            <a:spLocks noGrp="1" noChangeArrowheads="1"/>
          </p:cNvSpPr>
          <p:nvPr>
            <p:ph type="body" idx="1"/>
          </p:nvPr>
        </p:nvSpPr>
        <p:spPr/>
        <p:txBody>
          <a:bodyPr/>
          <a:lstStyle/>
          <a:p>
            <a:r>
              <a:rPr lang="en-US" altLang="zh-CN"/>
              <a:t>Most of the binary arithmetic operators in C++ can be overloaded for a new class.</a:t>
            </a:r>
          </a:p>
          <a:p>
            <a:endParaRPr lang="en-US" altLang="zh-CN"/>
          </a:p>
          <a:p>
            <a:r>
              <a:rPr lang="en-US" altLang="zh-CN"/>
              <a:t>point class as return value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xfrm>
            <a:off x="1150938" y="692150"/>
            <a:ext cx="4556125" cy="3416300"/>
          </a:xfrm>
          <a:ln/>
        </p:spPr>
      </p:sp>
      <p:sp>
        <p:nvSpPr>
          <p:cNvPr id="171011" name="Rectangle 3"/>
          <p:cNvSpPr>
            <a:spLocks noGrp="1" noChangeArrowheads="1"/>
          </p:cNvSpPr>
          <p:nvPr>
            <p:ph type="body" idx="1"/>
          </p:nvPr>
        </p:nvSpPr>
        <p:spPr/>
        <p:txBody>
          <a:bodyPr/>
          <a:lstStyle/>
          <a:p>
            <a:r>
              <a:rPr lang="en-US" altLang="zh-CN"/>
              <a:t>const reference for both security and efficiency</a:t>
            </a:r>
          </a:p>
          <a:p>
            <a:endParaRPr lang="en-US" altLang="zh-CN"/>
          </a:p>
          <a:p>
            <a:endParaRPr lang="en-US" altLang="zh-CN"/>
          </a:p>
          <a:p>
            <a:r>
              <a:rPr lang="en-US" altLang="zh-CN"/>
              <a:t>The overloaded operator + is used in a program just like any other use of +</a:t>
            </a:r>
          </a:p>
          <a:p>
            <a:r>
              <a:rPr lang="en-US" altLang="zh-CN"/>
              <a:t>by putting the 1st argument before + and the 2nd argument after +</a:t>
            </a:r>
          </a:p>
          <a:p>
            <a:endParaRPr lang="en-US" altLang="zh-CN"/>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945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When you write p=p1+p2 </a:t>
            </a:r>
          </a:p>
          <a:p>
            <a:r>
              <a:rPr lang="en-US" altLang="zh-CN"/>
              <a:t>You actually call function p = operator+(p1,p2);</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966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When you write p=p1+p2 </a:t>
            </a:r>
          </a:p>
          <a:p>
            <a:r>
              <a:rPr lang="en-US" altLang="zh-CN"/>
              <a:t>You actually call function p = p1.operator+(p2);</a:t>
            </a:r>
          </a:p>
          <a:p>
            <a:r>
              <a:rPr lang="en-US" altLang="zh-CN"/>
              <a:t>Operator+ is a constant member function – no change is made for the private members</a:t>
            </a:r>
          </a:p>
          <a:p>
            <a:endParaRPr lang="en-US" altLang="zh-CN"/>
          </a:p>
          <a:p>
            <a:r>
              <a:rPr lang="en-US" altLang="zh-CN"/>
              <a:t>Need to Test this for correctness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xfrm>
            <a:off x="1150938" y="692150"/>
            <a:ext cx="4556125" cy="3416300"/>
          </a:xfrm>
          <a:ln/>
        </p:spPr>
      </p:sp>
      <p:sp>
        <p:nvSpPr>
          <p:cNvPr id="173059" name="Rectangle 3"/>
          <p:cNvSpPr>
            <a:spLocks noGrp="1" noChangeArrowheads="1"/>
          </p:cNvSpPr>
          <p:nvPr>
            <p:ph type="body" idx="1"/>
          </p:nvPr>
        </p:nvSpPr>
        <p:spPr/>
        <p:txBody>
          <a:bodyPr/>
          <a:lstStyle/>
          <a:p>
            <a:r>
              <a:rPr lang="en-US" altLang="zh-CN"/>
              <a:t>The overloaded operator + is used in a program just like any other use of +</a:t>
            </a:r>
          </a:p>
          <a:p>
            <a:r>
              <a:rPr lang="en-US" altLang="zh-CN"/>
              <a:t>by putting the 1</a:t>
            </a:r>
            <a:r>
              <a:rPr lang="en-US" altLang="zh-CN" baseline="30000"/>
              <a:t>st</a:t>
            </a:r>
            <a:r>
              <a:rPr lang="en-US" altLang="zh-CN"/>
              <a:t> argument before + and the 2</a:t>
            </a:r>
            <a:r>
              <a:rPr lang="en-US" altLang="zh-CN" baseline="30000"/>
              <a:t>nd</a:t>
            </a:r>
            <a:r>
              <a:rPr lang="en-US" altLang="zh-CN"/>
              <a:t> argument after +</a:t>
            </a:r>
          </a:p>
          <a:p>
            <a:endParaRPr lang="en-US" altLang="zh-CN"/>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xfrm>
            <a:off x="1150938" y="692150"/>
            <a:ext cx="4556125" cy="3416300"/>
          </a:xfrm>
          <a:ln/>
        </p:spPr>
      </p:sp>
      <p:sp>
        <p:nvSpPr>
          <p:cNvPr id="164867" name="Rectangle 3"/>
          <p:cNvSpPr>
            <a:spLocks noGrp="1" noChangeArrowheads="1"/>
          </p:cNvSpPr>
          <p:nvPr>
            <p:ph type="body" idx="1"/>
          </p:nvPr>
        </p:nvSpPr>
        <p:spPr/>
        <p:txBody>
          <a:bodyPr/>
          <a:lstStyle/>
          <a:p>
            <a:r>
              <a:rPr lang="en-US" altLang="zh-CN"/>
              <a:t>Most of the binary comparison operators in C++ can also be overloaded for a new class in the same way.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xfrm>
            <a:off x="1150938" y="692150"/>
            <a:ext cx="4556125" cy="3416300"/>
          </a:xfrm>
          <a:ln/>
        </p:spPr>
      </p:sp>
      <p:sp>
        <p:nvSpPr>
          <p:cNvPr id="168963" name="Rectangle 3"/>
          <p:cNvSpPr>
            <a:spLocks noGrp="1" noChangeArrowheads="1"/>
          </p:cNvSpPr>
          <p:nvPr>
            <p:ph type="body" idx="1"/>
          </p:nvPr>
        </p:nvSpPr>
        <p:spPr/>
        <p:txBody>
          <a:bodyPr/>
          <a:lstStyle/>
          <a:p>
            <a:r>
              <a:rPr lang="en-US" altLang="zh-CN"/>
              <a:t>We can do the != in the same way as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a:xfrm>
            <a:off x="1150938" y="692150"/>
            <a:ext cx="4556125" cy="3416300"/>
          </a:xfrm>
          <a:ln/>
        </p:spPr>
      </p:sp>
      <p:sp>
        <p:nvSpPr>
          <p:cNvPr id="222211" name="Rectangle 3"/>
          <p:cNvSpPr>
            <a:spLocks noGrp="1" noChangeArrowheads="1"/>
          </p:cNvSpPr>
          <p:nvPr>
            <p:ph type="body" idx="1"/>
          </p:nvPr>
        </p:nvSpPr>
        <p:spPr/>
        <p:txBody>
          <a:bodyPr/>
          <a:lstStyle/>
          <a:p>
            <a:r>
              <a:rPr lang="en-US" altLang="zh-CN"/>
              <a:t>why not worrying about all the details - documentation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xfrm>
            <a:off x="1150938" y="692150"/>
            <a:ext cx="4556125" cy="3416300"/>
          </a:xfrm>
          <a:ln/>
        </p:spPr>
      </p:sp>
      <p:sp>
        <p:nvSpPr>
          <p:cNvPr id="175107" name="Rectangle 3"/>
          <p:cNvSpPr>
            <a:spLocks noGrp="1" noChangeArrowheads="1"/>
          </p:cNvSpPr>
          <p:nvPr>
            <p:ph type="body" idx="1"/>
          </p:nvPr>
        </p:nvSpPr>
        <p:spPr/>
        <p:txBody>
          <a:bodyPr/>
          <a:lstStyle/>
          <a:p>
            <a:r>
              <a:rPr lang="en-US" altLang="zh-CN"/>
              <a:t>Or use the overloaded operator == for easy implementation of the new operator !=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xfrm>
            <a:off x="1150938" y="692150"/>
            <a:ext cx="4556125" cy="3416300"/>
          </a:xfrm>
          <a:ln/>
        </p:spPr>
      </p:sp>
      <p:sp>
        <p:nvSpPr>
          <p:cNvPr id="177155" name="Rectangle 3"/>
          <p:cNvSpPr>
            <a:spLocks noGrp="1" noChangeArrowheads="1"/>
          </p:cNvSpPr>
          <p:nvPr>
            <p:ph type="body" idx="1"/>
          </p:nvPr>
        </p:nvSpPr>
        <p:spPr/>
        <p:txBody>
          <a:bodyPr/>
          <a:lstStyle/>
          <a:p>
            <a:r>
              <a:rPr lang="en-US" altLang="zh-CN"/>
              <a:t>We can also overload input and output operators for a new class</a:t>
            </a:r>
          </a:p>
          <a:p>
            <a:r>
              <a:rPr lang="en-US" altLang="zh-CN"/>
              <a:t>e.g. for overloading an output operator for the point class, we can write the following nonmember function.</a:t>
            </a:r>
          </a:p>
          <a:p>
            <a:endParaRPr lang="en-US" altLang="zh-CN"/>
          </a:p>
          <a:p>
            <a:r>
              <a:rPr lang="en-US" altLang="zh-CN"/>
              <a:t>Question 1: how to use this overloaded operator?</a:t>
            </a:r>
          </a:p>
          <a:p>
            <a:endParaRPr lang="en-US" altLang="zh-CN"/>
          </a:p>
          <a:p>
            <a:r>
              <a:rPr lang="en-US" altLang="zh-CN"/>
              <a:t>If you want to print the point to a console output device cout, whose data type is ostream (output stream)</a:t>
            </a:r>
          </a:p>
          <a:p>
            <a:endParaRPr lang="en-US" altLang="zh-CN"/>
          </a:p>
          <a:p>
            <a:r>
              <a:rPr lang="en-US" altLang="zh-CN"/>
              <a:t>cout &lt;&lt; p;</a:t>
            </a:r>
          </a:p>
          <a:p>
            <a:endParaRPr lang="en-US" altLang="zh-CN"/>
          </a:p>
          <a:p>
            <a:r>
              <a:rPr lang="en-US" altLang="zh-CN"/>
              <a:t>Actually you call </a:t>
            </a:r>
            <a:r>
              <a:rPr lang="en-US" altLang="zh-CN">
                <a:solidFill>
                  <a:srgbClr val="FC0128"/>
                </a:solidFill>
              </a:rPr>
              <a:t>operator&lt;&lt; (cout, p) but never use this way // syntax error?</a:t>
            </a:r>
          </a:p>
          <a:p>
            <a:endParaRPr lang="en-US" altLang="zh-CN"/>
          </a:p>
          <a:p>
            <a:endParaRPr lang="en-US" altLang="zh-CN"/>
          </a:p>
          <a:p>
            <a:r>
              <a:rPr lang="en-US" altLang="zh-CN"/>
              <a:t>You can try to write a member function for this operator </a:t>
            </a:r>
          </a:p>
          <a:p>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xfrm>
            <a:off x="1150938" y="692150"/>
            <a:ext cx="4556125" cy="3416300"/>
          </a:xfrm>
          <a:ln/>
        </p:spPr>
      </p:sp>
      <p:sp>
        <p:nvSpPr>
          <p:cNvPr id="198659" name="Rectangle 3"/>
          <p:cNvSpPr>
            <a:spLocks noGrp="1" noChangeArrowheads="1"/>
          </p:cNvSpPr>
          <p:nvPr>
            <p:ph type="body" idx="1"/>
          </p:nvPr>
        </p:nvSpPr>
        <p:spPr/>
        <p:txBody>
          <a:bodyPr/>
          <a:lstStyle/>
          <a:p>
            <a:r>
              <a:rPr lang="en-US" altLang="zh-CN"/>
              <a:t>We can also overload input and output operators for a new class</a:t>
            </a:r>
          </a:p>
          <a:p>
            <a:r>
              <a:rPr lang="en-US" altLang="zh-CN"/>
              <a:t>e.g. for overloading an output operator for the point class, we can write the following nonmember function.</a:t>
            </a:r>
          </a:p>
          <a:p>
            <a:endParaRPr lang="en-US" altLang="zh-CN"/>
          </a:p>
          <a:p>
            <a:r>
              <a:rPr lang="en-US" altLang="zh-CN"/>
              <a:t>Question 1: how to use this overloaded operator?</a:t>
            </a:r>
          </a:p>
          <a:p>
            <a:endParaRPr lang="en-US" altLang="zh-CN"/>
          </a:p>
          <a:p>
            <a:r>
              <a:rPr lang="en-US" altLang="zh-CN"/>
              <a:t>If you want to print the point to a console output device cout, whose data type is ostream (output stream)</a:t>
            </a:r>
          </a:p>
          <a:p>
            <a:endParaRPr lang="en-US" altLang="zh-CN"/>
          </a:p>
          <a:p>
            <a:r>
              <a:rPr lang="en-US" altLang="zh-CN"/>
              <a:t>cout &lt;&lt; p;</a:t>
            </a:r>
          </a:p>
          <a:p>
            <a:endParaRPr lang="en-US" altLang="zh-CN"/>
          </a:p>
          <a:p>
            <a:r>
              <a:rPr lang="en-US" altLang="zh-CN"/>
              <a:t>Actually you call </a:t>
            </a:r>
            <a:r>
              <a:rPr lang="en-US" altLang="zh-CN">
                <a:solidFill>
                  <a:srgbClr val="FC0128"/>
                </a:solidFill>
              </a:rPr>
              <a:t>operator&lt;&lt; (cout, p) but never use this way // syntax error?</a:t>
            </a:r>
          </a:p>
          <a:p>
            <a:endParaRPr lang="en-US" altLang="zh-CN"/>
          </a:p>
          <a:p>
            <a:r>
              <a:rPr lang="en-US" altLang="zh-CN"/>
              <a:t>Question 2: source is a constant reference parameter for both efficiency and security, </a:t>
            </a:r>
          </a:p>
          <a:p>
            <a:r>
              <a:rPr lang="en-US" altLang="zh-CN"/>
              <a:t>Why is outs a reference parameter but NOT const? </a:t>
            </a:r>
          </a:p>
          <a:p>
            <a:r>
              <a:rPr lang="en-US" altLang="zh-CN"/>
              <a:t>Because we need to actually change the the actual argument cout when the call cout&lt;&lt;p returns.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xfrm>
            <a:off x="1150938" y="692150"/>
            <a:ext cx="4556125" cy="3416300"/>
          </a:xfrm>
          <a:ln/>
        </p:spPr>
      </p:sp>
      <p:sp>
        <p:nvSpPr>
          <p:cNvPr id="200707" name="Rectangle 3"/>
          <p:cNvSpPr>
            <a:spLocks noGrp="1" noChangeArrowheads="1"/>
          </p:cNvSpPr>
          <p:nvPr>
            <p:ph type="body" idx="1"/>
          </p:nvPr>
        </p:nvSpPr>
        <p:spPr/>
        <p:txBody>
          <a:bodyPr/>
          <a:lstStyle/>
          <a:p>
            <a:r>
              <a:rPr lang="en-US" altLang="zh-CN"/>
              <a:t>We can also overload input and output operators for a new class</a:t>
            </a:r>
          </a:p>
          <a:p>
            <a:r>
              <a:rPr lang="en-US" altLang="zh-CN"/>
              <a:t>e.g. for overloading an output operator for the point class, we can write the following nonmember function.</a:t>
            </a:r>
          </a:p>
          <a:p>
            <a:endParaRPr lang="en-US" altLang="zh-CN"/>
          </a:p>
          <a:p>
            <a:r>
              <a:rPr lang="en-US" altLang="zh-CN"/>
              <a:t>Question 1: how to use this overloaded operator?</a:t>
            </a:r>
          </a:p>
          <a:p>
            <a:endParaRPr lang="en-US" altLang="zh-CN"/>
          </a:p>
          <a:p>
            <a:r>
              <a:rPr lang="en-US" altLang="zh-CN"/>
              <a:t>If you want to print the point to a console output device cout, whose data type is ostream (output stream)</a:t>
            </a:r>
          </a:p>
          <a:p>
            <a:endParaRPr lang="en-US" altLang="zh-CN"/>
          </a:p>
          <a:p>
            <a:r>
              <a:rPr lang="en-US" altLang="zh-CN"/>
              <a:t>cout &lt;&lt; p;</a:t>
            </a:r>
          </a:p>
          <a:p>
            <a:endParaRPr lang="en-US" altLang="zh-CN"/>
          </a:p>
          <a:p>
            <a:r>
              <a:rPr lang="en-US" altLang="zh-CN"/>
              <a:t>Actually you call </a:t>
            </a:r>
            <a:r>
              <a:rPr lang="en-US" altLang="zh-CN">
                <a:solidFill>
                  <a:srgbClr val="FC0128"/>
                </a:solidFill>
              </a:rPr>
              <a:t>operator&lt;&lt; (cout, p) but never use this way // syntax error?</a:t>
            </a:r>
          </a:p>
          <a:p>
            <a:endParaRPr lang="en-US" altLang="zh-CN"/>
          </a:p>
          <a:p>
            <a:r>
              <a:rPr lang="en-US" altLang="zh-CN"/>
              <a:t>Question 2: source is a constant reference parameter for both efficiency and security, </a:t>
            </a:r>
          </a:p>
          <a:p>
            <a:r>
              <a:rPr lang="en-US" altLang="zh-CN"/>
              <a:t>Why is outs a reference parameter but NOT const? </a:t>
            </a:r>
          </a:p>
          <a:p>
            <a:r>
              <a:rPr lang="en-US" altLang="zh-CN"/>
              <a:t>Because we need to actually change the the actual argument cout when the call cout&lt;&lt;p returns.</a:t>
            </a:r>
          </a:p>
          <a:p>
            <a:endParaRPr lang="en-US" altLang="zh-CN"/>
          </a:p>
          <a:p>
            <a:r>
              <a:rPr lang="en-US" altLang="zh-CN"/>
              <a:t>One last mystery: why the return type of the function is ostream&amp;</a:t>
            </a:r>
          </a:p>
          <a:p>
            <a:endParaRPr lang="en-US" altLang="zh-CN"/>
          </a:p>
          <a:p>
            <a:r>
              <a:rPr lang="en-US" altLang="zh-CN"/>
              <a:t>We will leave this reference until chapter 6. But for the most part, this return type means that the function return the ostream that just being written. </a:t>
            </a:r>
          </a:p>
          <a:p>
            <a:endParaRPr lang="en-US" altLang="zh-CN"/>
          </a:p>
          <a:p>
            <a:r>
              <a:rPr lang="en-US" altLang="zh-CN"/>
              <a:t>The reason: C++ allows the chaining of the output statements such as </a:t>
            </a:r>
          </a:p>
          <a:p>
            <a:r>
              <a:rPr lang="en-US" altLang="zh-CN"/>
              <a:t>cout &lt;&lt;“The point is “ &lt;&lt; p &lt;&lt;endl;</a:t>
            </a:r>
          </a:p>
          <a:p>
            <a:endParaRPr lang="en-US" altLang="zh-CN"/>
          </a:p>
          <a:p>
            <a:r>
              <a:rPr lang="en-US" altLang="zh-CN"/>
              <a:t>((cout &lt;&lt;“The point is “) &lt;&lt; p )&lt;&lt;endl;</a:t>
            </a:r>
          </a:p>
          <a:p>
            <a:r>
              <a:rPr lang="en-US" altLang="zh-CN"/>
              <a:t>______</a:t>
            </a:r>
          </a:p>
          <a:p>
            <a:r>
              <a:rPr lang="en-US" altLang="zh-CN"/>
              <a:t>  ostream</a:t>
            </a:r>
          </a:p>
          <a:p>
            <a:r>
              <a:rPr lang="en-US" altLang="zh-CN"/>
              <a:t>____________________ </a:t>
            </a:r>
          </a:p>
          <a:p>
            <a:r>
              <a:rPr lang="en-US" altLang="zh-CN"/>
              <a:t>      ostream </a:t>
            </a:r>
          </a:p>
          <a:p>
            <a:r>
              <a:rPr lang="en-US" altLang="zh-CN"/>
              <a:t>_________________________</a:t>
            </a:r>
          </a:p>
          <a:p>
            <a:r>
              <a:rPr lang="en-US" altLang="zh-CN"/>
              <a:t>        ostream</a:t>
            </a:r>
          </a:p>
          <a:p>
            <a:endParaRPr lang="en-US" altLang="zh-CN"/>
          </a:p>
          <a:p>
            <a:r>
              <a:rPr lang="en-US" altLang="zh-CN"/>
              <a:t>Each &lt;&lt; function changes the ostream and passes the result on to the next function call, from left to right</a:t>
            </a:r>
          </a:p>
          <a:p>
            <a:endParaRPr lang="en-US" altLang="zh-CN"/>
          </a:p>
          <a:p>
            <a:endParaRPr lang="en-US" altLang="zh-CN"/>
          </a:p>
          <a:p>
            <a:r>
              <a:rPr lang="en-US" altLang="zh-CN"/>
              <a:t>This first one is an usual usage, the second one is the overloaded one, and the third one is again an usual operator</a:t>
            </a:r>
          </a:p>
          <a:p>
            <a:endParaRPr lang="en-US" altLang="zh-CN"/>
          </a:p>
          <a:p>
            <a:endParaRPr lang="en-US" altLang="zh-CN"/>
          </a:p>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ChangeArrowheads="1" noTextEdit="1"/>
          </p:cNvSpPr>
          <p:nvPr>
            <p:ph type="sldImg"/>
          </p:nvPr>
        </p:nvSpPr>
        <p:spPr>
          <a:xfrm>
            <a:off x="1150938" y="692150"/>
            <a:ext cx="4556125" cy="3416300"/>
          </a:xfrm>
          <a:ln/>
        </p:spPr>
      </p:sp>
      <p:sp>
        <p:nvSpPr>
          <p:cNvPr id="204803" name="Rectangle 3"/>
          <p:cNvSpPr>
            <a:spLocks noGrp="1" noChangeArrowheads="1"/>
          </p:cNvSpPr>
          <p:nvPr>
            <p:ph type="body" idx="1"/>
          </p:nvPr>
        </p:nvSpPr>
        <p:spPr/>
        <p:txBody>
          <a:bodyPr/>
          <a:lstStyle/>
          <a:p>
            <a:r>
              <a:rPr lang="en-US" altLang="zh-CN"/>
              <a:t>Can we do the same thing for the input operator, using a nonmember function?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xfrm>
            <a:off x="1150938" y="692150"/>
            <a:ext cx="4556125" cy="3416300"/>
          </a:xfrm>
          <a:ln/>
        </p:spPr>
      </p:sp>
      <p:sp>
        <p:nvSpPr>
          <p:cNvPr id="202755" name="Rectangle 3"/>
          <p:cNvSpPr>
            <a:spLocks noGrp="1" noChangeArrowheads="1"/>
          </p:cNvSpPr>
          <p:nvPr>
            <p:ph type="body" idx="1"/>
          </p:nvPr>
        </p:nvSpPr>
        <p:spPr/>
        <p:txBody>
          <a:bodyPr/>
          <a:lstStyle/>
          <a:p>
            <a:r>
              <a:rPr lang="en-US" altLang="zh-CN"/>
              <a:t>Let try to replace ostream with istream, and wrtie the postconditions and the implementation</a:t>
            </a:r>
          </a:p>
          <a:p>
            <a:endParaRPr lang="en-US" altLang="zh-CN"/>
          </a:p>
          <a:p>
            <a:r>
              <a:rPr lang="en-US" altLang="zh-CN"/>
              <a:t>It seems okay, but the problem is the main statement in the implementation directly send the input to the private member variables x and y. Unfortunately only member functions can access private member variables, and the input function is not a member function of point class.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xfrm>
            <a:off x="1150938" y="692150"/>
            <a:ext cx="4556125" cy="3416300"/>
          </a:xfrm>
          <a:ln/>
        </p:spPr>
      </p:sp>
      <p:sp>
        <p:nvSpPr>
          <p:cNvPr id="179203" name="Rectangle 3"/>
          <p:cNvSpPr>
            <a:spLocks noGrp="1" noChangeArrowheads="1"/>
          </p:cNvSpPr>
          <p:nvPr>
            <p:ph type="body" idx="1"/>
          </p:nvPr>
        </p:nvSpPr>
        <p:spPr/>
        <p:txBody>
          <a:bodyPr/>
          <a:lstStyle/>
          <a:p>
            <a:r>
              <a:rPr lang="en-US" altLang="zh-CN"/>
              <a:t>To declare a friend function, the function prototype is placed in a class definition, preceded by the keyword freind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2078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By declaring it as the friend of the point class, the problem is resolved.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2099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By declaring it as the friend of the point class, the problem is resolved.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xfrm>
            <a:off x="1150938" y="692150"/>
            <a:ext cx="4556125" cy="3416300"/>
          </a:xfrm>
          <a:ln/>
        </p:spPr>
      </p:sp>
      <p:sp>
        <p:nvSpPr>
          <p:cNvPr id="230403" name="Rectangle 3"/>
          <p:cNvSpPr>
            <a:spLocks noGrp="1" noChangeArrowheads="1"/>
          </p:cNvSpPr>
          <p:nvPr>
            <p:ph type="body" idx="1"/>
          </p:nvPr>
        </p:nvSpPr>
        <p:spPr/>
        <p:txBody>
          <a:bodyPr/>
          <a:lstStyle/>
          <a:p>
            <a:r>
              <a:rPr lang="en-US" altLang="zh-CN"/>
              <a:t>Probably give a real example in the next round ( I mean 2003)</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xfrm>
            <a:off x="1150938" y="692150"/>
            <a:ext cx="4556125" cy="3416300"/>
          </a:xfrm>
          <a:ln/>
        </p:spPr>
      </p:sp>
      <p:sp>
        <p:nvSpPr>
          <p:cNvPr id="236547" name="Rectangle 3"/>
          <p:cNvSpPr>
            <a:spLocks noGrp="1" noChangeArrowheads="1"/>
          </p:cNvSpPr>
          <p:nvPr>
            <p:ph type="body" idx="1"/>
          </p:nvPr>
        </p:nvSpPr>
        <p:spPr/>
        <p:txBody>
          <a:bodyPr/>
          <a:lstStyle/>
          <a:p>
            <a:r>
              <a:rPr lang="en-US" altLang="zh-CN"/>
              <a:t>macro guard is used foe helping the compiler not including the same header file multiple times - otherwise a problem of multiple definitions will be reported.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xfrm>
            <a:off x="1150938" y="692150"/>
            <a:ext cx="4556125" cy="3416300"/>
          </a:xfrm>
          <a:ln/>
        </p:spPr>
      </p:sp>
      <p:sp>
        <p:nvSpPr>
          <p:cNvPr id="2181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xfrm>
            <a:off x="1150938" y="692150"/>
            <a:ext cx="4556125" cy="3416300"/>
          </a:xfrm>
          <a:ln/>
        </p:spPr>
      </p:sp>
      <p:sp>
        <p:nvSpPr>
          <p:cNvPr id="220163" name="Rectangle 3"/>
          <p:cNvSpPr>
            <a:spLocks noGrp="1" noChangeArrowheads="1"/>
          </p:cNvSpPr>
          <p:nvPr>
            <p:ph type="body" idx="1"/>
          </p:nvPr>
        </p:nvSpPr>
        <p:spPr/>
        <p:txBody>
          <a:bodyPr/>
          <a:lstStyle/>
          <a:p>
            <a:pPr marL="228600" indent="-228600"/>
            <a:r>
              <a:rPr lang="en-US" altLang="zh-CN"/>
              <a:t>Don’t include the implementation file!</a:t>
            </a:r>
          </a:p>
          <a:p>
            <a:pPr marL="228600" indent="-228600"/>
            <a:endParaRPr lang="en-US" altLang="zh-CN"/>
          </a:p>
          <a:p>
            <a:pPr marL="228600" indent="-228600"/>
            <a:r>
              <a:rPr lang="en-US" altLang="zh-CN"/>
              <a:t>Three ways to use items in a namespace</a:t>
            </a:r>
          </a:p>
          <a:p>
            <a:pPr marL="228600" indent="-228600">
              <a:buFontTx/>
              <a:buAutoNum type="arabicPeriod"/>
            </a:pPr>
            <a:r>
              <a:rPr lang="en-US" altLang="zh-CN"/>
              <a:t>Place a using statement that makes all the namespace available</a:t>
            </a:r>
          </a:p>
          <a:p>
            <a:pPr marL="228600" indent="-228600">
              <a:buFontTx/>
              <a:buAutoNum type="arabicPeriod"/>
            </a:pPr>
            <a:r>
              <a:rPr lang="en-US" altLang="zh-CN"/>
              <a:t>If we only use one specific item in a namespace, put a using statement consisting of</a:t>
            </a:r>
          </a:p>
          <a:p>
            <a:pPr marL="228600" indent="-228600"/>
            <a:r>
              <a:rPr lang="en-US" altLang="zh-CN"/>
              <a:t>	[keyword using]  [name of the namespace] [two colons] [the item];</a:t>
            </a:r>
          </a:p>
          <a:p>
            <a:pPr marL="228600" indent="-228600"/>
            <a:r>
              <a:rPr lang="en-US" altLang="zh-CN"/>
              <a:t>3. With no using statement, we can still use an item by prefixing the item’s name with the name of the namespace and “::”</a:t>
            </a:r>
          </a:p>
          <a:p>
            <a:pPr marL="228600" indent="-228600"/>
            <a:endParaRPr lang="en-US" altLang="zh-CN"/>
          </a:p>
          <a:p>
            <a:pPr marL="228600" indent="-228600"/>
            <a:r>
              <a:rPr lang="en-US" altLang="zh-CN"/>
              <a:t>	:: is a scope resolution operator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75" tIns="44443" rIns="90475" bIns="44443"/>
          <a:lstStyle/>
          <a:p>
            <a:pPr marL="228600" indent="-228600"/>
            <a:r>
              <a:rPr lang="en-US" altLang="zh-CN"/>
              <a:t>(1) name same as the class name</a:t>
            </a:r>
          </a:p>
          <a:p>
            <a:pPr marL="228600" indent="-228600"/>
            <a:r>
              <a:rPr lang="en-US" altLang="zh-CN"/>
              <a:t>(2)  within the body the private member variables are directly accessed. – you do not see any definition</a:t>
            </a:r>
          </a:p>
          <a:p>
            <a:pPr marL="228600" indent="-228600"/>
            <a:r>
              <a:rPr lang="en-US" altLang="zh-CN"/>
              <a:t>(3) automatically activated in declaration</a:t>
            </a:r>
          </a:p>
          <a:p>
            <a:pPr marL="228600" indent="-228600"/>
            <a:r>
              <a:rPr lang="en-US" altLang="zh-CN"/>
              <a:t>(4)  default arguments</a:t>
            </a:r>
          </a:p>
          <a:p>
            <a:pPr marL="228600" indent="-228600"/>
            <a:r>
              <a:rPr lang="en-US" altLang="zh-CN"/>
              <a:t>But the more interesting parts of this implementation are two special features that you need to know about.</a:t>
            </a:r>
          </a:p>
          <a:p>
            <a:pPr marL="228600" indent="-228600"/>
            <a:r>
              <a:rPr lang="en-US" altLang="zh-CN"/>
              <a:t>(1)  Default values only in definition, not here</a:t>
            </a:r>
          </a:p>
          <a:p>
            <a:pPr marL="228600" indent="-228600"/>
            <a:r>
              <a:rPr lang="en-US" altLang="zh-CN"/>
              <a:t>(2) x, y are private member variables, not local variables defined within the function</a:t>
            </a:r>
          </a:p>
        </p:txBody>
      </p:sp>
      <p:sp>
        <p:nvSpPr>
          <p:cNvPr id="224259" name="Rectangle 3"/>
          <p:cNvSpPr>
            <a:spLocks noGrp="1" noRot="1" noChangeAspect="1" noChangeArrowheads="1" noTextEdit="1"/>
          </p:cNvSpPr>
          <p:nvPr>
            <p:ph type="sldImg"/>
          </p:nvPr>
        </p:nvSpPr>
        <p:spPr bwMode="auto">
          <a:xfrm>
            <a:off x="1152525" y="692150"/>
            <a:ext cx="4554538" cy="3416300"/>
          </a:xfrm>
          <a:prstGeom prst="rect">
            <a:avLst/>
          </a:prstGeom>
          <a:noFill/>
          <a:ln w="12700" cap="flat">
            <a:solidFill>
              <a:schemeClr val="tx1"/>
            </a:solidFill>
            <a:miter lim="800000"/>
            <a:headEnd/>
            <a:tailEn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xfrm>
            <a:off x="1150938" y="692150"/>
            <a:ext cx="4556125" cy="3416300"/>
          </a:xfrm>
          <a:ln/>
        </p:spPr>
      </p:sp>
      <p:sp>
        <p:nvSpPr>
          <p:cNvPr id="152579" name="Rectangle 3"/>
          <p:cNvSpPr>
            <a:spLocks noGrp="1" noChangeArrowheads="1"/>
          </p:cNvSpPr>
          <p:nvPr>
            <p:ph type="body" idx="1"/>
          </p:nvPr>
        </p:nvSpPr>
        <p:spPr/>
        <p:txBody>
          <a:bodyPr/>
          <a:lstStyle/>
          <a:p>
            <a:r>
              <a:rPr lang="en-US" altLang="zh-CN"/>
              <a:t>Draw a memory map on blackboard</a:t>
            </a:r>
          </a:p>
          <a:p>
            <a:endParaRPr lang="en-US" altLang="zh-CN"/>
          </a:p>
          <a:p>
            <a:r>
              <a:rPr lang="en-US" altLang="zh-CN"/>
              <a:t>The function shifts_needed return the number of shift by the amount of (1,1) to move a point p into the upper right quadrant ( where x&gt;=0 and y&gt;=0).</a:t>
            </a:r>
          </a:p>
          <a:p>
            <a:r>
              <a:rPr lang="en-US" altLang="zh-CN"/>
              <a:t>In the calling program, a point a is declared ( by calling the constructor with initial coordinates (-1.1,-2.1). After the declaration, the program print out a’s coordinates. Then in the second output statement, shifts_needed is called. The function’s parameter (p in this case) id referred as formal parameter to distinguish it from the value that is passed in during the function call. The passed value (a in this case) is called argument ( or actual argument or the actual parameter). The names are just for the sake of clarity.</a:t>
            </a:r>
          </a:p>
          <a:p>
            <a:endParaRPr lang="en-US" altLang="zh-CN"/>
          </a:p>
          <a:p>
            <a:r>
              <a:rPr lang="en-US" altLang="zh-CN"/>
              <a:t>Can you figure out what are the output of the three output statements? Recall that inside  the called function, p.shift actually change the private members of p – i.e. the coordinates of p.</a:t>
            </a:r>
          </a:p>
          <a:p>
            <a:endParaRPr lang="en-US" altLang="zh-CN"/>
          </a:p>
          <a:p>
            <a:r>
              <a:rPr lang="en-US" altLang="zh-CN"/>
              <a:t>-1.5, -2.5</a:t>
            </a:r>
          </a:p>
          <a:p>
            <a:r>
              <a:rPr lang="en-US" altLang="zh-CN"/>
              <a:t>2</a:t>
            </a:r>
          </a:p>
          <a:p>
            <a:r>
              <a:rPr lang="en-US" altLang="zh-CN"/>
              <a:t>-1.5, -2.5 // instead of 0.5, -0.5</a:t>
            </a:r>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546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The function shifts_needed return the number of shift by the amount of (1,1) to move a point p into the upper right quadrant ( where x&gt;=0 and y&gt;=0).</a:t>
            </a:r>
          </a:p>
          <a:p>
            <a:r>
              <a:rPr lang="en-US" altLang="zh-CN"/>
              <a:t>In the calling program, a point a is declared ( by calling the constructor with initial coordinates (-1.1,-2.1). After the declaration, the program print out a’s coordinates. Then in the second output statement, shifts_needed is called. The function’s parameter (p in this case) id referred as formal parameter to distinguish it from the value that is passed in during the function call. The passed value (a in this case) is called argument ( or actual argument or the actual parameter). The names are just for the sake of clarity.</a:t>
            </a:r>
          </a:p>
          <a:p>
            <a:endParaRPr lang="en-US" altLang="zh-CN"/>
          </a:p>
          <a:p>
            <a:r>
              <a:rPr lang="en-US" altLang="zh-CN"/>
              <a:t>Can you figure out what are the output of the three output statements? Recall that inside  the called function, p.shift actually change the private members of p – i.e. the coordinates of p.</a:t>
            </a:r>
          </a:p>
          <a:p>
            <a:endParaRPr lang="en-US" altLang="zh-CN"/>
          </a:p>
          <a:p>
            <a:r>
              <a:rPr lang="en-US" altLang="zh-CN"/>
              <a:t>-1.5, -2.5</a:t>
            </a:r>
          </a:p>
          <a:p>
            <a:r>
              <a:rPr lang="en-US" altLang="zh-CN"/>
              <a:t>2</a:t>
            </a:r>
          </a:p>
          <a:p>
            <a:r>
              <a:rPr lang="en-US" altLang="zh-CN"/>
              <a:t>-1.5, -2.5 // instead of 0.5, -0.5</a:t>
            </a: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342900"/>
            <a:ext cx="2038350" cy="5753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42900"/>
            <a:ext cx="5962650" cy="5753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429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ChangeArrowheads="1"/>
          </p:cNvSpPr>
          <p:nvPr/>
        </p:nvSpPr>
        <p:spPr bwMode="auto">
          <a:xfrm>
            <a:off x="0" y="15240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0" y="173355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
        <p:nvSpPr>
          <p:cNvPr id="1030" name="Text Box 6"/>
          <p:cNvSpPr txBox="1">
            <a:spLocks noChangeArrowheads="1"/>
          </p:cNvSpPr>
          <p:nvPr userDrawn="1"/>
        </p:nvSpPr>
        <p:spPr bwMode="auto">
          <a:xfrm>
            <a:off x="0" y="6477000"/>
            <a:ext cx="2057400" cy="274638"/>
          </a:xfrm>
          <a:prstGeom prst="rect">
            <a:avLst/>
          </a:prstGeom>
          <a:noFill/>
          <a:ln w="12700">
            <a:noFill/>
            <a:miter lim="800000"/>
            <a:headEnd/>
            <a:tailEnd/>
          </a:ln>
          <a:effectLst/>
        </p:spPr>
        <p:txBody>
          <a:bodyPr>
            <a:spAutoFit/>
          </a:bodyPr>
          <a:lstStyle/>
          <a:p>
            <a:pPr>
              <a:spcBef>
                <a:spcPct val="50000"/>
              </a:spcBef>
            </a:pPr>
            <a:r>
              <a:rPr lang="en-US" altLang="zh-CN" sz="1200" dirty="0">
                <a:effectLst>
                  <a:outerShdw blurRad="38100" dist="38100" dir="2700000" algn="tl">
                    <a:srgbClr val="000000"/>
                  </a:outerShdw>
                </a:effectLst>
                <a:ea typeface="宋体" pitchFamily="2" charset="-122"/>
              </a:rPr>
              <a:t>@ Zhigang Zhu, 2002-2023</a:t>
            </a:r>
          </a:p>
        </p:txBody>
      </p:sp>
      <p:sp>
        <p:nvSpPr>
          <p:cNvPr id="1031" name="Text Box 7"/>
          <p:cNvSpPr txBox="1">
            <a:spLocks noChangeArrowheads="1"/>
          </p:cNvSpPr>
          <p:nvPr userDrawn="1"/>
        </p:nvSpPr>
        <p:spPr bwMode="auto">
          <a:xfrm>
            <a:off x="8610600" y="6477000"/>
            <a:ext cx="533400" cy="274638"/>
          </a:xfrm>
          <a:prstGeom prst="rect">
            <a:avLst/>
          </a:prstGeom>
          <a:noFill/>
          <a:ln w="12700">
            <a:noFill/>
            <a:miter lim="800000"/>
            <a:headEnd/>
            <a:tailEnd/>
          </a:ln>
          <a:effectLst/>
        </p:spPr>
        <p:txBody>
          <a:bodyPr>
            <a:spAutoFit/>
          </a:bodyPr>
          <a:lstStyle/>
          <a:p>
            <a:pPr>
              <a:spcBef>
                <a:spcPct val="50000"/>
              </a:spcBef>
            </a:pPr>
            <a:fld id="{A906A627-0E91-4272-92EC-CB625804E433}" type="slidenum">
              <a:rPr lang="zh-CN" altLang="en-US" sz="1200">
                <a:effectLst>
                  <a:outerShdw blurRad="38100" dist="38100" dir="2700000" algn="tl">
                    <a:srgbClr val="000000"/>
                  </a:outerShdw>
                </a:effectLst>
                <a:ea typeface="宋体" pitchFamily="2" charset="-122"/>
              </a:rPr>
              <a:pPr>
                <a:spcBef>
                  <a:spcPct val="50000"/>
                </a:spcBef>
              </a:pPr>
              <a:t>‹#›</a:t>
            </a:fld>
            <a:endParaRPr lang="en-US" altLang="zh-CN" sz="1200">
              <a:effectLst>
                <a:outerShdw blurRad="38100" dist="38100" dir="2700000" algn="tl">
                  <a:srgbClr val="000000"/>
                </a:outerShdw>
              </a:effectLst>
              <a:ea typeface="宋体" pitchFamily="2" charset="-122"/>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point-ppt.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point-ppt.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point-ppt.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point-ppt.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point-ppt.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point-ppt.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26"/>
          <p:cNvSpPr>
            <a:spLocks noGrp="1" noChangeArrowheads="1"/>
          </p:cNvSpPr>
          <p:nvPr>
            <p:ph type="ctrTitle"/>
          </p:nvPr>
        </p:nvSpPr>
        <p:spPr>
          <a:xfrm>
            <a:off x="180975" y="228600"/>
            <a:ext cx="8963025" cy="1828800"/>
          </a:xfrm>
          <a:noFill/>
        </p:spPr>
        <p:txBody>
          <a:bodyPr/>
          <a:lstStyle/>
          <a:p>
            <a:r>
              <a:rPr lang="en-US" altLang="zh-CN" sz="3200" dirty="0">
                <a:latin typeface="Arial" pitchFamily="34" charset="0"/>
                <a:ea typeface="宋体" pitchFamily="2" charset="-122"/>
              </a:rPr>
              <a:t>CSC212 </a:t>
            </a:r>
            <a:r>
              <a:rPr lang="en-US" altLang="zh-CN" dirty="0">
                <a:latin typeface="Arial" pitchFamily="34" charset="0"/>
                <a:ea typeface="宋体" pitchFamily="2" charset="-122"/>
              </a:rPr>
              <a:t> </a:t>
            </a:r>
            <a:br>
              <a:rPr lang="en-US" altLang="zh-CN" dirty="0">
                <a:latin typeface="Arial" pitchFamily="34" charset="0"/>
                <a:ea typeface="宋体" pitchFamily="2" charset="-122"/>
              </a:rPr>
            </a:br>
            <a:r>
              <a:rPr lang="en-US" altLang="zh-CN" dirty="0">
                <a:latin typeface="Arial" pitchFamily="34" charset="0"/>
                <a:ea typeface="宋体" pitchFamily="2" charset="-122"/>
              </a:rPr>
              <a:t>Data Structure </a:t>
            </a:r>
            <a:br>
              <a:rPr lang="en-US" altLang="zh-CN" dirty="0">
                <a:latin typeface="Arial" pitchFamily="34" charset="0"/>
                <a:ea typeface="宋体" pitchFamily="2" charset="-122"/>
              </a:rPr>
            </a:br>
            <a:r>
              <a:rPr lang="en-US" altLang="zh-CN" dirty="0">
                <a:latin typeface="Arial" pitchFamily="34" charset="0"/>
                <a:ea typeface="宋体" pitchFamily="2" charset="-122"/>
              </a:rPr>
              <a:t>- </a:t>
            </a:r>
            <a:r>
              <a:rPr lang="en-US" altLang="zh-CN" sz="3200" dirty="0">
                <a:latin typeface="Arial" pitchFamily="34" charset="0"/>
                <a:ea typeface="宋体" pitchFamily="2" charset="-122"/>
              </a:rPr>
              <a:t>Section EF</a:t>
            </a:r>
            <a:r>
              <a:rPr lang="en-US" altLang="zh-CN" dirty="0">
                <a:ea typeface="宋体" pitchFamily="2" charset="-122"/>
              </a:rPr>
              <a:t> </a:t>
            </a:r>
          </a:p>
        </p:txBody>
      </p:sp>
      <p:sp>
        <p:nvSpPr>
          <p:cNvPr id="88067" name="Rectangle 1027"/>
          <p:cNvSpPr>
            <a:spLocks noGrp="1" noChangeArrowheads="1"/>
          </p:cNvSpPr>
          <p:nvPr>
            <p:ph type="subTitle" idx="1"/>
          </p:nvPr>
        </p:nvSpPr>
        <p:spPr>
          <a:xfrm>
            <a:off x="838200" y="2819400"/>
            <a:ext cx="7162800" cy="3200400"/>
          </a:xfrm>
        </p:spPr>
        <p:txBody>
          <a:bodyPr/>
          <a:lstStyle/>
          <a:p>
            <a:r>
              <a:rPr lang="en-US" altLang="zh-CN" sz="4000" dirty="0">
                <a:ea typeface="宋体" pitchFamily="2" charset="-122"/>
              </a:rPr>
              <a:t>Lecture 3</a:t>
            </a:r>
          </a:p>
          <a:p>
            <a:r>
              <a:rPr lang="en-US" altLang="zh-CN" sz="4000" dirty="0">
                <a:ea typeface="宋体" pitchFamily="2" charset="-122"/>
              </a:rPr>
              <a:t>ADT and C++ Classes (II)</a:t>
            </a:r>
          </a:p>
          <a:p>
            <a:endParaRPr lang="en-US" altLang="zh-CN" dirty="0">
              <a:ea typeface="宋体" pitchFamily="2" charset="-122"/>
            </a:endParaRPr>
          </a:p>
          <a:p>
            <a:r>
              <a:rPr lang="en-US" altLang="zh-CN" dirty="0">
                <a:ea typeface="宋体" pitchFamily="2" charset="-122"/>
              </a:rPr>
              <a:t>Instructor:  Zhigang Zhu</a:t>
            </a:r>
          </a:p>
          <a:p>
            <a:r>
              <a:rPr lang="en-US" altLang="zh-CN" dirty="0">
                <a:ea typeface="宋体" pitchFamily="2" charset="-122"/>
              </a:rPr>
              <a:t>Department of Computer Science </a:t>
            </a:r>
          </a:p>
          <a:p>
            <a:r>
              <a:rPr lang="en-US" altLang="zh-CN" dirty="0">
                <a:ea typeface="宋体" pitchFamily="2" charset="-122"/>
              </a:rPr>
              <a:t>City College of New York</a:t>
            </a:r>
          </a:p>
        </p:txBody>
      </p:sp>
      <p:pic>
        <p:nvPicPr>
          <p:cNvPr id="88068" name="Picture 1028" descr="cs-title"/>
          <p:cNvPicPr>
            <a:picLocks noChangeAspect="1" noChangeArrowheads="1"/>
          </p:cNvPicPr>
          <p:nvPr/>
        </p:nvPicPr>
        <p:blipFill>
          <a:blip r:embed="rId3" cstate="print"/>
          <a:srcRect/>
          <a:stretch>
            <a:fillRect/>
          </a:stretch>
        </p:blipFill>
        <p:spPr bwMode="auto">
          <a:xfrm>
            <a:off x="4703763" y="327025"/>
            <a:ext cx="4370387" cy="8763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1026"/>
          <p:cNvSpPr>
            <a:spLocks noGrp="1" noChangeArrowheads="1"/>
          </p:cNvSpPr>
          <p:nvPr>
            <p:ph type="title"/>
          </p:nvPr>
        </p:nvSpPr>
        <p:spPr/>
        <p:txBody>
          <a:bodyPr/>
          <a:lstStyle/>
          <a:p>
            <a:r>
              <a:rPr lang="en-US" altLang="zh-CN">
                <a:ea typeface="宋体" pitchFamily="2" charset="-122"/>
              </a:rPr>
              <a:t>Outline</a:t>
            </a:r>
          </a:p>
        </p:txBody>
      </p:sp>
      <p:sp>
        <p:nvSpPr>
          <p:cNvPr id="191491" name="Rectangle 1027"/>
          <p:cNvSpPr>
            <a:spLocks noGrp="1" noChangeArrowheads="1"/>
          </p:cNvSpPr>
          <p:nvPr>
            <p:ph type="body" idx="1"/>
          </p:nvPr>
        </p:nvSpPr>
        <p:spPr/>
        <p:txBody>
          <a:bodyPr/>
          <a:lstStyle/>
          <a:p>
            <a:pPr>
              <a:buFont typeface="Monotype Sorts" charset="2"/>
              <a:buNone/>
            </a:pPr>
            <a:r>
              <a:rPr lang="zh-CN" altLang="en-US" sz="2800">
                <a:solidFill>
                  <a:srgbClr val="FF00FF"/>
                </a:solidFill>
                <a:ea typeface="宋体" pitchFamily="2" charset="-122"/>
              </a:rPr>
              <a:t> </a:t>
            </a:r>
            <a:r>
              <a:rPr lang="en-US" altLang="zh-CN" sz="2800">
                <a:solidFill>
                  <a:srgbClr val="FF00FF"/>
                </a:solidFill>
                <a:ea typeface="宋体" pitchFamily="2" charset="-122"/>
              </a:rPr>
              <a:t>A Review of C++ Classes (Lecture 2)</a:t>
            </a:r>
          </a:p>
          <a:p>
            <a:r>
              <a:rPr lang="en-US" altLang="zh-CN" sz="2800">
                <a:ea typeface="宋体" pitchFamily="2" charset="-122"/>
              </a:rPr>
              <a:t> OOP, ADTs and Classes</a:t>
            </a:r>
          </a:p>
          <a:p>
            <a:r>
              <a:rPr lang="en-US" altLang="zh-CN" sz="2800">
                <a:ea typeface="宋体" pitchFamily="2" charset="-122"/>
              </a:rPr>
              <a:t> Class Definition, Implementation and Use</a:t>
            </a:r>
          </a:p>
          <a:p>
            <a:r>
              <a:rPr lang="en-US" altLang="zh-CN" sz="2800">
                <a:ea typeface="宋体" pitchFamily="2" charset="-122"/>
              </a:rPr>
              <a:t> Constructors and Value Semantics</a:t>
            </a:r>
          </a:p>
          <a:p>
            <a:pPr>
              <a:buFont typeface="Monotype Sorts" charset="2"/>
              <a:buNone/>
            </a:pPr>
            <a:r>
              <a:rPr lang="en-US" altLang="zh-CN" sz="2800">
                <a:solidFill>
                  <a:srgbClr val="FF00FF"/>
                </a:solidFill>
                <a:ea typeface="宋体" pitchFamily="2" charset="-122"/>
              </a:rPr>
              <a:t>More on Classes (Lecture 3)</a:t>
            </a:r>
          </a:p>
          <a:p>
            <a:r>
              <a:rPr lang="en-US" altLang="zh-CN" sz="2800">
                <a:ea typeface="宋体" pitchFamily="2" charset="-122"/>
              </a:rPr>
              <a:t> Namespace and Documentation</a:t>
            </a:r>
          </a:p>
          <a:p>
            <a:r>
              <a:rPr lang="en-US" altLang="zh-CN" sz="2800">
                <a:solidFill>
                  <a:srgbClr val="FC0128"/>
                </a:solidFill>
                <a:ea typeface="宋体" pitchFamily="2" charset="-122"/>
              </a:rPr>
              <a:t> Classes and Parameters</a:t>
            </a:r>
          </a:p>
          <a:p>
            <a:r>
              <a:rPr lang="en-US" altLang="zh-CN" sz="2800">
                <a:ea typeface="宋体" pitchFamily="2" charset="-122"/>
              </a:rPr>
              <a:t> Operator Overloading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zh-CN">
                <a:ea typeface="宋体" pitchFamily="2" charset="-122"/>
              </a:rPr>
              <a:t>Classes and Parameters</a:t>
            </a:r>
          </a:p>
        </p:txBody>
      </p:sp>
      <p:sp>
        <p:nvSpPr>
          <p:cNvPr id="105475" name="Rectangle 3"/>
          <p:cNvSpPr>
            <a:spLocks noGrp="1" noChangeArrowheads="1"/>
          </p:cNvSpPr>
          <p:nvPr>
            <p:ph type="body" idx="1"/>
          </p:nvPr>
        </p:nvSpPr>
        <p:spPr/>
        <p:txBody>
          <a:bodyPr/>
          <a:lstStyle/>
          <a:p>
            <a:pPr>
              <a:lnSpc>
                <a:spcPct val="90000"/>
              </a:lnSpc>
            </a:pPr>
            <a:r>
              <a:rPr lang="zh-CN" altLang="en-US">
                <a:ea typeface="宋体" pitchFamily="2" charset="-122"/>
              </a:rPr>
              <a:t> </a:t>
            </a:r>
            <a:r>
              <a:rPr lang="en-US" altLang="zh-CN">
                <a:ea typeface="宋体" pitchFamily="2" charset="-122"/>
              </a:rPr>
              <a:t>Default parameters</a:t>
            </a:r>
          </a:p>
          <a:p>
            <a:pPr lvl="1">
              <a:lnSpc>
                <a:spcPct val="90000"/>
              </a:lnSpc>
            </a:pPr>
            <a:r>
              <a:rPr lang="en-US" altLang="zh-CN">
                <a:ea typeface="宋体" pitchFamily="2" charset="-122"/>
              </a:rPr>
              <a:t> when no or only part of the parameters are provided in calling function</a:t>
            </a:r>
          </a:p>
          <a:p>
            <a:pPr>
              <a:lnSpc>
                <a:spcPct val="90000"/>
              </a:lnSpc>
            </a:pPr>
            <a:r>
              <a:rPr lang="en-US" altLang="zh-CN">
                <a:ea typeface="宋体" pitchFamily="2" charset="-122"/>
              </a:rPr>
              <a:t> Types of parameters</a:t>
            </a:r>
          </a:p>
          <a:p>
            <a:pPr lvl="1">
              <a:lnSpc>
                <a:spcPct val="90000"/>
              </a:lnSpc>
            </a:pPr>
            <a:r>
              <a:rPr lang="en-US" altLang="zh-CN">
                <a:ea typeface="宋体" pitchFamily="2" charset="-122"/>
              </a:rPr>
              <a:t> value parameters</a:t>
            </a:r>
          </a:p>
          <a:p>
            <a:pPr lvl="1">
              <a:lnSpc>
                <a:spcPct val="90000"/>
              </a:lnSpc>
            </a:pPr>
            <a:r>
              <a:rPr lang="en-US" altLang="zh-CN">
                <a:ea typeface="宋体" pitchFamily="2" charset="-122"/>
              </a:rPr>
              <a:t> reference parameters</a:t>
            </a:r>
          </a:p>
          <a:p>
            <a:pPr lvl="1">
              <a:lnSpc>
                <a:spcPct val="90000"/>
              </a:lnSpc>
            </a:pPr>
            <a:r>
              <a:rPr lang="en-US" altLang="zh-CN">
                <a:ea typeface="宋体" pitchFamily="2" charset="-122"/>
              </a:rPr>
              <a:t> constant reference parameters</a:t>
            </a:r>
          </a:p>
          <a:p>
            <a:pPr>
              <a:lnSpc>
                <a:spcPct val="90000"/>
              </a:lnSpc>
            </a:pPr>
            <a:r>
              <a:rPr lang="en-US" altLang="zh-CN">
                <a:ea typeface="宋体" pitchFamily="2" charset="-122"/>
              </a:rPr>
              <a:t> Return value is a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4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54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54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4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54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4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zh-CN">
                <a:ea typeface="宋体" pitchFamily="2" charset="-122"/>
              </a:rPr>
              <a:t>Default arguments</a:t>
            </a:r>
          </a:p>
        </p:txBody>
      </p:sp>
      <p:sp>
        <p:nvSpPr>
          <p:cNvPr id="140291" name="Rectangle 3"/>
          <p:cNvSpPr>
            <a:spLocks noGrp="1" noChangeArrowheads="1"/>
          </p:cNvSpPr>
          <p:nvPr>
            <p:ph type="body" idx="1"/>
          </p:nvPr>
        </p:nvSpPr>
        <p:spPr/>
        <p:txBody>
          <a:bodyPr/>
          <a:lstStyle/>
          <a:p>
            <a:r>
              <a:rPr lang="zh-CN" altLang="en-US">
                <a:ea typeface="宋体" pitchFamily="2" charset="-122"/>
              </a:rPr>
              <a:t> </a:t>
            </a:r>
            <a:r>
              <a:rPr lang="en-US" altLang="zh-CN">
                <a:ea typeface="宋体" pitchFamily="2" charset="-122"/>
              </a:rPr>
              <a:t>A default argument is a value that will be used for an argument when a programmer does not provide an actual argument when calling a function</a:t>
            </a:r>
          </a:p>
          <a:p>
            <a:r>
              <a:rPr lang="en-US" altLang="zh-CN">
                <a:ea typeface="宋体" pitchFamily="2" charset="-122"/>
              </a:rPr>
              <a:t> Default arguments may be listed in the prototype of a function</a:t>
            </a:r>
          </a:p>
          <a:p>
            <a:pPr lvl="1"/>
            <a:r>
              <a:rPr lang="en-US" altLang="zh-CN">
                <a:ea typeface="宋体" pitchFamily="2" charset="-122"/>
              </a:rPr>
              <a:t> Syntax: </a:t>
            </a:r>
            <a:r>
              <a:rPr lang="en-US" altLang="zh-CN">
                <a:solidFill>
                  <a:srgbClr val="FC0128"/>
                </a:solidFill>
                <a:ea typeface="宋体" pitchFamily="2" charset="-122"/>
              </a:rPr>
              <a:t>Type_name var_name = default_value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zh-CN">
                <a:ea typeface="宋体" pitchFamily="2" charset="-122"/>
              </a:rPr>
              <a:t>Default arguments – rules</a:t>
            </a:r>
          </a:p>
        </p:txBody>
      </p:sp>
      <p:sp>
        <p:nvSpPr>
          <p:cNvPr id="141315" name="Rectangle 3"/>
          <p:cNvSpPr>
            <a:spLocks noGrp="1" noChangeArrowheads="1"/>
          </p:cNvSpPr>
          <p:nvPr>
            <p:ph type="body" idx="1"/>
          </p:nvPr>
        </p:nvSpPr>
        <p:spPr/>
        <p:txBody>
          <a:bodyPr/>
          <a:lstStyle/>
          <a:p>
            <a:r>
              <a:rPr lang="zh-CN" altLang="en-US" sz="2800">
                <a:ea typeface="宋体" pitchFamily="2" charset="-122"/>
              </a:rPr>
              <a:t> </a:t>
            </a:r>
            <a:r>
              <a:rPr lang="en-US" altLang="zh-CN" sz="2800">
                <a:solidFill>
                  <a:srgbClr val="FC0128"/>
                </a:solidFill>
                <a:ea typeface="宋体" pitchFamily="2" charset="-122"/>
              </a:rPr>
              <a:t>The default argument is only specified once – in the prototype – not in the implementation</a:t>
            </a:r>
          </a:p>
          <a:p>
            <a:r>
              <a:rPr lang="en-US" altLang="zh-CN" sz="2800">
                <a:ea typeface="宋体" pitchFamily="2" charset="-122"/>
              </a:rPr>
              <a:t> No need to specify all the arguments as default but those as default must be rightmost in the parameter list</a:t>
            </a:r>
          </a:p>
          <a:p>
            <a:endParaRPr lang="en-US" altLang="zh-CN" sz="2800">
              <a:ea typeface="宋体" pitchFamily="2" charset="-122"/>
            </a:endParaRPr>
          </a:p>
          <a:p>
            <a:r>
              <a:rPr lang="en-US" altLang="zh-CN" sz="2800">
                <a:ea typeface="宋体" pitchFamily="2" charset="-122"/>
              </a:rPr>
              <a:t> In a call, arguments with default may be omitted from the right end.</a:t>
            </a:r>
          </a:p>
        </p:txBody>
      </p:sp>
      <p:sp>
        <p:nvSpPr>
          <p:cNvPr id="141316" name="Text Box 4"/>
          <p:cNvSpPr txBox="1">
            <a:spLocks noChangeArrowheads="1"/>
          </p:cNvSpPr>
          <p:nvPr/>
        </p:nvSpPr>
        <p:spPr bwMode="auto">
          <a:xfrm>
            <a:off x="228600" y="3048000"/>
            <a:ext cx="7543800" cy="1552575"/>
          </a:xfrm>
          <a:prstGeom prst="rect">
            <a:avLst/>
          </a:prstGeom>
          <a:solidFill>
            <a:srgbClr val="CCFFFF"/>
          </a:solidFill>
          <a:ln w="12700">
            <a:noFill/>
            <a:miter lim="800000"/>
            <a:headEnd/>
            <a:tailEnd/>
          </a:ln>
          <a:effectLst/>
        </p:spPr>
        <p:txBody>
          <a:bodyPr>
            <a:spAutoFit/>
          </a:bodyPr>
          <a:lstStyle/>
          <a:p>
            <a:pPr>
              <a:spcBef>
                <a:spcPct val="50000"/>
              </a:spcBef>
            </a:pPr>
            <a:r>
              <a:rPr lang="en-US" altLang="zh-CN">
                <a:solidFill>
                  <a:srgbClr val="00FF00"/>
                </a:solidFill>
                <a:effectLst>
                  <a:outerShdw blurRad="38100" dist="38100" dir="2700000" algn="tl">
                    <a:srgbClr val="000000"/>
                  </a:outerShdw>
                </a:effectLst>
                <a:ea typeface="宋体" pitchFamily="2" charset="-122"/>
              </a:rPr>
              <a:t>Example of a prototype:</a:t>
            </a:r>
          </a:p>
          <a:p>
            <a:pPr>
              <a:spcBef>
                <a:spcPct val="50000"/>
              </a:spcBef>
            </a:pPr>
            <a:r>
              <a:rPr lang="en-US" altLang="zh-CN">
                <a:solidFill>
                  <a:srgbClr val="00FF00"/>
                </a:solidFill>
                <a:effectLst>
                  <a:outerShdw blurRad="38100" dist="38100" dir="2700000" algn="tl">
                    <a:srgbClr val="000000"/>
                  </a:outerShdw>
                </a:effectLst>
                <a:ea typeface="宋体" pitchFamily="2" charset="-122"/>
              </a:rPr>
              <a:t> int date_check (int year, int month</a:t>
            </a:r>
            <a:r>
              <a:rPr lang="en-US" altLang="zh-CN">
                <a:solidFill>
                  <a:schemeClr val="accent2"/>
                </a:solidFill>
                <a:effectLst>
                  <a:outerShdw blurRad="38100" dist="38100" dir="2700000" algn="tl">
                    <a:srgbClr val="000000"/>
                  </a:outerShdw>
                </a:effectLst>
                <a:ea typeface="宋体" pitchFamily="2" charset="-122"/>
              </a:rPr>
              <a:t> = 1</a:t>
            </a:r>
            <a:r>
              <a:rPr lang="en-US" altLang="zh-CN">
                <a:solidFill>
                  <a:srgbClr val="00FF00"/>
                </a:solidFill>
                <a:effectLst>
                  <a:outerShdw blurRad="38100" dist="38100" dir="2700000" algn="tl">
                    <a:srgbClr val="000000"/>
                  </a:outerShdw>
                </a:effectLst>
                <a:ea typeface="宋体" pitchFamily="2" charset="-122"/>
              </a:rPr>
              <a:t>, int date</a:t>
            </a:r>
            <a:r>
              <a:rPr lang="en-US" altLang="zh-CN">
                <a:solidFill>
                  <a:schemeClr val="accent2"/>
                </a:solidFill>
                <a:effectLst>
                  <a:outerShdw blurRad="38100" dist="38100" dir="2700000" algn="tl">
                    <a:srgbClr val="000000"/>
                  </a:outerShdw>
                </a:effectLst>
                <a:ea typeface="宋体" pitchFamily="2" charset="-122"/>
              </a:rPr>
              <a:t> =1</a:t>
            </a:r>
            <a:r>
              <a:rPr lang="en-US" altLang="zh-CN">
                <a:solidFill>
                  <a:srgbClr val="00FF00"/>
                </a:solidFill>
                <a:effectLst>
                  <a:outerShdw blurRad="38100" dist="38100" dir="2700000" algn="tl">
                    <a:srgbClr val="000000"/>
                  </a:outerShdw>
                </a:effectLst>
                <a:ea typeface="宋体" pitchFamily="2" charset="-122"/>
              </a:rPr>
              <a:t>);</a:t>
            </a:r>
          </a:p>
          <a:p>
            <a:pPr>
              <a:spcBef>
                <a:spcPct val="50000"/>
              </a:spcBef>
            </a:pPr>
            <a:endParaRPr lang="zh-CN" altLang="en-US">
              <a:solidFill>
                <a:srgbClr val="00FF00"/>
              </a:solidFill>
              <a:effectLst>
                <a:outerShdw blurRad="38100" dist="38100" dir="2700000" algn="tl">
                  <a:srgbClr val="000000"/>
                </a:outerShdw>
              </a:effectLst>
              <a:ea typeface="宋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a:ea typeface="宋体" pitchFamily="2" charset="-122"/>
              </a:rPr>
              <a:t>Default arguments – rules</a:t>
            </a:r>
          </a:p>
        </p:txBody>
      </p:sp>
      <p:sp>
        <p:nvSpPr>
          <p:cNvPr id="142339" name="Rectangle 3"/>
          <p:cNvSpPr>
            <a:spLocks noGrp="1" noChangeArrowheads="1"/>
          </p:cNvSpPr>
          <p:nvPr>
            <p:ph type="body" idx="1"/>
          </p:nvPr>
        </p:nvSpPr>
        <p:spPr/>
        <p:txBody>
          <a:bodyPr/>
          <a:lstStyle/>
          <a:p>
            <a:r>
              <a:rPr lang="zh-CN" altLang="en-US" sz="2800">
                <a:ea typeface="宋体" pitchFamily="2" charset="-122"/>
              </a:rPr>
              <a:t> </a:t>
            </a:r>
            <a:r>
              <a:rPr lang="en-US" altLang="zh-CN" sz="2800">
                <a:ea typeface="宋体" pitchFamily="2" charset="-122"/>
              </a:rPr>
              <a:t>The default argument is only specified once – in the prototype – not in the implementation</a:t>
            </a:r>
          </a:p>
          <a:p>
            <a:pPr>
              <a:buFont typeface="Monotype Sorts" charset="2"/>
              <a:buNone/>
            </a:pPr>
            <a:r>
              <a:rPr lang="en-US" altLang="zh-CN" sz="2800">
                <a:ea typeface="宋体" pitchFamily="2" charset="-122"/>
              </a:rPr>
              <a:t> </a:t>
            </a:r>
          </a:p>
          <a:p>
            <a:r>
              <a:rPr lang="en-US" altLang="zh-CN" sz="2800">
                <a:solidFill>
                  <a:srgbClr val="FC0128"/>
                </a:solidFill>
                <a:ea typeface="宋体" pitchFamily="2" charset="-122"/>
              </a:rPr>
              <a:t>No need to specify all the arguments as default but those as default must be the rightmost in the parameter list</a:t>
            </a:r>
          </a:p>
          <a:p>
            <a:r>
              <a:rPr lang="en-US" altLang="zh-CN" sz="2800">
                <a:ea typeface="宋体" pitchFamily="2" charset="-122"/>
              </a:rPr>
              <a:t> In a call, arguments with default may be omitted from the right end.</a:t>
            </a:r>
          </a:p>
        </p:txBody>
      </p:sp>
      <p:sp>
        <p:nvSpPr>
          <p:cNvPr id="142340" name="Text Box 4"/>
          <p:cNvSpPr txBox="1">
            <a:spLocks noChangeArrowheads="1"/>
          </p:cNvSpPr>
          <p:nvPr/>
        </p:nvSpPr>
        <p:spPr bwMode="auto">
          <a:xfrm>
            <a:off x="457200" y="1676400"/>
            <a:ext cx="8305800" cy="1552575"/>
          </a:xfrm>
          <a:prstGeom prst="rect">
            <a:avLst/>
          </a:prstGeom>
          <a:solidFill>
            <a:srgbClr val="CCFFFF"/>
          </a:solidFill>
          <a:ln w="12700">
            <a:noFill/>
            <a:miter lim="800000"/>
            <a:headEnd/>
            <a:tailEnd/>
          </a:ln>
          <a:effectLst/>
        </p:spPr>
        <p:txBody>
          <a:bodyPr>
            <a:spAutoFit/>
          </a:bodyPr>
          <a:lstStyle/>
          <a:p>
            <a:pPr>
              <a:spcBef>
                <a:spcPct val="50000"/>
              </a:spcBef>
            </a:pPr>
            <a:r>
              <a:rPr lang="en-US" altLang="zh-CN">
                <a:solidFill>
                  <a:srgbClr val="00FF00"/>
                </a:solidFill>
                <a:effectLst>
                  <a:outerShdw blurRad="38100" dist="38100" dir="2700000" algn="tl">
                    <a:srgbClr val="000000"/>
                  </a:outerShdw>
                </a:effectLst>
                <a:ea typeface="宋体" pitchFamily="2" charset="-122"/>
              </a:rPr>
              <a:t>Example:</a:t>
            </a:r>
          </a:p>
          <a:p>
            <a:pPr>
              <a:spcBef>
                <a:spcPct val="50000"/>
              </a:spcBef>
            </a:pPr>
            <a:r>
              <a:rPr lang="en-US" altLang="zh-CN">
                <a:solidFill>
                  <a:srgbClr val="00FF00"/>
                </a:solidFill>
                <a:effectLst>
                  <a:outerShdw blurRad="38100" dist="38100" dir="2700000" algn="tl">
                    <a:srgbClr val="000000"/>
                  </a:outerShdw>
                </a:effectLst>
                <a:ea typeface="宋体" pitchFamily="2" charset="-122"/>
              </a:rPr>
              <a:t> int date_check (int year, int month</a:t>
            </a:r>
            <a:r>
              <a:rPr lang="en-US" altLang="zh-CN">
                <a:solidFill>
                  <a:schemeClr val="accent2"/>
                </a:solidFill>
                <a:effectLst>
                  <a:outerShdw blurRad="38100" dist="38100" dir="2700000" algn="tl">
                    <a:srgbClr val="000000"/>
                  </a:outerShdw>
                </a:effectLst>
                <a:ea typeface="宋体" pitchFamily="2" charset="-122"/>
              </a:rPr>
              <a:t> = 1</a:t>
            </a:r>
            <a:r>
              <a:rPr lang="en-US" altLang="zh-CN">
                <a:solidFill>
                  <a:srgbClr val="00FF00"/>
                </a:solidFill>
                <a:effectLst>
                  <a:outerShdw blurRad="38100" dist="38100" dir="2700000" algn="tl">
                    <a:srgbClr val="000000"/>
                  </a:outerShdw>
                </a:effectLst>
                <a:ea typeface="宋体" pitchFamily="2" charset="-122"/>
              </a:rPr>
              <a:t>, int date</a:t>
            </a:r>
            <a:r>
              <a:rPr lang="en-US" altLang="zh-CN">
                <a:solidFill>
                  <a:schemeClr val="accent2"/>
                </a:solidFill>
                <a:effectLst>
                  <a:outerShdw blurRad="38100" dist="38100" dir="2700000" algn="tl">
                    <a:srgbClr val="000000"/>
                  </a:outerShdw>
                </a:effectLst>
                <a:ea typeface="宋体" pitchFamily="2" charset="-122"/>
              </a:rPr>
              <a:t> =1</a:t>
            </a:r>
            <a:r>
              <a:rPr lang="en-US" altLang="zh-CN">
                <a:solidFill>
                  <a:srgbClr val="00FF00"/>
                </a:solidFill>
                <a:effectLst>
                  <a:outerShdw blurRad="38100" dist="38100" dir="2700000" algn="tl">
                    <a:srgbClr val="000000"/>
                  </a:outerShdw>
                </a:effectLst>
                <a:ea typeface="宋体" pitchFamily="2" charset="-122"/>
              </a:rPr>
              <a:t>); // okay</a:t>
            </a:r>
          </a:p>
          <a:p>
            <a:pPr>
              <a:spcBef>
                <a:spcPct val="50000"/>
              </a:spcBef>
            </a:pPr>
            <a:r>
              <a:rPr lang="en-US" altLang="zh-CN">
                <a:solidFill>
                  <a:srgbClr val="00FF00"/>
                </a:solidFill>
                <a:effectLst>
                  <a:outerShdw blurRad="38100" dist="38100" dir="2700000" algn="tl">
                    <a:srgbClr val="000000"/>
                  </a:outerShdw>
                </a:effectLst>
                <a:ea typeface="宋体" pitchFamily="2" charset="-122"/>
              </a:rPr>
              <a:t> int date_check (int year </a:t>
            </a:r>
            <a:r>
              <a:rPr lang="en-US" altLang="zh-CN">
                <a:solidFill>
                  <a:schemeClr val="accent2"/>
                </a:solidFill>
                <a:effectLst>
                  <a:outerShdw blurRad="38100" dist="38100" dir="2700000" algn="tl">
                    <a:srgbClr val="000000"/>
                  </a:outerShdw>
                </a:effectLst>
                <a:ea typeface="宋体" pitchFamily="2" charset="-122"/>
              </a:rPr>
              <a:t>=2002</a:t>
            </a:r>
            <a:r>
              <a:rPr lang="en-US" altLang="zh-CN">
                <a:solidFill>
                  <a:srgbClr val="00FF00"/>
                </a:solidFill>
                <a:effectLst>
                  <a:outerShdw blurRad="38100" dist="38100" dir="2700000" algn="tl">
                    <a:srgbClr val="000000"/>
                  </a:outerShdw>
                </a:effectLst>
                <a:ea typeface="宋体" pitchFamily="2" charset="-122"/>
              </a:rPr>
              <a:t>, int month</a:t>
            </a:r>
            <a:r>
              <a:rPr lang="en-US" altLang="zh-CN">
                <a:solidFill>
                  <a:schemeClr val="accent2"/>
                </a:solidFill>
                <a:effectLst>
                  <a:outerShdw blurRad="38100" dist="38100" dir="2700000" algn="tl">
                    <a:srgbClr val="000000"/>
                  </a:outerShdw>
                </a:effectLst>
                <a:ea typeface="宋体" pitchFamily="2" charset="-122"/>
              </a:rPr>
              <a:t> = 1</a:t>
            </a:r>
            <a:r>
              <a:rPr lang="en-US" altLang="zh-CN">
                <a:solidFill>
                  <a:srgbClr val="00FF00"/>
                </a:solidFill>
                <a:effectLst>
                  <a:outerShdw blurRad="38100" dist="38100" dir="2700000" algn="tl">
                    <a:srgbClr val="000000"/>
                  </a:outerShdw>
                </a:effectLst>
                <a:ea typeface="宋体" pitchFamily="2" charset="-122"/>
              </a:rPr>
              <a:t>, int date); </a:t>
            </a:r>
            <a:r>
              <a:rPr lang="en-US" altLang="zh-CN">
                <a:solidFill>
                  <a:schemeClr val="accent2"/>
                </a:solidFill>
                <a:effectLst>
                  <a:outerShdw blurRad="38100" dist="38100" dir="2700000" algn="tl">
                    <a:srgbClr val="000000"/>
                  </a:outerShdw>
                </a:effectLst>
                <a:ea typeface="宋体" pitchFamily="2" charset="-122"/>
              </a:rPr>
              <a:t>// ?</a:t>
            </a:r>
            <a:r>
              <a:rPr lang="en-US" altLang="zh-CN">
                <a:solidFill>
                  <a:srgbClr val="00FF00"/>
                </a:solidFill>
                <a:effectLst>
                  <a:outerShdw blurRad="38100" dist="38100" dir="2700000" algn="tl">
                    <a:srgbClr val="000000"/>
                  </a:outerShdw>
                </a:effectLst>
                <a:ea typeface="宋体" pitchFamily="2" charset="-122"/>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zh-CN">
                <a:ea typeface="宋体" pitchFamily="2" charset="-122"/>
              </a:rPr>
              <a:t>Default arguments – rules</a:t>
            </a:r>
          </a:p>
        </p:txBody>
      </p:sp>
      <p:sp>
        <p:nvSpPr>
          <p:cNvPr id="143363" name="Rectangle 3"/>
          <p:cNvSpPr>
            <a:spLocks noGrp="1" noChangeArrowheads="1"/>
          </p:cNvSpPr>
          <p:nvPr>
            <p:ph type="body" idx="1"/>
          </p:nvPr>
        </p:nvSpPr>
        <p:spPr/>
        <p:txBody>
          <a:bodyPr/>
          <a:lstStyle/>
          <a:p>
            <a:pPr>
              <a:lnSpc>
                <a:spcPct val="90000"/>
              </a:lnSpc>
            </a:pPr>
            <a:r>
              <a:rPr lang="zh-CN" altLang="en-US" sz="2800">
                <a:ea typeface="宋体" pitchFamily="2" charset="-122"/>
              </a:rPr>
              <a:t> </a:t>
            </a:r>
            <a:r>
              <a:rPr lang="en-US" altLang="zh-CN" sz="2800">
                <a:ea typeface="宋体" pitchFamily="2" charset="-122"/>
              </a:rPr>
              <a:t>The default argument is only specified once – in the prototype – not in the implementation</a:t>
            </a:r>
          </a:p>
          <a:p>
            <a:pPr>
              <a:lnSpc>
                <a:spcPct val="90000"/>
              </a:lnSpc>
            </a:pPr>
            <a:r>
              <a:rPr lang="en-US" altLang="zh-CN" sz="2800">
                <a:ea typeface="宋体" pitchFamily="2" charset="-122"/>
              </a:rPr>
              <a:t> No need to specify all the arguments as default but those as default must be rightmost in the parameter list</a:t>
            </a: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r>
              <a:rPr lang="en-US" altLang="zh-CN" sz="2800">
                <a:ea typeface="宋体" pitchFamily="2" charset="-122"/>
              </a:rPr>
              <a:t> </a:t>
            </a:r>
            <a:r>
              <a:rPr lang="en-US" altLang="zh-CN" sz="2800">
                <a:solidFill>
                  <a:schemeClr val="accent2"/>
                </a:solidFill>
                <a:ea typeface="宋体" pitchFamily="2" charset="-122"/>
              </a:rPr>
              <a:t>In a call, arguments with default may be omitted from the right end.</a:t>
            </a:r>
          </a:p>
        </p:txBody>
      </p:sp>
      <p:sp>
        <p:nvSpPr>
          <p:cNvPr id="143364" name="Text Box 4"/>
          <p:cNvSpPr txBox="1">
            <a:spLocks noChangeArrowheads="1"/>
          </p:cNvSpPr>
          <p:nvPr/>
        </p:nvSpPr>
        <p:spPr bwMode="auto">
          <a:xfrm>
            <a:off x="609600" y="1600200"/>
            <a:ext cx="8305800" cy="3195638"/>
          </a:xfrm>
          <a:prstGeom prst="rect">
            <a:avLst/>
          </a:prstGeom>
          <a:solidFill>
            <a:srgbClr val="CCFFFF"/>
          </a:solidFill>
          <a:ln w="12700">
            <a:noFill/>
            <a:miter lim="800000"/>
            <a:headEnd/>
            <a:tailEnd/>
          </a:ln>
          <a:effectLst/>
        </p:spPr>
        <p:txBody>
          <a:bodyPr>
            <a:spAutoFit/>
          </a:bodyPr>
          <a:lstStyle/>
          <a:p>
            <a:pPr>
              <a:spcBef>
                <a:spcPct val="50000"/>
              </a:spcBef>
            </a:pPr>
            <a:r>
              <a:rPr lang="en-US" altLang="zh-CN">
                <a:solidFill>
                  <a:srgbClr val="00FF00"/>
                </a:solidFill>
                <a:effectLst>
                  <a:outerShdw blurRad="38100" dist="38100" dir="2700000" algn="tl">
                    <a:srgbClr val="000000"/>
                  </a:outerShdw>
                </a:effectLst>
                <a:ea typeface="宋体" pitchFamily="2" charset="-122"/>
              </a:rPr>
              <a:t>Prototype:</a:t>
            </a:r>
          </a:p>
          <a:p>
            <a:pPr>
              <a:spcBef>
                <a:spcPct val="50000"/>
              </a:spcBef>
            </a:pPr>
            <a:r>
              <a:rPr lang="en-US" altLang="zh-CN">
                <a:effectLst>
                  <a:outerShdw blurRad="38100" dist="38100" dir="2700000" algn="tl">
                    <a:srgbClr val="000000"/>
                  </a:outerShdw>
                </a:effectLst>
                <a:ea typeface="宋体" pitchFamily="2" charset="-122"/>
              </a:rPr>
              <a:t> </a:t>
            </a:r>
            <a:r>
              <a:rPr lang="en-US" altLang="zh-CN">
                <a:solidFill>
                  <a:srgbClr val="FC0128"/>
                </a:solidFill>
                <a:effectLst>
                  <a:outerShdw blurRad="38100" dist="38100" dir="2700000" algn="tl">
                    <a:srgbClr val="000000"/>
                  </a:outerShdw>
                </a:effectLst>
                <a:ea typeface="宋体" pitchFamily="2" charset="-122"/>
              </a:rPr>
              <a:t>int date_check (int year, int month = 1, int date =1); </a:t>
            </a:r>
          </a:p>
          <a:p>
            <a:pPr>
              <a:spcBef>
                <a:spcPct val="50000"/>
              </a:spcBef>
            </a:pPr>
            <a:r>
              <a:rPr lang="en-US" altLang="zh-CN">
                <a:solidFill>
                  <a:srgbClr val="00FF00"/>
                </a:solidFill>
                <a:effectLst>
                  <a:outerShdw blurRad="38100" dist="38100" dir="2700000" algn="tl">
                    <a:srgbClr val="000000"/>
                  </a:outerShdw>
                </a:effectLst>
                <a:ea typeface="宋体" pitchFamily="2" charset="-122"/>
              </a:rPr>
              <a:t>Usage in the calling function</a:t>
            </a:r>
          </a:p>
          <a:p>
            <a:pPr>
              <a:spcBef>
                <a:spcPct val="50000"/>
              </a:spcBef>
            </a:pPr>
            <a:r>
              <a:rPr lang="en-US" altLang="zh-CN">
                <a:solidFill>
                  <a:schemeClr val="accent2"/>
                </a:solidFill>
                <a:effectLst>
                  <a:outerShdw blurRad="38100" dist="38100" dir="2700000" algn="tl">
                    <a:srgbClr val="000000"/>
                  </a:outerShdw>
                </a:effectLst>
                <a:ea typeface="宋体" pitchFamily="2" charset="-122"/>
              </a:rPr>
              <a:t>date_check(2002); // uses default  for both month and date</a:t>
            </a:r>
          </a:p>
          <a:p>
            <a:pPr>
              <a:spcBef>
                <a:spcPct val="50000"/>
              </a:spcBef>
            </a:pPr>
            <a:r>
              <a:rPr lang="en-US" altLang="zh-CN">
                <a:solidFill>
                  <a:schemeClr val="accent2"/>
                </a:solidFill>
                <a:effectLst>
                  <a:outerShdw blurRad="38100" dist="38100" dir="2700000" algn="tl">
                    <a:srgbClr val="000000"/>
                  </a:outerShdw>
                </a:effectLst>
                <a:ea typeface="宋体" pitchFamily="2" charset="-122"/>
              </a:rPr>
              <a:t>date_check(2002, 9); // uses default  for date =1</a:t>
            </a:r>
          </a:p>
          <a:p>
            <a:pPr>
              <a:spcBef>
                <a:spcPct val="50000"/>
              </a:spcBef>
            </a:pPr>
            <a:r>
              <a:rPr lang="en-US" altLang="zh-CN">
                <a:solidFill>
                  <a:schemeClr val="accent2"/>
                </a:solidFill>
                <a:effectLst>
                  <a:outerShdw blurRad="38100" dist="38100" dir="2700000" algn="tl">
                    <a:srgbClr val="000000"/>
                  </a:outerShdw>
                </a:effectLst>
                <a:ea typeface="宋体" pitchFamily="2" charset="-122"/>
              </a:rPr>
              <a:t>date_check(2002, 9, 5); // does not use defaults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050"/>
          <p:cNvSpPr>
            <a:spLocks noGrp="1" noChangeArrowheads="1"/>
          </p:cNvSpPr>
          <p:nvPr>
            <p:ph type="ctrTitle"/>
          </p:nvPr>
        </p:nvSpPr>
        <p:spPr>
          <a:xfrm>
            <a:off x="685800" y="2286000"/>
            <a:ext cx="7772400" cy="1143000"/>
          </a:xfrm>
        </p:spPr>
        <p:txBody>
          <a:bodyPr/>
          <a:lstStyle/>
          <a:p>
            <a:r>
              <a:rPr lang="en-US" altLang="zh-CN">
                <a:ea typeface="宋体" pitchFamily="2" charset="-122"/>
              </a:rPr>
              <a:t>How can we apply default arguments to a constructor ?</a:t>
            </a:r>
          </a:p>
        </p:txBody>
      </p:sp>
      <p:sp>
        <p:nvSpPr>
          <p:cNvPr id="226307" name="Rectangle 2051"/>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zh-CN">
                <a:ea typeface="宋体" pitchFamily="2" charset="-122"/>
              </a:rPr>
              <a:t>Default Constructor revisited</a:t>
            </a:r>
          </a:p>
        </p:txBody>
      </p:sp>
      <p:sp>
        <p:nvSpPr>
          <p:cNvPr id="144387" name="Rectangle 3"/>
          <p:cNvSpPr>
            <a:spLocks noGrp="1" noChangeArrowheads="1"/>
          </p:cNvSpPr>
          <p:nvPr>
            <p:ph type="body" idx="1"/>
          </p:nvPr>
        </p:nvSpPr>
        <p:spPr/>
        <p:txBody>
          <a:bodyPr/>
          <a:lstStyle/>
          <a:p>
            <a:pPr>
              <a:lnSpc>
                <a:spcPct val="90000"/>
              </a:lnSpc>
            </a:pPr>
            <a:r>
              <a:rPr lang="en-US" altLang="zh-CN" sz="2800">
                <a:ea typeface="宋体" pitchFamily="2" charset="-122"/>
              </a:rPr>
              <a:t>A default constructor can be provided by using default arguments</a:t>
            </a: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r>
              <a:rPr lang="en-US" altLang="zh-CN" sz="2800">
                <a:ea typeface="宋体" pitchFamily="2" charset="-122"/>
              </a:rPr>
              <a:t>Instead of define two constructors and have two implementations</a:t>
            </a:r>
          </a:p>
        </p:txBody>
      </p:sp>
      <p:sp>
        <p:nvSpPr>
          <p:cNvPr id="144388" name="Rectangle 4"/>
          <p:cNvSpPr>
            <a:spLocks noChangeArrowheads="1"/>
          </p:cNvSpPr>
          <p:nvPr/>
        </p:nvSpPr>
        <p:spPr bwMode="auto">
          <a:xfrm>
            <a:off x="457200" y="2971800"/>
            <a:ext cx="8459788" cy="25908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44389" name="Rectangle 5"/>
          <p:cNvSpPr>
            <a:spLocks noChangeArrowheads="1"/>
          </p:cNvSpPr>
          <p:nvPr/>
        </p:nvSpPr>
        <p:spPr bwMode="auto">
          <a:xfrm>
            <a:off x="533400" y="2971800"/>
            <a:ext cx="8324850" cy="2644775"/>
          </a:xfrm>
          <a:prstGeom prst="rect">
            <a:avLst/>
          </a:prstGeom>
          <a:noFill/>
          <a:ln w="12700">
            <a:noFill/>
            <a:miter lim="800000"/>
            <a:headEnd/>
            <a:tailEnd/>
          </a:ln>
          <a:effectLst/>
        </p:spPr>
        <p:txBody>
          <a:bodyPr lIns="90488" tIns="44450" rIns="90488" bIns="44450">
            <a:spAutoFit/>
          </a:bodyPr>
          <a:lstStyle/>
          <a:p>
            <a:r>
              <a:rPr lang="en-US" altLang="zh-CN" b="1">
                <a:solidFill>
                  <a:schemeClr val="bg2"/>
                </a:solidFill>
                <a:effectLst/>
                <a:ea typeface="宋体" pitchFamily="2" charset="-122"/>
              </a:rPr>
              <a:t>class point </a:t>
            </a:r>
          </a:p>
          <a:p>
            <a:r>
              <a:rPr lang="en-US" altLang="zh-CN" b="1">
                <a:solidFill>
                  <a:schemeClr val="bg2"/>
                </a:solidFill>
                <a:effectLst/>
                <a:ea typeface="宋体" pitchFamily="2" charset="-122"/>
              </a:rPr>
              <a:t>{</a:t>
            </a:r>
          </a:p>
          <a:p>
            <a:r>
              <a:rPr lang="en-US" altLang="zh-CN" b="1">
                <a:solidFill>
                  <a:schemeClr val="bg2"/>
                </a:solidFill>
                <a:effectLst/>
                <a:ea typeface="宋体" pitchFamily="2" charset="-122"/>
              </a:rPr>
              <a:t>public:</a:t>
            </a:r>
          </a:p>
          <a:p>
            <a:r>
              <a:rPr lang="en-US" altLang="zh-CN" b="1">
                <a:solidFill>
                  <a:schemeClr val="accent2"/>
                </a:solidFill>
                <a:effectLst/>
                <a:ea typeface="宋体" pitchFamily="2" charset="-122"/>
              </a:rPr>
              <a:t>     point();</a:t>
            </a:r>
          </a:p>
          <a:p>
            <a:r>
              <a:rPr lang="en-US" altLang="zh-CN" b="1">
                <a:solidFill>
                  <a:srgbClr val="00FF00"/>
                </a:solidFill>
                <a:effectLst/>
                <a:ea typeface="宋体" pitchFamily="2" charset="-122"/>
              </a:rPr>
              <a:t>     point(double init_x, double init_y);</a:t>
            </a:r>
          </a:p>
          <a:p>
            <a:r>
              <a:rPr lang="en-US" altLang="zh-CN" b="1">
                <a:solidFill>
                  <a:schemeClr val="accent2"/>
                </a:solidFill>
                <a:effectLst/>
                <a:ea typeface="宋体" pitchFamily="2" charset="-122"/>
              </a:rPr>
              <a:t>     </a:t>
            </a:r>
            <a:r>
              <a:rPr lang="en-US" altLang="zh-CN" b="1">
                <a:solidFill>
                  <a:schemeClr val="bg2"/>
                </a:solidFill>
                <a:effectLst/>
                <a:ea typeface="宋体" pitchFamily="2" charset="-122"/>
              </a:rPr>
              <a:t>…</a:t>
            </a:r>
          </a:p>
          <a:p>
            <a:r>
              <a:rPr lang="en-US" altLang="zh-CN" b="1">
                <a:solidFill>
                  <a:schemeClr val="bg2"/>
                </a:solidFill>
                <a:effectLst/>
                <a:ea typeface="宋体" pitchFamily="2" charset="-122"/>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zh-CN">
                <a:ea typeface="宋体" pitchFamily="2" charset="-122"/>
              </a:rPr>
              <a:t>Default Constructor revisited</a:t>
            </a:r>
          </a:p>
        </p:txBody>
      </p:sp>
      <p:sp>
        <p:nvSpPr>
          <p:cNvPr id="147459" name="Rectangle 3"/>
          <p:cNvSpPr>
            <a:spLocks noGrp="1" noChangeArrowheads="1"/>
          </p:cNvSpPr>
          <p:nvPr>
            <p:ph type="body" idx="1"/>
          </p:nvPr>
        </p:nvSpPr>
        <p:spPr/>
        <p:txBody>
          <a:bodyPr/>
          <a:lstStyle/>
          <a:p>
            <a:pPr>
              <a:lnSpc>
                <a:spcPct val="90000"/>
              </a:lnSpc>
            </a:pPr>
            <a:r>
              <a:rPr lang="en-US" altLang="zh-CN" sz="2800">
                <a:ea typeface="宋体" pitchFamily="2" charset="-122"/>
              </a:rPr>
              <a:t>A default constructor can be provided by using default arguments</a:t>
            </a: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r>
              <a:rPr lang="en-US" altLang="zh-CN" sz="2800">
                <a:ea typeface="宋体" pitchFamily="2" charset="-122"/>
              </a:rPr>
              <a:t>We can define just one constructors with default arguments for all of its arguments</a:t>
            </a:r>
          </a:p>
        </p:txBody>
      </p:sp>
      <p:sp>
        <p:nvSpPr>
          <p:cNvPr id="147460" name="Rectangle 4"/>
          <p:cNvSpPr>
            <a:spLocks noChangeArrowheads="1"/>
          </p:cNvSpPr>
          <p:nvPr/>
        </p:nvSpPr>
        <p:spPr bwMode="auto">
          <a:xfrm>
            <a:off x="457200" y="2971800"/>
            <a:ext cx="8459788" cy="25908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47461" name="Rectangle 5"/>
          <p:cNvSpPr>
            <a:spLocks noChangeArrowheads="1"/>
          </p:cNvSpPr>
          <p:nvPr/>
        </p:nvSpPr>
        <p:spPr bwMode="auto">
          <a:xfrm>
            <a:off x="533400" y="2971800"/>
            <a:ext cx="8324850" cy="2279650"/>
          </a:xfrm>
          <a:prstGeom prst="rect">
            <a:avLst/>
          </a:prstGeom>
          <a:noFill/>
          <a:ln w="12700">
            <a:noFill/>
            <a:miter lim="800000"/>
            <a:headEnd/>
            <a:tailEnd/>
          </a:ln>
          <a:effectLst/>
        </p:spPr>
        <p:txBody>
          <a:bodyPr lIns="90488" tIns="44450" rIns="90488" bIns="44450">
            <a:spAutoFit/>
          </a:bodyPr>
          <a:lstStyle/>
          <a:p>
            <a:r>
              <a:rPr lang="en-US" altLang="zh-CN" b="1">
                <a:solidFill>
                  <a:schemeClr val="bg2"/>
                </a:solidFill>
                <a:effectLst/>
                <a:ea typeface="宋体" pitchFamily="2" charset="-122"/>
              </a:rPr>
              <a:t>class point </a:t>
            </a:r>
          </a:p>
          <a:p>
            <a:r>
              <a:rPr lang="en-US" altLang="zh-CN" b="1">
                <a:solidFill>
                  <a:schemeClr val="bg2"/>
                </a:solidFill>
                <a:effectLst/>
                <a:ea typeface="宋体" pitchFamily="2" charset="-122"/>
              </a:rPr>
              <a:t>{</a:t>
            </a:r>
          </a:p>
          <a:p>
            <a:r>
              <a:rPr lang="en-US" altLang="zh-CN" b="1">
                <a:solidFill>
                  <a:schemeClr val="bg2"/>
                </a:solidFill>
                <a:effectLst/>
                <a:ea typeface="宋体" pitchFamily="2" charset="-122"/>
              </a:rPr>
              <a:t>public:</a:t>
            </a:r>
          </a:p>
          <a:p>
            <a:r>
              <a:rPr lang="en-US" altLang="zh-CN" b="1">
                <a:solidFill>
                  <a:srgbClr val="00FF00"/>
                </a:solidFill>
                <a:effectLst/>
                <a:ea typeface="宋体" pitchFamily="2" charset="-122"/>
              </a:rPr>
              <a:t>    point(double init_x</a:t>
            </a:r>
            <a:r>
              <a:rPr lang="en-US" altLang="zh-CN" b="1">
                <a:solidFill>
                  <a:schemeClr val="accent2"/>
                </a:solidFill>
                <a:effectLst/>
                <a:ea typeface="宋体" pitchFamily="2" charset="-122"/>
              </a:rPr>
              <a:t>=0.0</a:t>
            </a:r>
            <a:r>
              <a:rPr lang="en-US" altLang="zh-CN" b="1">
                <a:solidFill>
                  <a:srgbClr val="00FF00"/>
                </a:solidFill>
                <a:effectLst/>
                <a:ea typeface="宋体" pitchFamily="2" charset="-122"/>
              </a:rPr>
              <a:t>, double init_y </a:t>
            </a:r>
            <a:r>
              <a:rPr lang="en-US" altLang="zh-CN" b="1">
                <a:solidFill>
                  <a:schemeClr val="accent2"/>
                </a:solidFill>
                <a:effectLst/>
                <a:ea typeface="宋体" pitchFamily="2" charset="-122"/>
              </a:rPr>
              <a:t>=0.0</a:t>
            </a:r>
            <a:r>
              <a:rPr lang="en-US" altLang="zh-CN" b="1">
                <a:solidFill>
                  <a:srgbClr val="00FF00"/>
                </a:solidFill>
                <a:effectLst/>
                <a:ea typeface="宋体" pitchFamily="2" charset="-122"/>
              </a:rPr>
              <a:t>);</a:t>
            </a:r>
          </a:p>
          <a:p>
            <a:r>
              <a:rPr lang="en-US" altLang="zh-CN" b="1">
                <a:solidFill>
                  <a:schemeClr val="accent2"/>
                </a:solidFill>
                <a:effectLst/>
                <a:ea typeface="宋体" pitchFamily="2" charset="-122"/>
              </a:rPr>
              <a:t>     </a:t>
            </a:r>
            <a:r>
              <a:rPr lang="en-US" altLang="zh-CN" b="1">
                <a:solidFill>
                  <a:schemeClr val="bg2"/>
                </a:solidFill>
                <a:effectLst/>
                <a:ea typeface="宋体" pitchFamily="2" charset="-122"/>
              </a:rPr>
              <a:t>…</a:t>
            </a:r>
          </a:p>
          <a:p>
            <a:r>
              <a:rPr lang="en-US" altLang="zh-CN" b="1">
                <a:solidFill>
                  <a:schemeClr val="bg2"/>
                </a:solidFill>
                <a:effectLst/>
                <a:ea typeface="宋体" pitchFamily="2" charset="-122"/>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zh-CN">
                <a:ea typeface="宋体" pitchFamily="2" charset="-122"/>
              </a:rPr>
              <a:t>Default Constructor revisited</a:t>
            </a:r>
          </a:p>
        </p:txBody>
      </p:sp>
      <p:sp>
        <p:nvSpPr>
          <p:cNvPr id="146435" name="Rectangle 3"/>
          <p:cNvSpPr>
            <a:spLocks noGrp="1" noChangeArrowheads="1"/>
          </p:cNvSpPr>
          <p:nvPr>
            <p:ph type="body" idx="1"/>
          </p:nvPr>
        </p:nvSpPr>
        <p:spPr/>
        <p:txBody>
          <a:bodyPr/>
          <a:lstStyle/>
          <a:p>
            <a:pPr>
              <a:lnSpc>
                <a:spcPct val="90000"/>
              </a:lnSpc>
            </a:pPr>
            <a:r>
              <a:rPr lang="en-US" altLang="zh-CN" sz="2800">
                <a:ea typeface="宋体" pitchFamily="2" charset="-122"/>
              </a:rPr>
              <a:t>In using the class, we can have three declarations</a:t>
            </a: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r>
              <a:rPr lang="en-US" altLang="zh-CN" sz="2800">
                <a:ea typeface="宋体" pitchFamily="2" charset="-122"/>
              </a:rPr>
              <a:t>The implementation of the constructor with default argument is the same as the usual one...</a:t>
            </a:r>
          </a:p>
        </p:txBody>
      </p:sp>
      <p:sp>
        <p:nvSpPr>
          <p:cNvPr id="146436" name="Rectangle 4"/>
          <p:cNvSpPr>
            <a:spLocks noChangeArrowheads="1"/>
          </p:cNvSpPr>
          <p:nvPr/>
        </p:nvSpPr>
        <p:spPr bwMode="auto">
          <a:xfrm>
            <a:off x="457200" y="2514600"/>
            <a:ext cx="8459788" cy="30480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46437" name="Rectangle 5"/>
          <p:cNvSpPr>
            <a:spLocks noChangeArrowheads="1"/>
          </p:cNvSpPr>
          <p:nvPr/>
        </p:nvSpPr>
        <p:spPr bwMode="auto">
          <a:xfrm>
            <a:off x="609600" y="2514600"/>
            <a:ext cx="7696200" cy="3009900"/>
          </a:xfrm>
          <a:prstGeom prst="rect">
            <a:avLst/>
          </a:prstGeom>
          <a:noFill/>
          <a:ln w="12700">
            <a:noFill/>
            <a:miter lim="800000"/>
            <a:headEnd/>
            <a:tailEnd/>
          </a:ln>
          <a:effectLst/>
        </p:spPr>
        <p:txBody>
          <a:bodyPr lIns="90488" tIns="44450" rIns="90488" bIns="44450">
            <a:spAutoFit/>
          </a:bodyPr>
          <a:lstStyle/>
          <a:p>
            <a:r>
              <a:rPr lang="en-US" altLang="zh-CN" b="1">
                <a:solidFill>
                  <a:schemeClr val="bg2"/>
                </a:solidFill>
                <a:effectLst/>
                <a:ea typeface="宋体" pitchFamily="2" charset="-122"/>
              </a:rPr>
              <a:t>point a(-1, 0.8);  // uses the usual constructor with </a:t>
            </a:r>
          </a:p>
          <a:p>
            <a:r>
              <a:rPr lang="en-US" altLang="zh-CN" b="1">
                <a:solidFill>
                  <a:schemeClr val="bg2"/>
                </a:solidFill>
                <a:effectLst/>
                <a:ea typeface="宋体" pitchFamily="2" charset="-122"/>
              </a:rPr>
              <a:t>                           // two arguments</a:t>
            </a:r>
          </a:p>
          <a:p>
            <a:r>
              <a:rPr lang="en-US" altLang="zh-CN" b="1">
                <a:solidFill>
                  <a:schemeClr val="bg2"/>
                </a:solidFill>
                <a:effectLst/>
                <a:ea typeface="宋体" pitchFamily="2" charset="-122"/>
              </a:rPr>
              <a:t>point b(-1); // uses –1 for the first,</a:t>
            </a:r>
          </a:p>
          <a:p>
            <a:r>
              <a:rPr lang="en-US" altLang="zh-CN" b="1">
                <a:solidFill>
                  <a:schemeClr val="bg2"/>
                </a:solidFill>
                <a:effectLst/>
                <a:ea typeface="宋体" pitchFamily="2" charset="-122"/>
              </a:rPr>
              <a:t>                    // but use default for the second</a:t>
            </a:r>
          </a:p>
          <a:p>
            <a:endParaRPr lang="en-US" altLang="zh-CN" b="1">
              <a:solidFill>
                <a:schemeClr val="bg2"/>
              </a:solidFill>
              <a:effectLst/>
              <a:ea typeface="宋体" pitchFamily="2" charset="-122"/>
            </a:endParaRPr>
          </a:p>
          <a:p>
            <a:r>
              <a:rPr lang="en-US" altLang="zh-CN" b="1">
                <a:solidFill>
                  <a:schemeClr val="bg2"/>
                </a:solidFill>
                <a:effectLst/>
                <a:ea typeface="宋体" pitchFamily="2" charset="-122"/>
              </a:rPr>
              <a:t>point c; // uses default arguments for both;</a:t>
            </a:r>
          </a:p>
          <a:p>
            <a:r>
              <a:rPr lang="en-US" altLang="zh-CN" b="1">
                <a:solidFill>
                  <a:schemeClr val="bg2"/>
                </a:solidFill>
                <a:effectLst/>
                <a:ea typeface="宋体" pitchFamily="2" charset="-122"/>
              </a:rPr>
              <a:t>              // </a:t>
            </a:r>
            <a:r>
              <a:rPr lang="en-US" altLang="zh-CN" b="1">
                <a:solidFill>
                  <a:schemeClr val="accent2"/>
                </a:solidFill>
                <a:effectLst/>
                <a:ea typeface="宋体" pitchFamily="2" charset="-122"/>
              </a:rPr>
              <a:t>default constructor: </a:t>
            </a:r>
          </a:p>
          <a:p>
            <a:r>
              <a:rPr lang="en-US" altLang="zh-CN" b="1">
                <a:solidFill>
                  <a:schemeClr val="bg2"/>
                </a:solidFill>
                <a:effectLst/>
                <a:ea typeface="宋体" pitchFamily="2" charset="-122"/>
              </a:rPr>
              <a:t>              // </a:t>
            </a:r>
            <a:r>
              <a:rPr lang="en-US" altLang="zh-CN" b="1">
                <a:solidFill>
                  <a:schemeClr val="accent2"/>
                </a:solidFill>
                <a:effectLst/>
                <a:ea typeface="宋体" pitchFamily="2" charset="-122"/>
              </a:rPr>
              <a:t>no argument, no parentheses!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a:ea typeface="宋体" pitchFamily="2" charset="-122"/>
              </a:rPr>
              <a:t>Outline</a:t>
            </a:r>
          </a:p>
        </p:txBody>
      </p:sp>
      <p:sp>
        <p:nvSpPr>
          <p:cNvPr id="190467" name="Rectangle 3"/>
          <p:cNvSpPr>
            <a:spLocks noGrp="1" noChangeArrowheads="1"/>
          </p:cNvSpPr>
          <p:nvPr>
            <p:ph type="body" idx="1"/>
          </p:nvPr>
        </p:nvSpPr>
        <p:spPr/>
        <p:txBody>
          <a:bodyPr/>
          <a:lstStyle/>
          <a:p>
            <a:pPr>
              <a:buFont typeface="Monotype Sorts" charset="2"/>
              <a:buNone/>
            </a:pPr>
            <a:r>
              <a:rPr lang="zh-CN" altLang="en-US" sz="2800">
                <a:solidFill>
                  <a:srgbClr val="FF00FF"/>
                </a:solidFill>
                <a:ea typeface="宋体" pitchFamily="2" charset="-122"/>
              </a:rPr>
              <a:t> </a:t>
            </a:r>
            <a:r>
              <a:rPr lang="en-US" altLang="zh-CN" sz="2800">
                <a:solidFill>
                  <a:srgbClr val="FF00FF"/>
                </a:solidFill>
                <a:ea typeface="宋体" pitchFamily="2" charset="-122"/>
              </a:rPr>
              <a:t>A Review of C++ Classes (Lecture 2)</a:t>
            </a:r>
          </a:p>
          <a:p>
            <a:r>
              <a:rPr lang="en-US" altLang="zh-CN" sz="2800">
                <a:ea typeface="宋体" pitchFamily="2" charset="-122"/>
              </a:rPr>
              <a:t> OOP, ADTs and Classes</a:t>
            </a:r>
          </a:p>
          <a:p>
            <a:r>
              <a:rPr lang="en-US" altLang="zh-CN" sz="2800">
                <a:ea typeface="宋体" pitchFamily="2" charset="-122"/>
              </a:rPr>
              <a:t> Class Definition, Implementation and Use</a:t>
            </a:r>
          </a:p>
          <a:p>
            <a:r>
              <a:rPr lang="en-US" altLang="zh-CN" sz="2800">
                <a:ea typeface="宋体" pitchFamily="2" charset="-122"/>
              </a:rPr>
              <a:t> Constructors and Value Semantics</a:t>
            </a:r>
          </a:p>
          <a:p>
            <a:pPr>
              <a:buFont typeface="Monotype Sorts" charset="2"/>
              <a:buNone/>
            </a:pPr>
            <a:r>
              <a:rPr lang="en-US" altLang="zh-CN" sz="2800">
                <a:solidFill>
                  <a:srgbClr val="FF00FF"/>
                </a:solidFill>
                <a:ea typeface="宋体" pitchFamily="2" charset="-122"/>
              </a:rPr>
              <a:t>More on Classes (Lecture 3)</a:t>
            </a:r>
          </a:p>
          <a:p>
            <a:r>
              <a:rPr lang="en-US" altLang="zh-CN" sz="2800">
                <a:ea typeface="宋体" pitchFamily="2" charset="-122"/>
              </a:rPr>
              <a:t> </a:t>
            </a:r>
            <a:r>
              <a:rPr lang="en-US" altLang="zh-CN" sz="2800">
                <a:solidFill>
                  <a:srgbClr val="FC0128"/>
                </a:solidFill>
                <a:ea typeface="宋体" pitchFamily="2" charset="-122"/>
              </a:rPr>
              <a:t>Namespace and Documentation</a:t>
            </a:r>
          </a:p>
          <a:p>
            <a:r>
              <a:rPr lang="en-US" altLang="zh-CN" sz="2800">
                <a:ea typeface="宋体" pitchFamily="2" charset="-122"/>
              </a:rPr>
              <a:t> Classes and Parameters</a:t>
            </a:r>
          </a:p>
          <a:p>
            <a:r>
              <a:rPr lang="en-US" altLang="zh-CN" sz="2800">
                <a:ea typeface="宋体" pitchFamily="2" charset="-122"/>
              </a:rPr>
              <a:t> Operator Overloading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3234" name="Rectangle 1026"/>
          <p:cNvSpPr>
            <a:spLocks noGrp="1" noChangeArrowheads="1"/>
          </p:cNvSpPr>
          <p:nvPr>
            <p:ph type="title"/>
          </p:nvPr>
        </p:nvSpPr>
        <p:spPr>
          <a:noFill/>
          <a:ln/>
        </p:spPr>
        <p:txBody>
          <a:bodyPr/>
          <a:lstStyle/>
          <a:p>
            <a:r>
              <a:rPr lang="en-US" altLang="zh-CN">
                <a:ea typeface="宋体" pitchFamily="2" charset="-122"/>
              </a:rPr>
              <a:t>Constructors:</a:t>
            </a:r>
            <a:r>
              <a:rPr lang="en-US" altLang="zh-CN">
                <a:latin typeface="Arial" pitchFamily="34" charset="0"/>
                <a:ea typeface="宋体" pitchFamily="2" charset="-122"/>
              </a:rPr>
              <a:t> </a:t>
            </a:r>
            <a:r>
              <a:rPr lang="en-US" altLang="zh-CN" sz="3600">
                <a:latin typeface="Arial" pitchFamily="34" charset="0"/>
                <a:ea typeface="宋体" pitchFamily="2" charset="-122"/>
              </a:rPr>
              <a:t>Implementation</a:t>
            </a:r>
            <a:r>
              <a:rPr lang="en-US" altLang="zh-CN">
                <a:ea typeface="宋体" pitchFamily="2" charset="-122"/>
              </a:rPr>
              <a:t>	</a:t>
            </a:r>
          </a:p>
        </p:txBody>
      </p:sp>
      <p:sp>
        <p:nvSpPr>
          <p:cNvPr id="223235" name="Rectangle 1027"/>
          <p:cNvSpPr>
            <a:spLocks noChangeArrowheads="1"/>
          </p:cNvSpPr>
          <p:nvPr/>
        </p:nvSpPr>
        <p:spPr bwMode="auto">
          <a:xfrm>
            <a:off x="388938" y="3048000"/>
            <a:ext cx="8567737" cy="267811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23236" name="Rectangle 1028"/>
          <p:cNvSpPr>
            <a:spLocks noChangeArrowheads="1"/>
          </p:cNvSpPr>
          <p:nvPr/>
        </p:nvSpPr>
        <p:spPr bwMode="auto">
          <a:xfrm>
            <a:off x="419100" y="3048000"/>
            <a:ext cx="8651875" cy="2616200"/>
          </a:xfrm>
          <a:prstGeom prst="rect">
            <a:avLst/>
          </a:prstGeom>
          <a:noFill/>
          <a:ln w="12700">
            <a:noFill/>
            <a:miter lim="800000"/>
            <a:headEnd/>
            <a:tailEnd/>
          </a:ln>
          <a:effectLst/>
        </p:spPr>
        <p:txBody>
          <a:bodyPr lIns="90488" tIns="44450" rIns="90488" bIns="44450">
            <a:spAutoFit/>
          </a:bodyPr>
          <a:lstStyle/>
          <a:p>
            <a:endParaRPr lang="zh-CN" altLang="en-US" b="1">
              <a:solidFill>
                <a:schemeClr val="bg2"/>
              </a:solidFill>
              <a:effectLst/>
              <a:ea typeface="宋体" pitchFamily="2" charset="-122"/>
            </a:endParaRPr>
          </a:p>
          <a:p>
            <a:r>
              <a:rPr lang="en-US" altLang="zh-CN" sz="2300" b="1">
                <a:solidFill>
                  <a:schemeClr val="bg2"/>
                </a:solidFill>
                <a:effectLst/>
                <a:ea typeface="宋体" pitchFamily="2" charset="-122"/>
              </a:rPr>
              <a:t>point::</a:t>
            </a:r>
            <a:r>
              <a:rPr lang="en-US" altLang="zh-CN" sz="2300" b="1">
                <a:solidFill>
                  <a:srgbClr val="FC0128"/>
                </a:solidFill>
                <a:effectLst/>
                <a:ea typeface="宋体" pitchFamily="2" charset="-122"/>
              </a:rPr>
              <a:t>point</a:t>
            </a:r>
            <a:r>
              <a:rPr lang="en-US" altLang="zh-CN" sz="2300" b="1">
                <a:solidFill>
                  <a:schemeClr val="bg2"/>
                </a:solidFill>
                <a:effectLst/>
                <a:ea typeface="宋体" pitchFamily="2" charset="-122"/>
              </a:rPr>
              <a:t>(double init_x, double init_y)</a:t>
            </a:r>
          </a:p>
          <a:p>
            <a:r>
              <a:rPr lang="en-US" altLang="zh-CN" sz="2300" b="1">
                <a:solidFill>
                  <a:schemeClr val="bg2"/>
                </a:solidFill>
                <a:effectLst/>
                <a:ea typeface="宋体" pitchFamily="2" charset="-122"/>
              </a:rPr>
              <a:t>{</a:t>
            </a:r>
          </a:p>
          <a:p>
            <a:r>
              <a:rPr lang="en-US" altLang="zh-CN" b="1">
                <a:solidFill>
                  <a:schemeClr val="bg2"/>
                </a:solidFill>
                <a:effectLst/>
                <a:ea typeface="宋体" pitchFamily="2" charset="-122"/>
              </a:rPr>
              <a:t>     x = init_x;</a:t>
            </a:r>
          </a:p>
          <a:p>
            <a:r>
              <a:rPr lang="en-US" altLang="zh-CN" b="1">
                <a:solidFill>
                  <a:schemeClr val="bg2"/>
                </a:solidFill>
                <a:effectLst/>
                <a:ea typeface="宋体" pitchFamily="2" charset="-122"/>
              </a:rPr>
              <a:t>     y = init_y;</a:t>
            </a:r>
          </a:p>
          <a:p>
            <a:r>
              <a:rPr lang="en-US" altLang="zh-CN" b="1">
                <a:solidFill>
                  <a:schemeClr val="bg2"/>
                </a:solidFill>
                <a:effectLst/>
                <a:ea typeface="宋体" pitchFamily="2" charset="-122"/>
              </a:rPr>
              <a:t>}</a:t>
            </a:r>
          </a:p>
          <a:p>
            <a:pPr eaLnBrk="1"/>
            <a:endParaRPr lang="zh-CN" altLang="en-US" b="1">
              <a:solidFill>
                <a:schemeClr val="bg2"/>
              </a:solidFill>
              <a:effectLst/>
              <a:ea typeface="宋体" pitchFamily="2" charset="-122"/>
            </a:endParaRPr>
          </a:p>
        </p:txBody>
      </p:sp>
      <p:sp>
        <p:nvSpPr>
          <p:cNvPr id="223237" name="Rectangle 1029"/>
          <p:cNvSpPr>
            <a:spLocks noChangeArrowheads="1"/>
          </p:cNvSpPr>
          <p:nvPr/>
        </p:nvSpPr>
        <p:spPr bwMode="auto">
          <a:xfrm>
            <a:off x="454025" y="1851025"/>
            <a:ext cx="7672388" cy="942975"/>
          </a:xfrm>
          <a:prstGeom prst="rect">
            <a:avLst/>
          </a:prstGeom>
          <a:noFill/>
          <a:ln w="12700">
            <a:noFill/>
            <a:miter lim="800000"/>
            <a:headEnd/>
            <a:tailEnd/>
          </a:ln>
          <a:effectLst/>
        </p:spPr>
        <p:txBody>
          <a:bodyPr lIns="90488" tIns="44450" rIns="90488" bIns="44450">
            <a:spAutoFit/>
          </a:bodyPr>
          <a:lstStyle/>
          <a:p>
            <a:r>
              <a:rPr lang="en-US" altLang="zh-CN" sz="2800">
                <a:effectLst>
                  <a:outerShdw blurRad="38100" dist="38100" dir="2700000" algn="tl">
                    <a:srgbClr val="000000"/>
                  </a:outerShdw>
                </a:effectLst>
                <a:latin typeface="Times New Roman" pitchFamily="18" charset="0"/>
                <a:ea typeface="宋体" pitchFamily="2" charset="-122"/>
              </a:rPr>
              <a:t>And for the most part, the constructor is no different than any other member functions.</a:t>
            </a:r>
          </a:p>
        </p:txBody>
      </p:sp>
      <p:sp>
        <p:nvSpPr>
          <p:cNvPr id="223238" name="Rectangle 1030"/>
          <p:cNvSpPr>
            <a:spLocks noGrp="1" noChangeArrowheads="1"/>
          </p:cNvSpPr>
          <p:nvPr>
            <p:ph type="body" idx="1"/>
          </p:nvPr>
        </p:nvSpPr>
        <p:spPr>
          <a:xfrm>
            <a:off x="609600" y="5791200"/>
            <a:ext cx="8162925" cy="835025"/>
          </a:xfrm>
          <a:noFill/>
          <a:ln/>
        </p:spPr>
        <p:txBody>
          <a:bodyPr/>
          <a:lstStyle/>
          <a:p>
            <a:pPr>
              <a:lnSpc>
                <a:spcPct val="90000"/>
              </a:lnSpc>
              <a:buFont typeface="Monotype Sorts" charset="2"/>
              <a:buNone/>
            </a:pPr>
            <a:r>
              <a:rPr lang="en-US" altLang="zh-CN" sz="2800">
                <a:ea typeface="宋体" pitchFamily="2" charset="-122"/>
              </a:rPr>
              <a:t>But recall that there are 3 special features about constructor...and 4 for this with default arguments!</a:t>
            </a:r>
          </a:p>
        </p:txBody>
      </p:sp>
      <p:grpSp>
        <p:nvGrpSpPr>
          <p:cNvPr id="223239" name="Group 1031"/>
          <p:cNvGrpSpPr>
            <a:grpSpLocks/>
          </p:cNvGrpSpPr>
          <p:nvPr/>
        </p:nvGrpSpPr>
        <p:grpSpPr bwMode="auto">
          <a:xfrm>
            <a:off x="7010400" y="152400"/>
            <a:ext cx="2057400" cy="1533525"/>
            <a:chOff x="3216" y="1440"/>
            <a:chExt cx="2160" cy="1871"/>
          </a:xfrm>
        </p:grpSpPr>
        <p:sp>
          <p:nvSpPr>
            <p:cNvPr id="223240" name="Text Box 1032"/>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altLang="zh-CN" sz="1400">
                  <a:effectLst>
                    <a:outerShdw blurRad="38100" dist="38100" dir="2700000" algn="tl">
                      <a:srgbClr val="000000"/>
                    </a:outerShdw>
                  </a:effectLst>
                  <a:ea typeface="宋体" pitchFamily="2" charset="-122"/>
                </a:rPr>
                <a:t>x</a:t>
              </a:r>
            </a:p>
          </p:txBody>
        </p:sp>
        <p:grpSp>
          <p:nvGrpSpPr>
            <p:cNvPr id="223241" name="Group 1033"/>
            <p:cNvGrpSpPr>
              <a:grpSpLocks/>
            </p:cNvGrpSpPr>
            <p:nvPr/>
          </p:nvGrpSpPr>
          <p:grpSpPr bwMode="auto">
            <a:xfrm>
              <a:off x="3216" y="1440"/>
              <a:ext cx="2017" cy="1871"/>
              <a:chOff x="3216" y="1056"/>
              <a:chExt cx="2017" cy="1871"/>
            </a:xfrm>
          </p:grpSpPr>
          <p:sp>
            <p:nvSpPr>
              <p:cNvPr id="223242" name="Rectangle 1034"/>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223243" name="Line 1035"/>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223244" name="Line 1036"/>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223245" name="Line 1037"/>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223246" name="Line 1038"/>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223247" name="Line 1039"/>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223248" name="Line 1040"/>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223249" name="Text Box 1041"/>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zh-CN" altLang="en-US" sz="1200">
                    <a:effectLst>
                      <a:outerShdw blurRad="38100" dist="38100" dir="2700000" algn="tl">
                        <a:srgbClr val="000000"/>
                      </a:outerShdw>
                    </a:effectLst>
                    <a:ea typeface="宋体" pitchFamily="2" charset="-122"/>
                  </a:rPr>
                  <a:t> </a:t>
                </a:r>
                <a:r>
                  <a:rPr lang="en-US" altLang="zh-CN" sz="1200">
                    <a:effectLst>
                      <a:outerShdw blurRad="38100" dist="38100" dir="2700000" algn="tl">
                        <a:srgbClr val="000000"/>
                      </a:outerShdw>
                    </a:effectLst>
                    <a:ea typeface="宋体" pitchFamily="2" charset="-122"/>
                  </a:rPr>
                  <a:t>-2    -1     0     1      2</a:t>
                </a:r>
              </a:p>
            </p:txBody>
          </p:sp>
          <p:sp>
            <p:nvSpPr>
              <p:cNvPr id="223250" name="Text Box 1042"/>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zh-CN" altLang="en-US" sz="1200">
                    <a:effectLst>
                      <a:outerShdw blurRad="38100" dist="38100" dir="2700000" algn="tl">
                        <a:srgbClr val="000000"/>
                      </a:outerShdw>
                    </a:effectLst>
                    <a:ea typeface="宋体" pitchFamily="2" charset="-122"/>
                  </a:rPr>
                  <a:t> </a:t>
                </a:r>
                <a:r>
                  <a:rPr lang="en-US" altLang="zh-CN" sz="1200">
                    <a:effectLst>
                      <a:outerShdw blurRad="38100" dist="38100" dir="2700000" algn="tl">
                        <a:srgbClr val="000000"/>
                      </a:outerShdw>
                    </a:effectLst>
                    <a:ea typeface="宋体" pitchFamily="2" charset="-122"/>
                  </a:rPr>
                  <a:t>2   </a:t>
                </a:r>
              </a:p>
              <a:p>
                <a:pPr>
                  <a:spcBef>
                    <a:spcPct val="10000"/>
                  </a:spcBef>
                </a:pPr>
                <a:r>
                  <a:rPr lang="en-US" altLang="zh-CN" sz="1200">
                    <a:effectLst>
                      <a:outerShdw blurRad="38100" dist="38100" dir="2700000" algn="tl">
                        <a:srgbClr val="000000"/>
                      </a:outerShdw>
                    </a:effectLst>
                    <a:ea typeface="宋体" pitchFamily="2" charset="-122"/>
                  </a:rPr>
                  <a:t> 1 </a:t>
                </a:r>
              </a:p>
              <a:p>
                <a:pPr>
                  <a:spcBef>
                    <a:spcPct val="10000"/>
                  </a:spcBef>
                </a:pPr>
                <a:r>
                  <a:rPr lang="en-US" altLang="zh-CN" sz="1200">
                    <a:effectLst>
                      <a:outerShdw blurRad="38100" dist="38100" dir="2700000" algn="tl">
                        <a:srgbClr val="000000"/>
                      </a:outerShdw>
                    </a:effectLst>
                    <a:ea typeface="宋体" pitchFamily="2" charset="-122"/>
                  </a:rPr>
                  <a:t> 0 </a:t>
                </a:r>
              </a:p>
              <a:p>
                <a:pPr>
                  <a:spcBef>
                    <a:spcPct val="10000"/>
                  </a:spcBef>
                </a:pPr>
                <a:r>
                  <a:rPr lang="en-US" altLang="zh-CN" sz="1200">
                    <a:effectLst>
                      <a:outerShdw blurRad="38100" dist="38100" dir="2700000" algn="tl">
                        <a:srgbClr val="000000"/>
                      </a:outerShdw>
                    </a:effectLst>
                    <a:ea typeface="宋体" pitchFamily="2" charset="-122"/>
                  </a:rPr>
                  <a:t>-1</a:t>
                </a:r>
              </a:p>
              <a:p>
                <a:pPr>
                  <a:spcBef>
                    <a:spcPct val="10000"/>
                  </a:spcBef>
                </a:pPr>
                <a:r>
                  <a:rPr lang="en-US" altLang="zh-CN" sz="1200">
                    <a:effectLst>
                      <a:outerShdw blurRad="38100" dist="38100" dir="2700000" algn="tl">
                        <a:srgbClr val="000000"/>
                      </a:outerShdw>
                    </a:effectLst>
                    <a:ea typeface="宋体" pitchFamily="2" charset="-122"/>
                  </a:rPr>
                  <a:t>-2</a:t>
                </a:r>
              </a:p>
            </p:txBody>
          </p:sp>
          <p:sp>
            <p:nvSpPr>
              <p:cNvPr id="223251" name="Text Box 1043"/>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altLang="zh-CN" sz="1400">
                    <a:effectLst>
                      <a:outerShdw blurRad="38100" dist="38100" dir="2700000" algn="tl">
                        <a:srgbClr val="000000"/>
                      </a:outerShdw>
                    </a:effectLst>
                    <a:ea typeface="宋体" pitchFamily="2" charset="-122"/>
                  </a:rPr>
                  <a:t>y</a:t>
                </a:r>
              </a:p>
            </p:txBody>
          </p:sp>
        </p:grpSp>
        <p:sp>
          <p:nvSpPr>
            <p:cNvPr id="223252" name="Oval 1044"/>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223253" name="Text Box 1045"/>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altLang="zh-CN" sz="1400">
                  <a:solidFill>
                    <a:srgbClr val="FC0128"/>
                  </a:solidFill>
                  <a:effectLst>
                    <a:outerShdw blurRad="38100" dist="38100" dir="2700000" algn="tl">
                      <a:srgbClr val="000000"/>
                    </a:outerShdw>
                  </a:effectLst>
                  <a:ea typeface="宋体" pitchFamily="2" charset="-122"/>
                </a:rPr>
                <a:t>p</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223238">
                                            <p:txEl>
                                              <p:pRg st="0" end="0"/>
                                            </p:txEl>
                                          </p:spTgt>
                                        </p:tgtEl>
                                        <p:attrNameLst>
                                          <p:attrName>style.visibility</p:attrName>
                                        </p:attrNameLst>
                                      </p:cBhvr>
                                      <p:to>
                                        <p:strVal val="visible"/>
                                      </p:to>
                                    </p:set>
                                    <p:animEffect transition="in" filter="randombar(vertical)">
                                      <p:cBhvr>
                                        <p:cTn id="7" dur="500"/>
                                        <p:tgtEl>
                                          <p:spTgt spid="2232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8"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1026"/>
          <p:cNvSpPr>
            <a:spLocks noGrp="1" noChangeArrowheads="1"/>
          </p:cNvSpPr>
          <p:nvPr>
            <p:ph type="ctrTitle"/>
          </p:nvPr>
        </p:nvSpPr>
        <p:spPr>
          <a:xfrm>
            <a:off x="685800" y="2286000"/>
            <a:ext cx="7772400" cy="1143000"/>
          </a:xfrm>
        </p:spPr>
        <p:txBody>
          <a:bodyPr/>
          <a:lstStyle/>
          <a:p>
            <a:r>
              <a:rPr lang="en-US" altLang="zh-CN">
                <a:ea typeface="宋体" pitchFamily="2" charset="-122"/>
              </a:rPr>
              <a:t>Second topic about parameters...</a:t>
            </a:r>
          </a:p>
        </p:txBody>
      </p:sp>
      <p:sp>
        <p:nvSpPr>
          <p:cNvPr id="227331" name="Rectangle 1027"/>
          <p:cNvSpPr>
            <a:spLocks noGrp="1" noChangeArrowheads="1"/>
          </p:cNvSpPr>
          <p:nvPr>
            <p:ph type="subTitle" idx="1"/>
          </p:nvPr>
        </p:nvSpPr>
        <p:spPr/>
        <p:txBody>
          <a:bodyPr/>
          <a:lstStyle/>
          <a:p>
            <a:r>
              <a:rPr lang="en-US" altLang="zh-CN">
                <a:ea typeface="宋体" pitchFamily="2" charset="-122"/>
              </a:rPr>
              <a:t>Classes as parameters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zh-CN">
                <a:ea typeface="宋体" pitchFamily="2" charset="-122"/>
              </a:rPr>
              <a:t>Class as type of parameter</a:t>
            </a:r>
          </a:p>
        </p:txBody>
      </p:sp>
      <p:sp>
        <p:nvSpPr>
          <p:cNvPr id="148483" name="Rectangle 3"/>
          <p:cNvSpPr>
            <a:spLocks noGrp="1" noChangeArrowheads="1"/>
          </p:cNvSpPr>
          <p:nvPr>
            <p:ph type="body" idx="1"/>
          </p:nvPr>
        </p:nvSpPr>
        <p:spPr/>
        <p:txBody>
          <a:bodyPr/>
          <a:lstStyle/>
          <a:p>
            <a:pPr>
              <a:lnSpc>
                <a:spcPct val="90000"/>
              </a:lnSpc>
            </a:pPr>
            <a:r>
              <a:rPr lang="en-US" altLang="zh-CN">
                <a:ea typeface="宋体" pitchFamily="2" charset="-122"/>
              </a:rPr>
              <a:t>A class can be used as the type of a function’s parameter, just like any other data type</a:t>
            </a:r>
          </a:p>
          <a:p>
            <a:pPr lvl="1">
              <a:lnSpc>
                <a:spcPct val="90000"/>
              </a:lnSpc>
            </a:pPr>
            <a:r>
              <a:rPr lang="en-US" altLang="zh-CN">
                <a:ea typeface="宋体" pitchFamily="2" charset="-122"/>
              </a:rPr>
              <a:t> Value parameters</a:t>
            </a:r>
          </a:p>
          <a:p>
            <a:pPr lvl="1">
              <a:lnSpc>
                <a:spcPct val="90000"/>
              </a:lnSpc>
            </a:pPr>
            <a:r>
              <a:rPr lang="en-US" altLang="zh-CN">
                <a:ea typeface="宋体" pitchFamily="2" charset="-122"/>
              </a:rPr>
              <a:t> Reference parameters</a:t>
            </a:r>
          </a:p>
          <a:p>
            <a:pPr lvl="1">
              <a:lnSpc>
                <a:spcPct val="90000"/>
              </a:lnSpc>
            </a:pPr>
            <a:r>
              <a:rPr lang="en-US" altLang="zh-CN">
                <a:ea typeface="宋体" pitchFamily="2" charset="-122"/>
              </a:rPr>
              <a:t> Const reference parameters</a:t>
            </a:r>
          </a:p>
          <a:p>
            <a:pPr lvl="1">
              <a:lnSpc>
                <a:spcPct val="90000"/>
              </a:lnSpc>
            </a:pPr>
            <a:r>
              <a:rPr lang="en-US" altLang="zh-CN">
                <a:ea typeface="宋体" pitchFamily="2" charset="-122"/>
              </a:rPr>
              <a:t> In fact you can also have </a:t>
            </a:r>
            <a:r>
              <a:rPr lang="en-US" altLang="zh-CN">
                <a:solidFill>
                  <a:srgbClr val="FC0128"/>
                </a:solidFill>
                <a:ea typeface="宋体" pitchFamily="2" charset="-122"/>
              </a:rPr>
              <a:t>const value parameters, </a:t>
            </a:r>
            <a:r>
              <a:rPr lang="en-US" altLang="zh-CN">
                <a:ea typeface="宋体" pitchFamily="2" charset="-122"/>
              </a:rPr>
              <a:t>even if this does not make many senses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zh-CN">
                <a:ea typeface="宋体" pitchFamily="2" charset="-122"/>
              </a:rPr>
              <a:t>Value parameters</a:t>
            </a:r>
          </a:p>
        </p:txBody>
      </p:sp>
      <p:sp>
        <p:nvSpPr>
          <p:cNvPr id="151555" name="Rectangle 3"/>
          <p:cNvSpPr>
            <a:spLocks noGrp="1" noChangeArrowheads="1"/>
          </p:cNvSpPr>
          <p:nvPr>
            <p:ph type="body" idx="1"/>
          </p:nvPr>
        </p:nvSpPr>
        <p:spPr>
          <a:xfrm>
            <a:off x="457200" y="1905000"/>
            <a:ext cx="8458200" cy="4114800"/>
          </a:xfrm>
        </p:spPr>
        <p:txBody>
          <a:bodyPr/>
          <a:lstStyle/>
          <a:p>
            <a:r>
              <a:rPr lang="zh-CN" altLang="en-US">
                <a:ea typeface="宋体" pitchFamily="2" charset="-122"/>
              </a:rPr>
              <a:t> </a:t>
            </a:r>
            <a:r>
              <a:rPr lang="en-US" altLang="zh-CN">
                <a:ea typeface="宋体" pitchFamily="2" charset="-122"/>
              </a:rPr>
              <a:t>How many shifts to move p into the first quad</a:t>
            </a:r>
          </a:p>
        </p:txBody>
      </p:sp>
      <p:sp>
        <p:nvSpPr>
          <p:cNvPr id="151556" name="Rectangle 4"/>
          <p:cNvSpPr>
            <a:spLocks noChangeArrowheads="1"/>
          </p:cNvSpPr>
          <p:nvPr/>
        </p:nvSpPr>
        <p:spPr bwMode="auto">
          <a:xfrm>
            <a:off x="460375" y="2555875"/>
            <a:ext cx="8459788" cy="413226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51557" name="Rectangle 5"/>
          <p:cNvSpPr>
            <a:spLocks noChangeArrowheads="1"/>
          </p:cNvSpPr>
          <p:nvPr/>
        </p:nvSpPr>
        <p:spPr bwMode="auto">
          <a:xfrm>
            <a:off x="563563" y="2587625"/>
            <a:ext cx="8324850" cy="4267200"/>
          </a:xfrm>
          <a:prstGeom prst="rect">
            <a:avLst/>
          </a:prstGeom>
          <a:noFill/>
          <a:ln w="12700">
            <a:noFill/>
            <a:miter lim="800000"/>
            <a:headEnd/>
            <a:tailEnd/>
          </a:ln>
          <a:effectLst/>
        </p:spPr>
        <p:txBody>
          <a:bodyPr lIns="90488" tIns="44450" rIns="90488" bIns="44450">
            <a:spAutoFit/>
          </a:bodyPr>
          <a:lstStyle/>
          <a:p>
            <a:pPr>
              <a:spcAft>
                <a:spcPct val="50000"/>
              </a:spcAft>
            </a:pPr>
            <a:r>
              <a:rPr lang="en-US" altLang="zh-CN" sz="2300" b="1">
                <a:solidFill>
                  <a:srgbClr val="00FF00"/>
                </a:solidFill>
                <a:effectLst/>
                <a:ea typeface="宋体" pitchFamily="2" charset="-122"/>
              </a:rPr>
              <a:t>Function implementation:</a:t>
            </a:r>
          </a:p>
          <a:p>
            <a:r>
              <a:rPr lang="en-US" altLang="zh-CN" b="1">
                <a:solidFill>
                  <a:schemeClr val="bg2"/>
                </a:solidFill>
                <a:effectLst/>
                <a:ea typeface="宋体" pitchFamily="2" charset="-122"/>
              </a:rPr>
              <a:t>int shifts_needed(point </a:t>
            </a:r>
            <a:r>
              <a:rPr lang="en-US" altLang="zh-CN" b="1">
                <a:solidFill>
                  <a:srgbClr val="FC0128"/>
                </a:solidFill>
                <a:effectLst/>
                <a:ea typeface="宋体" pitchFamily="2" charset="-122"/>
              </a:rPr>
              <a:t>p</a:t>
            </a:r>
            <a:r>
              <a:rPr lang="en-US" altLang="zh-CN" b="1">
                <a:solidFill>
                  <a:schemeClr val="bg2"/>
                </a:solidFill>
                <a:effectLst/>
                <a:ea typeface="宋体" pitchFamily="2" charset="-122"/>
              </a:rPr>
              <a:t>)</a:t>
            </a:r>
          </a:p>
          <a:p>
            <a:r>
              <a:rPr lang="en-US" altLang="zh-CN" b="1">
                <a:solidFill>
                  <a:schemeClr val="bg2"/>
                </a:solidFill>
                <a:effectLst/>
                <a:ea typeface="宋体" pitchFamily="2" charset="-122"/>
              </a:rPr>
              <a:t>{</a:t>
            </a:r>
          </a:p>
          <a:p>
            <a:r>
              <a:rPr lang="en-US" altLang="zh-CN" b="1">
                <a:solidFill>
                  <a:schemeClr val="bg2"/>
                </a:solidFill>
                <a:effectLst/>
                <a:ea typeface="宋体" pitchFamily="2" charset="-122"/>
              </a:rPr>
              <a:t>    int answer = 0;</a:t>
            </a:r>
          </a:p>
          <a:p>
            <a:r>
              <a:rPr lang="en-US" altLang="zh-CN" b="1">
                <a:solidFill>
                  <a:schemeClr val="bg2"/>
                </a:solidFill>
                <a:effectLst/>
                <a:ea typeface="宋体" pitchFamily="2" charset="-122"/>
              </a:rPr>
              <a:t>    while ((p.get_x() &lt;0) || (p.get_y()&lt;0))</a:t>
            </a:r>
          </a:p>
          <a:p>
            <a:r>
              <a:rPr lang="en-US" altLang="zh-CN" b="1">
                <a:solidFill>
                  <a:schemeClr val="bg2"/>
                </a:solidFill>
                <a:effectLst/>
                <a:ea typeface="宋体" pitchFamily="2" charset="-122"/>
              </a:rPr>
              <a:t>    {</a:t>
            </a:r>
          </a:p>
          <a:p>
            <a:r>
              <a:rPr lang="en-US" altLang="zh-CN" b="1">
                <a:solidFill>
                  <a:schemeClr val="bg2"/>
                </a:solidFill>
                <a:effectLst/>
                <a:ea typeface="宋体" pitchFamily="2" charset="-122"/>
              </a:rPr>
              <a:t>        p.shift(1,1);</a:t>
            </a:r>
          </a:p>
          <a:p>
            <a:r>
              <a:rPr lang="en-US" altLang="zh-CN" b="1">
                <a:solidFill>
                  <a:schemeClr val="bg2"/>
                </a:solidFill>
                <a:effectLst/>
                <a:ea typeface="宋体" pitchFamily="2" charset="-122"/>
              </a:rPr>
              <a:t>        answer++;</a:t>
            </a:r>
          </a:p>
          <a:p>
            <a:r>
              <a:rPr lang="en-US" altLang="zh-CN" b="1">
                <a:solidFill>
                  <a:schemeClr val="bg2"/>
                </a:solidFill>
                <a:effectLst/>
                <a:ea typeface="宋体" pitchFamily="2" charset="-122"/>
              </a:rPr>
              <a:t>    }</a:t>
            </a:r>
          </a:p>
          <a:p>
            <a:r>
              <a:rPr lang="en-US" altLang="zh-CN" b="1">
                <a:solidFill>
                  <a:schemeClr val="bg2"/>
                </a:solidFill>
                <a:effectLst/>
                <a:ea typeface="宋体" pitchFamily="2" charset="-122"/>
              </a:rPr>
              <a:t>    return answer;</a:t>
            </a:r>
          </a:p>
          <a:p>
            <a:r>
              <a:rPr lang="en-US" altLang="zh-CN" b="1">
                <a:solidFill>
                  <a:schemeClr val="bg2"/>
                </a:solidFill>
                <a:effectLst/>
                <a:ea typeface="宋体" pitchFamily="2" charset="-122"/>
              </a:rPr>
              <a:t>}</a:t>
            </a:r>
          </a:p>
        </p:txBody>
      </p:sp>
      <p:sp>
        <p:nvSpPr>
          <p:cNvPr id="151558" name="AutoShape 6"/>
          <p:cNvSpPr>
            <a:spLocks noChangeArrowheads="1"/>
          </p:cNvSpPr>
          <p:nvPr/>
        </p:nvSpPr>
        <p:spPr bwMode="auto">
          <a:xfrm>
            <a:off x="3352800" y="4724400"/>
            <a:ext cx="5486400" cy="2133600"/>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151559" name="Rectangle 7"/>
          <p:cNvSpPr>
            <a:spLocks noChangeArrowheads="1"/>
          </p:cNvSpPr>
          <p:nvPr/>
        </p:nvSpPr>
        <p:spPr bwMode="auto">
          <a:xfrm>
            <a:off x="3429000" y="4800600"/>
            <a:ext cx="5486400" cy="2190750"/>
          </a:xfrm>
          <a:prstGeom prst="rect">
            <a:avLst/>
          </a:prstGeom>
          <a:noFill/>
          <a:ln w="12700">
            <a:noFill/>
            <a:miter lim="800000"/>
            <a:headEnd/>
            <a:tailEnd/>
          </a:ln>
          <a:effectLst/>
        </p:spPr>
        <p:txBody>
          <a:bodyPr lIns="90488" tIns="44450" rIns="90488" bIns="44450">
            <a:spAutoFit/>
          </a:bodyPr>
          <a:lstStyle/>
          <a:p>
            <a:pPr>
              <a:spcAft>
                <a:spcPct val="50000"/>
              </a:spcAft>
            </a:pPr>
            <a:r>
              <a:rPr lang="en-US" altLang="zh-CN" sz="2000" b="1">
                <a:solidFill>
                  <a:srgbClr val="00FF00"/>
                </a:solidFill>
                <a:effectLst/>
                <a:ea typeface="宋体" pitchFamily="2" charset="-122"/>
              </a:rPr>
              <a:t>In calling program:</a:t>
            </a:r>
          </a:p>
          <a:p>
            <a:r>
              <a:rPr lang="en-US" altLang="zh-CN" sz="2000" b="1">
                <a:solidFill>
                  <a:schemeClr val="bg2"/>
                </a:solidFill>
                <a:effectLst/>
                <a:ea typeface="宋体" pitchFamily="2" charset="-122"/>
              </a:rPr>
              <a:t>point a(-1.5,-2.5);</a:t>
            </a:r>
          </a:p>
          <a:p>
            <a:pPr>
              <a:spcBef>
                <a:spcPct val="10000"/>
              </a:spcBef>
            </a:pPr>
            <a:r>
              <a:rPr lang="en-US" altLang="zh-CN" sz="2000" b="1">
                <a:solidFill>
                  <a:schemeClr val="bg2"/>
                </a:solidFill>
                <a:effectLst/>
                <a:ea typeface="宋体" pitchFamily="2" charset="-122"/>
              </a:rPr>
              <a:t>cout &lt;&lt; a.get_x() &lt;&lt; a.get_y() &lt;&lt; endl;</a:t>
            </a:r>
          </a:p>
          <a:p>
            <a:pPr>
              <a:spcBef>
                <a:spcPct val="10000"/>
              </a:spcBef>
            </a:pPr>
            <a:r>
              <a:rPr lang="en-US" altLang="zh-CN" sz="2000" b="1">
                <a:solidFill>
                  <a:schemeClr val="bg2"/>
                </a:solidFill>
                <a:effectLst/>
                <a:ea typeface="宋体" pitchFamily="2" charset="-122"/>
              </a:rPr>
              <a:t>cout &lt;&lt; </a:t>
            </a:r>
            <a:r>
              <a:rPr lang="en-US" altLang="zh-CN" sz="2000" b="1">
                <a:solidFill>
                  <a:schemeClr val="accent2"/>
                </a:solidFill>
                <a:effectLst/>
                <a:ea typeface="宋体" pitchFamily="2" charset="-122"/>
              </a:rPr>
              <a:t>shifts_needed(a)</a:t>
            </a:r>
            <a:r>
              <a:rPr lang="en-US" altLang="zh-CN" sz="2000" b="1">
                <a:solidFill>
                  <a:schemeClr val="bg2"/>
                </a:solidFill>
                <a:effectLst/>
                <a:ea typeface="宋体" pitchFamily="2" charset="-122"/>
              </a:rPr>
              <a:t> &lt;&lt; endl;</a:t>
            </a:r>
          </a:p>
          <a:p>
            <a:pPr>
              <a:spcBef>
                <a:spcPct val="10000"/>
              </a:spcBef>
            </a:pPr>
            <a:r>
              <a:rPr lang="en-US" altLang="zh-CN" sz="2000" b="1">
                <a:solidFill>
                  <a:schemeClr val="bg2"/>
                </a:solidFill>
                <a:effectLst/>
                <a:ea typeface="宋体" pitchFamily="2" charset="-122"/>
              </a:rPr>
              <a:t>cout &lt;&lt; a.get_x() &lt;&lt; a.get_y() &lt;&lt; endl;</a:t>
            </a:r>
          </a:p>
          <a:p>
            <a:pPr>
              <a:spcBef>
                <a:spcPct val="10000"/>
              </a:spcBef>
            </a:pPr>
            <a:endParaRPr lang="zh-CN" altLang="en-US" sz="2000" b="1">
              <a:solidFill>
                <a:schemeClr val="bg2"/>
              </a:solidFill>
              <a:effectLst/>
              <a:ea typeface="宋体" pitchFamily="2" charset="-122"/>
            </a:endParaRPr>
          </a:p>
        </p:txBody>
      </p:sp>
      <p:grpSp>
        <p:nvGrpSpPr>
          <p:cNvPr id="151580" name="Group 28"/>
          <p:cNvGrpSpPr>
            <a:grpSpLocks/>
          </p:cNvGrpSpPr>
          <p:nvPr/>
        </p:nvGrpSpPr>
        <p:grpSpPr bwMode="auto">
          <a:xfrm>
            <a:off x="7010400" y="152400"/>
            <a:ext cx="2057400" cy="1533525"/>
            <a:chOff x="4416" y="96"/>
            <a:chExt cx="1296" cy="966"/>
          </a:xfrm>
        </p:grpSpPr>
        <p:sp>
          <p:nvSpPr>
            <p:cNvPr id="151561" name="Text Box 9"/>
            <p:cNvSpPr txBox="1">
              <a:spLocks noChangeArrowheads="1"/>
            </p:cNvSpPr>
            <p:nvPr/>
          </p:nvSpPr>
          <p:spPr bwMode="auto">
            <a:xfrm>
              <a:off x="5539" y="418"/>
              <a:ext cx="173" cy="192"/>
            </a:xfrm>
            <a:prstGeom prst="rect">
              <a:avLst/>
            </a:prstGeom>
            <a:noFill/>
            <a:ln w="12700">
              <a:noFill/>
              <a:miter lim="800000"/>
              <a:headEnd/>
              <a:tailEnd/>
            </a:ln>
            <a:effectLst/>
          </p:spPr>
          <p:txBody>
            <a:bodyPr>
              <a:spAutoFit/>
            </a:bodyPr>
            <a:lstStyle/>
            <a:p>
              <a:pPr>
                <a:spcBef>
                  <a:spcPct val="50000"/>
                </a:spcBef>
              </a:pPr>
              <a:r>
                <a:rPr lang="en-US" altLang="zh-CN" sz="1400">
                  <a:effectLst>
                    <a:outerShdw blurRad="38100" dist="38100" dir="2700000" algn="tl">
                      <a:srgbClr val="000000"/>
                    </a:outerShdw>
                  </a:effectLst>
                  <a:ea typeface="宋体" pitchFamily="2" charset="-122"/>
                </a:rPr>
                <a:t>x</a:t>
              </a:r>
            </a:p>
          </p:txBody>
        </p:sp>
        <p:grpSp>
          <p:nvGrpSpPr>
            <p:cNvPr id="151562" name="Group 10"/>
            <p:cNvGrpSpPr>
              <a:grpSpLocks/>
            </p:cNvGrpSpPr>
            <p:nvPr/>
          </p:nvGrpSpPr>
          <p:grpSpPr bwMode="auto">
            <a:xfrm>
              <a:off x="4416" y="96"/>
              <a:ext cx="1210" cy="966"/>
              <a:chOff x="3216" y="1056"/>
              <a:chExt cx="2017" cy="1871"/>
            </a:xfrm>
          </p:grpSpPr>
          <p:sp>
            <p:nvSpPr>
              <p:cNvPr id="151563" name="Rectangle 11"/>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51564" name="Line 12"/>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51565" name="Line 13"/>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51566" name="Line 14"/>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51567" name="Line 15"/>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51568" name="Line 16"/>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51569" name="Line 17"/>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51570" name="Text Box 18"/>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zh-CN" altLang="en-US" sz="1200">
                    <a:effectLst>
                      <a:outerShdw blurRad="38100" dist="38100" dir="2700000" algn="tl">
                        <a:srgbClr val="000000"/>
                      </a:outerShdw>
                    </a:effectLst>
                    <a:ea typeface="宋体" pitchFamily="2" charset="-122"/>
                  </a:rPr>
                  <a:t> </a:t>
                </a:r>
                <a:r>
                  <a:rPr lang="en-US" altLang="zh-CN" sz="1200">
                    <a:effectLst>
                      <a:outerShdw blurRad="38100" dist="38100" dir="2700000" algn="tl">
                        <a:srgbClr val="000000"/>
                      </a:outerShdw>
                    </a:effectLst>
                    <a:ea typeface="宋体" pitchFamily="2" charset="-122"/>
                  </a:rPr>
                  <a:t>-2    -1     0     1      2</a:t>
                </a:r>
              </a:p>
            </p:txBody>
          </p:sp>
          <p:sp>
            <p:nvSpPr>
              <p:cNvPr id="151571" name="Text Box 19"/>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zh-CN" altLang="en-US" sz="1200">
                    <a:effectLst>
                      <a:outerShdw blurRad="38100" dist="38100" dir="2700000" algn="tl">
                        <a:srgbClr val="000000"/>
                      </a:outerShdw>
                    </a:effectLst>
                    <a:ea typeface="宋体" pitchFamily="2" charset="-122"/>
                  </a:rPr>
                  <a:t> </a:t>
                </a:r>
                <a:r>
                  <a:rPr lang="en-US" altLang="zh-CN" sz="1200">
                    <a:effectLst>
                      <a:outerShdw blurRad="38100" dist="38100" dir="2700000" algn="tl">
                        <a:srgbClr val="000000"/>
                      </a:outerShdw>
                    </a:effectLst>
                    <a:ea typeface="宋体" pitchFamily="2" charset="-122"/>
                  </a:rPr>
                  <a:t>2   </a:t>
                </a:r>
              </a:p>
              <a:p>
                <a:pPr>
                  <a:spcBef>
                    <a:spcPct val="10000"/>
                  </a:spcBef>
                </a:pPr>
                <a:r>
                  <a:rPr lang="en-US" altLang="zh-CN" sz="1200">
                    <a:effectLst>
                      <a:outerShdw blurRad="38100" dist="38100" dir="2700000" algn="tl">
                        <a:srgbClr val="000000"/>
                      </a:outerShdw>
                    </a:effectLst>
                    <a:ea typeface="宋体" pitchFamily="2" charset="-122"/>
                  </a:rPr>
                  <a:t> 1 </a:t>
                </a:r>
              </a:p>
              <a:p>
                <a:pPr>
                  <a:spcBef>
                    <a:spcPct val="10000"/>
                  </a:spcBef>
                </a:pPr>
                <a:r>
                  <a:rPr lang="en-US" altLang="zh-CN" sz="1200">
                    <a:effectLst>
                      <a:outerShdw blurRad="38100" dist="38100" dir="2700000" algn="tl">
                        <a:srgbClr val="000000"/>
                      </a:outerShdw>
                    </a:effectLst>
                    <a:ea typeface="宋体" pitchFamily="2" charset="-122"/>
                  </a:rPr>
                  <a:t> 0 </a:t>
                </a:r>
              </a:p>
              <a:p>
                <a:pPr>
                  <a:spcBef>
                    <a:spcPct val="10000"/>
                  </a:spcBef>
                </a:pPr>
                <a:r>
                  <a:rPr lang="en-US" altLang="zh-CN" sz="1200">
                    <a:effectLst>
                      <a:outerShdw blurRad="38100" dist="38100" dir="2700000" algn="tl">
                        <a:srgbClr val="000000"/>
                      </a:outerShdw>
                    </a:effectLst>
                    <a:ea typeface="宋体" pitchFamily="2" charset="-122"/>
                  </a:rPr>
                  <a:t>-1</a:t>
                </a:r>
              </a:p>
              <a:p>
                <a:pPr>
                  <a:spcBef>
                    <a:spcPct val="10000"/>
                  </a:spcBef>
                </a:pPr>
                <a:r>
                  <a:rPr lang="en-US" altLang="zh-CN" sz="1200">
                    <a:effectLst>
                      <a:outerShdw blurRad="38100" dist="38100" dir="2700000" algn="tl">
                        <a:srgbClr val="000000"/>
                      </a:outerShdw>
                    </a:effectLst>
                    <a:ea typeface="宋体" pitchFamily="2" charset="-122"/>
                  </a:rPr>
                  <a:t>-2</a:t>
                </a:r>
              </a:p>
            </p:txBody>
          </p:sp>
          <p:sp>
            <p:nvSpPr>
              <p:cNvPr id="151572" name="Text Box 20"/>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altLang="zh-CN" sz="1400">
                    <a:effectLst>
                      <a:outerShdw blurRad="38100" dist="38100" dir="2700000" algn="tl">
                        <a:srgbClr val="000000"/>
                      </a:outerShdw>
                    </a:effectLst>
                    <a:ea typeface="宋体" pitchFamily="2" charset="-122"/>
                  </a:rPr>
                  <a:t>y</a:t>
                </a:r>
              </a:p>
            </p:txBody>
          </p:sp>
        </p:grpSp>
        <p:sp>
          <p:nvSpPr>
            <p:cNvPr id="151573" name="Oval 21"/>
            <p:cNvSpPr>
              <a:spLocks noChangeArrowheads="1"/>
            </p:cNvSpPr>
            <p:nvPr/>
          </p:nvSpPr>
          <p:spPr bwMode="auto">
            <a:xfrm>
              <a:off x="4819" y="443"/>
              <a:ext cx="36" cy="30"/>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51574" name="Text Box 22"/>
            <p:cNvSpPr txBox="1">
              <a:spLocks noChangeArrowheads="1"/>
            </p:cNvSpPr>
            <p:nvPr/>
          </p:nvSpPr>
          <p:spPr bwMode="auto">
            <a:xfrm>
              <a:off x="4819" y="319"/>
              <a:ext cx="259" cy="192"/>
            </a:xfrm>
            <a:prstGeom prst="rect">
              <a:avLst/>
            </a:prstGeom>
            <a:noFill/>
            <a:ln w="12700">
              <a:noFill/>
              <a:miter lim="800000"/>
              <a:headEnd/>
              <a:tailEnd/>
            </a:ln>
            <a:effectLst/>
          </p:spPr>
          <p:txBody>
            <a:bodyPr>
              <a:spAutoFit/>
            </a:bodyPr>
            <a:lstStyle/>
            <a:p>
              <a:pPr>
                <a:spcBef>
                  <a:spcPct val="50000"/>
                </a:spcBef>
              </a:pPr>
              <a:r>
                <a:rPr lang="en-US" altLang="zh-CN" sz="1400">
                  <a:solidFill>
                    <a:srgbClr val="FC0128"/>
                  </a:solidFill>
                  <a:effectLst>
                    <a:outerShdw blurRad="38100" dist="38100" dir="2700000" algn="tl">
                      <a:srgbClr val="000000"/>
                    </a:outerShdw>
                  </a:effectLst>
                  <a:ea typeface="宋体" pitchFamily="2" charset="-122"/>
                </a:rPr>
                <a:t>p</a:t>
              </a:r>
            </a:p>
          </p:txBody>
        </p:sp>
      </p:grpSp>
      <p:sp>
        <p:nvSpPr>
          <p:cNvPr id="151575" name="AutoShape 23"/>
          <p:cNvSpPr>
            <a:spLocks noChangeArrowheads="1"/>
          </p:cNvSpPr>
          <p:nvPr/>
        </p:nvSpPr>
        <p:spPr bwMode="auto">
          <a:xfrm rot="20988695" flipH="1">
            <a:off x="4267200" y="2514600"/>
            <a:ext cx="3011488" cy="838200"/>
          </a:xfrm>
          <a:prstGeom prst="rightArrow">
            <a:avLst>
              <a:gd name="adj1" fmla="val 50000"/>
              <a:gd name="adj2" fmla="val 179657"/>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altLang="zh-CN" sz="2000" b="1">
                <a:solidFill>
                  <a:schemeClr val="bg2"/>
                </a:solidFill>
                <a:effectLst/>
                <a:ea typeface="宋体" pitchFamily="2" charset="-122"/>
              </a:rPr>
              <a:t>formal parameter</a:t>
            </a:r>
          </a:p>
        </p:txBody>
      </p:sp>
      <p:sp>
        <p:nvSpPr>
          <p:cNvPr id="151576" name="AutoShape 24"/>
          <p:cNvSpPr>
            <a:spLocks noChangeArrowheads="1"/>
          </p:cNvSpPr>
          <p:nvPr/>
        </p:nvSpPr>
        <p:spPr bwMode="auto">
          <a:xfrm rot="16558477" flipH="1">
            <a:off x="5130006" y="4283869"/>
            <a:ext cx="2706688" cy="838200"/>
          </a:xfrm>
          <a:prstGeom prst="rightArrow">
            <a:avLst>
              <a:gd name="adj1" fmla="val 50000"/>
              <a:gd name="adj2" fmla="val 161473"/>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altLang="zh-CN" sz="2000" b="1">
                <a:solidFill>
                  <a:schemeClr val="bg2"/>
                </a:solidFill>
                <a:effectLst/>
                <a:ea typeface="宋体" pitchFamily="2" charset="-122"/>
              </a:rPr>
              <a:t>actual argument</a:t>
            </a:r>
          </a:p>
        </p:txBody>
      </p:sp>
      <p:sp>
        <p:nvSpPr>
          <p:cNvPr id="151577" name="Rectangle 25"/>
          <p:cNvSpPr>
            <a:spLocks noChangeArrowheads="1"/>
          </p:cNvSpPr>
          <p:nvPr/>
        </p:nvSpPr>
        <p:spPr bwMode="auto">
          <a:xfrm>
            <a:off x="7010400" y="3276600"/>
            <a:ext cx="1371600" cy="1190625"/>
          </a:xfrm>
          <a:prstGeom prst="rect">
            <a:avLst/>
          </a:prstGeom>
          <a:solidFill>
            <a:srgbClr val="FFCC99"/>
          </a:solidFill>
          <a:ln w="12700">
            <a:noFill/>
            <a:miter lim="800000"/>
            <a:headEnd/>
            <a:tailEnd/>
          </a:ln>
          <a:effectLst/>
        </p:spPr>
        <p:txBody>
          <a:bodyPr>
            <a:spAutoFit/>
          </a:bodyPr>
          <a:lstStyle/>
          <a:p>
            <a:pPr>
              <a:spcBef>
                <a:spcPct val="30000"/>
              </a:spcBef>
            </a:pPr>
            <a:r>
              <a:rPr lang="en-US" altLang="zh-CN" sz="2000">
                <a:solidFill>
                  <a:srgbClr val="FC0128"/>
                </a:solidFill>
                <a:effectLst/>
                <a:ea typeface="宋体" pitchFamily="2" charset="-122"/>
              </a:rPr>
              <a:t>-1.5, -2.5</a:t>
            </a:r>
          </a:p>
          <a:p>
            <a:pPr>
              <a:spcBef>
                <a:spcPct val="30000"/>
              </a:spcBef>
            </a:pPr>
            <a:r>
              <a:rPr lang="en-US" altLang="zh-CN" sz="2000">
                <a:solidFill>
                  <a:srgbClr val="FC0128"/>
                </a:solidFill>
                <a:effectLst/>
                <a:ea typeface="宋体" pitchFamily="2" charset="-122"/>
              </a:rPr>
              <a:t>3</a:t>
            </a:r>
          </a:p>
          <a:p>
            <a:pPr>
              <a:spcBef>
                <a:spcPct val="30000"/>
              </a:spcBef>
            </a:pPr>
            <a:r>
              <a:rPr lang="en-US" altLang="zh-CN" sz="2000">
                <a:solidFill>
                  <a:srgbClr val="FC0128"/>
                </a:solidFill>
                <a:effectLst/>
                <a:ea typeface="宋体" pitchFamily="2" charset="-122"/>
              </a:rPr>
              <a:t>1.5,  0.5 ?</a:t>
            </a:r>
          </a:p>
        </p:txBody>
      </p:sp>
      <p:sp>
        <p:nvSpPr>
          <p:cNvPr id="151579" name="AutoShape 27"/>
          <p:cNvSpPr>
            <a:spLocks noChangeArrowheads="1"/>
          </p:cNvSpPr>
          <p:nvPr/>
        </p:nvSpPr>
        <p:spPr bwMode="auto">
          <a:xfrm>
            <a:off x="7467600" y="4495800"/>
            <a:ext cx="762000" cy="838200"/>
          </a:xfrm>
          <a:prstGeom prst="upArrow">
            <a:avLst>
              <a:gd name="adj1" fmla="val 50000"/>
              <a:gd name="adj2" fmla="val 27500"/>
            </a:avLst>
          </a:prstGeom>
          <a:solidFill>
            <a:schemeClr val="bg1"/>
          </a:solidFill>
          <a:ln w="12700">
            <a:solidFill>
              <a:schemeClr val="tx1"/>
            </a:solidFill>
            <a:miter lim="800000"/>
            <a:headEnd/>
            <a:tailEnd/>
          </a:ln>
          <a:effectLst/>
        </p:spPr>
        <p:txBody>
          <a:bodyPr wrap="none" anchor="ctr"/>
          <a:lstStyle/>
          <a:p>
            <a:endParaRPr lang="en-US"/>
          </a:p>
        </p:txBody>
      </p:sp>
      <p:sp>
        <p:nvSpPr>
          <p:cNvPr id="151578" name="Rectangle 26"/>
          <p:cNvSpPr>
            <a:spLocks noChangeArrowheads="1"/>
          </p:cNvSpPr>
          <p:nvPr/>
        </p:nvSpPr>
        <p:spPr bwMode="auto">
          <a:xfrm>
            <a:off x="7010400" y="3276600"/>
            <a:ext cx="1600200" cy="1190625"/>
          </a:xfrm>
          <a:prstGeom prst="rect">
            <a:avLst/>
          </a:prstGeom>
          <a:solidFill>
            <a:srgbClr val="FFCC99"/>
          </a:solidFill>
          <a:ln w="12700">
            <a:noFill/>
            <a:miter lim="800000"/>
            <a:headEnd/>
            <a:tailEnd/>
          </a:ln>
          <a:effectLst/>
        </p:spPr>
        <p:txBody>
          <a:bodyPr>
            <a:spAutoFit/>
          </a:bodyPr>
          <a:lstStyle/>
          <a:p>
            <a:pPr>
              <a:spcBef>
                <a:spcPct val="30000"/>
              </a:spcBef>
            </a:pPr>
            <a:r>
              <a:rPr lang="en-US" altLang="zh-CN" sz="2000">
                <a:solidFill>
                  <a:srgbClr val="FC0128"/>
                </a:solidFill>
                <a:effectLst/>
                <a:ea typeface="宋体" pitchFamily="2" charset="-122"/>
              </a:rPr>
              <a:t>-1.5, -2.5</a:t>
            </a:r>
          </a:p>
          <a:p>
            <a:pPr>
              <a:spcBef>
                <a:spcPct val="30000"/>
              </a:spcBef>
            </a:pPr>
            <a:r>
              <a:rPr lang="en-US" altLang="zh-CN" sz="2000">
                <a:solidFill>
                  <a:srgbClr val="FC0128"/>
                </a:solidFill>
                <a:effectLst/>
                <a:ea typeface="宋体" pitchFamily="2" charset="-122"/>
              </a:rPr>
              <a:t>3</a:t>
            </a:r>
          </a:p>
          <a:p>
            <a:pPr>
              <a:spcBef>
                <a:spcPct val="30000"/>
              </a:spcBef>
            </a:pPr>
            <a:r>
              <a:rPr lang="en-US" altLang="zh-CN" sz="2000">
                <a:solidFill>
                  <a:srgbClr val="00FF00"/>
                </a:solidFill>
                <a:effectLst/>
                <a:ea typeface="宋体" pitchFamily="2" charset="-122"/>
              </a:rPr>
              <a:t>-1.5, -2.5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5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1558"/>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5155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5157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5157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5157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5157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51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autoUpdateAnimBg="0"/>
      <p:bldP spid="151558" grpId="0" animBg="1"/>
      <p:bldP spid="151559" grpId="0" autoUpdateAnimBg="0"/>
      <p:bldP spid="151575" grpId="0" animBg="1" autoUpdateAnimBg="0"/>
      <p:bldP spid="151576" grpId="0" animBg="1" autoUpdateAnimBg="0"/>
      <p:bldP spid="151577" grpId="0" animBg="1" autoUpdateAnimBg="0"/>
      <p:bldP spid="151579" grpId="0" animBg="1"/>
      <p:bldP spid="151578"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ltLang="zh-CN">
                <a:ea typeface="宋体" pitchFamily="2" charset="-122"/>
              </a:rPr>
              <a:t>Value parameters</a:t>
            </a:r>
          </a:p>
        </p:txBody>
      </p:sp>
      <p:sp>
        <p:nvSpPr>
          <p:cNvPr id="150531" name="Rectangle 3"/>
          <p:cNvSpPr>
            <a:spLocks noGrp="1" noChangeArrowheads="1"/>
          </p:cNvSpPr>
          <p:nvPr>
            <p:ph type="body" idx="1"/>
          </p:nvPr>
        </p:nvSpPr>
        <p:spPr/>
        <p:txBody>
          <a:bodyPr/>
          <a:lstStyle/>
          <a:p>
            <a:r>
              <a:rPr lang="en-US" altLang="zh-CN" sz="2800">
                <a:ea typeface="宋体" pitchFamily="2" charset="-122"/>
              </a:rPr>
              <a:t>A value parameter is declared by writing </a:t>
            </a:r>
          </a:p>
          <a:p>
            <a:pPr lvl="1"/>
            <a:r>
              <a:rPr lang="en-US" altLang="zh-CN" sz="2400">
                <a:latin typeface="Arial" pitchFamily="34" charset="0"/>
                <a:ea typeface="宋体" pitchFamily="2" charset="-122"/>
              </a:rPr>
              <a:t> type-name</a:t>
            </a:r>
            <a:r>
              <a:rPr lang="en-US" altLang="zh-CN" sz="2400">
                <a:ea typeface="宋体" pitchFamily="2" charset="-122"/>
              </a:rPr>
              <a:t>  </a:t>
            </a:r>
            <a:r>
              <a:rPr lang="en-US" altLang="zh-CN" sz="2400">
                <a:latin typeface="Arial" pitchFamily="34" charset="0"/>
                <a:ea typeface="宋体" pitchFamily="2" charset="-122"/>
              </a:rPr>
              <a:t>parameter-name</a:t>
            </a:r>
          </a:p>
          <a:p>
            <a:r>
              <a:rPr lang="en-US" altLang="zh-CN" sz="2800">
                <a:ea typeface="宋体" pitchFamily="2" charset="-122"/>
              </a:rPr>
              <a:t>Any change made to the </a:t>
            </a:r>
            <a:r>
              <a:rPr lang="en-US" altLang="zh-CN" sz="2800">
                <a:latin typeface="Arial" pitchFamily="34" charset="0"/>
                <a:ea typeface="宋体" pitchFamily="2" charset="-122"/>
              </a:rPr>
              <a:t>formal parameter</a:t>
            </a:r>
            <a:r>
              <a:rPr lang="en-US" altLang="zh-CN" sz="2800">
                <a:ea typeface="宋体" pitchFamily="2" charset="-122"/>
              </a:rPr>
              <a:t> within the body of the function does </a:t>
            </a:r>
            <a:r>
              <a:rPr lang="en-US" altLang="zh-CN" sz="2800">
                <a:solidFill>
                  <a:srgbClr val="FC0128"/>
                </a:solidFill>
                <a:ea typeface="宋体" pitchFamily="2" charset="-122"/>
              </a:rPr>
              <a:t>not</a:t>
            </a:r>
            <a:r>
              <a:rPr lang="en-US" altLang="zh-CN" sz="2800">
                <a:ea typeface="宋体" pitchFamily="2" charset="-122"/>
              </a:rPr>
              <a:t> change the </a:t>
            </a:r>
            <a:r>
              <a:rPr lang="en-US" altLang="zh-CN" sz="2800">
                <a:latin typeface="Arial" pitchFamily="34" charset="0"/>
                <a:ea typeface="宋体" pitchFamily="2" charset="-122"/>
              </a:rPr>
              <a:t>actual argument</a:t>
            </a:r>
            <a:r>
              <a:rPr lang="en-US" altLang="zh-CN" sz="2800">
                <a:ea typeface="宋体" pitchFamily="2" charset="-122"/>
              </a:rPr>
              <a:t> from the calling program</a:t>
            </a:r>
          </a:p>
          <a:p>
            <a:r>
              <a:rPr lang="en-US" altLang="zh-CN" sz="2800">
                <a:ea typeface="宋体" pitchFamily="2" charset="-122"/>
              </a:rPr>
              <a:t>The formal parameter is implemented as a local variable of the function, and the class’s </a:t>
            </a:r>
            <a:r>
              <a:rPr lang="en-US" altLang="zh-CN" sz="2800">
                <a:latin typeface="Arial" pitchFamily="34" charset="0"/>
                <a:ea typeface="宋体" pitchFamily="2" charset="-122"/>
              </a:rPr>
              <a:t>copy constructor</a:t>
            </a:r>
            <a:r>
              <a:rPr lang="en-US" altLang="zh-CN" sz="2800">
                <a:ea typeface="宋体" pitchFamily="2" charset="-122"/>
              </a:rPr>
              <a:t> is used to initialize the formal parameter as a copy of the actual argument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ltLang="zh-CN">
                <a:ea typeface="宋体" pitchFamily="2" charset="-122"/>
              </a:rPr>
              <a:t>Reference parameters</a:t>
            </a:r>
          </a:p>
        </p:txBody>
      </p:sp>
      <p:sp>
        <p:nvSpPr>
          <p:cNvPr id="153603" name="Rectangle 3"/>
          <p:cNvSpPr>
            <a:spLocks noGrp="1" noChangeArrowheads="1"/>
          </p:cNvSpPr>
          <p:nvPr>
            <p:ph type="body" idx="1"/>
          </p:nvPr>
        </p:nvSpPr>
        <p:spPr>
          <a:xfrm>
            <a:off x="457200" y="1905000"/>
            <a:ext cx="8458200" cy="4114800"/>
          </a:xfrm>
        </p:spPr>
        <p:txBody>
          <a:bodyPr/>
          <a:lstStyle/>
          <a:p>
            <a:r>
              <a:rPr lang="zh-CN" altLang="en-US">
                <a:ea typeface="宋体" pitchFamily="2" charset="-122"/>
              </a:rPr>
              <a:t> </a:t>
            </a:r>
            <a:r>
              <a:rPr lang="en-US" altLang="zh-CN">
                <a:ea typeface="宋体" pitchFamily="2" charset="-122"/>
              </a:rPr>
              <a:t>Actually move p into the first quadrant</a:t>
            </a:r>
          </a:p>
        </p:txBody>
      </p:sp>
      <p:sp>
        <p:nvSpPr>
          <p:cNvPr id="153604" name="Rectangle 4"/>
          <p:cNvSpPr>
            <a:spLocks noChangeArrowheads="1"/>
          </p:cNvSpPr>
          <p:nvPr/>
        </p:nvSpPr>
        <p:spPr bwMode="auto">
          <a:xfrm>
            <a:off x="460375" y="2555875"/>
            <a:ext cx="8459788" cy="413226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53605" name="Rectangle 5"/>
          <p:cNvSpPr>
            <a:spLocks noChangeArrowheads="1"/>
          </p:cNvSpPr>
          <p:nvPr/>
        </p:nvSpPr>
        <p:spPr bwMode="auto">
          <a:xfrm>
            <a:off x="533400" y="2590800"/>
            <a:ext cx="8324850" cy="4267200"/>
          </a:xfrm>
          <a:prstGeom prst="rect">
            <a:avLst/>
          </a:prstGeom>
          <a:noFill/>
          <a:ln w="12700">
            <a:noFill/>
            <a:miter lim="800000"/>
            <a:headEnd/>
            <a:tailEnd/>
          </a:ln>
          <a:effectLst/>
        </p:spPr>
        <p:txBody>
          <a:bodyPr lIns="90488" tIns="44450" rIns="90488" bIns="44450">
            <a:spAutoFit/>
          </a:bodyPr>
          <a:lstStyle/>
          <a:p>
            <a:pPr>
              <a:spcAft>
                <a:spcPct val="50000"/>
              </a:spcAft>
            </a:pPr>
            <a:r>
              <a:rPr lang="en-US" altLang="zh-CN" sz="2300" b="1">
                <a:solidFill>
                  <a:srgbClr val="00FF00"/>
                </a:solidFill>
                <a:effectLst/>
                <a:ea typeface="宋体" pitchFamily="2" charset="-122"/>
              </a:rPr>
              <a:t>Function implementation (almost the same except &amp;):</a:t>
            </a:r>
          </a:p>
          <a:p>
            <a:r>
              <a:rPr lang="en-US" altLang="zh-CN" b="1">
                <a:solidFill>
                  <a:schemeClr val="bg2"/>
                </a:solidFill>
                <a:effectLst/>
                <a:ea typeface="宋体" pitchFamily="2" charset="-122"/>
              </a:rPr>
              <a:t>int shift_to_1st_quad(point</a:t>
            </a:r>
            <a:r>
              <a:rPr lang="en-US" altLang="zh-CN" b="1">
                <a:solidFill>
                  <a:srgbClr val="FC0128"/>
                </a:solidFill>
                <a:effectLst/>
                <a:ea typeface="宋体" pitchFamily="2" charset="-122"/>
              </a:rPr>
              <a:t>&amp;</a:t>
            </a:r>
            <a:r>
              <a:rPr lang="en-US" altLang="zh-CN" b="1">
                <a:solidFill>
                  <a:schemeClr val="bg2"/>
                </a:solidFill>
                <a:effectLst/>
                <a:ea typeface="宋体" pitchFamily="2" charset="-122"/>
              </a:rPr>
              <a:t> p)</a:t>
            </a:r>
          </a:p>
          <a:p>
            <a:r>
              <a:rPr lang="en-US" altLang="zh-CN" b="1">
                <a:solidFill>
                  <a:schemeClr val="bg2"/>
                </a:solidFill>
                <a:effectLst/>
                <a:ea typeface="宋体" pitchFamily="2" charset="-122"/>
              </a:rPr>
              <a:t>{</a:t>
            </a:r>
          </a:p>
          <a:p>
            <a:r>
              <a:rPr lang="en-US" altLang="zh-CN" b="1">
                <a:solidFill>
                  <a:schemeClr val="bg2"/>
                </a:solidFill>
                <a:effectLst/>
                <a:ea typeface="宋体" pitchFamily="2" charset="-122"/>
              </a:rPr>
              <a:t>    int shifts;</a:t>
            </a:r>
          </a:p>
          <a:p>
            <a:r>
              <a:rPr lang="en-US" altLang="zh-CN" b="1">
                <a:solidFill>
                  <a:schemeClr val="bg2"/>
                </a:solidFill>
                <a:effectLst/>
                <a:ea typeface="宋体" pitchFamily="2" charset="-122"/>
              </a:rPr>
              <a:t>    while ((p.get_x() &lt;0) || (p.get_y()&lt;0))</a:t>
            </a:r>
          </a:p>
          <a:p>
            <a:r>
              <a:rPr lang="en-US" altLang="zh-CN" b="1">
                <a:solidFill>
                  <a:schemeClr val="bg2"/>
                </a:solidFill>
                <a:effectLst/>
                <a:ea typeface="宋体" pitchFamily="2" charset="-122"/>
              </a:rPr>
              <a:t>    {</a:t>
            </a:r>
          </a:p>
          <a:p>
            <a:r>
              <a:rPr lang="en-US" altLang="zh-CN" b="1">
                <a:solidFill>
                  <a:schemeClr val="bg2"/>
                </a:solidFill>
                <a:effectLst/>
                <a:ea typeface="宋体" pitchFamily="2" charset="-122"/>
              </a:rPr>
              <a:t>         p.shift(1,1);</a:t>
            </a:r>
          </a:p>
          <a:p>
            <a:r>
              <a:rPr lang="en-US" altLang="zh-CN" b="1">
                <a:solidFill>
                  <a:schemeClr val="bg2"/>
                </a:solidFill>
                <a:effectLst/>
                <a:ea typeface="宋体" pitchFamily="2" charset="-122"/>
              </a:rPr>
              <a:t>         shifts++;</a:t>
            </a:r>
          </a:p>
          <a:p>
            <a:r>
              <a:rPr lang="en-US" altLang="zh-CN" b="1">
                <a:solidFill>
                  <a:schemeClr val="bg2"/>
                </a:solidFill>
                <a:effectLst/>
                <a:ea typeface="宋体" pitchFamily="2" charset="-122"/>
              </a:rPr>
              <a:t>    }</a:t>
            </a:r>
          </a:p>
          <a:p>
            <a:r>
              <a:rPr lang="en-US" altLang="zh-CN" b="1">
                <a:solidFill>
                  <a:schemeClr val="bg2"/>
                </a:solidFill>
                <a:effectLst/>
                <a:ea typeface="宋体" pitchFamily="2" charset="-122"/>
              </a:rPr>
              <a:t>    return shifts;</a:t>
            </a:r>
          </a:p>
          <a:p>
            <a:r>
              <a:rPr lang="en-US" altLang="zh-CN" b="1">
                <a:solidFill>
                  <a:schemeClr val="bg2"/>
                </a:solidFill>
                <a:effectLst/>
                <a:ea typeface="宋体" pitchFamily="2" charset="-122"/>
              </a:rPr>
              <a:t>}</a:t>
            </a:r>
          </a:p>
        </p:txBody>
      </p:sp>
      <p:sp>
        <p:nvSpPr>
          <p:cNvPr id="153606" name="AutoShape 6"/>
          <p:cNvSpPr>
            <a:spLocks noChangeArrowheads="1"/>
          </p:cNvSpPr>
          <p:nvPr/>
        </p:nvSpPr>
        <p:spPr bwMode="auto">
          <a:xfrm>
            <a:off x="3352800" y="4724400"/>
            <a:ext cx="5486400" cy="2133600"/>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153607" name="Rectangle 7"/>
          <p:cNvSpPr>
            <a:spLocks noChangeArrowheads="1"/>
          </p:cNvSpPr>
          <p:nvPr/>
        </p:nvSpPr>
        <p:spPr bwMode="auto">
          <a:xfrm>
            <a:off x="3429000" y="4800600"/>
            <a:ext cx="5486400" cy="2190750"/>
          </a:xfrm>
          <a:prstGeom prst="rect">
            <a:avLst/>
          </a:prstGeom>
          <a:noFill/>
          <a:ln w="12700">
            <a:noFill/>
            <a:miter lim="800000"/>
            <a:headEnd/>
            <a:tailEnd/>
          </a:ln>
          <a:effectLst/>
        </p:spPr>
        <p:txBody>
          <a:bodyPr lIns="90488" tIns="44450" rIns="90488" bIns="44450">
            <a:spAutoFit/>
          </a:bodyPr>
          <a:lstStyle/>
          <a:p>
            <a:pPr>
              <a:spcAft>
                <a:spcPct val="50000"/>
              </a:spcAft>
            </a:pPr>
            <a:r>
              <a:rPr lang="en-US" altLang="zh-CN" sz="2000" b="1">
                <a:solidFill>
                  <a:srgbClr val="00FF00"/>
                </a:solidFill>
                <a:effectLst/>
                <a:ea typeface="宋体" pitchFamily="2" charset="-122"/>
              </a:rPr>
              <a:t>In calling program:</a:t>
            </a:r>
          </a:p>
          <a:p>
            <a:r>
              <a:rPr lang="en-US" altLang="zh-CN" sz="2000" b="1">
                <a:solidFill>
                  <a:schemeClr val="bg2"/>
                </a:solidFill>
                <a:effectLst/>
                <a:ea typeface="宋体" pitchFamily="2" charset="-122"/>
              </a:rPr>
              <a:t>point a(-1.5,-2.5);</a:t>
            </a:r>
          </a:p>
          <a:p>
            <a:pPr>
              <a:spcBef>
                <a:spcPct val="10000"/>
              </a:spcBef>
            </a:pPr>
            <a:r>
              <a:rPr lang="en-US" altLang="zh-CN" sz="2000" b="1">
                <a:solidFill>
                  <a:schemeClr val="bg2"/>
                </a:solidFill>
                <a:effectLst/>
                <a:ea typeface="宋体" pitchFamily="2" charset="-122"/>
              </a:rPr>
              <a:t>cout &lt;&lt; a.get_x() &lt;&lt; a.get_y() &lt;&lt; endl;</a:t>
            </a:r>
          </a:p>
          <a:p>
            <a:pPr>
              <a:spcBef>
                <a:spcPct val="10000"/>
              </a:spcBef>
            </a:pPr>
            <a:r>
              <a:rPr lang="en-US" altLang="zh-CN" sz="2000" b="1">
                <a:solidFill>
                  <a:schemeClr val="bg2"/>
                </a:solidFill>
                <a:effectLst/>
                <a:ea typeface="宋体" pitchFamily="2" charset="-122"/>
              </a:rPr>
              <a:t>cout &lt;&lt; </a:t>
            </a:r>
            <a:r>
              <a:rPr lang="en-US" altLang="zh-CN" sz="2000" b="1">
                <a:solidFill>
                  <a:schemeClr val="accent2"/>
                </a:solidFill>
                <a:effectLst/>
                <a:ea typeface="宋体" pitchFamily="2" charset="-122"/>
              </a:rPr>
              <a:t>shift_to_1st_quad(a)</a:t>
            </a:r>
            <a:r>
              <a:rPr lang="en-US" altLang="zh-CN" sz="2000" b="1">
                <a:solidFill>
                  <a:schemeClr val="bg2"/>
                </a:solidFill>
                <a:effectLst/>
                <a:ea typeface="宋体" pitchFamily="2" charset="-122"/>
              </a:rPr>
              <a:t> &lt;&lt; endl;</a:t>
            </a:r>
          </a:p>
          <a:p>
            <a:pPr>
              <a:spcBef>
                <a:spcPct val="10000"/>
              </a:spcBef>
            </a:pPr>
            <a:r>
              <a:rPr lang="en-US" altLang="zh-CN" sz="2000" b="1">
                <a:solidFill>
                  <a:schemeClr val="bg2"/>
                </a:solidFill>
                <a:effectLst/>
                <a:ea typeface="宋体" pitchFamily="2" charset="-122"/>
              </a:rPr>
              <a:t>cout &lt;&lt; a.get_x() &lt;&lt; a.get_y() &lt;&lt; endl;</a:t>
            </a:r>
          </a:p>
          <a:p>
            <a:pPr>
              <a:spcBef>
                <a:spcPct val="10000"/>
              </a:spcBef>
            </a:pPr>
            <a:endParaRPr lang="zh-CN" altLang="en-US" sz="2000" b="1">
              <a:solidFill>
                <a:schemeClr val="bg2"/>
              </a:solidFill>
              <a:effectLst/>
              <a:ea typeface="宋体" pitchFamily="2" charset="-122"/>
            </a:endParaRPr>
          </a:p>
        </p:txBody>
      </p:sp>
      <p:grpSp>
        <p:nvGrpSpPr>
          <p:cNvPr id="153608" name="Group 8"/>
          <p:cNvGrpSpPr>
            <a:grpSpLocks/>
          </p:cNvGrpSpPr>
          <p:nvPr/>
        </p:nvGrpSpPr>
        <p:grpSpPr bwMode="auto">
          <a:xfrm>
            <a:off x="7010400" y="152400"/>
            <a:ext cx="2057400" cy="1533525"/>
            <a:chOff x="3216" y="1440"/>
            <a:chExt cx="2160" cy="1871"/>
          </a:xfrm>
        </p:grpSpPr>
        <p:sp>
          <p:nvSpPr>
            <p:cNvPr id="153609" name="Text Box 9"/>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altLang="zh-CN" sz="1400">
                  <a:effectLst>
                    <a:outerShdw blurRad="38100" dist="38100" dir="2700000" algn="tl">
                      <a:srgbClr val="000000"/>
                    </a:outerShdw>
                  </a:effectLst>
                  <a:ea typeface="宋体" pitchFamily="2" charset="-122"/>
                </a:rPr>
                <a:t>x</a:t>
              </a:r>
            </a:p>
          </p:txBody>
        </p:sp>
        <p:grpSp>
          <p:nvGrpSpPr>
            <p:cNvPr id="153610" name="Group 10"/>
            <p:cNvGrpSpPr>
              <a:grpSpLocks/>
            </p:cNvGrpSpPr>
            <p:nvPr/>
          </p:nvGrpSpPr>
          <p:grpSpPr bwMode="auto">
            <a:xfrm>
              <a:off x="3216" y="1440"/>
              <a:ext cx="2017" cy="1871"/>
              <a:chOff x="3216" y="1056"/>
              <a:chExt cx="2017" cy="1871"/>
            </a:xfrm>
          </p:grpSpPr>
          <p:sp>
            <p:nvSpPr>
              <p:cNvPr id="153611" name="Rectangle 11"/>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53612" name="Line 12"/>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53613" name="Line 13"/>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53614" name="Line 14"/>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53615" name="Line 15"/>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53616" name="Line 16"/>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53617" name="Line 17"/>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53618" name="Text Box 18"/>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zh-CN" altLang="en-US" sz="1200">
                    <a:effectLst>
                      <a:outerShdw blurRad="38100" dist="38100" dir="2700000" algn="tl">
                        <a:srgbClr val="000000"/>
                      </a:outerShdw>
                    </a:effectLst>
                    <a:ea typeface="宋体" pitchFamily="2" charset="-122"/>
                  </a:rPr>
                  <a:t> </a:t>
                </a:r>
                <a:r>
                  <a:rPr lang="en-US" altLang="zh-CN" sz="1200">
                    <a:effectLst>
                      <a:outerShdw blurRad="38100" dist="38100" dir="2700000" algn="tl">
                        <a:srgbClr val="000000"/>
                      </a:outerShdw>
                    </a:effectLst>
                    <a:ea typeface="宋体" pitchFamily="2" charset="-122"/>
                  </a:rPr>
                  <a:t>-2    -1     0     1      2</a:t>
                </a:r>
              </a:p>
            </p:txBody>
          </p:sp>
          <p:sp>
            <p:nvSpPr>
              <p:cNvPr id="153619" name="Text Box 19"/>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zh-CN" altLang="en-US" sz="1200">
                    <a:effectLst>
                      <a:outerShdw blurRad="38100" dist="38100" dir="2700000" algn="tl">
                        <a:srgbClr val="000000"/>
                      </a:outerShdw>
                    </a:effectLst>
                    <a:ea typeface="宋体" pitchFamily="2" charset="-122"/>
                  </a:rPr>
                  <a:t> </a:t>
                </a:r>
                <a:r>
                  <a:rPr lang="en-US" altLang="zh-CN" sz="1200">
                    <a:effectLst>
                      <a:outerShdw blurRad="38100" dist="38100" dir="2700000" algn="tl">
                        <a:srgbClr val="000000"/>
                      </a:outerShdw>
                    </a:effectLst>
                    <a:ea typeface="宋体" pitchFamily="2" charset="-122"/>
                  </a:rPr>
                  <a:t>2   </a:t>
                </a:r>
              </a:p>
              <a:p>
                <a:pPr>
                  <a:spcBef>
                    <a:spcPct val="10000"/>
                  </a:spcBef>
                </a:pPr>
                <a:r>
                  <a:rPr lang="en-US" altLang="zh-CN" sz="1200">
                    <a:effectLst>
                      <a:outerShdw blurRad="38100" dist="38100" dir="2700000" algn="tl">
                        <a:srgbClr val="000000"/>
                      </a:outerShdw>
                    </a:effectLst>
                    <a:ea typeface="宋体" pitchFamily="2" charset="-122"/>
                  </a:rPr>
                  <a:t> 1 </a:t>
                </a:r>
              </a:p>
              <a:p>
                <a:pPr>
                  <a:spcBef>
                    <a:spcPct val="10000"/>
                  </a:spcBef>
                </a:pPr>
                <a:r>
                  <a:rPr lang="en-US" altLang="zh-CN" sz="1200">
                    <a:effectLst>
                      <a:outerShdw blurRad="38100" dist="38100" dir="2700000" algn="tl">
                        <a:srgbClr val="000000"/>
                      </a:outerShdw>
                    </a:effectLst>
                    <a:ea typeface="宋体" pitchFamily="2" charset="-122"/>
                  </a:rPr>
                  <a:t> 0 </a:t>
                </a:r>
              </a:p>
              <a:p>
                <a:pPr>
                  <a:spcBef>
                    <a:spcPct val="10000"/>
                  </a:spcBef>
                </a:pPr>
                <a:r>
                  <a:rPr lang="en-US" altLang="zh-CN" sz="1200">
                    <a:effectLst>
                      <a:outerShdw blurRad="38100" dist="38100" dir="2700000" algn="tl">
                        <a:srgbClr val="000000"/>
                      </a:outerShdw>
                    </a:effectLst>
                    <a:ea typeface="宋体" pitchFamily="2" charset="-122"/>
                  </a:rPr>
                  <a:t>-1</a:t>
                </a:r>
              </a:p>
              <a:p>
                <a:pPr>
                  <a:spcBef>
                    <a:spcPct val="10000"/>
                  </a:spcBef>
                </a:pPr>
                <a:r>
                  <a:rPr lang="en-US" altLang="zh-CN" sz="1200">
                    <a:effectLst>
                      <a:outerShdw blurRad="38100" dist="38100" dir="2700000" algn="tl">
                        <a:srgbClr val="000000"/>
                      </a:outerShdw>
                    </a:effectLst>
                    <a:ea typeface="宋体" pitchFamily="2" charset="-122"/>
                  </a:rPr>
                  <a:t>-2</a:t>
                </a:r>
              </a:p>
            </p:txBody>
          </p:sp>
          <p:sp>
            <p:nvSpPr>
              <p:cNvPr id="153620" name="Text Box 20"/>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altLang="zh-CN" sz="1400">
                    <a:effectLst>
                      <a:outerShdw blurRad="38100" dist="38100" dir="2700000" algn="tl">
                        <a:srgbClr val="000000"/>
                      </a:outerShdw>
                    </a:effectLst>
                    <a:ea typeface="宋体" pitchFamily="2" charset="-122"/>
                  </a:rPr>
                  <a:t>y</a:t>
                </a:r>
              </a:p>
            </p:txBody>
          </p:sp>
        </p:grpSp>
        <p:sp>
          <p:nvSpPr>
            <p:cNvPr id="153621" name="Oval 21"/>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53622" name="Text Box 22"/>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altLang="zh-CN" sz="1400">
                  <a:solidFill>
                    <a:srgbClr val="FC0128"/>
                  </a:solidFill>
                  <a:effectLst>
                    <a:outerShdw blurRad="38100" dist="38100" dir="2700000" algn="tl">
                      <a:srgbClr val="000000"/>
                    </a:outerShdw>
                  </a:effectLst>
                  <a:ea typeface="宋体" pitchFamily="2" charset="-122"/>
                </a:rPr>
                <a:t>p</a:t>
              </a:r>
            </a:p>
          </p:txBody>
        </p:sp>
      </p:grpSp>
      <p:sp>
        <p:nvSpPr>
          <p:cNvPr id="153623" name="AutoShape 23"/>
          <p:cNvSpPr>
            <a:spLocks noChangeArrowheads="1"/>
          </p:cNvSpPr>
          <p:nvPr/>
        </p:nvSpPr>
        <p:spPr bwMode="auto">
          <a:xfrm rot="20988695" flipH="1">
            <a:off x="5022850" y="2290763"/>
            <a:ext cx="3810000" cy="838200"/>
          </a:xfrm>
          <a:prstGeom prst="rightArrow">
            <a:avLst>
              <a:gd name="adj1" fmla="val 50000"/>
              <a:gd name="adj2" fmla="val 227294"/>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altLang="zh-CN" sz="2000" b="1">
                <a:solidFill>
                  <a:schemeClr val="bg2"/>
                </a:solidFill>
                <a:effectLst/>
                <a:ea typeface="宋体" pitchFamily="2" charset="-122"/>
              </a:rPr>
              <a:t>type_name &amp; para_name</a:t>
            </a:r>
          </a:p>
        </p:txBody>
      </p:sp>
      <p:sp>
        <p:nvSpPr>
          <p:cNvPr id="153624" name="AutoShape 24"/>
          <p:cNvSpPr>
            <a:spLocks noChangeArrowheads="1"/>
          </p:cNvSpPr>
          <p:nvPr/>
        </p:nvSpPr>
        <p:spPr bwMode="auto">
          <a:xfrm rot="15443170" flipH="1">
            <a:off x="5130006" y="4283869"/>
            <a:ext cx="2706688" cy="838200"/>
          </a:xfrm>
          <a:prstGeom prst="rightArrow">
            <a:avLst>
              <a:gd name="adj1" fmla="val 50000"/>
              <a:gd name="adj2" fmla="val 161473"/>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altLang="zh-CN" sz="2000" b="1">
                <a:solidFill>
                  <a:schemeClr val="bg2"/>
                </a:solidFill>
                <a:effectLst/>
                <a:ea typeface="宋体" pitchFamily="2" charset="-122"/>
              </a:rPr>
              <a:t>NO &amp; !</a:t>
            </a:r>
          </a:p>
        </p:txBody>
      </p:sp>
      <p:sp>
        <p:nvSpPr>
          <p:cNvPr id="153625" name="Rectangle 25"/>
          <p:cNvSpPr>
            <a:spLocks noChangeArrowheads="1"/>
          </p:cNvSpPr>
          <p:nvPr/>
        </p:nvSpPr>
        <p:spPr bwMode="auto">
          <a:xfrm>
            <a:off x="7010400" y="3276600"/>
            <a:ext cx="1600200" cy="1190625"/>
          </a:xfrm>
          <a:prstGeom prst="rect">
            <a:avLst/>
          </a:prstGeom>
          <a:solidFill>
            <a:srgbClr val="FFCC99"/>
          </a:solidFill>
          <a:ln w="12700">
            <a:noFill/>
            <a:miter lim="800000"/>
            <a:headEnd/>
            <a:tailEnd/>
          </a:ln>
          <a:effectLst/>
        </p:spPr>
        <p:txBody>
          <a:bodyPr>
            <a:spAutoFit/>
          </a:bodyPr>
          <a:lstStyle/>
          <a:p>
            <a:pPr>
              <a:spcBef>
                <a:spcPct val="30000"/>
              </a:spcBef>
            </a:pPr>
            <a:r>
              <a:rPr lang="en-US" altLang="zh-CN" sz="2000">
                <a:solidFill>
                  <a:srgbClr val="FC0128"/>
                </a:solidFill>
                <a:effectLst/>
                <a:ea typeface="宋体" pitchFamily="2" charset="-122"/>
              </a:rPr>
              <a:t>-1.5, -2.5</a:t>
            </a:r>
          </a:p>
          <a:p>
            <a:pPr>
              <a:spcBef>
                <a:spcPct val="30000"/>
              </a:spcBef>
            </a:pPr>
            <a:r>
              <a:rPr lang="en-US" altLang="zh-CN" sz="2000">
                <a:solidFill>
                  <a:srgbClr val="FC0128"/>
                </a:solidFill>
                <a:effectLst/>
                <a:ea typeface="宋体" pitchFamily="2" charset="-122"/>
              </a:rPr>
              <a:t>3</a:t>
            </a:r>
          </a:p>
          <a:p>
            <a:pPr>
              <a:spcBef>
                <a:spcPct val="30000"/>
              </a:spcBef>
            </a:pPr>
            <a:r>
              <a:rPr lang="en-US" altLang="zh-CN" sz="2000">
                <a:solidFill>
                  <a:srgbClr val="FC0128"/>
                </a:solidFill>
                <a:effectLst/>
                <a:ea typeface="宋体" pitchFamily="2" charset="-122"/>
              </a:rPr>
              <a:t>1.5,  0.5</a:t>
            </a:r>
          </a:p>
        </p:txBody>
      </p:sp>
      <p:sp>
        <p:nvSpPr>
          <p:cNvPr id="153627" name="AutoShape 27"/>
          <p:cNvSpPr>
            <a:spLocks noChangeArrowheads="1"/>
          </p:cNvSpPr>
          <p:nvPr/>
        </p:nvSpPr>
        <p:spPr bwMode="auto">
          <a:xfrm>
            <a:off x="7467600" y="4495800"/>
            <a:ext cx="762000" cy="838200"/>
          </a:xfrm>
          <a:prstGeom prst="upArrow">
            <a:avLst>
              <a:gd name="adj1" fmla="val 50000"/>
              <a:gd name="adj2" fmla="val 27500"/>
            </a:avLst>
          </a:prstGeom>
          <a:solidFill>
            <a:schemeClr val="bg1"/>
          </a:solidFill>
          <a:ln w="12700">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606"/>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15360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536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5362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536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5" grpId="0" autoUpdateAnimBg="0"/>
      <p:bldP spid="153606" grpId="0" animBg="1"/>
      <p:bldP spid="153607" grpId="0" autoUpdateAnimBg="0"/>
      <p:bldP spid="153623" grpId="0" animBg="1" autoUpdateAnimBg="0"/>
      <p:bldP spid="153624" grpId="0" animBg="1" autoUpdateAnimBg="0"/>
      <p:bldP spid="153625" grpId="0" animBg="1" autoUpdateAnimBg="0"/>
      <p:bldP spid="15362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ltLang="zh-CN">
                <a:ea typeface="宋体" pitchFamily="2" charset="-122"/>
              </a:rPr>
              <a:t>Reference parameters</a:t>
            </a:r>
          </a:p>
        </p:txBody>
      </p:sp>
      <p:sp>
        <p:nvSpPr>
          <p:cNvPr id="155651" name="Rectangle 3"/>
          <p:cNvSpPr>
            <a:spLocks noGrp="1" noChangeArrowheads="1"/>
          </p:cNvSpPr>
          <p:nvPr>
            <p:ph type="body" idx="1"/>
          </p:nvPr>
        </p:nvSpPr>
        <p:spPr/>
        <p:txBody>
          <a:bodyPr/>
          <a:lstStyle/>
          <a:p>
            <a:r>
              <a:rPr lang="en-US" altLang="zh-CN" sz="2800">
                <a:ea typeface="宋体" pitchFamily="2" charset="-122"/>
              </a:rPr>
              <a:t>A reference parameter is declared by writing </a:t>
            </a:r>
          </a:p>
          <a:p>
            <a:pPr lvl="1"/>
            <a:r>
              <a:rPr lang="en-US" altLang="zh-CN" sz="2400">
                <a:solidFill>
                  <a:schemeClr val="accent2"/>
                </a:solidFill>
                <a:latin typeface="Arial" pitchFamily="34" charset="0"/>
                <a:ea typeface="宋体" pitchFamily="2" charset="-122"/>
              </a:rPr>
              <a:t> type-name&amp;</a:t>
            </a:r>
            <a:r>
              <a:rPr lang="en-US" altLang="zh-CN" sz="2400">
                <a:solidFill>
                  <a:schemeClr val="accent2"/>
                </a:solidFill>
                <a:ea typeface="宋体" pitchFamily="2" charset="-122"/>
              </a:rPr>
              <a:t>  </a:t>
            </a:r>
            <a:r>
              <a:rPr lang="en-US" altLang="zh-CN" sz="2400">
                <a:solidFill>
                  <a:schemeClr val="accent2"/>
                </a:solidFill>
                <a:latin typeface="Arial" pitchFamily="34" charset="0"/>
                <a:ea typeface="宋体" pitchFamily="2" charset="-122"/>
              </a:rPr>
              <a:t>parameter-name</a:t>
            </a:r>
          </a:p>
          <a:p>
            <a:r>
              <a:rPr lang="en-US" altLang="zh-CN" sz="2800">
                <a:ea typeface="宋体" pitchFamily="2" charset="-122"/>
              </a:rPr>
              <a:t>Any use of the </a:t>
            </a:r>
            <a:r>
              <a:rPr lang="en-US" altLang="zh-CN" sz="2800">
                <a:latin typeface="Arial" pitchFamily="34" charset="0"/>
                <a:ea typeface="宋体" pitchFamily="2" charset="-122"/>
              </a:rPr>
              <a:t>formal parameter</a:t>
            </a:r>
            <a:r>
              <a:rPr lang="en-US" altLang="zh-CN" sz="2800">
                <a:ea typeface="宋体" pitchFamily="2" charset="-122"/>
              </a:rPr>
              <a:t> within the body of the function will </a:t>
            </a:r>
            <a:r>
              <a:rPr lang="en-US" altLang="zh-CN" sz="2800">
                <a:solidFill>
                  <a:srgbClr val="FC0128"/>
                </a:solidFill>
                <a:ea typeface="宋体" pitchFamily="2" charset="-122"/>
              </a:rPr>
              <a:t>access</a:t>
            </a:r>
            <a:r>
              <a:rPr lang="en-US" altLang="zh-CN" sz="2800">
                <a:ea typeface="宋体" pitchFamily="2" charset="-122"/>
              </a:rPr>
              <a:t> the </a:t>
            </a:r>
            <a:r>
              <a:rPr lang="en-US" altLang="zh-CN" sz="2800">
                <a:latin typeface="Arial" pitchFamily="34" charset="0"/>
                <a:ea typeface="宋体" pitchFamily="2" charset="-122"/>
              </a:rPr>
              <a:t>actual argument</a:t>
            </a:r>
            <a:r>
              <a:rPr lang="en-US" altLang="zh-CN" sz="2800">
                <a:ea typeface="宋体" pitchFamily="2" charset="-122"/>
              </a:rPr>
              <a:t> from the calling program; change made to the parameter in the body of the function will alter the argument</a:t>
            </a:r>
          </a:p>
          <a:p>
            <a:r>
              <a:rPr lang="en-US" altLang="zh-CN" sz="2800">
                <a:ea typeface="宋体" pitchFamily="2" charset="-122"/>
              </a:rPr>
              <a:t>The formal parameter is merely another name of the argument used in the body of the function!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56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56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56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zh-CN">
                <a:latin typeface="Arial" pitchFamily="34" charset="0"/>
                <a:ea typeface="宋体" pitchFamily="2" charset="-122"/>
              </a:rPr>
              <a:t>const</a:t>
            </a:r>
            <a:r>
              <a:rPr lang="en-US" altLang="zh-CN">
                <a:ea typeface="宋体" pitchFamily="2" charset="-122"/>
              </a:rPr>
              <a:t> reference parameters</a:t>
            </a:r>
          </a:p>
        </p:txBody>
      </p:sp>
      <p:sp>
        <p:nvSpPr>
          <p:cNvPr id="156675" name="Rectangle 3"/>
          <p:cNvSpPr>
            <a:spLocks noGrp="1" noChangeArrowheads="1"/>
          </p:cNvSpPr>
          <p:nvPr>
            <p:ph type="body" idx="1"/>
          </p:nvPr>
        </p:nvSpPr>
        <p:spPr>
          <a:xfrm>
            <a:off x="685800" y="1981200"/>
            <a:ext cx="8458200" cy="4114800"/>
          </a:xfrm>
        </p:spPr>
        <p:txBody>
          <a:bodyPr/>
          <a:lstStyle/>
          <a:p>
            <a:r>
              <a:rPr lang="en-US" altLang="zh-CN" sz="3000">
                <a:ea typeface="宋体" pitchFamily="2" charset="-122"/>
              </a:rPr>
              <a:t>A const reference parameter is declared by writing </a:t>
            </a:r>
          </a:p>
          <a:p>
            <a:pPr lvl="1"/>
            <a:r>
              <a:rPr lang="en-US" altLang="zh-CN">
                <a:solidFill>
                  <a:schemeClr val="accent2"/>
                </a:solidFill>
                <a:latin typeface="Arial" pitchFamily="34" charset="0"/>
                <a:ea typeface="宋体" pitchFamily="2" charset="-122"/>
              </a:rPr>
              <a:t> const type-name&amp;</a:t>
            </a:r>
            <a:r>
              <a:rPr lang="en-US" altLang="zh-CN">
                <a:solidFill>
                  <a:schemeClr val="accent2"/>
                </a:solidFill>
                <a:ea typeface="宋体" pitchFamily="2" charset="-122"/>
              </a:rPr>
              <a:t>  </a:t>
            </a:r>
            <a:r>
              <a:rPr lang="en-US" altLang="zh-CN">
                <a:solidFill>
                  <a:schemeClr val="accent2"/>
                </a:solidFill>
                <a:latin typeface="Arial" pitchFamily="34" charset="0"/>
                <a:ea typeface="宋体" pitchFamily="2" charset="-122"/>
              </a:rPr>
              <a:t>parameter-name</a:t>
            </a:r>
          </a:p>
          <a:p>
            <a:r>
              <a:rPr lang="en-US" altLang="zh-CN" sz="3000">
                <a:ea typeface="宋体" pitchFamily="2" charset="-122"/>
              </a:rPr>
              <a:t>A solution that provides the efficiency of a reference parameter along with the security of a value parameter.</a:t>
            </a:r>
          </a:p>
          <a:p>
            <a:r>
              <a:rPr lang="en-US" altLang="zh-CN" sz="3000">
                <a:ea typeface="宋体" pitchFamily="2" charset="-122"/>
              </a:rPr>
              <a:t> Example</a:t>
            </a:r>
            <a:r>
              <a:rPr lang="en-US" altLang="zh-CN" sz="2800">
                <a:ea typeface="宋体" pitchFamily="2" charset="-122"/>
              </a:rPr>
              <a:t> ( </a:t>
            </a:r>
            <a:r>
              <a:rPr lang="en-US" altLang="zh-CN" sz="2800">
                <a:latin typeface="Arial" pitchFamily="34" charset="0"/>
                <a:ea typeface="宋体" pitchFamily="2" charset="-122"/>
                <a:hlinkClick r:id="rId3" action="ppaction://hlinkfile"/>
              </a:rPr>
              <a:t>newpoint.cxx</a:t>
            </a:r>
            <a:r>
              <a:rPr lang="en-US" altLang="zh-CN" sz="2800">
                <a:ea typeface="宋体" pitchFamily="2" charset="-122"/>
              </a:rPr>
              <a:t>)</a:t>
            </a:r>
          </a:p>
          <a:p>
            <a:pPr lvl="1"/>
            <a:r>
              <a:rPr lang="en-US" altLang="zh-CN">
                <a:ea typeface="宋体" pitchFamily="2" charset="-122"/>
              </a:rPr>
              <a:t> </a:t>
            </a:r>
            <a:r>
              <a:rPr lang="en-US" altLang="zh-CN">
                <a:latin typeface="Arial Narrow" pitchFamily="34" charset="0"/>
                <a:ea typeface="宋体" pitchFamily="2" charset="-122"/>
              </a:rPr>
              <a:t>double distance (const point&amp; p1, const point&amp; p2)</a:t>
            </a:r>
            <a:r>
              <a:rPr lang="en-US" altLang="zh-CN">
                <a:latin typeface="Arial" pitchFamily="34" charset="0"/>
                <a:ea typeface="宋体" pitchFamily="2" charset="-122"/>
              </a:rPr>
              <a:t> </a:t>
            </a:r>
          </a:p>
          <a:p>
            <a:pPr lvl="2"/>
            <a:r>
              <a:rPr lang="en-US" altLang="zh-CN">
                <a:ea typeface="宋体" pitchFamily="2" charset="-122"/>
              </a:rPr>
              <a:t> point p1 and p2 cannot be changed (</a:t>
            </a:r>
            <a:r>
              <a:rPr lang="en-US" altLang="zh-CN">
                <a:solidFill>
                  <a:srgbClr val="FC0128"/>
                </a:solidFill>
                <a:ea typeface="宋体" pitchFamily="2" charset="-122"/>
              </a:rPr>
              <a:t>TEST!</a:t>
            </a:r>
            <a:r>
              <a:rPr lang="en-US" altLang="zh-CN">
                <a:ea typeface="宋体" pitchFamily="2" charset="-122"/>
              </a:rPr>
              <a:t>)</a:t>
            </a:r>
          </a:p>
          <a:p>
            <a:endParaRPr lang="en-US" altLang="zh-CN">
              <a:ea typeface="宋体"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ctrTitle"/>
          </p:nvPr>
        </p:nvSpPr>
        <p:spPr>
          <a:xfrm>
            <a:off x="685800" y="2286000"/>
            <a:ext cx="7772400" cy="1143000"/>
          </a:xfrm>
        </p:spPr>
        <p:txBody>
          <a:bodyPr/>
          <a:lstStyle/>
          <a:p>
            <a:r>
              <a:rPr lang="en-US" altLang="zh-CN">
                <a:ea typeface="宋体" pitchFamily="2" charset="-122"/>
              </a:rPr>
              <a:t>Third topic about parameters and functions of a class...</a:t>
            </a:r>
          </a:p>
        </p:txBody>
      </p:sp>
      <p:sp>
        <p:nvSpPr>
          <p:cNvPr id="229379" name="Rectangle 3"/>
          <p:cNvSpPr>
            <a:spLocks noGrp="1" noChangeArrowheads="1"/>
          </p:cNvSpPr>
          <p:nvPr>
            <p:ph type="subTitle" idx="1"/>
          </p:nvPr>
        </p:nvSpPr>
        <p:spPr/>
        <p:txBody>
          <a:bodyPr/>
          <a:lstStyle/>
          <a:p>
            <a:r>
              <a:rPr lang="en-US" altLang="zh-CN">
                <a:ea typeface="宋体" pitchFamily="2" charset="-122"/>
              </a:rPr>
              <a:t>Class as return value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zh-CN">
                <a:ea typeface="宋体" pitchFamily="2" charset="-122"/>
              </a:rPr>
              <a:t>Class as return value</a:t>
            </a:r>
          </a:p>
        </p:txBody>
      </p:sp>
      <p:sp>
        <p:nvSpPr>
          <p:cNvPr id="235523" name="Rectangle 3"/>
          <p:cNvSpPr>
            <a:spLocks noChangeArrowheads="1"/>
          </p:cNvSpPr>
          <p:nvPr/>
        </p:nvSpPr>
        <p:spPr bwMode="auto">
          <a:xfrm>
            <a:off x="0" y="1981200"/>
            <a:ext cx="9144000" cy="4473575"/>
          </a:xfrm>
          <a:prstGeom prst="rect">
            <a:avLst/>
          </a:prstGeom>
          <a:noFill/>
          <a:ln w="12700">
            <a:noFill/>
            <a:miter lim="800000"/>
            <a:headEnd/>
            <a:tailEnd/>
          </a:ln>
          <a:effectLst/>
        </p:spPr>
        <p:txBody>
          <a:bodyPr>
            <a:spAutoFit/>
          </a:bodyPr>
          <a:lstStyle/>
          <a:p>
            <a:pPr eaLnBrk="1" hangingPunct="1"/>
            <a:r>
              <a:rPr lang="en-US" altLang="zh-CN">
                <a:effectLst/>
                <a:ea typeface="宋体" pitchFamily="2" charset="-122"/>
              </a:rPr>
              <a:t>point middle(const point&amp; p1, const point&amp; p2) </a:t>
            </a:r>
          </a:p>
          <a:p>
            <a:pPr eaLnBrk="1" hangingPunct="1"/>
            <a:r>
              <a:rPr lang="en-US" altLang="zh-CN">
                <a:effectLst/>
                <a:ea typeface="宋体" pitchFamily="2" charset="-122"/>
              </a:rPr>
              <a:t>{</a:t>
            </a:r>
          </a:p>
          <a:p>
            <a:pPr eaLnBrk="1" hangingPunct="1"/>
            <a:r>
              <a:rPr lang="en-US" altLang="zh-CN">
                <a:effectLst/>
                <a:ea typeface="宋体" pitchFamily="2" charset="-122"/>
              </a:rPr>
              <a:t> 	double x_midpoint, y_midpoint; </a:t>
            </a:r>
          </a:p>
          <a:p>
            <a:pPr eaLnBrk="1" hangingPunct="1"/>
            <a:endParaRPr lang="en-US" altLang="zh-CN">
              <a:effectLst/>
              <a:ea typeface="宋体" pitchFamily="2" charset="-122"/>
            </a:endParaRPr>
          </a:p>
          <a:p>
            <a:pPr eaLnBrk="1" hangingPunct="1"/>
            <a:r>
              <a:rPr lang="en-US" altLang="zh-CN">
                <a:effectLst/>
                <a:ea typeface="宋体" pitchFamily="2" charset="-122"/>
              </a:rPr>
              <a:t>	// Compute the x and y midpoints</a:t>
            </a:r>
          </a:p>
          <a:p>
            <a:pPr eaLnBrk="1" hangingPunct="1"/>
            <a:r>
              <a:rPr lang="en-US" altLang="zh-CN">
                <a:effectLst/>
                <a:ea typeface="宋体" pitchFamily="2" charset="-122"/>
              </a:rPr>
              <a:t>	 x_midpoint = (p1.get_x( ) + p2.get_x( )) / 2; </a:t>
            </a:r>
          </a:p>
          <a:p>
            <a:pPr eaLnBrk="1" hangingPunct="1"/>
            <a:r>
              <a:rPr lang="en-US" altLang="zh-CN">
                <a:effectLst/>
                <a:ea typeface="宋体" pitchFamily="2" charset="-122"/>
              </a:rPr>
              <a:t>	y_midpoint = (p1.get_y( ) + p2.get_y( )) / 2; </a:t>
            </a:r>
          </a:p>
          <a:p>
            <a:pPr eaLnBrk="1" hangingPunct="1"/>
            <a:endParaRPr lang="en-US" altLang="zh-CN">
              <a:effectLst/>
              <a:ea typeface="宋体" pitchFamily="2" charset="-122"/>
            </a:endParaRPr>
          </a:p>
          <a:p>
            <a:pPr eaLnBrk="1" hangingPunct="1"/>
            <a:r>
              <a:rPr lang="en-US" altLang="zh-CN">
                <a:effectLst/>
                <a:ea typeface="宋体" pitchFamily="2" charset="-122"/>
              </a:rPr>
              <a:t>	// Construct a new point and return it </a:t>
            </a:r>
          </a:p>
          <a:p>
            <a:pPr eaLnBrk="1" hangingPunct="1"/>
            <a:r>
              <a:rPr lang="en-US" altLang="zh-CN">
                <a:effectLst/>
                <a:ea typeface="宋体" pitchFamily="2" charset="-122"/>
              </a:rPr>
              <a:t>	point midpoint(x_midpoint, y_midpoint); </a:t>
            </a:r>
          </a:p>
          <a:p>
            <a:pPr eaLnBrk="1" hangingPunct="1"/>
            <a:r>
              <a:rPr lang="en-US" altLang="zh-CN">
                <a:effectLst/>
                <a:ea typeface="宋体" pitchFamily="2" charset="-122"/>
              </a:rPr>
              <a:t>	return midpoint; </a:t>
            </a:r>
          </a:p>
          <a:p>
            <a:pPr eaLnBrk="1" hangingPunct="1"/>
            <a:r>
              <a:rPr lang="en-US" altLang="zh-CN">
                <a:effectLst/>
                <a:ea typeface="宋体" pitchFamily="2" charset="-122"/>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ltLang="zh-CN">
                <a:ea typeface="宋体" pitchFamily="2" charset="-122"/>
              </a:rPr>
              <a:t>Standard Library &amp;Namespace</a:t>
            </a:r>
          </a:p>
        </p:txBody>
      </p:sp>
      <p:sp>
        <p:nvSpPr>
          <p:cNvPr id="211971" name="Rectangle 3"/>
          <p:cNvSpPr>
            <a:spLocks noGrp="1" noChangeArrowheads="1"/>
          </p:cNvSpPr>
          <p:nvPr>
            <p:ph type="body" idx="1"/>
          </p:nvPr>
        </p:nvSpPr>
        <p:spPr>
          <a:xfrm>
            <a:off x="228600" y="1905000"/>
            <a:ext cx="8229600" cy="4114800"/>
          </a:xfrm>
        </p:spPr>
        <p:txBody>
          <a:bodyPr/>
          <a:lstStyle/>
          <a:p>
            <a:pPr>
              <a:lnSpc>
                <a:spcPct val="90000"/>
              </a:lnSpc>
            </a:pPr>
            <a:r>
              <a:rPr lang="en-US" altLang="zh-CN" sz="2400">
                <a:ea typeface="宋体" pitchFamily="2" charset="-122"/>
              </a:rPr>
              <a:t>ANSI/ISO C++ Standard </a:t>
            </a:r>
            <a:r>
              <a:rPr lang="en-US" altLang="zh-CN" sz="2800">
                <a:ea typeface="宋体" pitchFamily="2" charset="-122"/>
              </a:rPr>
              <a:t> (</a:t>
            </a:r>
            <a:r>
              <a:rPr lang="en-US" altLang="zh-CN" sz="2400">
                <a:ea typeface="宋体" pitchFamily="2" charset="-122"/>
              </a:rPr>
              <a:t>late 1990s)</a:t>
            </a:r>
          </a:p>
          <a:p>
            <a:pPr lvl="1">
              <a:lnSpc>
                <a:spcPct val="90000"/>
              </a:lnSpc>
            </a:pPr>
            <a:r>
              <a:rPr lang="en-US" altLang="zh-CN" sz="2000">
                <a:ea typeface="宋体" pitchFamily="2" charset="-122"/>
              </a:rPr>
              <a:t> aids in writing portable code with different compliers</a:t>
            </a:r>
          </a:p>
          <a:p>
            <a:pPr>
              <a:lnSpc>
                <a:spcPct val="90000"/>
              </a:lnSpc>
            </a:pPr>
            <a:r>
              <a:rPr lang="en-US" altLang="zh-CN" sz="2400">
                <a:ea typeface="宋体" pitchFamily="2" charset="-122"/>
              </a:rPr>
              <a:t>C++ Standard Library ( 1999 C++ compilers provide full SL)</a:t>
            </a:r>
          </a:p>
          <a:p>
            <a:pPr lvl="1">
              <a:lnSpc>
                <a:spcPct val="90000"/>
              </a:lnSpc>
            </a:pPr>
            <a:r>
              <a:rPr lang="en-US" altLang="zh-CN" sz="2000">
                <a:ea typeface="宋体" pitchFamily="2" charset="-122"/>
              </a:rPr>
              <a:t>Provides a group of declared constants, data types and functions, such as I/O and math</a:t>
            </a:r>
          </a:p>
          <a:p>
            <a:pPr lvl="1">
              <a:lnSpc>
                <a:spcPct val="90000"/>
              </a:lnSpc>
            </a:pPr>
            <a:r>
              <a:rPr lang="en-US" altLang="zh-CN" sz="2000">
                <a:ea typeface="宋体" pitchFamily="2" charset="-122"/>
              </a:rPr>
              <a:t>Use new “include directive” such as </a:t>
            </a:r>
            <a:r>
              <a:rPr lang="en-US" altLang="zh-CN" sz="2000">
                <a:solidFill>
                  <a:srgbClr val="FC0128"/>
                </a:solidFill>
                <a:latin typeface="Arial" pitchFamily="34" charset="0"/>
                <a:ea typeface="宋体" pitchFamily="2" charset="-122"/>
              </a:rPr>
              <a:t>#include &lt;iostream&gt;</a:t>
            </a:r>
            <a:r>
              <a:rPr lang="en-US" altLang="zh-CN" sz="2000">
                <a:ea typeface="宋体" pitchFamily="2" charset="-122"/>
              </a:rPr>
              <a:t> without .h</a:t>
            </a:r>
          </a:p>
          <a:p>
            <a:pPr>
              <a:lnSpc>
                <a:spcPct val="90000"/>
              </a:lnSpc>
            </a:pPr>
            <a:r>
              <a:rPr lang="en-US" altLang="zh-CN" sz="2400">
                <a:ea typeface="宋体" pitchFamily="2" charset="-122"/>
              </a:rPr>
              <a:t>Standard Namespace</a:t>
            </a:r>
          </a:p>
          <a:p>
            <a:pPr lvl="1">
              <a:lnSpc>
                <a:spcPct val="90000"/>
              </a:lnSpc>
            </a:pPr>
            <a:r>
              <a:rPr lang="en-US" altLang="zh-CN" sz="2000">
                <a:ea typeface="宋体" pitchFamily="2" charset="-122"/>
              </a:rPr>
              <a:t>All the items in the new header files are part of a feature called standard namespace </a:t>
            </a:r>
            <a:r>
              <a:rPr lang="en-US" altLang="zh-CN" sz="2000">
                <a:solidFill>
                  <a:srgbClr val="FC0128"/>
                </a:solidFill>
                <a:latin typeface="Arial" pitchFamily="34" charset="0"/>
                <a:ea typeface="宋体" pitchFamily="2" charset="-122"/>
              </a:rPr>
              <a:t>std</a:t>
            </a:r>
          </a:p>
          <a:p>
            <a:pPr lvl="1">
              <a:lnSpc>
                <a:spcPct val="90000"/>
              </a:lnSpc>
            </a:pPr>
            <a:r>
              <a:rPr lang="en-US" altLang="zh-CN" sz="2000">
                <a:ea typeface="宋体" pitchFamily="2" charset="-122"/>
              </a:rPr>
              <a:t>When you use one of the new header files, you should use</a:t>
            </a:r>
          </a:p>
          <a:p>
            <a:pPr lvl="1">
              <a:lnSpc>
                <a:spcPct val="90000"/>
              </a:lnSpc>
              <a:buFont typeface="Monotype Sorts" charset="2"/>
              <a:buNone/>
            </a:pPr>
            <a:r>
              <a:rPr lang="en-US" altLang="zh-CN" sz="2000">
                <a:ea typeface="宋体" pitchFamily="2" charset="-122"/>
              </a:rPr>
              <a:t>		</a:t>
            </a:r>
            <a:r>
              <a:rPr lang="en-US" altLang="zh-CN" sz="2000">
                <a:solidFill>
                  <a:srgbClr val="FC0128"/>
                </a:solidFill>
                <a:latin typeface="Arial" pitchFamily="34" charset="0"/>
                <a:ea typeface="宋体" pitchFamily="2" charset="-122"/>
              </a:rPr>
              <a:t>using namespace std</a:t>
            </a:r>
          </a:p>
          <a:p>
            <a:pPr lvl="1">
              <a:lnSpc>
                <a:spcPct val="90000"/>
              </a:lnSpc>
            </a:pPr>
            <a:r>
              <a:rPr lang="en-US" altLang="zh-CN" sz="2000">
                <a:ea typeface="宋体" pitchFamily="2" charset="-122"/>
              </a:rPr>
              <a:t>which allows you to use all items from the standard namespace.</a:t>
            </a:r>
          </a:p>
          <a:p>
            <a:pPr lvl="1">
              <a:lnSpc>
                <a:spcPct val="90000"/>
              </a:lnSpc>
            </a:pPr>
            <a:endParaRPr lang="zh-CN" altLang="en-US" sz="240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19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19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19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197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19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197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97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197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19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zh-CN">
                <a:ea typeface="宋体" pitchFamily="2" charset="-122"/>
              </a:rPr>
              <a:t>Class as return value</a:t>
            </a:r>
          </a:p>
        </p:txBody>
      </p:sp>
      <p:sp>
        <p:nvSpPr>
          <p:cNvPr id="149507" name="Rectangle 3"/>
          <p:cNvSpPr>
            <a:spLocks noGrp="1" noChangeArrowheads="1"/>
          </p:cNvSpPr>
          <p:nvPr>
            <p:ph type="body" idx="1"/>
          </p:nvPr>
        </p:nvSpPr>
        <p:spPr>
          <a:xfrm>
            <a:off x="685800" y="1981200"/>
            <a:ext cx="7772400" cy="4495800"/>
          </a:xfrm>
        </p:spPr>
        <p:txBody>
          <a:bodyPr/>
          <a:lstStyle/>
          <a:p>
            <a:pPr>
              <a:lnSpc>
                <a:spcPct val="90000"/>
              </a:lnSpc>
            </a:pPr>
            <a:r>
              <a:rPr lang="en-US" altLang="zh-CN" sz="2800">
                <a:ea typeface="宋体" pitchFamily="2" charset="-122"/>
              </a:rPr>
              <a:t>The type of a function’s return value may be a lass</a:t>
            </a:r>
          </a:p>
          <a:p>
            <a:pPr>
              <a:lnSpc>
                <a:spcPct val="90000"/>
              </a:lnSpc>
            </a:pPr>
            <a:r>
              <a:rPr lang="en-US" altLang="zh-CN" sz="2800">
                <a:ea typeface="宋体" pitchFamily="2" charset="-122"/>
              </a:rPr>
              <a:t> Often the return value will be stored in a </a:t>
            </a:r>
            <a:r>
              <a:rPr lang="en-US" altLang="zh-CN" sz="2800">
                <a:latin typeface="Arial" pitchFamily="34" charset="0"/>
                <a:ea typeface="宋体" pitchFamily="2" charset="-122"/>
              </a:rPr>
              <a:t>local variable</a:t>
            </a:r>
            <a:r>
              <a:rPr lang="en-US" altLang="zh-CN" sz="2800">
                <a:ea typeface="宋体" pitchFamily="2" charset="-122"/>
              </a:rPr>
              <a:t> of the function (such as </a:t>
            </a:r>
            <a:r>
              <a:rPr lang="en-US" altLang="zh-CN" sz="2800">
                <a:latin typeface="Arial" pitchFamily="34" charset="0"/>
                <a:ea typeface="宋体" pitchFamily="2" charset="-122"/>
              </a:rPr>
              <a:t>midpoint</a:t>
            </a:r>
            <a:r>
              <a:rPr lang="en-US" altLang="zh-CN" sz="2800">
                <a:ea typeface="宋体" pitchFamily="2" charset="-122"/>
              </a:rPr>
              <a:t>), but not always (could be in a formal parameter)</a:t>
            </a:r>
          </a:p>
          <a:p>
            <a:pPr>
              <a:lnSpc>
                <a:spcPct val="90000"/>
              </a:lnSpc>
            </a:pPr>
            <a:r>
              <a:rPr lang="en-US" altLang="zh-CN" sz="2800">
                <a:ea typeface="宋体" pitchFamily="2" charset="-122"/>
              </a:rPr>
              <a:t> C++ return statement uses the </a:t>
            </a:r>
            <a:r>
              <a:rPr lang="en-US" altLang="zh-CN" sz="2800">
                <a:latin typeface="Arial" pitchFamily="34" charset="0"/>
                <a:ea typeface="宋体" pitchFamily="2" charset="-122"/>
              </a:rPr>
              <a:t>copy constructor</a:t>
            </a:r>
            <a:r>
              <a:rPr lang="en-US" altLang="zh-CN" sz="2800">
                <a:ea typeface="宋体" pitchFamily="2" charset="-122"/>
              </a:rPr>
              <a:t> to copy the function’s return value to a temporary location before returning the value to the calling program</a:t>
            </a:r>
          </a:p>
          <a:p>
            <a:pPr>
              <a:lnSpc>
                <a:spcPct val="90000"/>
              </a:lnSpc>
            </a:pPr>
            <a:r>
              <a:rPr lang="en-US" altLang="zh-CN" sz="2800">
                <a:ea typeface="宋体" pitchFamily="2" charset="-122"/>
              </a:rPr>
              <a:t>Example ( Ch 2.4, Look into </a:t>
            </a:r>
            <a:r>
              <a:rPr lang="en-US" altLang="zh-CN" sz="2800">
                <a:latin typeface="Arial" pitchFamily="34" charset="0"/>
                <a:ea typeface="宋体" pitchFamily="2" charset="-122"/>
                <a:hlinkClick r:id="rId3" action="ppaction://hlinkfile"/>
              </a:rPr>
              <a:t>newpoint.cxx</a:t>
            </a:r>
            <a:r>
              <a:rPr lang="en-US" altLang="zh-CN" sz="2800">
                <a:ea typeface="宋体" pitchFamily="2" charset="-122"/>
              </a:rPr>
              <a:t>)</a:t>
            </a:r>
          </a:p>
          <a:p>
            <a:pPr lvl="1">
              <a:lnSpc>
                <a:spcPct val="90000"/>
              </a:lnSpc>
            </a:pPr>
            <a:r>
              <a:rPr lang="en-US" altLang="zh-CN" sz="2400">
                <a:latin typeface="Arial" pitchFamily="34" charset="0"/>
                <a:ea typeface="宋体" pitchFamily="2" charset="-122"/>
              </a:rPr>
              <a:t>point middle(const point&amp; p1, const point&amp; p2)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50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9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ltLang="zh-CN">
                <a:ea typeface="宋体" pitchFamily="2" charset="-122"/>
              </a:rPr>
              <a:t>Outline</a:t>
            </a:r>
          </a:p>
        </p:txBody>
      </p:sp>
      <p:sp>
        <p:nvSpPr>
          <p:cNvPr id="192515" name="Rectangle 3"/>
          <p:cNvSpPr>
            <a:spLocks noGrp="1" noChangeArrowheads="1"/>
          </p:cNvSpPr>
          <p:nvPr>
            <p:ph type="body" idx="1"/>
          </p:nvPr>
        </p:nvSpPr>
        <p:spPr/>
        <p:txBody>
          <a:bodyPr/>
          <a:lstStyle/>
          <a:p>
            <a:pPr>
              <a:buFont typeface="Monotype Sorts" charset="2"/>
              <a:buNone/>
            </a:pPr>
            <a:r>
              <a:rPr lang="zh-CN" altLang="en-US" sz="2800">
                <a:solidFill>
                  <a:srgbClr val="FF00FF"/>
                </a:solidFill>
                <a:ea typeface="宋体" pitchFamily="2" charset="-122"/>
              </a:rPr>
              <a:t> </a:t>
            </a:r>
            <a:r>
              <a:rPr lang="en-US" altLang="zh-CN" sz="2800">
                <a:solidFill>
                  <a:srgbClr val="FF00FF"/>
                </a:solidFill>
                <a:ea typeface="宋体" pitchFamily="2" charset="-122"/>
              </a:rPr>
              <a:t>A Review of C++ Classes (Lecture 2)</a:t>
            </a:r>
          </a:p>
          <a:p>
            <a:r>
              <a:rPr lang="en-US" altLang="zh-CN" sz="2800">
                <a:ea typeface="宋体" pitchFamily="2" charset="-122"/>
              </a:rPr>
              <a:t> OOP, ADTs and Classes</a:t>
            </a:r>
          </a:p>
          <a:p>
            <a:r>
              <a:rPr lang="en-US" altLang="zh-CN" sz="2800">
                <a:ea typeface="宋体" pitchFamily="2" charset="-122"/>
              </a:rPr>
              <a:t> Class Definition, Implementation and Use</a:t>
            </a:r>
          </a:p>
          <a:p>
            <a:r>
              <a:rPr lang="en-US" altLang="zh-CN" sz="2800">
                <a:ea typeface="宋体" pitchFamily="2" charset="-122"/>
              </a:rPr>
              <a:t> Constructors and Value Semantics</a:t>
            </a:r>
          </a:p>
          <a:p>
            <a:pPr>
              <a:buFont typeface="Monotype Sorts" charset="2"/>
              <a:buNone/>
            </a:pPr>
            <a:r>
              <a:rPr lang="en-US" altLang="zh-CN" sz="2800">
                <a:solidFill>
                  <a:srgbClr val="FF00FF"/>
                </a:solidFill>
                <a:ea typeface="宋体" pitchFamily="2" charset="-122"/>
              </a:rPr>
              <a:t>More on Classes (Lecture 3)</a:t>
            </a:r>
          </a:p>
          <a:p>
            <a:r>
              <a:rPr lang="en-US" altLang="zh-CN" sz="2800">
                <a:ea typeface="宋体" pitchFamily="2" charset="-122"/>
              </a:rPr>
              <a:t> Namespace and Documentation</a:t>
            </a:r>
          </a:p>
          <a:p>
            <a:r>
              <a:rPr lang="en-US" altLang="zh-CN" sz="2800">
                <a:ea typeface="宋体" pitchFamily="2" charset="-122"/>
              </a:rPr>
              <a:t> Classes and Parameters</a:t>
            </a:r>
          </a:p>
          <a:p>
            <a:r>
              <a:rPr lang="en-US" altLang="zh-CN" sz="2800">
                <a:ea typeface="宋体" pitchFamily="2" charset="-122"/>
              </a:rPr>
              <a:t> </a:t>
            </a:r>
            <a:r>
              <a:rPr lang="en-US" altLang="zh-CN" sz="2800">
                <a:solidFill>
                  <a:srgbClr val="FC0128"/>
                </a:solidFill>
                <a:ea typeface="宋体" pitchFamily="2" charset="-122"/>
              </a:rPr>
              <a:t>Operator Overloading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ltLang="zh-CN">
                <a:ea typeface="宋体" pitchFamily="2" charset="-122"/>
              </a:rPr>
              <a:t>Operator Overloading</a:t>
            </a:r>
          </a:p>
        </p:txBody>
      </p:sp>
      <p:sp>
        <p:nvSpPr>
          <p:cNvPr id="180227" name="Rectangle 3"/>
          <p:cNvSpPr>
            <a:spLocks noGrp="1" noChangeArrowheads="1"/>
          </p:cNvSpPr>
          <p:nvPr>
            <p:ph type="body" idx="1"/>
          </p:nvPr>
        </p:nvSpPr>
        <p:spPr/>
        <p:txBody>
          <a:bodyPr/>
          <a:lstStyle/>
          <a:p>
            <a:r>
              <a:rPr lang="zh-CN" altLang="en-US">
                <a:ea typeface="宋体" pitchFamily="2" charset="-122"/>
              </a:rPr>
              <a:t> </a:t>
            </a:r>
            <a:r>
              <a:rPr lang="en-US" altLang="zh-CN">
                <a:ea typeface="宋体" pitchFamily="2" charset="-122"/>
              </a:rPr>
              <a:t>Binary functions and binary operators</a:t>
            </a:r>
          </a:p>
          <a:p>
            <a:r>
              <a:rPr lang="en-US" altLang="zh-CN">
                <a:ea typeface="宋体" pitchFamily="2" charset="-122"/>
              </a:rPr>
              <a:t> Overloading arithmetic operations</a:t>
            </a:r>
          </a:p>
          <a:p>
            <a:r>
              <a:rPr lang="en-US" altLang="zh-CN">
                <a:ea typeface="宋体" pitchFamily="2" charset="-122"/>
              </a:rPr>
              <a:t> Overloading binary comparison operations</a:t>
            </a:r>
          </a:p>
          <a:p>
            <a:r>
              <a:rPr lang="en-US" altLang="zh-CN">
                <a:ea typeface="宋体" pitchFamily="2" charset="-122"/>
              </a:rPr>
              <a:t> Overloading input/output functions</a:t>
            </a:r>
          </a:p>
          <a:p>
            <a:r>
              <a:rPr lang="en-US" altLang="zh-CN">
                <a:ea typeface="宋体" pitchFamily="2" charset="-122"/>
              </a:rPr>
              <a:t> Friend functions – when to use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zh-CN">
                <a:ea typeface="宋体" pitchFamily="2" charset="-122"/>
              </a:rPr>
              <a:t>Operator Overloading</a:t>
            </a:r>
          </a:p>
        </p:txBody>
      </p:sp>
      <p:sp>
        <p:nvSpPr>
          <p:cNvPr id="157699" name="Rectangle 3"/>
          <p:cNvSpPr>
            <a:spLocks noGrp="1" noChangeArrowheads="1"/>
          </p:cNvSpPr>
          <p:nvPr>
            <p:ph type="body" idx="1"/>
          </p:nvPr>
        </p:nvSpPr>
        <p:spPr/>
        <p:txBody>
          <a:bodyPr/>
          <a:lstStyle/>
          <a:p>
            <a:r>
              <a:rPr lang="en-US" altLang="zh-CN">
                <a:ea typeface="宋体" pitchFamily="2" charset="-122"/>
              </a:rPr>
              <a:t>Question:</a:t>
            </a:r>
          </a:p>
          <a:p>
            <a:pPr lvl="1"/>
            <a:r>
              <a:rPr lang="en-US" altLang="zh-CN">
                <a:ea typeface="宋体" pitchFamily="2" charset="-122"/>
              </a:rPr>
              <a:t> Can we perform arithmetic operations (+ - * /) or comparison operations (&gt;, ==, &lt;, etc.) or assignment operation (=) with a new class?</a:t>
            </a:r>
          </a:p>
          <a:p>
            <a:endParaRPr lang="zh-CN" altLang="en-US">
              <a:ea typeface="宋体" pitchFamily="2" charset="-122"/>
            </a:endParaRPr>
          </a:p>
        </p:txBody>
      </p:sp>
      <p:sp>
        <p:nvSpPr>
          <p:cNvPr id="157700" name="AutoShape 4"/>
          <p:cNvSpPr>
            <a:spLocks noChangeArrowheads="1"/>
          </p:cNvSpPr>
          <p:nvPr/>
        </p:nvSpPr>
        <p:spPr bwMode="auto">
          <a:xfrm>
            <a:off x="1676400" y="4114800"/>
            <a:ext cx="5486400" cy="2133600"/>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157701" name="Rectangle 5"/>
          <p:cNvSpPr>
            <a:spLocks noChangeArrowheads="1"/>
          </p:cNvSpPr>
          <p:nvPr/>
        </p:nvSpPr>
        <p:spPr bwMode="auto">
          <a:xfrm>
            <a:off x="1752600" y="4191000"/>
            <a:ext cx="5486400" cy="2068513"/>
          </a:xfrm>
          <a:prstGeom prst="rect">
            <a:avLst/>
          </a:prstGeom>
          <a:noFill/>
          <a:ln w="12700">
            <a:noFill/>
            <a:miter lim="800000"/>
            <a:headEnd/>
            <a:tailEnd/>
          </a:ln>
          <a:effectLst/>
        </p:spPr>
        <p:txBody>
          <a:bodyPr lIns="90488" tIns="44450" rIns="90488" bIns="44450">
            <a:spAutoFit/>
          </a:bodyPr>
          <a:lstStyle/>
          <a:p>
            <a:pPr>
              <a:spcBef>
                <a:spcPct val="10000"/>
              </a:spcBef>
            </a:pPr>
            <a:r>
              <a:rPr lang="en-US" altLang="zh-CN" sz="2000" b="1">
                <a:solidFill>
                  <a:schemeClr val="bg2"/>
                </a:solidFill>
                <a:effectLst/>
                <a:ea typeface="宋体" pitchFamily="2" charset="-122"/>
              </a:rPr>
              <a:t>point speed1(5,7)</a:t>
            </a:r>
          </a:p>
          <a:p>
            <a:pPr>
              <a:spcBef>
                <a:spcPct val="10000"/>
              </a:spcBef>
            </a:pPr>
            <a:r>
              <a:rPr lang="en-US" altLang="zh-CN" sz="2000" b="1">
                <a:solidFill>
                  <a:schemeClr val="bg2"/>
                </a:solidFill>
                <a:effectLst/>
                <a:ea typeface="宋体" pitchFamily="2" charset="-122"/>
              </a:rPr>
              <a:t>point speed2(1,2);</a:t>
            </a:r>
          </a:p>
          <a:p>
            <a:pPr>
              <a:spcBef>
                <a:spcPct val="10000"/>
              </a:spcBef>
            </a:pPr>
            <a:r>
              <a:rPr lang="en-US" altLang="zh-CN" sz="2000" b="1">
                <a:solidFill>
                  <a:schemeClr val="bg2"/>
                </a:solidFill>
                <a:effectLst/>
                <a:ea typeface="宋体" pitchFamily="2" charset="-122"/>
              </a:rPr>
              <a:t>point difference;</a:t>
            </a:r>
          </a:p>
          <a:p>
            <a:pPr>
              <a:spcBef>
                <a:spcPct val="10000"/>
              </a:spcBef>
            </a:pPr>
            <a:endParaRPr lang="en-US" altLang="zh-CN" sz="2000" b="1">
              <a:solidFill>
                <a:schemeClr val="bg2"/>
              </a:solidFill>
              <a:effectLst/>
              <a:ea typeface="宋体" pitchFamily="2" charset="-122"/>
            </a:endParaRPr>
          </a:p>
          <a:p>
            <a:pPr>
              <a:spcBef>
                <a:spcPct val="10000"/>
              </a:spcBef>
            </a:pPr>
            <a:r>
              <a:rPr lang="en-US" altLang="zh-CN" sz="2000" b="1">
                <a:solidFill>
                  <a:schemeClr val="bg2"/>
                </a:solidFill>
                <a:effectLst/>
                <a:ea typeface="宋体" pitchFamily="2" charset="-122"/>
              </a:rPr>
              <a:t>if (speed1 </a:t>
            </a:r>
            <a:r>
              <a:rPr lang="en-US" altLang="zh-CN" sz="2000" b="1">
                <a:solidFill>
                  <a:schemeClr val="accent2"/>
                </a:solidFill>
                <a:effectLst/>
                <a:ea typeface="宋体" pitchFamily="2" charset="-122"/>
              </a:rPr>
              <a:t>!= </a:t>
            </a:r>
            <a:r>
              <a:rPr lang="en-US" altLang="zh-CN" sz="2000" b="1">
                <a:solidFill>
                  <a:schemeClr val="bg2"/>
                </a:solidFill>
                <a:effectLst/>
                <a:ea typeface="宋体" pitchFamily="2" charset="-122"/>
              </a:rPr>
              <a:t>speed2 )</a:t>
            </a:r>
          </a:p>
          <a:p>
            <a:pPr>
              <a:spcBef>
                <a:spcPct val="10000"/>
              </a:spcBef>
            </a:pPr>
            <a:r>
              <a:rPr lang="en-US" altLang="zh-CN" sz="2000" b="1">
                <a:solidFill>
                  <a:schemeClr val="bg2"/>
                </a:solidFill>
                <a:effectLst/>
                <a:ea typeface="宋体" pitchFamily="2" charset="-122"/>
              </a:rPr>
              <a:t>	difference </a:t>
            </a:r>
            <a:r>
              <a:rPr lang="en-US" altLang="zh-CN" sz="2000" b="1">
                <a:solidFill>
                  <a:srgbClr val="FC0128"/>
                </a:solidFill>
                <a:effectLst/>
                <a:ea typeface="宋体" pitchFamily="2" charset="-122"/>
              </a:rPr>
              <a:t>=</a:t>
            </a:r>
            <a:r>
              <a:rPr lang="en-US" altLang="zh-CN" sz="2000" b="1">
                <a:solidFill>
                  <a:schemeClr val="bg2"/>
                </a:solidFill>
                <a:effectLst/>
                <a:ea typeface="宋体" pitchFamily="2" charset="-122"/>
              </a:rPr>
              <a:t> speed1 </a:t>
            </a:r>
            <a:r>
              <a:rPr lang="en-US" altLang="zh-CN" sz="2000" b="1">
                <a:solidFill>
                  <a:srgbClr val="FC0128"/>
                </a:solidFill>
                <a:effectLst/>
                <a:ea typeface="宋体" pitchFamily="2" charset="-122"/>
              </a:rPr>
              <a:t>- </a:t>
            </a:r>
            <a:r>
              <a:rPr lang="en-US" altLang="zh-CN" sz="2000" b="1">
                <a:solidFill>
                  <a:schemeClr val="bg2"/>
                </a:solidFill>
                <a:effectLst/>
                <a:ea typeface="宋体" pitchFamily="2" charset="-122"/>
              </a:rPr>
              <a:t>speed2;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770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57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0" grpId="0" animBg="1"/>
      <p:bldP spid="157701"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zh-CN">
                <a:ea typeface="宋体" pitchFamily="2" charset="-122"/>
              </a:rPr>
              <a:t>Operator Overloading</a:t>
            </a:r>
          </a:p>
        </p:txBody>
      </p:sp>
      <p:sp>
        <p:nvSpPr>
          <p:cNvPr id="158723" name="Rectangle 3"/>
          <p:cNvSpPr>
            <a:spLocks noGrp="1" noChangeArrowheads="1"/>
          </p:cNvSpPr>
          <p:nvPr>
            <p:ph type="body" idx="1"/>
          </p:nvPr>
        </p:nvSpPr>
        <p:spPr/>
        <p:txBody>
          <a:bodyPr/>
          <a:lstStyle/>
          <a:p>
            <a:r>
              <a:rPr lang="en-US" altLang="zh-CN">
                <a:ea typeface="宋体" pitchFamily="2" charset="-122"/>
              </a:rPr>
              <a:t>Question:</a:t>
            </a:r>
          </a:p>
          <a:p>
            <a:pPr lvl="1"/>
            <a:r>
              <a:rPr lang="en-US" altLang="zh-CN">
                <a:ea typeface="宋体" pitchFamily="2" charset="-122"/>
              </a:rPr>
              <a:t> Can we perform arithmetic operations (+ - * /) or comparison operations (&gt;, ==, &lt;, etc.) or assignment operation (=) with a new class?</a:t>
            </a:r>
          </a:p>
        </p:txBody>
      </p:sp>
      <p:sp>
        <p:nvSpPr>
          <p:cNvPr id="158724" name="AutoShape 4"/>
          <p:cNvSpPr>
            <a:spLocks noChangeArrowheads="1"/>
          </p:cNvSpPr>
          <p:nvPr/>
        </p:nvSpPr>
        <p:spPr bwMode="auto">
          <a:xfrm>
            <a:off x="1676400" y="4114800"/>
            <a:ext cx="5486400" cy="2133600"/>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158725" name="Rectangle 5"/>
          <p:cNvSpPr>
            <a:spLocks noChangeArrowheads="1"/>
          </p:cNvSpPr>
          <p:nvPr/>
        </p:nvSpPr>
        <p:spPr bwMode="auto">
          <a:xfrm>
            <a:off x="1752600" y="4191000"/>
            <a:ext cx="5486400" cy="2068513"/>
          </a:xfrm>
          <a:prstGeom prst="rect">
            <a:avLst/>
          </a:prstGeom>
          <a:noFill/>
          <a:ln w="12700">
            <a:noFill/>
            <a:miter lim="800000"/>
            <a:headEnd/>
            <a:tailEnd/>
          </a:ln>
          <a:effectLst/>
        </p:spPr>
        <p:txBody>
          <a:bodyPr lIns="90488" tIns="44450" rIns="90488" bIns="44450">
            <a:spAutoFit/>
          </a:bodyPr>
          <a:lstStyle/>
          <a:p>
            <a:pPr>
              <a:spcBef>
                <a:spcPct val="10000"/>
              </a:spcBef>
            </a:pPr>
            <a:r>
              <a:rPr lang="en-US" altLang="zh-CN" sz="2000" b="1">
                <a:solidFill>
                  <a:schemeClr val="bg2"/>
                </a:solidFill>
                <a:effectLst/>
                <a:ea typeface="宋体" pitchFamily="2" charset="-122"/>
              </a:rPr>
              <a:t>point speed1(5,7)</a:t>
            </a:r>
          </a:p>
          <a:p>
            <a:pPr>
              <a:spcBef>
                <a:spcPct val="10000"/>
              </a:spcBef>
            </a:pPr>
            <a:r>
              <a:rPr lang="en-US" altLang="zh-CN" sz="2000" b="1">
                <a:solidFill>
                  <a:schemeClr val="bg2"/>
                </a:solidFill>
                <a:effectLst/>
                <a:ea typeface="宋体" pitchFamily="2" charset="-122"/>
              </a:rPr>
              <a:t>point speed2(1,2);</a:t>
            </a:r>
          </a:p>
          <a:p>
            <a:pPr>
              <a:spcBef>
                <a:spcPct val="10000"/>
              </a:spcBef>
            </a:pPr>
            <a:r>
              <a:rPr lang="en-US" altLang="zh-CN" sz="2000" b="1">
                <a:solidFill>
                  <a:schemeClr val="bg2"/>
                </a:solidFill>
                <a:effectLst/>
                <a:ea typeface="宋体" pitchFamily="2" charset="-122"/>
              </a:rPr>
              <a:t>point difference;</a:t>
            </a:r>
          </a:p>
          <a:p>
            <a:pPr>
              <a:spcBef>
                <a:spcPct val="10000"/>
              </a:spcBef>
            </a:pPr>
            <a:endParaRPr lang="en-US" altLang="zh-CN" sz="2000" b="1">
              <a:solidFill>
                <a:schemeClr val="bg2"/>
              </a:solidFill>
              <a:effectLst/>
              <a:ea typeface="宋体" pitchFamily="2" charset="-122"/>
            </a:endParaRPr>
          </a:p>
          <a:p>
            <a:pPr>
              <a:spcBef>
                <a:spcPct val="10000"/>
              </a:spcBef>
            </a:pPr>
            <a:r>
              <a:rPr lang="en-US" altLang="zh-CN" sz="2000" b="1">
                <a:solidFill>
                  <a:schemeClr val="bg2"/>
                </a:solidFill>
                <a:effectLst/>
                <a:ea typeface="宋体" pitchFamily="2" charset="-122"/>
              </a:rPr>
              <a:t>if (speed1 </a:t>
            </a:r>
            <a:r>
              <a:rPr lang="en-US" altLang="zh-CN" sz="2000" b="1">
                <a:solidFill>
                  <a:schemeClr val="accent2"/>
                </a:solidFill>
                <a:effectLst/>
                <a:ea typeface="宋体" pitchFamily="2" charset="-122"/>
              </a:rPr>
              <a:t>!=</a:t>
            </a:r>
            <a:r>
              <a:rPr lang="en-US" altLang="zh-CN" sz="2000" b="1">
                <a:solidFill>
                  <a:schemeClr val="bg2"/>
                </a:solidFill>
                <a:effectLst/>
                <a:ea typeface="宋体" pitchFamily="2" charset="-122"/>
              </a:rPr>
              <a:t> speed2 )</a:t>
            </a:r>
          </a:p>
          <a:p>
            <a:pPr>
              <a:spcBef>
                <a:spcPct val="10000"/>
              </a:spcBef>
            </a:pPr>
            <a:r>
              <a:rPr lang="en-US" altLang="zh-CN" sz="2000" b="1">
                <a:solidFill>
                  <a:schemeClr val="bg2"/>
                </a:solidFill>
                <a:effectLst/>
                <a:ea typeface="宋体" pitchFamily="2" charset="-122"/>
              </a:rPr>
              <a:t>	difference </a:t>
            </a:r>
            <a:r>
              <a:rPr lang="en-US" altLang="zh-CN" sz="2000" b="1">
                <a:solidFill>
                  <a:srgbClr val="00FF00"/>
                </a:solidFill>
                <a:effectLst/>
                <a:ea typeface="宋体" pitchFamily="2" charset="-122"/>
              </a:rPr>
              <a:t>=</a:t>
            </a:r>
            <a:r>
              <a:rPr lang="en-US" altLang="zh-CN" sz="2000" b="1">
                <a:solidFill>
                  <a:schemeClr val="bg2"/>
                </a:solidFill>
                <a:effectLst/>
                <a:ea typeface="宋体" pitchFamily="2" charset="-122"/>
              </a:rPr>
              <a:t> speed1 </a:t>
            </a:r>
            <a:r>
              <a:rPr lang="en-US" altLang="zh-CN" sz="2000" b="1">
                <a:solidFill>
                  <a:schemeClr val="accent2"/>
                </a:solidFill>
                <a:effectLst/>
                <a:ea typeface="宋体" pitchFamily="2" charset="-122"/>
              </a:rPr>
              <a:t>-</a:t>
            </a:r>
            <a:r>
              <a:rPr lang="en-US" altLang="zh-CN" sz="2000" b="1">
                <a:solidFill>
                  <a:schemeClr val="bg2"/>
                </a:solidFill>
                <a:effectLst/>
                <a:ea typeface="宋体" pitchFamily="2" charset="-122"/>
              </a:rPr>
              <a:t> speed2; </a:t>
            </a:r>
          </a:p>
        </p:txBody>
      </p:sp>
      <p:sp>
        <p:nvSpPr>
          <p:cNvPr id="158726" name="AutoShape 6"/>
          <p:cNvSpPr>
            <a:spLocks noChangeArrowheads="1"/>
          </p:cNvSpPr>
          <p:nvPr/>
        </p:nvSpPr>
        <p:spPr bwMode="auto">
          <a:xfrm rot="19336794" flipH="1">
            <a:off x="3733800" y="4343400"/>
            <a:ext cx="4114800" cy="838200"/>
          </a:xfrm>
          <a:prstGeom prst="rightArrow">
            <a:avLst>
              <a:gd name="adj1" fmla="val 50000"/>
              <a:gd name="adj2" fmla="val 245477"/>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altLang="zh-CN" sz="1600" b="1">
                <a:solidFill>
                  <a:schemeClr val="bg2"/>
                </a:solidFill>
                <a:effectLst/>
                <a:ea typeface="宋体" pitchFamily="2" charset="-122"/>
              </a:rPr>
              <a:t>Automatic assignment operator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7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6"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zh-CN">
                <a:ea typeface="宋体" pitchFamily="2" charset="-122"/>
              </a:rPr>
              <a:t>Operator Overloading</a:t>
            </a:r>
          </a:p>
        </p:txBody>
      </p:sp>
      <p:sp>
        <p:nvSpPr>
          <p:cNvPr id="166915" name="Rectangle 3"/>
          <p:cNvSpPr>
            <a:spLocks noGrp="1" noChangeArrowheads="1"/>
          </p:cNvSpPr>
          <p:nvPr>
            <p:ph type="body" idx="1"/>
          </p:nvPr>
        </p:nvSpPr>
        <p:spPr/>
        <p:txBody>
          <a:bodyPr/>
          <a:lstStyle/>
          <a:p>
            <a:r>
              <a:rPr lang="en-US" altLang="zh-CN">
                <a:ea typeface="宋体" pitchFamily="2" charset="-122"/>
              </a:rPr>
              <a:t>Answer is NO</a:t>
            </a:r>
          </a:p>
          <a:p>
            <a:pPr lvl="1"/>
            <a:r>
              <a:rPr lang="en-US" altLang="zh-CN">
                <a:ea typeface="宋体" pitchFamily="2" charset="-122"/>
              </a:rPr>
              <a:t> unless you define a </a:t>
            </a:r>
            <a:r>
              <a:rPr lang="en-US" altLang="zh-CN">
                <a:solidFill>
                  <a:srgbClr val="FC0128"/>
                </a:solidFill>
                <a:ea typeface="宋体" pitchFamily="2" charset="-122"/>
              </a:rPr>
              <a:t>binary function</a:t>
            </a:r>
            <a:r>
              <a:rPr lang="en-US" altLang="zh-CN">
                <a:ea typeface="宋体" pitchFamily="2" charset="-122"/>
              </a:rPr>
              <a:t> that tells exactly what “!=”  or “+” means</a:t>
            </a:r>
          </a:p>
          <a:p>
            <a:endParaRPr lang="zh-CN" altLang="en-US">
              <a:ea typeface="宋体" pitchFamily="2" charset="-122"/>
            </a:endParaRPr>
          </a:p>
        </p:txBody>
      </p:sp>
      <p:sp>
        <p:nvSpPr>
          <p:cNvPr id="166916" name="AutoShape 4"/>
          <p:cNvSpPr>
            <a:spLocks noChangeArrowheads="1"/>
          </p:cNvSpPr>
          <p:nvPr/>
        </p:nvSpPr>
        <p:spPr bwMode="auto">
          <a:xfrm>
            <a:off x="1676400" y="4114800"/>
            <a:ext cx="5486400" cy="2133600"/>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166917" name="Rectangle 5"/>
          <p:cNvSpPr>
            <a:spLocks noChangeArrowheads="1"/>
          </p:cNvSpPr>
          <p:nvPr/>
        </p:nvSpPr>
        <p:spPr bwMode="auto">
          <a:xfrm>
            <a:off x="1752600" y="4191000"/>
            <a:ext cx="5486400" cy="2068513"/>
          </a:xfrm>
          <a:prstGeom prst="rect">
            <a:avLst/>
          </a:prstGeom>
          <a:noFill/>
          <a:ln w="12700">
            <a:noFill/>
            <a:miter lim="800000"/>
            <a:headEnd/>
            <a:tailEnd/>
          </a:ln>
          <a:effectLst/>
        </p:spPr>
        <p:txBody>
          <a:bodyPr lIns="90488" tIns="44450" rIns="90488" bIns="44450">
            <a:spAutoFit/>
          </a:bodyPr>
          <a:lstStyle/>
          <a:p>
            <a:pPr>
              <a:spcBef>
                <a:spcPct val="10000"/>
              </a:spcBef>
            </a:pPr>
            <a:r>
              <a:rPr lang="en-US" altLang="zh-CN" sz="2000" b="1">
                <a:solidFill>
                  <a:schemeClr val="bg2"/>
                </a:solidFill>
                <a:effectLst/>
                <a:ea typeface="宋体" pitchFamily="2" charset="-122"/>
              </a:rPr>
              <a:t>point speed1(5,7)</a:t>
            </a:r>
          </a:p>
          <a:p>
            <a:pPr>
              <a:spcBef>
                <a:spcPct val="10000"/>
              </a:spcBef>
            </a:pPr>
            <a:r>
              <a:rPr lang="en-US" altLang="zh-CN" sz="2000" b="1">
                <a:solidFill>
                  <a:schemeClr val="bg2"/>
                </a:solidFill>
                <a:effectLst/>
                <a:ea typeface="宋体" pitchFamily="2" charset="-122"/>
              </a:rPr>
              <a:t>point speed2(1,2);</a:t>
            </a:r>
          </a:p>
          <a:p>
            <a:pPr>
              <a:spcBef>
                <a:spcPct val="10000"/>
              </a:spcBef>
            </a:pPr>
            <a:r>
              <a:rPr lang="en-US" altLang="zh-CN" sz="2000" b="1">
                <a:solidFill>
                  <a:schemeClr val="bg2"/>
                </a:solidFill>
                <a:effectLst/>
                <a:ea typeface="宋体" pitchFamily="2" charset="-122"/>
              </a:rPr>
              <a:t>point difference;</a:t>
            </a:r>
          </a:p>
          <a:p>
            <a:pPr>
              <a:spcBef>
                <a:spcPct val="10000"/>
              </a:spcBef>
            </a:pPr>
            <a:endParaRPr lang="en-US" altLang="zh-CN" sz="2000" b="1">
              <a:solidFill>
                <a:schemeClr val="bg2"/>
              </a:solidFill>
              <a:effectLst/>
              <a:ea typeface="宋体" pitchFamily="2" charset="-122"/>
            </a:endParaRPr>
          </a:p>
          <a:p>
            <a:pPr>
              <a:spcBef>
                <a:spcPct val="10000"/>
              </a:spcBef>
            </a:pPr>
            <a:r>
              <a:rPr lang="en-US" altLang="zh-CN" sz="2000" b="1">
                <a:solidFill>
                  <a:schemeClr val="bg2"/>
                </a:solidFill>
                <a:effectLst/>
                <a:ea typeface="宋体" pitchFamily="2" charset="-122"/>
              </a:rPr>
              <a:t>if (speed1 </a:t>
            </a:r>
            <a:r>
              <a:rPr lang="en-US" altLang="zh-CN" sz="2000" b="1">
                <a:solidFill>
                  <a:schemeClr val="accent2"/>
                </a:solidFill>
                <a:effectLst/>
                <a:ea typeface="宋体" pitchFamily="2" charset="-122"/>
              </a:rPr>
              <a:t>!=</a:t>
            </a:r>
            <a:r>
              <a:rPr lang="en-US" altLang="zh-CN" sz="2000" b="1">
                <a:solidFill>
                  <a:schemeClr val="bg2"/>
                </a:solidFill>
                <a:effectLst/>
                <a:ea typeface="宋体" pitchFamily="2" charset="-122"/>
              </a:rPr>
              <a:t> speed2 )</a:t>
            </a:r>
          </a:p>
          <a:p>
            <a:pPr>
              <a:spcBef>
                <a:spcPct val="10000"/>
              </a:spcBef>
            </a:pPr>
            <a:r>
              <a:rPr lang="en-US" altLang="zh-CN" sz="2000" b="1">
                <a:solidFill>
                  <a:schemeClr val="bg2"/>
                </a:solidFill>
                <a:effectLst/>
                <a:ea typeface="宋体" pitchFamily="2" charset="-122"/>
              </a:rPr>
              <a:t>	difference </a:t>
            </a:r>
            <a:r>
              <a:rPr lang="en-US" altLang="zh-CN" sz="2000" b="1">
                <a:solidFill>
                  <a:srgbClr val="00FF00"/>
                </a:solidFill>
                <a:effectLst/>
                <a:ea typeface="宋体" pitchFamily="2" charset="-122"/>
              </a:rPr>
              <a:t>=</a:t>
            </a:r>
            <a:r>
              <a:rPr lang="en-US" altLang="zh-CN" sz="2000" b="1">
                <a:solidFill>
                  <a:schemeClr val="bg2"/>
                </a:solidFill>
                <a:effectLst/>
                <a:ea typeface="宋体" pitchFamily="2" charset="-122"/>
              </a:rPr>
              <a:t> speed1 </a:t>
            </a:r>
            <a:r>
              <a:rPr lang="en-US" altLang="zh-CN" sz="2000" b="1">
                <a:solidFill>
                  <a:schemeClr val="accent2"/>
                </a:solidFill>
                <a:effectLst/>
                <a:ea typeface="宋体" pitchFamily="2" charset="-122"/>
              </a:rPr>
              <a:t>-</a:t>
            </a:r>
            <a:r>
              <a:rPr lang="en-US" altLang="zh-CN" sz="2000" b="1">
                <a:solidFill>
                  <a:schemeClr val="bg2"/>
                </a:solidFill>
                <a:effectLst/>
                <a:ea typeface="宋体" pitchFamily="2" charset="-122"/>
              </a:rPr>
              <a:t> speed2;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ltLang="zh-CN">
                <a:ea typeface="宋体" pitchFamily="2" charset="-122"/>
              </a:rPr>
              <a:t>Operator Overloading</a:t>
            </a:r>
          </a:p>
        </p:txBody>
      </p:sp>
      <p:sp>
        <p:nvSpPr>
          <p:cNvPr id="160771" name="Rectangle 3"/>
          <p:cNvSpPr>
            <a:spLocks noGrp="1" noChangeArrowheads="1"/>
          </p:cNvSpPr>
          <p:nvPr>
            <p:ph type="body" sz="half" idx="1"/>
          </p:nvPr>
        </p:nvSpPr>
        <p:spPr/>
        <p:txBody>
          <a:bodyPr/>
          <a:lstStyle/>
          <a:p>
            <a:r>
              <a:rPr lang="en-US" altLang="zh-CN">
                <a:ea typeface="宋体" pitchFamily="2" charset="-122"/>
              </a:rPr>
              <a:t>Binary Function</a:t>
            </a:r>
          </a:p>
          <a:p>
            <a:pPr lvl="1"/>
            <a:r>
              <a:rPr lang="en-US" altLang="zh-CN">
                <a:ea typeface="宋体" pitchFamily="2" charset="-122"/>
              </a:rPr>
              <a:t>A function with two arguments</a:t>
            </a:r>
          </a:p>
        </p:txBody>
      </p:sp>
      <p:sp>
        <p:nvSpPr>
          <p:cNvPr id="160772" name="Rectangle 4"/>
          <p:cNvSpPr>
            <a:spLocks noGrp="1" noChangeArrowheads="1"/>
          </p:cNvSpPr>
          <p:nvPr>
            <p:ph type="body" sz="half" idx="2"/>
          </p:nvPr>
        </p:nvSpPr>
        <p:spPr/>
        <p:txBody>
          <a:bodyPr/>
          <a:lstStyle/>
          <a:p>
            <a:r>
              <a:rPr lang="en-US" altLang="zh-CN">
                <a:ea typeface="宋体" pitchFamily="2" charset="-122"/>
              </a:rPr>
              <a:t>Binary Operator</a:t>
            </a:r>
          </a:p>
          <a:p>
            <a:pPr lvl="1"/>
            <a:r>
              <a:rPr lang="en-US" altLang="zh-CN">
                <a:ea typeface="宋体" pitchFamily="2" charset="-122"/>
              </a:rPr>
              <a:t>A operator with two operands</a:t>
            </a:r>
          </a:p>
        </p:txBody>
      </p:sp>
      <p:sp>
        <p:nvSpPr>
          <p:cNvPr id="160773" name="Text Box 5"/>
          <p:cNvSpPr txBox="1">
            <a:spLocks noChangeArrowheads="1"/>
          </p:cNvSpPr>
          <p:nvPr/>
        </p:nvSpPr>
        <p:spPr bwMode="auto">
          <a:xfrm>
            <a:off x="5257800" y="3429000"/>
            <a:ext cx="2286000" cy="457200"/>
          </a:xfrm>
          <a:prstGeom prst="rect">
            <a:avLst/>
          </a:prstGeom>
          <a:solidFill>
            <a:srgbClr val="FFCC99"/>
          </a:solidFill>
          <a:ln w="12700">
            <a:noFill/>
            <a:miter lim="800000"/>
            <a:headEnd/>
            <a:tailEnd/>
          </a:ln>
          <a:effectLst/>
        </p:spPr>
        <p:txBody>
          <a:bodyPr>
            <a:spAutoFit/>
          </a:bodyPr>
          <a:lstStyle/>
          <a:p>
            <a:pPr>
              <a:spcBef>
                <a:spcPct val="50000"/>
              </a:spcBef>
            </a:pPr>
            <a:r>
              <a:rPr lang="zh-CN" altLang="en-US">
                <a:solidFill>
                  <a:schemeClr val="bg2"/>
                </a:solidFill>
                <a:effectLst>
                  <a:outerShdw blurRad="38100" dist="38100" dir="2700000" algn="tl">
                    <a:srgbClr val="000000"/>
                  </a:outerShdw>
                </a:effectLst>
                <a:ea typeface="宋体" pitchFamily="2" charset="-122"/>
              </a:rPr>
              <a:t>  </a:t>
            </a:r>
            <a:r>
              <a:rPr lang="en-US" altLang="zh-CN">
                <a:solidFill>
                  <a:schemeClr val="bg2"/>
                </a:solidFill>
                <a:effectLst>
                  <a:outerShdw blurRad="38100" dist="38100" dir="2700000" algn="tl">
                    <a:srgbClr val="000000"/>
                  </a:outerShdw>
                </a:effectLst>
                <a:ea typeface="宋体" pitchFamily="2" charset="-122"/>
              </a:rPr>
              <a:t>p = p1 + p2; </a:t>
            </a:r>
          </a:p>
        </p:txBody>
      </p:sp>
      <p:sp>
        <p:nvSpPr>
          <p:cNvPr id="160774" name="Text Box 6"/>
          <p:cNvSpPr txBox="1">
            <a:spLocks noChangeArrowheads="1"/>
          </p:cNvSpPr>
          <p:nvPr/>
        </p:nvSpPr>
        <p:spPr bwMode="auto">
          <a:xfrm>
            <a:off x="914400" y="3429000"/>
            <a:ext cx="2971800" cy="457200"/>
          </a:xfrm>
          <a:prstGeom prst="rect">
            <a:avLst/>
          </a:prstGeom>
          <a:solidFill>
            <a:srgbClr val="FFCC99"/>
          </a:solidFill>
          <a:ln w="12700">
            <a:noFill/>
            <a:miter lim="800000"/>
            <a:headEnd/>
            <a:tailEnd/>
          </a:ln>
          <a:effectLst/>
        </p:spPr>
        <p:txBody>
          <a:bodyPr>
            <a:spAutoFit/>
          </a:bodyPr>
          <a:lstStyle/>
          <a:p>
            <a:pPr>
              <a:spcBef>
                <a:spcPct val="50000"/>
              </a:spcBef>
            </a:pPr>
            <a:r>
              <a:rPr lang="zh-CN" altLang="en-US">
                <a:solidFill>
                  <a:schemeClr val="bg2"/>
                </a:solidFill>
                <a:effectLst>
                  <a:outerShdw blurRad="38100" dist="38100" dir="2700000" algn="tl">
                    <a:srgbClr val="000000"/>
                  </a:outerShdw>
                </a:effectLst>
                <a:ea typeface="宋体" pitchFamily="2" charset="-122"/>
              </a:rPr>
              <a:t>  </a:t>
            </a:r>
            <a:r>
              <a:rPr lang="en-US" altLang="zh-CN">
                <a:solidFill>
                  <a:schemeClr val="bg2"/>
                </a:solidFill>
                <a:effectLst>
                  <a:outerShdw blurRad="38100" dist="38100" dir="2700000" algn="tl">
                    <a:srgbClr val="000000"/>
                  </a:outerShdw>
                </a:effectLst>
                <a:ea typeface="宋体" pitchFamily="2" charset="-122"/>
              </a:rPr>
              <a:t>p = add( p1, p2); </a:t>
            </a:r>
          </a:p>
        </p:txBody>
      </p:sp>
      <p:sp>
        <p:nvSpPr>
          <p:cNvPr id="160776" name="AutoShape 8"/>
          <p:cNvSpPr>
            <a:spLocks noChangeArrowheads="1"/>
          </p:cNvSpPr>
          <p:nvPr/>
        </p:nvSpPr>
        <p:spPr bwMode="auto">
          <a:xfrm>
            <a:off x="3886200" y="3429000"/>
            <a:ext cx="1371600" cy="457200"/>
          </a:xfrm>
          <a:prstGeom prst="leftRightArrow">
            <a:avLst>
              <a:gd name="adj1" fmla="val 50000"/>
              <a:gd name="adj2" fmla="val 60000"/>
            </a:avLst>
          </a:prstGeom>
          <a:solidFill>
            <a:schemeClr val="bg1"/>
          </a:solidFill>
          <a:ln w="12700">
            <a:solidFill>
              <a:schemeClr val="tx1"/>
            </a:solidFill>
            <a:miter lim="800000"/>
            <a:headEnd/>
            <a:tailEnd/>
          </a:ln>
          <a:effectLst/>
        </p:spPr>
        <p:txBody>
          <a:bodyPr wrap="none" anchor="ctr"/>
          <a:lstStyle/>
          <a:p>
            <a:endParaRPr lang="en-US"/>
          </a:p>
        </p:txBody>
      </p:sp>
      <p:sp>
        <p:nvSpPr>
          <p:cNvPr id="160777" name="AutoShape 9"/>
          <p:cNvSpPr>
            <a:spLocks noChangeArrowheads="1"/>
          </p:cNvSpPr>
          <p:nvPr/>
        </p:nvSpPr>
        <p:spPr bwMode="auto">
          <a:xfrm>
            <a:off x="4267200" y="3810000"/>
            <a:ext cx="457200" cy="457200"/>
          </a:xfrm>
          <a:prstGeom prst="downArrow">
            <a:avLst>
              <a:gd name="adj1" fmla="val 50000"/>
              <a:gd name="adj2" fmla="val 25000"/>
            </a:avLst>
          </a:prstGeom>
          <a:solidFill>
            <a:schemeClr val="bg1"/>
          </a:solidFill>
          <a:ln w="12700">
            <a:solidFill>
              <a:schemeClr val="tx1"/>
            </a:solidFill>
            <a:miter lim="800000"/>
            <a:headEnd/>
            <a:tailEnd/>
          </a:ln>
          <a:effectLst/>
        </p:spPr>
        <p:txBody>
          <a:bodyPr wrap="none" anchor="ctr"/>
          <a:lstStyle/>
          <a:p>
            <a:endParaRPr lang="en-US"/>
          </a:p>
        </p:txBody>
      </p:sp>
      <p:sp>
        <p:nvSpPr>
          <p:cNvPr id="160778" name="Rectangle 10"/>
          <p:cNvSpPr>
            <a:spLocks noChangeArrowheads="1"/>
          </p:cNvSpPr>
          <p:nvPr/>
        </p:nvSpPr>
        <p:spPr bwMode="auto">
          <a:xfrm>
            <a:off x="685800" y="4267200"/>
            <a:ext cx="7467600" cy="25304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a:solidFill>
                  <a:schemeClr val="accent2"/>
                </a:solidFill>
                <a:effectLst/>
                <a:ea typeface="宋体" pitchFamily="2" charset="-122"/>
              </a:rPr>
              <a:t>Operator Overloading</a:t>
            </a:r>
            <a:r>
              <a:rPr lang="en-US" altLang="zh-CN" sz="2000" b="1">
                <a:solidFill>
                  <a:schemeClr val="bg2"/>
                </a:solidFill>
                <a:effectLst/>
                <a:ea typeface="宋体" pitchFamily="2" charset="-122"/>
              </a:rPr>
              <a:t> is to define the meaning of an existing operator for a new class</a:t>
            </a:r>
          </a:p>
          <a:p>
            <a:pPr>
              <a:spcBef>
                <a:spcPct val="50000"/>
              </a:spcBef>
            </a:pPr>
            <a:r>
              <a:rPr lang="en-US" altLang="zh-CN" sz="2000" b="1">
                <a:solidFill>
                  <a:schemeClr val="accent2"/>
                </a:solidFill>
                <a:effectLst/>
                <a:ea typeface="宋体" pitchFamily="2" charset="-122"/>
              </a:rPr>
              <a:t>Instead of defining </a:t>
            </a:r>
          </a:p>
          <a:p>
            <a:pPr>
              <a:spcBef>
                <a:spcPct val="50000"/>
              </a:spcBef>
            </a:pPr>
            <a:r>
              <a:rPr lang="en-US" altLang="zh-CN" sz="2000" b="1">
                <a:solidFill>
                  <a:schemeClr val="accent2"/>
                </a:solidFill>
                <a:effectLst/>
                <a:ea typeface="宋体" pitchFamily="2" charset="-122"/>
              </a:rPr>
              <a:t>	point </a:t>
            </a:r>
            <a:r>
              <a:rPr lang="en-US" altLang="zh-CN" sz="2000" b="1">
                <a:solidFill>
                  <a:schemeClr val="bg2"/>
                </a:solidFill>
                <a:effectLst/>
                <a:ea typeface="宋体" pitchFamily="2" charset="-122"/>
              </a:rPr>
              <a:t>add</a:t>
            </a:r>
            <a:r>
              <a:rPr lang="en-US" altLang="zh-CN" sz="2000" b="1">
                <a:solidFill>
                  <a:schemeClr val="accent2"/>
                </a:solidFill>
                <a:effectLst/>
                <a:ea typeface="宋体" pitchFamily="2" charset="-122"/>
              </a:rPr>
              <a:t>(point p1, point p2)</a:t>
            </a:r>
          </a:p>
          <a:p>
            <a:pPr>
              <a:spcBef>
                <a:spcPct val="50000"/>
              </a:spcBef>
            </a:pPr>
            <a:r>
              <a:rPr lang="en-US" altLang="zh-CN" sz="2000" b="1">
                <a:solidFill>
                  <a:schemeClr val="accent2"/>
                </a:solidFill>
                <a:effectLst/>
                <a:ea typeface="宋体" pitchFamily="2" charset="-122"/>
              </a:rPr>
              <a:t>We define</a:t>
            </a:r>
          </a:p>
          <a:p>
            <a:pPr>
              <a:spcBef>
                <a:spcPct val="50000"/>
              </a:spcBef>
            </a:pPr>
            <a:r>
              <a:rPr lang="en-US" altLang="zh-CN" sz="2000" b="1">
                <a:solidFill>
                  <a:schemeClr val="accent2"/>
                </a:solidFill>
                <a:effectLst/>
                <a:ea typeface="宋体" pitchFamily="2" charset="-122"/>
              </a:rPr>
              <a:t>	point </a:t>
            </a:r>
            <a:r>
              <a:rPr lang="en-US" altLang="zh-CN" sz="2000" b="1">
                <a:solidFill>
                  <a:schemeClr val="bg2"/>
                </a:solidFill>
                <a:effectLst/>
                <a:ea typeface="宋体" pitchFamily="2" charset="-122"/>
              </a:rPr>
              <a:t>operator+</a:t>
            </a:r>
            <a:r>
              <a:rPr lang="en-US" altLang="zh-CN" sz="2000" b="1">
                <a:solidFill>
                  <a:schemeClr val="accent2"/>
                </a:solidFill>
                <a:effectLst/>
                <a:ea typeface="宋体" pitchFamily="2" charset="-122"/>
              </a:rPr>
              <a:t>(point p1, point p2)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ltLang="zh-CN">
                <a:ea typeface="宋体" pitchFamily="2" charset="-122"/>
              </a:rPr>
              <a:t>Overloading arithmetic operators</a:t>
            </a:r>
          </a:p>
        </p:txBody>
      </p:sp>
      <p:sp>
        <p:nvSpPr>
          <p:cNvPr id="161795" name="Rectangle 3"/>
          <p:cNvSpPr>
            <a:spLocks noGrp="1" noChangeArrowheads="1"/>
          </p:cNvSpPr>
          <p:nvPr>
            <p:ph type="body" idx="1"/>
          </p:nvPr>
        </p:nvSpPr>
        <p:spPr/>
        <p:txBody>
          <a:bodyPr/>
          <a:lstStyle/>
          <a:p>
            <a:r>
              <a:rPr lang="zh-CN" altLang="en-US">
                <a:ea typeface="宋体" pitchFamily="2" charset="-122"/>
              </a:rPr>
              <a:t>   </a:t>
            </a:r>
            <a:r>
              <a:rPr lang="en-US" altLang="zh-CN">
                <a:ea typeface="宋体" pitchFamily="2" charset="-122"/>
              </a:rPr>
              <a:t>+,    -,    *,    / ,   %</a:t>
            </a:r>
          </a:p>
        </p:txBody>
      </p:sp>
      <p:sp>
        <p:nvSpPr>
          <p:cNvPr id="161796" name="Rectangle 4"/>
          <p:cNvSpPr>
            <a:spLocks noChangeArrowheads="1"/>
          </p:cNvSpPr>
          <p:nvPr/>
        </p:nvSpPr>
        <p:spPr bwMode="auto">
          <a:xfrm>
            <a:off x="762000" y="2590800"/>
            <a:ext cx="7467600" cy="40544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a:solidFill>
                  <a:schemeClr val="bg2"/>
                </a:solidFill>
                <a:effectLst/>
                <a:ea typeface="宋体" pitchFamily="2" charset="-122"/>
              </a:rPr>
              <a:t>point </a:t>
            </a:r>
            <a:r>
              <a:rPr lang="en-US" altLang="zh-CN" sz="2000" b="1">
                <a:solidFill>
                  <a:srgbClr val="FC0128"/>
                </a:solidFill>
                <a:effectLst/>
                <a:ea typeface="宋体" pitchFamily="2" charset="-122"/>
              </a:rPr>
              <a:t>operator+</a:t>
            </a:r>
            <a:r>
              <a:rPr lang="en-US" altLang="zh-CN" sz="2000" b="1">
                <a:solidFill>
                  <a:schemeClr val="bg2"/>
                </a:solidFill>
                <a:effectLst/>
                <a:ea typeface="宋体" pitchFamily="2" charset="-122"/>
              </a:rPr>
              <a:t>(</a:t>
            </a:r>
            <a:r>
              <a:rPr lang="en-US" altLang="zh-CN" sz="2000" b="1">
                <a:solidFill>
                  <a:srgbClr val="00FF00"/>
                </a:solidFill>
                <a:effectLst/>
                <a:ea typeface="宋体" pitchFamily="2" charset="-122"/>
              </a:rPr>
              <a:t>const</a:t>
            </a:r>
            <a:r>
              <a:rPr lang="en-US" altLang="zh-CN" sz="2000" b="1">
                <a:solidFill>
                  <a:schemeClr val="bg2"/>
                </a:solidFill>
                <a:effectLst/>
                <a:ea typeface="宋体" pitchFamily="2" charset="-122"/>
              </a:rPr>
              <a:t> point</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p1, </a:t>
            </a:r>
            <a:r>
              <a:rPr lang="en-US" altLang="zh-CN" sz="2000" b="1">
                <a:solidFill>
                  <a:srgbClr val="00FF00"/>
                </a:solidFill>
                <a:effectLst/>
                <a:ea typeface="宋体" pitchFamily="2" charset="-122"/>
              </a:rPr>
              <a:t>const</a:t>
            </a:r>
            <a:r>
              <a:rPr lang="en-US" altLang="zh-CN" sz="2000" b="1">
                <a:solidFill>
                  <a:schemeClr val="bg2"/>
                </a:solidFill>
                <a:effectLst/>
                <a:ea typeface="宋体" pitchFamily="2" charset="-122"/>
              </a:rPr>
              <a:t> point</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p2)</a:t>
            </a:r>
          </a:p>
          <a:p>
            <a:pPr>
              <a:spcBef>
                <a:spcPct val="50000"/>
              </a:spcBef>
            </a:pPr>
            <a:r>
              <a:rPr lang="en-US" altLang="zh-CN" sz="2000" b="1">
                <a:solidFill>
                  <a:schemeClr val="bg2"/>
                </a:solidFill>
                <a:effectLst/>
                <a:ea typeface="宋体" pitchFamily="2" charset="-122"/>
              </a:rPr>
              <a:t>//Postcondition: the sum of p1 and p2 is returned.</a:t>
            </a:r>
          </a:p>
          <a:p>
            <a:pPr>
              <a:spcBef>
                <a:spcPct val="50000"/>
              </a:spcBef>
            </a:pPr>
            <a:r>
              <a:rPr lang="en-US" altLang="zh-CN" sz="2000" b="1">
                <a:solidFill>
                  <a:schemeClr val="bg2"/>
                </a:solidFill>
                <a:effectLst/>
                <a:ea typeface="宋体" pitchFamily="2" charset="-122"/>
              </a:rPr>
              <a:t>{</a:t>
            </a:r>
          </a:p>
          <a:p>
            <a:pPr>
              <a:spcBef>
                <a:spcPct val="50000"/>
              </a:spcBef>
            </a:pPr>
            <a:r>
              <a:rPr lang="en-US" altLang="zh-CN" sz="2000" b="1">
                <a:solidFill>
                  <a:schemeClr val="bg2"/>
                </a:solidFill>
                <a:effectLst/>
                <a:ea typeface="宋体" pitchFamily="2" charset="-122"/>
              </a:rPr>
              <a:t>    double x_sum, y_sum;</a:t>
            </a:r>
          </a:p>
          <a:p>
            <a:pPr>
              <a:spcBef>
                <a:spcPct val="50000"/>
              </a:spcBef>
            </a:pPr>
            <a:r>
              <a:rPr lang="en-US" altLang="zh-CN" sz="2000" b="1">
                <a:solidFill>
                  <a:schemeClr val="bg2"/>
                </a:solidFill>
                <a:effectLst/>
                <a:ea typeface="宋体" pitchFamily="2" charset="-122"/>
              </a:rPr>
              <a:t>    x_sum = (p1.get_x() + p2.get_x());</a:t>
            </a:r>
          </a:p>
          <a:p>
            <a:pPr>
              <a:spcBef>
                <a:spcPct val="50000"/>
              </a:spcBef>
            </a:pPr>
            <a:r>
              <a:rPr lang="en-US" altLang="zh-CN" sz="2000" b="1">
                <a:solidFill>
                  <a:schemeClr val="bg2"/>
                </a:solidFill>
                <a:effectLst/>
                <a:ea typeface="宋体" pitchFamily="2" charset="-122"/>
              </a:rPr>
              <a:t>    y_sum = (p1.get_y() + p2.get_y());</a:t>
            </a:r>
          </a:p>
          <a:p>
            <a:pPr>
              <a:spcBef>
                <a:spcPct val="50000"/>
              </a:spcBef>
            </a:pPr>
            <a:r>
              <a:rPr lang="en-US" altLang="zh-CN" sz="2000" b="1">
                <a:solidFill>
                  <a:schemeClr val="bg2"/>
                </a:solidFill>
                <a:effectLst/>
                <a:ea typeface="宋体" pitchFamily="2" charset="-122"/>
              </a:rPr>
              <a:t>    point sum(x_sum, y_sum);</a:t>
            </a:r>
          </a:p>
          <a:p>
            <a:pPr>
              <a:spcBef>
                <a:spcPct val="50000"/>
              </a:spcBef>
            </a:pPr>
            <a:r>
              <a:rPr lang="en-US" altLang="zh-CN" sz="2000" b="1">
                <a:solidFill>
                  <a:schemeClr val="bg2"/>
                </a:solidFill>
                <a:effectLst/>
                <a:ea typeface="宋体" pitchFamily="2" charset="-122"/>
              </a:rPr>
              <a:t>    </a:t>
            </a:r>
            <a:r>
              <a:rPr lang="en-US" altLang="zh-CN" sz="2000" b="1">
                <a:solidFill>
                  <a:srgbClr val="FC0128"/>
                </a:solidFill>
                <a:effectLst/>
                <a:ea typeface="宋体" pitchFamily="2" charset="-122"/>
              </a:rPr>
              <a:t>return sum</a:t>
            </a:r>
            <a:r>
              <a:rPr lang="en-US" altLang="zh-CN" sz="2000" b="1">
                <a:solidFill>
                  <a:schemeClr val="bg2"/>
                </a:solidFill>
                <a:effectLst/>
                <a:ea typeface="宋体" pitchFamily="2" charset="-122"/>
              </a:rPr>
              <a:t>;</a:t>
            </a:r>
          </a:p>
          <a:p>
            <a:pPr>
              <a:spcBef>
                <a:spcPct val="50000"/>
              </a:spcBef>
            </a:pPr>
            <a:r>
              <a:rPr lang="en-US" altLang="zh-CN" sz="2000" b="1">
                <a:solidFill>
                  <a:schemeClr val="bg2"/>
                </a:solidFill>
                <a:effectLst/>
                <a:ea typeface="宋体" pitchFamily="2" charset="-122"/>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ltLang="zh-CN">
                <a:ea typeface="宋体" pitchFamily="2" charset="-122"/>
              </a:rPr>
              <a:t>Overloading arithmetic operators</a:t>
            </a:r>
          </a:p>
        </p:txBody>
      </p:sp>
      <p:sp>
        <p:nvSpPr>
          <p:cNvPr id="169987" name="Rectangle 3"/>
          <p:cNvSpPr>
            <a:spLocks noGrp="1" noChangeArrowheads="1"/>
          </p:cNvSpPr>
          <p:nvPr>
            <p:ph type="body" idx="1"/>
          </p:nvPr>
        </p:nvSpPr>
        <p:spPr/>
        <p:txBody>
          <a:bodyPr/>
          <a:lstStyle/>
          <a:p>
            <a:pPr>
              <a:lnSpc>
                <a:spcPct val="90000"/>
              </a:lnSpc>
            </a:pPr>
            <a:r>
              <a:rPr lang="en-US" altLang="zh-CN" sz="2800">
                <a:ea typeface="宋体" pitchFamily="2" charset="-122"/>
              </a:rPr>
              <a:t>Apart from the peculiar name </a:t>
            </a:r>
            <a:r>
              <a:rPr lang="en-US" altLang="zh-CN" sz="2800">
                <a:solidFill>
                  <a:srgbClr val="FC0128"/>
                </a:solidFill>
                <a:ea typeface="宋体" pitchFamily="2" charset="-122"/>
              </a:rPr>
              <a:t>operator+</a:t>
            </a:r>
            <a:r>
              <a:rPr lang="en-US" altLang="zh-CN" sz="2800">
                <a:ea typeface="宋体" pitchFamily="2" charset="-122"/>
              </a:rPr>
              <a:t>, the function is just like any other function</a:t>
            </a:r>
          </a:p>
          <a:p>
            <a:pPr>
              <a:lnSpc>
                <a:spcPct val="90000"/>
              </a:lnSpc>
            </a:pPr>
            <a:r>
              <a:rPr lang="en-US" altLang="zh-CN" sz="2800">
                <a:ea typeface="宋体" pitchFamily="2" charset="-122"/>
              </a:rPr>
              <a:t>The overloaded operator + is used in a program just like any other use of +</a:t>
            </a:r>
          </a:p>
          <a:p>
            <a:pPr lvl="1">
              <a:lnSpc>
                <a:spcPct val="90000"/>
              </a:lnSpc>
            </a:pPr>
            <a:r>
              <a:rPr lang="en-US" altLang="zh-CN" sz="2400">
                <a:solidFill>
                  <a:srgbClr val="FC0128"/>
                </a:solidFill>
                <a:ea typeface="宋体" pitchFamily="2" charset="-122"/>
              </a:rPr>
              <a:t>p = p1+ p2</a:t>
            </a:r>
            <a:r>
              <a:rPr lang="en-US" altLang="zh-CN" sz="2400">
                <a:ea typeface="宋体" pitchFamily="2" charset="-122"/>
              </a:rPr>
              <a:t>;</a:t>
            </a:r>
          </a:p>
          <a:p>
            <a:pPr>
              <a:lnSpc>
                <a:spcPct val="90000"/>
              </a:lnSpc>
            </a:pPr>
            <a:r>
              <a:rPr lang="en-US" altLang="zh-CN" sz="2800">
                <a:ea typeface="宋体" pitchFamily="2" charset="-122"/>
              </a:rPr>
              <a:t>When you overload an operator +, the usual usage of + is still available  </a:t>
            </a:r>
          </a:p>
          <a:p>
            <a:pPr>
              <a:lnSpc>
                <a:spcPct val="90000"/>
              </a:lnSpc>
            </a:pPr>
            <a:r>
              <a:rPr lang="en-US" altLang="zh-CN" sz="2800">
                <a:ea typeface="宋体" pitchFamily="2" charset="-122"/>
              </a:rPr>
              <a:t>Note the uses of </a:t>
            </a:r>
          </a:p>
          <a:p>
            <a:pPr lvl="1">
              <a:lnSpc>
                <a:spcPct val="90000"/>
              </a:lnSpc>
            </a:pPr>
            <a:r>
              <a:rPr lang="en-US" altLang="zh-CN" sz="2400">
                <a:ea typeface="宋体" pitchFamily="2" charset="-122"/>
              </a:rPr>
              <a:t>const reference parameters since…</a:t>
            </a:r>
          </a:p>
          <a:p>
            <a:pPr lvl="1">
              <a:lnSpc>
                <a:spcPct val="90000"/>
              </a:lnSpc>
            </a:pPr>
            <a:r>
              <a:rPr lang="en-US" altLang="zh-CN" sz="2400">
                <a:ea typeface="宋体" pitchFamily="2" charset="-122"/>
              </a:rPr>
              <a:t> member functions get_x and get_y instead of variables</a:t>
            </a:r>
          </a:p>
          <a:p>
            <a:pPr lvl="1">
              <a:lnSpc>
                <a:spcPct val="90000"/>
              </a:lnSpc>
            </a:pPr>
            <a:r>
              <a:rPr lang="en-US" altLang="zh-CN" sz="2400">
                <a:ea typeface="宋体" pitchFamily="2" charset="-122"/>
              </a:rPr>
              <a:t> the function is a nonmember function </a:t>
            </a:r>
          </a:p>
          <a:p>
            <a:pPr>
              <a:lnSpc>
                <a:spcPct val="90000"/>
              </a:lnSpc>
            </a:pPr>
            <a:endParaRPr lang="zh-CN" altLang="en-US" sz="2800">
              <a:ea typeface="宋体"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a:ea typeface="宋体" pitchFamily="2" charset="-122"/>
              </a:rPr>
              <a:t>Overloading arithmetic operators</a:t>
            </a:r>
          </a:p>
        </p:txBody>
      </p:sp>
      <p:sp>
        <p:nvSpPr>
          <p:cNvPr id="193539" name="Rectangle 3"/>
          <p:cNvSpPr>
            <a:spLocks noGrp="1" noChangeArrowheads="1"/>
          </p:cNvSpPr>
          <p:nvPr>
            <p:ph type="body" idx="1"/>
          </p:nvPr>
        </p:nvSpPr>
        <p:spPr/>
        <p:txBody>
          <a:bodyPr/>
          <a:lstStyle/>
          <a:p>
            <a:r>
              <a:rPr lang="en-US" altLang="zh-CN">
                <a:ea typeface="宋体" pitchFamily="2" charset="-122"/>
              </a:rPr>
              <a:t>Method 1: Nonmember function p = p1+p2</a:t>
            </a:r>
          </a:p>
        </p:txBody>
      </p:sp>
      <p:sp>
        <p:nvSpPr>
          <p:cNvPr id="193540" name="Rectangle 4"/>
          <p:cNvSpPr>
            <a:spLocks noChangeArrowheads="1"/>
          </p:cNvSpPr>
          <p:nvPr/>
        </p:nvSpPr>
        <p:spPr bwMode="auto">
          <a:xfrm>
            <a:off x="762000" y="2590800"/>
            <a:ext cx="7467600" cy="40544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a:solidFill>
                  <a:schemeClr val="bg2"/>
                </a:solidFill>
                <a:effectLst/>
                <a:ea typeface="宋体" pitchFamily="2" charset="-122"/>
              </a:rPr>
              <a:t>point </a:t>
            </a:r>
            <a:r>
              <a:rPr lang="en-US" altLang="zh-CN" sz="2000" b="1">
                <a:solidFill>
                  <a:srgbClr val="FC0128"/>
                </a:solidFill>
                <a:effectLst/>
                <a:ea typeface="宋体" pitchFamily="2" charset="-122"/>
              </a:rPr>
              <a:t>operator+</a:t>
            </a:r>
            <a:r>
              <a:rPr lang="en-US" altLang="zh-CN" sz="2000" b="1">
                <a:solidFill>
                  <a:schemeClr val="bg2"/>
                </a:solidFill>
                <a:effectLst/>
                <a:ea typeface="宋体" pitchFamily="2" charset="-122"/>
              </a:rPr>
              <a:t>(</a:t>
            </a:r>
            <a:r>
              <a:rPr lang="en-US" altLang="zh-CN" sz="2000" b="1">
                <a:solidFill>
                  <a:srgbClr val="00FF00"/>
                </a:solidFill>
                <a:effectLst/>
                <a:ea typeface="宋体" pitchFamily="2" charset="-122"/>
              </a:rPr>
              <a:t>const</a:t>
            </a:r>
            <a:r>
              <a:rPr lang="en-US" altLang="zh-CN" sz="2000" b="1">
                <a:solidFill>
                  <a:schemeClr val="bg2"/>
                </a:solidFill>
                <a:effectLst/>
                <a:ea typeface="宋体" pitchFamily="2" charset="-122"/>
              </a:rPr>
              <a:t> point</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p1, </a:t>
            </a:r>
            <a:r>
              <a:rPr lang="en-US" altLang="zh-CN" sz="2000" b="1">
                <a:solidFill>
                  <a:srgbClr val="00FF00"/>
                </a:solidFill>
                <a:effectLst/>
                <a:ea typeface="宋体" pitchFamily="2" charset="-122"/>
              </a:rPr>
              <a:t>const</a:t>
            </a:r>
            <a:r>
              <a:rPr lang="en-US" altLang="zh-CN" sz="2000" b="1">
                <a:solidFill>
                  <a:schemeClr val="bg2"/>
                </a:solidFill>
                <a:effectLst/>
                <a:ea typeface="宋体" pitchFamily="2" charset="-122"/>
              </a:rPr>
              <a:t> point</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p2)</a:t>
            </a:r>
          </a:p>
          <a:p>
            <a:pPr>
              <a:spcBef>
                <a:spcPct val="50000"/>
              </a:spcBef>
            </a:pPr>
            <a:r>
              <a:rPr lang="en-US" altLang="zh-CN" sz="2000" b="1">
                <a:solidFill>
                  <a:schemeClr val="bg2"/>
                </a:solidFill>
                <a:effectLst/>
                <a:ea typeface="宋体" pitchFamily="2" charset="-122"/>
              </a:rPr>
              <a:t>//Postcondition: the sum of p1 and p2 is returned.</a:t>
            </a:r>
          </a:p>
          <a:p>
            <a:pPr>
              <a:spcBef>
                <a:spcPct val="50000"/>
              </a:spcBef>
            </a:pPr>
            <a:r>
              <a:rPr lang="en-US" altLang="zh-CN" sz="2000" b="1">
                <a:solidFill>
                  <a:schemeClr val="bg2"/>
                </a:solidFill>
                <a:effectLst/>
                <a:ea typeface="宋体" pitchFamily="2" charset="-122"/>
              </a:rPr>
              <a:t>{</a:t>
            </a:r>
          </a:p>
          <a:p>
            <a:pPr>
              <a:spcBef>
                <a:spcPct val="50000"/>
              </a:spcBef>
            </a:pPr>
            <a:r>
              <a:rPr lang="en-US" altLang="zh-CN" sz="2000" b="1">
                <a:solidFill>
                  <a:schemeClr val="bg2"/>
                </a:solidFill>
                <a:effectLst/>
                <a:ea typeface="宋体" pitchFamily="2" charset="-122"/>
              </a:rPr>
              <a:t>    double x_sum, y_sum;</a:t>
            </a:r>
          </a:p>
          <a:p>
            <a:pPr>
              <a:spcBef>
                <a:spcPct val="50000"/>
              </a:spcBef>
            </a:pPr>
            <a:r>
              <a:rPr lang="en-US" altLang="zh-CN" sz="2000" b="1">
                <a:solidFill>
                  <a:schemeClr val="bg2"/>
                </a:solidFill>
                <a:effectLst/>
                <a:ea typeface="宋体" pitchFamily="2" charset="-122"/>
              </a:rPr>
              <a:t>    x_sum = (p1.get_x() + p2.get_x());</a:t>
            </a:r>
          </a:p>
          <a:p>
            <a:pPr>
              <a:spcBef>
                <a:spcPct val="50000"/>
              </a:spcBef>
            </a:pPr>
            <a:r>
              <a:rPr lang="en-US" altLang="zh-CN" sz="2000" b="1">
                <a:solidFill>
                  <a:schemeClr val="bg2"/>
                </a:solidFill>
                <a:effectLst/>
                <a:ea typeface="宋体" pitchFamily="2" charset="-122"/>
              </a:rPr>
              <a:t>    y_sum = (p1.get_y() + p2.get_y());</a:t>
            </a:r>
          </a:p>
          <a:p>
            <a:pPr>
              <a:spcBef>
                <a:spcPct val="50000"/>
              </a:spcBef>
            </a:pPr>
            <a:r>
              <a:rPr lang="en-US" altLang="zh-CN" sz="2000" b="1">
                <a:solidFill>
                  <a:schemeClr val="bg2"/>
                </a:solidFill>
                <a:effectLst/>
                <a:ea typeface="宋体" pitchFamily="2" charset="-122"/>
              </a:rPr>
              <a:t>    point sum(x_sum, y_sum);</a:t>
            </a:r>
          </a:p>
          <a:p>
            <a:pPr>
              <a:spcBef>
                <a:spcPct val="50000"/>
              </a:spcBef>
            </a:pPr>
            <a:r>
              <a:rPr lang="en-US" altLang="zh-CN" sz="2000" b="1">
                <a:solidFill>
                  <a:schemeClr val="bg2"/>
                </a:solidFill>
                <a:effectLst/>
                <a:ea typeface="宋体" pitchFamily="2" charset="-122"/>
              </a:rPr>
              <a:t>    return sum;</a:t>
            </a:r>
          </a:p>
          <a:p>
            <a:pPr>
              <a:spcBef>
                <a:spcPct val="50000"/>
              </a:spcBef>
            </a:pPr>
            <a:r>
              <a:rPr lang="en-US" altLang="zh-CN" sz="2000" b="1">
                <a:solidFill>
                  <a:schemeClr val="bg2"/>
                </a:solidFill>
                <a:effectLst/>
                <a:ea typeface="宋体" pitchFamily="2" charset="-122"/>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ltLang="zh-CN">
                <a:ea typeface="宋体" pitchFamily="2" charset="-122"/>
              </a:rPr>
              <a:t>Namespace and Documentation </a:t>
            </a:r>
          </a:p>
        </p:txBody>
      </p:sp>
      <p:sp>
        <p:nvSpPr>
          <p:cNvPr id="212995" name="Rectangle 3"/>
          <p:cNvSpPr>
            <a:spLocks noGrp="1" noChangeArrowheads="1"/>
          </p:cNvSpPr>
          <p:nvPr>
            <p:ph type="body" idx="1"/>
          </p:nvPr>
        </p:nvSpPr>
        <p:spPr/>
        <p:txBody>
          <a:bodyPr/>
          <a:lstStyle/>
          <a:p>
            <a:r>
              <a:rPr lang="zh-CN" altLang="en-US" sz="2800">
                <a:ea typeface="宋体" pitchFamily="2" charset="-122"/>
              </a:rPr>
              <a:t> </a:t>
            </a:r>
            <a:r>
              <a:rPr lang="en-US" altLang="zh-CN" sz="2800">
                <a:ea typeface="宋体" pitchFamily="2" charset="-122"/>
              </a:rPr>
              <a:t>Goal: </a:t>
            </a:r>
          </a:p>
          <a:p>
            <a:pPr lvl="1"/>
            <a:r>
              <a:rPr lang="en-US" altLang="zh-CN" sz="2400">
                <a:ea typeface="宋体" pitchFamily="2" charset="-122"/>
              </a:rPr>
              <a:t>to make our new point class easily available to any programs any time without</a:t>
            </a:r>
          </a:p>
          <a:p>
            <a:pPr lvl="2"/>
            <a:r>
              <a:rPr lang="en-US" altLang="zh-CN" sz="2000">
                <a:ea typeface="宋体" pitchFamily="2" charset="-122"/>
              </a:rPr>
              <a:t> revealing all the details</a:t>
            </a:r>
          </a:p>
          <a:p>
            <a:pPr lvl="2"/>
            <a:r>
              <a:rPr lang="en-US" altLang="zh-CN" sz="2000">
                <a:ea typeface="宋体" pitchFamily="2" charset="-122"/>
              </a:rPr>
              <a:t> worrying about name conflicts</a:t>
            </a:r>
          </a:p>
          <a:p>
            <a:r>
              <a:rPr lang="en-US" altLang="zh-CN" sz="2800">
                <a:ea typeface="宋体" pitchFamily="2" charset="-122"/>
              </a:rPr>
              <a:t>Three steps to fulfill the goal</a:t>
            </a:r>
          </a:p>
          <a:p>
            <a:pPr lvl="1"/>
            <a:r>
              <a:rPr lang="en-US" altLang="zh-CN" sz="2400">
                <a:ea typeface="宋体" pitchFamily="2" charset="-122"/>
              </a:rPr>
              <a:t> Creating a namespace</a:t>
            </a:r>
          </a:p>
          <a:p>
            <a:pPr lvl="1"/>
            <a:r>
              <a:rPr lang="en-US" altLang="zh-CN" sz="2400">
                <a:ea typeface="宋体" pitchFamily="2" charset="-122"/>
              </a:rPr>
              <a:t> Writing the header file</a:t>
            </a:r>
          </a:p>
          <a:p>
            <a:pPr lvl="1"/>
            <a:r>
              <a:rPr lang="en-US" altLang="zh-CN" sz="2400">
                <a:ea typeface="宋体" pitchFamily="2" charset="-122"/>
              </a:rPr>
              <a:t> Writing the implementation file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29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29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299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29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29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29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29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050"/>
          <p:cNvSpPr>
            <a:spLocks noGrp="1" noChangeArrowheads="1"/>
          </p:cNvSpPr>
          <p:nvPr>
            <p:ph type="title"/>
          </p:nvPr>
        </p:nvSpPr>
        <p:spPr/>
        <p:txBody>
          <a:bodyPr/>
          <a:lstStyle/>
          <a:p>
            <a:r>
              <a:rPr lang="en-US" altLang="zh-CN">
                <a:ea typeface="宋体" pitchFamily="2" charset="-122"/>
              </a:rPr>
              <a:t>Overloading arithmetic operators</a:t>
            </a:r>
          </a:p>
        </p:txBody>
      </p:sp>
      <p:sp>
        <p:nvSpPr>
          <p:cNvPr id="195587" name="Rectangle 2051"/>
          <p:cNvSpPr>
            <a:spLocks noGrp="1" noChangeArrowheads="1"/>
          </p:cNvSpPr>
          <p:nvPr>
            <p:ph type="body" idx="1"/>
          </p:nvPr>
        </p:nvSpPr>
        <p:spPr/>
        <p:txBody>
          <a:bodyPr/>
          <a:lstStyle/>
          <a:p>
            <a:r>
              <a:rPr lang="zh-CN" altLang="en-US">
                <a:ea typeface="宋体" pitchFamily="2" charset="-122"/>
              </a:rPr>
              <a:t>   </a:t>
            </a:r>
            <a:r>
              <a:rPr lang="en-US" altLang="zh-CN">
                <a:ea typeface="宋体" pitchFamily="2" charset="-122"/>
              </a:rPr>
              <a:t>Method 2: Member function p = p1+p2</a:t>
            </a:r>
          </a:p>
        </p:txBody>
      </p:sp>
      <p:sp>
        <p:nvSpPr>
          <p:cNvPr id="195588" name="Rectangle 2052"/>
          <p:cNvSpPr>
            <a:spLocks noChangeArrowheads="1"/>
          </p:cNvSpPr>
          <p:nvPr/>
        </p:nvSpPr>
        <p:spPr bwMode="auto">
          <a:xfrm>
            <a:off x="762000" y="2590800"/>
            <a:ext cx="7467600" cy="40544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a:solidFill>
                  <a:schemeClr val="bg2"/>
                </a:solidFill>
                <a:effectLst/>
                <a:ea typeface="宋体" pitchFamily="2" charset="-122"/>
              </a:rPr>
              <a:t>point </a:t>
            </a:r>
            <a:r>
              <a:rPr lang="en-US" altLang="zh-CN" sz="2000" b="1">
                <a:solidFill>
                  <a:srgbClr val="FC0128"/>
                </a:solidFill>
                <a:effectLst/>
                <a:ea typeface="宋体" pitchFamily="2" charset="-122"/>
              </a:rPr>
              <a:t>point::operator+</a:t>
            </a:r>
            <a:r>
              <a:rPr lang="en-US" altLang="zh-CN" sz="2000" b="1">
                <a:solidFill>
                  <a:schemeClr val="bg2"/>
                </a:solidFill>
                <a:effectLst/>
                <a:ea typeface="宋体" pitchFamily="2" charset="-122"/>
              </a:rPr>
              <a:t>(</a:t>
            </a:r>
            <a:r>
              <a:rPr lang="en-US" altLang="zh-CN" sz="2000" b="1">
                <a:solidFill>
                  <a:srgbClr val="00FF00"/>
                </a:solidFill>
                <a:effectLst/>
                <a:ea typeface="宋体" pitchFamily="2" charset="-122"/>
              </a:rPr>
              <a:t>const</a:t>
            </a:r>
            <a:r>
              <a:rPr lang="en-US" altLang="zh-CN" sz="2000" b="1">
                <a:solidFill>
                  <a:schemeClr val="bg2"/>
                </a:solidFill>
                <a:effectLst/>
                <a:ea typeface="宋体" pitchFamily="2" charset="-122"/>
              </a:rPr>
              <a:t> point</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p2) </a:t>
            </a:r>
            <a:r>
              <a:rPr lang="en-US" altLang="zh-CN" sz="2000" b="1">
                <a:solidFill>
                  <a:srgbClr val="00FF00"/>
                </a:solidFill>
                <a:effectLst/>
                <a:ea typeface="宋体" pitchFamily="2" charset="-122"/>
              </a:rPr>
              <a:t>const</a:t>
            </a:r>
            <a:endParaRPr lang="en-US" altLang="zh-CN" sz="2000" b="1">
              <a:solidFill>
                <a:schemeClr val="bg2"/>
              </a:solidFill>
              <a:effectLst/>
              <a:ea typeface="宋体" pitchFamily="2" charset="-122"/>
            </a:endParaRPr>
          </a:p>
          <a:p>
            <a:r>
              <a:rPr lang="en-US" altLang="zh-CN" sz="2000" b="1">
                <a:solidFill>
                  <a:schemeClr val="bg2"/>
                </a:solidFill>
                <a:effectLst/>
                <a:ea typeface="宋体" pitchFamily="2" charset="-122"/>
              </a:rPr>
              <a:t>//Postcondition: the sum of activating object (p1) and argument p2 is returned.</a:t>
            </a:r>
          </a:p>
          <a:p>
            <a:r>
              <a:rPr lang="en-US" altLang="zh-CN" sz="2000" b="1">
                <a:solidFill>
                  <a:schemeClr val="bg2"/>
                </a:solidFill>
                <a:effectLst/>
                <a:ea typeface="宋体" pitchFamily="2" charset="-122"/>
              </a:rPr>
              <a:t>{</a:t>
            </a:r>
          </a:p>
          <a:p>
            <a:pPr>
              <a:spcBef>
                <a:spcPct val="50000"/>
              </a:spcBef>
            </a:pPr>
            <a:r>
              <a:rPr lang="en-US" altLang="zh-CN" sz="2000" b="1">
                <a:solidFill>
                  <a:schemeClr val="bg2"/>
                </a:solidFill>
                <a:effectLst/>
                <a:ea typeface="宋体" pitchFamily="2" charset="-122"/>
              </a:rPr>
              <a:t>    double x_sum, y_sum;</a:t>
            </a:r>
          </a:p>
          <a:p>
            <a:pPr>
              <a:spcBef>
                <a:spcPct val="50000"/>
              </a:spcBef>
            </a:pPr>
            <a:r>
              <a:rPr lang="en-US" altLang="zh-CN" sz="2000" b="1">
                <a:solidFill>
                  <a:schemeClr val="bg2"/>
                </a:solidFill>
                <a:effectLst/>
                <a:ea typeface="宋体" pitchFamily="2" charset="-122"/>
              </a:rPr>
              <a:t>    x_sum = (</a:t>
            </a:r>
            <a:r>
              <a:rPr lang="en-US" altLang="zh-CN" sz="2000" b="1">
                <a:solidFill>
                  <a:srgbClr val="FC0128"/>
                </a:solidFill>
                <a:effectLst/>
                <a:ea typeface="宋体" pitchFamily="2" charset="-122"/>
              </a:rPr>
              <a:t>x</a:t>
            </a:r>
            <a:r>
              <a:rPr lang="en-US" altLang="zh-CN" sz="2000" b="1">
                <a:solidFill>
                  <a:schemeClr val="bg2"/>
                </a:solidFill>
                <a:effectLst/>
                <a:ea typeface="宋体" pitchFamily="2" charset="-122"/>
              </a:rPr>
              <a:t> + p2.get_x());</a:t>
            </a:r>
          </a:p>
          <a:p>
            <a:pPr>
              <a:spcBef>
                <a:spcPct val="50000"/>
              </a:spcBef>
            </a:pPr>
            <a:r>
              <a:rPr lang="en-US" altLang="zh-CN" sz="2000" b="1">
                <a:solidFill>
                  <a:schemeClr val="bg2"/>
                </a:solidFill>
                <a:effectLst/>
                <a:ea typeface="宋体" pitchFamily="2" charset="-122"/>
              </a:rPr>
              <a:t>    y_sum = (</a:t>
            </a:r>
            <a:r>
              <a:rPr lang="en-US" altLang="zh-CN" sz="2000" b="1">
                <a:solidFill>
                  <a:srgbClr val="FC0128"/>
                </a:solidFill>
                <a:effectLst/>
                <a:ea typeface="宋体" pitchFamily="2" charset="-122"/>
              </a:rPr>
              <a:t>y</a:t>
            </a:r>
            <a:r>
              <a:rPr lang="en-US" altLang="zh-CN" sz="2000" b="1">
                <a:solidFill>
                  <a:schemeClr val="bg2"/>
                </a:solidFill>
                <a:effectLst/>
                <a:ea typeface="宋体" pitchFamily="2" charset="-122"/>
              </a:rPr>
              <a:t> + p2.get_y());</a:t>
            </a:r>
          </a:p>
          <a:p>
            <a:pPr>
              <a:spcBef>
                <a:spcPct val="50000"/>
              </a:spcBef>
            </a:pPr>
            <a:r>
              <a:rPr lang="en-US" altLang="zh-CN" sz="2000" b="1">
                <a:solidFill>
                  <a:schemeClr val="bg2"/>
                </a:solidFill>
                <a:effectLst/>
                <a:ea typeface="宋体" pitchFamily="2" charset="-122"/>
              </a:rPr>
              <a:t>    point sum(x_sum, y_sum);</a:t>
            </a:r>
          </a:p>
          <a:p>
            <a:pPr>
              <a:spcBef>
                <a:spcPct val="50000"/>
              </a:spcBef>
            </a:pPr>
            <a:r>
              <a:rPr lang="en-US" altLang="zh-CN" sz="2000" b="1">
                <a:solidFill>
                  <a:schemeClr val="bg2"/>
                </a:solidFill>
                <a:effectLst/>
                <a:ea typeface="宋体" pitchFamily="2" charset="-122"/>
              </a:rPr>
              <a:t>    return sum;</a:t>
            </a:r>
          </a:p>
          <a:p>
            <a:pPr>
              <a:spcBef>
                <a:spcPct val="50000"/>
              </a:spcBef>
            </a:pPr>
            <a:r>
              <a:rPr lang="en-US" altLang="zh-CN" sz="2000" b="1">
                <a:solidFill>
                  <a:schemeClr val="bg2"/>
                </a:solidFill>
                <a:effectLst/>
                <a:ea typeface="宋体" pitchFamily="2" charset="-122"/>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zh-CN">
                <a:ea typeface="宋体" pitchFamily="2" charset="-122"/>
              </a:rPr>
              <a:t>Overloading arithmetic operators</a:t>
            </a:r>
          </a:p>
        </p:txBody>
      </p:sp>
      <p:sp>
        <p:nvSpPr>
          <p:cNvPr id="172035" name="Rectangle 3"/>
          <p:cNvSpPr>
            <a:spLocks noGrp="1" noChangeArrowheads="1"/>
          </p:cNvSpPr>
          <p:nvPr>
            <p:ph type="body" idx="1"/>
          </p:nvPr>
        </p:nvSpPr>
        <p:spPr/>
        <p:txBody>
          <a:bodyPr/>
          <a:lstStyle/>
          <a:p>
            <a:r>
              <a:rPr lang="en-US" altLang="zh-CN" sz="2800">
                <a:ea typeface="宋体" pitchFamily="2" charset="-122"/>
              </a:rPr>
              <a:t>Overloading using nonmember function</a:t>
            </a:r>
          </a:p>
          <a:p>
            <a:pPr lvl="1"/>
            <a:r>
              <a:rPr lang="en-US" altLang="zh-CN" sz="2400">
                <a:ea typeface="宋体" pitchFamily="2" charset="-122"/>
              </a:rPr>
              <a:t> PROs: two arguments on equal footing</a:t>
            </a:r>
          </a:p>
          <a:p>
            <a:pPr lvl="1"/>
            <a:r>
              <a:rPr lang="en-US" altLang="zh-CN" sz="2400">
                <a:ea typeface="宋体" pitchFamily="2" charset="-122"/>
              </a:rPr>
              <a:t> CONs: cannot use the member variables</a:t>
            </a:r>
          </a:p>
          <a:p>
            <a:r>
              <a:rPr lang="en-US" altLang="zh-CN" sz="2800">
                <a:ea typeface="宋体" pitchFamily="2" charset="-122"/>
              </a:rPr>
              <a:t>Alternative ways to overload a binary function</a:t>
            </a:r>
          </a:p>
          <a:p>
            <a:pPr lvl="1"/>
            <a:r>
              <a:rPr lang="en-US" altLang="zh-CN" sz="2400">
                <a:ea typeface="宋体" pitchFamily="2" charset="-122"/>
              </a:rPr>
              <a:t> Member function</a:t>
            </a:r>
          </a:p>
          <a:p>
            <a:pPr lvl="2"/>
            <a:r>
              <a:rPr lang="en-US" altLang="zh-CN" sz="2000">
                <a:ea typeface="宋体" pitchFamily="2" charset="-122"/>
              </a:rPr>
              <a:t> PROs: can use member variables</a:t>
            </a:r>
          </a:p>
          <a:p>
            <a:pPr lvl="2"/>
            <a:r>
              <a:rPr lang="en-US" altLang="zh-CN" sz="2000">
                <a:ea typeface="宋体" pitchFamily="2" charset="-122"/>
              </a:rPr>
              <a:t> CONs: p1 activate the operator with argument p2</a:t>
            </a:r>
          </a:p>
          <a:p>
            <a:r>
              <a:rPr lang="en-US" altLang="zh-CN" sz="2800">
                <a:ea typeface="宋体" pitchFamily="2" charset="-122"/>
              </a:rPr>
              <a:t>Which way do you prefer?</a:t>
            </a:r>
          </a:p>
          <a:p>
            <a:endParaRPr lang="en-US" altLang="zh-CN" sz="2800">
              <a:ea typeface="宋体"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304800" y="342900"/>
            <a:ext cx="8229600" cy="1143000"/>
          </a:xfrm>
        </p:spPr>
        <p:txBody>
          <a:bodyPr/>
          <a:lstStyle/>
          <a:p>
            <a:r>
              <a:rPr lang="en-US" altLang="zh-CN">
                <a:ea typeface="宋体" pitchFamily="2" charset="-122"/>
              </a:rPr>
              <a:t>Overloading comparison operators</a:t>
            </a:r>
          </a:p>
        </p:txBody>
      </p:sp>
      <p:sp>
        <p:nvSpPr>
          <p:cNvPr id="163843" name="Rectangle 3"/>
          <p:cNvSpPr>
            <a:spLocks noGrp="1" noChangeArrowheads="1"/>
          </p:cNvSpPr>
          <p:nvPr>
            <p:ph type="body" idx="1"/>
          </p:nvPr>
        </p:nvSpPr>
        <p:spPr/>
        <p:txBody>
          <a:bodyPr/>
          <a:lstStyle/>
          <a:p>
            <a:r>
              <a:rPr lang="zh-CN" altLang="en-US">
                <a:ea typeface="宋体" pitchFamily="2" charset="-122"/>
              </a:rPr>
              <a:t>   </a:t>
            </a:r>
            <a:r>
              <a:rPr lang="en-US" altLang="zh-CN">
                <a:solidFill>
                  <a:schemeClr val="accent2"/>
                </a:solidFill>
                <a:ea typeface="宋体" pitchFamily="2" charset="-122"/>
              </a:rPr>
              <a:t>==</a:t>
            </a:r>
            <a:r>
              <a:rPr lang="en-US" altLang="zh-CN">
                <a:ea typeface="宋体" pitchFamily="2" charset="-122"/>
              </a:rPr>
              <a:t>,  != ,  &lt;,   &gt;,  &lt;=,  &gt;=</a:t>
            </a:r>
          </a:p>
        </p:txBody>
      </p:sp>
      <p:sp>
        <p:nvSpPr>
          <p:cNvPr id="163844" name="Rectangle 4"/>
          <p:cNvSpPr>
            <a:spLocks noChangeArrowheads="1"/>
          </p:cNvSpPr>
          <p:nvPr/>
        </p:nvSpPr>
        <p:spPr bwMode="auto">
          <a:xfrm>
            <a:off x="762000" y="2590800"/>
            <a:ext cx="7467600" cy="39020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a:solidFill>
                  <a:schemeClr val="bg2"/>
                </a:solidFill>
                <a:effectLst/>
                <a:ea typeface="宋体" pitchFamily="2" charset="-122"/>
              </a:rPr>
              <a:t>bool </a:t>
            </a:r>
            <a:r>
              <a:rPr lang="en-US" altLang="zh-CN" sz="2000" b="1">
                <a:solidFill>
                  <a:srgbClr val="FC0128"/>
                </a:solidFill>
                <a:effectLst/>
                <a:ea typeface="宋体" pitchFamily="2" charset="-122"/>
              </a:rPr>
              <a:t>operator==</a:t>
            </a:r>
            <a:r>
              <a:rPr lang="en-US" altLang="zh-CN" sz="2000" b="1">
                <a:solidFill>
                  <a:schemeClr val="bg2"/>
                </a:solidFill>
                <a:effectLst/>
                <a:ea typeface="宋体" pitchFamily="2" charset="-122"/>
              </a:rPr>
              <a:t>(</a:t>
            </a:r>
            <a:r>
              <a:rPr lang="en-US" altLang="zh-CN" sz="2000" b="1">
                <a:solidFill>
                  <a:srgbClr val="00FF00"/>
                </a:solidFill>
                <a:effectLst/>
                <a:ea typeface="宋体" pitchFamily="2" charset="-122"/>
              </a:rPr>
              <a:t>const</a:t>
            </a:r>
            <a:r>
              <a:rPr lang="en-US" altLang="zh-CN" sz="2000" b="1">
                <a:solidFill>
                  <a:schemeClr val="bg2"/>
                </a:solidFill>
                <a:effectLst/>
                <a:ea typeface="宋体" pitchFamily="2" charset="-122"/>
              </a:rPr>
              <a:t> point</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p1, </a:t>
            </a:r>
            <a:r>
              <a:rPr lang="en-US" altLang="zh-CN" sz="2000" b="1">
                <a:solidFill>
                  <a:srgbClr val="00FF00"/>
                </a:solidFill>
                <a:effectLst/>
                <a:ea typeface="宋体" pitchFamily="2" charset="-122"/>
              </a:rPr>
              <a:t>const</a:t>
            </a:r>
            <a:r>
              <a:rPr lang="en-US" altLang="zh-CN" sz="2000" b="1">
                <a:solidFill>
                  <a:schemeClr val="bg2"/>
                </a:solidFill>
                <a:effectLst/>
                <a:ea typeface="宋体" pitchFamily="2" charset="-122"/>
              </a:rPr>
              <a:t> point</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p2)</a:t>
            </a:r>
          </a:p>
          <a:p>
            <a:pPr>
              <a:spcBef>
                <a:spcPct val="50000"/>
              </a:spcBef>
            </a:pPr>
            <a:r>
              <a:rPr lang="en-US" altLang="zh-CN" sz="2000" b="1">
                <a:solidFill>
                  <a:schemeClr val="bg2"/>
                </a:solidFill>
                <a:effectLst/>
                <a:ea typeface="宋体" pitchFamily="2" charset="-122"/>
              </a:rPr>
              <a:t>//Postcondition: the return is true if p1 and p2 are identical; otherwise return is false.</a:t>
            </a:r>
          </a:p>
          <a:p>
            <a:pPr>
              <a:spcBef>
                <a:spcPct val="50000"/>
              </a:spcBef>
            </a:pPr>
            <a:r>
              <a:rPr lang="en-US" altLang="zh-CN" sz="2000" b="1">
                <a:solidFill>
                  <a:schemeClr val="bg2"/>
                </a:solidFill>
                <a:effectLst/>
                <a:ea typeface="宋体" pitchFamily="2" charset="-122"/>
              </a:rPr>
              <a:t>{</a:t>
            </a:r>
          </a:p>
          <a:p>
            <a:pPr>
              <a:spcBef>
                <a:spcPct val="50000"/>
              </a:spcBef>
            </a:pPr>
            <a:r>
              <a:rPr lang="en-US" altLang="zh-CN" sz="2000" b="1">
                <a:solidFill>
                  <a:schemeClr val="bg2"/>
                </a:solidFill>
                <a:effectLst/>
                <a:ea typeface="宋体" pitchFamily="2" charset="-122"/>
              </a:rPr>
              <a:t>    return</a:t>
            </a:r>
          </a:p>
          <a:p>
            <a:pPr>
              <a:spcBef>
                <a:spcPct val="50000"/>
              </a:spcBef>
            </a:pPr>
            <a:r>
              <a:rPr lang="en-US" altLang="zh-CN" sz="2000" b="1">
                <a:solidFill>
                  <a:schemeClr val="bg2"/>
                </a:solidFill>
                <a:effectLst/>
                <a:ea typeface="宋体" pitchFamily="2" charset="-122"/>
              </a:rPr>
              <a:t>    	(p1.get_x() == p2.get_x())</a:t>
            </a:r>
          </a:p>
          <a:p>
            <a:pPr>
              <a:spcBef>
                <a:spcPct val="50000"/>
              </a:spcBef>
            </a:pPr>
            <a:r>
              <a:rPr lang="en-US" altLang="zh-CN" sz="2000" b="1">
                <a:solidFill>
                  <a:schemeClr val="bg2"/>
                </a:solidFill>
                <a:effectLst/>
                <a:ea typeface="宋体" pitchFamily="2" charset="-122"/>
              </a:rPr>
              <a:t>	&amp;&amp;</a:t>
            </a:r>
          </a:p>
          <a:p>
            <a:pPr>
              <a:spcBef>
                <a:spcPct val="50000"/>
              </a:spcBef>
            </a:pPr>
            <a:r>
              <a:rPr lang="en-US" altLang="zh-CN" sz="2000" b="1">
                <a:solidFill>
                  <a:schemeClr val="bg2"/>
                </a:solidFill>
                <a:effectLst/>
                <a:ea typeface="宋体" pitchFamily="2" charset="-122"/>
              </a:rPr>
              <a:t>	(p1.get_y() == p2.get_y());</a:t>
            </a:r>
          </a:p>
          <a:p>
            <a:pPr>
              <a:spcBef>
                <a:spcPct val="50000"/>
              </a:spcBef>
            </a:pPr>
            <a:r>
              <a:rPr lang="en-US" altLang="zh-CN" sz="2000" b="1">
                <a:solidFill>
                  <a:schemeClr val="bg2"/>
                </a:solidFill>
                <a:effectLst/>
                <a:ea typeface="宋体" pitchFamily="2" charset="-122"/>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304800" y="342900"/>
            <a:ext cx="8229600" cy="1143000"/>
          </a:xfrm>
        </p:spPr>
        <p:txBody>
          <a:bodyPr/>
          <a:lstStyle/>
          <a:p>
            <a:r>
              <a:rPr lang="en-US" altLang="zh-CN">
                <a:ea typeface="宋体" pitchFamily="2" charset="-122"/>
              </a:rPr>
              <a:t>Overloading comparison operators</a:t>
            </a:r>
          </a:p>
        </p:txBody>
      </p:sp>
      <p:sp>
        <p:nvSpPr>
          <p:cNvPr id="167939" name="Rectangle 3"/>
          <p:cNvSpPr>
            <a:spLocks noGrp="1" noChangeArrowheads="1"/>
          </p:cNvSpPr>
          <p:nvPr>
            <p:ph type="body" idx="1"/>
          </p:nvPr>
        </p:nvSpPr>
        <p:spPr/>
        <p:txBody>
          <a:bodyPr/>
          <a:lstStyle/>
          <a:p>
            <a:r>
              <a:rPr lang="zh-CN" altLang="en-US">
                <a:ea typeface="宋体" pitchFamily="2" charset="-122"/>
              </a:rPr>
              <a:t>   </a:t>
            </a:r>
            <a:r>
              <a:rPr lang="en-US" altLang="zh-CN">
                <a:ea typeface="宋体" pitchFamily="2" charset="-122"/>
              </a:rPr>
              <a:t>==,  </a:t>
            </a:r>
            <a:r>
              <a:rPr lang="en-US" altLang="zh-CN">
                <a:solidFill>
                  <a:schemeClr val="accent2"/>
                </a:solidFill>
                <a:ea typeface="宋体" pitchFamily="2" charset="-122"/>
              </a:rPr>
              <a:t>!=</a:t>
            </a:r>
            <a:r>
              <a:rPr lang="en-US" altLang="zh-CN">
                <a:ea typeface="宋体" pitchFamily="2" charset="-122"/>
              </a:rPr>
              <a:t> ,  &lt;,   &gt;,  &lt;=,  &gt;=</a:t>
            </a:r>
          </a:p>
        </p:txBody>
      </p:sp>
      <p:sp>
        <p:nvSpPr>
          <p:cNvPr id="167940" name="Rectangle 4"/>
          <p:cNvSpPr>
            <a:spLocks noChangeArrowheads="1"/>
          </p:cNvSpPr>
          <p:nvPr/>
        </p:nvSpPr>
        <p:spPr bwMode="auto">
          <a:xfrm>
            <a:off x="762000" y="2590800"/>
            <a:ext cx="7467600" cy="39020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a:solidFill>
                  <a:schemeClr val="bg2"/>
                </a:solidFill>
                <a:effectLst/>
                <a:ea typeface="宋体" pitchFamily="2" charset="-122"/>
              </a:rPr>
              <a:t>bool </a:t>
            </a:r>
            <a:r>
              <a:rPr lang="en-US" altLang="zh-CN" sz="2000" b="1">
                <a:solidFill>
                  <a:srgbClr val="FC0128"/>
                </a:solidFill>
                <a:effectLst/>
                <a:ea typeface="宋体" pitchFamily="2" charset="-122"/>
              </a:rPr>
              <a:t>operator!=</a:t>
            </a:r>
            <a:r>
              <a:rPr lang="en-US" altLang="zh-CN" sz="2000" b="1">
                <a:solidFill>
                  <a:schemeClr val="bg2"/>
                </a:solidFill>
                <a:effectLst/>
                <a:ea typeface="宋体" pitchFamily="2" charset="-122"/>
              </a:rPr>
              <a:t>(</a:t>
            </a:r>
            <a:r>
              <a:rPr lang="en-US" altLang="zh-CN" sz="2000" b="1">
                <a:solidFill>
                  <a:srgbClr val="00FF00"/>
                </a:solidFill>
                <a:effectLst/>
                <a:ea typeface="宋体" pitchFamily="2" charset="-122"/>
              </a:rPr>
              <a:t>const</a:t>
            </a:r>
            <a:r>
              <a:rPr lang="en-US" altLang="zh-CN" sz="2000" b="1">
                <a:solidFill>
                  <a:schemeClr val="bg2"/>
                </a:solidFill>
                <a:effectLst/>
                <a:ea typeface="宋体" pitchFamily="2" charset="-122"/>
              </a:rPr>
              <a:t> point</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p1, </a:t>
            </a:r>
            <a:r>
              <a:rPr lang="en-US" altLang="zh-CN" sz="2000" b="1">
                <a:solidFill>
                  <a:srgbClr val="00FF00"/>
                </a:solidFill>
                <a:effectLst/>
                <a:ea typeface="宋体" pitchFamily="2" charset="-122"/>
              </a:rPr>
              <a:t>const</a:t>
            </a:r>
            <a:r>
              <a:rPr lang="en-US" altLang="zh-CN" sz="2000" b="1">
                <a:solidFill>
                  <a:schemeClr val="bg2"/>
                </a:solidFill>
                <a:effectLst/>
                <a:ea typeface="宋体" pitchFamily="2" charset="-122"/>
              </a:rPr>
              <a:t> point</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p2)</a:t>
            </a:r>
          </a:p>
          <a:p>
            <a:pPr>
              <a:spcBef>
                <a:spcPct val="50000"/>
              </a:spcBef>
            </a:pPr>
            <a:r>
              <a:rPr lang="en-US" altLang="zh-CN" sz="2000" b="1">
                <a:solidFill>
                  <a:schemeClr val="bg2"/>
                </a:solidFill>
                <a:effectLst/>
                <a:ea typeface="宋体" pitchFamily="2" charset="-122"/>
              </a:rPr>
              <a:t>//Postcondition: the return is true if p1 and p2 are NOT identical; otherwise return is false.</a:t>
            </a:r>
          </a:p>
          <a:p>
            <a:pPr>
              <a:spcBef>
                <a:spcPct val="50000"/>
              </a:spcBef>
            </a:pPr>
            <a:r>
              <a:rPr lang="en-US" altLang="zh-CN" sz="2000" b="1">
                <a:solidFill>
                  <a:schemeClr val="bg2"/>
                </a:solidFill>
                <a:effectLst/>
                <a:ea typeface="宋体" pitchFamily="2" charset="-122"/>
              </a:rPr>
              <a:t>{</a:t>
            </a:r>
          </a:p>
          <a:p>
            <a:pPr>
              <a:spcBef>
                <a:spcPct val="50000"/>
              </a:spcBef>
            </a:pPr>
            <a:r>
              <a:rPr lang="en-US" altLang="zh-CN" sz="2000" b="1">
                <a:solidFill>
                  <a:schemeClr val="bg2"/>
                </a:solidFill>
                <a:effectLst/>
                <a:ea typeface="宋体" pitchFamily="2" charset="-122"/>
              </a:rPr>
              <a:t>    return</a:t>
            </a:r>
          </a:p>
          <a:p>
            <a:pPr>
              <a:spcBef>
                <a:spcPct val="50000"/>
              </a:spcBef>
            </a:pPr>
            <a:r>
              <a:rPr lang="en-US" altLang="zh-CN" sz="2000" b="1">
                <a:solidFill>
                  <a:schemeClr val="bg2"/>
                </a:solidFill>
                <a:effectLst/>
                <a:ea typeface="宋体" pitchFamily="2" charset="-122"/>
              </a:rPr>
              <a:t>    	(p1.get_x() != p2.get_x())</a:t>
            </a:r>
          </a:p>
          <a:p>
            <a:pPr>
              <a:spcBef>
                <a:spcPct val="50000"/>
              </a:spcBef>
            </a:pPr>
            <a:r>
              <a:rPr lang="en-US" altLang="zh-CN" sz="2000" b="1">
                <a:solidFill>
                  <a:schemeClr val="bg2"/>
                </a:solidFill>
                <a:effectLst/>
                <a:ea typeface="宋体" pitchFamily="2" charset="-122"/>
              </a:rPr>
              <a:t>	||</a:t>
            </a:r>
          </a:p>
          <a:p>
            <a:pPr>
              <a:spcBef>
                <a:spcPct val="50000"/>
              </a:spcBef>
            </a:pPr>
            <a:r>
              <a:rPr lang="en-US" altLang="zh-CN" sz="2000" b="1">
                <a:solidFill>
                  <a:schemeClr val="bg2"/>
                </a:solidFill>
                <a:effectLst/>
                <a:ea typeface="宋体" pitchFamily="2" charset="-122"/>
              </a:rPr>
              <a:t>	(p1.get_y() != p2.get_y());</a:t>
            </a:r>
          </a:p>
          <a:p>
            <a:pPr>
              <a:spcBef>
                <a:spcPct val="50000"/>
              </a:spcBef>
            </a:pPr>
            <a:r>
              <a:rPr lang="en-US" altLang="zh-CN" sz="2000" b="1">
                <a:solidFill>
                  <a:schemeClr val="bg2"/>
                </a:solidFill>
                <a:effectLst/>
                <a:ea typeface="宋体" pitchFamily="2" charset="-122"/>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304800" y="342900"/>
            <a:ext cx="8229600" cy="1143000"/>
          </a:xfrm>
        </p:spPr>
        <p:txBody>
          <a:bodyPr/>
          <a:lstStyle/>
          <a:p>
            <a:r>
              <a:rPr lang="en-US" altLang="zh-CN">
                <a:ea typeface="宋体" pitchFamily="2" charset="-122"/>
              </a:rPr>
              <a:t>Overloading comparison operators</a:t>
            </a:r>
          </a:p>
        </p:txBody>
      </p:sp>
      <p:sp>
        <p:nvSpPr>
          <p:cNvPr id="174083" name="Rectangle 3"/>
          <p:cNvSpPr>
            <a:spLocks noGrp="1" noChangeArrowheads="1"/>
          </p:cNvSpPr>
          <p:nvPr>
            <p:ph type="body" idx="1"/>
          </p:nvPr>
        </p:nvSpPr>
        <p:spPr/>
        <p:txBody>
          <a:bodyPr/>
          <a:lstStyle/>
          <a:p>
            <a:pPr>
              <a:lnSpc>
                <a:spcPct val="90000"/>
              </a:lnSpc>
            </a:pPr>
            <a:r>
              <a:rPr lang="zh-CN" altLang="en-US" sz="2800">
                <a:ea typeface="宋体" pitchFamily="2" charset="-122"/>
              </a:rPr>
              <a:t>   </a:t>
            </a:r>
            <a:r>
              <a:rPr lang="en-US" altLang="zh-CN" sz="2800">
                <a:ea typeface="宋体" pitchFamily="2" charset="-122"/>
              </a:rPr>
              <a:t>==,  </a:t>
            </a:r>
            <a:r>
              <a:rPr lang="en-US" altLang="zh-CN" sz="2800">
                <a:solidFill>
                  <a:schemeClr val="accent2"/>
                </a:solidFill>
                <a:ea typeface="宋体" pitchFamily="2" charset="-122"/>
              </a:rPr>
              <a:t>!=</a:t>
            </a:r>
            <a:r>
              <a:rPr lang="en-US" altLang="zh-CN" sz="2800">
                <a:ea typeface="宋体" pitchFamily="2" charset="-122"/>
              </a:rPr>
              <a:t> ,  &lt;,   &gt;,  &lt;=,  &gt;=</a:t>
            </a: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r>
              <a:rPr lang="en-US" altLang="zh-CN" sz="2800">
                <a:ea typeface="宋体" pitchFamily="2" charset="-122"/>
              </a:rPr>
              <a:t>Or use the overloaded operator for easy implementation</a:t>
            </a:r>
          </a:p>
        </p:txBody>
      </p:sp>
      <p:sp>
        <p:nvSpPr>
          <p:cNvPr id="174084" name="Rectangle 4"/>
          <p:cNvSpPr>
            <a:spLocks noChangeArrowheads="1"/>
          </p:cNvSpPr>
          <p:nvPr/>
        </p:nvSpPr>
        <p:spPr bwMode="auto">
          <a:xfrm>
            <a:off x="762000" y="2590800"/>
            <a:ext cx="7467600" cy="25304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a:solidFill>
                  <a:schemeClr val="bg2"/>
                </a:solidFill>
                <a:effectLst/>
                <a:ea typeface="宋体" pitchFamily="2" charset="-122"/>
              </a:rPr>
              <a:t>bool </a:t>
            </a:r>
            <a:r>
              <a:rPr lang="en-US" altLang="zh-CN" sz="2000" b="1">
                <a:solidFill>
                  <a:srgbClr val="FC0128"/>
                </a:solidFill>
                <a:effectLst/>
                <a:ea typeface="宋体" pitchFamily="2" charset="-122"/>
              </a:rPr>
              <a:t>operator!=</a:t>
            </a:r>
            <a:r>
              <a:rPr lang="en-US" altLang="zh-CN" sz="2000" b="1">
                <a:solidFill>
                  <a:schemeClr val="bg2"/>
                </a:solidFill>
                <a:effectLst/>
                <a:ea typeface="宋体" pitchFamily="2" charset="-122"/>
              </a:rPr>
              <a:t>(</a:t>
            </a:r>
            <a:r>
              <a:rPr lang="en-US" altLang="zh-CN" sz="2000" b="1">
                <a:solidFill>
                  <a:srgbClr val="00FF00"/>
                </a:solidFill>
                <a:effectLst/>
                <a:ea typeface="宋体" pitchFamily="2" charset="-122"/>
              </a:rPr>
              <a:t>const</a:t>
            </a:r>
            <a:r>
              <a:rPr lang="en-US" altLang="zh-CN" sz="2000" b="1">
                <a:solidFill>
                  <a:schemeClr val="bg2"/>
                </a:solidFill>
                <a:effectLst/>
                <a:ea typeface="宋体" pitchFamily="2" charset="-122"/>
              </a:rPr>
              <a:t> point</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p1, </a:t>
            </a:r>
            <a:r>
              <a:rPr lang="en-US" altLang="zh-CN" sz="2000" b="1">
                <a:solidFill>
                  <a:srgbClr val="00FF00"/>
                </a:solidFill>
                <a:effectLst/>
                <a:ea typeface="宋体" pitchFamily="2" charset="-122"/>
              </a:rPr>
              <a:t>const</a:t>
            </a:r>
            <a:r>
              <a:rPr lang="en-US" altLang="zh-CN" sz="2000" b="1">
                <a:solidFill>
                  <a:schemeClr val="bg2"/>
                </a:solidFill>
                <a:effectLst/>
                <a:ea typeface="宋体" pitchFamily="2" charset="-122"/>
              </a:rPr>
              <a:t> point</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p2)</a:t>
            </a:r>
          </a:p>
          <a:p>
            <a:pPr>
              <a:spcBef>
                <a:spcPct val="50000"/>
              </a:spcBef>
            </a:pPr>
            <a:r>
              <a:rPr lang="en-US" altLang="zh-CN" sz="2000" b="1">
                <a:solidFill>
                  <a:schemeClr val="bg2"/>
                </a:solidFill>
                <a:effectLst/>
                <a:ea typeface="宋体" pitchFamily="2" charset="-122"/>
              </a:rPr>
              <a:t>//Postcondition: the return is true if p1 and p2 are NOT identical; otherwise return is false.</a:t>
            </a:r>
          </a:p>
          <a:p>
            <a:pPr>
              <a:spcBef>
                <a:spcPct val="50000"/>
              </a:spcBef>
            </a:pPr>
            <a:r>
              <a:rPr lang="en-US" altLang="zh-CN" sz="2000" b="1">
                <a:solidFill>
                  <a:schemeClr val="bg2"/>
                </a:solidFill>
                <a:effectLst/>
                <a:ea typeface="宋体" pitchFamily="2" charset="-122"/>
              </a:rPr>
              <a:t>{</a:t>
            </a:r>
          </a:p>
          <a:p>
            <a:pPr>
              <a:spcBef>
                <a:spcPct val="50000"/>
              </a:spcBef>
            </a:pPr>
            <a:r>
              <a:rPr lang="en-US" altLang="zh-CN" sz="2000" b="1">
                <a:solidFill>
                  <a:schemeClr val="bg2"/>
                </a:solidFill>
                <a:effectLst/>
                <a:ea typeface="宋体" pitchFamily="2" charset="-122"/>
              </a:rPr>
              <a:t>    return !(p1== p2);</a:t>
            </a:r>
          </a:p>
          <a:p>
            <a:pPr>
              <a:spcBef>
                <a:spcPct val="50000"/>
              </a:spcBef>
            </a:pPr>
            <a:r>
              <a:rPr lang="en-US" altLang="zh-CN" sz="2000" b="1">
                <a:solidFill>
                  <a:schemeClr val="bg2"/>
                </a:solidFill>
                <a:effectLst/>
                <a:ea typeface="宋体" pitchFamily="2" charset="-122"/>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304800" y="342900"/>
            <a:ext cx="8229600" cy="1143000"/>
          </a:xfrm>
        </p:spPr>
        <p:txBody>
          <a:bodyPr/>
          <a:lstStyle/>
          <a:p>
            <a:r>
              <a:rPr lang="en-US" altLang="zh-CN">
                <a:ea typeface="宋体" pitchFamily="2" charset="-122"/>
              </a:rPr>
              <a:t>Overloading I/O operators</a:t>
            </a:r>
          </a:p>
        </p:txBody>
      </p:sp>
      <p:sp>
        <p:nvSpPr>
          <p:cNvPr id="176131" name="Rectangle 3"/>
          <p:cNvSpPr>
            <a:spLocks noGrp="1" noChangeArrowheads="1"/>
          </p:cNvSpPr>
          <p:nvPr>
            <p:ph type="body" idx="1"/>
          </p:nvPr>
        </p:nvSpPr>
        <p:spPr/>
        <p:txBody>
          <a:bodyPr/>
          <a:lstStyle/>
          <a:p>
            <a:r>
              <a:rPr lang="en-US" altLang="zh-CN" sz="2800">
                <a:ea typeface="宋体" pitchFamily="2" charset="-122"/>
              </a:rPr>
              <a:t>Input (&gt;&gt;) &amp; Output (&lt;&lt;) for a new class: </a:t>
            </a:r>
            <a:r>
              <a:rPr lang="en-US" altLang="zh-CN" sz="2800">
                <a:solidFill>
                  <a:srgbClr val="FC0128"/>
                </a:solidFill>
                <a:ea typeface="宋体" pitchFamily="2" charset="-122"/>
              </a:rPr>
              <a:t>&lt;&lt;</a:t>
            </a:r>
          </a:p>
          <a:p>
            <a:endParaRPr lang="en-US" altLang="zh-CN" sz="2800">
              <a:ea typeface="宋体" pitchFamily="2" charset="-122"/>
            </a:endParaRPr>
          </a:p>
          <a:p>
            <a:endParaRPr lang="en-US" altLang="zh-CN" sz="2800">
              <a:ea typeface="宋体" pitchFamily="2" charset="-122"/>
            </a:endParaRPr>
          </a:p>
          <a:p>
            <a:endParaRPr lang="en-US" altLang="zh-CN" sz="2800">
              <a:ea typeface="宋体" pitchFamily="2" charset="-122"/>
            </a:endParaRPr>
          </a:p>
          <a:p>
            <a:endParaRPr lang="en-US" altLang="zh-CN" sz="2800">
              <a:ea typeface="宋体" pitchFamily="2" charset="-122"/>
            </a:endParaRPr>
          </a:p>
          <a:p>
            <a:endParaRPr lang="en-US" altLang="zh-CN" sz="2800">
              <a:ea typeface="宋体" pitchFamily="2" charset="-122"/>
            </a:endParaRPr>
          </a:p>
          <a:p>
            <a:endParaRPr lang="en-US" altLang="zh-CN" sz="2800">
              <a:ea typeface="宋体" pitchFamily="2" charset="-122"/>
            </a:endParaRPr>
          </a:p>
          <a:p>
            <a:r>
              <a:rPr lang="en-US" altLang="zh-CN" sz="2800">
                <a:ea typeface="宋体" pitchFamily="2" charset="-122"/>
              </a:rPr>
              <a:t>Q1: how to use this overloaded operator?</a:t>
            </a:r>
          </a:p>
          <a:p>
            <a:endParaRPr lang="zh-CN" altLang="en-US" sz="2800">
              <a:ea typeface="宋体" pitchFamily="2" charset="-122"/>
            </a:endParaRPr>
          </a:p>
        </p:txBody>
      </p:sp>
      <p:sp>
        <p:nvSpPr>
          <p:cNvPr id="176132" name="Rectangle 4"/>
          <p:cNvSpPr>
            <a:spLocks noChangeArrowheads="1"/>
          </p:cNvSpPr>
          <p:nvPr/>
        </p:nvSpPr>
        <p:spPr bwMode="auto">
          <a:xfrm>
            <a:off x="304800" y="2667000"/>
            <a:ext cx="8458200" cy="28352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a:solidFill>
                  <a:schemeClr val="bg2"/>
                </a:solidFill>
                <a:effectLst/>
                <a:ea typeface="宋体" pitchFamily="2" charset="-122"/>
              </a:rPr>
              <a:t>ostream&amp; </a:t>
            </a:r>
            <a:r>
              <a:rPr lang="en-US" altLang="zh-CN" sz="2000" b="1">
                <a:solidFill>
                  <a:srgbClr val="FC0128"/>
                </a:solidFill>
                <a:effectLst/>
                <a:ea typeface="宋体" pitchFamily="2" charset="-122"/>
              </a:rPr>
              <a:t>operator&lt;&lt;</a:t>
            </a:r>
            <a:r>
              <a:rPr lang="en-US" altLang="zh-CN" sz="2000" b="1">
                <a:solidFill>
                  <a:schemeClr val="bg2"/>
                </a:solidFill>
                <a:effectLst/>
                <a:ea typeface="宋体" pitchFamily="2" charset="-122"/>
              </a:rPr>
              <a:t>(</a:t>
            </a:r>
            <a:r>
              <a:rPr lang="en-US" altLang="zh-CN" sz="2000" b="1">
                <a:solidFill>
                  <a:srgbClr val="00FF00"/>
                </a:solidFill>
                <a:effectLst/>
                <a:ea typeface="宋体" pitchFamily="2" charset="-122"/>
              </a:rPr>
              <a:t>ostream</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outs, </a:t>
            </a:r>
            <a:r>
              <a:rPr lang="en-US" altLang="zh-CN" sz="2000" b="1">
                <a:solidFill>
                  <a:srgbClr val="00FF00"/>
                </a:solidFill>
                <a:effectLst/>
                <a:ea typeface="宋体" pitchFamily="2" charset="-122"/>
              </a:rPr>
              <a:t>const</a:t>
            </a:r>
            <a:r>
              <a:rPr lang="en-US" altLang="zh-CN" sz="2000" b="1">
                <a:solidFill>
                  <a:schemeClr val="bg2"/>
                </a:solidFill>
                <a:effectLst/>
                <a:ea typeface="宋体" pitchFamily="2" charset="-122"/>
              </a:rPr>
              <a:t> point</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source)</a:t>
            </a:r>
          </a:p>
          <a:p>
            <a:r>
              <a:rPr lang="en-US" altLang="zh-CN" sz="2000" b="1">
                <a:solidFill>
                  <a:schemeClr val="bg2"/>
                </a:solidFill>
                <a:effectLst/>
                <a:ea typeface="宋体" pitchFamily="2" charset="-122"/>
              </a:rPr>
              <a:t>//  Postcondition: The x and y coordinates of source have been </a:t>
            </a:r>
          </a:p>
          <a:p>
            <a:r>
              <a:rPr lang="en-US" altLang="zh-CN" sz="2000" b="1">
                <a:solidFill>
                  <a:schemeClr val="bg2"/>
                </a:solidFill>
                <a:effectLst/>
                <a:ea typeface="宋体" pitchFamily="2" charset="-122"/>
              </a:rPr>
              <a:t>//  written to outs. The return value is the ostream outs.</a:t>
            </a:r>
          </a:p>
          <a:p>
            <a:r>
              <a:rPr lang="en-US" altLang="zh-CN" sz="2000" b="1">
                <a:solidFill>
                  <a:schemeClr val="bg2"/>
                </a:solidFill>
                <a:effectLst/>
                <a:ea typeface="宋体" pitchFamily="2" charset="-122"/>
              </a:rPr>
              <a:t>//  Library facilities used: iostream</a:t>
            </a:r>
          </a:p>
          <a:p>
            <a:r>
              <a:rPr lang="en-US" altLang="zh-CN" sz="2000" b="1">
                <a:solidFill>
                  <a:schemeClr val="bg2"/>
                </a:solidFill>
                <a:effectLst/>
                <a:ea typeface="宋体" pitchFamily="2" charset="-122"/>
              </a:rPr>
              <a:t>    {</a:t>
            </a:r>
          </a:p>
          <a:p>
            <a:r>
              <a:rPr lang="en-US" altLang="zh-CN" sz="2000" b="1">
                <a:solidFill>
                  <a:schemeClr val="bg2"/>
                </a:solidFill>
                <a:effectLst/>
                <a:ea typeface="宋体" pitchFamily="2" charset="-122"/>
              </a:rPr>
              <a:t>	outs &lt;&lt; source.get_x( ) &lt;&lt;  " "  &lt;&lt; source.get_y( );</a:t>
            </a:r>
          </a:p>
          <a:p>
            <a:r>
              <a:rPr lang="en-US" altLang="zh-CN" sz="2000" b="1">
                <a:solidFill>
                  <a:schemeClr val="bg2"/>
                </a:solidFill>
                <a:effectLst/>
                <a:ea typeface="宋体" pitchFamily="2" charset="-122"/>
              </a:rPr>
              <a:t>	return outs;</a:t>
            </a:r>
          </a:p>
          <a:p>
            <a:r>
              <a:rPr lang="en-US" altLang="zh-CN" sz="2000" b="1">
                <a:solidFill>
                  <a:schemeClr val="bg2"/>
                </a:solidFill>
                <a:effectLst/>
                <a:ea typeface="宋体" pitchFamily="2" charset="-122"/>
              </a:rPr>
              <a:t>    }</a:t>
            </a:r>
          </a:p>
          <a:p>
            <a:endParaRPr lang="en-US" altLang="zh-CN" sz="2000" b="1">
              <a:solidFill>
                <a:schemeClr val="bg2"/>
              </a:solidFill>
              <a:effectLst/>
              <a:ea typeface="宋体" pitchFamily="2" charset="-122"/>
            </a:endParaRPr>
          </a:p>
        </p:txBody>
      </p:sp>
      <p:sp>
        <p:nvSpPr>
          <p:cNvPr id="176133" name="Text Box 5"/>
          <p:cNvSpPr txBox="1">
            <a:spLocks noChangeArrowheads="1"/>
          </p:cNvSpPr>
          <p:nvPr/>
        </p:nvSpPr>
        <p:spPr bwMode="auto">
          <a:xfrm>
            <a:off x="4953000" y="6096000"/>
            <a:ext cx="2057400" cy="457200"/>
          </a:xfrm>
          <a:prstGeom prst="rect">
            <a:avLst/>
          </a:prstGeom>
          <a:solidFill>
            <a:srgbClr val="FFCC99"/>
          </a:solidFill>
          <a:ln w="12700">
            <a:noFill/>
            <a:miter lim="800000"/>
            <a:headEnd/>
            <a:tailEnd/>
          </a:ln>
          <a:effectLst/>
        </p:spPr>
        <p:txBody>
          <a:bodyPr>
            <a:spAutoFit/>
          </a:bodyPr>
          <a:lstStyle/>
          <a:p>
            <a:pPr>
              <a:spcBef>
                <a:spcPct val="50000"/>
              </a:spcBef>
            </a:pPr>
            <a:r>
              <a:rPr lang="zh-CN" altLang="en-US">
                <a:solidFill>
                  <a:schemeClr val="bg2"/>
                </a:solidFill>
                <a:effectLst>
                  <a:outerShdw blurRad="38100" dist="38100" dir="2700000" algn="tl">
                    <a:srgbClr val="000000"/>
                  </a:outerShdw>
                </a:effectLst>
                <a:ea typeface="宋体" pitchFamily="2" charset="-122"/>
              </a:rPr>
              <a:t>  </a:t>
            </a:r>
            <a:r>
              <a:rPr lang="en-US" altLang="zh-CN">
                <a:solidFill>
                  <a:schemeClr val="bg2"/>
                </a:solidFill>
                <a:effectLst>
                  <a:outerShdw blurRad="38100" dist="38100" dir="2700000" algn="tl">
                    <a:srgbClr val="000000"/>
                  </a:outerShdw>
                </a:effectLst>
                <a:ea typeface="宋体" pitchFamily="2" charset="-122"/>
              </a:rPr>
              <a:t>cout &lt;&lt; p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6133"/>
                                        </p:tgtEl>
                                        <p:attrNameLst>
                                          <p:attrName>style.visibility</p:attrName>
                                        </p:attrNameLst>
                                      </p:cBhvr>
                                      <p:to>
                                        <p:strVal val="visible"/>
                                      </p:to>
                                    </p:set>
                                    <p:anim calcmode="lin" valueType="num">
                                      <p:cBhvr additive="base">
                                        <p:cTn id="7" dur="500" fill="hold"/>
                                        <p:tgtEl>
                                          <p:spTgt spid="176133"/>
                                        </p:tgtEl>
                                        <p:attrNameLst>
                                          <p:attrName>ppt_x</p:attrName>
                                        </p:attrNameLst>
                                      </p:cBhvr>
                                      <p:tavLst>
                                        <p:tav tm="0">
                                          <p:val>
                                            <p:strVal val="0-#ppt_w/2"/>
                                          </p:val>
                                        </p:tav>
                                        <p:tav tm="100000">
                                          <p:val>
                                            <p:strVal val="#ppt_x"/>
                                          </p:val>
                                        </p:tav>
                                      </p:tavLst>
                                    </p:anim>
                                    <p:anim calcmode="lin" valueType="num">
                                      <p:cBhvr additive="base">
                                        <p:cTn id="8" dur="500" fill="hold"/>
                                        <p:tgtEl>
                                          <p:spTgt spid="1761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3"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304800" y="342900"/>
            <a:ext cx="8229600" cy="1143000"/>
          </a:xfrm>
        </p:spPr>
        <p:txBody>
          <a:bodyPr/>
          <a:lstStyle/>
          <a:p>
            <a:r>
              <a:rPr lang="en-US" altLang="zh-CN">
                <a:ea typeface="宋体" pitchFamily="2" charset="-122"/>
              </a:rPr>
              <a:t>Overloading I/O operators</a:t>
            </a:r>
          </a:p>
        </p:txBody>
      </p:sp>
      <p:sp>
        <p:nvSpPr>
          <p:cNvPr id="197635" name="Rectangle 3"/>
          <p:cNvSpPr>
            <a:spLocks noGrp="1" noChangeArrowheads="1"/>
          </p:cNvSpPr>
          <p:nvPr>
            <p:ph type="body" idx="1"/>
          </p:nvPr>
        </p:nvSpPr>
        <p:spPr>
          <a:xfrm>
            <a:off x="685800" y="1828800"/>
            <a:ext cx="7772400" cy="4114800"/>
          </a:xfrm>
        </p:spPr>
        <p:txBody>
          <a:bodyPr/>
          <a:lstStyle/>
          <a:p>
            <a:pPr>
              <a:lnSpc>
                <a:spcPct val="90000"/>
              </a:lnSpc>
            </a:pPr>
            <a:r>
              <a:rPr lang="en-US" altLang="zh-CN" sz="2800">
                <a:ea typeface="宋体" pitchFamily="2" charset="-122"/>
              </a:rPr>
              <a:t>Input (&gt;&gt;) &amp; Output (&lt;&lt;) for a new class: </a:t>
            </a:r>
            <a:r>
              <a:rPr lang="en-US" altLang="zh-CN" sz="2800">
                <a:solidFill>
                  <a:srgbClr val="FC0128"/>
                </a:solidFill>
                <a:ea typeface="宋体" pitchFamily="2" charset="-122"/>
              </a:rPr>
              <a:t>&lt;&lt;</a:t>
            </a:r>
          </a:p>
          <a:p>
            <a:pPr>
              <a:lnSpc>
                <a:spcPct val="90000"/>
              </a:lnSpc>
            </a:pPr>
            <a:endParaRPr lang="en-US" altLang="zh-CN" sz="2800">
              <a:solidFill>
                <a:srgbClr val="FC0128"/>
              </a:solidFill>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r>
              <a:rPr lang="en-US" altLang="zh-CN" sz="2800">
                <a:ea typeface="宋体" pitchFamily="2" charset="-122"/>
              </a:rPr>
              <a:t>Q2: why is outs a reference parameter but NOT const?</a:t>
            </a:r>
          </a:p>
          <a:p>
            <a:pPr>
              <a:lnSpc>
                <a:spcPct val="90000"/>
              </a:lnSpc>
            </a:pPr>
            <a:endParaRPr lang="zh-CN" altLang="en-US" sz="2800">
              <a:ea typeface="宋体" pitchFamily="2" charset="-122"/>
            </a:endParaRPr>
          </a:p>
        </p:txBody>
      </p:sp>
      <p:sp>
        <p:nvSpPr>
          <p:cNvPr id="197636" name="Rectangle 4"/>
          <p:cNvSpPr>
            <a:spLocks noChangeArrowheads="1"/>
          </p:cNvSpPr>
          <p:nvPr/>
        </p:nvSpPr>
        <p:spPr bwMode="auto">
          <a:xfrm>
            <a:off x="304800" y="2514600"/>
            <a:ext cx="8458200" cy="28352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a:solidFill>
                  <a:schemeClr val="bg2"/>
                </a:solidFill>
                <a:effectLst/>
                <a:ea typeface="宋体" pitchFamily="2" charset="-122"/>
              </a:rPr>
              <a:t>ostream&amp; </a:t>
            </a:r>
            <a:r>
              <a:rPr lang="en-US" altLang="zh-CN" sz="2000" b="1">
                <a:solidFill>
                  <a:srgbClr val="FC0128"/>
                </a:solidFill>
                <a:effectLst/>
                <a:ea typeface="宋体" pitchFamily="2" charset="-122"/>
              </a:rPr>
              <a:t>operator&lt;&lt;</a:t>
            </a:r>
            <a:r>
              <a:rPr lang="en-US" altLang="zh-CN" sz="2000" b="1">
                <a:solidFill>
                  <a:schemeClr val="bg2"/>
                </a:solidFill>
                <a:effectLst/>
                <a:ea typeface="宋体" pitchFamily="2" charset="-122"/>
              </a:rPr>
              <a:t>(</a:t>
            </a:r>
            <a:r>
              <a:rPr lang="en-US" altLang="zh-CN" sz="2000" b="1">
                <a:solidFill>
                  <a:srgbClr val="00FF00"/>
                </a:solidFill>
                <a:effectLst/>
                <a:ea typeface="宋体" pitchFamily="2" charset="-122"/>
              </a:rPr>
              <a:t>ostream</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outs, </a:t>
            </a:r>
            <a:r>
              <a:rPr lang="en-US" altLang="zh-CN" sz="2000" b="1">
                <a:solidFill>
                  <a:srgbClr val="00FF00"/>
                </a:solidFill>
                <a:effectLst/>
                <a:ea typeface="宋体" pitchFamily="2" charset="-122"/>
              </a:rPr>
              <a:t>const</a:t>
            </a:r>
            <a:r>
              <a:rPr lang="en-US" altLang="zh-CN" sz="2000" b="1">
                <a:solidFill>
                  <a:schemeClr val="bg2"/>
                </a:solidFill>
                <a:effectLst/>
                <a:ea typeface="宋体" pitchFamily="2" charset="-122"/>
              </a:rPr>
              <a:t> point</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source)</a:t>
            </a:r>
          </a:p>
          <a:p>
            <a:r>
              <a:rPr lang="en-US" altLang="zh-CN" sz="2000" b="1">
                <a:solidFill>
                  <a:schemeClr val="bg2"/>
                </a:solidFill>
                <a:effectLst/>
                <a:ea typeface="宋体" pitchFamily="2" charset="-122"/>
              </a:rPr>
              <a:t>//  Postcondition: The x and y coordinates of source have been </a:t>
            </a:r>
          </a:p>
          <a:p>
            <a:r>
              <a:rPr lang="en-US" altLang="zh-CN" sz="2000" b="1">
                <a:solidFill>
                  <a:schemeClr val="bg2"/>
                </a:solidFill>
                <a:effectLst/>
                <a:ea typeface="宋体" pitchFamily="2" charset="-122"/>
              </a:rPr>
              <a:t>//  written to outs. The return value is the ostream outs.</a:t>
            </a:r>
          </a:p>
          <a:p>
            <a:r>
              <a:rPr lang="en-US" altLang="zh-CN" sz="2000" b="1">
                <a:solidFill>
                  <a:schemeClr val="bg2"/>
                </a:solidFill>
                <a:effectLst/>
                <a:ea typeface="宋体" pitchFamily="2" charset="-122"/>
              </a:rPr>
              <a:t>//  Library facilities used: iostream</a:t>
            </a:r>
          </a:p>
          <a:p>
            <a:r>
              <a:rPr lang="en-US" altLang="zh-CN" sz="2000" b="1">
                <a:solidFill>
                  <a:schemeClr val="bg2"/>
                </a:solidFill>
                <a:effectLst/>
                <a:ea typeface="宋体" pitchFamily="2" charset="-122"/>
              </a:rPr>
              <a:t>    {</a:t>
            </a:r>
          </a:p>
          <a:p>
            <a:r>
              <a:rPr lang="en-US" altLang="zh-CN" sz="2000" b="1">
                <a:solidFill>
                  <a:schemeClr val="bg2"/>
                </a:solidFill>
                <a:effectLst/>
                <a:ea typeface="宋体" pitchFamily="2" charset="-122"/>
              </a:rPr>
              <a:t>	outs &lt;&lt; source.get_x( ) &lt;&lt;  " "  &lt;&lt; source.get_y( );</a:t>
            </a:r>
          </a:p>
          <a:p>
            <a:r>
              <a:rPr lang="en-US" altLang="zh-CN" sz="2000" b="1">
                <a:solidFill>
                  <a:schemeClr val="bg2"/>
                </a:solidFill>
                <a:effectLst/>
                <a:ea typeface="宋体" pitchFamily="2" charset="-122"/>
              </a:rPr>
              <a:t>	return outs;</a:t>
            </a:r>
          </a:p>
          <a:p>
            <a:r>
              <a:rPr lang="en-US" altLang="zh-CN" sz="2000" b="1">
                <a:solidFill>
                  <a:schemeClr val="bg2"/>
                </a:solidFill>
                <a:effectLst/>
                <a:ea typeface="宋体" pitchFamily="2" charset="-122"/>
              </a:rPr>
              <a:t>    }</a:t>
            </a:r>
          </a:p>
          <a:p>
            <a:endParaRPr lang="en-US" altLang="zh-CN" sz="2000" b="1">
              <a:solidFill>
                <a:schemeClr val="bg2"/>
              </a:solidFill>
              <a:effectLst/>
              <a:ea typeface="宋体" pitchFamily="2" charset="-122"/>
            </a:endParaRPr>
          </a:p>
        </p:txBody>
      </p:sp>
      <p:sp>
        <p:nvSpPr>
          <p:cNvPr id="197637" name="Text Box 5"/>
          <p:cNvSpPr txBox="1">
            <a:spLocks noChangeArrowheads="1"/>
          </p:cNvSpPr>
          <p:nvPr/>
        </p:nvSpPr>
        <p:spPr bwMode="auto">
          <a:xfrm>
            <a:off x="2895600" y="6096000"/>
            <a:ext cx="5181600" cy="457200"/>
          </a:xfrm>
          <a:prstGeom prst="rect">
            <a:avLst/>
          </a:prstGeom>
          <a:solidFill>
            <a:srgbClr val="FFCC99"/>
          </a:solidFill>
          <a:ln w="12700">
            <a:noFill/>
            <a:miter lim="800000"/>
            <a:headEnd/>
            <a:tailEnd/>
          </a:ln>
          <a:effectLst/>
        </p:spPr>
        <p:txBody>
          <a:bodyPr>
            <a:spAutoFit/>
          </a:bodyPr>
          <a:lstStyle/>
          <a:p>
            <a:pPr>
              <a:spcBef>
                <a:spcPct val="50000"/>
              </a:spcBef>
            </a:pPr>
            <a:r>
              <a:rPr lang="en-US" altLang="zh-CN">
                <a:solidFill>
                  <a:schemeClr val="bg2"/>
                </a:solidFill>
                <a:effectLst>
                  <a:outerShdw blurRad="38100" dist="38100" dir="2700000" algn="tl">
                    <a:srgbClr val="000000"/>
                  </a:outerShdw>
                </a:effectLst>
                <a:ea typeface="宋体" pitchFamily="2" charset="-122"/>
              </a:rPr>
              <a:t>Need change actual argument cout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7637"/>
                                        </p:tgtEl>
                                        <p:attrNameLst>
                                          <p:attrName>style.visibility</p:attrName>
                                        </p:attrNameLst>
                                      </p:cBhvr>
                                      <p:to>
                                        <p:strVal val="visible"/>
                                      </p:to>
                                    </p:set>
                                    <p:anim calcmode="lin" valueType="num">
                                      <p:cBhvr additive="base">
                                        <p:cTn id="7" dur="500" fill="hold"/>
                                        <p:tgtEl>
                                          <p:spTgt spid="197637"/>
                                        </p:tgtEl>
                                        <p:attrNameLst>
                                          <p:attrName>ppt_x</p:attrName>
                                        </p:attrNameLst>
                                      </p:cBhvr>
                                      <p:tavLst>
                                        <p:tav tm="0">
                                          <p:val>
                                            <p:strVal val="0-#ppt_w/2"/>
                                          </p:val>
                                        </p:tav>
                                        <p:tav tm="100000">
                                          <p:val>
                                            <p:strVal val="#ppt_x"/>
                                          </p:val>
                                        </p:tav>
                                      </p:tavLst>
                                    </p:anim>
                                    <p:anim calcmode="lin" valueType="num">
                                      <p:cBhvr additive="base">
                                        <p:cTn id="8" dur="500" fill="hold"/>
                                        <p:tgtEl>
                                          <p:spTgt spid="1976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7"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304800" y="342900"/>
            <a:ext cx="8229600" cy="1143000"/>
          </a:xfrm>
        </p:spPr>
        <p:txBody>
          <a:bodyPr/>
          <a:lstStyle/>
          <a:p>
            <a:r>
              <a:rPr lang="en-US" altLang="zh-CN">
                <a:ea typeface="宋体" pitchFamily="2" charset="-122"/>
              </a:rPr>
              <a:t>Overloading I/O operators</a:t>
            </a:r>
          </a:p>
        </p:txBody>
      </p:sp>
      <p:sp>
        <p:nvSpPr>
          <p:cNvPr id="199683" name="Rectangle 3"/>
          <p:cNvSpPr>
            <a:spLocks noGrp="1" noChangeArrowheads="1"/>
          </p:cNvSpPr>
          <p:nvPr>
            <p:ph type="body" idx="1"/>
          </p:nvPr>
        </p:nvSpPr>
        <p:spPr>
          <a:xfrm>
            <a:off x="685800" y="1828800"/>
            <a:ext cx="7772400" cy="4114800"/>
          </a:xfrm>
        </p:spPr>
        <p:txBody>
          <a:bodyPr/>
          <a:lstStyle/>
          <a:p>
            <a:pPr>
              <a:lnSpc>
                <a:spcPct val="90000"/>
              </a:lnSpc>
            </a:pPr>
            <a:r>
              <a:rPr lang="en-US" altLang="zh-CN" sz="2800">
                <a:ea typeface="宋体" pitchFamily="2" charset="-122"/>
              </a:rPr>
              <a:t>Input (&gt;&gt;) &amp; Output (&lt;&lt;) for a new class: </a:t>
            </a:r>
            <a:r>
              <a:rPr lang="en-US" altLang="zh-CN" sz="2800">
                <a:solidFill>
                  <a:srgbClr val="FC0128"/>
                </a:solidFill>
                <a:ea typeface="宋体" pitchFamily="2" charset="-122"/>
              </a:rPr>
              <a:t>&lt;&lt;</a:t>
            </a: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r>
              <a:rPr lang="en-US" altLang="zh-CN" sz="2800">
                <a:ea typeface="宋体" pitchFamily="2" charset="-122"/>
              </a:rPr>
              <a:t>Q3: why return ostream&amp;?</a:t>
            </a:r>
          </a:p>
          <a:p>
            <a:pPr>
              <a:lnSpc>
                <a:spcPct val="90000"/>
              </a:lnSpc>
            </a:pPr>
            <a:endParaRPr lang="zh-CN" altLang="en-US" sz="2800">
              <a:ea typeface="宋体" pitchFamily="2" charset="-122"/>
            </a:endParaRPr>
          </a:p>
        </p:txBody>
      </p:sp>
      <p:sp>
        <p:nvSpPr>
          <p:cNvPr id="199684" name="Rectangle 4"/>
          <p:cNvSpPr>
            <a:spLocks noChangeArrowheads="1"/>
          </p:cNvSpPr>
          <p:nvPr/>
        </p:nvSpPr>
        <p:spPr bwMode="auto">
          <a:xfrm>
            <a:off x="304800" y="2514600"/>
            <a:ext cx="8458200" cy="28352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a:solidFill>
                  <a:schemeClr val="bg2"/>
                </a:solidFill>
                <a:effectLst/>
                <a:ea typeface="宋体" pitchFamily="2" charset="-122"/>
              </a:rPr>
              <a:t>ostream&amp; </a:t>
            </a:r>
            <a:r>
              <a:rPr lang="en-US" altLang="zh-CN" sz="2000" b="1">
                <a:solidFill>
                  <a:srgbClr val="FC0128"/>
                </a:solidFill>
                <a:effectLst/>
                <a:ea typeface="宋体" pitchFamily="2" charset="-122"/>
              </a:rPr>
              <a:t>operator&lt;&lt;</a:t>
            </a:r>
            <a:r>
              <a:rPr lang="en-US" altLang="zh-CN" sz="2000" b="1">
                <a:solidFill>
                  <a:schemeClr val="bg2"/>
                </a:solidFill>
                <a:effectLst/>
                <a:ea typeface="宋体" pitchFamily="2" charset="-122"/>
              </a:rPr>
              <a:t>(</a:t>
            </a:r>
            <a:r>
              <a:rPr lang="en-US" altLang="zh-CN" sz="2000" b="1">
                <a:solidFill>
                  <a:srgbClr val="00FF00"/>
                </a:solidFill>
                <a:effectLst/>
                <a:ea typeface="宋体" pitchFamily="2" charset="-122"/>
              </a:rPr>
              <a:t>ostream</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outs, </a:t>
            </a:r>
            <a:r>
              <a:rPr lang="en-US" altLang="zh-CN" sz="2000" b="1">
                <a:solidFill>
                  <a:srgbClr val="00FF00"/>
                </a:solidFill>
                <a:effectLst/>
                <a:ea typeface="宋体" pitchFamily="2" charset="-122"/>
              </a:rPr>
              <a:t>const</a:t>
            </a:r>
            <a:r>
              <a:rPr lang="en-US" altLang="zh-CN" sz="2000" b="1">
                <a:solidFill>
                  <a:schemeClr val="bg2"/>
                </a:solidFill>
                <a:effectLst/>
                <a:ea typeface="宋体" pitchFamily="2" charset="-122"/>
              </a:rPr>
              <a:t> point</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source)</a:t>
            </a:r>
          </a:p>
          <a:p>
            <a:r>
              <a:rPr lang="en-US" altLang="zh-CN" sz="2000" b="1">
                <a:solidFill>
                  <a:schemeClr val="bg2"/>
                </a:solidFill>
                <a:effectLst/>
                <a:ea typeface="宋体" pitchFamily="2" charset="-122"/>
              </a:rPr>
              <a:t>//  Postcondition: The x and y coordinates of source have been </a:t>
            </a:r>
          </a:p>
          <a:p>
            <a:r>
              <a:rPr lang="en-US" altLang="zh-CN" sz="2000" b="1">
                <a:solidFill>
                  <a:schemeClr val="bg2"/>
                </a:solidFill>
                <a:effectLst/>
                <a:ea typeface="宋体" pitchFamily="2" charset="-122"/>
              </a:rPr>
              <a:t>//  written to outs. The return value is the ostream outs.</a:t>
            </a:r>
          </a:p>
          <a:p>
            <a:r>
              <a:rPr lang="en-US" altLang="zh-CN" sz="2000" b="1">
                <a:solidFill>
                  <a:schemeClr val="bg2"/>
                </a:solidFill>
                <a:effectLst/>
                <a:ea typeface="宋体" pitchFamily="2" charset="-122"/>
              </a:rPr>
              <a:t>//  Library facilities used: iostream</a:t>
            </a:r>
          </a:p>
          <a:p>
            <a:r>
              <a:rPr lang="en-US" altLang="zh-CN" sz="2000" b="1">
                <a:solidFill>
                  <a:schemeClr val="bg2"/>
                </a:solidFill>
                <a:effectLst/>
                <a:ea typeface="宋体" pitchFamily="2" charset="-122"/>
              </a:rPr>
              <a:t>    {</a:t>
            </a:r>
          </a:p>
          <a:p>
            <a:r>
              <a:rPr lang="en-US" altLang="zh-CN" sz="2000" b="1">
                <a:solidFill>
                  <a:schemeClr val="bg2"/>
                </a:solidFill>
                <a:effectLst/>
                <a:ea typeface="宋体" pitchFamily="2" charset="-122"/>
              </a:rPr>
              <a:t>	outs &lt;&lt; source.get_x( ) &lt;&lt;  " "  &lt;&lt; source.get_y( );</a:t>
            </a:r>
          </a:p>
          <a:p>
            <a:r>
              <a:rPr lang="en-US" altLang="zh-CN" sz="2000" b="1">
                <a:solidFill>
                  <a:schemeClr val="bg2"/>
                </a:solidFill>
                <a:effectLst/>
                <a:ea typeface="宋体" pitchFamily="2" charset="-122"/>
              </a:rPr>
              <a:t>	return outs;</a:t>
            </a:r>
          </a:p>
          <a:p>
            <a:r>
              <a:rPr lang="en-US" altLang="zh-CN" sz="2000" b="1">
                <a:solidFill>
                  <a:schemeClr val="bg2"/>
                </a:solidFill>
                <a:effectLst/>
                <a:ea typeface="宋体" pitchFamily="2" charset="-122"/>
              </a:rPr>
              <a:t>    }</a:t>
            </a:r>
          </a:p>
          <a:p>
            <a:endParaRPr lang="en-US" altLang="zh-CN" sz="2000" b="1">
              <a:solidFill>
                <a:schemeClr val="bg2"/>
              </a:solidFill>
              <a:effectLst/>
              <a:ea typeface="宋体" pitchFamily="2" charset="-122"/>
            </a:endParaRPr>
          </a:p>
        </p:txBody>
      </p:sp>
      <p:sp>
        <p:nvSpPr>
          <p:cNvPr id="199685" name="Text Box 5"/>
          <p:cNvSpPr txBox="1">
            <a:spLocks noChangeArrowheads="1"/>
          </p:cNvSpPr>
          <p:nvPr/>
        </p:nvSpPr>
        <p:spPr bwMode="auto">
          <a:xfrm>
            <a:off x="914400" y="6096000"/>
            <a:ext cx="7162800" cy="457200"/>
          </a:xfrm>
          <a:prstGeom prst="rect">
            <a:avLst/>
          </a:prstGeom>
          <a:solidFill>
            <a:srgbClr val="FFCC99"/>
          </a:solidFill>
          <a:ln w="12700">
            <a:noFill/>
            <a:miter lim="800000"/>
            <a:headEnd/>
            <a:tailEnd/>
          </a:ln>
          <a:effectLst/>
        </p:spPr>
        <p:txBody>
          <a:bodyPr>
            <a:spAutoFit/>
          </a:bodyPr>
          <a:lstStyle/>
          <a:p>
            <a:pPr>
              <a:spcBef>
                <a:spcPct val="50000"/>
              </a:spcBef>
            </a:pPr>
            <a:r>
              <a:rPr lang="en-US" altLang="zh-CN">
                <a:solidFill>
                  <a:schemeClr val="bg2"/>
                </a:solidFill>
                <a:effectLst>
                  <a:outerShdw blurRad="38100" dist="38100" dir="2700000" algn="tl">
                    <a:srgbClr val="000000"/>
                  </a:outerShdw>
                </a:effectLst>
                <a:ea typeface="宋体" pitchFamily="2" charset="-122"/>
              </a:rPr>
              <a:t>For chaining: cout &lt;&lt; “The point is” &lt;&lt; p &lt;&lt; endl;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9685"/>
                                        </p:tgtEl>
                                        <p:attrNameLst>
                                          <p:attrName>style.visibility</p:attrName>
                                        </p:attrNameLst>
                                      </p:cBhvr>
                                      <p:to>
                                        <p:strVal val="visible"/>
                                      </p:to>
                                    </p:set>
                                    <p:anim calcmode="lin" valueType="num">
                                      <p:cBhvr additive="base">
                                        <p:cTn id="7" dur="500" fill="hold"/>
                                        <p:tgtEl>
                                          <p:spTgt spid="199685"/>
                                        </p:tgtEl>
                                        <p:attrNameLst>
                                          <p:attrName>ppt_x</p:attrName>
                                        </p:attrNameLst>
                                      </p:cBhvr>
                                      <p:tavLst>
                                        <p:tav tm="0">
                                          <p:val>
                                            <p:strVal val="0-#ppt_w/2"/>
                                          </p:val>
                                        </p:tav>
                                        <p:tav tm="100000">
                                          <p:val>
                                            <p:strVal val="#ppt_x"/>
                                          </p:val>
                                        </p:tav>
                                      </p:tavLst>
                                    </p:anim>
                                    <p:anim calcmode="lin" valueType="num">
                                      <p:cBhvr additive="base">
                                        <p:cTn id="8" dur="500" fill="hold"/>
                                        <p:tgtEl>
                                          <p:spTgt spid="1996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5"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304800" y="342900"/>
            <a:ext cx="8229600" cy="1143000"/>
          </a:xfrm>
        </p:spPr>
        <p:txBody>
          <a:bodyPr/>
          <a:lstStyle/>
          <a:p>
            <a:r>
              <a:rPr lang="en-US" altLang="zh-CN">
                <a:ea typeface="宋体" pitchFamily="2" charset="-122"/>
              </a:rPr>
              <a:t>Overloading I/O operators</a:t>
            </a:r>
          </a:p>
        </p:txBody>
      </p:sp>
      <p:sp>
        <p:nvSpPr>
          <p:cNvPr id="203779" name="Rectangle 3"/>
          <p:cNvSpPr>
            <a:spLocks noGrp="1" noChangeArrowheads="1"/>
          </p:cNvSpPr>
          <p:nvPr>
            <p:ph type="body" idx="1"/>
          </p:nvPr>
        </p:nvSpPr>
        <p:spPr>
          <a:xfrm>
            <a:off x="685800" y="1828800"/>
            <a:ext cx="7772400" cy="4114800"/>
          </a:xfrm>
        </p:spPr>
        <p:txBody>
          <a:bodyPr/>
          <a:lstStyle/>
          <a:p>
            <a:pPr>
              <a:lnSpc>
                <a:spcPct val="90000"/>
              </a:lnSpc>
            </a:pPr>
            <a:r>
              <a:rPr lang="en-US" altLang="zh-CN" sz="2800">
                <a:ea typeface="宋体" pitchFamily="2" charset="-122"/>
              </a:rPr>
              <a:t>Input (&gt;&gt;) &amp; Output (&lt;&lt;) for a new class: </a:t>
            </a:r>
            <a:r>
              <a:rPr lang="en-US" altLang="zh-CN" sz="2800">
                <a:solidFill>
                  <a:srgbClr val="00FF00"/>
                </a:solidFill>
                <a:ea typeface="宋体" pitchFamily="2" charset="-122"/>
              </a:rPr>
              <a:t>&lt;&lt;</a:t>
            </a:r>
          </a:p>
          <a:p>
            <a:pPr>
              <a:lnSpc>
                <a:spcPct val="90000"/>
              </a:lnSpc>
            </a:pPr>
            <a:endParaRPr lang="en-US" altLang="zh-CN" sz="2800">
              <a:solidFill>
                <a:srgbClr val="FC0128"/>
              </a:solidFill>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r>
              <a:rPr lang="en-US" altLang="zh-CN" sz="2800">
                <a:ea typeface="宋体" pitchFamily="2" charset="-122"/>
              </a:rPr>
              <a:t>Q4: How to overload the input operator </a:t>
            </a:r>
            <a:r>
              <a:rPr lang="en-US" altLang="zh-CN" sz="2800">
                <a:solidFill>
                  <a:srgbClr val="FC0128"/>
                </a:solidFill>
                <a:ea typeface="宋体" pitchFamily="2" charset="-122"/>
              </a:rPr>
              <a:t>&gt;&gt;</a:t>
            </a:r>
            <a:r>
              <a:rPr lang="en-US" altLang="zh-CN" sz="2800">
                <a:ea typeface="宋体" pitchFamily="2" charset="-122"/>
              </a:rPr>
              <a:t> ?</a:t>
            </a:r>
          </a:p>
          <a:p>
            <a:pPr>
              <a:lnSpc>
                <a:spcPct val="90000"/>
              </a:lnSpc>
            </a:pPr>
            <a:endParaRPr lang="zh-CN" altLang="en-US" sz="2800">
              <a:ea typeface="宋体" pitchFamily="2" charset="-122"/>
            </a:endParaRPr>
          </a:p>
        </p:txBody>
      </p:sp>
      <p:sp>
        <p:nvSpPr>
          <p:cNvPr id="203780" name="Rectangle 4"/>
          <p:cNvSpPr>
            <a:spLocks noChangeArrowheads="1"/>
          </p:cNvSpPr>
          <p:nvPr/>
        </p:nvSpPr>
        <p:spPr bwMode="auto">
          <a:xfrm>
            <a:off x="304800" y="2514600"/>
            <a:ext cx="8458200" cy="28352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a:solidFill>
                  <a:schemeClr val="bg2"/>
                </a:solidFill>
                <a:effectLst/>
                <a:ea typeface="宋体" pitchFamily="2" charset="-122"/>
              </a:rPr>
              <a:t>ostream&amp; </a:t>
            </a:r>
            <a:r>
              <a:rPr lang="en-US" altLang="zh-CN" sz="2000" b="1">
                <a:solidFill>
                  <a:srgbClr val="FC0128"/>
                </a:solidFill>
                <a:effectLst/>
                <a:ea typeface="宋体" pitchFamily="2" charset="-122"/>
              </a:rPr>
              <a:t>operator&lt;&lt;</a:t>
            </a:r>
            <a:r>
              <a:rPr lang="en-US" altLang="zh-CN" sz="2000" b="1">
                <a:solidFill>
                  <a:schemeClr val="bg2"/>
                </a:solidFill>
                <a:effectLst/>
                <a:ea typeface="宋体" pitchFamily="2" charset="-122"/>
              </a:rPr>
              <a:t>(</a:t>
            </a:r>
            <a:r>
              <a:rPr lang="en-US" altLang="zh-CN" sz="2000" b="1">
                <a:solidFill>
                  <a:srgbClr val="00FF00"/>
                </a:solidFill>
                <a:effectLst/>
                <a:ea typeface="宋体" pitchFamily="2" charset="-122"/>
              </a:rPr>
              <a:t>ostream</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outs, </a:t>
            </a:r>
            <a:r>
              <a:rPr lang="en-US" altLang="zh-CN" sz="2000" b="1">
                <a:solidFill>
                  <a:srgbClr val="00FF00"/>
                </a:solidFill>
                <a:effectLst/>
                <a:ea typeface="宋体" pitchFamily="2" charset="-122"/>
              </a:rPr>
              <a:t>const</a:t>
            </a:r>
            <a:r>
              <a:rPr lang="en-US" altLang="zh-CN" sz="2000" b="1">
                <a:solidFill>
                  <a:schemeClr val="bg2"/>
                </a:solidFill>
                <a:effectLst/>
                <a:ea typeface="宋体" pitchFamily="2" charset="-122"/>
              </a:rPr>
              <a:t> point</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source)</a:t>
            </a:r>
          </a:p>
          <a:p>
            <a:r>
              <a:rPr lang="en-US" altLang="zh-CN" sz="2000" b="1">
                <a:solidFill>
                  <a:schemeClr val="bg2"/>
                </a:solidFill>
                <a:effectLst/>
                <a:ea typeface="宋体" pitchFamily="2" charset="-122"/>
              </a:rPr>
              <a:t>//  Postcondition: The x and y coordinates of source have been </a:t>
            </a:r>
          </a:p>
          <a:p>
            <a:r>
              <a:rPr lang="en-US" altLang="zh-CN" sz="2000" b="1">
                <a:solidFill>
                  <a:schemeClr val="bg2"/>
                </a:solidFill>
                <a:effectLst/>
                <a:ea typeface="宋体" pitchFamily="2" charset="-122"/>
              </a:rPr>
              <a:t>//  written to outs. The return value is the ostream outs.</a:t>
            </a:r>
          </a:p>
          <a:p>
            <a:r>
              <a:rPr lang="en-US" altLang="zh-CN" sz="2000" b="1">
                <a:solidFill>
                  <a:schemeClr val="bg2"/>
                </a:solidFill>
                <a:effectLst/>
                <a:ea typeface="宋体" pitchFamily="2" charset="-122"/>
              </a:rPr>
              <a:t>//  Library facilities used: iostream</a:t>
            </a:r>
          </a:p>
          <a:p>
            <a:r>
              <a:rPr lang="en-US" altLang="zh-CN" sz="2000" b="1">
                <a:solidFill>
                  <a:schemeClr val="bg2"/>
                </a:solidFill>
                <a:effectLst/>
                <a:ea typeface="宋体" pitchFamily="2" charset="-122"/>
              </a:rPr>
              <a:t>    {</a:t>
            </a:r>
          </a:p>
          <a:p>
            <a:r>
              <a:rPr lang="en-US" altLang="zh-CN" sz="2000" b="1">
                <a:solidFill>
                  <a:schemeClr val="bg2"/>
                </a:solidFill>
                <a:effectLst/>
                <a:ea typeface="宋体" pitchFamily="2" charset="-122"/>
              </a:rPr>
              <a:t>	outs &lt;&lt; source.get_x( ) &lt;&lt;  " "  &lt;&lt; source.get_y( );</a:t>
            </a:r>
          </a:p>
          <a:p>
            <a:r>
              <a:rPr lang="en-US" altLang="zh-CN" sz="2000" b="1">
                <a:solidFill>
                  <a:schemeClr val="bg2"/>
                </a:solidFill>
                <a:effectLst/>
                <a:ea typeface="宋体" pitchFamily="2" charset="-122"/>
              </a:rPr>
              <a:t>	return outs;</a:t>
            </a:r>
          </a:p>
          <a:p>
            <a:r>
              <a:rPr lang="en-US" altLang="zh-CN" sz="2000" b="1">
                <a:solidFill>
                  <a:schemeClr val="bg2"/>
                </a:solidFill>
                <a:effectLst/>
                <a:ea typeface="宋体" pitchFamily="2" charset="-122"/>
              </a:rPr>
              <a:t>    }</a:t>
            </a:r>
          </a:p>
          <a:p>
            <a:endParaRPr lang="en-US" altLang="zh-CN" sz="2000" b="1">
              <a:solidFill>
                <a:schemeClr val="bg2"/>
              </a:solidFill>
              <a:effectLst/>
              <a:ea typeface="宋体"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304800" y="342900"/>
            <a:ext cx="8229600" cy="1143000"/>
          </a:xfrm>
        </p:spPr>
        <p:txBody>
          <a:bodyPr/>
          <a:lstStyle/>
          <a:p>
            <a:r>
              <a:rPr lang="en-US" altLang="zh-CN">
                <a:ea typeface="宋体" pitchFamily="2" charset="-122"/>
              </a:rPr>
              <a:t>Overloading I/O operators</a:t>
            </a:r>
          </a:p>
        </p:txBody>
      </p:sp>
      <p:sp>
        <p:nvSpPr>
          <p:cNvPr id="201731" name="Rectangle 3"/>
          <p:cNvSpPr>
            <a:spLocks noGrp="1" noChangeArrowheads="1"/>
          </p:cNvSpPr>
          <p:nvPr>
            <p:ph type="body" idx="1"/>
          </p:nvPr>
        </p:nvSpPr>
        <p:spPr>
          <a:xfrm>
            <a:off x="685800" y="1828800"/>
            <a:ext cx="7772400" cy="4114800"/>
          </a:xfrm>
        </p:spPr>
        <p:txBody>
          <a:bodyPr/>
          <a:lstStyle/>
          <a:p>
            <a:pPr>
              <a:lnSpc>
                <a:spcPct val="90000"/>
              </a:lnSpc>
            </a:pPr>
            <a:r>
              <a:rPr lang="en-US" altLang="zh-CN" sz="2800">
                <a:ea typeface="宋体" pitchFamily="2" charset="-122"/>
              </a:rPr>
              <a:t>Input (&gt;&gt;) &amp; Output (&lt;&lt;) for a new class: </a:t>
            </a:r>
            <a:r>
              <a:rPr lang="en-US" altLang="zh-CN" sz="2800">
                <a:solidFill>
                  <a:srgbClr val="FC0128"/>
                </a:solidFill>
                <a:ea typeface="宋体" pitchFamily="2" charset="-122"/>
              </a:rPr>
              <a:t>&gt;&gt;</a:t>
            </a:r>
            <a:endParaRPr lang="en-US" altLang="zh-CN" sz="2800">
              <a:solidFill>
                <a:srgbClr val="00FF00"/>
              </a:solidFill>
              <a:ea typeface="宋体" pitchFamily="2" charset="-122"/>
            </a:endParaRPr>
          </a:p>
          <a:p>
            <a:pPr>
              <a:lnSpc>
                <a:spcPct val="90000"/>
              </a:lnSpc>
            </a:pPr>
            <a:endParaRPr lang="en-US" altLang="zh-CN" sz="2800">
              <a:solidFill>
                <a:srgbClr val="FC0128"/>
              </a:solidFill>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r>
              <a:rPr lang="en-US" altLang="zh-CN" sz="2800">
                <a:ea typeface="宋体" pitchFamily="2" charset="-122"/>
              </a:rPr>
              <a:t>NO const for both istream and point</a:t>
            </a:r>
          </a:p>
          <a:p>
            <a:pPr>
              <a:lnSpc>
                <a:spcPct val="90000"/>
              </a:lnSpc>
            </a:pPr>
            <a:r>
              <a:rPr lang="en-US" altLang="zh-CN" sz="2800">
                <a:solidFill>
                  <a:srgbClr val="FC0128"/>
                </a:solidFill>
                <a:ea typeface="宋体" pitchFamily="2" charset="-122"/>
              </a:rPr>
              <a:t>Problem: send input directly to private members!</a:t>
            </a:r>
          </a:p>
          <a:p>
            <a:pPr>
              <a:lnSpc>
                <a:spcPct val="90000"/>
              </a:lnSpc>
            </a:pPr>
            <a:endParaRPr lang="zh-CN" altLang="en-US" sz="2800">
              <a:solidFill>
                <a:srgbClr val="FC0128"/>
              </a:solidFill>
              <a:ea typeface="宋体" pitchFamily="2" charset="-122"/>
            </a:endParaRPr>
          </a:p>
        </p:txBody>
      </p:sp>
      <p:sp>
        <p:nvSpPr>
          <p:cNvPr id="201732" name="Rectangle 4"/>
          <p:cNvSpPr>
            <a:spLocks noChangeArrowheads="1"/>
          </p:cNvSpPr>
          <p:nvPr/>
        </p:nvSpPr>
        <p:spPr bwMode="auto">
          <a:xfrm>
            <a:off x="304800" y="2514600"/>
            <a:ext cx="8458200" cy="28352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a:solidFill>
                  <a:srgbClr val="FC0128"/>
                </a:solidFill>
                <a:effectLst/>
                <a:ea typeface="宋体" pitchFamily="2" charset="-122"/>
              </a:rPr>
              <a:t>istream</a:t>
            </a:r>
            <a:r>
              <a:rPr lang="en-US" altLang="zh-CN" sz="2000" b="1">
                <a:solidFill>
                  <a:schemeClr val="bg2"/>
                </a:solidFill>
                <a:effectLst/>
                <a:ea typeface="宋体" pitchFamily="2" charset="-122"/>
              </a:rPr>
              <a:t>&amp; operator</a:t>
            </a:r>
            <a:r>
              <a:rPr lang="en-US" altLang="zh-CN" sz="2000" b="1">
                <a:solidFill>
                  <a:srgbClr val="FC0128"/>
                </a:solidFill>
                <a:effectLst/>
                <a:ea typeface="宋体" pitchFamily="2" charset="-122"/>
              </a:rPr>
              <a:t>&gt;&gt;</a:t>
            </a:r>
            <a:r>
              <a:rPr lang="en-US" altLang="zh-CN" sz="2000" b="1">
                <a:solidFill>
                  <a:schemeClr val="bg2"/>
                </a:solidFill>
                <a:effectLst/>
                <a:ea typeface="宋体" pitchFamily="2" charset="-122"/>
              </a:rPr>
              <a:t>(</a:t>
            </a:r>
            <a:r>
              <a:rPr lang="en-US" altLang="zh-CN" sz="2000" b="1">
                <a:solidFill>
                  <a:schemeClr val="accent2"/>
                </a:solidFill>
                <a:effectLst/>
                <a:ea typeface="宋体" pitchFamily="2" charset="-122"/>
              </a:rPr>
              <a:t>istream</a:t>
            </a:r>
            <a:r>
              <a:rPr lang="en-US" altLang="zh-CN" sz="2000" b="1">
                <a:solidFill>
                  <a:schemeClr val="bg2"/>
                </a:solidFill>
                <a:effectLst/>
                <a:ea typeface="宋体" pitchFamily="2" charset="-122"/>
              </a:rPr>
              <a:t>&amp; ins, point&amp; target)</a:t>
            </a:r>
          </a:p>
          <a:p>
            <a:r>
              <a:rPr lang="en-US" altLang="zh-CN" sz="2000" b="1">
                <a:solidFill>
                  <a:schemeClr val="bg2"/>
                </a:solidFill>
                <a:effectLst/>
                <a:ea typeface="宋体" pitchFamily="2" charset="-122"/>
              </a:rPr>
              <a:t>//  Postcondition: The x and y coordinates of target have been </a:t>
            </a:r>
          </a:p>
          <a:p>
            <a:r>
              <a:rPr lang="en-US" altLang="zh-CN" sz="2000" b="1">
                <a:solidFill>
                  <a:schemeClr val="bg2"/>
                </a:solidFill>
                <a:effectLst/>
                <a:ea typeface="宋体" pitchFamily="2" charset="-122"/>
              </a:rPr>
              <a:t>//  read from ins. The return value is the istream ins.</a:t>
            </a:r>
          </a:p>
          <a:p>
            <a:r>
              <a:rPr lang="en-US" altLang="zh-CN" sz="2000" b="1">
                <a:solidFill>
                  <a:schemeClr val="bg2"/>
                </a:solidFill>
                <a:effectLst/>
                <a:ea typeface="宋体" pitchFamily="2" charset="-122"/>
              </a:rPr>
              <a:t>//  Library facilities used: iostream</a:t>
            </a:r>
          </a:p>
          <a:p>
            <a:r>
              <a:rPr lang="en-US" altLang="zh-CN" sz="2000" b="1">
                <a:solidFill>
                  <a:schemeClr val="bg2"/>
                </a:solidFill>
                <a:effectLst/>
                <a:ea typeface="宋体" pitchFamily="2" charset="-122"/>
              </a:rPr>
              <a:t>    {</a:t>
            </a:r>
          </a:p>
          <a:p>
            <a:r>
              <a:rPr lang="en-US" altLang="zh-CN" sz="2000" b="1">
                <a:solidFill>
                  <a:schemeClr val="bg2"/>
                </a:solidFill>
                <a:effectLst/>
                <a:ea typeface="宋体" pitchFamily="2" charset="-122"/>
              </a:rPr>
              <a:t>	</a:t>
            </a:r>
            <a:r>
              <a:rPr lang="en-US" altLang="zh-CN" sz="2000" b="1">
                <a:solidFill>
                  <a:srgbClr val="FC0128"/>
                </a:solidFill>
                <a:effectLst/>
                <a:ea typeface="宋体" pitchFamily="2" charset="-122"/>
              </a:rPr>
              <a:t>ins &gt;&gt; target. x &gt;&gt; target.y</a:t>
            </a:r>
            <a:r>
              <a:rPr lang="en-US" altLang="zh-CN" sz="2000" b="1">
                <a:solidFill>
                  <a:schemeClr val="bg2"/>
                </a:solidFill>
                <a:effectLst/>
                <a:ea typeface="宋体" pitchFamily="2" charset="-122"/>
              </a:rPr>
              <a:t>;</a:t>
            </a:r>
          </a:p>
          <a:p>
            <a:r>
              <a:rPr lang="en-US" altLang="zh-CN" sz="2000" b="1">
                <a:solidFill>
                  <a:schemeClr val="bg2"/>
                </a:solidFill>
                <a:effectLst/>
                <a:ea typeface="宋体" pitchFamily="2" charset="-122"/>
              </a:rPr>
              <a:t>	return ins;</a:t>
            </a:r>
          </a:p>
          <a:p>
            <a:r>
              <a:rPr lang="en-US" altLang="zh-CN" sz="2000" b="1">
                <a:solidFill>
                  <a:schemeClr val="bg2"/>
                </a:solidFill>
                <a:effectLst/>
                <a:ea typeface="宋体" pitchFamily="2" charset="-122"/>
              </a:rPr>
              <a:t>    }</a:t>
            </a:r>
          </a:p>
          <a:p>
            <a:endParaRPr lang="en-US" altLang="zh-CN" sz="2000" b="1">
              <a:solidFill>
                <a:schemeClr val="bg2"/>
              </a:solidFill>
              <a:effectLst/>
              <a:ea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1026"/>
          <p:cNvSpPr>
            <a:spLocks noGrp="1" noChangeArrowheads="1"/>
          </p:cNvSpPr>
          <p:nvPr>
            <p:ph type="title"/>
          </p:nvPr>
        </p:nvSpPr>
        <p:spPr/>
        <p:txBody>
          <a:bodyPr/>
          <a:lstStyle/>
          <a:p>
            <a:r>
              <a:rPr lang="en-US" altLang="zh-CN">
                <a:ea typeface="宋体" pitchFamily="2" charset="-122"/>
              </a:rPr>
              <a:t>Namespace</a:t>
            </a:r>
          </a:p>
        </p:txBody>
      </p:sp>
      <p:sp>
        <p:nvSpPr>
          <p:cNvPr id="214019" name="Rectangle 1027"/>
          <p:cNvSpPr>
            <a:spLocks noGrp="1" noChangeArrowheads="1"/>
          </p:cNvSpPr>
          <p:nvPr>
            <p:ph type="body" idx="1"/>
          </p:nvPr>
        </p:nvSpPr>
        <p:spPr/>
        <p:txBody>
          <a:bodyPr/>
          <a:lstStyle/>
          <a:p>
            <a:r>
              <a:rPr lang="zh-CN" altLang="en-US">
                <a:ea typeface="宋体" pitchFamily="2" charset="-122"/>
              </a:rPr>
              <a:t> </a:t>
            </a:r>
            <a:r>
              <a:rPr lang="en-US" altLang="zh-CN">
                <a:ea typeface="宋体" pitchFamily="2" charset="-122"/>
              </a:rPr>
              <a:t>Question:</a:t>
            </a:r>
          </a:p>
          <a:p>
            <a:pPr lvl="1"/>
            <a:r>
              <a:rPr lang="en-US" altLang="zh-CN" sz="2400">
                <a:ea typeface="宋体" pitchFamily="2" charset="-122"/>
              </a:rPr>
              <a:t>You may use two versions of point classes in the same program</a:t>
            </a:r>
          </a:p>
          <a:p>
            <a:r>
              <a:rPr lang="en-US" altLang="zh-CN" sz="2800">
                <a:ea typeface="宋体" pitchFamily="2" charset="-122"/>
              </a:rPr>
              <a:t> Solution is to use the namespace technique</a:t>
            </a:r>
          </a:p>
          <a:p>
            <a:pPr lvl="1"/>
            <a:r>
              <a:rPr lang="en-US" altLang="zh-CN">
                <a:ea typeface="宋体" pitchFamily="2" charset="-122"/>
              </a:rPr>
              <a:t> </a:t>
            </a:r>
            <a:r>
              <a:rPr lang="en-US" altLang="zh-CN" sz="2400">
                <a:ea typeface="宋体" pitchFamily="2" charset="-122"/>
              </a:rPr>
              <a:t>A namespace is a name that a programmer selects to identify a portion of his/her work</a:t>
            </a:r>
          </a:p>
          <a:p>
            <a:pPr lvl="1"/>
            <a:r>
              <a:rPr lang="en-US" altLang="zh-CN" sz="2400">
                <a:ea typeface="宋体" pitchFamily="2" charset="-122"/>
              </a:rPr>
              <a:t> The name should be descriptive, better include part of your real name and other features for uniqueness</a:t>
            </a:r>
          </a:p>
        </p:txBody>
      </p:sp>
      <p:sp>
        <p:nvSpPr>
          <p:cNvPr id="214020" name="Rectangle 1028"/>
          <p:cNvSpPr>
            <a:spLocks noChangeArrowheads="1"/>
          </p:cNvSpPr>
          <p:nvPr/>
        </p:nvSpPr>
        <p:spPr bwMode="auto">
          <a:xfrm>
            <a:off x="457200" y="533400"/>
            <a:ext cx="7848600" cy="13112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a:solidFill>
                  <a:schemeClr val="accent2"/>
                </a:solidFill>
                <a:effectLst/>
                <a:ea typeface="宋体" pitchFamily="2" charset="-122"/>
              </a:rPr>
              <a:t>Namespace zhu_ccny_csc212_lecture_3</a:t>
            </a:r>
          </a:p>
          <a:p>
            <a:r>
              <a:rPr lang="en-US" altLang="zh-CN" sz="2000" b="1">
                <a:solidFill>
                  <a:schemeClr val="accent2"/>
                </a:solidFill>
                <a:effectLst/>
                <a:ea typeface="宋体" pitchFamily="2" charset="-122"/>
              </a:rPr>
              <a:t>{</a:t>
            </a:r>
          </a:p>
          <a:p>
            <a:r>
              <a:rPr lang="en-US" altLang="zh-CN" sz="2000" b="1">
                <a:solidFill>
                  <a:schemeClr val="accent2"/>
                </a:solidFill>
                <a:effectLst/>
                <a:ea typeface="宋体" pitchFamily="2" charset="-122"/>
              </a:rPr>
              <a:t>      // any item that belong to the namespace is written here</a:t>
            </a:r>
          </a:p>
          <a:p>
            <a:r>
              <a:rPr lang="en-US" altLang="zh-CN" sz="2000" b="1">
                <a:solidFill>
                  <a:schemeClr val="accent2"/>
                </a:solidFill>
                <a:effectLst/>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4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40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40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40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401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14020"/>
                                        </p:tgtEl>
                                        <p:attrNameLst>
                                          <p:attrName>style.visibility</p:attrName>
                                        </p:attrNameLst>
                                      </p:cBhvr>
                                      <p:to>
                                        <p:strVal val="visible"/>
                                      </p:to>
                                    </p:set>
                                    <p:anim calcmode="lin" valueType="num">
                                      <p:cBhvr additive="base">
                                        <p:cTn id="21" dur="500" fill="hold"/>
                                        <p:tgtEl>
                                          <p:spTgt spid="214020"/>
                                        </p:tgtEl>
                                        <p:attrNameLst>
                                          <p:attrName>ppt_x</p:attrName>
                                        </p:attrNameLst>
                                      </p:cBhvr>
                                      <p:tavLst>
                                        <p:tav tm="0">
                                          <p:val>
                                            <p:strVal val="0-#ppt_w/2"/>
                                          </p:val>
                                        </p:tav>
                                        <p:tav tm="100000">
                                          <p:val>
                                            <p:strVal val="#ppt_x"/>
                                          </p:val>
                                        </p:tav>
                                      </p:tavLst>
                                    </p:anim>
                                    <p:anim calcmode="lin" valueType="num">
                                      <p:cBhvr additive="base">
                                        <p:cTn id="22" dur="500" fill="hold"/>
                                        <p:tgtEl>
                                          <p:spTgt spid="2140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p:bldP spid="214020"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ltLang="zh-CN">
                <a:ea typeface="宋体" pitchFamily="2" charset="-122"/>
              </a:rPr>
              <a:t>Three possible solutions </a:t>
            </a:r>
          </a:p>
        </p:txBody>
      </p:sp>
      <p:sp>
        <p:nvSpPr>
          <p:cNvPr id="205827" name="Rectangle 3"/>
          <p:cNvSpPr>
            <a:spLocks noGrp="1" noChangeArrowheads="1"/>
          </p:cNvSpPr>
          <p:nvPr>
            <p:ph type="body" idx="1"/>
          </p:nvPr>
        </p:nvSpPr>
        <p:spPr/>
        <p:txBody>
          <a:bodyPr/>
          <a:lstStyle/>
          <a:p>
            <a:pPr>
              <a:lnSpc>
                <a:spcPct val="90000"/>
              </a:lnSpc>
            </a:pPr>
            <a:r>
              <a:rPr lang="zh-CN" altLang="en-US">
                <a:ea typeface="宋体" pitchFamily="2" charset="-122"/>
              </a:rPr>
              <a:t> </a:t>
            </a:r>
            <a:r>
              <a:rPr lang="en-US" altLang="zh-CN">
                <a:ea typeface="宋体" pitchFamily="2" charset="-122"/>
              </a:rPr>
              <a:t>Use a member function for overloading the input function </a:t>
            </a:r>
            <a:r>
              <a:rPr lang="en-US" altLang="zh-CN">
                <a:solidFill>
                  <a:schemeClr val="accent2"/>
                </a:solidFill>
                <a:ea typeface="宋体" pitchFamily="2" charset="-122"/>
              </a:rPr>
              <a:t>(try!)</a:t>
            </a:r>
          </a:p>
          <a:p>
            <a:pPr>
              <a:lnSpc>
                <a:spcPct val="90000"/>
              </a:lnSpc>
            </a:pPr>
            <a:r>
              <a:rPr lang="en-US" altLang="zh-CN">
                <a:ea typeface="宋体" pitchFamily="2" charset="-122"/>
              </a:rPr>
              <a:t> Write new member functions to set a point’s coordinates </a:t>
            </a:r>
            <a:r>
              <a:rPr lang="en-US" altLang="zh-CN">
                <a:solidFill>
                  <a:srgbClr val="FC0128"/>
                </a:solidFill>
                <a:ea typeface="宋体" pitchFamily="2" charset="-122"/>
              </a:rPr>
              <a:t>separately</a:t>
            </a:r>
            <a:r>
              <a:rPr lang="en-US" altLang="zh-CN">
                <a:ea typeface="宋体" pitchFamily="2" charset="-122"/>
              </a:rPr>
              <a:t> so they can be used within the input function </a:t>
            </a:r>
            <a:r>
              <a:rPr lang="en-US" altLang="zh-CN">
                <a:solidFill>
                  <a:schemeClr val="accent2"/>
                </a:solidFill>
                <a:ea typeface="宋体" pitchFamily="2" charset="-122"/>
              </a:rPr>
              <a:t>(try!)</a:t>
            </a:r>
          </a:p>
          <a:p>
            <a:pPr>
              <a:lnSpc>
                <a:spcPct val="90000"/>
              </a:lnSpc>
            </a:pPr>
            <a:r>
              <a:rPr lang="en-US" altLang="zh-CN">
                <a:ea typeface="宋体" pitchFamily="2" charset="-122"/>
              </a:rPr>
              <a:t> Grant special permission for the input function to access the private variables</a:t>
            </a:r>
          </a:p>
          <a:p>
            <a:pPr lvl="1">
              <a:lnSpc>
                <a:spcPct val="90000"/>
              </a:lnSpc>
            </a:pPr>
            <a:r>
              <a:rPr lang="en-US" altLang="zh-CN">
                <a:ea typeface="宋体" pitchFamily="2" charset="-122"/>
              </a:rPr>
              <a:t> using a friend function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304800" y="342900"/>
            <a:ext cx="8229600" cy="1143000"/>
          </a:xfrm>
        </p:spPr>
        <p:txBody>
          <a:bodyPr/>
          <a:lstStyle/>
          <a:p>
            <a:r>
              <a:rPr lang="en-US" altLang="zh-CN">
                <a:ea typeface="宋体" pitchFamily="2" charset="-122"/>
              </a:rPr>
              <a:t>Friend Function</a:t>
            </a:r>
          </a:p>
        </p:txBody>
      </p:sp>
      <p:sp>
        <p:nvSpPr>
          <p:cNvPr id="178179" name="Rectangle 3"/>
          <p:cNvSpPr>
            <a:spLocks noGrp="1" noChangeArrowheads="1"/>
          </p:cNvSpPr>
          <p:nvPr>
            <p:ph type="body" idx="1"/>
          </p:nvPr>
        </p:nvSpPr>
        <p:spPr/>
        <p:txBody>
          <a:bodyPr/>
          <a:lstStyle/>
          <a:p>
            <a:r>
              <a:rPr lang="zh-CN" altLang="en-US">
                <a:ea typeface="宋体" pitchFamily="2" charset="-122"/>
              </a:rPr>
              <a:t> </a:t>
            </a:r>
            <a:r>
              <a:rPr lang="en-US" altLang="zh-CN">
                <a:ea typeface="宋体" pitchFamily="2" charset="-122"/>
              </a:rPr>
              <a:t>A friend function is NOT a member function, but it still has access to the private members of its parameters</a:t>
            </a:r>
          </a:p>
        </p:txBody>
      </p:sp>
      <p:sp>
        <p:nvSpPr>
          <p:cNvPr id="178180" name="Rectangle 4"/>
          <p:cNvSpPr>
            <a:spLocks noChangeArrowheads="1"/>
          </p:cNvSpPr>
          <p:nvPr/>
        </p:nvSpPr>
        <p:spPr bwMode="auto">
          <a:xfrm>
            <a:off x="914400" y="3657600"/>
            <a:ext cx="7467600" cy="2835275"/>
          </a:xfrm>
          <a:prstGeom prst="rect">
            <a:avLst/>
          </a:prstGeom>
          <a:solidFill>
            <a:srgbClr val="FFCC99"/>
          </a:solidFill>
          <a:ln w="12700">
            <a:noFill/>
            <a:miter lim="800000"/>
            <a:headEnd/>
            <a:tailEnd/>
          </a:ln>
          <a:effectLst/>
        </p:spPr>
        <p:txBody>
          <a:bodyPr>
            <a:spAutoFit/>
          </a:bodyPr>
          <a:lstStyle/>
          <a:p>
            <a:r>
              <a:rPr lang="en-US" altLang="zh-CN" sz="2000" b="1">
                <a:solidFill>
                  <a:schemeClr val="bg2"/>
                </a:solidFill>
                <a:effectLst/>
                <a:ea typeface="宋体" pitchFamily="2" charset="-122"/>
              </a:rPr>
              <a:t>class point </a:t>
            </a:r>
          </a:p>
          <a:p>
            <a:r>
              <a:rPr lang="en-US" altLang="zh-CN" sz="2000" b="1">
                <a:solidFill>
                  <a:schemeClr val="bg2"/>
                </a:solidFill>
                <a:effectLst/>
                <a:ea typeface="宋体" pitchFamily="2" charset="-122"/>
              </a:rPr>
              <a:t>{</a:t>
            </a:r>
          </a:p>
          <a:p>
            <a:r>
              <a:rPr lang="en-US" altLang="zh-CN" sz="2000" b="1">
                <a:solidFill>
                  <a:schemeClr val="bg2"/>
                </a:solidFill>
                <a:effectLst/>
                <a:ea typeface="宋体" pitchFamily="2" charset="-122"/>
              </a:rPr>
              <a:t>public:</a:t>
            </a:r>
          </a:p>
          <a:p>
            <a:r>
              <a:rPr lang="en-US" altLang="zh-CN" sz="2000" b="1">
                <a:solidFill>
                  <a:schemeClr val="bg2"/>
                </a:solidFill>
                <a:effectLst/>
                <a:ea typeface="宋体" pitchFamily="2" charset="-122"/>
              </a:rPr>
              <a:t>     … … </a:t>
            </a:r>
          </a:p>
          <a:p>
            <a:r>
              <a:rPr lang="en-US" altLang="zh-CN" sz="2000" b="1">
                <a:solidFill>
                  <a:schemeClr val="bg2"/>
                </a:solidFill>
                <a:effectLst/>
                <a:ea typeface="宋体" pitchFamily="2" charset="-122"/>
              </a:rPr>
              <a:t>     // FRIEND FUNCTION</a:t>
            </a:r>
          </a:p>
          <a:p>
            <a:r>
              <a:rPr lang="en-US" altLang="zh-CN" sz="2000" b="1">
                <a:solidFill>
                  <a:schemeClr val="accent2"/>
                </a:solidFill>
                <a:effectLst/>
                <a:ea typeface="宋体" pitchFamily="2" charset="-122"/>
              </a:rPr>
              <a:t>     friend istream&amp; operator&gt;&gt;(istream&amp; ins, point&amp; target);</a:t>
            </a:r>
          </a:p>
          <a:p>
            <a:r>
              <a:rPr lang="en-US" altLang="zh-CN" sz="2000" b="1">
                <a:solidFill>
                  <a:schemeClr val="bg2"/>
                </a:solidFill>
                <a:effectLst/>
                <a:ea typeface="宋体" pitchFamily="2" charset="-122"/>
              </a:rPr>
              <a:t>private:</a:t>
            </a:r>
          </a:p>
          <a:p>
            <a:r>
              <a:rPr lang="en-US" altLang="zh-CN" sz="2000" b="1">
                <a:solidFill>
                  <a:schemeClr val="bg2"/>
                </a:solidFill>
                <a:effectLst/>
                <a:ea typeface="宋体" pitchFamily="2" charset="-122"/>
              </a:rPr>
              <a:t>     …</a:t>
            </a:r>
          </a:p>
          <a:p>
            <a:r>
              <a:rPr lang="en-US" altLang="zh-CN" sz="2000" b="1">
                <a:solidFill>
                  <a:schemeClr val="bg2"/>
                </a:solidFill>
                <a:effectLst/>
                <a:ea typeface="宋体" pitchFamily="2" charset="-122"/>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304800" y="342900"/>
            <a:ext cx="8229600" cy="1143000"/>
          </a:xfrm>
        </p:spPr>
        <p:txBody>
          <a:bodyPr/>
          <a:lstStyle/>
          <a:p>
            <a:r>
              <a:rPr lang="en-US" altLang="zh-CN">
                <a:ea typeface="宋体" pitchFamily="2" charset="-122"/>
              </a:rPr>
              <a:t>Overloading I/O operators</a:t>
            </a:r>
          </a:p>
        </p:txBody>
      </p:sp>
      <p:sp>
        <p:nvSpPr>
          <p:cNvPr id="206851" name="Rectangle 3"/>
          <p:cNvSpPr>
            <a:spLocks noGrp="1" noChangeArrowheads="1"/>
          </p:cNvSpPr>
          <p:nvPr>
            <p:ph type="body" idx="1"/>
          </p:nvPr>
        </p:nvSpPr>
        <p:spPr>
          <a:xfrm>
            <a:off x="685800" y="1828800"/>
            <a:ext cx="7772400" cy="4114800"/>
          </a:xfrm>
        </p:spPr>
        <p:txBody>
          <a:bodyPr/>
          <a:lstStyle/>
          <a:p>
            <a:pPr>
              <a:lnSpc>
                <a:spcPct val="90000"/>
              </a:lnSpc>
            </a:pPr>
            <a:r>
              <a:rPr lang="en-US" altLang="zh-CN" sz="2800">
                <a:ea typeface="宋体" pitchFamily="2" charset="-122"/>
              </a:rPr>
              <a:t>Input (&gt;&gt;) &amp; Output (&lt;&lt;) for a new class: </a:t>
            </a:r>
            <a:r>
              <a:rPr lang="en-US" altLang="zh-CN" sz="2800">
                <a:solidFill>
                  <a:srgbClr val="FC0128"/>
                </a:solidFill>
                <a:ea typeface="宋体" pitchFamily="2" charset="-122"/>
              </a:rPr>
              <a:t>&gt;&gt;</a:t>
            </a:r>
            <a:endParaRPr lang="en-US" altLang="zh-CN" sz="2800">
              <a:solidFill>
                <a:srgbClr val="00FF00"/>
              </a:solidFill>
              <a:ea typeface="宋体" pitchFamily="2" charset="-122"/>
            </a:endParaRPr>
          </a:p>
          <a:p>
            <a:pPr>
              <a:lnSpc>
                <a:spcPct val="90000"/>
              </a:lnSpc>
            </a:pPr>
            <a:endParaRPr lang="en-US" altLang="zh-CN" sz="2800">
              <a:solidFill>
                <a:srgbClr val="FC0128"/>
              </a:solidFill>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r>
              <a:rPr lang="en-US" altLang="zh-CN" sz="2800">
                <a:solidFill>
                  <a:srgbClr val="FC0128"/>
                </a:solidFill>
                <a:ea typeface="宋体" pitchFamily="2" charset="-122"/>
              </a:rPr>
              <a:t>Problem </a:t>
            </a:r>
            <a:r>
              <a:rPr lang="en-US" altLang="zh-CN" sz="2800">
                <a:solidFill>
                  <a:srgbClr val="00FF00"/>
                </a:solidFill>
                <a:ea typeface="宋体" pitchFamily="2" charset="-122"/>
              </a:rPr>
              <a:t>is resolved by using friend function, no change in implementation</a:t>
            </a:r>
          </a:p>
          <a:p>
            <a:pPr>
              <a:lnSpc>
                <a:spcPct val="90000"/>
              </a:lnSpc>
            </a:pPr>
            <a:endParaRPr lang="zh-CN" altLang="en-US" sz="2800">
              <a:solidFill>
                <a:srgbClr val="FC0128"/>
              </a:solidFill>
              <a:ea typeface="宋体" pitchFamily="2" charset="-122"/>
            </a:endParaRPr>
          </a:p>
        </p:txBody>
      </p:sp>
      <p:sp>
        <p:nvSpPr>
          <p:cNvPr id="206852" name="Rectangle 4"/>
          <p:cNvSpPr>
            <a:spLocks noChangeArrowheads="1"/>
          </p:cNvSpPr>
          <p:nvPr/>
        </p:nvSpPr>
        <p:spPr bwMode="auto">
          <a:xfrm>
            <a:off x="304800" y="2514600"/>
            <a:ext cx="8458200" cy="28352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a:solidFill>
                  <a:srgbClr val="FC0128"/>
                </a:solidFill>
                <a:effectLst/>
                <a:ea typeface="宋体" pitchFamily="2" charset="-122"/>
              </a:rPr>
              <a:t>istream</a:t>
            </a:r>
            <a:r>
              <a:rPr lang="en-US" altLang="zh-CN" sz="2000" b="1">
                <a:solidFill>
                  <a:schemeClr val="bg2"/>
                </a:solidFill>
                <a:effectLst/>
                <a:ea typeface="宋体" pitchFamily="2" charset="-122"/>
              </a:rPr>
              <a:t>&amp; operator</a:t>
            </a:r>
            <a:r>
              <a:rPr lang="en-US" altLang="zh-CN" sz="2000" b="1">
                <a:solidFill>
                  <a:srgbClr val="FC0128"/>
                </a:solidFill>
                <a:effectLst/>
                <a:ea typeface="宋体" pitchFamily="2" charset="-122"/>
              </a:rPr>
              <a:t>&gt;&gt;</a:t>
            </a:r>
            <a:r>
              <a:rPr lang="en-US" altLang="zh-CN" sz="2000" b="1">
                <a:solidFill>
                  <a:schemeClr val="bg2"/>
                </a:solidFill>
                <a:effectLst/>
                <a:ea typeface="宋体" pitchFamily="2" charset="-122"/>
              </a:rPr>
              <a:t>(</a:t>
            </a:r>
            <a:r>
              <a:rPr lang="en-US" altLang="zh-CN" sz="2000" b="1">
                <a:solidFill>
                  <a:schemeClr val="accent2"/>
                </a:solidFill>
                <a:effectLst/>
                <a:ea typeface="宋体" pitchFamily="2" charset="-122"/>
              </a:rPr>
              <a:t>istream</a:t>
            </a:r>
            <a:r>
              <a:rPr lang="en-US" altLang="zh-CN" sz="2000" b="1">
                <a:solidFill>
                  <a:schemeClr val="bg2"/>
                </a:solidFill>
                <a:effectLst/>
                <a:ea typeface="宋体" pitchFamily="2" charset="-122"/>
              </a:rPr>
              <a:t>&amp; ins, point&amp; target)</a:t>
            </a:r>
          </a:p>
          <a:p>
            <a:r>
              <a:rPr lang="en-US" altLang="zh-CN" sz="2000" b="1">
                <a:solidFill>
                  <a:schemeClr val="bg2"/>
                </a:solidFill>
                <a:effectLst/>
                <a:ea typeface="宋体" pitchFamily="2" charset="-122"/>
              </a:rPr>
              <a:t>//  Postcondition: The x and y coordinates of target have been </a:t>
            </a:r>
          </a:p>
          <a:p>
            <a:r>
              <a:rPr lang="en-US" altLang="zh-CN" sz="2000" b="1">
                <a:solidFill>
                  <a:schemeClr val="bg2"/>
                </a:solidFill>
                <a:effectLst/>
                <a:ea typeface="宋体" pitchFamily="2" charset="-122"/>
              </a:rPr>
              <a:t>//  read from ins. The return value is the istream ins.</a:t>
            </a:r>
          </a:p>
          <a:p>
            <a:r>
              <a:rPr lang="en-US" altLang="zh-CN" sz="2000" b="1">
                <a:solidFill>
                  <a:schemeClr val="bg2"/>
                </a:solidFill>
                <a:effectLst/>
                <a:ea typeface="宋体" pitchFamily="2" charset="-122"/>
              </a:rPr>
              <a:t>//  Library facilities used: iostream</a:t>
            </a:r>
          </a:p>
          <a:p>
            <a:r>
              <a:rPr lang="en-US" altLang="zh-CN" sz="2000" b="1">
                <a:solidFill>
                  <a:schemeClr val="bg2"/>
                </a:solidFill>
                <a:effectLst/>
                <a:ea typeface="宋体" pitchFamily="2" charset="-122"/>
              </a:rPr>
              <a:t>    {</a:t>
            </a:r>
          </a:p>
          <a:p>
            <a:r>
              <a:rPr lang="en-US" altLang="zh-CN" sz="2000" b="1">
                <a:solidFill>
                  <a:schemeClr val="bg2"/>
                </a:solidFill>
                <a:effectLst/>
                <a:ea typeface="宋体" pitchFamily="2" charset="-122"/>
              </a:rPr>
              <a:t>	</a:t>
            </a:r>
            <a:r>
              <a:rPr lang="en-US" altLang="zh-CN" sz="2000" b="1">
                <a:solidFill>
                  <a:srgbClr val="00FF00"/>
                </a:solidFill>
                <a:effectLst/>
                <a:ea typeface="宋体" pitchFamily="2" charset="-122"/>
              </a:rPr>
              <a:t>ins &gt;&gt; target. x &gt;&gt; target.y</a:t>
            </a:r>
            <a:r>
              <a:rPr lang="en-US" altLang="zh-CN" sz="2000" b="1">
                <a:solidFill>
                  <a:schemeClr val="bg2"/>
                </a:solidFill>
                <a:effectLst/>
                <a:ea typeface="宋体" pitchFamily="2" charset="-122"/>
              </a:rPr>
              <a:t>;</a:t>
            </a:r>
          </a:p>
          <a:p>
            <a:r>
              <a:rPr lang="en-US" altLang="zh-CN" sz="2000" b="1">
                <a:solidFill>
                  <a:schemeClr val="bg2"/>
                </a:solidFill>
                <a:effectLst/>
                <a:ea typeface="宋体" pitchFamily="2" charset="-122"/>
              </a:rPr>
              <a:t>	return ins;</a:t>
            </a:r>
          </a:p>
          <a:p>
            <a:r>
              <a:rPr lang="en-US" altLang="zh-CN" sz="2000" b="1">
                <a:solidFill>
                  <a:schemeClr val="bg2"/>
                </a:solidFill>
                <a:effectLst/>
                <a:ea typeface="宋体" pitchFamily="2" charset="-122"/>
              </a:rPr>
              <a:t>    }</a:t>
            </a:r>
          </a:p>
          <a:p>
            <a:endParaRPr lang="en-US" altLang="zh-CN" sz="2000" b="1">
              <a:solidFill>
                <a:schemeClr val="bg2"/>
              </a:solidFill>
              <a:effectLst/>
              <a:ea typeface="宋体"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304800" y="342900"/>
            <a:ext cx="8229600" cy="1143000"/>
          </a:xfrm>
        </p:spPr>
        <p:txBody>
          <a:bodyPr/>
          <a:lstStyle/>
          <a:p>
            <a:r>
              <a:rPr lang="en-US" altLang="zh-CN">
                <a:ea typeface="宋体" pitchFamily="2" charset="-122"/>
              </a:rPr>
              <a:t>Overloading I/O operators</a:t>
            </a:r>
          </a:p>
        </p:txBody>
      </p:sp>
      <p:sp>
        <p:nvSpPr>
          <p:cNvPr id="208899" name="Rectangle 3"/>
          <p:cNvSpPr>
            <a:spLocks noGrp="1" noChangeArrowheads="1"/>
          </p:cNvSpPr>
          <p:nvPr>
            <p:ph type="body" idx="1"/>
          </p:nvPr>
        </p:nvSpPr>
        <p:spPr>
          <a:xfrm>
            <a:off x="685800" y="1828800"/>
            <a:ext cx="7772400" cy="4114800"/>
          </a:xfrm>
        </p:spPr>
        <p:txBody>
          <a:bodyPr/>
          <a:lstStyle/>
          <a:p>
            <a:pPr>
              <a:lnSpc>
                <a:spcPct val="90000"/>
              </a:lnSpc>
            </a:pPr>
            <a:r>
              <a:rPr lang="en-US" altLang="zh-CN" sz="2800">
                <a:ea typeface="宋体" pitchFamily="2" charset="-122"/>
              </a:rPr>
              <a:t>Input (&gt;&gt;) &amp; Output (&lt;&lt;) for a new class: </a:t>
            </a:r>
            <a:r>
              <a:rPr lang="en-US" altLang="zh-CN" sz="2800">
                <a:solidFill>
                  <a:srgbClr val="FC0128"/>
                </a:solidFill>
                <a:ea typeface="宋体" pitchFamily="2" charset="-122"/>
              </a:rPr>
              <a:t>&gt;&gt;</a:t>
            </a:r>
            <a:endParaRPr lang="en-US" altLang="zh-CN" sz="2800">
              <a:solidFill>
                <a:srgbClr val="00FF00"/>
              </a:solidFill>
              <a:ea typeface="宋体" pitchFamily="2" charset="-122"/>
            </a:endParaRPr>
          </a:p>
          <a:p>
            <a:pPr>
              <a:lnSpc>
                <a:spcPct val="90000"/>
              </a:lnSpc>
            </a:pPr>
            <a:endParaRPr lang="en-US" altLang="zh-CN" sz="2800">
              <a:solidFill>
                <a:srgbClr val="FC0128"/>
              </a:solidFill>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r>
              <a:rPr lang="en-US" altLang="zh-CN" sz="2800">
                <a:solidFill>
                  <a:srgbClr val="FC0128"/>
                </a:solidFill>
                <a:ea typeface="宋体" pitchFamily="2" charset="-122"/>
              </a:rPr>
              <a:t>However it is always a good practice to put a comment line</a:t>
            </a:r>
          </a:p>
        </p:txBody>
      </p:sp>
      <p:sp>
        <p:nvSpPr>
          <p:cNvPr id="208900" name="Rectangle 4"/>
          <p:cNvSpPr>
            <a:spLocks noChangeArrowheads="1"/>
          </p:cNvSpPr>
          <p:nvPr/>
        </p:nvSpPr>
        <p:spPr bwMode="auto">
          <a:xfrm>
            <a:off x="304800" y="2514600"/>
            <a:ext cx="8458200" cy="31400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a:solidFill>
                  <a:srgbClr val="FC0128"/>
                </a:solidFill>
                <a:effectLst/>
                <a:ea typeface="宋体" pitchFamily="2" charset="-122"/>
              </a:rPr>
              <a:t>istream</a:t>
            </a:r>
            <a:r>
              <a:rPr lang="en-US" altLang="zh-CN" sz="2000" b="1">
                <a:solidFill>
                  <a:schemeClr val="bg2"/>
                </a:solidFill>
                <a:effectLst/>
                <a:ea typeface="宋体" pitchFamily="2" charset="-122"/>
              </a:rPr>
              <a:t>&amp; operator</a:t>
            </a:r>
            <a:r>
              <a:rPr lang="en-US" altLang="zh-CN" sz="2000" b="1">
                <a:solidFill>
                  <a:srgbClr val="FC0128"/>
                </a:solidFill>
                <a:effectLst/>
                <a:ea typeface="宋体" pitchFamily="2" charset="-122"/>
              </a:rPr>
              <a:t>&gt;&gt;</a:t>
            </a:r>
            <a:r>
              <a:rPr lang="en-US" altLang="zh-CN" sz="2000" b="1">
                <a:solidFill>
                  <a:schemeClr val="bg2"/>
                </a:solidFill>
                <a:effectLst/>
                <a:ea typeface="宋体" pitchFamily="2" charset="-122"/>
              </a:rPr>
              <a:t>(</a:t>
            </a:r>
            <a:r>
              <a:rPr lang="en-US" altLang="zh-CN" sz="2000" b="1">
                <a:solidFill>
                  <a:schemeClr val="accent2"/>
                </a:solidFill>
                <a:effectLst/>
                <a:ea typeface="宋体" pitchFamily="2" charset="-122"/>
              </a:rPr>
              <a:t>istream</a:t>
            </a:r>
            <a:r>
              <a:rPr lang="en-US" altLang="zh-CN" sz="2000" b="1">
                <a:solidFill>
                  <a:schemeClr val="bg2"/>
                </a:solidFill>
                <a:effectLst/>
                <a:ea typeface="宋体" pitchFamily="2" charset="-122"/>
              </a:rPr>
              <a:t>&amp; ins, point&amp; target)</a:t>
            </a:r>
          </a:p>
          <a:p>
            <a:r>
              <a:rPr lang="en-US" altLang="zh-CN" sz="2000" b="1">
                <a:solidFill>
                  <a:schemeClr val="bg2"/>
                </a:solidFill>
                <a:effectLst/>
                <a:ea typeface="宋体" pitchFamily="2" charset="-122"/>
              </a:rPr>
              <a:t>//  Postcondition: The x and y coordinates of target have been </a:t>
            </a:r>
          </a:p>
          <a:p>
            <a:r>
              <a:rPr lang="en-US" altLang="zh-CN" sz="2000" b="1">
                <a:solidFill>
                  <a:schemeClr val="bg2"/>
                </a:solidFill>
                <a:effectLst/>
                <a:ea typeface="宋体" pitchFamily="2" charset="-122"/>
              </a:rPr>
              <a:t>//  read from ins. The return value is the istream ins.</a:t>
            </a:r>
          </a:p>
          <a:p>
            <a:r>
              <a:rPr lang="en-US" altLang="zh-CN" sz="2000" b="1">
                <a:solidFill>
                  <a:schemeClr val="bg2"/>
                </a:solidFill>
                <a:effectLst/>
                <a:ea typeface="宋体" pitchFamily="2" charset="-122"/>
              </a:rPr>
              <a:t>//  Library facilities used: iostream</a:t>
            </a:r>
          </a:p>
          <a:p>
            <a:r>
              <a:rPr lang="en-US" altLang="zh-CN" sz="2000" b="1">
                <a:solidFill>
                  <a:schemeClr val="bg2"/>
                </a:solidFill>
                <a:effectLst/>
                <a:ea typeface="宋体" pitchFamily="2" charset="-122"/>
              </a:rPr>
              <a:t>//  </a:t>
            </a:r>
            <a:r>
              <a:rPr lang="en-US" altLang="zh-CN" sz="2000" b="1">
                <a:solidFill>
                  <a:srgbClr val="FC0128"/>
                </a:solidFill>
                <a:effectLst/>
                <a:ea typeface="宋体" pitchFamily="2" charset="-122"/>
              </a:rPr>
              <a:t>Friend of point class</a:t>
            </a:r>
          </a:p>
          <a:p>
            <a:r>
              <a:rPr lang="en-US" altLang="zh-CN" sz="2000" b="1">
                <a:solidFill>
                  <a:schemeClr val="bg2"/>
                </a:solidFill>
                <a:effectLst/>
                <a:ea typeface="宋体" pitchFamily="2" charset="-122"/>
              </a:rPr>
              <a:t>    {</a:t>
            </a:r>
          </a:p>
          <a:p>
            <a:r>
              <a:rPr lang="en-US" altLang="zh-CN" sz="2000" b="1">
                <a:solidFill>
                  <a:schemeClr val="bg2"/>
                </a:solidFill>
                <a:effectLst/>
                <a:ea typeface="宋体" pitchFamily="2" charset="-122"/>
              </a:rPr>
              <a:t>	</a:t>
            </a:r>
            <a:r>
              <a:rPr lang="en-US" altLang="zh-CN" sz="2000" b="1">
                <a:solidFill>
                  <a:srgbClr val="00FF00"/>
                </a:solidFill>
                <a:effectLst/>
                <a:ea typeface="宋体" pitchFamily="2" charset="-122"/>
              </a:rPr>
              <a:t>ins &gt;&gt; target. x &gt;&gt; target.y</a:t>
            </a:r>
            <a:r>
              <a:rPr lang="en-US" altLang="zh-CN" sz="2000" b="1">
                <a:solidFill>
                  <a:schemeClr val="bg2"/>
                </a:solidFill>
                <a:effectLst/>
                <a:ea typeface="宋体" pitchFamily="2" charset="-122"/>
              </a:rPr>
              <a:t>;</a:t>
            </a:r>
          </a:p>
          <a:p>
            <a:r>
              <a:rPr lang="en-US" altLang="zh-CN" sz="2000" b="1">
                <a:solidFill>
                  <a:schemeClr val="bg2"/>
                </a:solidFill>
                <a:effectLst/>
                <a:ea typeface="宋体" pitchFamily="2" charset="-122"/>
              </a:rPr>
              <a:t>	return ins;</a:t>
            </a:r>
          </a:p>
          <a:p>
            <a:r>
              <a:rPr lang="en-US" altLang="zh-CN" sz="2000" b="1">
                <a:solidFill>
                  <a:schemeClr val="bg2"/>
                </a:solidFill>
                <a:effectLst/>
                <a:ea typeface="宋体" pitchFamily="2" charset="-122"/>
              </a:rPr>
              <a:t>    }</a:t>
            </a:r>
          </a:p>
          <a:p>
            <a:endParaRPr lang="en-US" altLang="zh-CN" sz="2000" b="1">
              <a:solidFill>
                <a:schemeClr val="bg2"/>
              </a:solidFill>
              <a:effectLst/>
              <a:ea typeface="宋体"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ltLang="zh-CN">
                <a:ea typeface="宋体" pitchFamily="2" charset="-122"/>
              </a:rPr>
              <a:t>Summary of Classes</a:t>
            </a:r>
          </a:p>
        </p:txBody>
      </p:sp>
      <p:sp>
        <p:nvSpPr>
          <p:cNvPr id="210947" name="Rectangle 3"/>
          <p:cNvSpPr>
            <a:spLocks noGrp="1" noChangeArrowheads="1"/>
          </p:cNvSpPr>
          <p:nvPr>
            <p:ph type="body" idx="1"/>
          </p:nvPr>
        </p:nvSpPr>
        <p:spPr/>
        <p:txBody>
          <a:bodyPr/>
          <a:lstStyle/>
          <a:p>
            <a:pPr>
              <a:buFont typeface="Monotype Sorts" charset="2"/>
              <a:buNone/>
            </a:pPr>
            <a:r>
              <a:rPr lang="zh-CN" altLang="en-US" sz="2800">
                <a:solidFill>
                  <a:srgbClr val="FF00FF"/>
                </a:solidFill>
                <a:ea typeface="宋体" pitchFamily="2" charset="-122"/>
              </a:rPr>
              <a:t> </a:t>
            </a:r>
            <a:r>
              <a:rPr lang="en-US" altLang="zh-CN" sz="2800">
                <a:solidFill>
                  <a:srgbClr val="FF00FF"/>
                </a:solidFill>
                <a:ea typeface="宋体" pitchFamily="2" charset="-122"/>
              </a:rPr>
              <a:t>A Review of C++ Classes (Lecture 2)</a:t>
            </a:r>
          </a:p>
          <a:p>
            <a:r>
              <a:rPr lang="en-US" altLang="zh-CN" sz="2800">
                <a:ea typeface="宋体" pitchFamily="2" charset="-122"/>
              </a:rPr>
              <a:t> OOP, ADTs and Classes</a:t>
            </a:r>
          </a:p>
          <a:p>
            <a:r>
              <a:rPr lang="en-US" altLang="zh-CN" sz="2800">
                <a:ea typeface="宋体" pitchFamily="2" charset="-122"/>
              </a:rPr>
              <a:t> Class Definition, Implementation and Use</a:t>
            </a:r>
          </a:p>
          <a:p>
            <a:r>
              <a:rPr lang="en-US" altLang="zh-CN" sz="2800">
                <a:ea typeface="宋体" pitchFamily="2" charset="-122"/>
              </a:rPr>
              <a:t> Constructors and Value Semantics</a:t>
            </a:r>
          </a:p>
          <a:p>
            <a:pPr>
              <a:buFont typeface="Monotype Sorts" charset="2"/>
              <a:buNone/>
            </a:pPr>
            <a:r>
              <a:rPr lang="en-US" altLang="zh-CN" sz="2800">
                <a:solidFill>
                  <a:srgbClr val="FF00FF"/>
                </a:solidFill>
                <a:ea typeface="宋体" pitchFamily="2" charset="-122"/>
              </a:rPr>
              <a:t>More on Classes (Lecture 3)</a:t>
            </a:r>
          </a:p>
          <a:p>
            <a:r>
              <a:rPr lang="en-US" altLang="zh-CN" sz="2800">
                <a:ea typeface="宋体" pitchFamily="2" charset="-122"/>
              </a:rPr>
              <a:t> Namespace and Documentation</a:t>
            </a:r>
          </a:p>
          <a:p>
            <a:r>
              <a:rPr lang="en-US" altLang="zh-CN" sz="2800">
                <a:ea typeface="宋体" pitchFamily="2" charset="-122"/>
              </a:rPr>
              <a:t> Classes and Parameters</a:t>
            </a:r>
          </a:p>
          <a:p>
            <a:r>
              <a:rPr lang="en-US" altLang="zh-CN" sz="2800">
                <a:ea typeface="宋体" pitchFamily="2" charset="-122"/>
              </a:rPr>
              <a:t> Operator Overloading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zh-CN">
                <a:latin typeface="Arial" pitchFamily="34" charset="0"/>
                <a:ea typeface="宋体" pitchFamily="2" charset="-122"/>
              </a:rPr>
              <a:t>point</a:t>
            </a:r>
            <a:r>
              <a:rPr lang="en-US" altLang="zh-CN">
                <a:ea typeface="宋体" pitchFamily="2" charset="-122"/>
              </a:rPr>
              <a:t> class: </a:t>
            </a:r>
            <a:r>
              <a:rPr lang="en-US" altLang="zh-CN" sz="3200">
                <a:ea typeface="宋体" pitchFamily="2" charset="-122"/>
              </a:rPr>
              <a:t>Putting things together</a:t>
            </a:r>
          </a:p>
        </p:txBody>
      </p:sp>
      <p:sp>
        <p:nvSpPr>
          <p:cNvPr id="183299" name="Rectangle 3"/>
          <p:cNvSpPr>
            <a:spLocks noGrp="1" noChangeArrowheads="1"/>
          </p:cNvSpPr>
          <p:nvPr>
            <p:ph type="body" idx="1"/>
          </p:nvPr>
        </p:nvSpPr>
        <p:spPr>
          <a:xfrm>
            <a:off x="228600" y="1828800"/>
            <a:ext cx="8229600" cy="4114800"/>
          </a:xfrm>
        </p:spPr>
        <p:txBody>
          <a:bodyPr/>
          <a:lstStyle/>
          <a:p>
            <a:pPr>
              <a:lnSpc>
                <a:spcPct val="90000"/>
              </a:lnSpc>
            </a:pPr>
            <a:r>
              <a:rPr lang="zh-CN" altLang="en-US" sz="2800">
                <a:ea typeface="宋体" pitchFamily="2" charset="-122"/>
              </a:rPr>
              <a:t> </a:t>
            </a:r>
            <a:r>
              <a:rPr lang="en-US" altLang="zh-CN" sz="2800">
                <a:ea typeface="宋体" pitchFamily="2" charset="-122"/>
              </a:rPr>
              <a:t>Header file (</a:t>
            </a:r>
            <a:r>
              <a:rPr lang="en-US" altLang="zh-CN" sz="2800">
                <a:latin typeface="Arial" pitchFamily="34" charset="0"/>
                <a:ea typeface="宋体" pitchFamily="2" charset="-122"/>
                <a:hlinkClick r:id="rId2" action="ppaction://hlinkfile"/>
              </a:rPr>
              <a:t>newpoint.h</a:t>
            </a:r>
            <a:r>
              <a:rPr lang="en-US" altLang="zh-CN" sz="2800">
                <a:ea typeface="宋体" pitchFamily="2" charset="-122"/>
              </a:rPr>
              <a:t>)</a:t>
            </a:r>
          </a:p>
          <a:p>
            <a:pPr lvl="1">
              <a:lnSpc>
                <a:spcPct val="90000"/>
              </a:lnSpc>
            </a:pPr>
            <a:r>
              <a:rPr lang="en-US" altLang="zh-CN" sz="2000">
                <a:ea typeface="宋体" pitchFamily="2" charset="-122"/>
              </a:rPr>
              <a:t>Documentation including pre- &amp; post-conditions</a:t>
            </a:r>
          </a:p>
          <a:p>
            <a:pPr lvl="1">
              <a:lnSpc>
                <a:spcPct val="90000"/>
              </a:lnSpc>
            </a:pPr>
            <a:r>
              <a:rPr lang="en-US" altLang="zh-CN" sz="2000">
                <a:ea typeface="宋体" pitchFamily="2" charset="-122"/>
              </a:rPr>
              <a:t>Class definitions for any new classes //inline</a:t>
            </a:r>
          </a:p>
          <a:p>
            <a:pPr lvl="1">
              <a:lnSpc>
                <a:spcPct val="90000"/>
              </a:lnSpc>
            </a:pPr>
            <a:r>
              <a:rPr lang="en-US" altLang="zh-CN" sz="2000">
                <a:ea typeface="宋体" pitchFamily="2" charset="-122"/>
              </a:rPr>
              <a:t>Prototype of nonmember functions (e,g. for overloading)</a:t>
            </a:r>
          </a:p>
          <a:p>
            <a:pPr lvl="1">
              <a:lnSpc>
                <a:spcPct val="90000"/>
              </a:lnSpc>
            </a:pPr>
            <a:r>
              <a:rPr lang="en-US" altLang="zh-CN" sz="2000">
                <a:ea typeface="宋体" pitchFamily="2" charset="-122"/>
              </a:rPr>
              <a:t>Place the Class and Prototype inside a namespace</a:t>
            </a:r>
          </a:p>
          <a:p>
            <a:pPr>
              <a:lnSpc>
                <a:spcPct val="90000"/>
              </a:lnSpc>
            </a:pPr>
            <a:r>
              <a:rPr lang="en-US" altLang="zh-CN" sz="2800">
                <a:ea typeface="宋体" pitchFamily="2" charset="-122"/>
              </a:rPr>
              <a:t> Implementation file (</a:t>
            </a:r>
            <a:r>
              <a:rPr lang="en-US" altLang="zh-CN" sz="2800">
                <a:latin typeface="Arial" pitchFamily="34" charset="0"/>
                <a:ea typeface="宋体" pitchFamily="2" charset="-122"/>
                <a:hlinkClick r:id="rId2" action="ppaction://hlinkfile"/>
              </a:rPr>
              <a:t>newpoint.cxx</a:t>
            </a:r>
            <a:r>
              <a:rPr lang="en-US" altLang="zh-CN" sz="2800">
                <a:ea typeface="宋体" pitchFamily="2" charset="-122"/>
              </a:rPr>
              <a:t>)</a:t>
            </a:r>
          </a:p>
          <a:p>
            <a:pPr lvl="1">
              <a:lnSpc>
                <a:spcPct val="90000"/>
              </a:lnSpc>
            </a:pPr>
            <a:r>
              <a:rPr lang="en-US" altLang="zh-CN" sz="2000">
                <a:ea typeface="宋体" pitchFamily="2" charset="-122"/>
              </a:rPr>
              <a:t>An include directive to include the header file</a:t>
            </a:r>
          </a:p>
          <a:p>
            <a:pPr lvl="1">
              <a:lnSpc>
                <a:spcPct val="90000"/>
              </a:lnSpc>
            </a:pPr>
            <a:r>
              <a:rPr lang="en-US" altLang="zh-CN" sz="2000">
                <a:ea typeface="宋体" pitchFamily="2" charset="-122"/>
              </a:rPr>
              <a:t>Implementation of each function (except inline)</a:t>
            </a:r>
          </a:p>
          <a:p>
            <a:pPr lvl="1">
              <a:lnSpc>
                <a:spcPct val="90000"/>
              </a:lnSpc>
            </a:pPr>
            <a:r>
              <a:rPr lang="en-US" altLang="zh-CN" sz="2000">
                <a:ea typeface="宋体" pitchFamily="2" charset="-122"/>
              </a:rPr>
              <a:t>Implementation of each friend and other nonmember</a:t>
            </a:r>
          </a:p>
          <a:p>
            <a:pPr lvl="1">
              <a:lnSpc>
                <a:spcPct val="90000"/>
              </a:lnSpc>
            </a:pPr>
            <a:r>
              <a:rPr lang="en-US" altLang="zh-CN" sz="2000">
                <a:ea typeface="宋体" pitchFamily="2" charset="-122"/>
              </a:rPr>
              <a:t>Use the same namespace for implementation</a:t>
            </a:r>
          </a:p>
          <a:p>
            <a:pPr>
              <a:lnSpc>
                <a:spcPct val="90000"/>
              </a:lnSpc>
            </a:pPr>
            <a:r>
              <a:rPr lang="en-US" altLang="zh-CN" sz="2800">
                <a:ea typeface="宋体" pitchFamily="2" charset="-122"/>
              </a:rPr>
              <a:t> Calling program file (</a:t>
            </a:r>
            <a:r>
              <a:rPr lang="en-US" altLang="zh-CN" sz="2800">
                <a:latin typeface="Arial" pitchFamily="34" charset="0"/>
                <a:ea typeface="宋体" pitchFamily="2" charset="-122"/>
                <a:hlinkClick r:id="rId2" action="ppaction://hlinkfile"/>
              </a:rPr>
              <a:t>pointmain2.cxx</a:t>
            </a:r>
            <a:r>
              <a:rPr lang="en-US" altLang="zh-CN" sz="2800">
                <a:ea typeface="宋体" pitchFamily="2" charset="-122"/>
              </a:rPr>
              <a:t>)</a:t>
            </a:r>
          </a:p>
          <a:p>
            <a:pPr lvl="1">
              <a:lnSpc>
                <a:spcPct val="90000"/>
              </a:lnSpc>
            </a:pPr>
            <a:r>
              <a:rPr lang="en-US" altLang="zh-CN" sz="2400">
                <a:ea typeface="宋体" pitchFamily="2" charset="-122"/>
              </a:rPr>
              <a:t> </a:t>
            </a:r>
            <a:r>
              <a:rPr lang="en-US" altLang="zh-CN" sz="2000">
                <a:ea typeface="宋体" pitchFamily="2" charset="-122"/>
              </a:rPr>
              <a:t>Three ways to use the items in a namespace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zh-CN">
                <a:ea typeface="宋体" pitchFamily="2" charset="-122"/>
              </a:rPr>
              <a:t>Exercises and Assignments</a:t>
            </a:r>
          </a:p>
        </p:txBody>
      </p:sp>
      <p:sp>
        <p:nvSpPr>
          <p:cNvPr id="221187" name="Rectangle 3"/>
          <p:cNvSpPr>
            <a:spLocks noGrp="1" noChangeArrowheads="1"/>
          </p:cNvSpPr>
          <p:nvPr>
            <p:ph type="body" idx="1"/>
          </p:nvPr>
        </p:nvSpPr>
        <p:spPr/>
        <p:txBody>
          <a:bodyPr/>
          <a:lstStyle/>
          <a:p>
            <a:pPr>
              <a:lnSpc>
                <a:spcPct val="90000"/>
              </a:lnSpc>
            </a:pPr>
            <a:r>
              <a:rPr lang="en-US" altLang="zh-CN" sz="2800">
                <a:ea typeface="宋体" pitchFamily="2" charset="-122"/>
              </a:rPr>
              <a:t>Writing Homework</a:t>
            </a:r>
          </a:p>
          <a:p>
            <a:pPr lvl="1">
              <a:lnSpc>
                <a:spcPct val="90000"/>
              </a:lnSpc>
            </a:pPr>
            <a:r>
              <a:rPr lang="en-US" altLang="zh-CN" sz="2400">
                <a:ea typeface="宋体" pitchFamily="2" charset="-122"/>
              </a:rPr>
              <a:t> Alternative implementation of operator &gt;&gt;</a:t>
            </a:r>
          </a:p>
          <a:p>
            <a:pPr>
              <a:lnSpc>
                <a:spcPct val="90000"/>
              </a:lnSpc>
            </a:pPr>
            <a:r>
              <a:rPr lang="en-US" altLang="zh-CN" sz="2800">
                <a:ea typeface="宋体" pitchFamily="2" charset="-122"/>
              </a:rPr>
              <a:t>Self-Test Exercises (do not turn in)</a:t>
            </a:r>
          </a:p>
          <a:p>
            <a:pPr lvl="1">
              <a:lnSpc>
                <a:spcPct val="90000"/>
              </a:lnSpc>
            </a:pPr>
            <a:r>
              <a:rPr lang="en-US" altLang="zh-CN" sz="2400">
                <a:ea typeface="宋体" pitchFamily="2" charset="-122"/>
              </a:rPr>
              <a:t> 1, 4 ,513,15,17,21,23, 25,28,31</a:t>
            </a:r>
          </a:p>
          <a:p>
            <a:pPr>
              <a:lnSpc>
                <a:spcPct val="90000"/>
              </a:lnSpc>
            </a:pPr>
            <a:r>
              <a:rPr lang="en-US" altLang="zh-CN" sz="2800">
                <a:ea typeface="宋体" pitchFamily="2" charset="-122"/>
              </a:rPr>
              <a:t>Reading before the next lecture</a:t>
            </a:r>
          </a:p>
          <a:p>
            <a:pPr lvl="1">
              <a:lnSpc>
                <a:spcPct val="90000"/>
              </a:lnSpc>
            </a:pPr>
            <a:r>
              <a:rPr lang="en-US" altLang="zh-CN" sz="2400">
                <a:ea typeface="宋体" pitchFamily="2" charset="-122"/>
              </a:rPr>
              <a:t> Chapter 3. Container Classes</a:t>
            </a:r>
          </a:p>
          <a:p>
            <a:pPr>
              <a:lnSpc>
                <a:spcPct val="90000"/>
              </a:lnSpc>
            </a:pPr>
            <a:r>
              <a:rPr lang="en-US" altLang="zh-CN" sz="2800">
                <a:ea typeface="宋体" pitchFamily="2" charset="-122"/>
              </a:rPr>
              <a:t> Programming Assignment 1</a:t>
            </a:r>
          </a:p>
          <a:p>
            <a:pPr lvl="1">
              <a:lnSpc>
                <a:spcPct val="90000"/>
              </a:lnSpc>
            </a:pPr>
            <a:r>
              <a:rPr lang="en-US" altLang="zh-CN" sz="2400">
                <a:solidFill>
                  <a:srgbClr val="FC0128"/>
                </a:solidFill>
                <a:ea typeface="宋体" pitchFamily="2" charset="-122"/>
              </a:rPr>
              <a:t> Detailed guidelines online!</a:t>
            </a:r>
          </a:p>
          <a:p>
            <a:pPr lvl="2">
              <a:lnSpc>
                <a:spcPct val="90000"/>
              </a:lnSpc>
            </a:pPr>
            <a:r>
              <a:rPr lang="en-US" altLang="zh-CN" sz="2000">
                <a:ea typeface="宋体" pitchFamily="2" charset="-122"/>
              </a:rPr>
              <a:t> check schedule on our course web page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ctrTitle"/>
          </p:nvPr>
        </p:nvSpPr>
        <p:spPr>
          <a:xfrm>
            <a:off x="685800" y="2286000"/>
            <a:ext cx="7772400" cy="1143000"/>
          </a:xfrm>
        </p:spPr>
        <p:txBody>
          <a:bodyPr/>
          <a:lstStyle/>
          <a:p>
            <a:endParaRPr lang="zh-CN" altLang="en-US">
              <a:ea typeface="宋体" pitchFamily="2" charset="-122"/>
            </a:endParaRPr>
          </a:p>
        </p:txBody>
      </p:sp>
      <p:sp>
        <p:nvSpPr>
          <p:cNvPr id="241667" name="Rectangle 3"/>
          <p:cNvSpPr>
            <a:spLocks noGrp="1" noChangeArrowheads="1"/>
          </p:cNvSpPr>
          <p:nvPr>
            <p:ph type="subTitle" idx="1"/>
          </p:nvPr>
        </p:nvSpPr>
        <p:spPr/>
        <p:txBody>
          <a:bodyPr/>
          <a:lstStyle/>
          <a:p>
            <a:r>
              <a:rPr lang="en-US" altLang="zh-CN">
                <a:ea typeface="宋体" pitchFamily="2" charset="-122"/>
              </a:rPr>
              <a:t>END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1026"/>
          <p:cNvSpPr>
            <a:spLocks noGrp="1" noChangeArrowheads="1"/>
          </p:cNvSpPr>
          <p:nvPr>
            <p:ph type="title"/>
          </p:nvPr>
        </p:nvSpPr>
        <p:spPr/>
        <p:txBody>
          <a:bodyPr/>
          <a:lstStyle/>
          <a:p>
            <a:r>
              <a:rPr lang="en-US" altLang="zh-CN">
                <a:ea typeface="宋体" pitchFamily="2" charset="-122"/>
              </a:rPr>
              <a:t>Namespace groupings</a:t>
            </a:r>
          </a:p>
        </p:txBody>
      </p:sp>
      <p:sp>
        <p:nvSpPr>
          <p:cNvPr id="215043" name="Rectangle 1027"/>
          <p:cNvSpPr>
            <a:spLocks noGrp="1" noChangeArrowheads="1"/>
          </p:cNvSpPr>
          <p:nvPr>
            <p:ph type="body" idx="1"/>
          </p:nvPr>
        </p:nvSpPr>
        <p:spPr>
          <a:xfrm>
            <a:off x="685800" y="1981200"/>
            <a:ext cx="8458200" cy="4114800"/>
          </a:xfrm>
        </p:spPr>
        <p:txBody>
          <a:bodyPr/>
          <a:lstStyle/>
          <a:p>
            <a:r>
              <a:rPr lang="zh-CN" altLang="en-US">
                <a:ea typeface="宋体" pitchFamily="2" charset="-122"/>
              </a:rPr>
              <a:t> </a:t>
            </a:r>
            <a:r>
              <a:rPr lang="en-US" altLang="zh-CN" sz="2400">
                <a:ea typeface="宋体" pitchFamily="2" charset="-122"/>
              </a:rPr>
              <a:t>All work that is part of our namespace must be in a namespace grouping</a:t>
            </a:r>
          </a:p>
          <a:p>
            <a:endParaRPr lang="en-US" altLang="zh-CN" sz="2400">
              <a:ea typeface="宋体" pitchFamily="2" charset="-122"/>
            </a:endParaRPr>
          </a:p>
          <a:p>
            <a:r>
              <a:rPr lang="en-US" altLang="zh-CN" sz="2400">
                <a:ea typeface="宋体" pitchFamily="2" charset="-122"/>
              </a:rPr>
              <a:t> A single namespace such as </a:t>
            </a:r>
            <a:r>
              <a:rPr lang="en-US" altLang="zh-CN" sz="2400">
                <a:latin typeface="Arial" pitchFamily="34" charset="0"/>
                <a:ea typeface="宋体" pitchFamily="2" charset="-122"/>
              </a:rPr>
              <a:t>zhu_ccny_csc212_lecture_3</a:t>
            </a:r>
            <a:r>
              <a:rPr lang="en-US" altLang="zh-CN" sz="2400">
                <a:ea typeface="宋体" pitchFamily="2" charset="-122"/>
              </a:rPr>
              <a:t> may have several namespace groupings</a:t>
            </a:r>
          </a:p>
          <a:p>
            <a:endParaRPr lang="en-US" altLang="zh-CN" sz="2400">
              <a:ea typeface="宋体" pitchFamily="2" charset="-122"/>
            </a:endParaRPr>
          </a:p>
          <a:p>
            <a:r>
              <a:rPr lang="en-US" altLang="zh-CN" sz="2400">
                <a:ea typeface="宋体" pitchFamily="2" charset="-122"/>
              </a:rPr>
              <a:t> They don’t need in the same files, typically in two separate files</a:t>
            </a:r>
          </a:p>
          <a:p>
            <a:pPr lvl="1"/>
            <a:r>
              <a:rPr lang="en-US" altLang="zh-CN" sz="2000">
                <a:ea typeface="宋体" pitchFamily="2" charset="-122"/>
              </a:rPr>
              <a:t>Class definition in a </a:t>
            </a:r>
            <a:r>
              <a:rPr lang="en-US" altLang="zh-CN" sz="2000">
                <a:latin typeface="Arial" pitchFamily="34" charset="0"/>
                <a:ea typeface="宋体" pitchFamily="2" charset="-122"/>
              </a:rPr>
              <a:t>header file</a:t>
            </a:r>
          </a:p>
          <a:p>
            <a:pPr lvl="1"/>
            <a:r>
              <a:rPr lang="en-US" altLang="zh-CN" sz="2000">
                <a:ea typeface="宋体" pitchFamily="2" charset="-122"/>
              </a:rPr>
              <a:t>Member function definitions in a separate </a:t>
            </a:r>
            <a:r>
              <a:rPr lang="en-US" altLang="zh-CN" sz="2000">
                <a:latin typeface="Arial" pitchFamily="34" charset="0"/>
                <a:ea typeface="宋体" pitchFamily="2" charset="-122"/>
              </a:rPr>
              <a:t>implementation file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0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1026"/>
          <p:cNvSpPr>
            <a:spLocks noGrp="1" noChangeArrowheads="1"/>
          </p:cNvSpPr>
          <p:nvPr>
            <p:ph type="title"/>
          </p:nvPr>
        </p:nvSpPr>
        <p:spPr/>
        <p:txBody>
          <a:bodyPr/>
          <a:lstStyle/>
          <a:p>
            <a:r>
              <a:rPr lang="en-US" altLang="zh-CN">
                <a:ea typeface="宋体" pitchFamily="2" charset="-122"/>
              </a:rPr>
              <a:t>Header File for a Class</a:t>
            </a:r>
            <a:endParaRPr lang="en-US" altLang="zh-CN" sz="3200">
              <a:latin typeface="Arial" pitchFamily="34" charset="0"/>
              <a:ea typeface="宋体" pitchFamily="2" charset="-122"/>
            </a:endParaRPr>
          </a:p>
        </p:txBody>
      </p:sp>
      <p:sp>
        <p:nvSpPr>
          <p:cNvPr id="216067" name="Rectangle 1027"/>
          <p:cNvSpPr>
            <a:spLocks noGrp="1" noChangeArrowheads="1"/>
          </p:cNvSpPr>
          <p:nvPr>
            <p:ph type="body" idx="1"/>
          </p:nvPr>
        </p:nvSpPr>
        <p:spPr/>
        <p:txBody>
          <a:bodyPr/>
          <a:lstStyle/>
          <a:p>
            <a:pPr>
              <a:lnSpc>
                <a:spcPct val="90000"/>
              </a:lnSpc>
            </a:pPr>
            <a:r>
              <a:rPr lang="zh-CN" altLang="en-US" sz="2800">
                <a:ea typeface="宋体" pitchFamily="2" charset="-122"/>
              </a:rPr>
              <a:t> </a:t>
            </a:r>
            <a:r>
              <a:rPr lang="en-US" altLang="zh-CN" sz="2800">
                <a:ea typeface="宋体" pitchFamily="2" charset="-122"/>
              </a:rPr>
              <a:t>A separate header file for a new class </a:t>
            </a:r>
          </a:p>
          <a:p>
            <a:pPr lvl="1">
              <a:lnSpc>
                <a:spcPct val="90000"/>
              </a:lnSpc>
            </a:pPr>
            <a:r>
              <a:rPr lang="en-US" altLang="zh-CN" sz="2400">
                <a:latin typeface="Arial" pitchFamily="34" charset="0"/>
                <a:ea typeface="宋体" pitchFamily="2" charset="-122"/>
              </a:rPr>
              <a:t> </a:t>
            </a:r>
            <a:r>
              <a:rPr lang="en-US" altLang="zh-CN" sz="2400">
                <a:latin typeface="Arial" pitchFamily="34" charset="0"/>
                <a:ea typeface="宋体" pitchFamily="2" charset="-122"/>
                <a:hlinkClick r:id="rId3" action="ppaction://hlinkfile"/>
              </a:rPr>
              <a:t>point.h</a:t>
            </a:r>
            <a:endParaRPr lang="en-US" altLang="zh-CN" sz="2400">
              <a:ea typeface="宋体" pitchFamily="2" charset="-122"/>
            </a:endParaRPr>
          </a:p>
          <a:p>
            <a:pPr>
              <a:lnSpc>
                <a:spcPct val="90000"/>
              </a:lnSpc>
            </a:pPr>
            <a:r>
              <a:rPr lang="en-US" altLang="zh-CN" sz="2800">
                <a:ea typeface="宋体" pitchFamily="2" charset="-122"/>
              </a:rPr>
              <a:t> At the top place the </a:t>
            </a:r>
            <a:r>
              <a:rPr lang="en-US" altLang="zh-CN" sz="2800">
                <a:solidFill>
                  <a:srgbClr val="FC0128"/>
                </a:solidFill>
                <a:ea typeface="宋体" pitchFamily="2" charset="-122"/>
              </a:rPr>
              <a:t>documentation</a:t>
            </a:r>
            <a:r>
              <a:rPr lang="en-US" altLang="zh-CN" sz="2800">
                <a:ea typeface="宋体" pitchFamily="2" charset="-122"/>
              </a:rPr>
              <a:t> (how to use)</a:t>
            </a:r>
          </a:p>
          <a:p>
            <a:pPr>
              <a:lnSpc>
                <a:spcPct val="90000"/>
              </a:lnSpc>
            </a:pPr>
            <a:r>
              <a:rPr lang="en-US" altLang="zh-CN" sz="2800">
                <a:ea typeface="宋体" pitchFamily="2" charset="-122"/>
              </a:rPr>
              <a:t> Followed by class </a:t>
            </a:r>
            <a:r>
              <a:rPr lang="en-US" altLang="zh-CN" sz="2800">
                <a:solidFill>
                  <a:srgbClr val="FC0128"/>
                </a:solidFill>
                <a:ea typeface="宋体" pitchFamily="2" charset="-122"/>
              </a:rPr>
              <a:t>definition</a:t>
            </a:r>
            <a:r>
              <a:rPr lang="en-US" altLang="zh-CN" sz="2800">
                <a:ea typeface="宋体" pitchFamily="2" charset="-122"/>
              </a:rPr>
              <a:t> (but not the implementation)</a:t>
            </a:r>
          </a:p>
          <a:p>
            <a:pPr>
              <a:lnSpc>
                <a:spcPct val="90000"/>
              </a:lnSpc>
            </a:pPr>
            <a:r>
              <a:rPr lang="en-US" altLang="zh-CN" sz="2800">
                <a:ea typeface="宋体" pitchFamily="2" charset="-122"/>
              </a:rPr>
              <a:t> Place class definition inside a </a:t>
            </a:r>
            <a:r>
              <a:rPr lang="en-US" altLang="zh-CN" sz="2800">
                <a:solidFill>
                  <a:srgbClr val="FC0128"/>
                </a:solidFill>
                <a:ea typeface="宋体" pitchFamily="2" charset="-122"/>
              </a:rPr>
              <a:t>namespace</a:t>
            </a:r>
          </a:p>
          <a:p>
            <a:pPr>
              <a:lnSpc>
                <a:spcPct val="90000"/>
              </a:lnSpc>
            </a:pPr>
            <a:r>
              <a:rPr lang="en-US" altLang="zh-CN" sz="2800">
                <a:ea typeface="宋体" pitchFamily="2" charset="-122"/>
              </a:rPr>
              <a:t> Place a “</a:t>
            </a:r>
            <a:r>
              <a:rPr lang="en-US" altLang="zh-CN" sz="2800">
                <a:solidFill>
                  <a:srgbClr val="FC0128"/>
                </a:solidFill>
                <a:ea typeface="宋体" pitchFamily="2" charset="-122"/>
              </a:rPr>
              <a:t>macro guard</a:t>
            </a:r>
            <a:r>
              <a:rPr lang="en-US" altLang="zh-CN" sz="2800">
                <a:ea typeface="宋体" pitchFamily="2" charset="-122"/>
              </a:rPr>
              <a:t>” around the entire thing</a:t>
            </a:r>
          </a:p>
          <a:p>
            <a:pPr>
              <a:lnSpc>
                <a:spcPct val="90000"/>
              </a:lnSpc>
            </a:pPr>
            <a:r>
              <a:rPr lang="en-US" altLang="zh-CN" sz="2800">
                <a:ea typeface="宋体" pitchFamily="2" charset="-122"/>
              </a:rPr>
              <a:t> Documentation should include a comment indicating that the </a:t>
            </a:r>
            <a:r>
              <a:rPr lang="en-US" altLang="zh-CN" sz="2800">
                <a:solidFill>
                  <a:srgbClr val="FC0128"/>
                </a:solidFill>
                <a:ea typeface="宋体" pitchFamily="2" charset="-122"/>
              </a:rPr>
              <a:t>value semantics</a:t>
            </a:r>
            <a:r>
              <a:rPr lang="en-US" altLang="zh-CN" sz="2800">
                <a:ea typeface="宋体" pitchFamily="2" charset="-122"/>
              </a:rPr>
              <a:t> is safe to use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60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606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606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606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606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60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1026"/>
          <p:cNvSpPr>
            <a:spLocks noGrp="1" noChangeArrowheads="1"/>
          </p:cNvSpPr>
          <p:nvPr>
            <p:ph type="title"/>
          </p:nvPr>
        </p:nvSpPr>
        <p:spPr/>
        <p:txBody>
          <a:bodyPr/>
          <a:lstStyle/>
          <a:p>
            <a:r>
              <a:rPr lang="en-US" altLang="zh-CN">
                <a:ea typeface="宋体" pitchFamily="2" charset="-122"/>
              </a:rPr>
              <a:t>Implementation File for a Class</a:t>
            </a:r>
            <a:endParaRPr lang="en-US" altLang="zh-CN" sz="3200">
              <a:latin typeface="Arial" pitchFamily="34" charset="0"/>
              <a:ea typeface="宋体" pitchFamily="2" charset="-122"/>
            </a:endParaRPr>
          </a:p>
        </p:txBody>
      </p:sp>
      <p:sp>
        <p:nvSpPr>
          <p:cNvPr id="217091" name="Rectangle 1027"/>
          <p:cNvSpPr>
            <a:spLocks noGrp="1" noChangeArrowheads="1"/>
          </p:cNvSpPr>
          <p:nvPr>
            <p:ph type="body" idx="1"/>
          </p:nvPr>
        </p:nvSpPr>
        <p:spPr>
          <a:xfrm>
            <a:off x="457200" y="1981200"/>
            <a:ext cx="8001000" cy="4114800"/>
          </a:xfrm>
        </p:spPr>
        <p:txBody>
          <a:bodyPr/>
          <a:lstStyle/>
          <a:p>
            <a:r>
              <a:rPr lang="zh-CN" altLang="en-US" sz="2800">
                <a:ea typeface="宋体" pitchFamily="2" charset="-122"/>
              </a:rPr>
              <a:t> </a:t>
            </a:r>
            <a:r>
              <a:rPr lang="en-US" altLang="zh-CN" sz="2800">
                <a:ea typeface="宋体" pitchFamily="2" charset="-122"/>
              </a:rPr>
              <a:t>A separate implementation file for a new class </a:t>
            </a:r>
          </a:p>
          <a:p>
            <a:pPr lvl="1"/>
            <a:r>
              <a:rPr lang="en-US" altLang="zh-CN" sz="2400">
                <a:latin typeface="Arial" pitchFamily="34" charset="0"/>
                <a:ea typeface="宋体" pitchFamily="2" charset="-122"/>
              </a:rPr>
              <a:t> </a:t>
            </a:r>
            <a:r>
              <a:rPr lang="en-US" altLang="zh-CN" sz="2400">
                <a:latin typeface="Arial" pitchFamily="34" charset="0"/>
                <a:ea typeface="宋体" pitchFamily="2" charset="-122"/>
                <a:hlinkClick r:id="rId3" action="ppaction://hlinkfile"/>
              </a:rPr>
              <a:t>point.cxx  </a:t>
            </a:r>
            <a:r>
              <a:rPr lang="en-US" altLang="zh-CN" sz="2400">
                <a:latin typeface="Arial" pitchFamily="34" charset="0"/>
                <a:ea typeface="宋体" pitchFamily="2" charset="-122"/>
              </a:rPr>
              <a:t>(or point.cpp, point.C)</a:t>
            </a:r>
            <a:endParaRPr lang="en-US" altLang="zh-CN" sz="2400">
              <a:ea typeface="宋体" pitchFamily="2" charset="-122"/>
            </a:endParaRPr>
          </a:p>
          <a:p>
            <a:r>
              <a:rPr lang="en-US" altLang="zh-CN" sz="2800">
                <a:ea typeface="宋体" pitchFamily="2" charset="-122"/>
              </a:rPr>
              <a:t> At the top place a small comment indicating the </a:t>
            </a:r>
            <a:r>
              <a:rPr lang="en-US" altLang="zh-CN" sz="2800">
                <a:solidFill>
                  <a:srgbClr val="FC0128"/>
                </a:solidFill>
                <a:ea typeface="宋体" pitchFamily="2" charset="-122"/>
              </a:rPr>
              <a:t>documentation</a:t>
            </a:r>
            <a:r>
              <a:rPr lang="en-US" altLang="zh-CN" sz="2800">
                <a:ea typeface="宋体" pitchFamily="2" charset="-122"/>
              </a:rPr>
              <a:t> is in the header file</a:t>
            </a:r>
          </a:p>
          <a:p>
            <a:r>
              <a:rPr lang="en-US" altLang="zh-CN" sz="2800">
                <a:ea typeface="宋体" pitchFamily="2" charset="-122"/>
              </a:rPr>
              <a:t> Followed by </a:t>
            </a:r>
            <a:r>
              <a:rPr lang="en-US" altLang="zh-CN" sz="2800">
                <a:solidFill>
                  <a:srgbClr val="FC0128"/>
                </a:solidFill>
                <a:ea typeface="宋体" pitchFamily="2" charset="-122"/>
              </a:rPr>
              <a:t>include directive</a:t>
            </a:r>
            <a:r>
              <a:rPr lang="en-US" altLang="zh-CN" sz="2800">
                <a:ea typeface="宋体" pitchFamily="2" charset="-122"/>
              </a:rPr>
              <a:t> </a:t>
            </a:r>
            <a:r>
              <a:rPr lang="en-US" altLang="zh-CN" sz="2800">
                <a:latin typeface="Arial" pitchFamily="34" charset="0"/>
                <a:ea typeface="宋体" pitchFamily="2" charset="-122"/>
              </a:rPr>
              <a:t>#include “point.h”</a:t>
            </a:r>
          </a:p>
          <a:p>
            <a:r>
              <a:rPr lang="en-US" altLang="zh-CN" sz="2800">
                <a:ea typeface="宋体" pitchFamily="2" charset="-122"/>
              </a:rPr>
              <a:t> reopen the </a:t>
            </a:r>
            <a:r>
              <a:rPr lang="en-US" altLang="zh-CN" sz="2800">
                <a:solidFill>
                  <a:srgbClr val="FC0128"/>
                </a:solidFill>
                <a:ea typeface="宋体" pitchFamily="2" charset="-122"/>
              </a:rPr>
              <a:t>namespace </a:t>
            </a:r>
            <a:r>
              <a:rPr lang="en-US" altLang="zh-CN" sz="2800">
                <a:ea typeface="宋体" pitchFamily="2" charset="-122"/>
              </a:rPr>
              <a:t>and place the </a:t>
            </a:r>
            <a:r>
              <a:rPr lang="en-US" altLang="zh-CN" sz="2800">
                <a:solidFill>
                  <a:srgbClr val="FC0128"/>
                </a:solidFill>
                <a:ea typeface="宋体" pitchFamily="2" charset="-122"/>
              </a:rPr>
              <a:t>implementation </a:t>
            </a:r>
            <a:r>
              <a:rPr lang="en-US" altLang="zh-CN" sz="2800">
                <a:ea typeface="宋体" pitchFamily="2" charset="-122"/>
              </a:rPr>
              <a:t>of member functions inside the namespace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70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709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709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70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050"/>
          <p:cNvSpPr>
            <a:spLocks noGrp="1" noChangeArrowheads="1"/>
          </p:cNvSpPr>
          <p:nvPr>
            <p:ph type="title"/>
          </p:nvPr>
        </p:nvSpPr>
        <p:spPr/>
        <p:txBody>
          <a:bodyPr/>
          <a:lstStyle/>
          <a:p>
            <a:r>
              <a:rPr lang="en-US" altLang="zh-CN">
                <a:ea typeface="宋体" pitchFamily="2" charset="-122"/>
              </a:rPr>
              <a:t>Using Items in a Namespace</a:t>
            </a:r>
            <a:endParaRPr lang="en-US" altLang="zh-CN" sz="3200">
              <a:latin typeface="Arial" pitchFamily="34" charset="0"/>
              <a:ea typeface="宋体" pitchFamily="2" charset="-122"/>
            </a:endParaRPr>
          </a:p>
        </p:txBody>
      </p:sp>
      <p:sp>
        <p:nvSpPr>
          <p:cNvPr id="219139" name="Rectangle 2051"/>
          <p:cNvSpPr>
            <a:spLocks noGrp="1" noChangeArrowheads="1"/>
          </p:cNvSpPr>
          <p:nvPr>
            <p:ph type="body" idx="1"/>
          </p:nvPr>
        </p:nvSpPr>
        <p:spPr/>
        <p:txBody>
          <a:bodyPr/>
          <a:lstStyle/>
          <a:p>
            <a:pPr>
              <a:lnSpc>
                <a:spcPct val="90000"/>
              </a:lnSpc>
            </a:pPr>
            <a:r>
              <a:rPr lang="zh-CN" altLang="en-US" sz="2800">
                <a:ea typeface="宋体" pitchFamily="2" charset="-122"/>
              </a:rPr>
              <a:t> </a:t>
            </a:r>
            <a:r>
              <a:rPr lang="en-US" altLang="zh-CN" sz="2800">
                <a:ea typeface="宋体" pitchFamily="2" charset="-122"/>
              </a:rPr>
              <a:t>A separate program file for using calsses </a:t>
            </a:r>
          </a:p>
          <a:p>
            <a:pPr lvl="1">
              <a:lnSpc>
                <a:spcPct val="90000"/>
              </a:lnSpc>
              <a:buFont typeface="Monotype Sorts" charset="2"/>
              <a:buNone/>
            </a:pPr>
            <a:r>
              <a:rPr lang="en-US" altLang="zh-CN" sz="2400">
                <a:latin typeface="Arial" pitchFamily="34" charset="0"/>
                <a:ea typeface="宋体" pitchFamily="2" charset="-122"/>
              </a:rPr>
              <a:t> </a:t>
            </a:r>
            <a:r>
              <a:rPr lang="en-US" altLang="zh-CN" sz="2400">
                <a:latin typeface="Arial" pitchFamily="34" charset="0"/>
                <a:ea typeface="宋体" pitchFamily="2" charset="-122"/>
                <a:hlinkClick r:id="rId3" action="ppaction://hlinkfile"/>
              </a:rPr>
              <a:t>pointmain1.cxx</a:t>
            </a:r>
            <a:endParaRPr lang="en-US" altLang="zh-CN" sz="2400">
              <a:ea typeface="宋体" pitchFamily="2" charset="-122"/>
            </a:endParaRPr>
          </a:p>
          <a:p>
            <a:pPr>
              <a:lnSpc>
                <a:spcPct val="90000"/>
              </a:lnSpc>
            </a:pPr>
            <a:r>
              <a:rPr lang="en-US" altLang="zh-CN" sz="2800">
                <a:ea typeface="宋体" pitchFamily="2" charset="-122"/>
              </a:rPr>
              <a:t> At the top place an include directive </a:t>
            </a:r>
          </a:p>
          <a:p>
            <a:pPr>
              <a:lnSpc>
                <a:spcPct val="90000"/>
              </a:lnSpc>
              <a:buFont typeface="Monotype Sorts" charset="2"/>
              <a:buNone/>
            </a:pPr>
            <a:r>
              <a:rPr lang="en-US" altLang="zh-CN" sz="2800">
                <a:ea typeface="宋体" pitchFamily="2" charset="-122"/>
              </a:rPr>
              <a:t> 	 </a:t>
            </a:r>
            <a:r>
              <a:rPr lang="en-US" altLang="zh-CN" sz="2400">
                <a:latin typeface="Arial" pitchFamily="34" charset="0"/>
                <a:ea typeface="宋体" pitchFamily="2" charset="-122"/>
              </a:rPr>
              <a:t>#include “point.h”</a:t>
            </a:r>
          </a:p>
          <a:p>
            <a:pPr>
              <a:lnSpc>
                <a:spcPct val="90000"/>
              </a:lnSpc>
            </a:pPr>
            <a:r>
              <a:rPr lang="en-US" altLang="zh-CN" sz="2800">
                <a:ea typeface="宋体" pitchFamily="2" charset="-122"/>
              </a:rPr>
              <a:t> Three ways to use the items in a </a:t>
            </a:r>
            <a:r>
              <a:rPr lang="en-US" altLang="zh-CN" sz="2800">
                <a:solidFill>
                  <a:srgbClr val="FC0128"/>
                </a:solidFill>
                <a:ea typeface="宋体" pitchFamily="2" charset="-122"/>
              </a:rPr>
              <a:t>namespace</a:t>
            </a:r>
          </a:p>
          <a:p>
            <a:pPr lvl="1">
              <a:lnSpc>
                <a:spcPct val="90000"/>
              </a:lnSpc>
            </a:pPr>
            <a:r>
              <a:rPr lang="en-US" altLang="zh-CN" sz="2400">
                <a:latin typeface="Arial" pitchFamily="34" charset="0"/>
                <a:ea typeface="宋体" pitchFamily="2" charset="-122"/>
              </a:rPr>
              <a:t> using namespace main_savitch_2A;</a:t>
            </a:r>
          </a:p>
          <a:p>
            <a:pPr lvl="1">
              <a:lnSpc>
                <a:spcPct val="90000"/>
              </a:lnSpc>
            </a:pPr>
            <a:r>
              <a:rPr lang="en-US" altLang="zh-CN" sz="2400">
                <a:latin typeface="Arial" pitchFamily="34" charset="0"/>
                <a:ea typeface="宋体" pitchFamily="2" charset="-122"/>
              </a:rPr>
              <a:t> using main_savitch_2A::point;</a:t>
            </a:r>
          </a:p>
          <a:p>
            <a:pPr lvl="1">
              <a:lnSpc>
                <a:spcPct val="90000"/>
              </a:lnSpc>
            </a:pPr>
            <a:r>
              <a:rPr lang="en-US" altLang="zh-CN" sz="2400">
                <a:latin typeface="Arial" pitchFamily="34" charset="0"/>
                <a:ea typeface="宋体" pitchFamily="2" charset="-122"/>
              </a:rPr>
              <a:t> main_savitch_2A::point p1;</a:t>
            </a:r>
          </a:p>
          <a:p>
            <a:pPr>
              <a:lnSpc>
                <a:spcPct val="90000"/>
              </a:lnSpc>
            </a:pPr>
            <a:r>
              <a:rPr lang="en-US" altLang="zh-CN" sz="2800">
                <a:solidFill>
                  <a:srgbClr val="FC0128"/>
                </a:solidFill>
                <a:ea typeface="宋体" pitchFamily="2" charset="-122"/>
              </a:rPr>
              <a:t>Question: shall we include the implementation file in pointmain1.cxx?</a:t>
            </a:r>
          </a:p>
          <a:p>
            <a:pPr lvl="1">
              <a:lnSpc>
                <a:spcPct val="90000"/>
              </a:lnSpc>
            </a:pPr>
            <a:endParaRPr lang="zh-CN" altLang="en-US" sz="2400">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13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913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913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913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913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913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913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91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p:bldLst>
  </p:timing>
</p:sld>
</file>

<file path=ppt/theme/theme1.xml><?xml version="1.0" encoding="utf-8"?>
<a:theme xmlns:a="http://schemas.openxmlformats.org/drawingml/2006/main" name="chapt01">
  <a:themeElements>
    <a:clrScheme name="">
      <a:dk1>
        <a:srgbClr val="000020"/>
      </a:dk1>
      <a:lt1>
        <a:srgbClr val="E0E0E0"/>
      </a:lt1>
      <a:dk2>
        <a:srgbClr val="0000FF"/>
      </a:dk2>
      <a:lt2>
        <a:srgbClr val="00CECE"/>
      </a:lt2>
      <a:accent1>
        <a:srgbClr val="A0A0A0"/>
      </a:accent1>
      <a:accent2>
        <a:srgbClr val="FC0128"/>
      </a:accent2>
      <a:accent3>
        <a:srgbClr val="AAAAFF"/>
      </a:accent3>
      <a:accent4>
        <a:srgbClr val="BFBFBF"/>
      </a:accent4>
      <a:accent5>
        <a:srgbClr val="CDCDCD"/>
      </a:accent5>
      <a:accent6>
        <a:srgbClr val="E40123"/>
      </a:accent6>
      <a:hlink>
        <a:srgbClr val="C000C0"/>
      </a:hlink>
      <a:folHlink>
        <a:srgbClr val="8080FF"/>
      </a:folHlink>
    </a:clrScheme>
    <a:fontScheme name="chapt0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lnDef>
  </a:objectDefaults>
  <a:extraClrSchemeLst>
    <a:extraClrScheme>
      <a:clrScheme name="chapt0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0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0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0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e:\books\cpp\powerpnt\chapt01.ppt</Template>
  <TotalTime>1726</TotalTime>
  <Pages>41</Pages>
  <Words>5715</Words>
  <Application>Microsoft Macintosh PowerPoint</Application>
  <PresentationFormat>On-screen Show (4:3)</PresentationFormat>
  <Paragraphs>757</Paragraphs>
  <Slides>57</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Arial Narrow</vt:lpstr>
      <vt:lpstr>Monotype Sorts</vt:lpstr>
      <vt:lpstr>Times New Roman</vt:lpstr>
      <vt:lpstr>chapt01</vt:lpstr>
      <vt:lpstr>CSC212   Data Structure  - Section EF </vt:lpstr>
      <vt:lpstr>Outline</vt:lpstr>
      <vt:lpstr>Standard Library &amp;Namespace</vt:lpstr>
      <vt:lpstr>Namespace and Documentation </vt:lpstr>
      <vt:lpstr>Namespace</vt:lpstr>
      <vt:lpstr>Namespace groupings</vt:lpstr>
      <vt:lpstr>Header File for a Class</vt:lpstr>
      <vt:lpstr>Implementation File for a Class</vt:lpstr>
      <vt:lpstr>Using Items in a Namespace</vt:lpstr>
      <vt:lpstr>Outline</vt:lpstr>
      <vt:lpstr>Classes and Parameters</vt:lpstr>
      <vt:lpstr>Default arguments</vt:lpstr>
      <vt:lpstr>Default arguments – rules</vt:lpstr>
      <vt:lpstr>Default arguments – rules</vt:lpstr>
      <vt:lpstr>Default arguments – rules</vt:lpstr>
      <vt:lpstr>How can we apply default arguments to a constructor ?</vt:lpstr>
      <vt:lpstr>Default Constructor revisited</vt:lpstr>
      <vt:lpstr>Default Constructor revisited</vt:lpstr>
      <vt:lpstr>Default Constructor revisited</vt:lpstr>
      <vt:lpstr>Constructors: Implementation </vt:lpstr>
      <vt:lpstr>Second topic about parameters...</vt:lpstr>
      <vt:lpstr>Class as type of parameter</vt:lpstr>
      <vt:lpstr>Value parameters</vt:lpstr>
      <vt:lpstr>Value parameters</vt:lpstr>
      <vt:lpstr>Reference parameters</vt:lpstr>
      <vt:lpstr>Reference parameters</vt:lpstr>
      <vt:lpstr>const reference parameters</vt:lpstr>
      <vt:lpstr>Third topic about parameters and functions of a class...</vt:lpstr>
      <vt:lpstr>Class as return value</vt:lpstr>
      <vt:lpstr>Class as return value</vt:lpstr>
      <vt:lpstr>Outline</vt:lpstr>
      <vt:lpstr>Operator Overloading</vt:lpstr>
      <vt:lpstr>Operator Overloading</vt:lpstr>
      <vt:lpstr>Operator Overloading</vt:lpstr>
      <vt:lpstr>Operator Overloading</vt:lpstr>
      <vt:lpstr>Operator Overloading</vt:lpstr>
      <vt:lpstr>Overloading arithmetic operators</vt:lpstr>
      <vt:lpstr>Overloading arithmetic operators</vt:lpstr>
      <vt:lpstr>Overloading arithmetic operators</vt:lpstr>
      <vt:lpstr>Overloading arithmetic operators</vt:lpstr>
      <vt:lpstr>Overloading arithmetic operators</vt:lpstr>
      <vt:lpstr>Overloading comparison operators</vt:lpstr>
      <vt:lpstr>Overloading comparison operators</vt:lpstr>
      <vt:lpstr>Overloading comparison operators</vt:lpstr>
      <vt:lpstr>Overloading I/O operators</vt:lpstr>
      <vt:lpstr>Overloading I/O operators</vt:lpstr>
      <vt:lpstr>Overloading I/O operators</vt:lpstr>
      <vt:lpstr>Overloading I/O operators</vt:lpstr>
      <vt:lpstr>Overloading I/O operators</vt:lpstr>
      <vt:lpstr>Three possible solutions </vt:lpstr>
      <vt:lpstr>Friend Function</vt:lpstr>
      <vt:lpstr>Overloading I/O operators</vt:lpstr>
      <vt:lpstr>Overloading I/O operators</vt:lpstr>
      <vt:lpstr>Summary of Classes</vt:lpstr>
      <vt:lpstr>point class: Putting things together</vt:lpstr>
      <vt:lpstr>Exercises and Assignments</vt:lpstr>
      <vt:lpstr>PowerPoint Presentation</vt:lpstr>
    </vt:vector>
  </TitlesOfParts>
  <Company>City College/ CUNY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subject>ADT and C++ Classes</dc:subject>
  <dc:creator>Zhigang Zhu</dc:creator>
  <cp:keywords/>
  <dc:description>Presentation from Chapter 2 of Michael Main and Walter Savitch Data Structure and Other Obects with C++, 2nd Edition, 2001, by Addison Wesley Longman.</dc:description>
  <cp:lastModifiedBy>Zhigang Zhu</cp:lastModifiedBy>
  <cp:revision>527</cp:revision>
  <cp:lastPrinted>1997-02-17T10:42:10Z</cp:lastPrinted>
  <dcterms:created xsi:type="dcterms:W3CDTF">1996-12-18T13:46:46Z</dcterms:created>
  <dcterms:modified xsi:type="dcterms:W3CDTF">2023-01-19T21:05:23Z</dcterms:modified>
</cp:coreProperties>
</file>