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0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318" r:id="rId34"/>
    <p:sldId id="288" r:id="rId35"/>
    <p:sldId id="289" r:id="rId36"/>
    <p:sldId id="290" r:id="rId37"/>
    <p:sldId id="291" r:id="rId38"/>
    <p:sldId id="292" r:id="rId39"/>
    <p:sldId id="293" r:id="rId40"/>
    <p:sldId id="294" r:id="rId41"/>
    <p:sldId id="307" r:id="rId42"/>
    <p:sldId id="308" r:id="rId43"/>
    <p:sldId id="309" r:id="rId44"/>
    <p:sldId id="295" r:id="rId45"/>
    <p:sldId id="296" r:id="rId46"/>
    <p:sldId id="297" r:id="rId47"/>
    <p:sldId id="298" r:id="rId48"/>
    <p:sldId id="299" r:id="rId49"/>
    <p:sldId id="300" r:id="rId50"/>
    <p:sldId id="319" r:id="rId51"/>
    <p:sldId id="320" r:id="rId52"/>
    <p:sldId id="303" r:id="rId53"/>
    <p:sldId id="301" r:id="rId54"/>
    <p:sldId id="313" r:id="rId55"/>
    <p:sldId id="315" r:id="rId56"/>
    <p:sldId id="314" r:id="rId57"/>
    <p:sldId id="316" r:id="rId58"/>
    <p:sldId id="317" r:id="rId59"/>
    <p:sldId id="302" r:id="rId60"/>
    <p:sldId id="310" r:id="rId61"/>
    <p:sldId id="311" r:id="rId62"/>
    <p:sldId id="305" r:id="rId63"/>
    <p:sldId id="321" r:id="rId64"/>
    <p:sldId id="304"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6" autoAdjust="0"/>
    <p:restoredTop sz="96159" autoAdjust="0"/>
  </p:normalViewPr>
  <p:slideViewPr>
    <p:cSldViewPr>
      <p:cViewPr varScale="1">
        <p:scale>
          <a:sx n="122" d="100"/>
          <a:sy n="122" d="100"/>
        </p:scale>
        <p:origin x="14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24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081713" y="223838"/>
            <a:ext cx="554037" cy="454025"/>
          </a:xfrm>
          <a:prstGeom prst="rect">
            <a:avLst/>
          </a:prstGeom>
          <a:noFill/>
          <a:ln w="12700">
            <a:noFill/>
            <a:miter lim="800000"/>
            <a:headEnd/>
            <a:tailEnd/>
          </a:ln>
          <a:effectLst/>
        </p:spPr>
        <p:txBody>
          <a:bodyPr wrap="none" lIns="90488" tIns="44450" rIns="90488" bIns="44450">
            <a:spAutoFit/>
          </a:bodyPr>
          <a:lstStyle/>
          <a:p>
            <a:fld id="{38D56FC7-DD9E-4B03-B4C2-42978B35EEC6}" type="slidenum">
              <a:rPr lang="zh-CN" altLang="en-US">
                <a:effectLst>
                  <a:outerShdw blurRad="38100" dist="38100" dir="2700000" algn="tl">
                    <a:srgbClr val="C0C0C0"/>
                  </a:outerShdw>
                </a:effectLst>
              </a:rPr>
              <a:pPr/>
              <a:t>‹#›</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2298373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by the authors,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We can even insert a second four into the same bag, as shown here.</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At this point we have two fours and one eight in the bag of numbers.</a:t>
            </a:r>
          </a:p>
          <a:p>
            <a:endParaRPr lang="en-US" altLang="zh-CN"/>
          </a:p>
          <a:p>
            <a:r>
              <a:rPr lang="en-US" altLang="zh-CN"/>
              <a:t>I want to make a small point on the side: A bag’s behavior is a bit different than a </a:t>
            </a:r>
            <a:r>
              <a:rPr lang="en-US" altLang="zh-CN" u="sng"/>
              <a:t>set of numbers</a:t>
            </a:r>
            <a:r>
              <a:rPr lang="en-US" altLang="zh-CN"/>
              <a:t>.  A set is not allowed to have two copies of the same number.  But a bag can have many copies of the same number.</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At this point, we know the initial state of a bag (it is empty) and we also have one operation (inserting a number).  Here is our second bag operation: an ability to query a bag about its contents.  In particular, we can ask the bag how many copies does it contain of a given number.</a:t>
            </a:r>
          </a:p>
          <a:p>
            <a:endParaRPr lang="en-US" altLang="zh-CN"/>
          </a:p>
          <a:p>
            <a:r>
              <a:rPr lang="en-US" altLang="zh-CN"/>
              <a:t>In this example, what would the bag respond if I asked for eights instead of fours.  (“Yes, I have one eight.”)  What if I ask for tens instead of fours.  (“No, I have no tens.”).</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Here is our third bag operation: removing a number from a bag.</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In this example, I removed one of the fours, but the other four remains intact.  Numbers are removed one at a time, so that if there are many fours, and I remove one of them, other fours can remain in the bag.</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Another operation allows us to find out how many numbers are in the bag at the moment.</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pPr>
              <a:spcAft>
                <a:spcPct val="75000"/>
              </a:spcAft>
            </a:pPr>
            <a:r>
              <a:rPr lang="en-US" altLang="zh-CN"/>
              <a:t>We have talked about four bag operations, but we actually have five since the process of putting a bag into its initial state counts as an operation.  This slide just summarizes the five bag operations. By the way, which of these five operations is likely to be implemented via the bag constructor?</a:t>
            </a:r>
          </a:p>
          <a:p>
            <a:pPr>
              <a:spcAft>
                <a:spcPct val="75000"/>
              </a:spcAft>
            </a:pPr>
            <a:r>
              <a:rPr lang="en-US" altLang="zh-CN"/>
              <a:t>...</a:t>
            </a:r>
          </a:p>
          <a:p>
            <a:pPr>
              <a:spcAft>
                <a:spcPct val="75000"/>
              </a:spcAft>
            </a:pPr>
            <a:r>
              <a:rPr lang="en-US" altLang="zh-CN"/>
              <a:t>At this point, the bag is truly abstract, since we haven’t decided how the bag will be implemented. Nevertheless, we still have a good idea of how a bag might be used to solve various problems.</a:t>
            </a:r>
          </a:p>
          <a:p>
            <a:pPr>
              <a:spcAft>
                <a:spcPct val="75000"/>
              </a:spcAft>
            </a:pPr>
            <a:r>
              <a:rPr lang="en-US" altLang="zh-CN"/>
              <a:t>Note: At this point, you might pause the lecture to demonstrate how a paper bag can be used to remember the ages of several students in the class.  Start by initializing the bag, then insert several students’ ages, make a few queries about the bag, and finally remove the ages.  This is a good place to point out that additional bag operations might be useful, such as an operation of combining two bags. The example bag in Section 3.1 does have some additional operations.</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Let’s start to look at the implementation of a bag as a C++ class. The class definition begins as shown in this slide. </a:t>
            </a:r>
          </a:p>
          <a:p>
            <a:r>
              <a:rPr lang="en-US" altLang="zh-CN"/>
              <a:t>A question: Suppose this class definition has been completed.  How would a program declare variables for three different bags that the program uses?  Answer:</a:t>
            </a:r>
          </a:p>
          <a:p>
            <a:endParaRPr lang="en-US" altLang="zh-CN"/>
          </a:p>
          <a:p>
            <a:r>
              <a:rPr lang="en-US" altLang="zh-CN"/>
              <a:t>bag a, b, c;</a:t>
            </a:r>
          </a:p>
          <a:p>
            <a:endParaRPr lang="en-US" altLang="zh-CN"/>
          </a:p>
          <a:p>
            <a:endParaRPr lang="zh-CN" altLang="en-US"/>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In the public part of the Bag class definition, we begin by listing the constructor prototype...</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In the public part of the Bag class definition, we begin by listing the constructor prototype... and then we list the prototypes for the other member functions.</a:t>
            </a:r>
          </a:p>
          <a:p>
            <a:r>
              <a:rPr lang="en-US" altLang="zh-CN"/>
              <a:t>In our example, we have at least four member functions to list. As a general rule, querying operations (which don’t change the contents of the ADT) should be implemented as const member functions. Other operations (which do change the contents) must be implemented as ordinary member functions.  Question: Will either insert or remove be a const member function?</a:t>
            </a:r>
          </a:p>
          <a:p>
            <a:endParaRPr lang="zh-CN" altLang="en-US"/>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introduces container classes from Chapter 3. Before this lecture, students should know about these items:</a:t>
            </a:r>
          </a:p>
          <a:p>
            <a:pPr>
              <a:spcAft>
                <a:spcPct val="75000"/>
              </a:spcAft>
            </a:pPr>
            <a:r>
              <a:rPr lang="en-US" altLang="zh-CN"/>
              <a:t>1.  How to implement simple classes, such as those in Chapter 2.</a:t>
            </a:r>
          </a:p>
          <a:p>
            <a:pPr>
              <a:spcAft>
                <a:spcPct val="75000"/>
              </a:spcAft>
            </a:pPr>
            <a:r>
              <a:rPr lang="en-US" altLang="zh-CN"/>
              <a:t>2.  How to separate the class into a header file and an implementation file.</a:t>
            </a:r>
          </a:p>
          <a:p>
            <a:pPr>
              <a:spcAft>
                <a:spcPct val="75000"/>
              </a:spcAft>
            </a:pPr>
            <a:r>
              <a:rPr lang="en-US" altLang="zh-CN"/>
              <a:t>This lecture presents container classes using an example: the bag class.  After this lecture, it would be a good idea to give further coverage of some issues from Section 3.1. In particular, you should cover the use of the typedef in the bag implementation, and the += and + operators, which are not covered in this presentation.</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Important note: The intention with a class is that the </a:t>
            </a:r>
            <a:r>
              <a:rPr lang="en-US" altLang="zh-CN" u="sng"/>
              <a:t>only</a:t>
            </a:r>
            <a:r>
              <a:rPr lang="en-US" altLang="zh-CN"/>
              <a:t> way that an object is manipulated is through its public operations.  Even if we have “inside information” about the private member variables, we don’t want our programs to use that information.  Instead, the only ways that our programs will manipulate a bag is through the public functions.</a:t>
            </a:r>
          </a:p>
          <a:p>
            <a:endParaRPr lang="en-US" altLang="zh-CN"/>
          </a:p>
          <a:p>
            <a:r>
              <a:rPr lang="en-US" altLang="zh-CN"/>
              <a:t>This approach is called </a:t>
            </a:r>
            <a:r>
              <a:rPr lang="en-US" altLang="zh-CN" u="sng"/>
              <a:t>information hiding</a:t>
            </a:r>
            <a:r>
              <a:rPr lang="en-US" altLang="zh-CN"/>
              <a:t>.  What advantages do you see to the approach?  1. The programmer who </a:t>
            </a:r>
            <a:r>
              <a:rPr lang="en-US" altLang="zh-CN" u="sng"/>
              <a:t>uses</a:t>
            </a:r>
            <a:r>
              <a:rPr lang="en-US" altLang="zh-CN"/>
              <a:t> the class does not need to clutter his or her thinking with details of the implementation.            2. At a later point, we can decide to implement the class in a different way, and programs which use the class will still work.</a:t>
            </a:r>
          </a:p>
          <a:p>
            <a:endParaRPr lang="en-US" altLang="zh-CN"/>
          </a:p>
          <a:p>
            <a:r>
              <a:rPr lang="en-US" altLang="zh-CN"/>
              <a:t>This should sound familiar: They are the same reasons that we use preconditions and postconditions to specify what a function does without indicating how the function does its work.</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In fact, its a good idea to provide a precondition/postcondition specification with each of the class’s operations.  Here’s an example of what the specification looks like for the bag’s constructor. Note that there is no precondition, so we have omitted it from the listing.</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The specification for the bag’s insert function is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specification for the bag’s size function is shown here. Notice that the function returns an integer telling how many items are in the bag. Also, this is a const member function because it does not change the contents of a bag.</a:t>
            </a:r>
          </a:p>
          <a:p>
            <a:r>
              <a:rPr lang="en-US" altLang="zh-CN"/>
              <a:t>There’s actually a better data type to use for the return value, as shown here...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I have changed the return type to size_t, which is a data type that is defined in stdlib.h (or cstadlib). This data type can be used for any non-negative integer values. Also, every C++ implementation guarantees that the size_t values are large enough to hold the size of any object that can be declared on the current machine. Therefore, it’s a good idea to use the size_t type when you are describing the size of an object (such as the size of a bag).</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The specification for the bag’s occurrences function is shown here. Notice that the return value is once again a size_t value, and this is also a const member function.</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The specification for the bag’s remove function is shown here.</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Let’s look at some details of the bag’s header file and implementation file.</a:t>
            </a:r>
          </a:p>
          <a:p>
            <a:r>
              <a:rPr lang="en-US" altLang="zh-CN"/>
              <a:t>The header file has two parts: Documentation telling how to use the Bag class, and the actual Bag class definition. In this example, we have called the header file bag1.h (because we intend to have further implementations that will be bag2, bag3, and so on).</a:t>
            </a:r>
          </a:p>
          <a:p>
            <a:r>
              <a:rPr lang="en-US" altLang="zh-CN"/>
              <a:t>The implementation file, called bag1.cxx, contains the implementations of the Bag member functions.</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Keep in mind that the bag’s documentation should list the prototypes and specifications for all of the bag’s functions.</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Bag’s class definition is the definition that we have already seen (or at least seen most of). It lists the prototypes of the bag member functions in the public section, and will list private member variables in the private section.</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Start by thinking about a bag -- a money bag, a gym bag, a grocery bag, whatever your favorite bag is.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The bodies for the bag’s functions appear in the separate implementation file.</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Time for a quiz . .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We’ll see this concept over and over again.  In order to use something, you don’t need to know implementation details -- and, in fact, your thinking is usually clearer if implementation details remain hidden.</a:t>
            </a:r>
          </a:p>
          <a:p>
            <a:endParaRPr lang="en-US" altLang="zh-CN"/>
          </a:p>
          <a:p>
            <a:r>
              <a:rPr lang="en-US" altLang="zh-CN"/>
              <a:t>By the way, a sample program using a bag is given in Section 3.1 of the text, and this program actually appears before the implementation details of the Bag class.</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Let’s take a quick look at how a program might declare and use a bag. In this example, the program declares a bag called ages, and inserts the three numbers 4, 8, and 4 into the ages bag.</a:t>
            </a:r>
          </a:p>
          <a:p>
            <a:endParaRPr lang="en-US" altLang="zh-CN"/>
          </a:p>
          <a:p>
            <a:r>
              <a:rPr lang="en-US" altLang="zh-CN"/>
              <a:t>Question: What include statement would be needed for this program to declare and use a bag?</a:t>
            </a:r>
          </a:p>
          <a:p>
            <a:r>
              <a:rPr lang="en-US" altLang="zh-CN"/>
              <a:t>...</a:t>
            </a:r>
          </a:p>
          <a:p>
            <a:r>
              <a:rPr lang="en-US" altLang="zh-CN"/>
              <a:t>Answer: The new Bag class should be implemented in two separate files: A header file and an implementation file. In order to use the Bag class, a program must include the bag’s header file.</a:t>
            </a:r>
          </a:p>
        </p:txBody>
      </p:sp>
      <p:sp>
        <p:nvSpPr>
          <p:cNvPr id="13005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Just to finish things off, let’s look at some details of how the Bag class could be implemented.  This isn’t the only way to implement the class, but it is a simple approach.</a:t>
            </a:r>
          </a:p>
          <a:p>
            <a:endParaRPr lang="en-US" altLang="zh-CN"/>
          </a:p>
          <a:p>
            <a:r>
              <a:rPr lang="en-US" altLang="zh-CN"/>
              <a:t>The plan is to store the entries of a bag in the front part of an array, sometimes called a </a:t>
            </a:r>
            <a:r>
              <a:rPr lang="en-US" altLang="zh-CN" u="sng"/>
              <a:t>partially-filled array</a:t>
            </a:r>
            <a:r>
              <a:rPr lang="en-US" altLang="zh-CN"/>
              <a:t>.</a:t>
            </a:r>
          </a:p>
          <a:p>
            <a:endParaRPr lang="en-US" altLang="zh-CN"/>
          </a:p>
          <a:p>
            <a:r>
              <a:rPr lang="en-US" altLang="zh-CN"/>
              <a:t>For example, if we have an array that contains two fours and an eight, then we would place those three numbers in the first three components of an array.  We don’t care what appears beyond those first three components.</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We also don’t care what order the entries appear in.  We might have both fours first . .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 . . or we might have the eight first.</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There is one more item that we do need to keep track of, and that’s the total number of entries in the bag.  For this example, the total number of entries in the bag is three.</a:t>
            </a:r>
          </a:p>
          <a:p>
            <a:endParaRPr lang="en-US" altLang="zh-CN"/>
          </a:p>
          <a:p>
            <a:r>
              <a:rPr lang="en-US" altLang="zh-CN"/>
              <a:t>What would go wrong if we didn’t keep track of this number?  Answer: We wouldn’t know what part of the array was being used, and what part of the array was just garbage.</a:t>
            </a:r>
          </a:p>
          <a:p>
            <a:endParaRPr lang="en-US" altLang="zh-CN"/>
          </a:p>
          <a:p>
            <a:r>
              <a:rPr lang="en-US" altLang="zh-CN"/>
              <a:t>Another question: How would an empty bag be represented?  Answer: The bag’s size is zero, and the entire array may be garbage since we are not using any of the array.</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Time for another quiz . . .</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This is not the only solution.  You might have used different names for the two private member variables. The important idea is that a private member variable can be an array.</a:t>
            </a:r>
          </a:p>
          <a:p>
            <a:endParaRPr lang="en-US" altLang="zh-CN"/>
          </a:p>
          <a:p>
            <a:r>
              <a:rPr lang="en-US" altLang="zh-CN"/>
              <a:t>There’s at least one other facet that we should improve. The number 20 is somewhat arbitrary. I might want a bag with a capacity of 200 or 2000 or even 20000. In order to make it clear that the capacity can be easily changed, we should declare the capacity as a constant in the public portion of the bag, like this...</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Inside the bag, is a collection of numbers, such as the collection of two fours and an eight shown here.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The definition “static const size_t CAPACITY = 20” defines a number called CAPACITY that can be used anywhere within the bag implementation. </a:t>
            </a:r>
          </a:p>
          <a:p>
            <a:r>
              <a:rPr lang="en-US" altLang="zh-CN"/>
              <a:t>The keyword static means that all bags have the same CAPACITY.</a:t>
            </a:r>
          </a:p>
          <a:p>
            <a:r>
              <a:rPr lang="en-US" altLang="zh-CN"/>
              <a:t>The keyword const means that this number cannot change while a program is running (although we could change it and recompile).</a:t>
            </a:r>
          </a:p>
          <a:p>
            <a:r>
              <a:rPr lang="en-US" altLang="zh-CN"/>
              <a:t>The constant is declared with all capital letters; this isn’t a requirement in C++, but most C++ programmers follow the practice of using capitals for constants’ names.</a:t>
            </a:r>
          </a:p>
          <a:p>
            <a:r>
              <a:rPr lang="en-US" altLang="zh-CN"/>
              <a:t>Within a program, you can declare a bag b, and refer to the constant as b.CAPACITY. </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50938" y="692150"/>
            <a:ext cx="4556125" cy="3416300"/>
          </a:xfrm>
          <a:ln/>
        </p:spPr>
      </p:sp>
      <p:sp>
        <p:nvSpPr>
          <p:cNvPr id="115715" name="Rectangle 3"/>
          <p:cNvSpPr>
            <a:spLocks noGrp="1" noChangeArrowheads="1"/>
          </p:cNvSpPr>
          <p:nvPr>
            <p:ph type="body" idx="1"/>
          </p:nvPr>
        </p:nvSpPr>
        <p:spPr/>
        <p:txBody>
          <a:bodyPr/>
          <a:lstStyle/>
          <a:p>
            <a:r>
              <a:rPr lang="en-US" altLang="zh-CN"/>
              <a:t>Here is a good place to introduce the invariant of a class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Now that we know about the implementation details of the bag member variables, let’s look at an example of calling Bag::insert.  In the example, we start with the bag shown here . . .</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 . . and we call Bag::insert to insert the number 17.</a:t>
            </a:r>
          </a:p>
          <a:p>
            <a:endParaRPr lang="en-US" altLang="zh-CN"/>
          </a:p>
          <a:p>
            <a:r>
              <a:rPr lang="en-US" altLang="zh-CN"/>
              <a:t>What will be the values of b.data and b.count after the insertion?</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We have added the new number, 17, to the next spot in the array; and we have incremented b.count by one to indicate that we are now using one more spot in the array.</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Here’s the pseudocode for implementing Bag::insert.  We start by checking that the precondition is valid -- in other words that the bag has room for another entry. An important note: These assertions should be carried out using public members (such as size and CAPACITY) rather than private members (such as count). The use of public members makes the potential error messages more meaningful.</a:t>
            </a:r>
          </a:p>
          <a:p>
            <a:endParaRPr lang="en-US" altLang="zh-CN"/>
          </a:p>
          <a:p>
            <a:r>
              <a:rPr lang="en-US" altLang="zh-CN"/>
              <a:t>Next we place the new_entry in the array.</a:t>
            </a:r>
          </a:p>
          <a:p>
            <a:r>
              <a:rPr lang="en-US" altLang="zh-CN"/>
              <a:t>Finally we add one to the count.</a:t>
            </a:r>
          </a:p>
          <a:p>
            <a:r>
              <a:rPr lang="en-US" altLang="zh-CN"/>
              <a:t>What would the C++ code look like for Steps 2 and 3?</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Here is one solution for Steps 2 and 3. In our example, this would cause the new_entry (17) to be placed at index [2] of the array b.data, and then count is incremented to 3.</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a:t>Here is an alternative that combines Steps 2 and 3. In this alternative, the index [count++] is evaluated and used before count is incremented. If we wanted the incrementing to occur before evaluation, we would write ++count instead.</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 quick summary . . .</a:t>
            </a:r>
          </a:p>
        </p:txBody>
      </p:sp>
      <p:sp>
        <p:nvSpPr>
          <p:cNvPr id="1331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p:spPr>
        <p:txBody>
          <a:bodyPr/>
          <a:lstStyle/>
          <a:p>
            <a:r>
              <a:rPr lang="en-US" altLang="zh-CN"/>
              <a:t>A quick summary . . .</a:t>
            </a:r>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This bag will be our first example of a container class, which is a class where each object can contain a collection of items (such as numbers).  One of the important facets of a container class is that each object begins in a known configuration.  In the case of a bag, we will count on each bag being initially empty.  This is called the initial state of a bag.</a:t>
            </a:r>
          </a:p>
          <a:p>
            <a:endParaRPr lang="en-US" altLang="zh-CN"/>
          </a:p>
          <a:p>
            <a:r>
              <a:rPr lang="en-US" altLang="zh-CN"/>
              <a:t>Put it on the balance, it will have no weight</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You can read Section 3.1 for the complete bag implementation.  However, the bag class itself is not particularly important; the important point is the concept of a container class, and the advantages that classes provide.</a:t>
            </a:r>
          </a:p>
          <a:p>
            <a:endParaRPr lang="en-US" altLang="zh-CN"/>
          </a:p>
          <a:p>
            <a:r>
              <a:rPr lang="en-US" altLang="zh-CN"/>
              <a:t>Later we will reimplement this same bag in more efficient ways.</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p:txBody>
          <a:bodyPr/>
          <a:lstStyle/>
          <a:p>
            <a:r>
              <a:rPr lang="en-US" altLang="zh-CN"/>
              <a:t>Interesting observation when you call</a:t>
            </a:r>
          </a:p>
          <a:p>
            <a:endParaRPr lang="en-US" altLang="zh-CN"/>
          </a:p>
          <a:p>
            <a:r>
              <a:rPr lang="en-US" altLang="zh-CN"/>
              <a:t>b += b;</a:t>
            </a:r>
          </a:p>
          <a:p>
            <a:endParaRPr lang="en-US" altLang="zh-CN"/>
          </a:p>
          <a:p>
            <a:r>
              <a:rPr lang="en-US" altLang="zh-CN"/>
              <a:t>Actual call b.operator+=(b);</a:t>
            </a:r>
          </a:p>
          <a:p>
            <a:r>
              <a:rPr lang="en-US" altLang="zh-CN"/>
              <a:t>Draw a memory map in blackboard</a:t>
            </a:r>
          </a:p>
          <a:p>
            <a:endParaRPr lang="en-US" altLang="zh-CN"/>
          </a:p>
          <a:p>
            <a:r>
              <a:rPr lang="en-US" altLang="zh-CN"/>
              <a:t>both this and addend are pointing to b;</a:t>
            </a:r>
          </a:p>
          <a:p>
            <a:r>
              <a:rPr lang="en-US" altLang="zh-CN"/>
              <a:t>even if your complier do not allow you to change addend.used during compiling, you actually change b.used - since </a:t>
            </a:r>
          </a:p>
          <a:p>
            <a:endParaRPr lang="en-US" altLang="zh-CN"/>
          </a:p>
          <a:p>
            <a:r>
              <a:rPr lang="en-US" altLang="zh-CN"/>
              <a:t>used is b.used, and ++used will increase b.used (actually addend.used in the function) and will always have </a:t>
            </a:r>
          </a:p>
          <a:p>
            <a:endParaRPr lang="en-US" altLang="zh-CN"/>
          </a:p>
          <a:p>
            <a:r>
              <a:rPr lang="en-US" altLang="zh-CN"/>
              <a:t>i&lt; addend.used</a:t>
            </a:r>
          </a:p>
          <a:p>
            <a:endParaRPr lang="en-US" altLang="zh-CN"/>
          </a:p>
          <a:p>
            <a:r>
              <a:rPr lang="en-US" altLang="zh-CN"/>
              <a:t>and the loop never ends.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altLang="zh-CN"/>
              <a:t>The cell of the end location is not copied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50938" y="692150"/>
            <a:ext cx="4556125" cy="3416300"/>
          </a:xfrm>
          <a:ln/>
        </p:spPr>
      </p:sp>
      <p:sp>
        <p:nvSpPr>
          <p:cNvPr id="131075" name="Rectangle 3"/>
          <p:cNvSpPr>
            <a:spLocks noGrp="1" noChangeArrowheads="1"/>
          </p:cNvSpPr>
          <p:nvPr>
            <p:ph type="body" idx="1"/>
          </p:nvPr>
        </p:nvSpPr>
        <p:spPr/>
        <p:txBody>
          <a:bodyPr/>
          <a:lstStyle/>
          <a:p>
            <a:r>
              <a:rPr lang="en-US" altLang="zh-CN"/>
              <a:t>answer: a = a+b wil be fine </a:t>
            </a:r>
          </a:p>
          <a:p>
            <a:endParaRPr lang="en-US" altLang="zh-CN"/>
          </a:p>
          <a:p>
            <a:r>
              <a:rPr lang="en-US" altLang="zh-CN"/>
              <a:t>first a+b is assigned to a temp bag answer</a:t>
            </a:r>
          </a:p>
          <a:p>
            <a:r>
              <a:rPr lang="en-US" altLang="zh-CN"/>
              <a:t>then it is copied to a</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r>
              <a:rPr lang="en-US" altLang="zh-CN"/>
              <a:t>Give an example</a:t>
            </a:r>
          </a:p>
          <a:p>
            <a:endParaRPr lang="en-US" altLang="zh-CN"/>
          </a:p>
          <a:p>
            <a:r>
              <a:rPr lang="en-US" altLang="zh-CN"/>
              <a:t>b1:  2 2 4 4</a:t>
            </a:r>
          </a:p>
          <a:p>
            <a:r>
              <a:rPr lang="en-US" altLang="zh-CN"/>
              <a:t>b2: 2 2 2 3 4</a:t>
            </a:r>
          </a:p>
          <a:p>
            <a:r>
              <a:rPr lang="en-US" altLang="zh-CN"/>
              <a:t>b1 – b2 : 4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altLang="zh-CN"/>
              <a:t>We don’t need to check if a target is in  bag b1 since erase_one will check thi</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Here’s one last question for you to think about.   Of course, the answer is that there is very little difference between a bag of integers and a bag of any other type.  </a:t>
            </a:r>
          </a:p>
          <a:p>
            <a:endParaRPr lang="en-US" altLang="zh-CN"/>
          </a:p>
          <a:p>
            <a:r>
              <a:rPr lang="en-US" altLang="zh-CN"/>
              <a:t>For more on this issue, you should read about typedef statements in Section 3.1.  Typedef statements are the first simple way to write a container class where the underlying data type can be easily changed. Later (in Chapter 6) we will see a more powerful alternative to typedef statements.</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p:txBody>
          <a:bodyPr/>
          <a:lstStyle/>
          <a:p>
            <a:r>
              <a:rPr lang="en-US" altLang="zh-CN"/>
              <a:t>sequence:</a:t>
            </a:r>
          </a:p>
          <a:p>
            <a:endParaRPr lang="en-US" altLang="zh-CN"/>
          </a:p>
          <a:p>
            <a:r>
              <a:rPr lang="en-US" altLang="zh-CN"/>
              <a:t>start;</a:t>
            </a:r>
          </a:p>
          <a:p>
            <a:r>
              <a:rPr lang="en-US" altLang="zh-CN"/>
              <a:t>advance</a:t>
            </a:r>
          </a:p>
          <a:p>
            <a:r>
              <a:rPr lang="en-US" altLang="zh-CN"/>
              <a:t>insert</a:t>
            </a:r>
          </a:p>
          <a:p>
            <a:r>
              <a:rPr lang="en-US" altLang="zh-CN"/>
              <a:t>attach</a:t>
            </a:r>
          </a:p>
          <a:p>
            <a:r>
              <a:rPr lang="en-US" altLang="zh-CN"/>
              <a:t>remove_current</a:t>
            </a:r>
          </a:p>
          <a:p>
            <a:r>
              <a:rPr lang="en-US" altLang="zh-CN"/>
              <a:t>current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 quick summary . . .</a:t>
            </a:r>
          </a:p>
        </p:txBody>
      </p:sp>
      <p:sp>
        <p:nvSpPr>
          <p:cNvPr id="13619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a:lstStyle/>
          <a:p>
            <a:r>
              <a:rPr lang="zh-CN" altLang="en-US"/>
              <a:t> </a:t>
            </a:r>
          </a:p>
        </p:txBody>
      </p:sp>
      <p:sp>
        <p:nvSpPr>
          <p:cNvPr id="1034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We will use a fixed collection of operations to manipulate bags.  One of the simplest operations that we permit is the action of inserting a new number into a bag.  </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In this example, we have inserted the first number -- a four -- into a bag that was previously empty.</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We can continue inserting new numbers into the bag.</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Now we have a four and an eight in the bag.</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0" name="Text Box 6"/>
          <p:cNvSpPr txBox="1">
            <a:spLocks noChangeArrowheads="1"/>
          </p:cNvSpPr>
          <p:nvPr userDrawn="1"/>
        </p:nvSpPr>
        <p:spPr bwMode="auto">
          <a:xfrm>
            <a:off x="8518525" y="6421438"/>
            <a:ext cx="457200" cy="336550"/>
          </a:xfrm>
          <a:prstGeom prst="rect">
            <a:avLst/>
          </a:prstGeom>
          <a:noFill/>
          <a:ln w="12700">
            <a:noFill/>
            <a:miter lim="800000"/>
            <a:headEnd/>
            <a:tailEnd/>
          </a:ln>
          <a:effectLst/>
        </p:spPr>
        <p:txBody>
          <a:bodyPr>
            <a:spAutoFit/>
          </a:bodyPr>
          <a:lstStyle/>
          <a:p>
            <a:pPr>
              <a:spcBef>
                <a:spcPct val="50000"/>
              </a:spcBef>
            </a:pPr>
            <a:fld id="{21B0371C-5D0E-447B-AE40-717C7B9EB832}" type="slidenum">
              <a:rPr lang="zh-CN" altLang="en-US" sz="1600">
                <a:effectLst>
                  <a:outerShdw blurRad="38100" dist="38100" dir="2700000" algn="tl">
                    <a:srgbClr val="000000"/>
                  </a:outerShdw>
                </a:effectLst>
                <a:ea typeface="SimSun" pitchFamily="2" charset="-122"/>
              </a:rPr>
              <a:pPr>
                <a:spcBef>
                  <a:spcPct val="50000"/>
                </a:spcBef>
              </a:pPr>
              <a:t>‹#›</a:t>
            </a:fld>
            <a:endParaRPr lang="en-US" altLang="zh-CN" sz="1600">
              <a:effectLst>
                <a:outerShdw blurRad="38100" dist="38100" dir="2700000" algn="tl">
                  <a:srgbClr val="000000"/>
                </a:outerShdw>
              </a:effectLst>
              <a:ea typeface="SimSun"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wmf"/><Relationship Id="rId5" Type="http://schemas.openxmlformats.org/officeDocument/2006/relationships/image" Target="../media/image26.emf"/><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33.emf"/><Relationship Id="rId4" Type="http://schemas.openxmlformats.org/officeDocument/2006/relationships/image" Target="../media/image32.emf"/></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6.emf"/><Relationship Id="rId4" Type="http://schemas.openxmlformats.org/officeDocument/2006/relationships/image" Target="../media/image35.emf"/></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39.emf"/><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2.emf"/><Relationship Id="rId4" Type="http://schemas.openxmlformats.org/officeDocument/2006/relationships/image" Target="../media/image41.emf"/></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45.emf"/><Relationship Id="rId4" Type="http://schemas.openxmlformats.org/officeDocument/2006/relationships/image" Target="../media/image44.emf"/></Relationships>
</file>

<file path=ppt/slides/_rels/slide3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bag-ppt.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g-ppt.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bag-ppt.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bag-ppt.html"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pitchFamily="34" charset="0"/>
                <a:ea typeface="SimSun" pitchFamily="2" charset="-122"/>
              </a:rPr>
              <a:t>CSC212 </a:t>
            </a:r>
            <a:r>
              <a:rPr lang="en-US" altLang="zh-CN" dirty="0">
                <a:latin typeface="Arial" pitchFamily="34" charset="0"/>
                <a:ea typeface="SimSun" pitchFamily="2" charset="-122"/>
              </a:rPr>
              <a:t> </a:t>
            </a:r>
            <a:br>
              <a:rPr lang="en-US" altLang="zh-CN" dirty="0">
                <a:latin typeface="Arial" pitchFamily="34" charset="0"/>
                <a:ea typeface="SimSun" pitchFamily="2" charset="-122"/>
              </a:rPr>
            </a:br>
            <a:r>
              <a:rPr lang="en-US" altLang="zh-CN" dirty="0">
                <a:latin typeface="Arial" pitchFamily="34" charset="0"/>
                <a:ea typeface="SimSun" pitchFamily="2" charset="-122"/>
              </a:rPr>
              <a:t>Data Structure </a:t>
            </a:r>
            <a:br>
              <a:rPr lang="en-US" altLang="zh-CN" dirty="0">
                <a:latin typeface="Arial" pitchFamily="34" charset="0"/>
                <a:ea typeface="SimSun" pitchFamily="2" charset="-122"/>
              </a:rPr>
            </a:br>
            <a:r>
              <a:rPr lang="en-US" altLang="zh-CN" dirty="0">
                <a:latin typeface="Arial" pitchFamily="34" charset="0"/>
                <a:ea typeface="SimSun" pitchFamily="2" charset="-122"/>
              </a:rPr>
              <a:t>- </a:t>
            </a:r>
            <a:r>
              <a:rPr lang="en-US" altLang="zh-CN" sz="3200" dirty="0">
                <a:latin typeface="Arial" pitchFamily="34" charset="0"/>
                <a:ea typeface="SimSun" pitchFamily="2" charset="-122"/>
              </a:rPr>
              <a:t>Section EF</a:t>
            </a:r>
            <a:r>
              <a:rPr lang="en-US" altLang="zh-CN" dirty="0">
                <a:ea typeface="SimSun" pitchFamily="2" charset="-122"/>
              </a:rPr>
              <a:t> </a:t>
            </a:r>
          </a:p>
        </p:txBody>
      </p:sp>
      <p:sp>
        <p:nvSpPr>
          <p:cNvPr id="107523" name="Rectangle 3"/>
          <p:cNvSpPr>
            <a:spLocks noGrp="1" noChangeArrowheads="1"/>
          </p:cNvSpPr>
          <p:nvPr>
            <p:ph type="subTitle" idx="1"/>
          </p:nvPr>
        </p:nvSpPr>
        <p:spPr>
          <a:xfrm>
            <a:off x="838200" y="2819400"/>
            <a:ext cx="7162800" cy="3200400"/>
          </a:xfrm>
        </p:spPr>
        <p:txBody>
          <a:bodyPr/>
          <a:lstStyle/>
          <a:p>
            <a:r>
              <a:rPr lang="en-US" altLang="zh-CN" sz="4000" dirty="0">
                <a:ea typeface="SimSun" pitchFamily="2" charset="-122"/>
              </a:rPr>
              <a:t>Lectures 4 &amp; 5</a:t>
            </a:r>
          </a:p>
          <a:p>
            <a:r>
              <a:rPr lang="en-US" altLang="zh-CN" sz="4000" dirty="0">
                <a:ea typeface="SimSun" pitchFamily="2" charset="-122"/>
              </a:rPr>
              <a:t>Container Classes</a:t>
            </a:r>
          </a:p>
          <a:p>
            <a:endParaRPr lang="en-US" altLang="zh-CN" dirty="0">
              <a:ea typeface="SimSun" pitchFamily="2" charset="-122"/>
            </a:endParaRPr>
          </a:p>
          <a:p>
            <a:r>
              <a:rPr lang="en-US" altLang="zh-CN" dirty="0">
                <a:ea typeface="SimSun" pitchFamily="2" charset="-122"/>
              </a:rPr>
              <a:t>Instructor:  Zhigang Zhu</a:t>
            </a:r>
          </a:p>
          <a:p>
            <a:r>
              <a:rPr lang="en-US" altLang="zh-CN" dirty="0">
                <a:ea typeface="SimSun" pitchFamily="2" charset="-122"/>
              </a:rPr>
              <a:t>Department of Computer Science </a:t>
            </a:r>
          </a:p>
          <a:p>
            <a:r>
              <a:rPr lang="en-US" altLang="zh-CN" dirty="0">
                <a:ea typeface="SimSun" pitchFamily="2" charset="-122"/>
              </a:rPr>
              <a:t>City College of New York</a:t>
            </a:r>
          </a:p>
        </p:txBody>
      </p:sp>
      <p:pic>
        <p:nvPicPr>
          <p:cNvPr id="10752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5" name="Group 15"/>
          <p:cNvGrpSpPr>
            <a:grpSpLocks/>
          </p:cNvGrpSpPr>
          <p:nvPr/>
        </p:nvGrpSpPr>
        <p:grpSpPr bwMode="auto">
          <a:xfrm>
            <a:off x="5133975" y="3376613"/>
            <a:ext cx="2468563" cy="2927350"/>
            <a:chOff x="3234" y="2127"/>
            <a:chExt cx="1555" cy="1844"/>
          </a:xfrm>
        </p:grpSpPr>
        <p:grpSp>
          <p:nvGrpSpPr>
            <p:cNvPr id="20493" name="Group 13"/>
            <p:cNvGrpSpPr>
              <a:grpSpLocks/>
            </p:cNvGrpSpPr>
            <p:nvPr/>
          </p:nvGrpSpPr>
          <p:grpSpPr bwMode="auto">
            <a:xfrm>
              <a:off x="3234" y="2180"/>
              <a:ext cx="1555" cy="1791"/>
              <a:chOff x="3234" y="2180"/>
              <a:chExt cx="1555" cy="1791"/>
            </a:xfrm>
          </p:grpSpPr>
          <p:grpSp>
            <p:nvGrpSpPr>
              <p:cNvPr id="20491" name="Group 11"/>
              <p:cNvGrpSpPr>
                <a:grpSpLocks/>
              </p:cNvGrpSpPr>
              <p:nvPr/>
            </p:nvGrpSpPr>
            <p:grpSpPr bwMode="auto">
              <a:xfrm>
                <a:off x="3234" y="2180"/>
                <a:ext cx="1555" cy="1791"/>
                <a:chOff x="3234" y="2180"/>
                <a:chExt cx="1555" cy="1791"/>
              </a:xfrm>
            </p:grpSpPr>
            <p:sp>
              <p:nvSpPr>
                <p:cNvPr id="20482"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0483"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4"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5"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6"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7"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8"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0489"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0490"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0492"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0494"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0496"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20497" name="Rectangle 17"/>
          <p:cNvSpPr>
            <a:spLocks noGrp="1" noChangeArrowheads="1"/>
          </p:cNvSpPr>
          <p:nvPr>
            <p:ph type="body" sz="half" idx="1"/>
          </p:nvPr>
        </p:nvSpPr>
        <p:spPr>
          <a:xfrm>
            <a:off x="685800" y="1981200"/>
            <a:ext cx="3614738" cy="4114800"/>
          </a:xfrm>
          <a:noFill/>
          <a:ln/>
        </p:spPr>
        <p:txBody>
          <a:bodyPr/>
          <a:lstStyle/>
          <a:p>
            <a:pPr marL="344488" indent="-344488"/>
            <a:r>
              <a:rPr lang="en-US" altLang="zh-CN" dirty="0">
                <a:ea typeface="SimSun" pitchFamily="2" charset="-122"/>
              </a:rPr>
              <a:t>Numbers may be inserted into a bag.</a:t>
            </a:r>
          </a:p>
          <a:p>
            <a:pPr marL="344488" indent="-344488"/>
            <a:r>
              <a:rPr lang="en-US" altLang="zh-CN" dirty="0">
                <a:ea typeface="SimSun" pitchFamily="2" charset="-122"/>
              </a:rPr>
              <a:t>The bag can hold many numbers.</a:t>
            </a:r>
          </a:p>
          <a:p>
            <a:pPr marL="344488" indent="-344488"/>
            <a:r>
              <a:rPr lang="en-US" altLang="zh-CN" dirty="0">
                <a:ea typeface="SimSun" pitchFamily="2" charset="-122"/>
              </a:rPr>
              <a:t>We can even insert the same number more than once.</a:t>
            </a:r>
          </a:p>
        </p:txBody>
      </p:sp>
      <p:pic>
        <p:nvPicPr>
          <p:cNvPr id="20498"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grpSp>
        <p:nvGrpSpPr>
          <p:cNvPr id="20501" name="Group 21"/>
          <p:cNvGrpSpPr>
            <a:grpSpLocks/>
          </p:cNvGrpSpPr>
          <p:nvPr/>
        </p:nvGrpSpPr>
        <p:grpSpPr bwMode="auto">
          <a:xfrm>
            <a:off x="4191001" y="4379913"/>
            <a:ext cx="1746250" cy="1747837"/>
            <a:chOff x="2640" y="2759"/>
            <a:chExt cx="1100" cy="1101"/>
          </a:xfrm>
        </p:grpSpPr>
        <p:sp>
          <p:nvSpPr>
            <p:cNvPr id="20499" name="AutoShape 19"/>
            <p:cNvSpPr>
              <a:spLocks noChangeArrowheads="1"/>
            </p:cNvSpPr>
            <p:nvPr/>
          </p:nvSpPr>
          <p:spPr bwMode="auto">
            <a:xfrm rot="10800000" flipH="1">
              <a:off x="2712" y="2759"/>
              <a:ext cx="918" cy="105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2640" y="2880"/>
              <a:ext cx="1100" cy="98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NOW  I'M</a:t>
              </a:r>
            </a:p>
            <a:p>
              <a:pPr algn="ctr"/>
              <a:r>
                <a:rPr lang="en-US" altLang="zh-CN" sz="1600" b="1" i="1" dirty="0">
                  <a:solidFill>
                    <a:schemeClr val="bg2"/>
                  </a:solidFill>
                  <a:effectLst/>
                  <a:ea typeface="SimSun" pitchFamily="2" charset="-122"/>
                </a:rPr>
                <a:t>PUTTING A</a:t>
              </a:r>
            </a:p>
            <a:p>
              <a:pPr algn="ctr"/>
              <a:r>
                <a:rPr lang="en-US" altLang="zh-CN" sz="1600" b="1" i="1" dirty="0">
                  <a:solidFill>
                    <a:schemeClr val="bg2"/>
                  </a:solidFill>
                  <a:effectLst/>
                  <a:ea typeface="SimSun" pitchFamily="2" charset="-122"/>
                </a:rPr>
                <a:t>SECOND 4 </a:t>
              </a:r>
            </a:p>
            <a:p>
              <a:pPr algn="ctr"/>
              <a:r>
                <a:rPr lang="en-US" altLang="zh-CN" sz="1600" b="1" i="1" dirty="0">
                  <a:solidFill>
                    <a:schemeClr val="bg2"/>
                  </a:solidFill>
                  <a:effectLst/>
                  <a:ea typeface="SimSun" pitchFamily="2" charset="-122"/>
                </a:rPr>
                <a:t>IN THE</a:t>
              </a:r>
            </a:p>
            <a:p>
              <a:pPr algn="ctr"/>
              <a:r>
                <a:rPr lang="en-US" altLang="zh-CN" sz="1600" b="1" i="1" dirty="0">
                  <a:solidFill>
                    <a:schemeClr val="bg2"/>
                  </a:solidFill>
                  <a:effectLst/>
                  <a:ea typeface="SimSun" pitchFamily="2" charset="-122"/>
                </a:rPr>
                <a:t>BAG.</a:t>
              </a:r>
            </a:p>
            <a:p>
              <a:pPr algn="ctr"/>
              <a:endParaRPr lang="zh-CN" altLang="en-US" sz="1600" b="1" i="1" dirty="0">
                <a:solidFill>
                  <a:schemeClr val="bg2"/>
                </a:solidFill>
                <a:effectLst/>
                <a:ea typeface="SimSun" pitchFamily="2" charset="-122"/>
              </a:endParaRPr>
            </a:p>
          </p:txBody>
        </p:sp>
      </p:grpSp>
      <p:pic>
        <p:nvPicPr>
          <p:cNvPr id="20502" name="Picture 22"/>
          <p:cNvPicPr>
            <a:picLocks noChangeArrowheads="1"/>
          </p:cNvPicPr>
          <p:nvPr/>
        </p:nvPicPr>
        <p:blipFill>
          <a:blip r:embed="rId4" cstate="print"/>
          <a:srcRect/>
          <a:stretch>
            <a:fillRect/>
          </a:stretch>
        </p:blipFill>
        <p:spPr bwMode="auto">
          <a:xfrm>
            <a:off x="5716588" y="2549525"/>
            <a:ext cx="696912" cy="755650"/>
          </a:xfrm>
          <a:prstGeom prst="rect">
            <a:avLst/>
          </a:prstGeom>
          <a:noFill/>
          <a:ln w="12700">
            <a:noFill/>
            <a:miter lim="800000"/>
            <a:headEnd/>
            <a:tailEnd/>
          </a:ln>
          <a:effec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43" name="Group 15"/>
          <p:cNvGrpSpPr>
            <a:grpSpLocks/>
          </p:cNvGrpSpPr>
          <p:nvPr/>
        </p:nvGrpSpPr>
        <p:grpSpPr bwMode="auto">
          <a:xfrm>
            <a:off x="5133975" y="3376613"/>
            <a:ext cx="2468563" cy="2927350"/>
            <a:chOff x="3234" y="2127"/>
            <a:chExt cx="1555" cy="1844"/>
          </a:xfrm>
        </p:grpSpPr>
        <p:grpSp>
          <p:nvGrpSpPr>
            <p:cNvPr id="22541" name="Group 13"/>
            <p:cNvGrpSpPr>
              <a:grpSpLocks/>
            </p:cNvGrpSpPr>
            <p:nvPr/>
          </p:nvGrpSpPr>
          <p:grpSpPr bwMode="auto">
            <a:xfrm>
              <a:off x="3234" y="2180"/>
              <a:ext cx="1555" cy="1791"/>
              <a:chOff x="3234" y="2180"/>
              <a:chExt cx="1555" cy="1791"/>
            </a:xfrm>
          </p:grpSpPr>
          <p:grpSp>
            <p:nvGrpSpPr>
              <p:cNvPr id="22539" name="Group 11"/>
              <p:cNvGrpSpPr>
                <a:grpSpLocks/>
              </p:cNvGrpSpPr>
              <p:nvPr/>
            </p:nvGrpSpPr>
            <p:grpSpPr bwMode="auto">
              <a:xfrm>
                <a:off x="3234" y="2180"/>
                <a:ext cx="1555" cy="1791"/>
                <a:chOff x="3234" y="2180"/>
                <a:chExt cx="1555" cy="1791"/>
              </a:xfrm>
            </p:grpSpPr>
            <p:sp>
              <p:nvSpPr>
                <p:cNvPr id="22530"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2531"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2"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3"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4"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5"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6"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2537"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2538"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2540"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2542"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2544"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22545"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a:p>
            <a:pPr marL="344488" indent="-344488"/>
            <a:r>
              <a:rPr lang="en-US" altLang="zh-CN">
                <a:ea typeface="SimSun" pitchFamily="2" charset="-122"/>
              </a:rPr>
              <a:t>We can even insert the same number more than once.</a:t>
            </a:r>
          </a:p>
        </p:txBody>
      </p:sp>
      <p:sp>
        <p:nvSpPr>
          <p:cNvPr id="22546"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2547" name="Picture 19"/>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22548" name="Picture 20"/>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pic>
        <p:nvPicPr>
          <p:cNvPr id="22549" name="Picture 21"/>
          <p:cNvPicPr>
            <a:picLocks noChangeArrowheads="1"/>
          </p:cNvPicPr>
          <p:nvPr/>
        </p:nvPicPr>
        <p:blipFill>
          <a:blip r:embed="rId5"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2550" name="Picture 22"/>
          <p:cNvPicPr>
            <a:picLocks noChangeArrowheads="1"/>
          </p:cNvPicPr>
          <p:nvPr/>
        </p:nvPicPr>
        <p:blipFill>
          <a:blip r:embed="rId6" cstate="print"/>
          <a:srcRect/>
          <a:stretch>
            <a:fillRect/>
          </a:stretch>
        </p:blipFill>
        <p:spPr bwMode="auto">
          <a:xfrm>
            <a:off x="6386513" y="5311775"/>
            <a:ext cx="566737" cy="606425"/>
          </a:xfrm>
          <a:prstGeom prst="rect">
            <a:avLst/>
          </a:prstGeom>
          <a:noFill/>
          <a:ln w="12700">
            <a:noFill/>
            <a:miter lim="800000"/>
            <a:headEnd/>
            <a:tailEnd/>
          </a:ln>
          <a:effectLst/>
        </p:spPr>
      </p:pic>
      <p:grpSp>
        <p:nvGrpSpPr>
          <p:cNvPr id="22553" name="Group 25"/>
          <p:cNvGrpSpPr>
            <a:grpSpLocks/>
          </p:cNvGrpSpPr>
          <p:nvPr/>
        </p:nvGrpSpPr>
        <p:grpSpPr bwMode="auto">
          <a:xfrm>
            <a:off x="3962401" y="4235449"/>
            <a:ext cx="1746250" cy="1419225"/>
            <a:chOff x="2496" y="2668"/>
            <a:chExt cx="1100" cy="894"/>
          </a:xfrm>
        </p:grpSpPr>
        <p:sp>
          <p:nvSpPr>
            <p:cNvPr id="22551" name="AutoShape 23"/>
            <p:cNvSpPr>
              <a:spLocks noChangeArrowheads="1"/>
            </p:cNvSpPr>
            <p:nvPr/>
          </p:nvSpPr>
          <p:spPr bwMode="auto">
            <a:xfrm rot="10800000" flipH="1">
              <a:off x="2598" y="2668"/>
              <a:ext cx="918" cy="812"/>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2552" name="Rectangle 24"/>
            <p:cNvSpPr>
              <a:spLocks noChangeArrowheads="1"/>
            </p:cNvSpPr>
            <p:nvPr/>
          </p:nvSpPr>
          <p:spPr bwMode="auto">
            <a:xfrm>
              <a:off x="2496" y="2736"/>
              <a:ext cx="1100" cy="826"/>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NOW THE</a:t>
              </a:r>
            </a:p>
            <a:p>
              <a:pPr algn="ctr"/>
              <a:r>
                <a:rPr lang="en-US" altLang="zh-CN" sz="1600" b="1" i="1" dirty="0">
                  <a:solidFill>
                    <a:schemeClr val="bg2"/>
                  </a:solidFill>
                  <a:effectLst/>
                  <a:ea typeface="SimSun" pitchFamily="2" charset="-122"/>
                </a:rPr>
                <a:t>BAG HAS</a:t>
              </a:r>
            </a:p>
            <a:p>
              <a:pPr algn="ctr"/>
              <a:r>
                <a:rPr lang="en-US" altLang="zh-CN" sz="1600" b="1" i="1" dirty="0">
                  <a:solidFill>
                    <a:schemeClr val="bg2"/>
                  </a:solidFill>
                  <a:effectLst/>
                  <a:ea typeface="SimSun" pitchFamily="2" charset="-122"/>
                </a:rPr>
                <a:t>TWO 4'S</a:t>
              </a:r>
            </a:p>
            <a:p>
              <a:pPr algn="ctr"/>
              <a:r>
                <a:rPr lang="en-US" altLang="zh-CN" sz="1600" b="1" i="1" dirty="0">
                  <a:solidFill>
                    <a:schemeClr val="bg2"/>
                  </a:solidFill>
                  <a:effectLst/>
                  <a:ea typeface="SimSun" pitchFamily="2" charset="-122"/>
                </a:rPr>
                <a:t>AND AN 8..</a:t>
              </a:r>
            </a:p>
            <a:p>
              <a:pPr algn="ctr"/>
              <a:endParaRPr lang="zh-CN" altLang="en-US" sz="1600" b="1" i="1" dirty="0">
                <a:solidFill>
                  <a:schemeClr val="bg2"/>
                </a:solidFill>
                <a:effectLst/>
                <a:ea typeface="SimSun" pitchFamily="2" charset="-122"/>
              </a:endParaRPr>
            </a:p>
          </p:txBody>
        </p:sp>
      </p:grpSp>
    </p:spTree>
  </p:cSld>
  <p:clrMapOvr>
    <a:masterClrMapping/>
  </p:clrMapOvr>
  <p:transition spd="slow">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SimSun" pitchFamily="2" charset="-122"/>
              </a:rPr>
              <a:t>Examining a Bag</a:t>
            </a:r>
          </a:p>
        </p:txBody>
      </p:sp>
      <p:sp>
        <p:nvSpPr>
          <p:cNvPr id="24579" name="Rectangle 3"/>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ask about the contents of the bag. </a:t>
            </a:r>
          </a:p>
        </p:txBody>
      </p:sp>
      <p:grpSp>
        <p:nvGrpSpPr>
          <p:cNvPr id="24598" name="Group 22"/>
          <p:cNvGrpSpPr>
            <a:grpSpLocks/>
          </p:cNvGrpSpPr>
          <p:nvPr/>
        </p:nvGrpSpPr>
        <p:grpSpPr bwMode="auto">
          <a:xfrm>
            <a:off x="5133975" y="3376613"/>
            <a:ext cx="2468563" cy="2927350"/>
            <a:chOff x="3234" y="2127"/>
            <a:chExt cx="1555" cy="1844"/>
          </a:xfrm>
        </p:grpSpPr>
        <p:grpSp>
          <p:nvGrpSpPr>
            <p:cNvPr id="24593" name="Group 17"/>
            <p:cNvGrpSpPr>
              <a:grpSpLocks/>
            </p:cNvGrpSpPr>
            <p:nvPr/>
          </p:nvGrpSpPr>
          <p:grpSpPr bwMode="auto">
            <a:xfrm>
              <a:off x="3234" y="2127"/>
              <a:ext cx="1555" cy="1844"/>
              <a:chOff x="3234" y="2127"/>
              <a:chExt cx="1555" cy="1844"/>
            </a:xfrm>
          </p:grpSpPr>
          <p:grpSp>
            <p:nvGrpSpPr>
              <p:cNvPr id="24591" name="Group 15"/>
              <p:cNvGrpSpPr>
                <a:grpSpLocks/>
              </p:cNvGrpSpPr>
              <p:nvPr/>
            </p:nvGrpSpPr>
            <p:grpSpPr bwMode="auto">
              <a:xfrm>
                <a:off x="3234" y="2180"/>
                <a:ext cx="1555" cy="1791"/>
                <a:chOff x="3234" y="2180"/>
                <a:chExt cx="1555" cy="1791"/>
              </a:xfrm>
            </p:grpSpPr>
            <p:grpSp>
              <p:nvGrpSpPr>
                <p:cNvPr id="24589" name="Group 13"/>
                <p:cNvGrpSpPr>
                  <a:grpSpLocks/>
                </p:cNvGrpSpPr>
                <p:nvPr/>
              </p:nvGrpSpPr>
              <p:grpSpPr bwMode="auto">
                <a:xfrm>
                  <a:off x="3234" y="2180"/>
                  <a:ext cx="1555" cy="1791"/>
                  <a:chOff x="3234" y="2180"/>
                  <a:chExt cx="1555" cy="1791"/>
                </a:xfrm>
              </p:grpSpPr>
              <p:sp>
                <p:nvSpPr>
                  <p:cNvPr id="24580" name="Freeform 4"/>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4581" name="Freeform 5"/>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2" name="Freeform 6"/>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4" name="Freeform 8"/>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6" name="Freeform 10"/>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587" name="Freeform 11"/>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588" name="Freeform 12"/>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0" name="Freeform 14"/>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4592" name="Freeform 16"/>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4" name="AutoShape 18"/>
            <p:cNvSpPr>
              <a:spLocks noChangeArrowheads="1"/>
            </p:cNvSpPr>
            <p:nvPr/>
          </p:nvSpPr>
          <p:spPr bwMode="auto">
            <a:xfrm>
              <a:off x="3364" y="3192"/>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4595" name="Picture 19"/>
            <p:cNvPicPr>
              <a:picLocks noChangeArrowheads="1"/>
            </p:cNvPicPr>
            <p:nvPr/>
          </p:nvPicPr>
          <p:blipFill>
            <a:blip r:embed="rId3" cstate="print"/>
            <a:srcRect/>
            <a:stretch>
              <a:fillRect/>
            </a:stretch>
          </p:blipFill>
          <p:spPr bwMode="auto">
            <a:xfrm>
              <a:off x="3584" y="3330"/>
              <a:ext cx="357" cy="382"/>
            </a:xfrm>
            <a:prstGeom prst="rect">
              <a:avLst/>
            </a:prstGeom>
            <a:noFill/>
            <a:ln w="12700">
              <a:noFill/>
              <a:miter lim="800000"/>
              <a:headEnd/>
              <a:tailEnd/>
            </a:ln>
            <a:effectLst/>
          </p:spPr>
        </p:pic>
        <p:pic>
          <p:nvPicPr>
            <p:cNvPr id="24596" name="Picture 20"/>
            <p:cNvPicPr>
              <a:picLocks noChangeArrowheads="1"/>
            </p:cNvPicPr>
            <p:nvPr/>
          </p:nvPicPr>
          <p:blipFill>
            <a:blip r:embed="rId4" cstate="print"/>
            <a:srcRect/>
            <a:stretch>
              <a:fillRect/>
            </a:stretch>
          </p:blipFill>
          <p:spPr bwMode="auto">
            <a:xfrm>
              <a:off x="3818" y="3514"/>
              <a:ext cx="388" cy="420"/>
            </a:xfrm>
            <a:prstGeom prst="rect">
              <a:avLst/>
            </a:prstGeom>
            <a:noFill/>
            <a:ln w="12700">
              <a:noFill/>
              <a:miter lim="800000"/>
              <a:headEnd/>
              <a:tailEnd/>
            </a:ln>
            <a:effectLst/>
          </p:spPr>
        </p:pic>
        <p:pic>
          <p:nvPicPr>
            <p:cNvPr id="24597" name="Picture 21"/>
            <p:cNvPicPr>
              <a:picLocks noChangeArrowheads="1"/>
            </p:cNvPicPr>
            <p:nvPr/>
          </p:nvPicPr>
          <p:blipFill>
            <a:blip r:embed="rId5" cstate="print"/>
            <a:srcRect/>
            <a:stretch>
              <a:fillRect/>
            </a:stretch>
          </p:blipFill>
          <p:spPr bwMode="auto">
            <a:xfrm>
              <a:off x="4023" y="3346"/>
              <a:ext cx="357" cy="382"/>
            </a:xfrm>
            <a:prstGeom prst="rect">
              <a:avLst/>
            </a:prstGeom>
            <a:noFill/>
            <a:ln w="12700">
              <a:noFill/>
              <a:miter lim="800000"/>
              <a:headEnd/>
              <a:tailEnd/>
            </a:ln>
            <a:effectLst/>
          </p:spPr>
        </p:pic>
      </p:grpSp>
      <p:grpSp>
        <p:nvGrpSpPr>
          <p:cNvPr id="24601" name="Group 25"/>
          <p:cNvGrpSpPr>
            <a:grpSpLocks/>
          </p:cNvGrpSpPr>
          <p:nvPr/>
        </p:nvGrpSpPr>
        <p:grpSpPr bwMode="auto">
          <a:xfrm>
            <a:off x="1663700" y="3635375"/>
            <a:ext cx="1746250" cy="1546225"/>
            <a:chOff x="1048" y="2290"/>
            <a:chExt cx="1100" cy="974"/>
          </a:xfrm>
        </p:grpSpPr>
        <p:sp>
          <p:nvSpPr>
            <p:cNvPr id="24599" name="AutoShape 23"/>
            <p:cNvSpPr>
              <a:spLocks noChangeArrowheads="1"/>
            </p:cNvSpPr>
            <p:nvPr/>
          </p:nvSpPr>
          <p:spPr bwMode="auto">
            <a:xfrm flipH="1">
              <a:off x="1112" y="2290"/>
              <a:ext cx="918" cy="812"/>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4600" name="Rectangle 24"/>
            <p:cNvSpPr>
              <a:spLocks noChangeArrowheads="1"/>
            </p:cNvSpPr>
            <p:nvPr/>
          </p:nvSpPr>
          <p:spPr bwMode="auto">
            <a:xfrm>
              <a:off x="1048" y="2381"/>
              <a:ext cx="1100" cy="672"/>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HAVE</a:t>
              </a:r>
            </a:p>
            <a:p>
              <a:pPr algn="ctr"/>
              <a:r>
                <a:rPr lang="en-US" altLang="zh-CN" sz="1600" b="1" i="1">
                  <a:solidFill>
                    <a:schemeClr val="bg2"/>
                  </a:solidFill>
                  <a:effectLst/>
                  <a:ea typeface="SimSun" pitchFamily="2" charset="-122"/>
                </a:rPr>
                <a:t>YOU GOT</a:t>
              </a:r>
            </a:p>
            <a:p>
              <a:pPr algn="ctr"/>
              <a:r>
                <a:rPr lang="en-US" altLang="zh-CN" sz="1600" b="1" i="1">
                  <a:solidFill>
                    <a:schemeClr val="bg2"/>
                  </a:solidFill>
                  <a:effectLst/>
                  <a:ea typeface="SimSun" pitchFamily="2" charset="-122"/>
                </a:rPr>
                <a:t>ANY 4's</a:t>
              </a:r>
            </a:p>
            <a:p>
              <a:pPr algn="ctr"/>
              <a:r>
                <a:rPr lang="en-US" altLang="zh-CN" sz="1600" b="1" i="1">
                  <a:solidFill>
                    <a:schemeClr val="bg2"/>
                  </a:solidFill>
                  <a:effectLst/>
                  <a:ea typeface="SimSun" pitchFamily="2" charset="-122"/>
                </a:rPr>
                <a:t>?</a:t>
              </a:r>
            </a:p>
          </p:txBody>
        </p:sp>
      </p:grpSp>
      <p:grpSp>
        <p:nvGrpSpPr>
          <p:cNvPr id="24610" name="Group 34"/>
          <p:cNvGrpSpPr>
            <a:grpSpLocks/>
          </p:cNvGrpSpPr>
          <p:nvPr/>
        </p:nvGrpSpPr>
        <p:grpSpPr bwMode="auto">
          <a:xfrm>
            <a:off x="2951163" y="5000625"/>
            <a:ext cx="1931987" cy="1092200"/>
            <a:chOff x="1859" y="3150"/>
            <a:chExt cx="1217" cy="688"/>
          </a:xfrm>
        </p:grpSpPr>
        <p:sp>
          <p:nvSpPr>
            <p:cNvPr id="24602" name="Freeform 26"/>
            <p:cNvSpPr>
              <a:spLocks/>
            </p:cNvSpPr>
            <p:nvPr/>
          </p:nvSpPr>
          <p:spPr bwMode="auto">
            <a:xfrm>
              <a:off x="2077" y="3222"/>
              <a:ext cx="999" cy="601"/>
            </a:xfrm>
            <a:custGeom>
              <a:avLst/>
              <a:gdLst/>
              <a:ahLst/>
              <a:cxnLst>
                <a:cxn ang="0">
                  <a:pos x="459" y="0"/>
                </a:cxn>
                <a:cxn ang="0">
                  <a:pos x="288" y="7"/>
                </a:cxn>
                <a:cxn ang="0">
                  <a:pos x="0" y="266"/>
                </a:cxn>
                <a:cxn ang="0">
                  <a:pos x="92" y="524"/>
                </a:cxn>
                <a:cxn ang="0">
                  <a:pos x="273" y="480"/>
                </a:cxn>
                <a:cxn ang="0">
                  <a:pos x="472" y="558"/>
                </a:cxn>
                <a:cxn ang="0">
                  <a:pos x="680" y="550"/>
                </a:cxn>
                <a:cxn ang="0">
                  <a:pos x="794" y="600"/>
                </a:cxn>
                <a:cxn ang="0">
                  <a:pos x="801" y="572"/>
                </a:cxn>
                <a:cxn ang="0">
                  <a:pos x="800" y="547"/>
                </a:cxn>
                <a:cxn ang="0">
                  <a:pos x="750" y="480"/>
                </a:cxn>
                <a:cxn ang="0">
                  <a:pos x="606" y="427"/>
                </a:cxn>
                <a:cxn ang="0">
                  <a:pos x="572" y="396"/>
                </a:cxn>
                <a:cxn ang="0">
                  <a:pos x="572" y="365"/>
                </a:cxn>
                <a:cxn ang="0">
                  <a:pos x="613" y="321"/>
                </a:cxn>
                <a:cxn ang="0">
                  <a:pos x="677" y="267"/>
                </a:cxn>
                <a:cxn ang="0">
                  <a:pos x="817" y="195"/>
                </a:cxn>
                <a:cxn ang="0">
                  <a:pos x="966" y="74"/>
                </a:cxn>
                <a:cxn ang="0">
                  <a:pos x="998" y="33"/>
                </a:cxn>
                <a:cxn ang="0">
                  <a:pos x="969" y="1"/>
                </a:cxn>
                <a:cxn ang="0">
                  <a:pos x="608" y="166"/>
                </a:cxn>
                <a:cxn ang="0">
                  <a:pos x="459" y="0"/>
                </a:cxn>
              </a:cxnLst>
              <a:rect l="0" t="0" r="r" b="b"/>
              <a:pathLst>
                <a:path w="999" h="601">
                  <a:moveTo>
                    <a:pt x="459" y="0"/>
                  </a:moveTo>
                  <a:lnTo>
                    <a:pt x="288" y="7"/>
                  </a:lnTo>
                  <a:lnTo>
                    <a:pt x="0" y="266"/>
                  </a:lnTo>
                  <a:lnTo>
                    <a:pt x="92" y="524"/>
                  </a:lnTo>
                  <a:lnTo>
                    <a:pt x="273" y="480"/>
                  </a:lnTo>
                  <a:lnTo>
                    <a:pt x="472" y="558"/>
                  </a:lnTo>
                  <a:lnTo>
                    <a:pt x="680" y="550"/>
                  </a:lnTo>
                  <a:lnTo>
                    <a:pt x="794" y="600"/>
                  </a:lnTo>
                  <a:lnTo>
                    <a:pt x="801" y="572"/>
                  </a:lnTo>
                  <a:lnTo>
                    <a:pt x="800" y="547"/>
                  </a:lnTo>
                  <a:lnTo>
                    <a:pt x="750" y="480"/>
                  </a:lnTo>
                  <a:lnTo>
                    <a:pt x="606" y="427"/>
                  </a:lnTo>
                  <a:lnTo>
                    <a:pt x="572" y="396"/>
                  </a:lnTo>
                  <a:lnTo>
                    <a:pt x="572" y="365"/>
                  </a:lnTo>
                  <a:lnTo>
                    <a:pt x="613" y="321"/>
                  </a:lnTo>
                  <a:lnTo>
                    <a:pt x="677" y="267"/>
                  </a:lnTo>
                  <a:lnTo>
                    <a:pt x="817" y="195"/>
                  </a:lnTo>
                  <a:lnTo>
                    <a:pt x="966" y="74"/>
                  </a:lnTo>
                  <a:lnTo>
                    <a:pt x="998" y="33"/>
                  </a:lnTo>
                  <a:lnTo>
                    <a:pt x="969" y="1"/>
                  </a:lnTo>
                  <a:lnTo>
                    <a:pt x="608" y="166"/>
                  </a:lnTo>
                  <a:lnTo>
                    <a:pt x="45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03" name="Freeform 27"/>
            <p:cNvSpPr>
              <a:spLocks/>
            </p:cNvSpPr>
            <p:nvPr/>
          </p:nvSpPr>
          <p:spPr bwMode="auto">
            <a:xfrm>
              <a:off x="2212" y="3661"/>
              <a:ext cx="673" cy="171"/>
            </a:xfrm>
            <a:custGeom>
              <a:avLst/>
              <a:gdLst/>
              <a:ahLst/>
              <a:cxnLst>
                <a:cxn ang="0">
                  <a:pos x="15" y="71"/>
                </a:cxn>
                <a:cxn ang="0">
                  <a:pos x="95" y="55"/>
                </a:cxn>
                <a:cxn ang="0">
                  <a:pos x="157" y="57"/>
                </a:cxn>
                <a:cxn ang="0">
                  <a:pos x="239" y="86"/>
                </a:cxn>
                <a:cxn ang="0">
                  <a:pos x="323" y="124"/>
                </a:cxn>
                <a:cxn ang="0">
                  <a:pos x="349" y="129"/>
                </a:cxn>
                <a:cxn ang="0">
                  <a:pos x="423" y="122"/>
                </a:cxn>
                <a:cxn ang="0">
                  <a:pos x="498" y="117"/>
                </a:cxn>
                <a:cxn ang="0">
                  <a:pos x="558" y="127"/>
                </a:cxn>
                <a:cxn ang="0">
                  <a:pos x="617" y="155"/>
                </a:cxn>
                <a:cxn ang="0">
                  <a:pos x="647" y="170"/>
                </a:cxn>
                <a:cxn ang="0">
                  <a:pos x="665" y="162"/>
                </a:cxn>
                <a:cxn ang="0">
                  <a:pos x="672" y="148"/>
                </a:cxn>
                <a:cxn ang="0">
                  <a:pos x="672" y="127"/>
                </a:cxn>
                <a:cxn ang="0">
                  <a:pos x="661" y="92"/>
                </a:cxn>
                <a:cxn ang="0">
                  <a:pos x="664" y="129"/>
                </a:cxn>
                <a:cxn ang="0">
                  <a:pos x="659" y="146"/>
                </a:cxn>
                <a:cxn ang="0">
                  <a:pos x="645" y="147"/>
                </a:cxn>
                <a:cxn ang="0">
                  <a:pos x="586" y="114"/>
                </a:cxn>
                <a:cxn ang="0">
                  <a:pos x="597" y="104"/>
                </a:cxn>
                <a:cxn ang="0">
                  <a:pos x="614" y="106"/>
                </a:cxn>
                <a:cxn ang="0">
                  <a:pos x="583" y="88"/>
                </a:cxn>
                <a:cxn ang="0">
                  <a:pos x="508" y="89"/>
                </a:cxn>
                <a:cxn ang="0">
                  <a:pos x="464" y="101"/>
                </a:cxn>
                <a:cxn ang="0">
                  <a:pos x="455" y="86"/>
                </a:cxn>
                <a:cxn ang="0">
                  <a:pos x="389" y="85"/>
                </a:cxn>
                <a:cxn ang="0">
                  <a:pos x="319" y="96"/>
                </a:cxn>
                <a:cxn ang="0">
                  <a:pos x="287" y="94"/>
                </a:cxn>
                <a:cxn ang="0">
                  <a:pos x="261" y="83"/>
                </a:cxn>
                <a:cxn ang="0">
                  <a:pos x="228" y="57"/>
                </a:cxn>
                <a:cxn ang="0">
                  <a:pos x="150" y="16"/>
                </a:cxn>
                <a:cxn ang="0">
                  <a:pos x="76" y="0"/>
                </a:cxn>
                <a:cxn ang="0">
                  <a:pos x="0" y="5"/>
                </a:cxn>
                <a:cxn ang="0">
                  <a:pos x="3" y="27"/>
                </a:cxn>
                <a:cxn ang="0">
                  <a:pos x="65" y="26"/>
                </a:cxn>
                <a:cxn ang="0">
                  <a:pos x="113" y="42"/>
                </a:cxn>
                <a:cxn ang="0">
                  <a:pos x="19" y="64"/>
                </a:cxn>
                <a:cxn ang="0">
                  <a:pos x="15" y="71"/>
                </a:cxn>
              </a:cxnLst>
              <a:rect l="0" t="0" r="r" b="b"/>
              <a:pathLst>
                <a:path w="673" h="171">
                  <a:moveTo>
                    <a:pt x="15" y="71"/>
                  </a:moveTo>
                  <a:lnTo>
                    <a:pt x="95" y="55"/>
                  </a:lnTo>
                  <a:lnTo>
                    <a:pt x="157" y="57"/>
                  </a:lnTo>
                  <a:lnTo>
                    <a:pt x="239" y="86"/>
                  </a:lnTo>
                  <a:lnTo>
                    <a:pt x="323" y="124"/>
                  </a:lnTo>
                  <a:lnTo>
                    <a:pt x="349" y="129"/>
                  </a:lnTo>
                  <a:lnTo>
                    <a:pt x="423" y="122"/>
                  </a:lnTo>
                  <a:lnTo>
                    <a:pt x="498" y="117"/>
                  </a:lnTo>
                  <a:lnTo>
                    <a:pt x="558" y="127"/>
                  </a:lnTo>
                  <a:lnTo>
                    <a:pt x="617" y="155"/>
                  </a:lnTo>
                  <a:lnTo>
                    <a:pt x="647" y="170"/>
                  </a:lnTo>
                  <a:lnTo>
                    <a:pt x="665" y="162"/>
                  </a:lnTo>
                  <a:lnTo>
                    <a:pt x="672" y="148"/>
                  </a:lnTo>
                  <a:lnTo>
                    <a:pt x="672" y="127"/>
                  </a:lnTo>
                  <a:lnTo>
                    <a:pt x="661" y="92"/>
                  </a:lnTo>
                  <a:lnTo>
                    <a:pt x="664" y="129"/>
                  </a:lnTo>
                  <a:lnTo>
                    <a:pt x="659" y="146"/>
                  </a:lnTo>
                  <a:lnTo>
                    <a:pt x="645" y="147"/>
                  </a:lnTo>
                  <a:lnTo>
                    <a:pt x="586" y="114"/>
                  </a:lnTo>
                  <a:lnTo>
                    <a:pt x="597" y="104"/>
                  </a:lnTo>
                  <a:lnTo>
                    <a:pt x="614" y="106"/>
                  </a:lnTo>
                  <a:lnTo>
                    <a:pt x="583" y="88"/>
                  </a:lnTo>
                  <a:lnTo>
                    <a:pt x="508" y="89"/>
                  </a:lnTo>
                  <a:lnTo>
                    <a:pt x="464" y="101"/>
                  </a:lnTo>
                  <a:lnTo>
                    <a:pt x="455" y="86"/>
                  </a:lnTo>
                  <a:lnTo>
                    <a:pt x="389" y="85"/>
                  </a:lnTo>
                  <a:lnTo>
                    <a:pt x="319" y="96"/>
                  </a:lnTo>
                  <a:lnTo>
                    <a:pt x="287" y="94"/>
                  </a:lnTo>
                  <a:lnTo>
                    <a:pt x="261" y="83"/>
                  </a:lnTo>
                  <a:lnTo>
                    <a:pt x="228" y="57"/>
                  </a:lnTo>
                  <a:lnTo>
                    <a:pt x="150" y="16"/>
                  </a:lnTo>
                  <a:lnTo>
                    <a:pt x="76" y="0"/>
                  </a:lnTo>
                  <a:lnTo>
                    <a:pt x="0" y="5"/>
                  </a:lnTo>
                  <a:lnTo>
                    <a:pt x="3" y="27"/>
                  </a:lnTo>
                  <a:lnTo>
                    <a:pt x="65" y="26"/>
                  </a:lnTo>
                  <a:lnTo>
                    <a:pt x="113" y="42"/>
                  </a:lnTo>
                  <a:lnTo>
                    <a:pt x="19" y="64"/>
                  </a:lnTo>
                  <a:lnTo>
                    <a:pt x="15"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4" name="Freeform 28"/>
            <p:cNvSpPr>
              <a:spLocks/>
            </p:cNvSpPr>
            <p:nvPr/>
          </p:nvSpPr>
          <p:spPr bwMode="auto">
            <a:xfrm>
              <a:off x="2640" y="3566"/>
              <a:ext cx="237" cy="202"/>
            </a:xfrm>
            <a:custGeom>
              <a:avLst/>
              <a:gdLst/>
              <a:ahLst/>
              <a:cxnLst>
                <a:cxn ang="0">
                  <a:pos x="235" y="201"/>
                </a:cxn>
                <a:cxn ang="0">
                  <a:pos x="209" y="165"/>
                </a:cxn>
                <a:cxn ang="0">
                  <a:pos x="175" y="138"/>
                </a:cxn>
                <a:cxn ang="0">
                  <a:pos x="131" y="118"/>
                </a:cxn>
                <a:cxn ang="0">
                  <a:pos x="99" y="116"/>
                </a:cxn>
                <a:cxn ang="0">
                  <a:pos x="48" y="98"/>
                </a:cxn>
                <a:cxn ang="0">
                  <a:pos x="15" y="72"/>
                </a:cxn>
                <a:cxn ang="0">
                  <a:pos x="0" y="50"/>
                </a:cxn>
                <a:cxn ang="0">
                  <a:pos x="3" y="32"/>
                </a:cxn>
                <a:cxn ang="0">
                  <a:pos x="25" y="0"/>
                </a:cxn>
                <a:cxn ang="0">
                  <a:pos x="10" y="33"/>
                </a:cxn>
                <a:cxn ang="0">
                  <a:pos x="16" y="51"/>
                </a:cxn>
                <a:cxn ang="0">
                  <a:pos x="36" y="74"/>
                </a:cxn>
                <a:cxn ang="0">
                  <a:pos x="63" y="88"/>
                </a:cxn>
                <a:cxn ang="0">
                  <a:pos x="118" y="103"/>
                </a:cxn>
                <a:cxn ang="0">
                  <a:pos x="148" y="108"/>
                </a:cxn>
                <a:cxn ang="0">
                  <a:pos x="173" y="120"/>
                </a:cxn>
                <a:cxn ang="0">
                  <a:pos x="196" y="139"/>
                </a:cxn>
                <a:cxn ang="0">
                  <a:pos x="219" y="165"/>
                </a:cxn>
                <a:cxn ang="0">
                  <a:pos x="236" y="190"/>
                </a:cxn>
                <a:cxn ang="0">
                  <a:pos x="235" y="201"/>
                </a:cxn>
              </a:cxnLst>
              <a:rect l="0" t="0" r="r" b="b"/>
              <a:pathLst>
                <a:path w="237" h="202">
                  <a:moveTo>
                    <a:pt x="235" y="201"/>
                  </a:moveTo>
                  <a:lnTo>
                    <a:pt x="209" y="165"/>
                  </a:lnTo>
                  <a:lnTo>
                    <a:pt x="175" y="138"/>
                  </a:lnTo>
                  <a:lnTo>
                    <a:pt x="131" y="118"/>
                  </a:lnTo>
                  <a:lnTo>
                    <a:pt x="99" y="116"/>
                  </a:lnTo>
                  <a:lnTo>
                    <a:pt x="48" y="98"/>
                  </a:lnTo>
                  <a:lnTo>
                    <a:pt x="15" y="72"/>
                  </a:lnTo>
                  <a:lnTo>
                    <a:pt x="0" y="50"/>
                  </a:lnTo>
                  <a:lnTo>
                    <a:pt x="3" y="32"/>
                  </a:lnTo>
                  <a:lnTo>
                    <a:pt x="25" y="0"/>
                  </a:lnTo>
                  <a:lnTo>
                    <a:pt x="10" y="33"/>
                  </a:lnTo>
                  <a:lnTo>
                    <a:pt x="16" y="51"/>
                  </a:lnTo>
                  <a:lnTo>
                    <a:pt x="36" y="74"/>
                  </a:lnTo>
                  <a:lnTo>
                    <a:pt x="63" y="88"/>
                  </a:lnTo>
                  <a:lnTo>
                    <a:pt x="118" y="103"/>
                  </a:lnTo>
                  <a:lnTo>
                    <a:pt x="148" y="108"/>
                  </a:lnTo>
                  <a:lnTo>
                    <a:pt x="173" y="120"/>
                  </a:lnTo>
                  <a:lnTo>
                    <a:pt x="196" y="139"/>
                  </a:lnTo>
                  <a:lnTo>
                    <a:pt x="219" y="165"/>
                  </a:lnTo>
                  <a:lnTo>
                    <a:pt x="236" y="190"/>
                  </a:lnTo>
                  <a:lnTo>
                    <a:pt x="235"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5" name="Freeform 29"/>
            <p:cNvSpPr>
              <a:spLocks/>
            </p:cNvSpPr>
            <p:nvPr/>
          </p:nvSpPr>
          <p:spPr bwMode="auto">
            <a:xfrm>
              <a:off x="2684" y="3241"/>
              <a:ext cx="391" cy="308"/>
            </a:xfrm>
            <a:custGeom>
              <a:avLst/>
              <a:gdLst/>
              <a:ahLst/>
              <a:cxnLst>
                <a:cxn ang="0">
                  <a:pos x="0" y="307"/>
                </a:cxn>
                <a:cxn ang="0">
                  <a:pos x="32" y="271"/>
                </a:cxn>
                <a:cxn ang="0">
                  <a:pos x="71" y="236"/>
                </a:cxn>
                <a:cxn ang="0">
                  <a:pos x="123" y="209"/>
                </a:cxn>
                <a:cxn ang="0">
                  <a:pos x="173" y="176"/>
                </a:cxn>
                <a:cxn ang="0">
                  <a:pos x="129" y="216"/>
                </a:cxn>
                <a:cxn ang="0">
                  <a:pos x="188" y="182"/>
                </a:cxn>
                <a:cxn ang="0">
                  <a:pos x="274" y="125"/>
                </a:cxn>
                <a:cxn ang="0">
                  <a:pos x="356" y="56"/>
                </a:cxn>
                <a:cxn ang="0">
                  <a:pos x="382" y="23"/>
                </a:cxn>
                <a:cxn ang="0">
                  <a:pos x="386" y="0"/>
                </a:cxn>
                <a:cxn ang="0">
                  <a:pos x="390" y="20"/>
                </a:cxn>
                <a:cxn ang="0">
                  <a:pos x="376" y="45"/>
                </a:cxn>
                <a:cxn ang="0">
                  <a:pos x="315" y="104"/>
                </a:cxn>
                <a:cxn ang="0">
                  <a:pos x="235" y="166"/>
                </a:cxn>
                <a:cxn ang="0">
                  <a:pos x="164" y="216"/>
                </a:cxn>
                <a:cxn ang="0">
                  <a:pos x="60" y="262"/>
                </a:cxn>
                <a:cxn ang="0">
                  <a:pos x="28" y="282"/>
                </a:cxn>
                <a:cxn ang="0">
                  <a:pos x="0" y="307"/>
                </a:cxn>
              </a:cxnLst>
              <a:rect l="0" t="0" r="r" b="b"/>
              <a:pathLst>
                <a:path w="391" h="308">
                  <a:moveTo>
                    <a:pt x="0" y="307"/>
                  </a:moveTo>
                  <a:lnTo>
                    <a:pt x="32" y="271"/>
                  </a:lnTo>
                  <a:lnTo>
                    <a:pt x="71" y="236"/>
                  </a:lnTo>
                  <a:lnTo>
                    <a:pt x="123" y="209"/>
                  </a:lnTo>
                  <a:lnTo>
                    <a:pt x="173" y="176"/>
                  </a:lnTo>
                  <a:lnTo>
                    <a:pt x="129" y="216"/>
                  </a:lnTo>
                  <a:lnTo>
                    <a:pt x="188" y="182"/>
                  </a:lnTo>
                  <a:lnTo>
                    <a:pt x="274" y="125"/>
                  </a:lnTo>
                  <a:lnTo>
                    <a:pt x="356" y="56"/>
                  </a:lnTo>
                  <a:lnTo>
                    <a:pt x="382" y="23"/>
                  </a:lnTo>
                  <a:lnTo>
                    <a:pt x="386" y="0"/>
                  </a:lnTo>
                  <a:lnTo>
                    <a:pt x="390" y="20"/>
                  </a:lnTo>
                  <a:lnTo>
                    <a:pt x="376" y="45"/>
                  </a:lnTo>
                  <a:lnTo>
                    <a:pt x="315" y="104"/>
                  </a:lnTo>
                  <a:lnTo>
                    <a:pt x="235" y="166"/>
                  </a:lnTo>
                  <a:lnTo>
                    <a:pt x="164" y="216"/>
                  </a:lnTo>
                  <a:lnTo>
                    <a:pt x="60" y="262"/>
                  </a:lnTo>
                  <a:lnTo>
                    <a:pt x="28" y="282"/>
                  </a:lnTo>
                  <a:lnTo>
                    <a:pt x="0" y="3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6" name="Freeform 30"/>
            <p:cNvSpPr>
              <a:spLocks/>
            </p:cNvSpPr>
            <p:nvPr/>
          </p:nvSpPr>
          <p:spPr bwMode="auto">
            <a:xfrm>
              <a:off x="2031" y="3150"/>
              <a:ext cx="1040" cy="332"/>
            </a:xfrm>
            <a:custGeom>
              <a:avLst/>
              <a:gdLst/>
              <a:ahLst/>
              <a:cxnLst>
                <a:cxn ang="0">
                  <a:pos x="1037" y="100"/>
                </a:cxn>
                <a:cxn ang="0">
                  <a:pos x="1019" y="81"/>
                </a:cxn>
                <a:cxn ang="0">
                  <a:pos x="1003" y="79"/>
                </a:cxn>
                <a:cxn ang="0">
                  <a:pos x="961" y="98"/>
                </a:cxn>
                <a:cxn ang="0">
                  <a:pos x="961" y="110"/>
                </a:cxn>
                <a:cxn ang="0">
                  <a:pos x="979" y="130"/>
                </a:cxn>
                <a:cxn ang="0">
                  <a:pos x="997" y="133"/>
                </a:cxn>
                <a:cxn ang="0">
                  <a:pos x="957" y="145"/>
                </a:cxn>
                <a:cxn ang="0">
                  <a:pos x="941" y="144"/>
                </a:cxn>
                <a:cxn ang="0">
                  <a:pos x="921" y="133"/>
                </a:cxn>
                <a:cxn ang="0">
                  <a:pos x="855" y="166"/>
                </a:cxn>
                <a:cxn ang="0">
                  <a:pos x="830" y="188"/>
                </a:cxn>
                <a:cxn ang="0">
                  <a:pos x="821" y="206"/>
                </a:cxn>
                <a:cxn ang="0">
                  <a:pos x="787" y="208"/>
                </a:cxn>
                <a:cxn ang="0">
                  <a:pos x="721" y="233"/>
                </a:cxn>
                <a:cxn ang="0">
                  <a:pos x="665" y="273"/>
                </a:cxn>
                <a:cxn ang="0">
                  <a:pos x="636" y="280"/>
                </a:cxn>
                <a:cxn ang="0">
                  <a:pos x="608" y="271"/>
                </a:cxn>
                <a:cxn ang="0">
                  <a:pos x="449" y="323"/>
                </a:cxn>
                <a:cxn ang="0">
                  <a:pos x="596" y="239"/>
                </a:cxn>
                <a:cxn ang="0">
                  <a:pos x="608" y="214"/>
                </a:cxn>
                <a:cxn ang="0">
                  <a:pos x="593" y="193"/>
                </a:cxn>
                <a:cxn ang="0">
                  <a:pos x="564" y="187"/>
                </a:cxn>
                <a:cxn ang="0">
                  <a:pos x="477" y="175"/>
                </a:cxn>
                <a:cxn ang="0">
                  <a:pos x="520" y="144"/>
                </a:cxn>
                <a:cxn ang="0">
                  <a:pos x="526" y="119"/>
                </a:cxn>
                <a:cxn ang="0">
                  <a:pos x="510" y="101"/>
                </a:cxn>
                <a:cxn ang="0">
                  <a:pos x="494" y="93"/>
                </a:cxn>
                <a:cxn ang="0">
                  <a:pos x="453" y="98"/>
                </a:cxn>
                <a:cxn ang="0">
                  <a:pos x="374" y="132"/>
                </a:cxn>
                <a:cxn ang="0">
                  <a:pos x="313" y="187"/>
                </a:cxn>
                <a:cxn ang="0">
                  <a:pos x="232" y="265"/>
                </a:cxn>
                <a:cxn ang="0">
                  <a:pos x="183" y="289"/>
                </a:cxn>
                <a:cxn ang="0">
                  <a:pos x="125" y="298"/>
                </a:cxn>
                <a:cxn ang="0">
                  <a:pos x="96" y="311"/>
                </a:cxn>
                <a:cxn ang="0">
                  <a:pos x="71" y="331"/>
                </a:cxn>
                <a:cxn ang="0">
                  <a:pos x="0" y="281"/>
                </a:cxn>
                <a:cxn ang="0">
                  <a:pos x="70" y="260"/>
                </a:cxn>
                <a:cxn ang="0">
                  <a:pos x="122" y="227"/>
                </a:cxn>
                <a:cxn ang="0">
                  <a:pos x="275" y="68"/>
                </a:cxn>
                <a:cxn ang="0">
                  <a:pos x="325" y="23"/>
                </a:cxn>
                <a:cxn ang="0">
                  <a:pos x="364" y="0"/>
                </a:cxn>
                <a:cxn ang="0">
                  <a:pos x="404" y="0"/>
                </a:cxn>
                <a:cxn ang="0">
                  <a:pos x="429" y="11"/>
                </a:cxn>
                <a:cxn ang="0">
                  <a:pos x="461" y="35"/>
                </a:cxn>
                <a:cxn ang="0">
                  <a:pos x="510" y="51"/>
                </a:cxn>
                <a:cxn ang="0">
                  <a:pos x="546" y="73"/>
                </a:cxn>
                <a:cxn ang="0">
                  <a:pos x="562" y="90"/>
                </a:cxn>
                <a:cxn ang="0">
                  <a:pos x="575" y="111"/>
                </a:cxn>
                <a:cxn ang="0">
                  <a:pos x="600" y="127"/>
                </a:cxn>
                <a:cxn ang="0">
                  <a:pos x="642" y="145"/>
                </a:cxn>
                <a:cxn ang="0">
                  <a:pos x="663" y="174"/>
                </a:cxn>
                <a:cxn ang="0">
                  <a:pos x="669" y="199"/>
                </a:cxn>
                <a:cxn ang="0">
                  <a:pos x="672" y="225"/>
                </a:cxn>
                <a:cxn ang="0">
                  <a:pos x="767" y="174"/>
                </a:cxn>
                <a:cxn ang="0">
                  <a:pos x="865" y="137"/>
                </a:cxn>
                <a:cxn ang="0">
                  <a:pos x="924" y="104"/>
                </a:cxn>
                <a:cxn ang="0">
                  <a:pos x="1002" y="73"/>
                </a:cxn>
                <a:cxn ang="0">
                  <a:pos x="1023" y="74"/>
                </a:cxn>
                <a:cxn ang="0">
                  <a:pos x="1039" y="91"/>
                </a:cxn>
                <a:cxn ang="0">
                  <a:pos x="1037" y="100"/>
                </a:cxn>
              </a:cxnLst>
              <a:rect l="0" t="0" r="r" b="b"/>
              <a:pathLst>
                <a:path w="1040" h="332">
                  <a:moveTo>
                    <a:pt x="1037" y="100"/>
                  </a:moveTo>
                  <a:lnTo>
                    <a:pt x="1019" y="81"/>
                  </a:lnTo>
                  <a:lnTo>
                    <a:pt x="1003" y="79"/>
                  </a:lnTo>
                  <a:lnTo>
                    <a:pt x="961" y="98"/>
                  </a:lnTo>
                  <a:lnTo>
                    <a:pt x="961" y="110"/>
                  </a:lnTo>
                  <a:lnTo>
                    <a:pt x="979" y="130"/>
                  </a:lnTo>
                  <a:lnTo>
                    <a:pt x="997" y="133"/>
                  </a:lnTo>
                  <a:lnTo>
                    <a:pt x="957" y="145"/>
                  </a:lnTo>
                  <a:lnTo>
                    <a:pt x="941" y="144"/>
                  </a:lnTo>
                  <a:lnTo>
                    <a:pt x="921" y="133"/>
                  </a:lnTo>
                  <a:lnTo>
                    <a:pt x="855" y="166"/>
                  </a:lnTo>
                  <a:lnTo>
                    <a:pt x="830" y="188"/>
                  </a:lnTo>
                  <a:lnTo>
                    <a:pt x="821" y="206"/>
                  </a:lnTo>
                  <a:lnTo>
                    <a:pt x="787" y="208"/>
                  </a:lnTo>
                  <a:lnTo>
                    <a:pt x="721" y="233"/>
                  </a:lnTo>
                  <a:lnTo>
                    <a:pt x="665" y="273"/>
                  </a:lnTo>
                  <a:lnTo>
                    <a:pt x="636" y="280"/>
                  </a:lnTo>
                  <a:lnTo>
                    <a:pt x="608" y="271"/>
                  </a:lnTo>
                  <a:lnTo>
                    <a:pt x="449" y="323"/>
                  </a:lnTo>
                  <a:lnTo>
                    <a:pt x="596" y="239"/>
                  </a:lnTo>
                  <a:lnTo>
                    <a:pt x="608" y="214"/>
                  </a:lnTo>
                  <a:lnTo>
                    <a:pt x="593" y="193"/>
                  </a:lnTo>
                  <a:lnTo>
                    <a:pt x="564" y="187"/>
                  </a:lnTo>
                  <a:lnTo>
                    <a:pt x="477" y="175"/>
                  </a:lnTo>
                  <a:lnTo>
                    <a:pt x="520" y="144"/>
                  </a:lnTo>
                  <a:lnTo>
                    <a:pt x="526" y="119"/>
                  </a:lnTo>
                  <a:lnTo>
                    <a:pt x="510" y="101"/>
                  </a:lnTo>
                  <a:lnTo>
                    <a:pt x="494" y="93"/>
                  </a:lnTo>
                  <a:lnTo>
                    <a:pt x="453" y="98"/>
                  </a:lnTo>
                  <a:lnTo>
                    <a:pt x="374" y="132"/>
                  </a:lnTo>
                  <a:lnTo>
                    <a:pt x="313" y="187"/>
                  </a:lnTo>
                  <a:lnTo>
                    <a:pt x="232" y="265"/>
                  </a:lnTo>
                  <a:lnTo>
                    <a:pt x="183" y="289"/>
                  </a:lnTo>
                  <a:lnTo>
                    <a:pt x="125" y="298"/>
                  </a:lnTo>
                  <a:lnTo>
                    <a:pt x="96" y="311"/>
                  </a:lnTo>
                  <a:lnTo>
                    <a:pt x="71" y="331"/>
                  </a:lnTo>
                  <a:lnTo>
                    <a:pt x="0" y="281"/>
                  </a:lnTo>
                  <a:lnTo>
                    <a:pt x="70" y="260"/>
                  </a:lnTo>
                  <a:lnTo>
                    <a:pt x="122" y="227"/>
                  </a:lnTo>
                  <a:lnTo>
                    <a:pt x="275" y="68"/>
                  </a:lnTo>
                  <a:lnTo>
                    <a:pt x="325" y="23"/>
                  </a:lnTo>
                  <a:lnTo>
                    <a:pt x="364" y="0"/>
                  </a:lnTo>
                  <a:lnTo>
                    <a:pt x="404" y="0"/>
                  </a:lnTo>
                  <a:lnTo>
                    <a:pt x="429" y="11"/>
                  </a:lnTo>
                  <a:lnTo>
                    <a:pt x="461" y="35"/>
                  </a:lnTo>
                  <a:lnTo>
                    <a:pt x="510" y="51"/>
                  </a:lnTo>
                  <a:lnTo>
                    <a:pt x="546" y="73"/>
                  </a:lnTo>
                  <a:lnTo>
                    <a:pt x="562" y="90"/>
                  </a:lnTo>
                  <a:lnTo>
                    <a:pt x="575" y="111"/>
                  </a:lnTo>
                  <a:lnTo>
                    <a:pt x="600" y="127"/>
                  </a:lnTo>
                  <a:lnTo>
                    <a:pt x="642" y="145"/>
                  </a:lnTo>
                  <a:lnTo>
                    <a:pt x="663" y="174"/>
                  </a:lnTo>
                  <a:lnTo>
                    <a:pt x="669" y="199"/>
                  </a:lnTo>
                  <a:lnTo>
                    <a:pt x="672" y="225"/>
                  </a:lnTo>
                  <a:lnTo>
                    <a:pt x="767" y="174"/>
                  </a:lnTo>
                  <a:lnTo>
                    <a:pt x="865" y="137"/>
                  </a:lnTo>
                  <a:lnTo>
                    <a:pt x="924" y="104"/>
                  </a:lnTo>
                  <a:lnTo>
                    <a:pt x="1002" y="73"/>
                  </a:lnTo>
                  <a:lnTo>
                    <a:pt x="1023" y="74"/>
                  </a:lnTo>
                  <a:lnTo>
                    <a:pt x="1039" y="91"/>
                  </a:lnTo>
                  <a:lnTo>
                    <a:pt x="1037"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7" name="Freeform 31"/>
            <p:cNvSpPr>
              <a:spLocks/>
            </p:cNvSpPr>
            <p:nvPr/>
          </p:nvSpPr>
          <p:spPr bwMode="auto">
            <a:xfrm>
              <a:off x="2214" y="3301"/>
              <a:ext cx="419" cy="139"/>
            </a:xfrm>
            <a:custGeom>
              <a:avLst/>
              <a:gdLst/>
              <a:ahLst/>
              <a:cxnLst>
                <a:cxn ang="0">
                  <a:pos x="329" y="0"/>
                </a:cxn>
                <a:cxn ang="0">
                  <a:pos x="40" y="111"/>
                </a:cxn>
                <a:cxn ang="0">
                  <a:pos x="0" y="138"/>
                </a:cxn>
                <a:cxn ang="0">
                  <a:pos x="123" y="102"/>
                </a:cxn>
                <a:cxn ang="0">
                  <a:pos x="418" y="35"/>
                </a:cxn>
                <a:cxn ang="0">
                  <a:pos x="329" y="0"/>
                </a:cxn>
              </a:cxnLst>
              <a:rect l="0" t="0" r="r" b="b"/>
              <a:pathLst>
                <a:path w="419" h="139">
                  <a:moveTo>
                    <a:pt x="329" y="0"/>
                  </a:moveTo>
                  <a:lnTo>
                    <a:pt x="40" y="111"/>
                  </a:lnTo>
                  <a:lnTo>
                    <a:pt x="0" y="138"/>
                  </a:lnTo>
                  <a:lnTo>
                    <a:pt x="123" y="102"/>
                  </a:lnTo>
                  <a:lnTo>
                    <a:pt x="418" y="35"/>
                  </a:lnTo>
                  <a:lnTo>
                    <a:pt x="32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8" name="Freeform 32"/>
            <p:cNvSpPr>
              <a:spLocks/>
            </p:cNvSpPr>
            <p:nvPr/>
          </p:nvSpPr>
          <p:spPr bwMode="auto">
            <a:xfrm>
              <a:off x="2534" y="3605"/>
              <a:ext cx="137" cy="68"/>
            </a:xfrm>
            <a:custGeom>
              <a:avLst/>
              <a:gdLst/>
              <a:ahLst/>
              <a:cxnLst>
                <a:cxn ang="0">
                  <a:pos x="136" y="67"/>
                </a:cxn>
                <a:cxn ang="0">
                  <a:pos x="109" y="49"/>
                </a:cxn>
                <a:cxn ang="0">
                  <a:pos x="91" y="29"/>
                </a:cxn>
                <a:cxn ang="0">
                  <a:pos x="75" y="0"/>
                </a:cxn>
                <a:cxn ang="0">
                  <a:pos x="74" y="21"/>
                </a:cxn>
                <a:cxn ang="0">
                  <a:pos x="63" y="31"/>
                </a:cxn>
                <a:cxn ang="0">
                  <a:pos x="0" y="44"/>
                </a:cxn>
                <a:cxn ang="0">
                  <a:pos x="63" y="42"/>
                </a:cxn>
                <a:cxn ang="0">
                  <a:pos x="100" y="49"/>
                </a:cxn>
                <a:cxn ang="0">
                  <a:pos x="136" y="67"/>
                </a:cxn>
              </a:cxnLst>
              <a:rect l="0" t="0" r="r" b="b"/>
              <a:pathLst>
                <a:path w="137" h="68">
                  <a:moveTo>
                    <a:pt x="136" y="67"/>
                  </a:moveTo>
                  <a:lnTo>
                    <a:pt x="109" y="49"/>
                  </a:lnTo>
                  <a:lnTo>
                    <a:pt x="91" y="29"/>
                  </a:lnTo>
                  <a:lnTo>
                    <a:pt x="75" y="0"/>
                  </a:lnTo>
                  <a:lnTo>
                    <a:pt x="74" y="21"/>
                  </a:lnTo>
                  <a:lnTo>
                    <a:pt x="63" y="31"/>
                  </a:lnTo>
                  <a:lnTo>
                    <a:pt x="0" y="44"/>
                  </a:lnTo>
                  <a:lnTo>
                    <a:pt x="63" y="42"/>
                  </a:lnTo>
                  <a:lnTo>
                    <a:pt x="100" y="49"/>
                  </a:lnTo>
                  <a:lnTo>
                    <a:pt x="136" y="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9" name="Freeform 33"/>
            <p:cNvSpPr>
              <a:spLocks/>
            </p:cNvSpPr>
            <p:nvPr/>
          </p:nvSpPr>
          <p:spPr bwMode="auto">
            <a:xfrm>
              <a:off x="1859" y="3408"/>
              <a:ext cx="369" cy="430"/>
            </a:xfrm>
            <a:custGeom>
              <a:avLst/>
              <a:gdLst/>
              <a:ahLst/>
              <a:cxnLst>
                <a:cxn ang="0">
                  <a:pos x="221" y="429"/>
                </a:cxn>
                <a:cxn ang="0">
                  <a:pos x="344" y="376"/>
                </a:cxn>
                <a:cxn ang="0">
                  <a:pos x="368" y="324"/>
                </a:cxn>
                <a:cxn ang="0">
                  <a:pos x="349" y="254"/>
                </a:cxn>
                <a:cxn ang="0">
                  <a:pos x="284" y="119"/>
                </a:cxn>
                <a:cxn ang="0">
                  <a:pos x="243" y="73"/>
                </a:cxn>
                <a:cxn ang="0">
                  <a:pos x="136" y="0"/>
                </a:cxn>
                <a:cxn ang="0">
                  <a:pos x="0" y="35"/>
                </a:cxn>
                <a:cxn ang="0">
                  <a:pos x="55" y="84"/>
                </a:cxn>
                <a:cxn ang="0">
                  <a:pos x="136" y="185"/>
                </a:cxn>
                <a:cxn ang="0">
                  <a:pos x="192" y="285"/>
                </a:cxn>
                <a:cxn ang="0">
                  <a:pos x="223" y="403"/>
                </a:cxn>
                <a:cxn ang="0">
                  <a:pos x="221" y="429"/>
                </a:cxn>
              </a:cxnLst>
              <a:rect l="0" t="0" r="r" b="b"/>
              <a:pathLst>
                <a:path w="369" h="430">
                  <a:moveTo>
                    <a:pt x="221" y="429"/>
                  </a:moveTo>
                  <a:lnTo>
                    <a:pt x="344" y="376"/>
                  </a:lnTo>
                  <a:lnTo>
                    <a:pt x="368" y="324"/>
                  </a:lnTo>
                  <a:lnTo>
                    <a:pt x="349" y="254"/>
                  </a:lnTo>
                  <a:lnTo>
                    <a:pt x="284" y="119"/>
                  </a:lnTo>
                  <a:lnTo>
                    <a:pt x="243" y="73"/>
                  </a:lnTo>
                  <a:lnTo>
                    <a:pt x="136" y="0"/>
                  </a:lnTo>
                  <a:lnTo>
                    <a:pt x="0" y="35"/>
                  </a:lnTo>
                  <a:lnTo>
                    <a:pt x="55" y="84"/>
                  </a:lnTo>
                  <a:lnTo>
                    <a:pt x="136" y="185"/>
                  </a:lnTo>
                  <a:lnTo>
                    <a:pt x="192" y="285"/>
                  </a:lnTo>
                  <a:lnTo>
                    <a:pt x="223" y="403"/>
                  </a:lnTo>
                  <a:lnTo>
                    <a:pt x="221" y="429"/>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611" name="AutoShape 35"/>
          <p:cNvSpPr>
            <a:spLocks noChangeArrowheads="1"/>
          </p:cNvSpPr>
          <p:nvPr/>
        </p:nvSpPr>
        <p:spPr bwMode="auto">
          <a:xfrm>
            <a:off x="7105650" y="2952750"/>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4612" name="Rectangle 36"/>
          <p:cNvSpPr>
            <a:spLocks noChangeArrowheads="1"/>
          </p:cNvSpPr>
          <p:nvPr/>
        </p:nvSpPr>
        <p:spPr bwMode="auto">
          <a:xfrm>
            <a:off x="7004050" y="3097213"/>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YES,</a:t>
            </a:r>
          </a:p>
          <a:p>
            <a:pPr algn="ctr"/>
            <a:r>
              <a:rPr lang="en-US" altLang="zh-CN" sz="1600" b="1" i="1">
                <a:solidFill>
                  <a:schemeClr val="bg2"/>
                </a:solidFill>
                <a:effectLst/>
                <a:ea typeface="SimSun" pitchFamily="2" charset="-122"/>
              </a:rPr>
              <a:t>I  HAVE</a:t>
            </a:r>
          </a:p>
          <a:p>
            <a:pPr algn="ctr"/>
            <a:r>
              <a:rPr lang="en-US" altLang="zh-CN" sz="1600" b="1" i="1">
                <a:solidFill>
                  <a:schemeClr val="bg2"/>
                </a:solidFill>
                <a:effectLst/>
                <a:ea typeface="SimSun" pitchFamily="2" charset="-122"/>
              </a:rPr>
              <a:t>TWO OF</a:t>
            </a:r>
          </a:p>
          <a:p>
            <a:pPr algn="ctr"/>
            <a:r>
              <a:rPr lang="en-US" altLang="zh-CN" sz="1600" b="1" i="1">
                <a:solidFill>
                  <a:schemeClr val="bg2"/>
                </a:solidFill>
                <a:effectLst/>
                <a:ea typeface="SimSun" pitchFamily="2" charset="-122"/>
              </a:rPr>
              <a:t>THEM.</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39" name="Group 15"/>
          <p:cNvGrpSpPr>
            <a:grpSpLocks/>
          </p:cNvGrpSpPr>
          <p:nvPr/>
        </p:nvGrpSpPr>
        <p:grpSpPr bwMode="auto">
          <a:xfrm>
            <a:off x="5133975" y="3376613"/>
            <a:ext cx="2468563" cy="2927350"/>
            <a:chOff x="3234" y="2127"/>
            <a:chExt cx="1555" cy="1844"/>
          </a:xfrm>
        </p:grpSpPr>
        <p:grpSp>
          <p:nvGrpSpPr>
            <p:cNvPr id="26637" name="Group 13"/>
            <p:cNvGrpSpPr>
              <a:grpSpLocks/>
            </p:cNvGrpSpPr>
            <p:nvPr/>
          </p:nvGrpSpPr>
          <p:grpSpPr bwMode="auto">
            <a:xfrm>
              <a:off x="3234" y="2180"/>
              <a:ext cx="1555" cy="1791"/>
              <a:chOff x="3234" y="2180"/>
              <a:chExt cx="1555" cy="1791"/>
            </a:xfrm>
          </p:grpSpPr>
          <p:grpSp>
            <p:nvGrpSpPr>
              <p:cNvPr id="26635" name="Group 11"/>
              <p:cNvGrpSpPr>
                <a:grpSpLocks/>
              </p:cNvGrpSpPr>
              <p:nvPr/>
            </p:nvGrpSpPr>
            <p:grpSpPr bwMode="auto">
              <a:xfrm>
                <a:off x="3234" y="2180"/>
                <a:ext cx="1555" cy="1791"/>
                <a:chOff x="3234" y="2180"/>
                <a:chExt cx="1555" cy="1791"/>
              </a:xfrm>
            </p:grpSpPr>
            <p:sp>
              <p:nvSpPr>
                <p:cNvPr id="26626"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6627"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28"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29"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0"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2"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33"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34"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6636"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6638"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6640" name="Rectangle 16"/>
          <p:cNvSpPr>
            <a:spLocks noGrp="1" noChangeArrowheads="1"/>
          </p:cNvSpPr>
          <p:nvPr>
            <p:ph type="title"/>
          </p:nvPr>
        </p:nvSpPr>
        <p:spPr>
          <a:noFill/>
          <a:ln/>
        </p:spPr>
        <p:txBody>
          <a:bodyPr/>
          <a:lstStyle/>
          <a:p>
            <a:r>
              <a:rPr lang="en-US" altLang="zh-CN">
                <a:ea typeface="SimSun" pitchFamily="2" charset="-122"/>
              </a:rPr>
              <a:t>Removing a Number from a Bag</a:t>
            </a:r>
          </a:p>
        </p:txBody>
      </p:sp>
      <p:sp>
        <p:nvSpPr>
          <p:cNvPr id="26641"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remove a number from a bag. </a:t>
            </a:r>
          </a:p>
        </p:txBody>
      </p:sp>
      <p:sp>
        <p:nvSpPr>
          <p:cNvPr id="26642"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6643" name="Picture 19"/>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26644" name="Picture 20"/>
          <p:cNvPicPr>
            <a:picLocks noChangeArrowheads="1"/>
          </p:cNvPicPr>
          <p:nvPr/>
        </p:nvPicPr>
        <p:blipFill>
          <a:blip r:embed="rId4"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6645" name="Picture 21"/>
          <p:cNvPicPr>
            <a:picLocks noChangeArrowheads="1"/>
          </p:cNvPicPr>
          <p:nvPr/>
        </p:nvPicPr>
        <p:blipFill>
          <a:blip r:embed="rId5" cstate="print"/>
          <a:srcRect/>
          <a:stretch>
            <a:fillRect/>
          </a:stretch>
        </p:blipFill>
        <p:spPr bwMode="auto">
          <a:xfrm>
            <a:off x="6386513" y="5311775"/>
            <a:ext cx="566737" cy="606425"/>
          </a:xfrm>
          <a:prstGeom prst="rect">
            <a:avLst/>
          </a:prstGeom>
          <a:noFill/>
          <a:ln w="12700">
            <a:noFill/>
            <a:miter lim="800000"/>
            <a:headEnd/>
            <a:tailEnd/>
          </a:ln>
          <a:effectLst/>
        </p:spPr>
      </p:pic>
      <p:sp>
        <p:nvSpPr>
          <p:cNvPr id="26646" name="AutoShape 22"/>
          <p:cNvSpPr>
            <a:spLocks noChangeArrowheads="1"/>
          </p:cNvSpPr>
          <p:nvPr/>
        </p:nvSpPr>
        <p:spPr bwMode="auto">
          <a:xfrm rot="10800000">
            <a:off x="1954213" y="4083050"/>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6647" name="Rectangle 23"/>
          <p:cNvSpPr>
            <a:spLocks noChangeArrowheads="1"/>
          </p:cNvSpPr>
          <p:nvPr/>
        </p:nvSpPr>
        <p:spPr bwMode="auto">
          <a:xfrm>
            <a:off x="1752600" y="42672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THIS</a:t>
            </a:r>
          </a:p>
          <a:p>
            <a:pPr algn="ctr"/>
            <a:r>
              <a:rPr lang="en-US" altLang="zh-CN" sz="1600" b="1" i="1" dirty="0">
                <a:solidFill>
                  <a:schemeClr val="bg2"/>
                </a:solidFill>
                <a:effectLst/>
                <a:ea typeface="SimSun" pitchFamily="2" charset="-122"/>
              </a:rPr>
              <a:t>4  IS</a:t>
            </a:r>
          </a:p>
          <a:p>
            <a:pPr algn="ctr"/>
            <a:r>
              <a:rPr lang="en-US" altLang="zh-CN" sz="1600" b="1" i="1" dirty="0">
                <a:solidFill>
                  <a:schemeClr val="bg2"/>
                </a:solidFill>
                <a:effectLst/>
                <a:ea typeface="SimSun" pitchFamily="2" charset="-122"/>
              </a:rPr>
              <a:t>OUTTA</a:t>
            </a:r>
          </a:p>
          <a:p>
            <a:pPr algn="ctr"/>
            <a:r>
              <a:rPr lang="en-US" altLang="zh-CN" sz="1600" b="1" i="1" dirty="0">
                <a:solidFill>
                  <a:schemeClr val="bg2"/>
                </a:solidFill>
                <a:effectLst/>
                <a:ea typeface="SimSun" pitchFamily="2" charset="-122"/>
              </a:rPr>
              <a:t>HERE!</a:t>
            </a:r>
          </a:p>
        </p:txBody>
      </p:sp>
      <p:pic>
        <p:nvPicPr>
          <p:cNvPr id="26648" name="Picture 24"/>
          <p:cNvPicPr>
            <a:picLocks noChangeArrowheads="1"/>
          </p:cNvPicPr>
          <p:nvPr/>
        </p:nvPicPr>
        <p:blipFill>
          <a:blip r:embed="rId6" cstate="print"/>
          <a:srcRect/>
          <a:stretch>
            <a:fillRect/>
          </a:stretch>
        </p:blipFill>
        <p:spPr bwMode="auto">
          <a:xfrm>
            <a:off x="2820988" y="2954338"/>
            <a:ext cx="3279775" cy="2860675"/>
          </a:xfrm>
          <a:prstGeom prst="rect">
            <a:avLst/>
          </a:prstGeom>
          <a:noFill/>
          <a:ln w="12700">
            <a:noFill/>
            <a:miter lim="800000"/>
            <a:headEnd/>
            <a:tailEnd/>
          </a:ln>
          <a:effec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87" name="Group 15"/>
          <p:cNvGrpSpPr>
            <a:grpSpLocks/>
          </p:cNvGrpSpPr>
          <p:nvPr/>
        </p:nvGrpSpPr>
        <p:grpSpPr bwMode="auto">
          <a:xfrm>
            <a:off x="5133975" y="3376613"/>
            <a:ext cx="2468563" cy="2927350"/>
            <a:chOff x="3234" y="2127"/>
            <a:chExt cx="1555" cy="1844"/>
          </a:xfrm>
        </p:grpSpPr>
        <p:grpSp>
          <p:nvGrpSpPr>
            <p:cNvPr id="28685" name="Group 13"/>
            <p:cNvGrpSpPr>
              <a:grpSpLocks/>
            </p:cNvGrpSpPr>
            <p:nvPr/>
          </p:nvGrpSpPr>
          <p:grpSpPr bwMode="auto">
            <a:xfrm>
              <a:off x="3234" y="2180"/>
              <a:ext cx="1555" cy="1791"/>
              <a:chOff x="3234" y="2180"/>
              <a:chExt cx="1555" cy="1791"/>
            </a:xfrm>
          </p:grpSpPr>
          <p:grpSp>
            <p:nvGrpSpPr>
              <p:cNvPr id="28683" name="Group 11"/>
              <p:cNvGrpSpPr>
                <a:grpSpLocks/>
              </p:cNvGrpSpPr>
              <p:nvPr/>
            </p:nvGrpSpPr>
            <p:grpSpPr bwMode="auto">
              <a:xfrm>
                <a:off x="3234" y="2180"/>
                <a:ext cx="1555" cy="1791"/>
                <a:chOff x="3234" y="2180"/>
                <a:chExt cx="1555" cy="1791"/>
              </a:xfrm>
            </p:grpSpPr>
            <p:sp>
              <p:nvSpPr>
                <p:cNvPr id="28674"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8675"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6"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7"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8"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9"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80"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681"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682"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8684"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8686"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8688" name="Rectangle 16"/>
          <p:cNvSpPr>
            <a:spLocks noGrp="1" noChangeArrowheads="1"/>
          </p:cNvSpPr>
          <p:nvPr>
            <p:ph type="title"/>
          </p:nvPr>
        </p:nvSpPr>
        <p:spPr>
          <a:noFill/>
          <a:ln/>
        </p:spPr>
        <p:txBody>
          <a:bodyPr/>
          <a:lstStyle/>
          <a:p>
            <a:r>
              <a:rPr lang="en-US" altLang="zh-CN">
                <a:ea typeface="SimSun" pitchFamily="2" charset="-122"/>
              </a:rPr>
              <a:t>Removing a Number from a Bag</a:t>
            </a:r>
          </a:p>
        </p:txBody>
      </p:sp>
      <p:sp>
        <p:nvSpPr>
          <p:cNvPr id="28689"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remove a number from a bag.</a:t>
            </a:r>
          </a:p>
          <a:p>
            <a:pPr marL="344488" indent="-344488"/>
            <a:r>
              <a:rPr lang="en-US" altLang="zh-CN">
                <a:ea typeface="SimSun" pitchFamily="2" charset="-122"/>
              </a:rPr>
              <a:t>But we remove only one number at a time. </a:t>
            </a:r>
          </a:p>
        </p:txBody>
      </p:sp>
      <p:sp>
        <p:nvSpPr>
          <p:cNvPr id="28690"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8691" name="Picture 19"/>
          <p:cNvPicPr>
            <a:picLocks noChangeArrowheads="1"/>
          </p:cNvPicPr>
          <p:nvPr/>
        </p:nvPicPr>
        <p:blipFill>
          <a:blip r:embed="rId3"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8692" name="Picture 20"/>
          <p:cNvPicPr>
            <a:picLocks noChangeArrowheads="1"/>
          </p:cNvPicPr>
          <p:nvPr/>
        </p:nvPicPr>
        <p:blipFill>
          <a:blip r:embed="rId4" cstate="print"/>
          <a:srcRect/>
          <a:stretch>
            <a:fillRect/>
          </a:stretch>
        </p:blipFill>
        <p:spPr bwMode="auto">
          <a:xfrm>
            <a:off x="6386513" y="5311775"/>
            <a:ext cx="566737" cy="606425"/>
          </a:xfrm>
          <a:prstGeom prst="rect">
            <a:avLst/>
          </a:prstGeom>
          <a:noFill/>
          <a:ln w="12700">
            <a:noFill/>
            <a:miter lim="800000"/>
            <a:headEnd/>
            <a:tailEnd/>
          </a:ln>
          <a:effectLst/>
        </p:spPr>
      </p:pic>
      <p:sp>
        <p:nvSpPr>
          <p:cNvPr id="28693" name="AutoShape 21"/>
          <p:cNvSpPr>
            <a:spLocks noChangeArrowheads="1"/>
          </p:cNvSpPr>
          <p:nvPr/>
        </p:nvSpPr>
        <p:spPr bwMode="auto">
          <a:xfrm>
            <a:off x="6961188" y="292258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8694" name="Rectangle 22"/>
          <p:cNvSpPr>
            <a:spLocks noChangeArrowheads="1"/>
          </p:cNvSpPr>
          <p:nvPr/>
        </p:nvSpPr>
        <p:spPr bwMode="auto">
          <a:xfrm>
            <a:off x="6818313" y="301625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ONE 4  IS</a:t>
            </a:r>
          </a:p>
          <a:p>
            <a:pPr algn="ctr"/>
            <a:r>
              <a:rPr lang="en-US" altLang="zh-CN" sz="1600" b="1" i="1">
                <a:solidFill>
                  <a:schemeClr val="bg2"/>
                </a:solidFill>
                <a:effectLst/>
                <a:ea typeface="SimSun" pitchFamily="2" charset="-122"/>
              </a:rPr>
              <a:t>GONE, BUT</a:t>
            </a:r>
          </a:p>
          <a:p>
            <a:pPr algn="ctr"/>
            <a:r>
              <a:rPr lang="en-US" altLang="zh-CN" sz="1600" b="1" i="1">
                <a:solidFill>
                  <a:schemeClr val="bg2"/>
                </a:solidFill>
                <a:effectLst/>
                <a:ea typeface="SimSun" pitchFamily="2" charset="-122"/>
              </a:rPr>
              <a:t>THE OTHER</a:t>
            </a:r>
          </a:p>
          <a:p>
            <a:pPr algn="ctr"/>
            <a:r>
              <a:rPr lang="en-US" altLang="zh-CN" sz="1600" b="1" i="1">
                <a:solidFill>
                  <a:schemeClr val="bg2"/>
                </a:solidFill>
                <a:effectLst/>
                <a:ea typeface="SimSun" pitchFamily="2" charset="-122"/>
              </a:rPr>
              <a:t>4  REMAINS.</a:t>
            </a:r>
          </a:p>
        </p:txBody>
      </p:sp>
    </p:spTree>
  </p:cSld>
  <p:clrMapOvr>
    <a:masterClrMapping/>
  </p:clrMapOvr>
  <p:transition spd="slow">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SimSun" pitchFamily="2" charset="-122"/>
              </a:rPr>
              <a:t>How Many Numbers</a:t>
            </a:r>
          </a:p>
        </p:txBody>
      </p:sp>
      <p:sp>
        <p:nvSpPr>
          <p:cNvPr id="30723" name="Rectangle 3"/>
          <p:cNvSpPr>
            <a:spLocks noGrp="1" noChangeArrowheads="1"/>
          </p:cNvSpPr>
          <p:nvPr>
            <p:ph type="body" sz="half" idx="1"/>
          </p:nvPr>
        </p:nvSpPr>
        <p:spPr>
          <a:noFill/>
          <a:ln/>
        </p:spPr>
        <p:txBody>
          <a:bodyPr/>
          <a:lstStyle/>
          <a:p>
            <a:r>
              <a:rPr lang="en-US" altLang="zh-CN">
                <a:ea typeface="SimSun" pitchFamily="2" charset="-122"/>
              </a:rPr>
              <a:t>Another operation is to determine how many numbers are in a bag.</a:t>
            </a:r>
          </a:p>
        </p:txBody>
      </p:sp>
      <p:pic>
        <p:nvPicPr>
          <p:cNvPr id="30724" name="Picture 4"/>
          <p:cNvPicPr>
            <a:picLocks noChangeArrowheads="1"/>
          </p:cNvPicPr>
          <p:nvPr/>
        </p:nvPicPr>
        <p:blipFill>
          <a:blip r:embed="rId3" cstate="print"/>
          <a:srcRect/>
          <a:stretch>
            <a:fillRect/>
          </a:stretch>
        </p:blipFill>
        <p:spPr bwMode="auto">
          <a:xfrm>
            <a:off x="4157663" y="3121025"/>
            <a:ext cx="4419600" cy="3300413"/>
          </a:xfrm>
          <a:prstGeom prst="rect">
            <a:avLst/>
          </a:prstGeom>
          <a:noFill/>
          <a:ln w="12700">
            <a:noFill/>
            <a:miter lim="800000"/>
            <a:headEnd/>
            <a:tailEnd/>
          </a:ln>
          <a:effectLst/>
        </p:spPr>
      </p:pic>
      <p:sp>
        <p:nvSpPr>
          <p:cNvPr id="30725" name="AutoShape 5"/>
          <p:cNvSpPr>
            <a:spLocks noChangeArrowheads="1"/>
          </p:cNvSpPr>
          <p:nvPr/>
        </p:nvSpPr>
        <p:spPr bwMode="auto">
          <a:xfrm>
            <a:off x="5915025" y="2160588"/>
            <a:ext cx="184467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6019800" y="225425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IN MY OPINION, THERE ARE TOO MANY NUMBERS.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2783" name="Group 15"/>
          <p:cNvGrpSpPr>
            <a:grpSpLocks/>
          </p:cNvGrpSpPr>
          <p:nvPr/>
        </p:nvGrpSpPr>
        <p:grpSpPr bwMode="auto">
          <a:xfrm>
            <a:off x="7221538" y="144463"/>
            <a:ext cx="1471612" cy="2089150"/>
            <a:chOff x="4549" y="91"/>
            <a:chExt cx="927" cy="1316"/>
          </a:xfrm>
        </p:grpSpPr>
        <p:grpSp>
          <p:nvGrpSpPr>
            <p:cNvPr id="32781" name="Group 13"/>
            <p:cNvGrpSpPr>
              <a:grpSpLocks/>
            </p:cNvGrpSpPr>
            <p:nvPr/>
          </p:nvGrpSpPr>
          <p:grpSpPr bwMode="auto">
            <a:xfrm>
              <a:off x="4549" y="129"/>
              <a:ext cx="927" cy="1278"/>
              <a:chOff x="4549" y="129"/>
              <a:chExt cx="927" cy="1278"/>
            </a:xfrm>
          </p:grpSpPr>
          <p:grpSp>
            <p:nvGrpSpPr>
              <p:cNvPr id="32779" name="Group 11"/>
              <p:cNvGrpSpPr>
                <a:grpSpLocks/>
              </p:cNvGrpSpPr>
              <p:nvPr/>
            </p:nvGrpSpPr>
            <p:grpSpPr bwMode="auto">
              <a:xfrm>
                <a:off x="4549" y="129"/>
                <a:ext cx="927" cy="1278"/>
                <a:chOff x="4549" y="129"/>
                <a:chExt cx="927" cy="1278"/>
              </a:xfrm>
            </p:grpSpPr>
            <p:sp>
              <p:nvSpPr>
                <p:cNvPr id="32770" name="Freeform 2"/>
                <p:cNvSpPr>
                  <a:spLocks/>
                </p:cNvSpPr>
                <p:nvPr/>
              </p:nvSpPr>
              <p:spPr bwMode="auto">
                <a:xfrm>
                  <a:off x="4549" y="129"/>
                  <a:ext cx="870" cy="1274"/>
                </a:xfrm>
                <a:custGeom>
                  <a:avLst/>
                  <a:gdLst/>
                  <a:ahLst/>
                  <a:cxnLst>
                    <a:cxn ang="0">
                      <a:pos x="486" y="0"/>
                    </a:cxn>
                    <a:cxn ang="0">
                      <a:pos x="577" y="67"/>
                    </a:cxn>
                    <a:cxn ang="0">
                      <a:pos x="589" y="109"/>
                    </a:cxn>
                    <a:cxn ang="0">
                      <a:pos x="559" y="152"/>
                    </a:cxn>
                    <a:cxn ang="0">
                      <a:pos x="443" y="255"/>
                    </a:cxn>
                    <a:cxn ang="0">
                      <a:pos x="534" y="230"/>
                    </a:cxn>
                    <a:cxn ang="0">
                      <a:pos x="589" y="218"/>
                    </a:cxn>
                    <a:cxn ang="0">
                      <a:pos x="723" y="42"/>
                    </a:cxn>
                    <a:cxn ang="0">
                      <a:pos x="796" y="24"/>
                    </a:cxn>
                    <a:cxn ang="0">
                      <a:pos x="869" y="24"/>
                    </a:cxn>
                    <a:cxn ang="0">
                      <a:pos x="838" y="115"/>
                    </a:cxn>
                    <a:cxn ang="0">
                      <a:pos x="747" y="127"/>
                    </a:cxn>
                    <a:cxn ang="0">
                      <a:pos x="583" y="261"/>
                    </a:cxn>
                    <a:cxn ang="0">
                      <a:pos x="492" y="297"/>
                    </a:cxn>
                    <a:cxn ang="0">
                      <a:pos x="838" y="861"/>
                    </a:cxn>
                    <a:cxn ang="0">
                      <a:pos x="856" y="970"/>
                    </a:cxn>
                    <a:cxn ang="0">
                      <a:pos x="741" y="1176"/>
                    </a:cxn>
                    <a:cxn ang="0">
                      <a:pos x="631" y="1249"/>
                    </a:cxn>
                    <a:cxn ang="0">
                      <a:pos x="552" y="1273"/>
                    </a:cxn>
                    <a:cxn ang="0">
                      <a:pos x="413" y="1249"/>
                    </a:cxn>
                    <a:cxn ang="0">
                      <a:pos x="230" y="1236"/>
                    </a:cxn>
                    <a:cxn ang="0">
                      <a:pos x="121" y="1158"/>
                    </a:cxn>
                    <a:cxn ang="0">
                      <a:pos x="60" y="1121"/>
                    </a:cxn>
                    <a:cxn ang="0">
                      <a:pos x="0" y="952"/>
                    </a:cxn>
                    <a:cxn ang="0">
                      <a:pos x="42" y="861"/>
                    </a:cxn>
                    <a:cxn ang="0">
                      <a:pos x="407" y="345"/>
                    </a:cxn>
                    <a:cxn ang="0">
                      <a:pos x="364" y="273"/>
                    </a:cxn>
                    <a:cxn ang="0">
                      <a:pos x="389" y="212"/>
                    </a:cxn>
                    <a:cxn ang="0">
                      <a:pos x="486" y="122"/>
                    </a:cxn>
                    <a:cxn ang="0">
                      <a:pos x="468" y="72"/>
                    </a:cxn>
                    <a:cxn ang="0">
                      <a:pos x="431" y="42"/>
                    </a:cxn>
                    <a:cxn ang="0">
                      <a:pos x="456" y="12"/>
                    </a:cxn>
                    <a:cxn ang="0">
                      <a:pos x="486" y="0"/>
                    </a:cxn>
                  </a:cxnLst>
                  <a:rect l="0" t="0" r="r" b="b"/>
                  <a:pathLst>
                    <a:path w="870" h="1274">
                      <a:moveTo>
                        <a:pt x="486" y="0"/>
                      </a:moveTo>
                      <a:lnTo>
                        <a:pt x="577" y="67"/>
                      </a:lnTo>
                      <a:lnTo>
                        <a:pt x="589" y="109"/>
                      </a:lnTo>
                      <a:lnTo>
                        <a:pt x="559" y="152"/>
                      </a:lnTo>
                      <a:lnTo>
                        <a:pt x="443" y="255"/>
                      </a:lnTo>
                      <a:lnTo>
                        <a:pt x="534" y="230"/>
                      </a:lnTo>
                      <a:lnTo>
                        <a:pt x="589" y="218"/>
                      </a:lnTo>
                      <a:lnTo>
                        <a:pt x="723" y="42"/>
                      </a:lnTo>
                      <a:lnTo>
                        <a:pt x="796" y="24"/>
                      </a:lnTo>
                      <a:lnTo>
                        <a:pt x="869" y="24"/>
                      </a:lnTo>
                      <a:lnTo>
                        <a:pt x="838" y="115"/>
                      </a:lnTo>
                      <a:lnTo>
                        <a:pt x="747" y="127"/>
                      </a:lnTo>
                      <a:lnTo>
                        <a:pt x="583" y="261"/>
                      </a:lnTo>
                      <a:lnTo>
                        <a:pt x="492" y="297"/>
                      </a:lnTo>
                      <a:lnTo>
                        <a:pt x="838" y="861"/>
                      </a:lnTo>
                      <a:lnTo>
                        <a:pt x="856" y="970"/>
                      </a:lnTo>
                      <a:lnTo>
                        <a:pt x="741" y="1176"/>
                      </a:lnTo>
                      <a:lnTo>
                        <a:pt x="631" y="1249"/>
                      </a:lnTo>
                      <a:lnTo>
                        <a:pt x="552" y="1273"/>
                      </a:lnTo>
                      <a:lnTo>
                        <a:pt x="413" y="1249"/>
                      </a:lnTo>
                      <a:lnTo>
                        <a:pt x="230" y="1236"/>
                      </a:lnTo>
                      <a:lnTo>
                        <a:pt x="121" y="1158"/>
                      </a:lnTo>
                      <a:lnTo>
                        <a:pt x="60" y="1121"/>
                      </a:lnTo>
                      <a:lnTo>
                        <a:pt x="0" y="952"/>
                      </a:lnTo>
                      <a:lnTo>
                        <a:pt x="42" y="861"/>
                      </a:lnTo>
                      <a:lnTo>
                        <a:pt x="407" y="345"/>
                      </a:lnTo>
                      <a:lnTo>
                        <a:pt x="364" y="273"/>
                      </a:lnTo>
                      <a:lnTo>
                        <a:pt x="389" y="212"/>
                      </a:lnTo>
                      <a:lnTo>
                        <a:pt x="486" y="122"/>
                      </a:lnTo>
                      <a:lnTo>
                        <a:pt x="468" y="72"/>
                      </a:lnTo>
                      <a:lnTo>
                        <a:pt x="431" y="42"/>
                      </a:lnTo>
                      <a:lnTo>
                        <a:pt x="456" y="12"/>
                      </a:lnTo>
                      <a:lnTo>
                        <a:pt x="48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1" name="Freeform 3"/>
                <p:cNvSpPr>
                  <a:spLocks/>
                </p:cNvSpPr>
                <p:nvPr/>
              </p:nvSpPr>
              <p:spPr bwMode="auto">
                <a:xfrm>
                  <a:off x="5041" y="620"/>
                  <a:ext cx="159" cy="698"/>
                </a:xfrm>
                <a:custGeom>
                  <a:avLst/>
                  <a:gdLst/>
                  <a:ahLst/>
                  <a:cxnLst>
                    <a:cxn ang="0">
                      <a:pos x="36" y="485"/>
                    </a:cxn>
                    <a:cxn ang="0">
                      <a:pos x="36" y="600"/>
                    </a:cxn>
                    <a:cxn ang="0">
                      <a:pos x="24" y="667"/>
                    </a:cxn>
                    <a:cxn ang="0">
                      <a:pos x="12" y="697"/>
                    </a:cxn>
                    <a:cxn ang="0">
                      <a:pos x="78" y="691"/>
                    </a:cxn>
                    <a:cxn ang="0">
                      <a:pos x="139" y="661"/>
                    </a:cxn>
                    <a:cxn ang="0">
                      <a:pos x="109" y="649"/>
                    </a:cxn>
                    <a:cxn ang="0">
                      <a:pos x="158" y="618"/>
                    </a:cxn>
                    <a:cxn ang="0">
                      <a:pos x="109" y="618"/>
                    </a:cxn>
                    <a:cxn ang="0">
                      <a:pos x="152" y="576"/>
                    </a:cxn>
                    <a:cxn ang="0">
                      <a:pos x="103" y="576"/>
                    </a:cxn>
                    <a:cxn ang="0">
                      <a:pos x="139" y="534"/>
                    </a:cxn>
                    <a:cxn ang="0">
                      <a:pos x="97" y="527"/>
                    </a:cxn>
                    <a:cxn ang="0">
                      <a:pos x="121" y="491"/>
                    </a:cxn>
                    <a:cxn ang="0">
                      <a:pos x="85" y="479"/>
                    </a:cxn>
                    <a:cxn ang="0">
                      <a:pos x="97" y="436"/>
                    </a:cxn>
                    <a:cxn ang="0">
                      <a:pos x="73" y="425"/>
                    </a:cxn>
                    <a:cxn ang="0">
                      <a:pos x="66" y="376"/>
                    </a:cxn>
                    <a:cxn ang="0">
                      <a:pos x="0" y="0"/>
                    </a:cxn>
                    <a:cxn ang="0">
                      <a:pos x="18" y="418"/>
                    </a:cxn>
                    <a:cxn ang="0">
                      <a:pos x="36" y="485"/>
                    </a:cxn>
                  </a:cxnLst>
                  <a:rect l="0" t="0" r="r" b="b"/>
                  <a:pathLst>
                    <a:path w="159" h="698">
                      <a:moveTo>
                        <a:pt x="36" y="485"/>
                      </a:moveTo>
                      <a:lnTo>
                        <a:pt x="36" y="600"/>
                      </a:lnTo>
                      <a:lnTo>
                        <a:pt x="24" y="667"/>
                      </a:lnTo>
                      <a:lnTo>
                        <a:pt x="12" y="697"/>
                      </a:lnTo>
                      <a:lnTo>
                        <a:pt x="78" y="691"/>
                      </a:lnTo>
                      <a:lnTo>
                        <a:pt x="139" y="661"/>
                      </a:lnTo>
                      <a:lnTo>
                        <a:pt x="109" y="649"/>
                      </a:lnTo>
                      <a:lnTo>
                        <a:pt x="158" y="618"/>
                      </a:lnTo>
                      <a:lnTo>
                        <a:pt x="109" y="618"/>
                      </a:lnTo>
                      <a:lnTo>
                        <a:pt x="152" y="576"/>
                      </a:lnTo>
                      <a:lnTo>
                        <a:pt x="103" y="576"/>
                      </a:lnTo>
                      <a:lnTo>
                        <a:pt x="139" y="534"/>
                      </a:lnTo>
                      <a:lnTo>
                        <a:pt x="97" y="527"/>
                      </a:lnTo>
                      <a:lnTo>
                        <a:pt x="121" y="491"/>
                      </a:lnTo>
                      <a:lnTo>
                        <a:pt x="85" y="479"/>
                      </a:lnTo>
                      <a:lnTo>
                        <a:pt x="97" y="436"/>
                      </a:lnTo>
                      <a:lnTo>
                        <a:pt x="73" y="425"/>
                      </a:lnTo>
                      <a:lnTo>
                        <a:pt x="66" y="376"/>
                      </a:lnTo>
                      <a:lnTo>
                        <a:pt x="0" y="0"/>
                      </a:lnTo>
                      <a:lnTo>
                        <a:pt x="18" y="418"/>
                      </a:lnTo>
                      <a:lnTo>
                        <a:pt x="36" y="48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2" name="Freeform 4"/>
                <p:cNvSpPr>
                  <a:spLocks/>
                </p:cNvSpPr>
                <p:nvPr/>
              </p:nvSpPr>
              <p:spPr bwMode="auto">
                <a:xfrm>
                  <a:off x="4573" y="523"/>
                  <a:ext cx="402" cy="843"/>
                </a:xfrm>
                <a:custGeom>
                  <a:avLst/>
                  <a:gdLst/>
                  <a:ahLst/>
                  <a:cxnLst>
                    <a:cxn ang="0">
                      <a:pos x="341" y="0"/>
                    </a:cxn>
                    <a:cxn ang="0">
                      <a:pos x="73" y="370"/>
                    </a:cxn>
                    <a:cxn ang="0">
                      <a:pos x="36" y="461"/>
                    </a:cxn>
                    <a:cxn ang="0">
                      <a:pos x="0" y="515"/>
                    </a:cxn>
                    <a:cxn ang="0">
                      <a:pos x="0" y="655"/>
                    </a:cxn>
                    <a:cxn ang="0">
                      <a:pos x="54" y="733"/>
                    </a:cxn>
                    <a:cxn ang="0">
                      <a:pos x="140" y="794"/>
                    </a:cxn>
                    <a:cxn ang="0">
                      <a:pos x="194" y="836"/>
                    </a:cxn>
                    <a:cxn ang="0">
                      <a:pos x="280" y="842"/>
                    </a:cxn>
                    <a:cxn ang="0">
                      <a:pos x="225" y="812"/>
                    </a:cxn>
                    <a:cxn ang="0">
                      <a:pos x="304" y="806"/>
                    </a:cxn>
                    <a:cxn ang="0">
                      <a:pos x="237" y="788"/>
                    </a:cxn>
                    <a:cxn ang="0">
                      <a:pos x="353" y="775"/>
                    </a:cxn>
                    <a:cxn ang="0">
                      <a:pos x="243" y="757"/>
                    </a:cxn>
                    <a:cxn ang="0">
                      <a:pos x="341" y="727"/>
                    </a:cxn>
                    <a:cxn ang="0">
                      <a:pos x="286" y="697"/>
                    </a:cxn>
                    <a:cxn ang="0">
                      <a:pos x="353" y="679"/>
                    </a:cxn>
                    <a:cxn ang="0">
                      <a:pos x="280" y="655"/>
                    </a:cxn>
                    <a:cxn ang="0">
                      <a:pos x="347" y="600"/>
                    </a:cxn>
                    <a:cxn ang="0">
                      <a:pos x="286" y="588"/>
                    </a:cxn>
                    <a:cxn ang="0">
                      <a:pos x="328" y="558"/>
                    </a:cxn>
                    <a:cxn ang="0">
                      <a:pos x="286" y="545"/>
                    </a:cxn>
                    <a:cxn ang="0">
                      <a:pos x="310" y="485"/>
                    </a:cxn>
                    <a:cxn ang="0">
                      <a:pos x="401" y="55"/>
                    </a:cxn>
                    <a:cxn ang="0">
                      <a:pos x="268" y="473"/>
                    </a:cxn>
                    <a:cxn ang="0">
                      <a:pos x="249" y="448"/>
                    </a:cxn>
                    <a:cxn ang="0">
                      <a:pos x="377" y="6"/>
                    </a:cxn>
                    <a:cxn ang="0">
                      <a:pos x="188" y="509"/>
                    </a:cxn>
                    <a:cxn ang="0">
                      <a:pos x="73" y="539"/>
                    </a:cxn>
                    <a:cxn ang="0">
                      <a:pos x="146" y="497"/>
                    </a:cxn>
                    <a:cxn ang="0">
                      <a:pos x="73" y="497"/>
                    </a:cxn>
                    <a:cxn ang="0">
                      <a:pos x="140" y="461"/>
                    </a:cxn>
                    <a:cxn ang="0">
                      <a:pos x="109" y="442"/>
                    </a:cxn>
                    <a:cxn ang="0">
                      <a:pos x="146" y="418"/>
                    </a:cxn>
                    <a:cxn ang="0">
                      <a:pos x="115" y="394"/>
                    </a:cxn>
                    <a:cxn ang="0">
                      <a:pos x="140" y="339"/>
                    </a:cxn>
                    <a:cxn ang="0">
                      <a:pos x="359" y="0"/>
                    </a:cxn>
                    <a:cxn ang="0">
                      <a:pos x="341" y="0"/>
                    </a:cxn>
                  </a:cxnLst>
                  <a:rect l="0" t="0" r="r" b="b"/>
                  <a:pathLst>
                    <a:path w="402" h="843">
                      <a:moveTo>
                        <a:pt x="341" y="0"/>
                      </a:moveTo>
                      <a:lnTo>
                        <a:pt x="73" y="370"/>
                      </a:lnTo>
                      <a:lnTo>
                        <a:pt x="36" y="461"/>
                      </a:lnTo>
                      <a:lnTo>
                        <a:pt x="0" y="515"/>
                      </a:lnTo>
                      <a:lnTo>
                        <a:pt x="0" y="655"/>
                      </a:lnTo>
                      <a:lnTo>
                        <a:pt x="54" y="733"/>
                      </a:lnTo>
                      <a:lnTo>
                        <a:pt x="140" y="794"/>
                      </a:lnTo>
                      <a:lnTo>
                        <a:pt x="194" y="836"/>
                      </a:lnTo>
                      <a:lnTo>
                        <a:pt x="280" y="842"/>
                      </a:lnTo>
                      <a:lnTo>
                        <a:pt x="225" y="812"/>
                      </a:lnTo>
                      <a:lnTo>
                        <a:pt x="304" y="806"/>
                      </a:lnTo>
                      <a:lnTo>
                        <a:pt x="237" y="788"/>
                      </a:lnTo>
                      <a:lnTo>
                        <a:pt x="353" y="775"/>
                      </a:lnTo>
                      <a:lnTo>
                        <a:pt x="243" y="757"/>
                      </a:lnTo>
                      <a:lnTo>
                        <a:pt x="341" y="727"/>
                      </a:lnTo>
                      <a:lnTo>
                        <a:pt x="286" y="697"/>
                      </a:lnTo>
                      <a:lnTo>
                        <a:pt x="353" y="679"/>
                      </a:lnTo>
                      <a:lnTo>
                        <a:pt x="280" y="655"/>
                      </a:lnTo>
                      <a:lnTo>
                        <a:pt x="347" y="600"/>
                      </a:lnTo>
                      <a:lnTo>
                        <a:pt x="286" y="588"/>
                      </a:lnTo>
                      <a:lnTo>
                        <a:pt x="328" y="558"/>
                      </a:lnTo>
                      <a:lnTo>
                        <a:pt x="286" y="545"/>
                      </a:lnTo>
                      <a:lnTo>
                        <a:pt x="310" y="485"/>
                      </a:lnTo>
                      <a:lnTo>
                        <a:pt x="401" y="55"/>
                      </a:lnTo>
                      <a:lnTo>
                        <a:pt x="268" y="473"/>
                      </a:lnTo>
                      <a:lnTo>
                        <a:pt x="249" y="448"/>
                      </a:lnTo>
                      <a:lnTo>
                        <a:pt x="377" y="6"/>
                      </a:lnTo>
                      <a:lnTo>
                        <a:pt x="188" y="509"/>
                      </a:lnTo>
                      <a:lnTo>
                        <a:pt x="73" y="539"/>
                      </a:lnTo>
                      <a:lnTo>
                        <a:pt x="146" y="497"/>
                      </a:lnTo>
                      <a:lnTo>
                        <a:pt x="73" y="497"/>
                      </a:lnTo>
                      <a:lnTo>
                        <a:pt x="140" y="461"/>
                      </a:lnTo>
                      <a:lnTo>
                        <a:pt x="109" y="442"/>
                      </a:lnTo>
                      <a:lnTo>
                        <a:pt x="146" y="418"/>
                      </a:lnTo>
                      <a:lnTo>
                        <a:pt x="115" y="394"/>
                      </a:lnTo>
                      <a:lnTo>
                        <a:pt x="140" y="339"/>
                      </a:lnTo>
                      <a:lnTo>
                        <a:pt x="359" y="0"/>
                      </a:lnTo>
                      <a:lnTo>
                        <a:pt x="34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3" name="Freeform 5"/>
                <p:cNvSpPr>
                  <a:spLocks/>
                </p:cNvSpPr>
                <p:nvPr/>
              </p:nvSpPr>
              <p:spPr bwMode="auto">
                <a:xfrm>
                  <a:off x="5168" y="160"/>
                  <a:ext cx="159" cy="194"/>
                </a:xfrm>
                <a:custGeom>
                  <a:avLst/>
                  <a:gdLst/>
                  <a:ahLst/>
                  <a:cxnLst>
                    <a:cxn ang="0">
                      <a:pos x="104" y="24"/>
                    </a:cxn>
                    <a:cxn ang="0">
                      <a:pos x="134" y="0"/>
                    </a:cxn>
                    <a:cxn ang="0">
                      <a:pos x="109" y="42"/>
                    </a:cxn>
                    <a:cxn ang="0">
                      <a:pos x="152" y="30"/>
                    </a:cxn>
                    <a:cxn ang="0">
                      <a:pos x="122" y="60"/>
                    </a:cxn>
                    <a:cxn ang="0">
                      <a:pos x="152" y="54"/>
                    </a:cxn>
                    <a:cxn ang="0">
                      <a:pos x="134" y="84"/>
                    </a:cxn>
                    <a:cxn ang="0">
                      <a:pos x="158" y="78"/>
                    </a:cxn>
                    <a:cxn ang="0">
                      <a:pos x="73" y="150"/>
                    </a:cxn>
                    <a:cxn ang="0">
                      <a:pos x="7" y="193"/>
                    </a:cxn>
                    <a:cxn ang="0">
                      <a:pos x="0" y="139"/>
                    </a:cxn>
                    <a:cxn ang="0">
                      <a:pos x="55" y="54"/>
                    </a:cxn>
                    <a:cxn ang="0">
                      <a:pos x="104" y="24"/>
                    </a:cxn>
                  </a:cxnLst>
                  <a:rect l="0" t="0" r="r" b="b"/>
                  <a:pathLst>
                    <a:path w="159" h="194">
                      <a:moveTo>
                        <a:pt x="104" y="24"/>
                      </a:moveTo>
                      <a:lnTo>
                        <a:pt x="134" y="0"/>
                      </a:lnTo>
                      <a:lnTo>
                        <a:pt x="109" y="42"/>
                      </a:lnTo>
                      <a:lnTo>
                        <a:pt x="152" y="30"/>
                      </a:lnTo>
                      <a:lnTo>
                        <a:pt x="122" y="60"/>
                      </a:lnTo>
                      <a:lnTo>
                        <a:pt x="152" y="54"/>
                      </a:lnTo>
                      <a:lnTo>
                        <a:pt x="134" y="84"/>
                      </a:lnTo>
                      <a:lnTo>
                        <a:pt x="158" y="78"/>
                      </a:lnTo>
                      <a:lnTo>
                        <a:pt x="73" y="150"/>
                      </a:lnTo>
                      <a:lnTo>
                        <a:pt x="7" y="193"/>
                      </a:lnTo>
                      <a:lnTo>
                        <a:pt x="0" y="139"/>
                      </a:lnTo>
                      <a:lnTo>
                        <a:pt x="55" y="54"/>
                      </a:lnTo>
                      <a:lnTo>
                        <a:pt x="104" y="2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4" name="Freeform 6"/>
                <p:cNvSpPr>
                  <a:spLocks/>
                </p:cNvSpPr>
                <p:nvPr/>
              </p:nvSpPr>
              <p:spPr bwMode="auto">
                <a:xfrm>
                  <a:off x="4987" y="148"/>
                  <a:ext cx="79" cy="122"/>
                </a:xfrm>
                <a:custGeom>
                  <a:avLst/>
                  <a:gdLst/>
                  <a:ahLst/>
                  <a:cxnLst>
                    <a:cxn ang="0">
                      <a:pos x="0" y="0"/>
                    </a:cxn>
                    <a:cxn ang="0">
                      <a:pos x="0" y="30"/>
                    </a:cxn>
                    <a:cxn ang="0">
                      <a:pos x="54" y="67"/>
                    </a:cxn>
                    <a:cxn ang="0">
                      <a:pos x="48" y="121"/>
                    </a:cxn>
                    <a:cxn ang="0">
                      <a:pos x="78" y="67"/>
                    </a:cxn>
                    <a:cxn ang="0">
                      <a:pos x="66" y="36"/>
                    </a:cxn>
                    <a:cxn ang="0">
                      <a:pos x="36" y="18"/>
                    </a:cxn>
                    <a:cxn ang="0">
                      <a:pos x="48" y="0"/>
                    </a:cxn>
                    <a:cxn ang="0">
                      <a:pos x="0" y="0"/>
                    </a:cxn>
                  </a:cxnLst>
                  <a:rect l="0" t="0" r="r" b="b"/>
                  <a:pathLst>
                    <a:path w="79" h="122">
                      <a:moveTo>
                        <a:pt x="0" y="0"/>
                      </a:moveTo>
                      <a:lnTo>
                        <a:pt x="0" y="30"/>
                      </a:lnTo>
                      <a:lnTo>
                        <a:pt x="54" y="67"/>
                      </a:lnTo>
                      <a:lnTo>
                        <a:pt x="48" y="121"/>
                      </a:lnTo>
                      <a:lnTo>
                        <a:pt x="78" y="67"/>
                      </a:lnTo>
                      <a:lnTo>
                        <a:pt x="66" y="36"/>
                      </a:lnTo>
                      <a:lnTo>
                        <a:pt x="36" y="18"/>
                      </a:lnTo>
                      <a:lnTo>
                        <a:pt x="48"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5" name="Freeform 7"/>
                <p:cNvSpPr>
                  <a:spLocks/>
                </p:cNvSpPr>
                <p:nvPr/>
              </p:nvSpPr>
              <p:spPr bwMode="auto">
                <a:xfrm>
                  <a:off x="4913" y="347"/>
                  <a:ext cx="75" cy="104"/>
                </a:xfrm>
                <a:custGeom>
                  <a:avLst/>
                  <a:gdLst/>
                  <a:ahLst/>
                  <a:cxnLst>
                    <a:cxn ang="0">
                      <a:pos x="18" y="0"/>
                    </a:cxn>
                    <a:cxn ang="0">
                      <a:pos x="74" y="97"/>
                    </a:cxn>
                    <a:cxn ang="0">
                      <a:pos x="43" y="103"/>
                    </a:cxn>
                    <a:cxn ang="0">
                      <a:pos x="0" y="55"/>
                    </a:cxn>
                    <a:cxn ang="0">
                      <a:pos x="18" y="0"/>
                    </a:cxn>
                  </a:cxnLst>
                  <a:rect l="0" t="0" r="r" b="b"/>
                  <a:pathLst>
                    <a:path w="75" h="104">
                      <a:moveTo>
                        <a:pt x="18" y="0"/>
                      </a:moveTo>
                      <a:lnTo>
                        <a:pt x="74" y="97"/>
                      </a:lnTo>
                      <a:lnTo>
                        <a:pt x="43" y="103"/>
                      </a:lnTo>
                      <a:lnTo>
                        <a:pt x="0" y="55"/>
                      </a:lnTo>
                      <a:lnTo>
                        <a:pt x="1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6" name="Freeform 8"/>
                <p:cNvSpPr>
                  <a:spLocks/>
                </p:cNvSpPr>
                <p:nvPr/>
              </p:nvSpPr>
              <p:spPr bwMode="auto">
                <a:xfrm>
                  <a:off x="4549" y="496"/>
                  <a:ext cx="875" cy="911"/>
                </a:xfrm>
                <a:custGeom>
                  <a:avLst/>
                  <a:gdLst/>
                  <a:ahLst/>
                  <a:cxnLst>
                    <a:cxn ang="0">
                      <a:pos x="864" y="502"/>
                    </a:cxn>
                    <a:cxn ang="0">
                      <a:pos x="869" y="629"/>
                    </a:cxn>
                    <a:cxn ang="0">
                      <a:pos x="818" y="746"/>
                    </a:cxn>
                    <a:cxn ang="0">
                      <a:pos x="752" y="825"/>
                    </a:cxn>
                    <a:cxn ang="0">
                      <a:pos x="592" y="905"/>
                    </a:cxn>
                    <a:cxn ang="0">
                      <a:pos x="460" y="896"/>
                    </a:cxn>
                    <a:cxn ang="0">
                      <a:pos x="277" y="901"/>
                    </a:cxn>
                    <a:cxn ang="0">
                      <a:pos x="150" y="825"/>
                    </a:cxn>
                    <a:cxn ang="0">
                      <a:pos x="33" y="741"/>
                    </a:cxn>
                    <a:cxn ang="0">
                      <a:pos x="0" y="577"/>
                    </a:cxn>
                    <a:cxn ang="0">
                      <a:pos x="70" y="431"/>
                    </a:cxn>
                    <a:cxn ang="0">
                      <a:pos x="400" y="5"/>
                    </a:cxn>
                    <a:cxn ang="0">
                      <a:pos x="108" y="399"/>
                    </a:cxn>
                    <a:cxn ang="0">
                      <a:pos x="37" y="544"/>
                    </a:cxn>
                    <a:cxn ang="0">
                      <a:pos x="42" y="666"/>
                    </a:cxn>
                    <a:cxn ang="0">
                      <a:pos x="94" y="774"/>
                    </a:cxn>
                    <a:cxn ang="0">
                      <a:pos x="174" y="811"/>
                    </a:cxn>
                    <a:cxn ang="0">
                      <a:pos x="333" y="864"/>
                    </a:cxn>
                    <a:cxn ang="0">
                      <a:pos x="521" y="891"/>
                    </a:cxn>
                    <a:cxn ang="0">
                      <a:pos x="732" y="778"/>
                    </a:cxn>
                    <a:cxn ang="0">
                      <a:pos x="737" y="694"/>
                    </a:cxn>
                    <a:cxn ang="0">
                      <a:pos x="747" y="656"/>
                    </a:cxn>
                    <a:cxn ang="0">
                      <a:pos x="724" y="624"/>
                    </a:cxn>
                    <a:cxn ang="0">
                      <a:pos x="775" y="633"/>
                    </a:cxn>
                    <a:cxn ang="0">
                      <a:pos x="832" y="605"/>
                    </a:cxn>
                    <a:cxn ang="0">
                      <a:pos x="804" y="563"/>
                    </a:cxn>
                    <a:cxn ang="0">
                      <a:pos x="808" y="511"/>
                    </a:cxn>
                    <a:cxn ang="0">
                      <a:pos x="775" y="474"/>
                    </a:cxn>
                    <a:cxn ang="0">
                      <a:pos x="761" y="408"/>
                    </a:cxn>
                    <a:cxn ang="0">
                      <a:pos x="624" y="221"/>
                    </a:cxn>
                    <a:cxn ang="0">
                      <a:pos x="611" y="183"/>
                    </a:cxn>
                    <a:cxn ang="0">
                      <a:pos x="580" y="143"/>
                    </a:cxn>
                    <a:cxn ang="0">
                      <a:pos x="644" y="502"/>
                    </a:cxn>
                    <a:cxn ang="0">
                      <a:pos x="634" y="436"/>
                    </a:cxn>
                    <a:cxn ang="0">
                      <a:pos x="601" y="399"/>
                    </a:cxn>
                    <a:cxn ang="0">
                      <a:pos x="601" y="347"/>
                    </a:cxn>
                    <a:cxn ang="0">
                      <a:pos x="573" y="315"/>
                    </a:cxn>
                    <a:cxn ang="0">
                      <a:pos x="569" y="258"/>
                    </a:cxn>
                    <a:cxn ang="0">
                      <a:pos x="530" y="212"/>
                    </a:cxn>
                    <a:cxn ang="0">
                      <a:pos x="531" y="145"/>
                    </a:cxn>
                    <a:cxn ang="0">
                      <a:pos x="509" y="106"/>
                    </a:cxn>
                    <a:cxn ang="0">
                      <a:pos x="474" y="483"/>
                    </a:cxn>
                    <a:cxn ang="0">
                      <a:pos x="489" y="394"/>
                    </a:cxn>
                    <a:cxn ang="0">
                      <a:pos x="446" y="366"/>
                    </a:cxn>
                    <a:cxn ang="0">
                      <a:pos x="477" y="286"/>
                    </a:cxn>
                    <a:cxn ang="0">
                      <a:pos x="423" y="263"/>
                    </a:cxn>
                    <a:cxn ang="0">
                      <a:pos x="452" y="200"/>
                    </a:cxn>
                    <a:cxn ang="0">
                      <a:pos x="428" y="163"/>
                    </a:cxn>
                    <a:cxn ang="0">
                      <a:pos x="452" y="110"/>
                    </a:cxn>
                    <a:cxn ang="0">
                      <a:pos x="436" y="73"/>
                    </a:cxn>
                    <a:cxn ang="0">
                      <a:pos x="418" y="5"/>
                    </a:cxn>
                    <a:cxn ang="0">
                      <a:pos x="446" y="56"/>
                    </a:cxn>
                    <a:cxn ang="0">
                      <a:pos x="460" y="5"/>
                    </a:cxn>
                    <a:cxn ang="0">
                      <a:pos x="540" y="0"/>
                    </a:cxn>
                  </a:cxnLst>
                  <a:rect l="0" t="0" r="r" b="b"/>
                  <a:pathLst>
                    <a:path w="875" h="911">
                      <a:moveTo>
                        <a:pt x="540" y="0"/>
                      </a:moveTo>
                      <a:lnTo>
                        <a:pt x="841" y="450"/>
                      </a:lnTo>
                      <a:lnTo>
                        <a:pt x="864" y="502"/>
                      </a:lnTo>
                      <a:lnTo>
                        <a:pt x="874" y="544"/>
                      </a:lnTo>
                      <a:lnTo>
                        <a:pt x="874" y="587"/>
                      </a:lnTo>
                      <a:lnTo>
                        <a:pt x="869" y="629"/>
                      </a:lnTo>
                      <a:lnTo>
                        <a:pt x="855" y="671"/>
                      </a:lnTo>
                      <a:lnTo>
                        <a:pt x="841" y="709"/>
                      </a:lnTo>
                      <a:lnTo>
                        <a:pt x="818" y="746"/>
                      </a:lnTo>
                      <a:lnTo>
                        <a:pt x="794" y="769"/>
                      </a:lnTo>
                      <a:lnTo>
                        <a:pt x="780" y="793"/>
                      </a:lnTo>
                      <a:lnTo>
                        <a:pt x="752" y="825"/>
                      </a:lnTo>
                      <a:lnTo>
                        <a:pt x="700" y="858"/>
                      </a:lnTo>
                      <a:lnTo>
                        <a:pt x="658" y="882"/>
                      </a:lnTo>
                      <a:lnTo>
                        <a:pt x="592" y="905"/>
                      </a:lnTo>
                      <a:lnTo>
                        <a:pt x="526" y="910"/>
                      </a:lnTo>
                      <a:lnTo>
                        <a:pt x="489" y="905"/>
                      </a:lnTo>
                      <a:lnTo>
                        <a:pt x="460" y="896"/>
                      </a:lnTo>
                      <a:lnTo>
                        <a:pt x="409" y="910"/>
                      </a:lnTo>
                      <a:lnTo>
                        <a:pt x="343" y="910"/>
                      </a:lnTo>
                      <a:lnTo>
                        <a:pt x="277" y="901"/>
                      </a:lnTo>
                      <a:lnTo>
                        <a:pt x="221" y="882"/>
                      </a:lnTo>
                      <a:lnTo>
                        <a:pt x="179" y="853"/>
                      </a:lnTo>
                      <a:lnTo>
                        <a:pt x="150" y="825"/>
                      </a:lnTo>
                      <a:lnTo>
                        <a:pt x="98" y="802"/>
                      </a:lnTo>
                      <a:lnTo>
                        <a:pt x="56" y="779"/>
                      </a:lnTo>
                      <a:lnTo>
                        <a:pt x="33" y="741"/>
                      </a:lnTo>
                      <a:lnTo>
                        <a:pt x="10" y="689"/>
                      </a:lnTo>
                      <a:lnTo>
                        <a:pt x="0" y="647"/>
                      </a:lnTo>
                      <a:lnTo>
                        <a:pt x="0" y="577"/>
                      </a:lnTo>
                      <a:lnTo>
                        <a:pt x="10" y="530"/>
                      </a:lnTo>
                      <a:lnTo>
                        <a:pt x="28" y="492"/>
                      </a:lnTo>
                      <a:lnTo>
                        <a:pt x="70" y="431"/>
                      </a:lnTo>
                      <a:lnTo>
                        <a:pt x="108" y="375"/>
                      </a:lnTo>
                      <a:lnTo>
                        <a:pt x="357" y="18"/>
                      </a:lnTo>
                      <a:lnTo>
                        <a:pt x="400" y="5"/>
                      </a:lnTo>
                      <a:lnTo>
                        <a:pt x="291" y="155"/>
                      </a:lnTo>
                      <a:lnTo>
                        <a:pt x="174" y="309"/>
                      </a:lnTo>
                      <a:lnTo>
                        <a:pt x="108" y="399"/>
                      </a:lnTo>
                      <a:lnTo>
                        <a:pt x="75" y="459"/>
                      </a:lnTo>
                      <a:lnTo>
                        <a:pt x="42" y="516"/>
                      </a:lnTo>
                      <a:lnTo>
                        <a:pt x="37" y="544"/>
                      </a:lnTo>
                      <a:lnTo>
                        <a:pt x="37" y="563"/>
                      </a:lnTo>
                      <a:lnTo>
                        <a:pt x="33" y="619"/>
                      </a:lnTo>
                      <a:lnTo>
                        <a:pt x="42" y="666"/>
                      </a:lnTo>
                      <a:lnTo>
                        <a:pt x="51" y="699"/>
                      </a:lnTo>
                      <a:lnTo>
                        <a:pt x="70" y="741"/>
                      </a:lnTo>
                      <a:lnTo>
                        <a:pt x="94" y="774"/>
                      </a:lnTo>
                      <a:lnTo>
                        <a:pt x="126" y="793"/>
                      </a:lnTo>
                      <a:lnTo>
                        <a:pt x="150" y="802"/>
                      </a:lnTo>
                      <a:lnTo>
                        <a:pt x="174" y="811"/>
                      </a:lnTo>
                      <a:lnTo>
                        <a:pt x="221" y="853"/>
                      </a:lnTo>
                      <a:lnTo>
                        <a:pt x="267" y="864"/>
                      </a:lnTo>
                      <a:lnTo>
                        <a:pt x="333" y="864"/>
                      </a:lnTo>
                      <a:lnTo>
                        <a:pt x="394" y="860"/>
                      </a:lnTo>
                      <a:lnTo>
                        <a:pt x="456" y="877"/>
                      </a:lnTo>
                      <a:lnTo>
                        <a:pt x="521" y="891"/>
                      </a:lnTo>
                      <a:lnTo>
                        <a:pt x="578" y="887"/>
                      </a:lnTo>
                      <a:lnTo>
                        <a:pt x="690" y="836"/>
                      </a:lnTo>
                      <a:lnTo>
                        <a:pt x="732" y="778"/>
                      </a:lnTo>
                      <a:lnTo>
                        <a:pt x="748" y="713"/>
                      </a:lnTo>
                      <a:lnTo>
                        <a:pt x="775" y="694"/>
                      </a:lnTo>
                      <a:lnTo>
                        <a:pt x="737" y="694"/>
                      </a:lnTo>
                      <a:lnTo>
                        <a:pt x="766" y="675"/>
                      </a:lnTo>
                      <a:lnTo>
                        <a:pt x="728" y="680"/>
                      </a:lnTo>
                      <a:lnTo>
                        <a:pt x="747" y="656"/>
                      </a:lnTo>
                      <a:lnTo>
                        <a:pt x="728" y="652"/>
                      </a:lnTo>
                      <a:lnTo>
                        <a:pt x="742" y="629"/>
                      </a:lnTo>
                      <a:lnTo>
                        <a:pt x="724" y="624"/>
                      </a:lnTo>
                      <a:lnTo>
                        <a:pt x="733" y="596"/>
                      </a:lnTo>
                      <a:lnTo>
                        <a:pt x="692" y="397"/>
                      </a:lnTo>
                      <a:lnTo>
                        <a:pt x="775" y="633"/>
                      </a:lnTo>
                      <a:lnTo>
                        <a:pt x="804" y="638"/>
                      </a:lnTo>
                      <a:lnTo>
                        <a:pt x="808" y="610"/>
                      </a:lnTo>
                      <a:lnTo>
                        <a:pt x="832" y="605"/>
                      </a:lnTo>
                      <a:lnTo>
                        <a:pt x="813" y="587"/>
                      </a:lnTo>
                      <a:lnTo>
                        <a:pt x="827" y="577"/>
                      </a:lnTo>
                      <a:lnTo>
                        <a:pt x="804" y="563"/>
                      </a:lnTo>
                      <a:lnTo>
                        <a:pt x="822" y="544"/>
                      </a:lnTo>
                      <a:lnTo>
                        <a:pt x="799" y="534"/>
                      </a:lnTo>
                      <a:lnTo>
                        <a:pt x="808" y="511"/>
                      </a:lnTo>
                      <a:lnTo>
                        <a:pt x="789" y="507"/>
                      </a:lnTo>
                      <a:lnTo>
                        <a:pt x="804" y="483"/>
                      </a:lnTo>
                      <a:lnTo>
                        <a:pt x="775" y="474"/>
                      </a:lnTo>
                      <a:lnTo>
                        <a:pt x="780" y="445"/>
                      </a:lnTo>
                      <a:lnTo>
                        <a:pt x="761" y="431"/>
                      </a:lnTo>
                      <a:lnTo>
                        <a:pt x="761" y="408"/>
                      </a:lnTo>
                      <a:lnTo>
                        <a:pt x="737" y="380"/>
                      </a:lnTo>
                      <a:lnTo>
                        <a:pt x="649" y="241"/>
                      </a:lnTo>
                      <a:lnTo>
                        <a:pt x="624" y="221"/>
                      </a:lnTo>
                      <a:lnTo>
                        <a:pt x="629" y="202"/>
                      </a:lnTo>
                      <a:lnTo>
                        <a:pt x="608" y="200"/>
                      </a:lnTo>
                      <a:lnTo>
                        <a:pt x="611" y="183"/>
                      </a:lnTo>
                      <a:lnTo>
                        <a:pt x="597" y="178"/>
                      </a:lnTo>
                      <a:lnTo>
                        <a:pt x="597" y="159"/>
                      </a:lnTo>
                      <a:lnTo>
                        <a:pt x="580" y="143"/>
                      </a:lnTo>
                      <a:lnTo>
                        <a:pt x="545" y="89"/>
                      </a:lnTo>
                      <a:lnTo>
                        <a:pt x="662" y="463"/>
                      </a:lnTo>
                      <a:lnTo>
                        <a:pt x="644" y="502"/>
                      </a:lnTo>
                      <a:lnTo>
                        <a:pt x="645" y="454"/>
                      </a:lnTo>
                      <a:lnTo>
                        <a:pt x="633" y="459"/>
                      </a:lnTo>
                      <a:lnTo>
                        <a:pt x="634" y="436"/>
                      </a:lnTo>
                      <a:lnTo>
                        <a:pt x="615" y="431"/>
                      </a:lnTo>
                      <a:lnTo>
                        <a:pt x="625" y="399"/>
                      </a:lnTo>
                      <a:lnTo>
                        <a:pt x="601" y="399"/>
                      </a:lnTo>
                      <a:lnTo>
                        <a:pt x="611" y="375"/>
                      </a:lnTo>
                      <a:lnTo>
                        <a:pt x="587" y="370"/>
                      </a:lnTo>
                      <a:lnTo>
                        <a:pt x="601" y="347"/>
                      </a:lnTo>
                      <a:lnTo>
                        <a:pt x="578" y="342"/>
                      </a:lnTo>
                      <a:lnTo>
                        <a:pt x="592" y="319"/>
                      </a:lnTo>
                      <a:lnTo>
                        <a:pt x="573" y="315"/>
                      </a:lnTo>
                      <a:lnTo>
                        <a:pt x="583" y="286"/>
                      </a:lnTo>
                      <a:lnTo>
                        <a:pt x="564" y="281"/>
                      </a:lnTo>
                      <a:lnTo>
                        <a:pt x="569" y="258"/>
                      </a:lnTo>
                      <a:lnTo>
                        <a:pt x="545" y="248"/>
                      </a:lnTo>
                      <a:lnTo>
                        <a:pt x="550" y="225"/>
                      </a:lnTo>
                      <a:lnTo>
                        <a:pt x="530" y="212"/>
                      </a:lnTo>
                      <a:lnTo>
                        <a:pt x="540" y="187"/>
                      </a:lnTo>
                      <a:lnTo>
                        <a:pt x="522" y="176"/>
                      </a:lnTo>
                      <a:lnTo>
                        <a:pt x="531" y="145"/>
                      </a:lnTo>
                      <a:lnTo>
                        <a:pt x="512" y="145"/>
                      </a:lnTo>
                      <a:lnTo>
                        <a:pt x="507" y="117"/>
                      </a:lnTo>
                      <a:lnTo>
                        <a:pt x="509" y="106"/>
                      </a:lnTo>
                      <a:lnTo>
                        <a:pt x="485" y="106"/>
                      </a:lnTo>
                      <a:lnTo>
                        <a:pt x="501" y="508"/>
                      </a:lnTo>
                      <a:lnTo>
                        <a:pt x="474" y="483"/>
                      </a:lnTo>
                      <a:lnTo>
                        <a:pt x="489" y="436"/>
                      </a:lnTo>
                      <a:lnTo>
                        <a:pt x="465" y="441"/>
                      </a:lnTo>
                      <a:lnTo>
                        <a:pt x="489" y="394"/>
                      </a:lnTo>
                      <a:lnTo>
                        <a:pt x="465" y="394"/>
                      </a:lnTo>
                      <a:lnTo>
                        <a:pt x="477" y="364"/>
                      </a:lnTo>
                      <a:lnTo>
                        <a:pt x="446" y="366"/>
                      </a:lnTo>
                      <a:lnTo>
                        <a:pt x="477" y="328"/>
                      </a:lnTo>
                      <a:lnTo>
                        <a:pt x="436" y="332"/>
                      </a:lnTo>
                      <a:lnTo>
                        <a:pt x="477" y="286"/>
                      </a:lnTo>
                      <a:lnTo>
                        <a:pt x="428" y="300"/>
                      </a:lnTo>
                      <a:lnTo>
                        <a:pt x="468" y="258"/>
                      </a:lnTo>
                      <a:lnTo>
                        <a:pt x="423" y="263"/>
                      </a:lnTo>
                      <a:lnTo>
                        <a:pt x="460" y="225"/>
                      </a:lnTo>
                      <a:lnTo>
                        <a:pt x="437" y="225"/>
                      </a:lnTo>
                      <a:lnTo>
                        <a:pt x="452" y="200"/>
                      </a:lnTo>
                      <a:lnTo>
                        <a:pt x="428" y="196"/>
                      </a:lnTo>
                      <a:lnTo>
                        <a:pt x="448" y="171"/>
                      </a:lnTo>
                      <a:lnTo>
                        <a:pt x="428" y="163"/>
                      </a:lnTo>
                      <a:lnTo>
                        <a:pt x="452" y="139"/>
                      </a:lnTo>
                      <a:lnTo>
                        <a:pt x="428" y="131"/>
                      </a:lnTo>
                      <a:lnTo>
                        <a:pt x="452" y="110"/>
                      </a:lnTo>
                      <a:lnTo>
                        <a:pt x="432" y="106"/>
                      </a:lnTo>
                      <a:lnTo>
                        <a:pt x="452" y="85"/>
                      </a:lnTo>
                      <a:lnTo>
                        <a:pt x="436" y="73"/>
                      </a:lnTo>
                      <a:lnTo>
                        <a:pt x="428" y="56"/>
                      </a:lnTo>
                      <a:lnTo>
                        <a:pt x="343" y="357"/>
                      </a:lnTo>
                      <a:lnTo>
                        <a:pt x="418" y="5"/>
                      </a:lnTo>
                      <a:lnTo>
                        <a:pt x="437" y="5"/>
                      </a:lnTo>
                      <a:lnTo>
                        <a:pt x="442" y="37"/>
                      </a:lnTo>
                      <a:lnTo>
                        <a:pt x="446" y="56"/>
                      </a:lnTo>
                      <a:lnTo>
                        <a:pt x="451" y="66"/>
                      </a:lnTo>
                      <a:lnTo>
                        <a:pt x="460" y="42"/>
                      </a:lnTo>
                      <a:lnTo>
                        <a:pt x="460" y="5"/>
                      </a:lnTo>
                      <a:lnTo>
                        <a:pt x="507" y="89"/>
                      </a:lnTo>
                      <a:lnTo>
                        <a:pt x="493" y="0"/>
                      </a:lnTo>
                      <a:lnTo>
                        <a:pt x="5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977" y="130"/>
                  <a:ext cx="499" cy="311"/>
                </a:xfrm>
                <a:custGeom>
                  <a:avLst/>
                  <a:gdLst/>
                  <a:ahLst/>
                  <a:cxnLst>
                    <a:cxn ang="0">
                      <a:pos x="61" y="234"/>
                    </a:cxn>
                    <a:cxn ang="0">
                      <a:pos x="122" y="225"/>
                    </a:cxn>
                    <a:cxn ang="0">
                      <a:pos x="169" y="192"/>
                    </a:cxn>
                    <a:cxn ang="0">
                      <a:pos x="221" y="118"/>
                    </a:cxn>
                    <a:cxn ang="0">
                      <a:pos x="286" y="42"/>
                    </a:cxn>
                    <a:cxn ang="0">
                      <a:pos x="357" y="5"/>
                    </a:cxn>
                    <a:cxn ang="0">
                      <a:pos x="432" y="14"/>
                    </a:cxn>
                    <a:cxn ang="0">
                      <a:pos x="498" y="0"/>
                    </a:cxn>
                    <a:cxn ang="0">
                      <a:pos x="493" y="23"/>
                    </a:cxn>
                    <a:cxn ang="0">
                      <a:pos x="493" y="42"/>
                    </a:cxn>
                    <a:cxn ang="0">
                      <a:pos x="493" y="70"/>
                    </a:cxn>
                    <a:cxn ang="0">
                      <a:pos x="498" y="90"/>
                    </a:cxn>
                    <a:cxn ang="0">
                      <a:pos x="484" y="108"/>
                    </a:cxn>
                    <a:cxn ang="0">
                      <a:pos x="484" y="122"/>
                    </a:cxn>
                    <a:cxn ang="0">
                      <a:pos x="404" y="113"/>
                    </a:cxn>
                    <a:cxn ang="0">
                      <a:pos x="408" y="90"/>
                    </a:cxn>
                    <a:cxn ang="0">
                      <a:pos x="413" y="75"/>
                    </a:cxn>
                    <a:cxn ang="0">
                      <a:pos x="413" y="66"/>
                    </a:cxn>
                    <a:cxn ang="0">
                      <a:pos x="408" y="47"/>
                    </a:cxn>
                    <a:cxn ang="0">
                      <a:pos x="404" y="28"/>
                    </a:cxn>
                    <a:cxn ang="0">
                      <a:pos x="343" y="28"/>
                    </a:cxn>
                    <a:cxn ang="0">
                      <a:pos x="268" y="80"/>
                    </a:cxn>
                    <a:cxn ang="0">
                      <a:pos x="286" y="85"/>
                    </a:cxn>
                    <a:cxn ang="0">
                      <a:pos x="319" y="94"/>
                    </a:cxn>
                    <a:cxn ang="0">
                      <a:pos x="338" y="122"/>
                    </a:cxn>
                    <a:cxn ang="0">
                      <a:pos x="314" y="141"/>
                    </a:cxn>
                    <a:cxn ang="0">
                      <a:pos x="159" y="263"/>
                    </a:cxn>
                    <a:cxn ang="0">
                      <a:pos x="145" y="254"/>
                    </a:cxn>
                    <a:cxn ang="0">
                      <a:pos x="136" y="244"/>
                    </a:cxn>
                    <a:cxn ang="0">
                      <a:pos x="85" y="234"/>
                    </a:cxn>
                    <a:cxn ang="0">
                      <a:pos x="24" y="268"/>
                    </a:cxn>
                    <a:cxn ang="0">
                      <a:pos x="28" y="296"/>
                    </a:cxn>
                    <a:cxn ang="0">
                      <a:pos x="51" y="296"/>
                    </a:cxn>
                    <a:cxn ang="0">
                      <a:pos x="65" y="305"/>
                    </a:cxn>
                    <a:cxn ang="0">
                      <a:pos x="33" y="249"/>
                    </a:cxn>
                  </a:cxnLst>
                  <a:rect l="0" t="0" r="r" b="b"/>
                  <a:pathLst>
                    <a:path w="499" h="311">
                      <a:moveTo>
                        <a:pt x="33" y="249"/>
                      </a:moveTo>
                      <a:lnTo>
                        <a:pt x="61" y="234"/>
                      </a:lnTo>
                      <a:lnTo>
                        <a:pt x="94" y="225"/>
                      </a:lnTo>
                      <a:lnTo>
                        <a:pt x="122" y="225"/>
                      </a:lnTo>
                      <a:lnTo>
                        <a:pt x="150" y="216"/>
                      </a:lnTo>
                      <a:lnTo>
                        <a:pt x="169" y="192"/>
                      </a:lnTo>
                      <a:lnTo>
                        <a:pt x="193" y="160"/>
                      </a:lnTo>
                      <a:lnTo>
                        <a:pt x="221" y="118"/>
                      </a:lnTo>
                      <a:lnTo>
                        <a:pt x="254" y="75"/>
                      </a:lnTo>
                      <a:lnTo>
                        <a:pt x="286" y="42"/>
                      </a:lnTo>
                      <a:lnTo>
                        <a:pt x="328" y="19"/>
                      </a:lnTo>
                      <a:lnTo>
                        <a:pt x="357" y="5"/>
                      </a:lnTo>
                      <a:lnTo>
                        <a:pt x="404" y="5"/>
                      </a:lnTo>
                      <a:lnTo>
                        <a:pt x="432" y="14"/>
                      </a:lnTo>
                      <a:lnTo>
                        <a:pt x="470" y="14"/>
                      </a:lnTo>
                      <a:lnTo>
                        <a:pt x="498" y="0"/>
                      </a:lnTo>
                      <a:lnTo>
                        <a:pt x="460" y="28"/>
                      </a:lnTo>
                      <a:lnTo>
                        <a:pt x="493" y="23"/>
                      </a:lnTo>
                      <a:lnTo>
                        <a:pt x="470" y="42"/>
                      </a:lnTo>
                      <a:lnTo>
                        <a:pt x="493" y="42"/>
                      </a:lnTo>
                      <a:lnTo>
                        <a:pt x="465" y="62"/>
                      </a:lnTo>
                      <a:lnTo>
                        <a:pt x="493" y="70"/>
                      </a:lnTo>
                      <a:lnTo>
                        <a:pt x="465" y="85"/>
                      </a:lnTo>
                      <a:lnTo>
                        <a:pt x="498" y="90"/>
                      </a:lnTo>
                      <a:lnTo>
                        <a:pt x="470" y="99"/>
                      </a:lnTo>
                      <a:lnTo>
                        <a:pt x="484" y="108"/>
                      </a:lnTo>
                      <a:lnTo>
                        <a:pt x="460" y="118"/>
                      </a:lnTo>
                      <a:lnTo>
                        <a:pt x="484" y="122"/>
                      </a:lnTo>
                      <a:lnTo>
                        <a:pt x="446" y="122"/>
                      </a:lnTo>
                      <a:lnTo>
                        <a:pt x="404" y="113"/>
                      </a:lnTo>
                      <a:lnTo>
                        <a:pt x="376" y="118"/>
                      </a:lnTo>
                      <a:lnTo>
                        <a:pt x="408" y="90"/>
                      </a:lnTo>
                      <a:lnTo>
                        <a:pt x="376" y="90"/>
                      </a:lnTo>
                      <a:lnTo>
                        <a:pt x="413" y="75"/>
                      </a:lnTo>
                      <a:lnTo>
                        <a:pt x="380" y="75"/>
                      </a:lnTo>
                      <a:lnTo>
                        <a:pt x="413" y="66"/>
                      </a:lnTo>
                      <a:lnTo>
                        <a:pt x="371" y="57"/>
                      </a:lnTo>
                      <a:lnTo>
                        <a:pt x="408" y="47"/>
                      </a:lnTo>
                      <a:lnTo>
                        <a:pt x="376" y="38"/>
                      </a:lnTo>
                      <a:lnTo>
                        <a:pt x="404" y="28"/>
                      </a:lnTo>
                      <a:lnTo>
                        <a:pt x="371" y="23"/>
                      </a:lnTo>
                      <a:lnTo>
                        <a:pt x="343" y="28"/>
                      </a:lnTo>
                      <a:lnTo>
                        <a:pt x="300" y="47"/>
                      </a:lnTo>
                      <a:lnTo>
                        <a:pt x="268" y="80"/>
                      </a:lnTo>
                      <a:lnTo>
                        <a:pt x="178" y="197"/>
                      </a:lnTo>
                      <a:lnTo>
                        <a:pt x="286" y="85"/>
                      </a:lnTo>
                      <a:lnTo>
                        <a:pt x="193" y="202"/>
                      </a:lnTo>
                      <a:lnTo>
                        <a:pt x="319" y="94"/>
                      </a:lnTo>
                      <a:lnTo>
                        <a:pt x="202" y="211"/>
                      </a:lnTo>
                      <a:lnTo>
                        <a:pt x="338" y="122"/>
                      </a:lnTo>
                      <a:lnTo>
                        <a:pt x="362" y="113"/>
                      </a:lnTo>
                      <a:lnTo>
                        <a:pt x="314" y="141"/>
                      </a:lnTo>
                      <a:lnTo>
                        <a:pt x="183" y="249"/>
                      </a:lnTo>
                      <a:lnTo>
                        <a:pt x="159" y="263"/>
                      </a:lnTo>
                      <a:lnTo>
                        <a:pt x="122" y="272"/>
                      </a:lnTo>
                      <a:lnTo>
                        <a:pt x="145" y="254"/>
                      </a:lnTo>
                      <a:lnTo>
                        <a:pt x="108" y="258"/>
                      </a:lnTo>
                      <a:lnTo>
                        <a:pt x="136" y="244"/>
                      </a:lnTo>
                      <a:lnTo>
                        <a:pt x="103" y="240"/>
                      </a:lnTo>
                      <a:lnTo>
                        <a:pt x="85" y="234"/>
                      </a:lnTo>
                      <a:lnTo>
                        <a:pt x="42" y="254"/>
                      </a:lnTo>
                      <a:lnTo>
                        <a:pt x="24" y="268"/>
                      </a:lnTo>
                      <a:lnTo>
                        <a:pt x="70" y="254"/>
                      </a:lnTo>
                      <a:lnTo>
                        <a:pt x="28" y="296"/>
                      </a:lnTo>
                      <a:lnTo>
                        <a:pt x="89" y="258"/>
                      </a:lnTo>
                      <a:lnTo>
                        <a:pt x="51" y="296"/>
                      </a:lnTo>
                      <a:lnTo>
                        <a:pt x="94" y="277"/>
                      </a:lnTo>
                      <a:lnTo>
                        <a:pt x="65" y="305"/>
                      </a:lnTo>
                      <a:lnTo>
                        <a:pt x="0" y="310"/>
                      </a:lnTo>
                      <a:lnTo>
                        <a:pt x="33" y="2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730" y="502"/>
                  <a:ext cx="215" cy="458"/>
                </a:xfrm>
                <a:custGeom>
                  <a:avLst/>
                  <a:gdLst/>
                  <a:ahLst/>
                  <a:cxnLst>
                    <a:cxn ang="0">
                      <a:pos x="210" y="47"/>
                    </a:cxn>
                    <a:cxn ang="0">
                      <a:pos x="62" y="457"/>
                    </a:cxn>
                    <a:cxn ang="0">
                      <a:pos x="45" y="437"/>
                    </a:cxn>
                    <a:cxn ang="0">
                      <a:pos x="4" y="432"/>
                    </a:cxn>
                    <a:cxn ang="0">
                      <a:pos x="45" y="408"/>
                    </a:cxn>
                    <a:cxn ang="0">
                      <a:pos x="0" y="400"/>
                    </a:cxn>
                    <a:cxn ang="0">
                      <a:pos x="54" y="379"/>
                    </a:cxn>
                    <a:cxn ang="0">
                      <a:pos x="0" y="371"/>
                    </a:cxn>
                    <a:cxn ang="0">
                      <a:pos x="63" y="356"/>
                    </a:cxn>
                    <a:cxn ang="0">
                      <a:pos x="13" y="338"/>
                    </a:cxn>
                    <a:cxn ang="0">
                      <a:pos x="68" y="327"/>
                    </a:cxn>
                    <a:cxn ang="0">
                      <a:pos x="33" y="305"/>
                    </a:cxn>
                    <a:cxn ang="0">
                      <a:pos x="73" y="295"/>
                    </a:cxn>
                    <a:cxn ang="0">
                      <a:pos x="49" y="277"/>
                    </a:cxn>
                    <a:cxn ang="0">
                      <a:pos x="83" y="265"/>
                    </a:cxn>
                    <a:cxn ang="0">
                      <a:pos x="83" y="243"/>
                    </a:cxn>
                    <a:cxn ang="0">
                      <a:pos x="214" y="0"/>
                    </a:cxn>
                    <a:cxn ang="0">
                      <a:pos x="210" y="47"/>
                    </a:cxn>
                  </a:cxnLst>
                  <a:rect l="0" t="0" r="r" b="b"/>
                  <a:pathLst>
                    <a:path w="215" h="458">
                      <a:moveTo>
                        <a:pt x="210" y="47"/>
                      </a:moveTo>
                      <a:lnTo>
                        <a:pt x="62" y="457"/>
                      </a:lnTo>
                      <a:lnTo>
                        <a:pt x="45" y="437"/>
                      </a:lnTo>
                      <a:lnTo>
                        <a:pt x="4" y="432"/>
                      </a:lnTo>
                      <a:lnTo>
                        <a:pt x="45" y="408"/>
                      </a:lnTo>
                      <a:lnTo>
                        <a:pt x="0" y="400"/>
                      </a:lnTo>
                      <a:lnTo>
                        <a:pt x="54" y="379"/>
                      </a:lnTo>
                      <a:lnTo>
                        <a:pt x="0" y="371"/>
                      </a:lnTo>
                      <a:lnTo>
                        <a:pt x="63" y="356"/>
                      </a:lnTo>
                      <a:lnTo>
                        <a:pt x="13" y="338"/>
                      </a:lnTo>
                      <a:lnTo>
                        <a:pt x="68" y="327"/>
                      </a:lnTo>
                      <a:lnTo>
                        <a:pt x="33" y="305"/>
                      </a:lnTo>
                      <a:lnTo>
                        <a:pt x="73" y="295"/>
                      </a:lnTo>
                      <a:lnTo>
                        <a:pt x="49" y="277"/>
                      </a:lnTo>
                      <a:lnTo>
                        <a:pt x="83" y="265"/>
                      </a:lnTo>
                      <a:lnTo>
                        <a:pt x="83" y="243"/>
                      </a:lnTo>
                      <a:lnTo>
                        <a:pt x="214" y="0"/>
                      </a:lnTo>
                      <a:lnTo>
                        <a:pt x="21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780" name="Freeform 12"/>
              <p:cNvSpPr>
                <a:spLocks/>
              </p:cNvSpPr>
              <p:nvPr/>
            </p:nvSpPr>
            <p:spPr bwMode="auto">
              <a:xfrm>
                <a:off x="4921" y="425"/>
                <a:ext cx="175" cy="96"/>
              </a:xfrm>
              <a:custGeom>
                <a:avLst/>
                <a:gdLst/>
                <a:ahLst/>
                <a:cxnLst>
                  <a:cxn ang="0">
                    <a:pos x="3" y="13"/>
                  </a:cxn>
                  <a:cxn ang="0">
                    <a:pos x="3" y="20"/>
                  </a:cxn>
                  <a:cxn ang="0">
                    <a:pos x="12" y="22"/>
                  </a:cxn>
                  <a:cxn ang="0">
                    <a:pos x="36" y="57"/>
                  </a:cxn>
                  <a:cxn ang="0">
                    <a:pos x="0" y="89"/>
                  </a:cxn>
                  <a:cxn ang="0">
                    <a:pos x="29" y="82"/>
                  </a:cxn>
                  <a:cxn ang="0">
                    <a:pos x="51" y="44"/>
                  </a:cxn>
                  <a:cxn ang="0">
                    <a:pos x="48" y="95"/>
                  </a:cxn>
                  <a:cxn ang="0">
                    <a:pos x="61" y="80"/>
                  </a:cxn>
                  <a:cxn ang="0">
                    <a:pos x="77" y="35"/>
                  </a:cxn>
                  <a:cxn ang="0">
                    <a:pos x="92" y="93"/>
                  </a:cxn>
                  <a:cxn ang="0">
                    <a:pos x="101" y="41"/>
                  </a:cxn>
                  <a:cxn ang="0">
                    <a:pos x="126" y="84"/>
                  </a:cxn>
                  <a:cxn ang="0">
                    <a:pos x="174" y="83"/>
                  </a:cxn>
                  <a:cxn ang="0">
                    <a:pos x="124" y="0"/>
                  </a:cxn>
                  <a:cxn ang="0">
                    <a:pos x="3" y="13"/>
                  </a:cxn>
                </a:cxnLst>
                <a:rect l="0" t="0" r="r" b="b"/>
                <a:pathLst>
                  <a:path w="175" h="96">
                    <a:moveTo>
                      <a:pt x="3" y="13"/>
                    </a:moveTo>
                    <a:lnTo>
                      <a:pt x="3" y="20"/>
                    </a:lnTo>
                    <a:lnTo>
                      <a:pt x="12" y="22"/>
                    </a:lnTo>
                    <a:lnTo>
                      <a:pt x="36" y="57"/>
                    </a:lnTo>
                    <a:lnTo>
                      <a:pt x="0" y="89"/>
                    </a:lnTo>
                    <a:lnTo>
                      <a:pt x="29" y="82"/>
                    </a:lnTo>
                    <a:lnTo>
                      <a:pt x="51" y="44"/>
                    </a:lnTo>
                    <a:lnTo>
                      <a:pt x="48" y="95"/>
                    </a:lnTo>
                    <a:lnTo>
                      <a:pt x="61" y="80"/>
                    </a:lnTo>
                    <a:lnTo>
                      <a:pt x="77" y="35"/>
                    </a:lnTo>
                    <a:lnTo>
                      <a:pt x="92" y="93"/>
                    </a:lnTo>
                    <a:lnTo>
                      <a:pt x="101" y="41"/>
                    </a:lnTo>
                    <a:lnTo>
                      <a:pt x="126" y="84"/>
                    </a:lnTo>
                    <a:lnTo>
                      <a:pt x="174" y="83"/>
                    </a:lnTo>
                    <a:lnTo>
                      <a:pt x="124" y="0"/>
                    </a:lnTo>
                    <a:lnTo>
                      <a:pt x="3" y="13"/>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32782" name="Freeform 14"/>
            <p:cNvSpPr>
              <a:spLocks/>
            </p:cNvSpPr>
            <p:nvPr/>
          </p:nvSpPr>
          <p:spPr bwMode="auto">
            <a:xfrm>
              <a:off x="4917" y="91"/>
              <a:ext cx="188" cy="357"/>
            </a:xfrm>
            <a:custGeom>
              <a:avLst/>
              <a:gdLst/>
              <a:ahLst/>
              <a:cxnLst>
                <a:cxn ang="0">
                  <a:pos x="7" y="333"/>
                </a:cxn>
                <a:cxn ang="0">
                  <a:pos x="3" y="277"/>
                </a:cxn>
                <a:cxn ang="0">
                  <a:pos x="32" y="230"/>
                </a:cxn>
                <a:cxn ang="0">
                  <a:pos x="78" y="178"/>
                </a:cxn>
                <a:cxn ang="0">
                  <a:pos x="88" y="136"/>
                </a:cxn>
                <a:cxn ang="0">
                  <a:pos x="64" y="99"/>
                </a:cxn>
                <a:cxn ang="0">
                  <a:pos x="42" y="70"/>
                </a:cxn>
                <a:cxn ang="0">
                  <a:pos x="71" y="28"/>
                </a:cxn>
                <a:cxn ang="0">
                  <a:pos x="117" y="0"/>
                </a:cxn>
                <a:cxn ang="0">
                  <a:pos x="127" y="14"/>
                </a:cxn>
                <a:cxn ang="0">
                  <a:pos x="138" y="24"/>
                </a:cxn>
                <a:cxn ang="0">
                  <a:pos x="148" y="37"/>
                </a:cxn>
                <a:cxn ang="0">
                  <a:pos x="159" y="51"/>
                </a:cxn>
                <a:cxn ang="0">
                  <a:pos x="166" y="75"/>
                </a:cxn>
                <a:cxn ang="0">
                  <a:pos x="176" y="94"/>
                </a:cxn>
                <a:cxn ang="0">
                  <a:pos x="184" y="140"/>
                </a:cxn>
                <a:cxn ang="0">
                  <a:pos x="145" y="202"/>
                </a:cxn>
                <a:cxn ang="0">
                  <a:pos x="159" y="169"/>
                </a:cxn>
                <a:cxn ang="0">
                  <a:pos x="166" y="112"/>
                </a:cxn>
                <a:cxn ang="0">
                  <a:pos x="64" y="61"/>
                </a:cxn>
                <a:cxn ang="0">
                  <a:pos x="64" y="84"/>
                </a:cxn>
                <a:cxn ang="0">
                  <a:pos x="99" y="122"/>
                </a:cxn>
                <a:cxn ang="0">
                  <a:pos x="102" y="174"/>
                </a:cxn>
                <a:cxn ang="0">
                  <a:pos x="113" y="188"/>
                </a:cxn>
                <a:cxn ang="0">
                  <a:pos x="123" y="192"/>
                </a:cxn>
                <a:cxn ang="0">
                  <a:pos x="99" y="239"/>
                </a:cxn>
                <a:cxn ang="0">
                  <a:pos x="71" y="277"/>
                </a:cxn>
                <a:cxn ang="0">
                  <a:pos x="49" y="347"/>
                </a:cxn>
                <a:cxn ang="0">
                  <a:pos x="36" y="300"/>
                </a:cxn>
                <a:cxn ang="0">
                  <a:pos x="39" y="253"/>
                </a:cxn>
                <a:cxn ang="0">
                  <a:pos x="21" y="267"/>
                </a:cxn>
                <a:cxn ang="0">
                  <a:pos x="21" y="323"/>
                </a:cxn>
                <a:cxn ang="0">
                  <a:pos x="32" y="356"/>
                </a:cxn>
              </a:cxnLst>
              <a:rect l="0" t="0" r="r" b="b"/>
              <a:pathLst>
                <a:path w="188" h="357">
                  <a:moveTo>
                    <a:pt x="32" y="356"/>
                  </a:moveTo>
                  <a:lnTo>
                    <a:pt x="7" y="333"/>
                  </a:lnTo>
                  <a:lnTo>
                    <a:pt x="0" y="305"/>
                  </a:lnTo>
                  <a:lnTo>
                    <a:pt x="3" y="277"/>
                  </a:lnTo>
                  <a:lnTo>
                    <a:pt x="17" y="253"/>
                  </a:lnTo>
                  <a:lnTo>
                    <a:pt x="32" y="230"/>
                  </a:lnTo>
                  <a:lnTo>
                    <a:pt x="56" y="206"/>
                  </a:lnTo>
                  <a:lnTo>
                    <a:pt x="78" y="178"/>
                  </a:lnTo>
                  <a:lnTo>
                    <a:pt x="88" y="160"/>
                  </a:lnTo>
                  <a:lnTo>
                    <a:pt x="88" y="136"/>
                  </a:lnTo>
                  <a:lnTo>
                    <a:pt x="81" y="112"/>
                  </a:lnTo>
                  <a:lnTo>
                    <a:pt x="64" y="99"/>
                  </a:lnTo>
                  <a:lnTo>
                    <a:pt x="49" y="89"/>
                  </a:lnTo>
                  <a:lnTo>
                    <a:pt x="42" y="70"/>
                  </a:lnTo>
                  <a:lnTo>
                    <a:pt x="53" y="51"/>
                  </a:lnTo>
                  <a:lnTo>
                    <a:pt x="71" y="28"/>
                  </a:lnTo>
                  <a:lnTo>
                    <a:pt x="92" y="9"/>
                  </a:lnTo>
                  <a:lnTo>
                    <a:pt x="117" y="0"/>
                  </a:lnTo>
                  <a:lnTo>
                    <a:pt x="110" y="19"/>
                  </a:lnTo>
                  <a:lnTo>
                    <a:pt x="127" y="14"/>
                  </a:lnTo>
                  <a:lnTo>
                    <a:pt x="120" y="28"/>
                  </a:lnTo>
                  <a:lnTo>
                    <a:pt x="138" y="24"/>
                  </a:lnTo>
                  <a:lnTo>
                    <a:pt x="127" y="47"/>
                  </a:lnTo>
                  <a:lnTo>
                    <a:pt x="148" y="37"/>
                  </a:lnTo>
                  <a:lnTo>
                    <a:pt x="134" y="61"/>
                  </a:lnTo>
                  <a:lnTo>
                    <a:pt x="159" y="51"/>
                  </a:lnTo>
                  <a:lnTo>
                    <a:pt x="152" y="70"/>
                  </a:lnTo>
                  <a:lnTo>
                    <a:pt x="166" y="75"/>
                  </a:lnTo>
                  <a:lnTo>
                    <a:pt x="162" y="89"/>
                  </a:lnTo>
                  <a:lnTo>
                    <a:pt x="176" y="94"/>
                  </a:lnTo>
                  <a:lnTo>
                    <a:pt x="187" y="112"/>
                  </a:lnTo>
                  <a:lnTo>
                    <a:pt x="184" y="140"/>
                  </a:lnTo>
                  <a:lnTo>
                    <a:pt x="170" y="169"/>
                  </a:lnTo>
                  <a:lnTo>
                    <a:pt x="145" y="202"/>
                  </a:lnTo>
                  <a:lnTo>
                    <a:pt x="120" y="225"/>
                  </a:lnTo>
                  <a:lnTo>
                    <a:pt x="159" y="169"/>
                  </a:lnTo>
                  <a:lnTo>
                    <a:pt x="170" y="140"/>
                  </a:lnTo>
                  <a:lnTo>
                    <a:pt x="166" y="112"/>
                  </a:lnTo>
                  <a:lnTo>
                    <a:pt x="152" y="99"/>
                  </a:lnTo>
                  <a:lnTo>
                    <a:pt x="64" y="61"/>
                  </a:lnTo>
                  <a:lnTo>
                    <a:pt x="60" y="70"/>
                  </a:lnTo>
                  <a:lnTo>
                    <a:pt x="64" y="84"/>
                  </a:lnTo>
                  <a:lnTo>
                    <a:pt x="88" y="103"/>
                  </a:lnTo>
                  <a:lnTo>
                    <a:pt x="99" y="122"/>
                  </a:lnTo>
                  <a:lnTo>
                    <a:pt x="106" y="155"/>
                  </a:lnTo>
                  <a:lnTo>
                    <a:pt x="102" y="174"/>
                  </a:lnTo>
                  <a:lnTo>
                    <a:pt x="127" y="150"/>
                  </a:lnTo>
                  <a:lnTo>
                    <a:pt x="113" y="188"/>
                  </a:lnTo>
                  <a:lnTo>
                    <a:pt x="148" y="145"/>
                  </a:lnTo>
                  <a:lnTo>
                    <a:pt x="123" y="192"/>
                  </a:lnTo>
                  <a:lnTo>
                    <a:pt x="148" y="169"/>
                  </a:lnTo>
                  <a:lnTo>
                    <a:pt x="99" y="239"/>
                  </a:lnTo>
                  <a:lnTo>
                    <a:pt x="78" y="262"/>
                  </a:lnTo>
                  <a:lnTo>
                    <a:pt x="71" y="277"/>
                  </a:lnTo>
                  <a:lnTo>
                    <a:pt x="67" y="309"/>
                  </a:lnTo>
                  <a:lnTo>
                    <a:pt x="49" y="347"/>
                  </a:lnTo>
                  <a:lnTo>
                    <a:pt x="39" y="328"/>
                  </a:lnTo>
                  <a:lnTo>
                    <a:pt x="36" y="300"/>
                  </a:lnTo>
                  <a:lnTo>
                    <a:pt x="36" y="277"/>
                  </a:lnTo>
                  <a:lnTo>
                    <a:pt x="39" y="253"/>
                  </a:lnTo>
                  <a:lnTo>
                    <a:pt x="49" y="230"/>
                  </a:lnTo>
                  <a:lnTo>
                    <a:pt x="21" y="267"/>
                  </a:lnTo>
                  <a:lnTo>
                    <a:pt x="14" y="305"/>
                  </a:lnTo>
                  <a:lnTo>
                    <a:pt x="21" y="323"/>
                  </a:lnTo>
                  <a:lnTo>
                    <a:pt x="36" y="351"/>
                  </a:lnTo>
                  <a:lnTo>
                    <a:pt x="32" y="3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784" name="Rectangle 16"/>
          <p:cNvSpPr>
            <a:spLocks noGrp="1" noChangeArrowheads="1"/>
          </p:cNvSpPr>
          <p:nvPr>
            <p:ph type="title"/>
          </p:nvPr>
        </p:nvSpPr>
        <p:spPr>
          <a:noFill/>
          <a:ln/>
        </p:spPr>
        <p:txBody>
          <a:bodyPr/>
          <a:lstStyle/>
          <a:p>
            <a:r>
              <a:rPr lang="en-US" altLang="zh-CN">
                <a:ea typeface="SimSun" pitchFamily="2" charset="-122"/>
              </a:rPr>
              <a:t>Summary of the Bag Operations</a:t>
            </a:r>
          </a:p>
        </p:txBody>
      </p:sp>
      <p:sp>
        <p:nvSpPr>
          <p:cNvPr id="32785" name="Rectangle 17"/>
          <p:cNvSpPr>
            <a:spLocks noGrp="1" noChangeArrowheads="1"/>
          </p:cNvSpPr>
          <p:nvPr>
            <p:ph type="body" idx="1"/>
          </p:nvPr>
        </p:nvSpPr>
        <p:spPr>
          <a:xfrm>
            <a:off x="685800" y="1981200"/>
            <a:ext cx="7278688" cy="4114800"/>
          </a:xfrm>
          <a:noFill/>
          <a:ln/>
        </p:spPr>
        <p:txBody>
          <a:bodyPr/>
          <a:lstStyle/>
          <a:p>
            <a:pPr>
              <a:lnSpc>
                <a:spcPct val="90000"/>
              </a:lnSpc>
              <a:buSzPct val="100000"/>
              <a:buFont typeface="Monotype Sorts" charset="2"/>
              <a:buChar char="Ê"/>
            </a:pPr>
            <a:r>
              <a:rPr lang="en-US" altLang="zh-CN">
                <a:ea typeface="SimSun" pitchFamily="2" charset="-122"/>
              </a:rPr>
              <a:t>A bag can be put in its </a:t>
            </a:r>
            <a:r>
              <a:rPr lang="en-US" altLang="zh-CN" b="1" u="sng">
                <a:solidFill>
                  <a:schemeClr val="accent2"/>
                </a:solidFill>
                <a:ea typeface="SimSun" pitchFamily="2" charset="-122"/>
              </a:rPr>
              <a:t>initial state</a:t>
            </a:r>
            <a:r>
              <a:rPr lang="en-US" altLang="zh-CN">
                <a:ea typeface="SimSun" pitchFamily="2" charset="-122"/>
              </a:rPr>
              <a:t>, which is an empty bag.</a:t>
            </a:r>
          </a:p>
          <a:p>
            <a:pPr>
              <a:lnSpc>
                <a:spcPct val="90000"/>
              </a:lnSpc>
              <a:buSzPct val="100000"/>
              <a:buFont typeface="Monotype Sorts" charset="2"/>
              <a:buChar char="Ë"/>
            </a:pPr>
            <a:r>
              <a:rPr lang="en-US" altLang="zh-CN">
                <a:ea typeface="SimSun" pitchFamily="2" charset="-122"/>
              </a:rPr>
              <a:t>Numbers can be </a:t>
            </a:r>
            <a:r>
              <a:rPr lang="en-US" altLang="zh-CN" b="1" u="sng">
                <a:solidFill>
                  <a:schemeClr val="accent2"/>
                </a:solidFill>
                <a:ea typeface="SimSun" pitchFamily="2" charset="-122"/>
              </a:rPr>
              <a:t>inserted</a:t>
            </a:r>
            <a:r>
              <a:rPr lang="en-US" altLang="zh-CN">
                <a:ea typeface="SimSun" pitchFamily="2" charset="-122"/>
              </a:rPr>
              <a:t> into the bag.</a:t>
            </a:r>
          </a:p>
          <a:p>
            <a:pPr>
              <a:lnSpc>
                <a:spcPct val="90000"/>
              </a:lnSpc>
              <a:buSzPct val="100000"/>
              <a:buFont typeface="Monotype Sorts" charset="2"/>
              <a:buChar char="Ì"/>
            </a:pPr>
            <a:r>
              <a:rPr lang="en-US" altLang="zh-CN">
                <a:ea typeface="SimSun" pitchFamily="2" charset="-122"/>
              </a:rPr>
              <a:t>You may </a:t>
            </a:r>
            <a:r>
              <a:rPr lang="en-US" altLang="zh-CN" b="1" u="sng">
                <a:solidFill>
                  <a:schemeClr val="accent2"/>
                </a:solidFill>
                <a:ea typeface="SimSun" pitchFamily="2" charset="-122"/>
              </a:rPr>
              <a:t>count</a:t>
            </a:r>
            <a:r>
              <a:rPr lang="en-US" altLang="zh-CN">
                <a:ea typeface="SimSun" pitchFamily="2" charset="-122"/>
              </a:rPr>
              <a:t> how many occurrence of a certain number are in the bag.</a:t>
            </a:r>
          </a:p>
          <a:p>
            <a:pPr>
              <a:lnSpc>
                <a:spcPct val="90000"/>
              </a:lnSpc>
              <a:buSzPct val="100000"/>
              <a:buFont typeface="Monotype Sorts" charset="2"/>
              <a:buChar char="¹"/>
            </a:pPr>
            <a:r>
              <a:rPr lang="en-US" altLang="zh-CN">
                <a:ea typeface="SimSun" pitchFamily="2" charset="-122"/>
              </a:rPr>
              <a:t>Numbers can be </a:t>
            </a:r>
            <a:r>
              <a:rPr lang="en-US" altLang="zh-CN" b="1" u="sng">
                <a:solidFill>
                  <a:schemeClr val="accent2"/>
                </a:solidFill>
                <a:ea typeface="SimSun" pitchFamily="2" charset="-122"/>
              </a:rPr>
              <a:t>erased</a:t>
            </a:r>
            <a:r>
              <a:rPr lang="en-US" altLang="zh-CN">
                <a:ea typeface="SimSun" pitchFamily="2" charset="-122"/>
              </a:rPr>
              <a:t> from the bag.</a:t>
            </a:r>
          </a:p>
          <a:p>
            <a:pPr>
              <a:lnSpc>
                <a:spcPct val="90000"/>
              </a:lnSpc>
              <a:buSzPct val="100000"/>
              <a:buFont typeface="Monotype Sorts" charset="2"/>
              <a:buChar char="º"/>
            </a:pPr>
            <a:r>
              <a:rPr lang="en-US" altLang="zh-CN">
                <a:ea typeface="SimSun" pitchFamily="2" charset="-122"/>
              </a:rPr>
              <a:t>You can check the </a:t>
            </a:r>
            <a:r>
              <a:rPr lang="en-US" altLang="zh-CN" b="1" u="sng">
                <a:solidFill>
                  <a:schemeClr val="accent2"/>
                </a:solidFill>
                <a:ea typeface="SimSun" pitchFamily="2" charset="-122"/>
              </a:rPr>
              <a:t>size</a:t>
            </a:r>
            <a:r>
              <a:rPr lang="en-US" altLang="zh-CN">
                <a:ea typeface="SimSun" pitchFamily="2" charset="-122"/>
              </a:rPr>
              <a:t> of the bag (i.e. how many numbers are in the bag).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2785">
                                            <p:txEl>
                                              <p:pRg st="0" end="0"/>
                                            </p:txEl>
                                          </p:spTgt>
                                        </p:tgtEl>
                                        <p:attrNameLst>
                                          <p:attrName>style.visibility</p:attrName>
                                        </p:attrNameLst>
                                      </p:cBhvr>
                                      <p:to>
                                        <p:strVal val="visible"/>
                                      </p:to>
                                    </p:set>
                                    <p:animEffect transition="in" filter="randombar(vertical)">
                                      <p:cBhvr>
                                        <p:cTn id="7" dur="500"/>
                                        <p:tgtEl>
                                          <p:spTgt spid="327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2785">
                                            <p:txEl>
                                              <p:pRg st="1" end="1"/>
                                            </p:txEl>
                                          </p:spTgt>
                                        </p:tgtEl>
                                        <p:attrNameLst>
                                          <p:attrName>style.visibility</p:attrName>
                                        </p:attrNameLst>
                                      </p:cBhvr>
                                      <p:to>
                                        <p:strVal val="visible"/>
                                      </p:to>
                                    </p:set>
                                    <p:animEffect transition="in" filter="randombar(vertical)">
                                      <p:cBhvr>
                                        <p:cTn id="12" dur="500"/>
                                        <p:tgtEl>
                                          <p:spTgt spid="327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2785">
                                            <p:txEl>
                                              <p:pRg st="2" end="2"/>
                                            </p:txEl>
                                          </p:spTgt>
                                        </p:tgtEl>
                                        <p:attrNameLst>
                                          <p:attrName>style.visibility</p:attrName>
                                        </p:attrNameLst>
                                      </p:cBhvr>
                                      <p:to>
                                        <p:strVal val="visible"/>
                                      </p:to>
                                    </p:set>
                                    <p:animEffect transition="in" filter="randombar(vertical)">
                                      <p:cBhvr>
                                        <p:cTn id="17" dur="500"/>
                                        <p:tgtEl>
                                          <p:spTgt spid="327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2785">
                                            <p:txEl>
                                              <p:pRg st="3" end="3"/>
                                            </p:txEl>
                                          </p:spTgt>
                                        </p:tgtEl>
                                        <p:attrNameLst>
                                          <p:attrName>style.visibility</p:attrName>
                                        </p:attrNameLst>
                                      </p:cBhvr>
                                      <p:to>
                                        <p:strVal val="visible"/>
                                      </p:to>
                                    </p:set>
                                    <p:animEffect transition="in" filter="randombar(vertical)">
                                      <p:cBhvr>
                                        <p:cTn id="22" dur="500"/>
                                        <p:tgtEl>
                                          <p:spTgt spid="327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2785">
                                            <p:txEl>
                                              <p:pRg st="4" end="4"/>
                                            </p:txEl>
                                          </p:spTgt>
                                        </p:tgtEl>
                                        <p:attrNameLst>
                                          <p:attrName>style.visibility</p:attrName>
                                        </p:attrNameLst>
                                      </p:cBhvr>
                                      <p:to>
                                        <p:strVal val="visible"/>
                                      </p:to>
                                    </p:set>
                                    <p:animEffect transition="in" filter="randombar(vertical)">
                                      <p:cBhvr>
                                        <p:cTn id="27" dur="500"/>
                                        <p:tgtEl>
                                          <p:spTgt spid="327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Class</a:t>
            </a:r>
          </a:p>
        </p:txBody>
      </p:sp>
      <p:sp>
        <p:nvSpPr>
          <p:cNvPr id="34819" name="Rectangle 3"/>
          <p:cNvSpPr>
            <a:spLocks noGrp="1" noChangeArrowheads="1"/>
          </p:cNvSpPr>
          <p:nvPr>
            <p:ph type="body" sz="half" idx="1"/>
          </p:nvPr>
        </p:nvSpPr>
        <p:spPr>
          <a:xfrm>
            <a:off x="434975" y="1981200"/>
            <a:ext cx="4754563" cy="2227263"/>
          </a:xfrm>
          <a:noFill/>
          <a:ln/>
        </p:spPr>
        <p:txBody>
          <a:bodyPr/>
          <a:lstStyle/>
          <a:p>
            <a:pPr>
              <a:lnSpc>
                <a:spcPct val="90000"/>
              </a:lnSpc>
            </a:pPr>
            <a:r>
              <a:rPr lang="en-US" altLang="zh-CN">
                <a:ea typeface="SimSun" pitchFamily="2" charset="-122"/>
              </a:rPr>
              <a:t>C++ classes (introduced in Chapter 2) can be used to implement a container class such as a </a:t>
            </a:r>
            <a:r>
              <a:rPr lang="en-US" altLang="zh-CN">
                <a:latin typeface="Arial" pitchFamily="34" charset="0"/>
                <a:ea typeface="SimSun" pitchFamily="2" charset="-122"/>
              </a:rPr>
              <a:t>bag</a:t>
            </a:r>
            <a:r>
              <a:rPr lang="en-US" altLang="zh-CN">
                <a:ea typeface="SimSun" pitchFamily="2" charset="-122"/>
              </a:rPr>
              <a:t>.</a:t>
            </a:r>
          </a:p>
          <a:p>
            <a:pPr>
              <a:lnSpc>
                <a:spcPct val="90000"/>
              </a:lnSpc>
            </a:pPr>
            <a:r>
              <a:rPr lang="en-US" altLang="zh-CN">
                <a:ea typeface="SimSun" pitchFamily="2" charset="-122"/>
              </a:rPr>
              <a:t>The class definition includes:</a:t>
            </a:r>
          </a:p>
        </p:txBody>
      </p:sp>
      <p:sp>
        <p:nvSpPr>
          <p:cNvPr id="34820" name="Rectangle 4"/>
          <p:cNvSpPr>
            <a:spLocks noChangeArrowheads="1"/>
          </p:cNvSpPr>
          <p:nvPr/>
        </p:nvSpPr>
        <p:spPr bwMode="auto">
          <a:xfrm>
            <a:off x="5503863" y="20304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5664200" y="2141538"/>
            <a:ext cx="1570038" cy="118427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effectLst/>
                <a:ea typeface="SimSun" pitchFamily="2" charset="-122"/>
              </a:rPr>
              <a:t>class bag</a:t>
            </a:r>
          </a:p>
          <a:p>
            <a:endParaRPr lang="en-US" altLang="zh-CN" b="1">
              <a:solidFill>
                <a:schemeClr val="accent2"/>
              </a:solidFill>
              <a:effectLst/>
              <a:ea typeface="SimSun" pitchFamily="2" charset="-122"/>
            </a:endParaRPr>
          </a:p>
          <a:p>
            <a:pPr eaLnBrk="1"/>
            <a:endParaRPr lang="zh-CN" altLang="en-US" b="1">
              <a:solidFill>
                <a:schemeClr val="accent2"/>
              </a:solidFill>
              <a:effectLst/>
              <a:ea typeface="SimSun" pitchFamily="2" charset="-122"/>
            </a:endParaRPr>
          </a:p>
        </p:txBody>
      </p:sp>
      <p:sp>
        <p:nvSpPr>
          <p:cNvPr id="34822" name="Rectangle 6"/>
          <p:cNvSpPr>
            <a:spLocks noChangeArrowheads="1"/>
          </p:cNvSpPr>
          <p:nvPr/>
        </p:nvSpPr>
        <p:spPr bwMode="auto">
          <a:xfrm>
            <a:off x="1089025" y="4325938"/>
            <a:ext cx="4168775" cy="454025"/>
          </a:xfrm>
          <a:prstGeom prst="rect">
            <a:avLst/>
          </a:prstGeom>
          <a:noFill/>
          <a:ln w="12700">
            <a:noFill/>
            <a:miter lim="800000"/>
            <a:headEnd/>
            <a:tailEnd/>
          </a:ln>
          <a:effectLst/>
        </p:spPr>
        <p:txBody>
          <a:bodyPr wrap="none"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2437" y="533400"/>
            <a:ext cx="7772400" cy="1143000"/>
          </a:xfrm>
          <a:noFill/>
          <a:ln/>
        </p:spPr>
        <p:txBody>
          <a:bodyPr/>
          <a:lstStyle/>
          <a:p>
            <a:r>
              <a:rPr lang="en-US" altLang="zh-CN" dirty="0">
                <a:ea typeface="SimSun" pitchFamily="2" charset="-122"/>
              </a:rPr>
              <a:t>The </a:t>
            </a:r>
            <a:r>
              <a:rPr lang="en-US" altLang="zh-CN" dirty="0">
                <a:latin typeface="Arial" pitchFamily="34" charset="0"/>
                <a:ea typeface="SimSun" pitchFamily="2" charset="-122"/>
              </a:rPr>
              <a:t>bag</a:t>
            </a:r>
            <a:r>
              <a:rPr lang="en-US" altLang="zh-CN" dirty="0">
                <a:ea typeface="SimSun" pitchFamily="2" charset="-122"/>
              </a:rPr>
              <a:t> Class</a:t>
            </a:r>
          </a:p>
        </p:txBody>
      </p:sp>
      <p:sp>
        <p:nvSpPr>
          <p:cNvPr id="36867" name="Rectangle 3"/>
          <p:cNvSpPr>
            <a:spLocks noGrp="1" noChangeArrowheads="1"/>
          </p:cNvSpPr>
          <p:nvPr>
            <p:ph type="body" sz="half" idx="1"/>
          </p:nvPr>
        </p:nvSpPr>
        <p:spPr>
          <a:xfrm>
            <a:off x="582612" y="2171700"/>
            <a:ext cx="4754563" cy="2227263"/>
          </a:xfrm>
          <a:noFill/>
          <a:ln/>
        </p:spPr>
        <p:txBody>
          <a:bodyPr/>
          <a:lstStyle/>
          <a:p>
            <a:pPr>
              <a:lnSpc>
                <a:spcPct val="90000"/>
              </a:lnSpc>
            </a:pPr>
            <a:r>
              <a:rPr lang="en-US" altLang="zh-CN" dirty="0">
                <a:ea typeface="SimSun" pitchFamily="2" charset="-122"/>
              </a:rPr>
              <a:t>C++ classes (introduced in Chapter 2) can be used to implement a container class such as a bag.</a:t>
            </a:r>
          </a:p>
          <a:p>
            <a:pPr>
              <a:lnSpc>
                <a:spcPct val="90000"/>
              </a:lnSpc>
            </a:pPr>
            <a:r>
              <a:rPr lang="en-US" altLang="zh-CN" dirty="0">
                <a:ea typeface="SimSun" pitchFamily="2" charset="-122"/>
              </a:rPr>
              <a:t>The class definition includes:</a:t>
            </a:r>
          </a:p>
        </p:txBody>
      </p:sp>
      <p:sp>
        <p:nvSpPr>
          <p:cNvPr id="36868" name="Rectangle 4"/>
          <p:cNvSpPr>
            <a:spLocks noChangeArrowheads="1"/>
          </p:cNvSpPr>
          <p:nvPr/>
        </p:nvSpPr>
        <p:spPr bwMode="auto">
          <a:xfrm>
            <a:off x="5651500" y="22209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5664200" y="2141538"/>
            <a:ext cx="1868488" cy="19145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accent2"/>
                </a:solidFill>
                <a:effectLst/>
                <a:ea typeface="SimSun" pitchFamily="2" charset="-122"/>
              </a:rPr>
              <a:t>        </a:t>
            </a:r>
            <a:r>
              <a:rPr lang="en-US" altLang="zh-CN" b="1">
                <a:solidFill>
                  <a:schemeClr val="accent2"/>
                </a:solidFill>
                <a:effectLst/>
                <a:ea typeface="SimSun" pitchFamily="2" charset="-122"/>
              </a:rPr>
              <a:t>bag(  );</a:t>
            </a:r>
            <a:endParaRPr lang="en-US" altLang="zh-CN">
              <a:solidFill>
                <a:schemeClr val="accent2"/>
              </a:solidFill>
              <a:effectLst/>
              <a:ea typeface="SimSun" pitchFamily="2" charset="-122"/>
            </a:endParaRPr>
          </a:p>
          <a:p>
            <a:pPr eaLnBrk="1"/>
            <a:endParaRPr lang="zh-CN" altLang="en-US">
              <a:solidFill>
                <a:schemeClr val="accent2"/>
              </a:solidFill>
              <a:effectLst/>
              <a:ea typeface="SimSun" pitchFamily="2" charset="-122"/>
            </a:endParaRPr>
          </a:p>
        </p:txBody>
      </p:sp>
      <p:sp>
        <p:nvSpPr>
          <p:cNvPr id="36870" name="Rectangle 6"/>
          <p:cNvSpPr>
            <a:spLocks noChangeArrowheads="1"/>
          </p:cNvSpPr>
          <p:nvPr/>
        </p:nvSpPr>
        <p:spPr bwMode="auto">
          <a:xfrm>
            <a:off x="1236662" y="4516438"/>
            <a:ext cx="4479925" cy="819150"/>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dirty="0">
                <a:effectLst/>
                <a:latin typeface="Times New Roman" pitchFamily="18" charset="0"/>
                <a:ea typeface="SimSun" pitchFamily="2" charset="-122"/>
              </a:rPr>
              <a:t> </a:t>
            </a:r>
            <a:r>
              <a:rPr lang="en-US" altLang="zh-CN" b="1" dirty="0">
                <a:effectLst/>
                <a:latin typeface="Times New Roman" pitchFamily="18" charset="0"/>
                <a:ea typeface="SimSun" pitchFamily="2" charset="-122"/>
              </a:rPr>
              <a:t>The heading of the definition</a:t>
            </a:r>
          </a:p>
          <a:p>
            <a:pPr>
              <a:buSzPct val="100000"/>
              <a:buFont typeface="Monotype Sorts" charset="2"/>
              <a:buChar char="4"/>
            </a:pPr>
            <a:r>
              <a:rPr lang="en-US" altLang="zh-CN" b="1" dirty="0">
                <a:effectLst/>
                <a:latin typeface="Times New Roman" pitchFamily="18" charset="0"/>
                <a:ea typeface="SimSun" pitchFamily="2" charset="-122"/>
              </a:rPr>
              <a:t> A constructor prototype</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57200" y="495300"/>
            <a:ext cx="7772400" cy="1143000"/>
          </a:xfrm>
          <a:prstGeom prst="rect">
            <a:avLst/>
          </a:prstGeom>
          <a:noFill/>
          <a:ln w="12700">
            <a:noFill/>
            <a:miter lim="800000"/>
            <a:headEnd/>
            <a:tailEnd/>
          </a:ln>
          <a:effectLst>
            <a:outerShdw dist="107763" dir="2700000" algn="ctr" rotWithShape="0">
              <a:schemeClr val="bg2"/>
            </a:outerShdw>
          </a:effectLst>
        </p:spPr>
        <p:txBody>
          <a:bodyPr lIns="90488" tIns="44450" rIns="90488" bIns="44450" anchor="ctr"/>
          <a:lstStyle/>
          <a:p>
            <a:r>
              <a:rPr lang="en-US" altLang="zh-CN" sz="4400">
                <a:solidFill>
                  <a:schemeClr val="tx2"/>
                </a:solidFill>
                <a:effectLst/>
                <a:latin typeface="Times New Roman" pitchFamily="18" charset="0"/>
                <a:ea typeface="SimSun" pitchFamily="2" charset="-122"/>
              </a:rPr>
              <a:t>The </a:t>
            </a:r>
            <a:r>
              <a:rPr lang="en-US" altLang="zh-CN" sz="4400">
                <a:solidFill>
                  <a:schemeClr val="tx2"/>
                </a:solidFill>
                <a:effectLst/>
                <a:ea typeface="SimSun" pitchFamily="2" charset="-122"/>
              </a:rPr>
              <a:t>bag</a:t>
            </a:r>
            <a:r>
              <a:rPr lang="en-US" altLang="zh-CN" sz="4400">
                <a:solidFill>
                  <a:schemeClr val="tx2"/>
                </a:solidFill>
                <a:effectLst/>
                <a:latin typeface="Times New Roman" pitchFamily="18" charset="0"/>
                <a:ea typeface="SimSun" pitchFamily="2" charset="-122"/>
              </a:rPr>
              <a:t> Class</a:t>
            </a:r>
          </a:p>
        </p:txBody>
      </p:sp>
      <p:sp>
        <p:nvSpPr>
          <p:cNvPr id="38915" name="Rectangle 3"/>
          <p:cNvSpPr>
            <a:spLocks noChangeArrowheads="1"/>
          </p:cNvSpPr>
          <p:nvPr/>
        </p:nvSpPr>
        <p:spPr bwMode="auto">
          <a:xfrm>
            <a:off x="587375" y="2133600"/>
            <a:ext cx="4754563" cy="22272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C++ classes (introduced in Chapter 2) can be used to implement a container class such as a </a:t>
            </a:r>
            <a:r>
              <a:rPr lang="en-US" altLang="zh-CN" sz="2800">
                <a:solidFill>
                  <a:schemeClr val="tx2"/>
                </a:solidFill>
                <a:effectLst/>
                <a:ea typeface="SimSun" pitchFamily="2" charset="-122"/>
              </a:rPr>
              <a:t>bag</a:t>
            </a:r>
            <a:r>
              <a:rPr lang="en-US" altLang="zh-CN" sz="2800">
                <a:effectLst>
                  <a:outerShdw blurRad="38100" dist="38100" dir="2700000" algn="tl">
                    <a:srgbClr val="000000"/>
                  </a:outerShdw>
                </a:effectLst>
                <a:latin typeface="Times New Roman" pitchFamily="18" charset="0"/>
                <a:ea typeface="SimSun" pitchFamily="2" charset="-122"/>
              </a:rPr>
              <a:t>.</a:t>
            </a:r>
          </a:p>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The class definition includes:</a:t>
            </a:r>
          </a:p>
        </p:txBody>
      </p:sp>
      <p:sp>
        <p:nvSpPr>
          <p:cNvPr id="38916" name="Rectangle 4"/>
          <p:cNvSpPr>
            <a:spLocks noChangeArrowheads="1"/>
          </p:cNvSpPr>
          <p:nvPr/>
        </p:nvSpPr>
        <p:spPr bwMode="auto">
          <a:xfrm>
            <a:off x="5656263" y="21828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17" name="Rectangle 5"/>
          <p:cNvSpPr>
            <a:spLocks noChangeArrowheads="1"/>
          </p:cNvSpPr>
          <p:nvPr/>
        </p:nvSpPr>
        <p:spPr bwMode="auto">
          <a:xfrm>
            <a:off x="5816600" y="2293938"/>
            <a:ext cx="2747963" cy="30099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bag(  );</a:t>
            </a:r>
          </a:p>
          <a:p>
            <a:r>
              <a:rPr lang="en-US" altLang="zh-CN" b="1">
                <a:solidFill>
                  <a:schemeClr val="accent2"/>
                </a:solidFill>
                <a:effectLst/>
                <a:ea typeface="SimSun" pitchFamily="2" charset="-122"/>
              </a:rPr>
              <a:t>        void insert(...</a:t>
            </a:r>
          </a:p>
          <a:p>
            <a:r>
              <a:rPr lang="en-US" altLang="zh-CN">
                <a:solidFill>
                  <a:schemeClr val="accent2"/>
                </a:solidFill>
                <a:effectLst/>
                <a:ea typeface="SimSun" pitchFamily="2" charset="-122"/>
              </a:rPr>
              <a:t>        </a:t>
            </a:r>
            <a:r>
              <a:rPr lang="en-US" altLang="zh-CN" b="1">
                <a:solidFill>
                  <a:schemeClr val="accent2"/>
                </a:solidFill>
                <a:effectLst/>
                <a:ea typeface="SimSun" pitchFamily="2" charset="-122"/>
              </a:rPr>
              <a:t>void erase(...</a:t>
            </a:r>
            <a:endParaRPr lang="en-US" altLang="zh-CN">
              <a:solidFill>
                <a:schemeClr val="accent2"/>
              </a:solidFill>
              <a:effectLst/>
              <a:ea typeface="SimSun" pitchFamily="2" charset="-122"/>
            </a:endParaRPr>
          </a:p>
          <a:p>
            <a:r>
              <a:rPr lang="en-US" altLang="zh-CN" b="1">
                <a:solidFill>
                  <a:schemeClr val="bg2"/>
                </a:solidFill>
                <a:effectLst/>
                <a:ea typeface="SimSun" pitchFamily="2" charset="-122"/>
              </a:rPr>
              <a:t>        ...and so on</a:t>
            </a:r>
          </a:p>
          <a:p>
            <a:pPr eaLnBrk="1" hangingPunct="1"/>
            <a:endParaRPr lang="zh-CN" altLang="en-US" b="1">
              <a:solidFill>
                <a:schemeClr val="bg2"/>
              </a:solidFill>
              <a:effectLst/>
              <a:ea typeface="SimSun" pitchFamily="2" charset="-122"/>
            </a:endParaRPr>
          </a:p>
        </p:txBody>
      </p:sp>
      <p:sp>
        <p:nvSpPr>
          <p:cNvPr id="38918" name="Rectangle 6"/>
          <p:cNvSpPr>
            <a:spLocks noChangeArrowheads="1"/>
          </p:cNvSpPr>
          <p:nvPr/>
        </p:nvSpPr>
        <p:spPr bwMode="auto">
          <a:xfrm>
            <a:off x="1241425" y="4478338"/>
            <a:ext cx="4508500" cy="1549400"/>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a:p>
            <a:pPr>
              <a:buSzPct val="100000"/>
              <a:buFont typeface="Monotype Sorts" charset="2"/>
              <a:buChar char="4"/>
            </a:pPr>
            <a:r>
              <a:rPr lang="en-US" altLang="zh-CN" b="1">
                <a:effectLst/>
                <a:latin typeface="Times New Roman" pitchFamily="18" charset="0"/>
                <a:ea typeface="SimSun" pitchFamily="2" charset="-122"/>
              </a:rPr>
              <a:t> Prototypes for public </a:t>
            </a:r>
          </a:p>
          <a:p>
            <a:r>
              <a:rPr lang="en-US" altLang="zh-CN" b="1">
                <a:effectLst/>
                <a:latin typeface="Times New Roman" pitchFamily="18" charset="0"/>
                <a:ea typeface="SimSun" pitchFamily="2" charset="-122"/>
              </a:rPr>
              <a:t>     member functions</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4191000" y="1981200"/>
            <a:ext cx="4572000" cy="4114800"/>
          </a:xfrm>
          <a:noFill/>
          <a:ln/>
        </p:spPr>
        <p:txBody>
          <a:bodyPr/>
          <a:lstStyle/>
          <a:p>
            <a:r>
              <a:rPr lang="en-US" altLang="zh-CN" sz="2800">
                <a:ea typeface="SimSun" pitchFamily="2" charset="-122"/>
              </a:rPr>
              <a:t>A </a:t>
            </a:r>
            <a:r>
              <a:rPr lang="en-US" altLang="zh-CN" sz="2800" b="1" u="sng">
                <a:solidFill>
                  <a:schemeClr val="accent2"/>
                </a:solidFill>
                <a:ea typeface="SimSun" pitchFamily="2" charset="-122"/>
              </a:rPr>
              <a:t>container class </a:t>
            </a:r>
            <a:r>
              <a:rPr lang="en-US" altLang="zh-CN" sz="2800">
                <a:ea typeface="SimSun" pitchFamily="2" charset="-122"/>
              </a:rPr>
              <a:t>is a data type that is capable of holding a collection of items.</a:t>
            </a:r>
          </a:p>
          <a:p>
            <a:r>
              <a:rPr lang="en-US" altLang="zh-CN" sz="2800">
                <a:ea typeface="SimSun" pitchFamily="2" charset="-122"/>
              </a:rPr>
              <a:t>In C++, container classes can be implemented as a class, along with member functions to add, remove, and examine items.</a:t>
            </a:r>
          </a:p>
        </p:txBody>
      </p:sp>
      <p:pic>
        <p:nvPicPr>
          <p:cNvPr id="4099" name="Picture 3"/>
          <p:cNvPicPr>
            <a:picLocks noChangeArrowheads="1"/>
          </p:cNvPicPr>
          <p:nvPr/>
        </p:nvPicPr>
        <p:blipFill>
          <a:blip r:embed="rId3" cstate="print"/>
          <a:srcRect/>
          <a:stretch>
            <a:fillRect/>
          </a:stretch>
        </p:blipFill>
        <p:spPr bwMode="auto">
          <a:xfrm>
            <a:off x="304800" y="2551113"/>
            <a:ext cx="4019550" cy="3179762"/>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SimSun" pitchFamily="2" charset="-122"/>
              </a:rPr>
              <a:t>Container Classes</a:t>
            </a:r>
          </a:p>
        </p:txBody>
      </p:sp>
      <p:sp>
        <p:nvSpPr>
          <p:cNvPr id="4102" name="Rectangle 6"/>
          <p:cNvSpPr>
            <a:spLocks noChangeArrowheads="1"/>
          </p:cNvSpPr>
          <p:nvPr/>
        </p:nvSpPr>
        <p:spPr bwMode="auto">
          <a:xfrm>
            <a:off x="366713" y="5472113"/>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Data Structures</a:t>
            </a:r>
          </a:p>
          <a:p>
            <a:r>
              <a:rPr lang="en-US" altLang="zh-CN" b="1">
                <a:effectLst>
                  <a:outerShdw blurRad="38100" dist="38100" dir="2700000" algn="tl">
                    <a:srgbClr val="000000"/>
                  </a:outerShdw>
                </a:effectLst>
                <a:ea typeface="SimSun" pitchFamily="2" charset="-122"/>
              </a:rPr>
              <a:t>and Other Objects</a:t>
            </a:r>
          </a:p>
          <a:p>
            <a:r>
              <a:rPr lang="en-US" altLang="zh-CN" b="1">
                <a:effectLst>
                  <a:outerShdw blurRad="38100" dist="38100" dir="2700000" algn="tl">
                    <a:srgbClr val="000000"/>
                  </a:outerShdw>
                </a:effectLst>
                <a:ea typeface="SimSun" pitchFamily="2" charset="-122"/>
              </a:rPr>
              <a:t>Using C++</a:t>
            </a:r>
          </a:p>
          <a:p>
            <a:pPr eaLnBrk="1"/>
            <a:endParaRPr lang="zh-CN" altLang="en-US" b="1">
              <a:effectLst>
                <a:outerShdw blurRad="38100" dist="38100" dir="2700000" algn="tl">
                  <a:srgbClr val="000000"/>
                </a:outerShdw>
              </a:effectLst>
              <a:ea typeface="SimSun" pitchFamily="2" charset="-122"/>
            </a:endParaRPr>
          </a:p>
        </p:txBody>
      </p:sp>
      <p:grpSp>
        <p:nvGrpSpPr>
          <p:cNvPr id="4116" name="Group 20"/>
          <p:cNvGrpSpPr>
            <a:grpSpLocks/>
          </p:cNvGrpSpPr>
          <p:nvPr/>
        </p:nvGrpSpPr>
        <p:grpSpPr bwMode="auto">
          <a:xfrm>
            <a:off x="4895850" y="363538"/>
            <a:ext cx="1165225" cy="1609725"/>
            <a:chOff x="3084" y="229"/>
            <a:chExt cx="734" cy="1014"/>
          </a:xfrm>
        </p:grpSpPr>
        <p:grpSp>
          <p:nvGrpSpPr>
            <p:cNvPr id="4114" name="Group 18"/>
            <p:cNvGrpSpPr>
              <a:grpSpLocks/>
            </p:cNvGrpSpPr>
            <p:nvPr/>
          </p:nvGrpSpPr>
          <p:grpSpPr bwMode="auto">
            <a:xfrm>
              <a:off x="3084" y="258"/>
              <a:ext cx="734" cy="985"/>
              <a:chOff x="3084" y="258"/>
              <a:chExt cx="734" cy="985"/>
            </a:xfrm>
          </p:grpSpPr>
          <p:grpSp>
            <p:nvGrpSpPr>
              <p:cNvPr id="4112" name="Group 16"/>
              <p:cNvGrpSpPr>
                <a:grpSpLocks/>
              </p:cNvGrpSpPr>
              <p:nvPr/>
            </p:nvGrpSpPr>
            <p:grpSpPr bwMode="auto">
              <a:xfrm>
                <a:off x="3084" y="258"/>
                <a:ext cx="734" cy="985"/>
                <a:chOff x="3084" y="258"/>
                <a:chExt cx="734" cy="985"/>
              </a:xfrm>
            </p:grpSpPr>
            <p:sp>
              <p:nvSpPr>
                <p:cNvPr id="4103" name="Freeform 7"/>
                <p:cNvSpPr>
                  <a:spLocks/>
                </p:cNvSpPr>
                <p:nvPr/>
              </p:nvSpPr>
              <p:spPr bwMode="auto">
                <a:xfrm>
                  <a:off x="3084" y="258"/>
                  <a:ext cx="689" cy="982"/>
                </a:xfrm>
                <a:custGeom>
                  <a:avLst/>
                  <a:gdLst/>
                  <a:ahLst/>
                  <a:cxnLst>
                    <a:cxn ang="0">
                      <a:pos x="385" y="0"/>
                    </a:cxn>
                    <a:cxn ang="0">
                      <a:pos x="457" y="52"/>
                    </a:cxn>
                    <a:cxn ang="0">
                      <a:pos x="467" y="84"/>
                    </a:cxn>
                    <a:cxn ang="0">
                      <a:pos x="442" y="117"/>
                    </a:cxn>
                    <a:cxn ang="0">
                      <a:pos x="351" y="196"/>
                    </a:cxn>
                    <a:cxn ang="0">
                      <a:pos x="423" y="178"/>
                    </a:cxn>
                    <a:cxn ang="0">
                      <a:pos x="467" y="168"/>
                    </a:cxn>
                    <a:cxn ang="0">
                      <a:pos x="572" y="33"/>
                    </a:cxn>
                    <a:cxn ang="0">
                      <a:pos x="630" y="19"/>
                    </a:cxn>
                    <a:cxn ang="0">
                      <a:pos x="688" y="19"/>
                    </a:cxn>
                    <a:cxn ang="0">
                      <a:pos x="664" y="89"/>
                    </a:cxn>
                    <a:cxn ang="0">
                      <a:pos x="592" y="98"/>
                    </a:cxn>
                    <a:cxn ang="0">
                      <a:pos x="462" y="201"/>
                    </a:cxn>
                    <a:cxn ang="0">
                      <a:pos x="390" y="229"/>
                    </a:cxn>
                    <a:cxn ang="0">
                      <a:pos x="664" y="664"/>
                    </a:cxn>
                    <a:cxn ang="0">
                      <a:pos x="678" y="748"/>
                    </a:cxn>
                    <a:cxn ang="0">
                      <a:pos x="587" y="906"/>
                    </a:cxn>
                    <a:cxn ang="0">
                      <a:pos x="500" y="962"/>
                    </a:cxn>
                    <a:cxn ang="0">
                      <a:pos x="437" y="981"/>
                    </a:cxn>
                    <a:cxn ang="0">
                      <a:pos x="327" y="962"/>
                    </a:cxn>
                    <a:cxn ang="0">
                      <a:pos x="182" y="953"/>
                    </a:cxn>
                    <a:cxn ang="0">
                      <a:pos x="96" y="892"/>
                    </a:cxn>
                    <a:cxn ang="0">
                      <a:pos x="48" y="864"/>
                    </a:cxn>
                    <a:cxn ang="0">
                      <a:pos x="0" y="733"/>
                    </a:cxn>
                    <a:cxn ang="0">
                      <a:pos x="33" y="664"/>
                    </a:cxn>
                    <a:cxn ang="0">
                      <a:pos x="322" y="266"/>
                    </a:cxn>
                    <a:cxn ang="0">
                      <a:pos x="288" y="210"/>
                    </a:cxn>
                    <a:cxn ang="0">
                      <a:pos x="308" y="164"/>
                    </a:cxn>
                    <a:cxn ang="0">
                      <a:pos x="385" y="94"/>
                    </a:cxn>
                    <a:cxn ang="0">
                      <a:pos x="370" y="56"/>
                    </a:cxn>
                    <a:cxn ang="0">
                      <a:pos x="341" y="33"/>
                    </a:cxn>
                    <a:cxn ang="0">
                      <a:pos x="361" y="9"/>
                    </a:cxn>
                    <a:cxn ang="0">
                      <a:pos x="385" y="0"/>
                    </a:cxn>
                  </a:cxnLst>
                  <a:rect l="0" t="0" r="r" b="b"/>
                  <a:pathLst>
                    <a:path w="689" h="982">
                      <a:moveTo>
                        <a:pt x="385" y="0"/>
                      </a:moveTo>
                      <a:lnTo>
                        <a:pt x="457" y="52"/>
                      </a:lnTo>
                      <a:lnTo>
                        <a:pt x="467" y="84"/>
                      </a:lnTo>
                      <a:lnTo>
                        <a:pt x="442" y="117"/>
                      </a:lnTo>
                      <a:lnTo>
                        <a:pt x="351" y="196"/>
                      </a:lnTo>
                      <a:lnTo>
                        <a:pt x="423" y="178"/>
                      </a:lnTo>
                      <a:lnTo>
                        <a:pt x="467" y="168"/>
                      </a:lnTo>
                      <a:lnTo>
                        <a:pt x="572" y="33"/>
                      </a:lnTo>
                      <a:lnTo>
                        <a:pt x="630" y="19"/>
                      </a:lnTo>
                      <a:lnTo>
                        <a:pt x="688" y="19"/>
                      </a:lnTo>
                      <a:lnTo>
                        <a:pt x="664" y="89"/>
                      </a:lnTo>
                      <a:lnTo>
                        <a:pt x="592" y="98"/>
                      </a:lnTo>
                      <a:lnTo>
                        <a:pt x="462" y="201"/>
                      </a:lnTo>
                      <a:lnTo>
                        <a:pt x="390" y="229"/>
                      </a:lnTo>
                      <a:lnTo>
                        <a:pt x="664" y="664"/>
                      </a:lnTo>
                      <a:lnTo>
                        <a:pt x="678" y="748"/>
                      </a:lnTo>
                      <a:lnTo>
                        <a:pt x="587" y="906"/>
                      </a:lnTo>
                      <a:lnTo>
                        <a:pt x="500" y="962"/>
                      </a:lnTo>
                      <a:lnTo>
                        <a:pt x="437" y="981"/>
                      </a:lnTo>
                      <a:lnTo>
                        <a:pt x="327" y="962"/>
                      </a:lnTo>
                      <a:lnTo>
                        <a:pt x="182" y="953"/>
                      </a:lnTo>
                      <a:lnTo>
                        <a:pt x="96" y="892"/>
                      </a:lnTo>
                      <a:lnTo>
                        <a:pt x="48" y="864"/>
                      </a:lnTo>
                      <a:lnTo>
                        <a:pt x="0" y="733"/>
                      </a:lnTo>
                      <a:lnTo>
                        <a:pt x="33" y="664"/>
                      </a:lnTo>
                      <a:lnTo>
                        <a:pt x="322" y="266"/>
                      </a:lnTo>
                      <a:lnTo>
                        <a:pt x="288" y="210"/>
                      </a:lnTo>
                      <a:lnTo>
                        <a:pt x="308" y="164"/>
                      </a:lnTo>
                      <a:lnTo>
                        <a:pt x="385" y="94"/>
                      </a:lnTo>
                      <a:lnTo>
                        <a:pt x="370" y="56"/>
                      </a:lnTo>
                      <a:lnTo>
                        <a:pt x="341" y="33"/>
                      </a:lnTo>
                      <a:lnTo>
                        <a:pt x="361" y="9"/>
                      </a:lnTo>
                      <a:lnTo>
                        <a:pt x="385"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3474" y="637"/>
                  <a:ext cx="126" cy="537"/>
                </a:xfrm>
                <a:custGeom>
                  <a:avLst/>
                  <a:gdLst/>
                  <a:ahLst/>
                  <a:cxnLst>
                    <a:cxn ang="0">
                      <a:pos x="29" y="373"/>
                    </a:cxn>
                    <a:cxn ang="0">
                      <a:pos x="29" y="462"/>
                    </a:cxn>
                    <a:cxn ang="0">
                      <a:pos x="19" y="513"/>
                    </a:cxn>
                    <a:cxn ang="0">
                      <a:pos x="10" y="536"/>
                    </a:cxn>
                    <a:cxn ang="0">
                      <a:pos x="62" y="532"/>
                    </a:cxn>
                    <a:cxn ang="0">
                      <a:pos x="110" y="508"/>
                    </a:cxn>
                    <a:cxn ang="0">
                      <a:pos x="86" y="499"/>
                    </a:cxn>
                    <a:cxn ang="0">
                      <a:pos x="125" y="475"/>
                    </a:cxn>
                    <a:cxn ang="0">
                      <a:pos x="86" y="475"/>
                    </a:cxn>
                    <a:cxn ang="0">
                      <a:pos x="120" y="443"/>
                    </a:cxn>
                    <a:cxn ang="0">
                      <a:pos x="82" y="443"/>
                    </a:cxn>
                    <a:cxn ang="0">
                      <a:pos x="110" y="410"/>
                    </a:cxn>
                    <a:cxn ang="0">
                      <a:pos x="77" y="406"/>
                    </a:cxn>
                    <a:cxn ang="0">
                      <a:pos x="96" y="378"/>
                    </a:cxn>
                    <a:cxn ang="0">
                      <a:pos x="67" y="368"/>
                    </a:cxn>
                    <a:cxn ang="0">
                      <a:pos x="77" y="335"/>
                    </a:cxn>
                    <a:cxn ang="0">
                      <a:pos x="58" y="326"/>
                    </a:cxn>
                    <a:cxn ang="0">
                      <a:pos x="53" y="289"/>
                    </a:cxn>
                    <a:cxn ang="0">
                      <a:pos x="0" y="0"/>
                    </a:cxn>
                    <a:cxn ang="0">
                      <a:pos x="14" y="322"/>
                    </a:cxn>
                    <a:cxn ang="0">
                      <a:pos x="29" y="373"/>
                    </a:cxn>
                  </a:cxnLst>
                  <a:rect l="0" t="0" r="r" b="b"/>
                  <a:pathLst>
                    <a:path w="126" h="537">
                      <a:moveTo>
                        <a:pt x="29" y="373"/>
                      </a:moveTo>
                      <a:lnTo>
                        <a:pt x="29" y="462"/>
                      </a:lnTo>
                      <a:lnTo>
                        <a:pt x="19" y="513"/>
                      </a:lnTo>
                      <a:lnTo>
                        <a:pt x="10" y="536"/>
                      </a:lnTo>
                      <a:lnTo>
                        <a:pt x="62" y="532"/>
                      </a:lnTo>
                      <a:lnTo>
                        <a:pt x="110" y="508"/>
                      </a:lnTo>
                      <a:lnTo>
                        <a:pt x="86" y="499"/>
                      </a:lnTo>
                      <a:lnTo>
                        <a:pt x="125" y="475"/>
                      </a:lnTo>
                      <a:lnTo>
                        <a:pt x="86" y="475"/>
                      </a:lnTo>
                      <a:lnTo>
                        <a:pt x="120" y="443"/>
                      </a:lnTo>
                      <a:lnTo>
                        <a:pt x="82" y="443"/>
                      </a:lnTo>
                      <a:lnTo>
                        <a:pt x="110" y="410"/>
                      </a:lnTo>
                      <a:lnTo>
                        <a:pt x="77" y="406"/>
                      </a:lnTo>
                      <a:lnTo>
                        <a:pt x="96" y="378"/>
                      </a:lnTo>
                      <a:lnTo>
                        <a:pt x="67" y="368"/>
                      </a:lnTo>
                      <a:lnTo>
                        <a:pt x="77" y="335"/>
                      </a:lnTo>
                      <a:lnTo>
                        <a:pt x="58" y="326"/>
                      </a:lnTo>
                      <a:lnTo>
                        <a:pt x="53" y="289"/>
                      </a:lnTo>
                      <a:lnTo>
                        <a:pt x="0" y="0"/>
                      </a:lnTo>
                      <a:lnTo>
                        <a:pt x="14" y="322"/>
                      </a:lnTo>
                      <a:lnTo>
                        <a:pt x="29" y="373"/>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5" name="Freeform 9"/>
                <p:cNvSpPr>
                  <a:spLocks/>
                </p:cNvSpPr>
                <p:nvPr/>
              </p:nvSpPr>
              <p:spPr bwMode="auto">
                <a:xfrm>
                  <a:off x="3103" y="562"/>
                  <a:ext cx="318" cy="649"/>
                </a:xfrm>
                <a:custGeom>
                  <a:avLst/>
                  <a:gdLst/>
                  <a:ahLst/>
                  <a:cxnLst>
                    <a:cxn ang="0">
                      <a:pos x="269" y="0"/>
                    </a:cxn>
                    <a:cxn ang="0">
                      <a:pos x="58" y="285"/>
                    </a:cxn>
                    <a:cxn ang="0">
                      <a:pos x="29" y="354"/>
                    </a:cxn>
                    <a:cxn ang="0">
                      <a:pos x="0" y="396"/>
                    </a:cxn>
                    <a:cxn ang="0">
                      <a:pos x="0" y="504"/>
                    </a:cxn>
                    <a:cxn ang="0">
                      <a:pos x="43" y="564"/>
                    </a:cxn>
                    <a:cxn ang="0">
                      <a:pos x="111" y="611"/>
                    </a:cxn>
                    <a:cxn ang="0">
                      <a:pos x="154" y="644"/>
                    </a:cxn>
                    <a:cxn ang="0">
                      <a:pos x="221" y="648"/>
                    </a:cxn>
                    <a:cxn ang="0">
                      <a:pos x="178" y="625"/>
                    </a:cxn>
                    <a:cxn ang="0">
                      <a:pos x="241" y="620"/>
                    </a:cxn>
                    <a:cxn ang="0">
                      <a:pos x="188" y="606"/>
                    </a:cxn>
                    <a:cxn ang="0">
                      <a:pos x="279" y="597"/>
                    </a:cxn>
                    <a:cxn ang="0">
                      <a:pos x="192" y="583"/>
                    </a:cxn>
                    <a:cxn ang="0">
                      <a:pos x="269" y="560"/>
                    </a:cxn>
                    <a:cxn ang="0">
                      <a:pos x="226" y="536"/>
                    </a:cxn>
                    <a:cxn ang="0">
                      <a:pos x="279" y="522"/>
                    </a:cxn>
                    <a:cxn ang="0">
                      <a:pos x="221" y="504"/>
                    </a:cxn>
                    <a:cxn ang="0">
                      <a:pos x="274" y="462"/>
                    </a:cxn>
                    <a:cxn ang="0">
                      <a:pos x="226" y="452"/>
                    </a:cxn>
                    <a:cxn ang="0">
                      <a:pos x="260" y="429"/>
                    </a:cxn>
                    <a:cxn ang="0">
                      <a:pos x="226" y="420"/>
                    </a:cxn>
                    <a:cxn ang="0">
                      <a:pos x="245" y="373"/>
                    </a:cxn>
                    <a:cxn ang="0">
                      <a:pos x="317" y="42"/>
                    </a:cxn>
                    <a:cxn ang="0">
                      <a:pos x="211" y="364"/>
                    </a:cxn>
                    <a:cxn ang="0">
                      <a:pos x="197" y="345"/>
                    </a:cxn>
                    <a:cxn ang="0">
                      <a:pos x="298" y="4"/>
                    </a:cxn>
                    <a:cxn ang="0">
                      <a:pos x="149" y="392"/>
                    </a:cxn>
                    <a:cxn ang="0">
                      <a:pos x="58" y="415"/>
                    </a:cxn>
                    <a:cxn ang="0">
                      <a:pos x="115" y="382"/>
                    </a:cxn>
                    <a:cxn ang="0">
                      <a:pos x="58" y="382"/>
                    </a:cxn>
                    <a:cxn ang="0">
                      <a:pos x="111" y="354"/>
                    </a:cxn>
                    <a:cxn ang="0">
                      <a:pos x="86" y="340"/>
                    </a:cxn>
                    <a:cxn ang="0">
                      <a:pos x="115" y="322"/>
                    </a:cxn>
                    <a:cxn ang="0">
                      <a:pos x="91" y="303"/>
                    </a:cxn>
                    <a:cxn ang="0">
                      <a:pos x="111" y="261"/>
                    </a:cxn>
                    <a:cxn ang="0">
                      <a:pos x="284" y="0"/>
                    </a:cxn>
                    <a:cxn ang="0">
                      <a:pos x="269" y="0"/>
                    </a:cxn>
                  </a:cxnLst>
                  <a:rect l="0" t="0" r="r" b="b"/>
                  <a:pathLst>
                    <a:path w="318" h="649">
                      <a:moveTo>
                        <a:pt x="269" y="0"/>
                      </a:moveTo>
                      <a:lnTo>
                        <a:pt x="58" y="285"/>
                      </a:lnTo>
                      <a:lnTo>
                        <a:pt x="29" y="354"/>
                      </a:lnTo>
                      <a:lnTo>
                        <a:pt x="0" y="396"/>
                      </a:lnTo>
                      <a:lnTo>
                        <a:pt x="0" y="504"/>
                      </a:lnTo>
                      <a:lnTo>
                        <a:pt x="43" y="564"/>
                      </a:lnTo>
                      <a:lnTo>
                        <a:pt x="111" y="611"/>
                      </a:lnTo>
                      <a:lnTo>
                        <a:pt x="154" y="644"/>
                      </a:lnTo>
                      <a:lnTo>
                        <a:pt x="221" y="648"/>
                      </a:lnTo>
                      <a:lnTo>
                        <a:pt x="178" y="625"/>
                      </a:lnTo>
                      <a:lnTo>
                        <a:pt x="241" y="620"/>
                      </a:lnTo>
                      <a:lnTo>
                        <a:pt x="188" y="606"/>
                      </a:lnTo>
                      <a:lnTo>
                        <a:pt x="279" y="597"/>
                      </a:lnTo>
                      <a:lnTo>
                        <a:pt x="192" y="583"/>
                      </a:lnTo>
                      <a:lnTo>
                        <a:pt x="269" y="560"/>
                      </a:lnTo>
                      <a:lnTo>
                        <a:pt x="226" y="536"/>
                      </a:lnTo>
                      <a:lnTo>
                        <a:pt x="279" y="522"/>
                      </a:lnTo>
                      <a:lnTo>
                        <a:pt x="221" y="504"/>
                      </a:lnTo>
                      <a:lnTo>
                        <a:pt x="274" y="462"/>
                      </a:lnTo>
                      <a:lnTo>
                        <a:pt x="226" y="452"/>
                      </a:lnTo>
                      <a:lnTo>
                        <a:pt x="260" y="429"/>
                      </a:lnTo>
                      <a:lnTo>
                        <a:pt x="226" y="420"/>
                      </a:lnTo>
                      <a:lnTo>
                        <a:pt x="245" y="373"/>
                      </a:lnTo>
                      <a:lnTo>
                        <a:pt x="317" y="42"/>
                      </a:lnTo>
                      <a:lnTo>
                        <a:pt x="211" y="364"/>
                      </a:lnTo>
                      <a:lnTo>
                        <a:pt x="197" y="345"/>
                      </a:lnTo>
                      <a:lnTo>
                        <a:pt x="298" y="4"/>
                      </a:lnTo>
                      <a:lnTo>
                        <a:pt x="149" y="392"/>
                      </a:lnTo>
                      <a:lnTo>
                        <a:pt x="58" y="415"/>
                      </a:lnTo>
                      <a:lnTo>
                        <a:pt x="115" y="382"/>
                      </a:lnTo>
                      <a:lnTo>
                        <a:pt x="58" y="382"/>
                      </a:lnTo>
                      <a:lnTo>
                        <a:pt x="111" y="354"/>
                      </a:lnTo>
                      <a:lnTo>
                        <a:pt x="86" y="340"/>
                      </a:lnTo>
                      <a:lnTo>
                        <a:pt x="115" y="322"/>
                      </a:lnTo>
                      <a:lnTo>
                        <a:pt x="91" y="303"/>
                      </a:lnTo>
                      <a:lnTo>
                        <a:pt x="111" y="261"/>
                      </a:lnTo>
                      <a:lnTo>
                        <a:pt x="284" y="0"/>
                      </a:lnTo>
                      <a:lnTo>
                        <a:pt x="26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6" name="Freeform 10"/>
                <p:cNvSpPr>
                  <a:spLocks/>
                </p:cNvSpPr>
                <p:nvPr/>
              </p:nvSpPr>
              <p:spPr bwMode="auto">
                <a:xfrm>
                  <a:off x="3574" y="282"/>
                  <a:ext cx="126" cy="150"/>
                </a:xfrm>
                <a:custGeom>
                  <a:avLst/>
                  <a:gdLst/>
                  <a:ahLst/>
                  <a:cxnLst>
                    <a:cxn ang="0">
                      <a:pos x="82" y="19"/>
                    </a:cxn>
                    <a:cxn ang="0">
                      <a:pos x="106" y="0"/>
                    </a:cxn>
                    <a:cxn ang="0">
                      <a:pos x="86" y="32"/>
                    </a:cxn>
                    <a:cxn ang="0">
                      <a:pos x="121" y="23"/>
                    </a:cxn>
                    <a:cxn ang="0">
                      <a:pos x="96" y="46"/>
                    </a:cxn>
                    <a:cxn ang="0">
                      <a:pos x="121" y="42"/>
                    </a:cxn>
                    <a:cxn ang="0">
                      <a:pos x="106" y="65"/>
                    </a:cxn>
                    <a:cxn ang="0">
                      <a:pos x="125" y="60"/>
                    </a:cxn>
                    <a:cxn ang="0">
                      <a:pos x="58" y="116"/>
                    </a:cxn>
                    <a:cxn ang="0">
                      <a:pos x="5" y="149"/>
                    </a:cxn>
                    <a:cxn ang="0">
                      <a:pos x="0" y="107"/>
                    </a:cxn>
                    <a:cxn ang="0">
                      <a:pos x="43" y="42"/>
                    </a:cxn>
                    <a:cxn ang="0">
                      <a:pos x="82" y="19"/>
                    </a:cxn>
                  </a:cxnLst>
                  <a:rect l="0" t="0" r="r" b="b"/>
                  <a:pathLst>
                    <a:path w="126" h="150">
                      <a:moveTo>
                        <a:pt x="82" y="19"/>
                      </a:moveTo>
                      <a:lnTo>
                        <a:pt x="106" y="0"/>
                      </a:lnTo>
                      <a:lnTo>
                        <a:pt x="86" y="32"/>
                      </a:lnTo>
                      <a:lnTo>
                        <a:pt x="121" y="23"/>
                      </a:lnTo>
                      <a:lnTo>
                        <a:pt x="96" y="46"/>
                      </a:lnTo>
                      <a:lnTo>
                        <a:pt x="121" y="42"/>
                      </a:lnTo>
                      <a:lnTo>
                        <a:pt x="106" y="65"/>
                      </a:lnTo>
                      <a:lnTo>
                        <a:pt x="125" y="60"/>
                      </a:lnTo>
                      <a:lnTo>
                        <a:pt x="58" y="116"/>
                      </a:lnTo>
                      <a:lnTo>
                        <a:pt x="5" y="149"/>
                      </a:lnTo>
                      <a:lnTo>
                        <a:pt x="0" y="107"/>
                      </a:lnTo>
                      <a:lnTo>
                        <a:pt x="43" y="42"/>
                      </a:lnTo>
                      <a:lnTo>
                        <a:pt x="82" y="19"/>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7" name="Freeform 11"/>
                <p:cNvSpPr>
                  <a:spLocks/>
                </p:cNvSpPr>
                <p:nvPr/>
              </p:nvSpPr>
              <p:spPr bwMode="auto">
                <a:xfrm>
                  <a:off x="3430" y="273"/>
                  <a:ext cx="64" cy="94"/>
                </a:xfrm>
                <a:custGeom>
                  <a:avLst/>
                  <a:gdLst/>
                  <a:ahLst/>
                  <a:cxnLst>
                    <a:cxn ang="0">
                      <a:pos x="0" y="0"/>
                    </a:cxn>
                    <a:cxn ang="0">
                      <a:pos x="0" y="23"/>
                    </a:cxn>
                    <a:cxn ang="0">
                      <a:pos x="44" y="51"/>
                    </a:cxn>
                    <a:cxn ang="0">
                      <a:pos x="39" y="93"/>
                    </a:cxn>
                    <a:cxn ang="0">
                      <a:pos x="63" y="51"/>
                    </a:cxn>
                    <a:cxn ang="0">
                      <a:pos x="53" y="28"/>
                    </a:cxn>
                    <a:cxn ang="0">
                      <a:pos x="29" y="14"/>
                    </a:cxn>
                    <a:cxn ang="0">
                      <a:pos x="39" y="0"/>
                    </a:cxn>
                    <a:cxn ang="0">
                      <a:pos x="0" y="0"/>
                    </a:cxn>
                  </a:cxnLst>
                  <a:rect l="0" t="0" r="r" b="b"/>
                  <a:pathLst>
                    <a:path w="64" h="94">
                      <a:moveTo>
                        <a:pt x="0" y="0"/>
                      </a:moveTo>
                      <a:lnTo>
                        <a:pt x="0" y="23"/>
                      </a:lnTo>
                      <a:lnTo>
                        <a:pt x="44" y="51"/>
                      </a:lnTo>
                      <a:lnTo>
                        <a:pt x="39" y="93"/>
                      </a:lnTo>
                      <a:lnTo>
                        <a:pt x="63" y="51"/>
                      </a:lnTo>
                      <a:lnTo>
                        <a:pt x="53" y="28"/>
                      </a:lnTo>
                      <a:lnTo>
                        <a:pt x="29" y="14"/>
                      </a:lnTo>
                      <a:lnTo>
                        <a:pt x="3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8" name="Freeform 12"/>
                <p:cNvSpPr>
                  <a:spLocks/>
                </p:cNvSpPr>
                <p:nvPr/>
              </p:nvSpPr>
              <p:spPr bwMode="auto">
                <a:xfrm>
                  <a:off x="3372" y="426"/>
                  <a:ext cx="59" cy="81"/>
                </a:xfrm>
                <a:custGeom>
                  <a:avLst/>
                  <a:gdLst/>
                  <a:ahLst/>
                  <a:cxnLst>
                    <a:cxn ang="0">
                      <a:pos x="14" y="0"/>
                    </a:cxn>
                    <a:cxn ang="0">
                      <a:pos x="58" y="75"/>
                    </a:cxn>
                    <a:cxn ang="0">
                      <a:pos x="34" y="80"/>
                    </a:cxn>
                    <a:cxn ang="0">
                      <a:pos x="0" y="42"/>
                    </a:cxn>
                    <a:cxn ang="0">
                      <a:pos x="14" y="0"/>
                    </a:cxn>
                  </a:cxnLst>
                  <a:rect l="0" t="0" r="r" b="b"/>
                  <a:pathLst>
                    <a:path w="59" h="81">
                      <a:moveTo>
                        <a:pt x="14" y="0"/>
                      </a:moveTo>
                      <a:lnTo>
                        <a:pt x="58" y="75"/>
                      </a:lnTo>
                      <a:lnTo>
                        <a:pt x="34" y="80"/>
                      </a:lnTo>
                      <a:lnTo>
                        <a:pt x="0" y="42"/>
                      </a:lnTo>
                      <a:lnTo>
                        <a:pt x="1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9" name="Freeform 13"/>
                <p:cNvSpPr>
                  <a:spLocks/>
                </p:cNvSpPr>
                <p:nvPr/>
              </p:nvSpPr>
              <p:spPr bwMode="auto">
                <a:xfrm>
                  <a:off x="3084" y="541"/>
                  <a:ext cx="693" cy="702"/>
                </a:xfrm>
                <a:custGeom>
                  <a:avLst/>
                  <a:gdLst/>
                  <a:ahLst/>
                  <a:cxnLst>
                    <a:cxn ang="0">
                      <a:pos x="684" y="387"/>
                    </a:cxn>
                    <a:cxn ang="0">
                      <a:pos x="688" y="484"/>
                    </a:cxn>
                    <a:cxn ang="0">
                      <a:pos x="647" y="575"/>
                    </a:cxn>
                    <a:cxn ang="0">
                      <a:pos x="595" y="636"/>
                    </a:cxn>
                    <a:cxn ang="0">
                      <a:pos x="469" y="697"/>
                    </a:cxn>
                    <a:cxn ang="0">
                      <a:pos x="365" y="690"/>
                    </a:cxn>
                    <a:cxn ang="0">
                      <a:pos x="220" y="694"/>
                    </a:cxn>
                    <a:cxn ang="0">
                      <a:pos x="119" y="636"/>
                    </a:cxn>
                    <a:cxn ang="0">
                      <a:pos x="26" y="571"/>
                    </a:cxn>
                    <a:cxn ang="0">
                      <a:pos x="0" y="444"/>
                    </a:cxn>
                    <a:cxn ang="0">
                      <a:pos x="56" y="332"/>
                    </a:cxn>
                    <a:cxn ang="0">
                      <a:pos x="316" y="4"/>
                    </a:cxn>
                    <a:cxn ang="0">
                      <a:pos x="86" y="307"/>
                    </a:cxn>
                    <a:cxn ang="0">
                      <a:pos x="29" y="419"/>
                    </a:cxn>
                    <a:cxn ang="0">
                      <a:pos x="33" y="513"/>
                    </a:cxn>
                    <a:cxn ang="0">
                      <a:pos x="74" y="596"/>
                    </a:cxn>
                    <a:cxn ang="0">
                      <a:pos x="137" y="625"/>
                    </a:cxn>
                    <a:cxn ang="0">
                      <a:pos x="264" y="666"/>
                    </a:cxn>
                    <a:cxn ang="0">
                      <a:pos x="413" y="686"/>
                    </a:cxn>
                    <a:cxn ang="0">
                      <a:pos x="579" y="600"/>
                    </a:cxn>
                    <a:cxn ang="0">
                      <a:pos x="584" y="535"/>
                    </a:cxn>
                    <a:cxn ang="0">
                      <a:pos x="592" y="506"/>
                    </a:cxn>
                    <a:cxn ang="0">
                      <a:pos x="573" y="481"/>
                    </a:cxn>
                    <a:cxn ang="0">
                      <a:pos x="614" y="488"/>
                    </a:cxn>
                    <a:cxn ang="0">
                      <a:pos x="659" y="466"/>
                    </a:cxn>
                    <a:cxn ang="0">
                      <a:pos x="636" y="434"/>
                    </a:cxn>
                    <a:cxn ang="0">
                      <a:pos x="640" y="394"/>
                    </a:cxn>
                    <a:cxn ang="0">
                      <a:pos x="614" y="365"/>
                    </a:cxn>
                    <a:cxn ang="0">
                      <a:pos x="603" y="314"/>
                    </a:cxn>
                    <a:cxn ang="0">
                      <a:pos x="494" y="170"/>
                    </a:cxn>
                    <a:cxn ang="0">
                      <a:pos x="484" y="141"/>
                    </a:cxn>
                    <a:cxn ang="0">
                      <a:pos x="459" y="110"/>
                    </a:cxn>
                    <a:cxn ang="0">
                      <a:pos x="510" y="387"/>
                    </a:cxn>
                    <a:cxn ang="0">
                      <a:pos x="502" y="336"/>
                    </a:cxn>
                    <a:cxn ang="0">
                      <a:pos x="476" y="307"/>
                    </a:cxn>
                    <a:cxn ang="0">
                      <a:pos x="476" y="267"/>
                    </a:cxn>
                    <a:cxn ang="0">
                      <a:pos x="454" y="242"/>
                    </a:cxn>
                    <a:cxn ang="0">
                      <a:pos x="450" y="199"/>
                    </a:cxn>
                    <a:cxn ang="0">
                      <a:pos x="420" y="164"/>
                    </a:cxn>
                    <a:cxn ang="0">
                      <a:pos x="420" y="112"/>
                    </a:cxn>
                    <a:cxn ang="0">
                      <a:pos x="403" y="82"/>
                    </a:cxn>
                    <a:cxn ang="0">
                      <a:pos x="376" y="372"/>
                    </a:cxn>
                    <a:cxn ang="0">
                      <a:pos x="387" y="304"/>
                    </a:cxn>
                    <a:cxn ang="0">
                      <a:pos x="353" y="282"/>
                    </a:cxn>
                    <a:cxn ang="0">
                      <a:pos x="378" y="221"/>
                    </a:cxn>
                    <a:cxn ang="0">
                      <a:pos x="335" y="202"/>
                    </a:cxn>
                    <a:cxn ang="0">
                      <a:pos x="358" y="154"/>
                    </a:cxn>
                    <a:cxn ang="0">
                      <a:pos x="339" y="126"/>
                    </a:cxn>
                    <a:cxn ang="0">
                      <a:pos x="358" y="85"/>
                    </a:cxn>
                    <a:cxn ang="0">
                      <a:pos x="345" y="56"/>
                    </a:cxn>
                    <a:cxn ang="0">
                      <a:pos x="331" y="4"/>
                    </a:cxn>
                    <a:cxn ang="0">
                      <a:pos x="353" y="43"/>
                    </a:cxn>
                    <a:cxn ang="0">
                      <a:pos x="365" y="4"/>
                    </a:cxn>
                    <a:cxn ang="0">
                      <a:pos x="428" y="0"/>
                    </a:cxn>
                  </a:cxnLst>
                  <a:rect l="0" t="0" r="r" b="b"/>
                  <a:pathLst>
                    <a:path w="693" h="702">
                      <a:moveTo>
                        <a:pt x="428" y="0"/>
                      </a:moveTo>
                      <a:lnTo>
                        <a:pt x="666" y="347"/>
                      </a:lnTo>
                      <a:lnTo>
                        <a:pt x="684" y="387"/>
                      </a:lnTo>
                      <a:lnTo>
                        <a:pt x="692" y="419"/>
                      </a:lnTo>
                      <a:lnTo>
                        <a:pt x="692" y="452"/>
                      </a:lnTo>
                      <a:lnTo>
                        <a:pt x="688" y="484"/>
                      </a:lnTo>
                      <a:lnTo>
                        <a:pt x="677" y="517"/>
                      </a:lnTo>
                      <a:lnTo>
                        <a:pt x="666" y="546"/>
                      </a:lnTo>
                      <a:lnTo>
                        <a:pt x="647" y="575"/>
                      </a:lnTo>
                      <a:lnTo>
                        <a:pt x="629" y="592"/>
                      </a:lnTo>
                      <a:lnTo>
                        <a:pt x="618" y="611"/>
                      </a:lnTo>
                      <a:lnTo>
                        <a:pt x="595" y="636"/>
                      </a:lnTo>
                      <a:lnTo>
                        <a:pt x="554" y="661"/>
                      </a:lnTo>
                      <a:lnTo>
                        <a:pt x="521" y="679"/>
                      </a:lnTo>
                      <a:lnTo>
                        <a:pt x="469" y="697"/>
                      </a:lnTo>
                      <a:lnTo>
                        <a:pt x="417" y="701"/>
                      </a:lnTo>
                      <a:lnTo>
                        <a:pt x="387" y="697"/>
                      </a:lnTo>
                      <a:lnTo>
                        <a:pt x="365" y="690"/>
                      </a:lnTo>
                      <a:lnTo>
                        <a:pt x="323" y="701"/>
                      </a:lnTo>
                      <a:lnTo>
                        <a:pt x="272" y="701"/>
                      </a:lnTo>
                      <a:lnTo>
                        <a:pt x="220" y="694"/>
                      </a:lnTo>
                      <a:lnTo>
                        <a:pt x="175" y="679"/>
                      </a:lnTo>
                      <a:lnTo>
                        <a:pt x="141" y="657"/>
                      </a:lnTo>
                      <a:lnTo>
                        <a:pt x="119" y="636"/>
                      </a:lnTo>
                      <a:lnTo>
                        <a:pt x="78" y="618"/>
                      </a:lnTo>
                      <a:lnTo>
                        <a:pt x="45" y="600"/>
                      </a:lnTo>
                      <a:lnTo>
                        <a:pt x="26" y="571"/>
                      </a:lnTo>
                      <a:lnTo>
                        <a:pt x="8" y="531"/>
                      </a:lnTo>
                      <a:lnTo>
                        <a:pt x="0" y="499"/>
                      </a:lnTo>
                      <a:lnTo>
                        <a:pt x="0" y="444"/>
                      </a:lnTo>
                      <a:lnTo>
                        <a:pt x="8" y="408"/>
                      </a:lnTo>
                      <a:lnTo>
                        <a:pt x="22" y="379"/>
                      </a:lnTo>
                      <a:lnTo>
                        <a:pt x="56" y="332"/>
                      </a:lnTo>
                      <a:lnTo>
                        <a:pt x="86" y="289"/>
                      </a:lnTo>
                      <a:lnTo>
                        <a:pt x="283" y="14"/>
                      </a:lnTo>
                      <a:lnTo>
                        <a:pt x="316" y="4"/>
                      </a:lnTo>
                      <a:lnTo>
                        <a:pt x="231" y="119"/>
                      </a:lnTo>
                      <a:lnTo>
                        <a:pt x="137" y="238"/>
                      </a:lnTo>
                      <a:lnTo>
                        <a:pt x="86" y="307"/>
                      </a:lnTo>
                      <a:lnTo>
                        <a:pt x="59" y="354"/>
                      </a:lnTo>
                      <a:lnTo>
                        <a:pt x="33" y="397"/>
                      </a:lnTo>
                      <a:lnTo>
                        <a:pt x="29" y="419"/>
                      </a:lnTo>
                      <a:lnTo>
                        <a:pt x="29" y="434"/>
                      </a:lnTo>
                      <a:lnTo>
                        <a:pt x="26" y="477"/>
                      </a:lnTo>
                      <a:lnTo>
                        <a:pt x="33" y="513"/>
                      </a:lnTo>
                      <a:lnTo>
                        <a:pt x="41" y="538"/>
                      </a:lnTo>
                      <a:lnTo>
                        <a:pt x="56" y="571"/>
                      </a:lnTo>
                      <a:lnTo>
                        <a:pt x="74" y="596"/>
                      </a:lnTo>
                      <a:lnTo>
                        <a:pt x="100" y="611"/>
                      </a:lnTo>
                      <a:lnTo>
                        <a:pt x="119" y="618"/>
                      </a:lnTo>
                      <a:lnTo>
                        <a:pt x="137" y="625"/>
                      </a:lnTo>
                      <a:lnTo>
                        <a:pt x="175" y="657"/>
                      </a:lnTo>
                      <a:lnTo>
                        <a:pt x="212" y="666"/>
                      </a:lnTo>
                      <a:lnTo>
                        <a:pt x="264" y="666"/>
                      </a:lnTo>
                      <a:lnTo>
                        <a:pt x="312" y="663"/>
                      </a:lnTo>
                      <a:lnTo>
                        <a:pt x="361" y="676"/>
                      </a:lnTo>
                      <a:lnTo>
                        <a:pt x="413" y="686"/>
                      </a:lnTo>
                      <a:lnTo>
                        <a:pt x="457" y="683"/>
                      </a:lnTo>
                      <a:lnTo>
                        <a:pt x="547" y="644"/>
                      </a:lnTo>
                      <a:lnTo>
                        <a:pt x="579" y="600"/>
                      </a:lnTo>
                      <a:lnTo>
                        <a:pt x="592" y="549"/>
                      </a:lnTo>
                      <a:lnTo>
                        <a:pt x="614" y="535"/>
                      </a:lnTo>
                      <a:lnTo>
                        <a:pt x="584" y="535"/>
                      </a:lnTo>
                      <a:lnTo>
                        <a:pt x="606" y="520"/>
                      </a:lnTo>
                      <a:lnTo>
                        <a:pt x="576" y="524"/>
                      </a:lnTo>
                      <a:lnTo>
                        <a:pt x="592" y="506"/>
                      </a:lnTo>
                      <a:lnTo>
                        <a:pt x="576" y="502"/>
                      </a:lnTo>
                      <a:lnTo>
                        <a:pt x="588" y="484"/>
                      </a:lnTo>
                      <a:lnTo>
                        <a:pt x="573" y="481"/>
                      </a:lnTo>
                      <a:lnTo>
                        <a:pt x="580" y="459"/>
                      </a:lnTo>
                      <a:lnTo>
                        <a:pt x="548" y="306"/>
                      </a:lnTo>
                      <a:lnTo>
                        <a:pt x="614" y="488"/>
                      </a:lnTo>
                      <a:lnTo>
                        <a:pt x="636" y="491"/>
                      </a:lnTo>
                      <a:lnTo>
                        <a:pt x="640" y="470"/>
                      </a:lnTo>
                      <a:lnTo>
                        <a:pt x="659" y="466"/>
                      </a:lnTo>
                      <a:lnTo>
                        <a:pt x="644" y="452"/>
                      </a:lnTo>
                      <a:lnTo>
                        <a:pt x="655" y="444"/>
                      </a:lnTo>
                      <a:lnTo>
                        <a:pt x="636" y="434"/>
                      </a:lnTo>
                      <a:lnTo>
                        <a:pt x="651" y="419"/>
                      </a:lnTo>
                      <a:lnTo>
                        <a:pt x="633" y="412"/>
                      </a:lnTo>
                      <a:lnTo>
                        <a:pt x="640" y="394"/>
                      </a:lnTo>
                      <a:lnTo>
                        <a:pt x="625" y="390"/>
                      </a:lnTo>
                      <a:lnTo>
                        <a:pt x="636" y="372"/>
                      </a:lnTo>
                      <a:lnTo>
                        <a:pt x="614" y="365"/>
                      </a:lnTo>
                      <a:lnTo>
                        <a:pt x="618" y="343"/>
                      </a:lnTo>
                      <a:lnTo>
                        <a:pt x="603" y="332"/>
                      </a:lnTo>
                      <a:lnTo>
                        <a:pt x="603" y="314"/>
                      </a:lnTo>
                      <a:lnTo>
                        <a:pt x="584" y="293"/>
                      </a:lnTo>
                      <a:lnTo>
                        <a:pt x="514" y="186"/>
                      </a:lnTo>
                      <a:lnTo>
                        <a:pt x="494" y="170"/>
                      </a:lnTo>
                      <a:lnTo>
                        <a:pt x="498" y="156"/>
                      </a:lnTo>
                      <a:lnTo>
                        <a:pt x="481" y="154"/>
                      </a:lnTo>
                      <a:lnTo>
                        <a:pt x="484" y="141"/>
                      </a:lnTo>
                      <a:lnTo>
                        <a:pt x="472" y="137"/>
                      </a:lnTo>
                      <a:lnTo>
                        <a:pt x="472" y="123"/>
                      </a:lnTo>
                      <a:lnTo>
                        <a:pt x="459" y="110"/>
                      </a:lnTo>
                      <a:lnTo>
                        <a:pt x="431" y="69"/>
                      </a:lnTo>
                      <a:lnTo>
                        <a:pt x="524" y="357"/>
                      </a:lnTo>
                      <a:lnTo>
                        <a:pt x="510" y="387"/>
                      </a:lnTo>
                      <a:lnTo>
                        <a:pt x="511" y="350"/>
                      </a:lnTo>
                      <a:lnTo>
                        <a:pt x="501" y="353"/>
                      </a:lnTo>
                      <a:lnTo>
                        <a:pt x="502" y="336"/>
                      </a:lnTo>
                      <a:lnTo>
                        <a:pt x="487" y="332"/>
                      </a:lnTo>
                      <a:lnTo>
                        <a:pt x="495" y="307"/>
                      </a:lnTo>
                      <a:lnTo>
                        <a:pt x="476" y="307"/>
                      </a:lnTo>
                      <a:lnTo>
                        <a:pt x="484" y="289"/>
                      </a:lnTo>
                      <a:lnTo>
                        <a:pt x="465" y="285"/>
                      </a:lnTo>
                      <a:lnTo>
                        <a:pt x="476" y="267"/>
                      </a:lnTo>
                      <a:lnTo>
                        <a:pt x="457" y="264"/>
                      </a:lnTo>
                      <a:lnTo>
                        <a:pt x="469" y="246"/>
                      </a:lnTo>
                      <a:lnTo>
                        <a:pt x="454" y="242"/>
                      </a:lnTo>
                      <a:lnTo>
                        <a:pt x="461" y="220"/>
                      </a:lnTo>
                      <a:lnTo>
                        <a:pt x="447" y="217"/>
                      </a:lnTo>
                      <a:lnTo>
                        <a:pt x="450" y="199"/>
                      </a:lnTo>
                      <a:lnTo>
                        <a:pt x="431" y="191"/>
                      </a:lnTo>
                      <a:lnTo>
                        <a:pt x="435" y="173"/>
                      </a:lnTo>
                      <a:lnTo>
                        <a:pt x="420" y="164"/>
                      </a:lnTo>
                      <a:lnTo>
                        <a:pt x="428" y="144"/>
                      </a:lnTo>
                      <a:lnTo>
                        <a:pt x="413" y="135"/>
                      </a:lnTo>
                      <a:lnTo>
                        <a:pt x="420" y="112"/>
                      </a:lnTo>
                      <a:lnTo>
                        <a:pt x="406" y="112"/>
                      </a:lnTo>
                      <a:lnTo>
                        <a:pt x="402" y="90"/>
                      </a:lnTo>
                      <a:lnTo>
                        <a:pt x="403" y="82"/>
                      </a:lnTo>
                      <a:lnTo>
                        <a:pt x="384" y="82"/>
                      </a:lnTo>
                      <a:lnTo>
                        <a:pt x="397" y="391"/>
                      </a:lnTo>
                      <a:lnTo>
                        <a:pt x="376" y="372"/>
                      </a:lnTo>
                      <a:lnTo>
                        <a:pt x="387" y="336"/>
                      </a:lnTo>
                      <a:lnTo>
                        <a:pt x="369" y="340"/>
                      </a:lnTo>
                      <a:lnTo>
                        <a:pt x="387" y="304"/>
                      </a:lnTo>
                      <a:lnTo>
                        <a:pt x="369" y="304"/>
                      </a:lnTo>
                      <a:lnTo>
                        <a:pt x="378" y="281"/>
                      </a:lnTo>
                      <a:lnTo>
                        <a:pt x="353" y="282"/>
                      </a:lnTo>
                      <a:lnTo>
                        <a:pt x="378" y="252"/>
                      </a:lnTo>
                      <a:lnTo>
                        <a:pt x="345" y="255"/>
                      </a:lnTo>
                      <a:lnTo>
                        <a:pt x="378" y="221"/>
                      </a:lnTo>
                      <a:lnTo>
                        <a:pt x="339" y="231"/>
                      </a:lnTo>
                      <a:lnTo>
                        <a:pt x="371" y="198"/>
                      </a:lnTo>
                      <a:lnTo>
                        <a:pt x="335" y="202"/>
                      </a:lnTo>
                      <a:lnTo>
                        <a:pt x="364" y="173"/>
                      </a:lnTo>
                      <a:lnTo>
                        <a:pt x="346" y="173"/>
                      </a:lnTo>
                      <a:lnTo>
                        <a:pt x="358" y="154"/>
                      </a:lnTo>
                      <a:lnTo>
                        <a:pt x="339" y="151"/>
                      </a:lnTo>
                      <a:lnTo>
                        <a:pt x="355" y="132"/>
                      </a:lnTo>
                      <a:lnTo>
                        <a:pt x="339" y="126"/>
                      </a:lnTo>
                      <a:lnTo>
                        <a:pt x="358" y="107"/>
                      </a:lnTo>
                      <a:lnTo>
                        <a:pt x="339" y="101"/>
                      </a:lnTo>
                      <a:lnTo>
                        <a:pt x="358" y="85"/>
                      </a:lnTo>
                      <a:lnTo>
                        <a:pt x="342" y="82"/>
                      </a:lnTo>
                      <a:lnTo>
                        <a:pt x="358" y="66"/>
                      </a:lnTo>
                      <a:lnTo>
                        <a:pt x="345" y="56"/>
                      </a:lnTo>
                      <a:lnTo>
                        <a:pt x="339" y="43"/>
                      </a:lnTo>
                      <a:lnTo>
                        <a:pt x="272" y="275"/>
                      </a:lnTo>
                      <a:lnTo>
                        <a:pt x="331" y="4"/>
                      </a:lnTo>
                      <a:lnTo>
                        <a:pt x="346" y="4"/>
                      </a:lnTo>
                      <a:lnTo>
                        <a:pt x="350" y="29"/>
                      </a:lnTo>
                      <a:lnTo>
                        <a:pt x="353" y="43"/>
                      </a:lnTo>
                      <a:lnTo>
                        <a:pt x="357" y="51"/>
                      </a:lnTo>
                      <a:lnTo>
                        <a:pt x="365" y="32"/>
                      </a:lnTo>
                      <a:lnTo>
                        <a:pt x="365" y="4"/>
                      </a:lnTo>
                      <a:lnTo>
                        <a:pt x="402" y="69"/>
                      </a:lnTo>
                      <a:lnTo>
                        <a:pt x="390" y="0"/>
                      </a:lnTo>
                      <a:lnTo>
                        <a:pt x="42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110" name="Freeform 14"/>
                <p:cNvSpPr>
                  <a:spLocks/>
                </p:cNvSpPr>
                <p:nvPr/>
              </p:nvSpPr>
              <p:spPr bwMode="auto">
                <a:xfrm>
                  <a:off x="3423" y="259"/>
                  <a:ext cx="395" cy="240"/>
                </a:xfrm>
                <a:custGeom>
                  <a:avLst/>
                  <a:gdLst/>
                  <a:ahLst/>
                  <a:cxnLst>
                    <a:cxn ang="0">
                      <a:pos x="48" y="181"/>
                    </a:cxn>
                    <a:cxn ang="0">
                      <a:pos x="97" y="174"/>
                    </a:cxn>
                    <a:cxn ang="0">
                      <a:pos x="134" y="148"/>
                    </a:cxn>
                    <a:cxn ang="0">
                      <a:pos x="175" y="91"/>
                    </a:cxn>
                    <a:cxn ang="0">
                      <a:pos x="226" y="33"/>
                    </a:cxn>
                    <a:cxn ang="0">
                      <a:pos x="282" y="4"/>
                    </a:cxn>
                    <a:cxn ang="0">
                      <a:pos x="342" y="11"/>
                    </a:cxn>
                    <a:cxn ang="0">
                      <a:pos x="394" y="0"/>
                    </a:cxn>
                    <a:cxn ang="0">
                      <a:pos x="390" y="18"/>
                    </a:cxn>
                    <a:cxn ang="0">
                      <a:pos x="390" y="33"/>
                    </a:cxn>
                    <a:cxn ang="0">
                      <a:pos x="390" y="54"/>
                    </a:cxn>
                    <a:cxn ang="0">
                      <a:pos x="394" y="69"/>
                    </a:cxn>
                    <a:cxn ang="0">
                      <a:pos x="383" y="83"/>
                    </a:cxn>
                    <a:cxn ang="0">
                      <a:pos x="383" y="94"/>
                    </a:cxn>
                    <a:cxn ang="0">
                      <a:pos x="320" y="87"/>
                    </a:cxn>
                    <a:cxn ang="0">
                      <a:pos x="323" y="69"/>
                    </a:cxn>
                    <a:cxn ang="0">
                      <a:pos x="327" y="58"/>
                    </a:cxn>
                    <a:cxn ang="0">
                      <a:pos x="327" y="51"/>
                    </a:cxn>
                    <a:cxn ang="0">
                      <a:pos x="323" y="36"/>
                    </a:cxn>
                    <a:cxn ang="0">
                      <a:pos x="320" y="22"/>
                    </a:cxn>
                    <a:cxn ang="0">
                      <a:pos x="271" y="22"/>
                    </a:cxn>
                    <a:cxn ang="0">
                      <a:pos x="212" y="62"/>
                    </a:cxn>
                    <a:cxn ang="0">
                      <a:pos x="226" y="65"/>
                    </a:cxn>
                    <a:cxn ang="0">
                      <a:pos x="253" y="72"/>
                    </a:cxn>
                    <a:cxn ang="0">
                      <a:pos x="267" y="94"/>
                    </a:cxn>
                    <a:cxn ang="0">
                      <a:pos x="249" y="109"/>
                    </a:cxn>
                    <a:cxn ang="0">
                      <a:pos x="126" y="203"/>
                    </a:cxn>
                    <a:cxn ang="0">
                      <a:pos x="115" y="195"/>
                    </a:cxn>
                    <a:cxn ang="0">
                      <a:pos x="108" y="188"/>
                    </a:cxn>
                    <a:cxn ang="0">
                      <a:pos x="67" y="181"/>
                    </a:cxn>
                    <a:cxn ang="0">
                      <a:pos x="19" y="206"/>
                    </a:cxn>
                    <a:cxn ang="0">
                      <a:pos x="22" y="228"/>
                    </a:cxn>
                    <a:cxn ang="0">
                      <a:pos x="41" y="228"/>
                    </a:cxn>
                    <a:cxn ang="0">
                      <a:pos x="52" y="235"/>
                    </a:cxn>
                    <a:cxn ang="0">
                      <a:pos x="26" y="192"/>
                    </a:cxn>
                  </a:cxnLst>
                  <a:rect l="0" t="0" r="r" b="b"/>
                  <a:pathLst>
                    <a:path w="395" h="240">
                      <a:moveTo>
                        <a:pt x="26" y="192"/>
                      </a:moveTo>
                      <a:lnTo>
                        <a:pt x="48" y="181"/>
                      </a:lnTo>
                      <a:lnTo>
                        <a:pt x="74" y="174"/>
                      </a:lnTo>
                      <a:lnTo>
                        <a:pt x="97" y="174"/>
                      </a:lnTo>
                      <a:lnTo>
                        <a:pt x="119" y="167"/>
                      </a:lnTo>
                      <a:lnTo>
                        <a:pt x="134" y="148"/>
                      </a:lnTo>
                      <a:lnTo>
                        <a:pt x="152" y="123"/>
                      </a:lnTo>
                      <a:lnTo>
                        <a:pt x="175" y="91"/>
                      </a:lnTo>
                      <a:lnTo>
                        <a:pt x="201" y="58"/>
                      </a:lnTo>
                      <a:lnTo>
                        <a:pt x="226" y="33"/>
                      </a:lnTo>
                      <a:lnTo>
                        <a:pt x="260" y="15"/>
                      </a:lnTo>
                      <a:lnTo>
                        <a:pt x="282" y="4"/>
                      </a:lnTo>
                      <a:lnTo>
                        <a:pt x="320" y="4"/>
                      </a:lnTo>
                      <a:lnTo>
                        <a:pt x="342" y="11"/>
                      </a:lnTo>
                      <a:lnTo>
                        <a:pt x="372" y="11"/>
                      </a:lnTo>
                      <a:lnTo>
                        <a:pt x="394" y="0"/>
                      </a:lnTo>
                      <a:lnTo>
                        <a:pt x="364" y="22"/>
                      </a:lnTo>
                      <a:lnTo>
                        <a:pt x="390" y="18"/>
                      </a:lnTo>
                      <a:lnTo>
                        <a:pt x="372" y="33"/>
                      </a:lnTo>
                      <a:lnTo>
                        <a:pt x="390" y="33"/>
                      </a:lnTo>
                      <a:lnTo>
                        <a:pt x="368" y="47"/>
                      </a:lnTo>
                      <a:lnTo>
                        <a:pt x="390" y="54"/>
                      </a:lnTo>
                      <a:lnTo>
                        <a:pt x="368" y="65"/>
                      </a:lnTo>
                      <a:lnTo>
                        <a:pt x="394" y="69"/>
                      </a:lnTo>
                      <a:lnTo>
                        <a:pt x="372" y="76"/>
                      </a:lnTo>
                      <a:lnTo>
                        <a:pt x="383" y="83"/>
                      </a:lnTo>
                      <a:lnTo>
                        <a:pt x="364" y="91"/>
                      </a:lnTo>
                      <a:lnTo>
                        <a:pt x="383" y="94"/>
                      </a:lnTo>
                      <a:lnTo>
                        <a:pt x="353" y="94"/>
                      </a:lnTo>
                      <a:lnTo>
                        <a:pt x="320" y="87"/>
                      </a:lnTo>
                      <a:lnTo>
                        <a:pt x="297" y="91"/>
                      </a:lnTo>
                      <a:lnTo>
                        <a:pt x="323" y="69"/>
                      </a:lnTo>
                      <a:lnTo>
                        <a:pt x="297" y="69"/>
                      </a:lnTo>
                      <a:lnTo>
                        <a:pt x="327" y="58"/>
                      </a:lnTo>
                      <a:lnTo>
                        <a:pt x="301" y="58"/>
                      </a:lnTo>
                      <a:lnTo>
                        <a:pt x="327" y="51"/>
                      </a:lnTo>
                      <a:lnTo>
                        <a:pt x="294" y="44"/>
                      </a:lnTo>
                      <a:lnTo>
                        <a:pt x="323" y="36"/>
                      </a:lnTo>
                      <a:lnTo>
                        <a:pt x="297" y="29"/>
                      </a:lnTo>
                      <a:lnTo>
                        <a:pt x="320" y="22"/>
                      </a:lnTo>
                      <a:lnTo>
                        <a:pt x="294" y="18"/>
                      </a:lnTo>
                      <a:lnTo>
                        <a:pt x="271" y="22"/>
                      </a:lnTo>
                      <a:lnTo>
                        <a:pt x="238" y="36"/>
                      </a:lnTo>
                      <a:lnTo>
                        <a:pt x="212" y="62"/>
                      </a:lnTo>
                      <a:lnTo>
                        <a:pt x="141" y="152"/>
                      </a:lnTo>
                      <a:lnTo>
                        <a:pt x="226" y="65"/>
                      </a:lnTo>
                      <a:lnTo>
                        <a:pt x="152" y="156"/>
                      </a:lnTo>
                      <a:lnTo>
                        <a:pt x="253" y="72"/>
                      </a:lnTo>
                      <a:lnTo>
                        <a:pt x="160" y="163"/>
                      </a:lnTo>
                      <a:lnTo>
                        <a:pt x="267" y="94"/>
                      </a:lnTo>
                      <a:lnTo>
                        <a:pt x="286" y="87"/>
                      </a:lnTo>
                      <a:lnTo>
                        <a:pt x="249" y="109"/>
                      </a:lnTo>
                      <a:lnTo>
                        <a:pt x="145" y="192"/>
                      </a:lnTo>
                      <a:lnTo>
                        <a:pt x="126" y="203"/>
                      </a:lnTo>
                      <a:lnTo>
                        <a:pt x="97" y="210"/>
                      </a:lnTo>
                      <a:lnTo>
                        <a:pt x="115" y="195"/>
                      </a:lnTo>
                      <a:lnTo>
                        <a:pt x="86" y="199"/>
                      </a:lnTo>
                      <a:lnTo>
                        <a:pt x="108" y="188"/>
                      </a:lnTo>
                      <a:lnTo>
                        <a:pt x="82" y="185"/>
                      </a:lnTo>
                      <a:lnTo>
                        <a:pt x="67" y="181"/>
                      </a:lnTo>
                      <a:lnTo>
                        <a:pt x="33" y="195"/>
                      </a:lnTo>
                      <a:lnTo>
                        <a:pt x="19" y="206"/>
                      </a:lnTo>
                      <a:lnTo>
                        <a:pt x="56" y="195"/>
                      </a:lnTo>
                      <a:lnTo>
                        <a:pt x="22" y="228"/>
                      </a:lnTo>
                      <a:lnTo>
                        <a:pt x="70" y="199"/>
                      </a:lnTo>
                      <a:lnTo>
                        <a:pt x="41" y="228"/>
                      </a:lnTo>
                      <a:lnTo>
                        <a:pt x="74" y="213"/>
                      </a:lnTo>
                      <a:lnTo>
                        <a:pt x="52" y="235"/>
                      </a:lnTo>
                      <a:lnTo>
                        <a:pt x="0" y="239"/>
                      </a:lnTo>
                      <a:lnTo>
                        <a:pt x="26" y="19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111" name="Freeform 15"/>
                <p:cNvSpPr>
                  <a:spLocks/>
                </p:cNvSpPr>
                <p:nvPr/>
              </p:nvSpPr>
              <p:spPr bwMode="auto">
                <a:xfrm>
                  <a:off x="3227" y="545"/>
                  <a:ext cx="170" cy="353"/>
                </a:xfrm>
                <a:custGeom>
                  <a:avLst/>
                  <a:gdLst/>
                  <a:ahLst/>
                  <a:cxnLst>
                    <a:cxn ang="0">
                      <a:pos x="166" y="36"/>
                    </a:cxn>
                    <a:cxn ang="0">
                      <a:pos x="49" y="352"/>
                    </a:cxn>
                    <a:cxn ang="0">
                      <a:pos x="36" y="336"/>
                    </a:cxn>
                    <a:cxn ang="0">
                      <a:pos x="3" y="333"/>
                    </a:cxn>
                    <a:cxn ang="0">
                      <a:pos x="36" y="314"/>
                    </a:cxn>
                    <a:cxn ang="0">
                      <a:pos x="0" y="308"/>
                    </a:cxn>
                    <a:cxn ang="0">
                      <a:pos x="43" y="292"/>
                    </a:cxn>
                    <a:cxn ang="0">
                      <a:pos x="0" y="286"/>
                    </a:cxn>
                    <a:cxn ang="0">
                      <a:pos x="50" y="274"/>
                    </a:cxn>
                    <a:cxn ang="0">
                      <a:pos x="10" y="261"/>
                    </a:cxn>
                    <a:cxn ang="0">
                      <a:pos x="54" y="252"/>
                    </a:cxn>
                    <a:cxn ang="0">
                      <a:pos x="26" y="235"/>
                    </a:cxn>
                    <a:cxn ang="0">
                      <a:pos x="58" y="227"/>
                    </a:cxn>
                    <a:cxn ang="0">
                      <a:pos x="39" y="213"/>
                    </a:cxn>
                    <a:cxn ang="0">
                      <a:pos x="65" y="204"/>
                    </a:cxn>
                    <a:cxn ang="0">
                      <a:pos x="65" y="187"/>
                    </a:cxn>
                    <a:cxn ang="0">
                      <a:pos x="169" y="0"/>
                    </a:cxn>
                    <a:cxn ang="0">
                      <a:pos x="166" y="36"/>
                    </a:cxn>
                  </a:cxnLst>
                  <a:rect l="0" t="0" r="r" b="b"/>
                  <a:pathLst>
                    <a:path w="170" h="353">
                      <a:moveTo>
                        <a:pt x="166" y="36"/>
                      </a:moveTo>
                      <a:lnTo>
                        <a:pt x="49" y="352"/>
                      </a:lnTo>
                      <a:lnTo>
                        <a:pt x="36" y="336"/>
                      </a:lnTo>
                      <a:lnTo>
                        <a:pt x="3" y="333"/>
                      </a:lnTo>
                      <a:lnTo>
                        <a:pt x="36" y="314"/>
                      </a:lnTo>
                      <a:lnTo>
                        <a:pt x="0" y="308"/>
                      </a:lnTo>
                      <a:lnTo>
                        <a:pt x="43" y="292"/>
                      </a:lnTo>
                      <a:lnTo>
                        <a:pt x="0" y="286"/>
                      </a:lnTo>
                      <a:lnTo>
                        <a:pt x="50" y="274"/>
                      </a:lnTo>
                      <a:lnTo>
                        <a:pt x="10" y="261"/>
                      </a:lnTo>
                      <a:lnTo>
                        <a:pt x="54" y="252"/>
                      </a:lnTo>
                      <a:lnTo>
                        <a:pt x="26" y="235"/>
                      </a:lnTo>
                      <a:lnTo>
                        <a:pt x="58" y="227"/>
                      </a:lnTo>
                      <a:lnTo>
                        <a:pt x="39" y="213"/>
                      </a:lnTo>
                      <a:lnTo>
                        <a:pt x="65" y="204"/>
                      </a:lnTo>
                      <a:lnTo>
                        <a:pt x="65" y="187"/>
                      </a:lnTo>
                      <a:lnTo>
                        <a:pt x="169" y="0"/>
                      </a:lnTo>
                      <a:lnTo>
                        <a:pt x="166" y="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113" name="Freeform 17"/>
              <p:cNvSpPr>
                <a:spLocks/>
              </p:cNvSpPr>
              <p:nvPr/>
            </p:nvSpPr>
            <p:spPr bwMode="auto">
              <a:xfrm>
                <a:off x="3378" y="486"/>
                <a:ext cx="139" cy="74"/>
              </a:xfrm>
              <a:custGeom>
                <a:avLst/>
                <a:gdLst/>
                <a:ahLst/>
                <a:cxnLst>
                  <a:cxn ang="0">
                    <a:pos x="2" y="10"/>
                  </a:cxn>
                  <a:cxn ang="0">
                    <a:pos x="2" y="15"/>
                  </a:cxn>
                  <a:cxn ang="0">
                    <a:pos x="10" y="17"/>
                  </a:cxn>
                  <a:cxn ang="0">
                    <a:pos x="29" y="44"/>
                  </a:cxn>
                  <a:cxn ang="0">
                    <a:pos x="0" y="68"/>
                  </a:cxn>
                  <a:cxn ang="0">
                    <a:pos x="23" y="63"/>
                  </a:cxn>
                  <a:cxn ang="0">
                    <a:pos x="40" y="34"/>
                  </a:cxn>
                  <a:cxn ang="0">
                    <a:pos x="38" y="73"/>
                  </a:cxn>
                  <a:cxn ang="0">
                    <a:pos x="48" y="61"/>
                  </a:cxn>
                  <a:cxn ang="0">
                    <a:pos x="61" y="27"/>
                  </a:cxn>
                  <a:cxn ang="0">
                    <a:pos x="73" y="71"/>
                  </a:cxn>
                  <a:cxn ang="0">
                    <a:pos x="80" y="31"/>
                  </a:cxn>
                  <a:cxn ang="0">
                    <a:pos x="100" y="65"/>
                  </a:cxn>
                  <a:cxn ang="0">
                    <a:pos x="138" y="64"/>
                  </a:cxn>
                  <a:cxn ang="0">
                    <a:pos x="98" y="0"/>
                  </a:cxn>
                  <a:cxn ang="0">
                    <a:pos x="2" y="10"/>
                  </a:cxn>
                </a:cxnLst>
                <a:rect l="0" t="0" r="r" b="b"/>
                <a:pathLst>
                  <a:path w="139" h="74">
                    <a:moveTo>
                      <a:pt x="2" y="10"/>
                    </a:moveTo>
                    <a:lnTo>
                      <a:pt x="2" y="15"/>
                    </a:lnTo>
                    <a:lnTo>
                      <a:pt x="10" y="17"/>
                    </a:lnTo>
                    <a:lnTo>
                      <a:pt x="29" y="44"/>
                    </a:lnTo>
                    <a:lnTo>
                      <a:pt x="0" y="68"/>
                    </a:lnTo>
                    <a:lnTo>
                      <a:pt x="23" y="63"/>
                    </a:lnTo>
                    <a:lnTo>
                      <a:pt x="40" y="34"/>
                    </a:lnTo>
                    <a:lnTo>
                      <a:pt x="38" y="73"/>
                    </a:lnTo>
                    <a:lnTo>
                      <a:pt x="48" y="61"/>
                    </a:lnTo>
                    <a:lnTo>
                      <a:pt x="61" y="27"/>
                    </a:lnTo>
                    <a:lnTo>
                      <a:pt x="73" y="71"/>
                    </a:lnTo>
                    <a:lnTo>
                      <a:pt x="80" y="31"/>
                    </a:lnTo>
                    <a:lnTo>
                      <a:pt x="100" y="65"/>
                    </a:lnTo>
                    <a:lnTo>
                      <a:pt x="138" y="64"/>
                    </a:lnTo>
                    <a:lnTo>
                      <a:pt x="98" y="0"/>
                    </a:lnTo>
                    <a:lnTo>
                      <a:pt x="2" y="10"/>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4115" name="Freeform 19"/>
            <p:cNvSpPr>
              <a:spLocks/>
            </p:cNvSpPr>
            <p:nvPr/>
          </p:nvSpPr>
          <p:spPr bwMode="auto">
            <a:xfrm>
              <a:off x="3375" y="229"/>
              <a:ext cx="149" cy="276"/>
            </a:xfrm>
            <a:custGeom>
              <a:avLst/>
              <a:gdLst/>
              <a:ahLst/>
              <a:cxnLst>
                <a:cxn ang="0">
                  <a:pos x="6" y="257"/>
                </a:cxn>
                <a:cxn ang="0">
                  <a:pos x="3" y="214"/>
                </a:cxn>
                <a:cxn ang="0">
                  <a:pos x="25" y="177"/>
                </a:cxn>
                <a:cxn ang="0">
                  <a:pos x="61" y="138"/>
                </a:cxn>
                <a:cxn ang="0">
                  <a:pos x="70" y="105"/>
                </a:cxn>
                <a:cxn ang="0">
                  <a:pos x="50" y="76"/>
                </a:cxn>
                <a:cxn ang="0">
                  <a:pos x="34" y="54"/>
                </a:cxn>
                <a:cxn ang="0">
                  <a:pos x="56" y="22"/>
                </a:cxn>
                <a:cxn ang="0">
                  <a:pos x="92" y="0"/>
                </a:cxn>
                <a:cxn ang="0">
                  <a:pos x="101" y="11"/>
                </a:cxn>
                <a:cxn ang="0">
                  <a:pos x="109" y="18"/>
                </a:cxn>
                <a:cxn ang="0">
                  <a:pos x="117" y="29"/>
                </a:cxn>
                <a:cxn ang="0">
                  <a:pos x="126" y="40"/>
                </a:cxn>
                <a:cxn ang="0">
                  <a:pos x="131" y="58"/>
                </a:cxn>
                <a:cxn ang="0">
                  <a:pos x="140" y="73"/>
                </a:cxn>
                <a:cxn ang="0">
                  <a:pos x="145" y="108"/>
                </a:cxn>
                <a:cxn ang="0">
                  <a:pos x="115" y="156"/>
                </a:cxn>
                <a:cxn ang="0">
                  <a:pos x="126" y="130"/>
                </a:cxn>
                <a:cxn ang="0">
                  <a:pos x="131" y="87"/>
                </a:cxn>
                <a:cxn ang="0">
                  <a:pos x="50" y="47"/>
                </a:cxn>
                <a:cxn ang="0">
                  <a:pos x="50" y="65"/>
                </a:cxn>
                <a:cxn ang="0">
                  <a:pos x="78" y="94"/>
                </a:cxn>
                <a:cxn ang="0">
                  <a:pos x="81" y="134"/>
                </a:cxn>
                <a:cxn ang="0">
                  <a:pos x="89" y="145"/>
                </a:cxn>
                <a:cxn ang="0">
                  <a:pos x="98" y="148"/>
                </a:cxn>
                <a:cxn ang="0">
                  <a:pos x="78" y="185"/>
                </a:cxn>
                <a:cxn ang="0">
                  <a:pos x="56" y="214"/>
                </a:cxn>
                <a:cxn ang="0">
                  <a:pos x="39" y="268"/>
                </a:cxn>
                <a:cxn ang="0">
                  <a:pos x="28" y="232"/>
                </a:cxn>
                <a:cxn ang="0">
                  <a:pos x="31" y="196"/>
                </a:cxn>
                <a:cxn ang="0">
                  <a:pos x="17" y="206"/>
                </a:cxn>
                <a:cxn ang="0">
                  <a:pos x="17" y="250"/>
                </a:cxn>
                <a:cxn ang="0">
                  <a:pos x="25" y="275"/>
                </a:cxn>
              </a:cxnLst>
              <a:rect l="0" t="0" r="r" b="b"/>
              <a:pathLst>
                <a:path w="149" h="276">
                  <a:moveTo>
                    <a:pt x="25" y="275"/>
                  </a:moveTo>
                  <a:lnTo>
                    <a:pt x="6" y="257"/>
                  </a:lnTo>
                  <a:lnTo>
                    <a:pt x="0" y="235"/>
                  </a:lnTo>
                  <a:lnTo>
                    <a:pt x="3" y="214"/>
                  </a:lnTo>
                  <a:lnTo>
                    <a:pt x="14" y="196"/>
                  </a:lnTo>
                  <a:lnTo>
                    <a:pt x="25" y="177"/>
                  </a:lnTo>
                  <a:lnTo>
                    <a:pt x="45" y="159"/>
                  </a:lnTo>
                  <a:lnTo>
                    <a:pt x="61" y="138"/>
                  </a:lnTo>
                  <a:lnTo>
                    <a:pt x="70" y="123"/>
                  </a:lnTo>
                  <a:lnTo>
                    <a:pt x="70" y="105"/>
                  </a:lnTo>
                  <a:lnTo>
                    <a:pt x="64" y="87"/>
                  </a:lnTo>
                  <a:lnTo>
                    <a:pt x="50" y="76"/>
                  </a:lnTo>
                  <a:lnTo>
                    <a:pt x="39" y="69"/>
                  </a:lnTo>
                  <a:lnTo>
                    <a:pt x="34" y="54"/>
                  </a:lnTo>
                  <a:lnTo>
                    <a:pt x="42" y="40"/>
                  </a:lnTo>
                  <a:lnTo>
                    <a:pt x="56" y="22"/>
                  </a:lnTo>
                  <a:lnTo>
                    <a:pt x="73" y="7"/>
                  </a:lnTo>
                  <a:lnTo>
                    <a:pt x="92" y="0"/>
                  </a:lnTo>
                  <a:lnTo>
                    <a:pt x="87" y="15"/>
                  </a:lnTo>
                  <a:lnTo>
                    <a:pt x="101" y="11"/>
                  </a:lnTo>
                  <a:lnTo>
                    <a:pt x="95" y="22"/>
                  </a:lnTo>
                  <a:lnTo>
                    <a:pt x="109" y="18"/>
                  </a:lnTo>
                  <a:lnTo>
                    <a:pt x="101" y="36"/>
                  </a:lnTo>
                  <a:lnTo>
                    <a:pt x="117" y="29"/>
                  </a:lnTo>
                  <a:lnTo>
                    <a:pt x="106" y="47"/>
                  </a:lnTo>
                  <a:lnTo>
                    <a:pt x="126" y="40"/>
                  </a:lnTo>
                  <a:lnTo>
                    <a:pt x="120" y="54"/>
                  </a:lnTo>
                  <a:lnTo>
                    <a:pt x="131" y="58"/>
                  </a:lnTo>
                  <a:lnTo>
                    <a:pt x="129" y="69"/>
                  </a:lnTo>
                  <a:lnTo>
                    <a:pt x="140" y="73"/>
                  </a:lnTo>
                  <a:lnTo>
                    <a:pt x="148" y="87"/>
                  </a:lnTo>
                  <a:lnTo>
                    <a:pt x="145" y="108"/>
                  </a:lnTo>
                  <a:lnTo>
                    <a:pt x="134" y="130"/>
                  </a:lnTo>
                  <a:lnTo>
                    <a:pt x="115" y="156"/>
                  </a:lnTo>
                  <a:lnTo>
                    <a:pt x="95" y="174"/>
                  </a:lnTo>
                  <a:lnTo>
                    <a:pt x="126" y="130"/>
                  </a:lnTo>
                  <a:lnTo>
                    <a:pt x="134" y="108"/>
                  </a:lnTo>
                  <a:lnTo>
                    <a:pt x="131" y="87"/>
                  </a:lnTo>
                  <a:lnTo>
                    <a:pt x="120" y="76"/>
                  </a:lnTo>
                  <a:lnTo>
                    <a:pt x="50" y="47"/>
                  </a:lnTo>
                  <a:lnTo>
                    <a:pt x="47" y="54"/>
                  </a:lnTo>
                  <a:lnTo>
                    <a:pt x="50" y="65"/>
                  </a:lnTo>
                  <a:lnTo>
                    <a:pt x="70" y="80"/>
                  </a:lnTo>
                  <a:lnTo>
                    <a:pt x="78" y="94"/>
                  </a:lnTo>
                  <a:lnTo>
                    <a:pt x="84" y="120"/>
                  </a:lnTo>
                  <a:lnTo>
                    <a:pt x="81" y="134"/>
                  </a:lnTo>
                  <a:lnTo>
                    <a:pt x="101" y="116"/>
                  </a:lnTo>
                  <a:lnTo>
                    <a:pt x="89" y="145"/>
                  </a:lnTo>
                  <a:lnTo>
                    <a:pt x="117" y="112"/>
                  </a:lnTo>
                  <a:lnTo>
                    <a:pt x="98" y="148"/>
                  </a:lnTo>
                  <a:lnTo>
                    <a:pt x="117" y="130"/>
                  </a:lnTo>
                  <a:lnTo>
                    <a:pt x="78" y="185"/>
                  </a:lnTo>
                  <a:lnTo>
                    <a:pt x="61" y="203"/>
                  </a:lnTo>
                  <a:lnTo>
                    <a:pt x="56" y="214"/>
                  </a:lnTo>
                  <a:lnTo>
                    <a:pt x="53" y="239"/>
                  </a:lnTo>
                  <a:lnTo>
                    <a:pt x="39" y="268"/>
                  </a:lnTo>
                  <a:lnTo>
                    <a:pt x="31" y="254"/>
                  </a:lnTo>
                  <a:lnTo>
                    <a:pt x="28" y="232"/>
                  </a:lnTo>
                  <a:lnTo>
                    <a:pt x="28" y="214"/>
                  </a:lnTo>
                  <a:lnTo>
                    <a:pt x="31" y="196"/>
                  </a:lnTo>
                  <a:lnTo>
                    <a:pt x="39" y="177"/>
                  </a:lnTo>
                  <a:lnTo>
                    <a:pt x="17" y="206"/>
                  </a:lnTo>
                  <a:lnTo>
                    <a:pt x="11" y="235"/>
                  </a:lnTo>
                  <a:lnTo>
                    <a:pt x="17" y="250"/>
                  </a:lnTo>
                  <a:lnTo>
                    <a:pt x="28" y="271"/>
                  </a:lnTo>
                  <a:lnTo>
                    <a:pt x="25" y="27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57200" y="495300"/>
            <a:ext cx="7772400" cy="1143000"/>
          </a:xfrm>
          <a:prstGeom prst="rect">
            <a:avLst/>
          </a:prstGeom>
          <a:noFill/>
          <a:ln w="12700">
            <a:noFill/>
            <a:miter lim="800000"/>
            <a:headEnd/>
            <a:tailEnd/>
          </a:ln>
          <a:effectLst>
            <a:outerShdw dist="107763" dir="2700000" algn="ctr" rotWithShape="0">
              <a:schemeClr val="bg2"/>
            </a:outerShdw>
          </a:effectLst>
        </p:spPr>
        <p:txBody>
          <a:bodyPr lIns="90488" tIns="44450" rIns="90488" bIns="44450" anchor="ctr"/>
          <a:lstStyle/>
          <a:p>
            <a:r>
              <a:rPr lang="en-US" altLang="zh-CN" sz="4400">
                <a:solidFill>
                  <a:schemeClr val="tx2"/>
                </a:solidFill>
                <a:effectLst/>
                <a:latin typeface="Times New Roman" pitchFamily="18" charset="0"/>
                <a:ea typeface="SimSun" pitchFamily="2" charset="-122"/>
              </a:rPr>
              <a:t>The </a:t>
            </a:r>
            <a:r>
              <a:rPr lang="en-US" altLang="zh-CN" sz="4400">
                <a:solidFill>
                  <a:schemeClr val="tx2"/>
                </a:solidFill>
                <a:effectLst/>
                <a:ea typeface="SimSun" pitchFamily="2" charset="-122"/>
              </a:rPr>
              <a:t>bag</a:t>
            </a:r>
            <a:r>
              <a:rPr lang="en-US" altLang="zh-CN" sz="4400">
                <a:solidFill>
                  <a:schemeClr val="tx2"/>
                </a:solidFill>
                <a:effectLst/>
                <a:latin typeface="Times New Roman" pitchFamily="18" charset="0"/>
                <a:ea typeface="SimSun" pitchFamily="2" charset="-122"/>
              </a:rPr>
              <a:t> Class</a:t>
            </a:r>
          </a:p>
        </p:txBody>
      </p:sp>
      <p:sp>
        <p:nvSpPr>
          <p:cNvPr id="40963" name="Rectangle 3"/>
          <p:cNvSpPr>
            <a:spLocks noChangeArrowheads="1"/>
          </p:cNvSpPr>
          <p:nvPr/>
        </p:nvSpPr>
        <p:spPr bwMode="auto">
          <a:xfrm>
            <a:off x="587375" y="2133600"/>
            <a:ext cx="4754563" cy="22272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C++ classes (introduced in Chapter 2) can be used to implement a container class such as a </a:t>
            </a:r>
            <a:r>
              <a:rPr lang="en-US" altLang="zh-CN" sz="2800">
                <a:effectLst>
                  <a:outerShdw blurRad="38100" dist="38100" dir="2700000" algn="tl">
                    <a:srgbClr val="000000"/>
                  </a:outerShdw>
                </a:effectLst>
                <a:ea typeface="SimSun" pitchFamily="2" charset="-122"/>
              </a:rPr>
              <a:t>bag</a:t>
            </a:r>
            <a:r>
              <a:rPr lang="en-US" altLang="zh-CN" sz="2800">
                <a:effectLst>
                  <a:outerShdw blurRad="38100" dist="38100" dir="2700000" algn="tl">
                    <a:srgbClr val="000000"/>
                  </a:outerShdw>
                </a:effectLst>
                <a:latin typeface="Times New Roman" pitchFamily="18" charset="0"/>
                <a:ea typeface="SimSun" pitchFamily="2" charset="-122"/>
              </a:rPr>
              <a:t>.</a:t>
            </a:r>
          </a:p>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The class definition includes:</a:t>
            </a:r>
          </a:p>
        </p:txBody>
      </p:sp>
      <p:sp>
        <p:nvSpPr>
          <p:cNvPr id="40964" name="Rectangle 4"/>
          <p:cNvSpPr>
            <a:spLocks noChangeArrowheads="1"/>
          </p:cNvSpPr>
          <p:nvPr/>
        </p:nvSpPr>
        <p:spPr bwMode="auto">
          <a:xfrm>
            <a:off x="5656263" y="21828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5816600" y="2293938"/>
            <a:ext cx="2747963" cy="48355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bag(  );</a:t>
            </a:r>
          </a:p>
          <a:p>
            <a:r>
              <a:rPr lang="en-US" altLang="zh-CN" b="1">
                <a:solidFill>
                  <a:schemeClr val="bg2"/>
                </a:solidFill>
                <a:effectLst/>
                <a:ea typeface="SimSun" pitchFamily="2" charset="-122"/>
              </a:rPr>
              <a:t>        void insert(...</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void erase(...</a:t>
            </a:r>
            <a:endParaRPr lang="en-US" altLang="zh-CN">
              <a:solidFill>
                <a:schemeClr val="bg2"/>
              </a:solidFill>
              <a:effectLst/>
              <a:ea typeface="SimSun" pitchFamily="2" charset="-122"/>
            </a:endParaRPr>
          </a:p>
          <a:p>
            <a:r>
              <a:rPr lang="en-US" altLang="zh-CN" b="1">
                <a:solidFill>
                  <a:schemeClr val="bg2"/>
                </a:solidFill>
                <a:effectLst/>
                <a:ea typeface="SimSun" pitchFamily="2" charset="-122"/>
              </a:rPr>
              <a:t>        ...and so on</a:t>
            </a:r>
          </a:p>
          <a:p>
            <a:r>
              <a:rPr lang="en-US" altLang="zh-CN" b="1">
                <a:solidFill>
                  <a:schemeClr val="bg2"/>
                </a:solidFill>
                <a:effectLst/>
                <a:ea typeface="SimSun" pitchFamily="2" charset="-122"/>
              </a:rPr>
              <a:t>private:</a:t>
            </a:r>
          </a:p>
          <a:p>
            <a:endParaRPr lang="en-US" altLang="zh-CN" b="1">
              <a:solidFill>
                <a:schemeClr val="bg2"/>
              </a:solidFill>
              <a:effectLst/>
              <a:ea typeface="SimSun" pitchFamily="2" charset="-122"/>
            </a:endParaRPr>
          </a:p>
          <a:p>
            <a:endParaRPr lang="en-US" altLang="zh-CN" b="1">
              <a:solidFill>
                <a:schemeClr val="bg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a:p>
            <a:pPr eaLnBrk="1" hangingPunct="1"/>
            <a:endParaRPr lang="zh-CN" altLang="en-US" b="1">
              <a:solidFill>
                <a:schemeClr val="bg2"/>
              </a:solidFill>
              <a:effectLst/>
              <a:ea typeface="SimSun" pitchFamily="2" charset="-122"/>
            </a:endParaRPr>
          </a:p>
        </p:txBody>
      </p:sp>
      <p:sp>
        <p:nvSpPr>
          <p:cNvPr id="40966" name="Rectangle 6"/>
          <p:cNvSpPr>
            <a:spLocks noChangeArrowheads="1"/>
          </p:cNvSpPr>
          <p:nvPr/>
        </p:nvSpPr>
        <p:spPr bwMode="auto">
          <a:xfrm>
            <a:off x="1241425" y="4478338"/>
            <a:ext cx="4525963" cy="1914525"/>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a:p>
            <a:pPr>
              <a:buSzPct val="100000"/>
              <a:buFont typeface="Monotype Sorts" charset="2"/>
              <a:buChar char="4"/>
            </a:pPr>
            <a:r>
              <a:rPr lang="en-US" altLang="zh-CN" b="1">
                <a:effectLst/>
                <a:latin typeface="Times New Roman" pitchFamily="18" charset="0"/>
                <a:ea typeface="SimSun" pitchFamily="2" charset="-122"/>
              </a:rPr>
              <a:t> Prototypes for public </a:t>
            </a:r>
          </a:p>
          <a:p>
            <a:r>
              <a:rPr lang="en-US" altLang="zh-CN" b="1">
                <a:effectLst/>
                <a:latin typeface="Times New Roman" pitchFamily="18" charset="0"/>
                <a:ea typeface="SimSun" pitchFamily="2" charset="-122"/>
              </a:rPr>
              <a:t>     member functions</a:t>
            </a:r>
          </a:p>
          <a:p>
            <a:pPr>
              <a:buSzPct val="100000"/>
              <a:buFont typeface="Monotype Sorts" charset="2"/>
              <a:buChar char="4"/>
            </a:pPr>
            <a:r>
              <a:rPr lang="en-US" altLang="zh-CN" b="1">
                <a:effectLst/>
                <a:latin typeface="Times New Roman" pitchFamily="18" charset="0"/>
                <a:ea typeface="SimSun" pitchFamily="2" charset="-122"/>
              </a:rPr>
              <a:t> Private member variables</a:t>
            </a:r>
          </a:p>
        </p:txBody>
      </p:sp>
      <p:sp>
        <p:nvSpPr>
          <p:cNvPr id="40967" name="AutoShape 7"/>
          <p:cNvSpPr>
            <a:spLocks noChangeArrowheads="1"/>
          </p:cNvSpPr>
          <p:nvPr/>
        </p:nvSpPr>
        <p:spPr bwMode="auto">
          <a:xfrm>
            <a:off x="5830888" y="5340350"/>
            <a:ext cx="2943225" cy="893763"/>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altLang="zh-CN" b="1">
                <a:solidFill>
                  <a:schemeClr val="bg2"/>
                </a:solidFill>
                <a:effectLst/>
                <a:latin typeface="Times New Roman" pitchFamily="18" charset="0"/>
                <a:ea typeface="SimSun" pitchFamily="2" charset="-122"/>
              </a:rPr>
              <a:t>We’ll look at private</a:t>
            </a:r>
          </a:p>
          <a:p>
            <a:pPr algn="ctr"/>
            <a:r>
              <a:rPr lang="en-US" altLang="zh-CN" b="1">
                <a:solidFill>
                  <a:schemeClr val="bg2"/>
                </a:solidFill>
                <a:effectLst/>
                <a:latin typeface="Times New Roman" pitchFamily="18" charset="0"/>
                <a:ea typeface="SimSun" pitchFamily="2" charset="-122"/>
              </a:rPr>
              <a:t>members later.</a:t>
            </a: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’s Default Constructor</a:t>
            </a:r>
          </a:p>
        </p:txBody>
      </p:sp>
      <p:sp>
        <p:nvSpPr>
          <p:cNvPr id="43011" name="Rectangle 3"/>
          <p:cNvSpPr>
            <a:spLocks noGrp="1" noChangeArrowheads="1"/>
          </p:cNvSpPr>
          <p:nvPr>
            <p:ph type="body" idx="1"/>
          </p:nvPr>
        </p:nvSpPr>
        <p:spPr>
          <a:noFill/>
          <a:ln/>
        </p:spPr>
        <p:txBody>
          <a:bodyPr/>
          <a:lstStyle/>
          <a:p>
            <a:r>
              <a:rPr lang="en-US" altLang="zh-CN">
                <a:ea typeface="SimSun" pitchFamily="2" charset="-122"/>
              </a:rPr>
              <a:t>Places a bag in the initial state (an empty bag)</a:t>
            </a:r>
          </a:p>
        </p:txBody>
      </p:sp>
      <p:sp>
        <p:nvSpPr>
          <p:cNvPr id="43012" name="Rectangle 4"/>
          <p:cNvSpPr>
            <a:spLocks noChangeArrowheads="1"/>
          </p:cNvSpPr>
          <p:nvPr/>
        </p:nvSpPr>
        <p:spPr bwMode="auto">
          <a:xfrm>
            <a:off x="804863" y="3054350"/>
            <a:ext cx="7799387" cy="36449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3" name="Rectangle 5"/>
          <p:cNvSpPr>
            <a:spLocks noChangeArrowheads="1"/>
          </p:cNvSpPr>
          <p:nvPr/>
        </p:nvSpPr>
        <p:spPr bwMode="auto">
          <a:xfrm>
            <a:off x="922338" y="3136900"/>
            <a:ext cx="7602537"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bag::bag( )</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bag has been initialized</a:t>
            </a:r>
          </a:p>
          <a:p>
            <a:r>
              <a:rPr lang="en-US" altLang="zh-CN" b="1">
                <a:solidFill>
                  <a:schemeClr val="accent2"/>
                </a:solidFill>
                <a:effectLst/>
                <a:ea typeface="SimSun" pitchFamily="2" charset="-122"/>
              </a:rPr>
              <a:t>//  and it is now empty. </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 . . .</a:t>
            </a: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insert</a:t>
            </a:r>
            <a:r>
              <a:rPr lang="en-US" altLang="zh-CN">
                <a:ea typeface="SimSun" pitchFamily="2" charset="-122"/>
              </a:rPr>
              <a:t> Function</a:t>
            </a:r>
          </a:p>
        </p:txBody>
      </p:sp>
      <p:sp>
        <p:nvSpPr>
          <p:cNvPr id="45059" name="Rectangle 3"/>
          <p:cNvSpPr>
            <a:spLocks noGrp="1" noChangeArrowheads="1"/>
          </p:cNvSpPr>
          <p:nvPr>
            <p:ph type="body" idx="1"/>
          </p:nvPr>
        </p:nvSpPr>
        <p:spPr>
          <a:noFill/>
          <a:ln/>
        </p:spPr>
        <p:txBody>
          <a:bodyPr/>
          <a:lstStyle/>
          <a:p>
            <a:r>
              <a:rPr lang="en-US" altLang="zh-CN">
                <a:ea typeface="SimSun" pitchFamily="2" charset="-122"/>
              </a:rPr>
              <a:t>Inserts a new number in the bag</a:t>
            </a:r>
          </a:p>
        </p:txBody>
      </p:sp>
      <p:sp>
        <p:nvSpPr>
          <p:cNvPr id="45060"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939800" y="2670175"/>
            <a:ext cx="7602538"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void bag::insert(const int&amp; new_entry)</a:t>
            </a:r>
          </a:p>
          <a:p>
            <a:r>
              <a:rPr lang="en-US" altLang="zh-CN" b="1">
                <a:solidFill>
                  <a:schemeClr val="accent2"/>
                </a:solidFill>
                <a:effectLst/>
                <a:ea typeface="SimSun" pitchFamily="2" charset="-122"/>
              </a:rPr>
              <a:t>//   Precondition:  The bag is not full.</a:t>
            </a:r>
          </a:p>
          <a:p>
            <a:r>
              <a:rPr lang="en-US" altLang="zh-CN" b="1">
                <a:solidFill>
                  <a:schemeClr val="accent2"/>
                </a:solidFill>
                <a:effectLst/>
                <a:ea typeface="SimSun" pitchFamily="2" charset="-122"/>
              </a:rPr>
              <a:t>//   Postcondition:  A new copy of new_entry has </a:t>
            </a:r>
          </a:p>
          <a:p>
            <a:r>
              <a:rPr lang="en-US" altLang="zh-CN" b="1">
                <a:solidFill>
                  <a:schemeClr val="accent2"/>
                </a:solidFill>
                <a:effectLst/>
                <a:ea typeface="SimSun" pitchFamily="2" charset="-122"/>
              </a:rPr>
              <a:t>//   been added to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size</a:t>
            </a:r>
            <a:r>
              <a:rPr lang="en-US" altLang="zh-CN">
                <a:ea typeface="SimSun" pitchFamily="2" charset="-122"/>
              </a:rPr>
              <a:t> Function</a:t>
            </a:r>
          </a:p>
        </p:txBody>
      </p:sp>
      <p:sp>
        <p:nvSpPr>
          <p:cNvPr id="47107" name="Rectangle 3"/>
          <p:cNvSpPr>
            <a:spLocks noGrp="1" noChangeArrowheads="1"/>
          </p:cNvSpPr>
          <p:nvPr>
            <p:ph type="body" idx="1"/>
          </p:nvPr>
        </p:nvSpPr>
        <p:spPr>
          <a:noFill/>
          <a:ln/>
        </p:spPr>
        <p:txBody>
          <a:bodyPr/>
          <a:lstStyle/>
          <a:p>
            <a:r>
              <a:rPr lang="en-US" altLang="zh-CN">
                <a:ea typeface="SimSun" pitchFamily="2" charset="-122"/>
              </a:rPr>
              <a:t>Checks how many integers are in the bag.</a:t>
            </a:r>
          </a:p>
        </p:txBody>
      </p:sp>
      <p:sp>
        <p:nvSpPr>
          <p:cNvPr id="47108"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int bag::size(  ) const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return value is the number</a:t>
            </a:r>
          </a:p>
          <a:p>
            <a:r>
              <a:rPr lang="en-US" altLang="zh-CN" b="1">
                <a:solidFill>
                  <a:schemeClr val="accent2"/>
                </a:solidFill>
                <a:effectLst/>
                <a:ea typeface="SimSun" pitchFamily="2" charset="-122"/>
              </a:rPr>
              <a:t>//   of integers in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size</a:t>
            </a:r>
            <a:r>
              <a:rPr lang="en-US" altLang="zh-CN">
                <a:ea typeface="SimSun" pitchFamily="2" charset="-122"/>
              </a:rPr>
              <a:t> Function</a:t>
            </a:r>
          </a:p>
        </p:txBody>
      </p:sp>
      <p:sp>
        <p:nvSpPr>
          <p:cNvPr id="49155" name="Rectangle 3"/>
          <p:cNvSpPr>
            <a:spLocks noGrp="1" noChangeArrowheads="1"/>
          </p:cNvSpPr>
          <p:nvPr>
            <p:ph type="body" idx="1"/>
          </p:nvPr>
        </p:nvSpPr>
        <p:spPr>
          <a:noFill/>
          <a:ln/>
        </p:spPr>
        <p:txBody>
          <a:bodyPr/>
          <a:lstStyle/>
          <a:p>
            <a:r>
              <a:rPr lang="en-US" altLang="zh-CN">
                <a:ea typeface="SimSun" pitchFamily="2" charset="-122"/>
              </a:rPr>
              <a:t>Checks how many integers are in the bag.</a:t>
            </a:r>
          </a:p>
        </p:txBody>
      </p:sp>
      <p:sp>
        <p:nvSpPr>
          <p:cNvPr id="49156"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57"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accent2"/>
                </a:solidFill>
                <a:effectLst/>
                <a:ea typeface="SimSun" pitchFamily="2" charset="-122"/>
              </a:rPr>
              <a:t>size_t </a:t>
            </a:r>
            <a:r>
              <a:rPr lang="en-US" altLang="zh-CN" b="1">
                <a:solidFill>
                  <a:schemeClr val="bg2"/>
                </a:solidFill>
                <a:effectLst/>
                <a:ea typeface="SimSun" pitchFamily="2" charset="-122"/>
              </a:rPr>
              <a:t>bag::size(  ) const</a:t>
            </a:r>
          </a:p>
          <a:p>
            <a:r>
              <a:rPr lang="en-US" altLang="zh-CN" b="1">
                <a:solidFill>
                  <a:schemeClr val="bg2"/>
                </a:solidFill>
                <a:effectLst/>
                <a:ea typeface="SimSun" pitchFamily="2" charset="-122"/>
              </a:rPr>
              <a:t>//   Postcondition:  The return value is the number</a:t>
            </a:r>
          </a:p>
          <a:p>
            <a:r>
              <a:rPr lang="en-US" altLang="zh-CN" b="1">
                <a:solidFill>
                  <a:schemeClr val="bg2"/>
                </a:solidFill>
                <a:effectLst/>
                <a:ea typeface="SimSun" pitchFamily="2" charset="-122"/>
              </a:rPr>
              <a:t>//   of integers in the 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randomBa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count</a:t>
            </a:r>
            <a:r>
              <a:rPr lang="en-US" altLang="zh-CN">
                <a:ea typeface="SimSun" pitchFamily="2" charset="-122"/>
              </a:rPr>
              <a:t> Function</a:t>
            </a:r>
          </a:p>
        </p:txBody>
      </p:sp>
      <p:sp>
        <p:nvSpPr>
          <p:cNvPr id="51203" name="Rectangle 3"/>
          <p:cNvSpPr>
            <a:spLocks noGrp="1" noChangeArrowheads="1"/>
          </p:cNvSpPr>
          <p:nvPr>
            <p:ph type="body" idx="1"/>
          </p:nvPr>
        </p:nvSpPr>
        <p:spPr>
          <a:noFill/>
          <a:ln/>
        </p:spPr>
        <p:txBody>
          <a:bodyPr/>
          <a:lstStyle/>
          <a:p>
            <a:r>
              <a:rPr lang="en-US" altLang="zh-CN">
                <a:ea typeface="SimSun" pitchFamily="2" charset="-122"/>
              </a:rPr>
              <a:t>Counts how many copies of a number occur</a:t>
            </a:r>
          </a:p>
        </p:txBody>
      </p:sp>
      <p:sp>
        <p:nvSpPr>
          <p:cNvPr id="51204"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size_t bag::count(const int&amp; target) const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return value is the number</a:t>
            </a:r>
          </a:p>
          <a:p>
            <a:r>
              <a:rPr lang="en-US" altLang="zh-CN" b="1">
                <a:solidFill>
                  <a:schemeClr val="accent2"/>
                </a:solidFill>
                <a:effectLst/>
                <a:ea typeface="SimSun" pitchFamily="2" charset="-122"/>
              </a:rPr>
              <a:t>//   of copies of target in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erase_one</a:t>
            </a:r>
            <a:r>
              <a:rPr lang="en-US" altLang="zh-CN">
                <a:ea typeface="SimSun" pitchFamily="2" charset="-122"/>
              </a:rPr>
              <a:t> Function</a:t>
            </a:r>
          </a:p>
        </p:txBody>
      </p:sp>
      <p:sp>
        <p:nvSpPr>
          <p:cNvPr id="53251" name="Rectangle 3"/>
          <p:cNvSpPr>
            <a:spLocks noGrp="1" noChangeArrowheads="1"/>
          </p:cNvSpPr>
          <p:nvPr>
            <p:ph type="body" idx="1"/>
          </p:nvPr>
        </p:nvSpPr>
        <p:spPr>
          <a:noFill/>
          <a:ln/>
        </p:spPr>
        <p:txBody>
          <a:bodyPr/>
          <a:lstStyle/>
          <a:p>
            <a:r>
              <a:rPr lang="en-US" altLang="zh-CN">
                <a:ea typeface="SimSun" pitchFamily="2" charset="-122"/>
              </a:rPr>
              <a:t>Removes (erase) one copy of a number</a:t>
            </a:r>
          </a:p>
        </p:txBody>
      </p:sp>
      <p:sp>
        <p:nvSpPr>
          <p:cNvPr id="53252"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3" name="Rectangle 5"/>
          <p:cNvSpPr>
            <a:spLocks noChangeArrowheads="1"/>
          </p:cNvSpPr>
          <p:nvPr/>
        </p:nvSpPr>
        <p:spPr bwMode="auto">
          <a:xfrm>
            <a:off x="939800" y="2670175"/>
            <a:ext cx="7602538"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void bag::erase_one(const int&amp; target)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If target was in the bag, then</a:t>
            </a:r>
          </a:p>
          <a:p>
            <a:r>
              <a:rPr lang="en-US" altLang="zh-CN" b="1">
                <a:solidFill>
                  <a:schemeClr val="accent2"/>
                </a:solidFill>
                <a:effectLst/>
                <a:ea typeface="SimSun" pitchFamily="2" charset="-122"/>
              </a:rPr>
              <a:t>//   one copy of target has been removed from the</a:t>
            </a:r>
          </a:p>
          <a:p>
            <a:r>
              <a:rPr lang="en-US" altLang="zh-CN" b="1">
                <a:solidFill>
                  <a:schemeClr val="accent2"/>
                </a:solidFill>
                <a:effectLst/>
                <a:ea typeface="SimSun" pitchFamily="2" charset="-122"/>
              </a:rPr>
              <a:t>//   bag; otherwise the bag is unchanged.</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7347" name="Rectangle 3"/>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7348" name="Rectangle 4"/>
          <p:cNvSpPr>
            <a:spLocks noGrp="1" noChangeArrowheads="1"/>
          </p:cNvSpPr>
          <p:nvPr>
            <p:ph type="title"/>
          </p:nvPr>
        </p:nvSpPr>
        <p:spPr>
          <a:noFill/>
          <a:ln/>
        </p:spPr>
        <p:txBody>
          <a:bodyPr/>
          <a:lstStyle/>
          <a:p>
            <a:r>
              <a:rPr lang="en-US" altLang="zh-CN">
                <a:ea typeface="SimSun" pitchFamily="2" charset="-122"/>
              </a:rPr>
              <a:t>The Header File and Implementation File</a:t>
            </a:r>
          </a:p>
        </p:txBody>
      </p:sp>
      <p:sp>
        <p:nvSpPr>
          <p:cNvPr id="57349" name="Rectangle 5"/>
          <p:cNvSpPr>
            <a:spLocks noGrp="1" noChangeArrowheads="1"/>
          </p:cNvSpPr>
          <p:nvPr>
            <p:ph type="body" sz="half" idx="1"/>
          </p:nvPr>
        </p:nvSpPr>
        <p:spPr>
          <a:xfrm>
            <a:off x="271463" y="1981200"/>
            <a:ext cx="4918075" cy="4864100"/>
          </a:xfrm>
          <a:noFill/>
          <a:ln/>
        </p:spPr>
        <p:txBody>
          <a:bodyPr/>
          <a:lstStyle/>
          <a:p>
            <a:r>
              <a:rPr lang="en-US" altLang="zh-CN">
                <a:ea typeface="SimSun" pitchFamily="2" charset="-122"/>
              </a:rPr>
              <a:t>The programmer who writes the new </a:t>
            </a:r>
            <a:r>
              <a:rPr lang="en-US" altLang="zh-CN">
                <a:latin typeface="Arial" pitchFamily="34" charset="0"/>
                <a:ea typeface="SimSun" pitchFamily="2" charset="-122"/>
              </a:rPr>
              <a:t>bag</a:t>
            </a:r>
            <a:r>
              <a:rPr lang="en-US" altLang="zh-CN">
                <a:ea typeface="SimSun" pitchFamily="2" charset="-122"/>
              </a:rPr>
              <a:t> class must write two files:</a:t>
            </a:r>
          </a:p>
          <a:p>
            <a:r>
              <a:rPr lang="en-US" altLang="zh-CN" b="1">
                <a:solidFill>
                  <a:schemeClr val="accent2"/>
                </a:solidFill>
                <a:ea typeface="SimSun" pitchFamily="2" charset="-122"/>
              </a:rPr>
              <a:t>bag1.h</a:t>
            </a:r>
            <a:r>
              <a:rPr lang="en-US" altLang="zh-CN">
                <a:ea typeface="SimSun" pitchFamily="2" charset="-122"/>
              </a:rPr>
              <a:t>, a header file that contains documentation and the class definition</a:t>
            </a:r>
          </a:p>
          <a:p>
            <a:r>
              <a:rPr lang="en-US" altLang="zh-CN" b="1">
                <a:solidFill>
                  <a:schemeClr val="accent2"/>
                </a:solidFill>
                <a:ea typeface="SimSun" pitchFamily="2" charset="-122"/>
              </a:rPr>
              <a:t>bag1.cxx</a:t>
            </a:r>
            <a:r>
              <a:rPr lang="en-US" altLang="zh-CN">
                <a:ea typeface="SimSun" pitchFamily="2" charset="-122"/>
              </a:rPr>
              <a:t>, an implementation file that contains the implementations of the </a:t>
            </a:r>
            <a:r>
              <a:rPr lang="en-US" altLang="zh-CN">
                <a:latin typeface="Arial" pitchFamily="34" charset="0"/>
                <a:ea typeface="SimSun" pitchFamily="2" charset="-122"/>
              </a:rPr>
              <a:t>bag</a:t>
            </a:r>
            <a:r>
              <a:rPr lang="en-US" altLang="zh-CN">
                <a:ea typeface="SimSun" pitchFamily="2" charset="-122"/>
              </a:rPr>
              <a:t> ’s member functions</a:t>
            </a:r>
          </a:p>
        </p:txBody>
      </p:sp>
      <p:sp>
        <p:nvSpPr>
          <p:cNvPr id="57350" name="Rectangle 6"/>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57351" name="Rectangle 7"/>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57352"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57353" name="Rectangle 9"/>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
        <p:nvSpPr>
          <p:cNvPr id="57354" name="AutoShape 10"/>
          <p:cNvSpPr>
            <a:spLocks noChangeArrowheads="1"/>
          </p:cNvSpPr>
          <p:nvPr/>
        </p:nvSpPr>
        <p:spPr bwMode="auto">
          <a:xfrm>
            <a:off x="4397375" y="3384550"/>
            <a:ext cx="1111250" cy="350838"/>
          </a:xfrm>
          <a:prstGeom prst="rightArrow">
            <a:avLst>
              <a:gd name="adj1" fmla="val 50000"/>
              <a:gd name="adj2" fmla="val 158385"/>
            </a:avLst>
          </a:prstGeom>
          <a:solidFill>
            <a:schemeClr val="bg1"/>
          </a:solidFill>
          <a:ln w="12700">
            <a:solidFill>
              <a:schemeClr val="tx1"/>
            </a:solidFill>
            <a:miter lim="800000"/>
            <a:headEnd/>
            <a:tailEnd/>
          </a:ln>
          <a:effectLst/>
        </p:spPr>
        <p:txBody>
          <a:bodyPr wrap="none" anchor="ctr"/>
          <a:lstStyle/>
          <a:p>
            <a:endParaRPr lang="en-US"/>
          </a:p>
        </p:txBody>
      </p:sp>
      <p:sp>
        <p:nvSpPr>
          <p:cNvPr id="57355" name="AutoShape 11"/>
          <p:cNvSpPr>
            <a:spLocks noChangeArrowheads="1"/>
          </p:cNvSpPr>
          <p:nvPr/>
        </p:nvSpPr>
        <p:spPr bwMode="auto">
          <a:xfrm>
            <a:off x="4405313" y="5170488"/>
            <a:ext cx="1111250" cy="350837"/>
          </a:xfrm>
          <a:prstGeom prst="rightArrow">
            <a:avLst>
              <a:gd name="adj1" fmla="val 50000"/>
              <a:gd name="adj2" fmla="val 158386"/>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SimSun" pitchFamily="2" charset="-122"/>
              </a:rPr>
              <a:t>Documentation for the </a:t>
            </a:r>
            <a:r>
              <a:rPr lang="en-US" altLang="zh-CN">
                <a:latin typeface="Arial" pitchFamily="34" charset="0"/>
                <a:ea typeface="SimSun" pitchFamily="2" charset="-122"/>
              </a:rPr>
              <a:t>bag</a:t>
            </a:r>
            <a:r>
              <a:rPr lang="en-US" altLang="zh-CN">
                <a:ea typeface="SimSun" pitchFamily="2" charset="-122"/>
              </a:rPr>
              <a:t> Class</a:t>
            </a:r>
          </a:p>
        </p:txBody>
      </p:sp>
      <p:sp>
        <p:nvSpPr>
          <p:cNvPr id="59395" name="Rectangle 3"/>
          <p:cNvSpPr>
            <a:spLocks noGrp="1" noChangeArrowheads="1"/>
          </p:cNvSpPr>
          <p:nvPr>
            <p:ph type="body" sz="half" idx="1"/>
          </p:nvPr>
        </p:nvSpPr>
        <p:spPr>
          <a:xfrm>
            <a:off x="381000" y="1981200"/>
            <a:ext cx="4808538" cy="4605338"/>
          </a:xfrm>
          <a:noFill/>
          <a:ln/>
        </p:spPr>
        <p:txBody>
          <a:bodyPr/>
          <a:lstStyle/>
          <a:p>
            <a:r>
              <a:rPr lang="en-US" altLang="zh-CN">
                <a:ea typeface="SimSun" pitchFamily="2" charset="-122"/>
              </a:rPr>
              <a:t>The documentation gives </a:t>
            </a:r>
            <a:r>
              <a:rPr lang="en-US" altLang="zh-CN" b="1" u="sng">
                <a:ea typeface="SimSun" pitchFamily="2" charset="-122"/>
              </a:rPr>
              <a:t>prototypes and specifications</a:t>
            </a:r>
            <a:r>
              <a:rPr lang="en-US" altLang="zh-CN" b="1">
                <a:ea typeface="SimSun" pitchFamily="2" charset="-122"/>
              </a:rPr>
              <a:t> </a:t>
            </a:r>
            <a:r>
              <a:rPr lang="en-US" altLang="zh-CN">
                <a:ea typeface="SimSun" pitchFamily="2" charset="-122"/>
              </a:rPr>
              <a:t>for the bag member functions.</a:t>
            </a:r>
          </a:p>
          <a:p>
            <a:r>
              <a:rPr lang="en-US" altLang="zh-CN">
                <a:ea typeface="SimSun" pitchFamily="2" charset="-122"/>
              </a:rPr>
              <a:t>Specifications are written as </a:t>
            </a:r>
            <a:r>
              <a:rPr lang="en-US" altLang="zh-CN" b="1" u="sng">
                <a:ea typeface="SimSun" pitchFamily="2" charset="-122"/>
              </a:rPr>
              <a:t>precondition/postcondition </a:t>
            </a:r>
            <a:r>
              <a:rPr lang="en-US" altLang="zh-CN">
                <a:ea typeface="SimSun" pitchFamily="2" charset="-122"/>
              </a:rPr>
              <a:t>contracts.</a:t>
            </a:r>
          </a:p>
          <a:p>
            <a:r>
              <a:rPr lang="en-US" altLang="zh-CN">
                <a:ea typeface="SimSun" pitchFamily="2" charset="-122"/>
              </a:rPr>
              <a:t>Everything needed to </a:t>
            </a:r>
            <a:r>
              <a:rPr lang="en-US" altLang="zh-CN" b="1" u="sng">
                <a:ea typeface="SimSun" pitchFamily="2" charset="-122"/>
              </a:rPr>
              <a:t>use</a:t>
            </a:r>
            <a:r>
              <a:rPr lang="en-US" altLang="zh-CN">
                <a:ea typeface="SimSun" pitchFamily="2" charset="-122"/>
              </a:rPr>
              <a:t> the </a:t>
            </a:r>
            <a:r>
              <a:rPr lang="en-US" altLang="zh-CN">
                <a:latin typeface="Arial" pitchFamily="34" charset="0"/>
                <a:ea typeface="SimSun" pitchFamily="2" charset="-122"/>
              </a:rPr>
              <a:t>bag</a:t>
            </a:r>
            <a:r>
              <a:rPr lang="en-US" altLang="zh-CN">
                <a:ea typeface="SimSun" pitchFamily="2" charset="-122"/>
              </a:rPr>
              <a:t> class is included in this comment.</a:t>
            </a:r>
          </a:p>
        </p:txBody>
      </p:sp>
      <p:sp>
        <p:nvSpPr>
          <p:cNvPr id="59396" name="Rectangle 4"/>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59397" name="Rectangle 5"/>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9398" name="Rectangle 6"/>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9399" name="Rectangle 7"/>
          <p:cNvSpPr>
            <a:spLocks noChangeArrowheads="1"/>
          </p:cNvSpPr>
          <p:nvPr/>
        </p:nvSpPr>
        <p:spPr bwMode="auto">
          <a:xfrm>
            <a:off x="5703888" y="2309813"/>
            <a:ext cx="3035300" cy="1039812"/>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algn="ctr"/>
            <a:r>
              <a:rPr lang="en-US" altLang="zh-CN" sz="2000">
                <a:solidFill>
                  <a:srgbClr val="FC0128"/>
                </a:solidFill>
                <a:effectLst/>
                <a:ea typeface="SimSun" pitchFamily="2" charset="-122"/>
              </a:rPr>
              <a:t>bag’s documentation</a:t>
            </a:r>
          </a:p>
        </p:txBody>
      </p:sp>
      <p:sp>
        <p:nvSpPr>
          <p:cNvPr id="59400"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59401" name="Rectangle 9"/>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’s Class Definition</a:t>
            </a:r>
          </a:p>
        </p:txBody>
      </p:sp>
      <p:sp>
        <p:nvSpPr>
          <p:cNvPr id="61443" name="Rectangle 3"/>
          <p:cNvSpPr>
            <a:spLocks noGrp="1" noChangeArrowheads="1"/>
          </p:cNvSpPr>
          <p:nvPr>
            <p:ph type="body" sz="half" idx="1"/>
          </p:nvPr>
        </p:nvSpPr>
        <p:spPr>
          <a:xfrm>
            <a:off x="685800" y="1836738"/>
            <a:ext cx="4503738" cy="2227262"/>
          </a:xfrm>
          <a:noFill/>
          <a:ln/>
        </p:spPr>
        <p:txBody>
          <a:bodyPr/>
          <a:lstStyle/>
          <a:p>
            <a:r>
              <a:rPr lang="en-US" altLang="zh-CN">
                <a:ea typeface="SimSun" pitchFamily="2" charset="-122"/>
              </a:rPr>
              <a:t>After the documentation, the header file has the class definition that we’ve seen before:</a:t>
            </a:r>
          </a:p>
        </p:txBody>
      </p:sp>
      <p:sp>
        <p:nvSpPr>
          <p:cNvPr id="61444" name="Rectangle 4"/>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1445" name="Rectangle 5"/>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1446" name="Rectangle 6"/>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61447" name="Rectangle 7"/>
          <p:cNvSpPr>
            <a:spLocks noChangeArrowheads="1"/>
          </p:cNvSpPr>
          <p:nvPr/>
        </p:nvSpPr>
        <p:spPr bwMode="auto">
          <a:xfrm>
            <a:off x="5703888" y="3514725"/>
            <a:ext cx="3035300" cy="906463"/>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marL="290513" indent="-127000"/>
            <a:r>
              <a:rPr lang="en-US" altLang="zh-CN" sz="2000">
                <a:solidFill>
                  <a:srgbClr val="FC0128"/>
                </a:solidFill>
                <a:effectLst/>
                <a:ea typeface="SimSun" pitchFamily="2" charset="-122"/>
              </a:rPr>
              <a:t>bag’s class definition</a:t>
            </a:r>
          </a:p>
        </p:txBody>
      </p:sp>
      <p:sp>
        <p:nvSpPr>
          <p:cNvPr id="61448" name="Rectangle 8"/>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
        <p:nvSpPr>
          <p:cNvPr id="61449" name="Freeform 9"/>
          <p:cNvSpPr>
            <a:spLocks/>
          </p:cNvSpPr>
          <p:nvPr/>
        </p:nvSpPr>
        <p:spPr bwMode="auto">
          <a:xfrm>
            <a:off x="998538" y="3482975"/>
            <a:ext cx="4735512" cy="3363913"/>
          </a:xfrm>
          <a:custGeom>
            <a:avLst/>
            <a:gdLst/>
            <a:ahLst/>
            <a:cxnLst>
              <a:cxn ang="0">
                <a:pos x="2971" y="0"/>
              </a:cxn>
              <a:cxn ang="0">
                <a:pos x="0" y="617"/>
              </a:cxn>
              <a:cxn ang="0">
                <a:pos x="2240" y="2118"/>
              </a:cxn>
              <a:cxn ang="0">
                <a:pos x="2982" y="595"/>
              </a:cxn>
            </a:cxnLst>
            <a:rect l="0" t="0" r="r" b="b"/>
            <a:pathLst>
              <a:path w="2983" h="2119">
                <a:moveTo>
                  <a:pt x="2971" y="0"/>
                </a:moveTo>
                <a:lnTo>
                  <a:pt x="0" y="617"/>
                </a:lnTo>
                <a:lnTo>
                  <a:pt x="2240" y="2118"/>
                </a:lnTo>
                <a:lnTo>
                  <a:pt x="2982" y="595"/>
                </a:lnTo>
              </a:path>
            </a:pathLst>
          </a:custGeom>
          <a:solidFill>
            <a:schemeClr val="folHlink"/>
          </a:solidFill>
          <a:ln w="12700" cap="rnd" cmpd="sng">
            <a:solidFill>
              <a:schemeClr val="bg1"/>
            </a:solidFill>
            <a:prstDash val="solid"/>
            <a:round/>
            <a:headEnd type="none" w="med" len="med"/>
            <a:tailEnd type="none" w="med" len="med"/>
          </a:ln>
          <a:effectLst/>
        </p:spPr>
        <p:txBody>
          <a:bodyPr/>
          <a:lstStyle/>
          <a:p>
            <a:endParaRPr lang="en-US"/>
          </a:p>
        </p:txBody>
      </p:sp>
      <p:sp>
        <p:nvSpPr>
          <p:cNvPr id="61450" name="Rectangle 10"/>
          <p:cNvSpPr>
            <a:spLocks noChangeArrowheads="1"/>
          </p:cNvSpPr>
          <p:nvPr/>
        </p:nvSpPr>
        <p:spPr bwMode="auto">
          <a:xfrm>
            <a:off x="1004888" y="4487863"/>
            <a:ext cx="3379787" cy="3036887"/>
          </a:xfrm>
          <a:prstGeom prst="rect">
            <a:avLst/>
          </a:prstGeom>
          <a:solidFill>
            <a:schemeClr val="tx1"/>
          </a:solidFill>
          <a:ln w="12700">
            <a:solidFill>
              <a:schemeClr val="bg1"/>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1171575" y="4614863"/>
            <a:ext cx="3009900" cy="2540000"/>
          </a:xfrm>
          <a:prstGeom prst="rect">
            <a:avLst/>
          </a:prstGeom>
          <a:noFill/>
          <a:ln w="12700">
            <a:noFill/>
            <a:miter lim="800000"/>
            <a:headEnd/>
            <a:tailEnd/>
          </a:ln>
          <a:effectLst/>
        </p:spPr>
        <p:txBody>
          <a:bodyPr lIns="90488" tIns="44450" rIns="90488" bIns="44450">
            <a:spAutoFit/>
          </a:bodyPr>
          <a:lstStyle/>
          <a:p>
            <a:pPr>
              <a:lnSpc>
                <a:spcPct val="90000"/>
              </a:lnSpc>
            </a:pPr>
            <a:r>
              <a:rPr lang="en-US" altLang="zh-CN" sz="1600" b="1">
                <a:solidFill>
                  <a:schemeClr val="bg2"/>
                </a:solidFill>
                <a:effectLst/>
                <a:ea typeface="SimSun" pitchFamily="2" charset="-122"/>
              </a:rPr>
              <a:t>class</a:t>
            </a:r>
            <a:r>
              <a:rPr lang="en-US" altLang="zh-CN" sz="1600" b="1">
                <a:solidFill>
                  <a:schemeClr val="accent2"/>
                </a:solidFill>
                <a:effectLst/>
                <a:ea typeface="SimSun" pitchFamily="2" charset="-122"/>
              </a:rPr>
              <a:t> </a:t>
            </a:r>
            <a:r>
              <a:rPr lang="en-US" altLang="zh-CN" sz="1600" b="1">
                <a:solidFill>
                  <a:schemeClr val="bg2"/>
                </a:solidFill>
                <a:effectLst/>
                <a:ea typeface="SimSun" pitchFamily="2" charset="-122"/>
              </a:rPr>
              <a:t>bag</a:t>
            </a:r>
            <a:endParaRPr lang="en-US" altLang="zh-CN" sz="1600" b="1">
              <a:solidFill>
                <a:schemeClr val="accent2"/>
              </a:solidFill>
              <a:effectLst/>
              <a:ea typeface="SimSun" pitchFamily="2" charset="-122"/>
            </a:endParaRPr>
          </a:p>
          <a:p>
            <a:pPr>
              <a:lnSpc>
                <a:spcPct val="90000"/>
              </a:lnSpc>
            </a:pPr>
            <a:r>
              <a:rPr lang="en-US" altLang="zh-CN" sz="1600" b="1">
                <a:solidFill>
                  <a:schemeClr val="bg2"/>
                </a:solidFill>
                <a:effectLst/>
                <a:ea typeface="SimSun" pitchFamily="2" charset="-122"/>
              </a:rPr>
              <a:t>{</a:t>
            </a:r>
          </a:p>
          <a:p>
            <a:pPr>
              <a:lnSpc>
                <a:spcPct val="90000"/>
              </a:lnSpc>
            </a:pPr>
            <a:r>
              <a:rPr lang="en-US" altLang="zh-CN" sz="1600" b="1">
                <a:solidFill>
                  <a:schemeClr val="bg2"/>
                </a:solidFill>
                <a:effectLst/>
                <a:ea typeface="SimSun" pitchFamily="2" charset="-122"/>
              </a:rPr>
              <a:t>public:</a:t>
            </a:r>
          </a:p>
          <a:p>
            <a:pPr>
              <a:lnSpc>
                <a:spcPct val="90000"/>
              </a:lnSpc>
            </a:pPr>
            <a:r>
              <a:rPr lang="en-US" altLang="zh-CN" sz="1600">
                <a:solidFill>
                  <a:schemeClr val="bg2"/>
                </a:solidFill>
                <a:effectLst/>
                <a:ea typeface="SimSun" pitchFamily="2" charset="-122"/>
              </a:rPr>
              <a:t>        </a:t>
            </a:r>
            <a:r>
              <a:rPr lang="en-US" altLang="zh-CN" sz="1600" b="1">
                <a:solidFill>
                  <a:schemeClr val="bg2"/>
                </a:solidFill>
                <a:effectLst/>
                <a:ea typeface="SimSun" pitchFamily="2" charset="-122"/>
              </a:rPr>
              <a:t>bag(  );</a:t>
            </a:r>
          </a:p>
          <a:p>
            <a:pPr>
              <a:lnSpc>
                <a:spcPct val="90000"/>
              </a:lnSpc>
            </a:pPr>
            <a:r>
              <a:rPr lang="en-US" altLang="zh-CN" sz="1600" b="1">
                <a:solidFill>
                  <a:schemeClr val="bg2"/>
                </a:solidFill>
                <a:effectLst/>
                <a:ea typeface="SimSun" pitchFamily="2" charset="-122"/>
              </a:rPr>
              <a:t>        void insert(...</a:t>
            </a:r>
          </a:p>
          <a:p>
            <a:pPr>
              <a:lnSpc>
                <a:spcPct val="90000"/>
              </a:lnSpc>
            </a:pPr>
            <a:r>
              <a:rPr lang="en-US" altLang="zh-CN" sz="1600">
                <a:solidFill>
                  <a:schemeClr val="bg2"/>
                </a:solidFill>
                <a:effectLst/>
                <a:ea typeface="SimSun" pitchFamily="2" charset="-122"/>
              </a:rPr>
              <a:t>        </a:t>
            </a:r>
            <a:r>
              <a:rPr lang="en-US" altLang="zh-CN" sz="1600" b="1">
                <a:solidFill>
                  <a:schemeClr val="bg2"/>
                </a:solidFill>
                <a:effectLst/>
                <a:ea typeface="SimSun" pitchFamily="2" charset="-122"/>
              </a:rPr>
              <a:t>void erase(...</a:t>
            </a:r>
            <a:endParaRPr lang="en-US" altLang="zh-CN" sz="1600">
              <a:solidFill>
                <a:schemeClr val="bg2"/>
              </a:solidFill>
              <a:effectLst/>
              <a:ea typeface="SimSun" pitchFamily="2" charset="-122"/>
            </a:endParaRPr>
          </a:p>
          <a:p>
            <a:pPr>
              <a:lnSpc>
                <a:spcPct val="90000"/>
              </a:lnSpc>
            </a:pPr>
            <a:r>
              <a:rPr lang="en-US" altLang="zh-CN" sz="1600" b="1">
                <a:solidFill>
                  <a:schemeClr val="bg2"/>
                </a:solidFill>
                <a:effectLst/>
                <a:ea typeface="SimSun" pitchFamily="2" charset="-122"/>
              </a:rPr>
              <a:t>        ...and so on</a:t>
            </a:r>
          </a:p>
          <a:p>
            <a:pPr>
              <a:lnSpc>
                <a:spcPct val="90000"/>
              </a:lnSpc>
            </a:pPr>
            <a:r>
              <a:rPr lang="en-US" altLang="zh-CN" sz="1600" b="1">
                <a:solidFill>
                  <a:schemeClr val="bg2"/>
                </a:solidFill>
                <a:effectLst/>
                <a:ea typeface="SimSun" pitchFamily="2" charset="-122"/>
              </a:rPr>
              <a:t>private:</a:t>
            </a:r>
          </a:p>
          <a:p>
            <a:pPr>
              <a:lnSpc>
                <a:spcPct val="90000"/>
              </a:lnSpc>
            </a:pPr>
            <a:r>
              <a:rPr lang="en-US" altLang="zh-CN" sz="1600" b="1">
                <a:solidFill>
                  <a:schemeClr val="bg2"/>
                </a:solidFill>
                <a:effectLst/>
                <a:ea typeface="SimSun" pitchFamily="2" charset="-122"/>
              </a:rPr>
              <a:t>…</a:t>
            </a:r>
          </a:p>
          <a:p>
            <a:pPr>
              <a:lnSpc>
                <a:spcPct val="90000"/>
              </a:lnSpc>
            </a:pPr>
            <a:r>
              <a:rPr lang="en-US" altLang="zh-CN" sz="1600" b="1">
                <a:solidFill>
                  <a:schemeClr val="bg2"/>
                </a:solidFill>
                <a:effectLst/>
                <a:ea typeface="SimSun" pitchFamily="2" charset="-122"/>
              </a:rPr>
              <a:t>};</a:t>
            </a:r>
          </a:p>
          <a:p>
            <a:pPr eaLnBrk="1"/>
            <a:endParaRPr lang="zh-CN" altLang="en-US" sz="1600" b="1">
              <a:solidFill>
                <a:schemeClr val="bg2"/>
              </a:solidFill>
              <a:effectLst/>
              <a:ea typeface="SimSun"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SimSun" pitchFamily="2" charset="-122"/>
              </a:rPr>
              <a:t>Bags</a:t>
            </a:r>
          </a:p>
        </p:txBody>
      </p:sp>
      <p:sp>
        <p:nvSpPr>
          <p:cNvPr id="6147" name="Rectangle 3"/>
          <p:cNvSpPr>
            <a:spLocks noGrp="1" noChangeArrowheads="1"/>
          </p:cNvSpPr>
          <p:nvPr>
            <p:ph type="body" sz="half" idx="1"/>
          </p:nvPr>
        </p:nvSpPr>
        <p:spPr>
          <a:noFill/>
          <a:ln/>
        </p:spPr>
        <p:txBody>
          <a:bodyPr/>
          <a:lstStyle/>
          <a:p>
            <a:r>
              <a:rPr lang="en-US" altLang="zh-CN">
                <a:ea typeface="SimSun" pitchFamily="2" charset="-122"/>
              </a:rPr>
              <a:t>For the first example, think about a bag.</a:t>
            </a:r>
          </a:p>
        </p:txBody>
      </p:sp>
      <p:grpSp>
        <p:nvGrpSpPr>
          <p:cNvPr id="6161" name="Group 17"/>
          <p:cNvGrpSpPr>
            <a:grpSpLocks/>
          </p:cNvGrpSpPr>
          <p:nvPr/>
        </p:nvGrpSpPr>
        <p:grpSpPr bwMode="auto">
          <a:xfrm>
            <a:off x="4716463" y="611188"/>
            <a:ext cx="3879850" cy="5359400"/>
            <a:chOff x="2971" y="385"/>
            <a:chExt cx="2444" cy="3376"/>
          </a:xfrm>
        </p:grpSpPr>
        <p:grpSp>
          <p:nvGrpSpPr>
            <p:cNvPr id="6159" name="Group 15"/>
            <p:cNvGrpSpPr>
              <a:grpSpLocks/>
            </p:cNvGrpSpPr>
            <p:nvPr/>
          </p:nvGrpSpPr>
          <p:grpSpPr bwMode="auto">
            <a:xfrm>
              <a:off x="2971" y="483"/>
              <a:ext cx="2444" cy="3278"/>
              <a:chOff x="2971" y="483"/>
              <a:chExt cx="2444" cy="3278"/>
            </a:xfrm>
          </p:grpSpPr>
          <p:grpSp>
            <p:nvGrpSpPr>
              <p:cNvPr id="6157" name="Group 13"/>
              <p:cNvGrpSpPr>
                <a:grpSpLocks/>
              </p:cNvGrpSpPr>
              <p:nvPr/>
            </p:nvGrpSpPr>
            <p:grpSpPr bwMode="auto">
              <a:xfrm>
                <a:off x="2971" y="483"/>
                <a:ext cx="2444" cy="3278"/>
                <a:chOff x="2971" y="483"/>
                <a:chExt cx="2444" cy="3278"/>
              </a:xfrm>
            </p:grpSpPr>
            <p:sp>
              <p:nvSpPr>
                <p:cNvPr id="6148" name="Freeform 4"/>
                <p:cNvSpPr>
                  <a:spLocks/>
                </p:cNvSpPr>
                <p:nvPr/>
              </p:nvSpPr>
              <p:spPr bwMode="auto">
                <a:xfrm>
                  <a:off x="2971" y="483"/>
                  <a:ext cx="2294" cy="3267"/>
                </a:xfrm>
                <a:custGeom>
                  <a:avLst/>
                  <a:gdLst/>
                  <a:ahLst/>
                  <a:cxnLst>
                    <a:cxn ang="0">
                      <a:pos x="1283" y="0"/>
                    </a:cxn>
                    <a:cxn ang="0">
                      <a:pos x="1522" y="172"/>
                    </a:cxn>
                    <a:cxn ang="0">
                      <a:pos x="1555" y="280"/>
                    </a:cxn>
                    <a:cxn ang="0">
                      <a:pos x="1474" y="389"/>
                    </a:cxn>
                    <a:cxn ang="0">
                      <a:pos x="1170" y="653"/>
                    </a:cxn>
                    <a:cxn ang="0">
                      <a:pos x="1410" y="591"/>
                    </a:cxn>
                    <a:cxn ang="0">
                      <a:pos x="1555" y="560"/>
                    </a:cxn>
                    <a:cxn ang="0">
                      <a:pos x="1908" y="109"/>
                    </a:cxn>
                    <a:cxn ang="0">
                      <a:pos x="2099" y="62"/>
                    </a:cxn>
                    <a:cxn ang="0">
                      <a:pos x="2293" y="62"/>
                    </a:cxn>
                    <a:cxn ang="0">
                      <a:pos x="2212" y="295"/>
                    </a:cxn>
                    <a:cxn ang="0">
                      <a:pos x="1972" y="326"/>
                    </a:cxn>
                    <a:cxn ang="0">
                      <a:pos x="1539" y="669"/>
                    </a:cxn>
                    <a:cxn ang="0">
                      <a:pos x="1299" y="762"/>
                    </a:cxn>
                    <a:cxn ang="0">
                      <a:pos x="2212" y="2209"/>
                    </a:cxn>
                    <a:cxn ang="0">
                      <a:pos x="2260" y="2489"/>
                    </a:cxn>
                    <a:cxn ang="0">
                      <a:pos x="1956" y="3017"/>
                    </a:cxn>
                    <a:cxn ang="0">
                      <a:pos x="1666" y="3204"/>
                    </a:cxn>
                    <a:cxn ang="0">
                      <a:pos x="1458" y="3266"/>
                    </a:cxn>
                    <a:cxn ang="0">
                      <a:pos x="1090" y="3204"/>
                    </a:cxn>
                    <a:cxn ang="0">
                      <a:pos x="608" y="3172"/>
                    </a:cxn>
                    <a:cxn ang="0">
                      <a:pos x="320" y="2970"/>
                    </a:cxn>
                    <a:cxn ang="0">
                      <a:pos x="159" y="2877"/>
                    </a:cxn>
                    <a:cxn ang="0">
                      <a:pos x="0" y="2442"/>
                    </a:cxn>
                    <a:cxn ang="0">
                      <a:pos x="112" y="2209"/>
                    </a:cxn>
                    <a:cxn ang="0">
                      <a:pos x="1074" y="886"/>
                    </a:cxn>
                    <a:cxn ang="0">
                      <a:pos x="961" y="700"/>
                    </a:cxn>
                    <a:cxn ang="0">
                      <a:pos x="1026" y="545"/>
                    </a:cxn>
                    <a:cxn ang="0">
                      <a:pos x="1283" y="312"/>
                    </a:cxn>
                    <a:cxn ang="0">
                      <a:pos x="1235" y="186"/>
                    </a:cxn>
                    <a:cxn ang="0">
                      <a:pos x="1138" y="109"/>
                    </a:cxn>
                    <a:cxn ang="0">
                      <a:pos x="1203" y="31"/>
                    </a:cxn>
                    <a:cxn ang="0">
                      <a:pos x="1283" y="0"/>
                    </a:cxn>
                  </a:cxnLst>
                  <a:rect l="0" t="0" r="r" b="b"/>
                  <a:pathLst>
                    <a:path w="2294" h="3267">
                      <a:moveTo>
                        <a:pt x="1283" y="0"/>
                      </a:moveTo>
                      <a:lnTo>
                        <a:pt x="1522" y="172"/>
                      </a:lnTo>
                      <a:lnTo>
                        <a:pt x="1555" y="280"/>
                      </a:lnTo>
                      <a:lnTo>
                        <a:pt x="1474" y="389"/>
                      </a:lnTo>
                      <a:lnTo>
                        <a:pt x="1170" y="653"/>
                      </a:lnTo>
                      <a:lnTo>
                        <a:pt x="1410" y="591"/>
                      </a:lnTo>
                      <a:lnTo>
                        <a:pt x="1555" y="560"/>
                      </a:lnTo>
                      <a:lnTo>
                        <a:pt x="1908" y="109"/>
                      </a:lnTo>
                      <a:lnTo>
                        <a:pt x="2099" y="62"/>
                      </a:lnTo>
                      <a:lnTo>
                        <a:pt x="2293" y="62"/>
                      </a:lnTo>
                      <a:lnTo>
                        <a:pt x="2212" y="295"/>
                      </a:lnTo>
                      <a:lnTo>
                        <a:pt x="1972" y="326"/>
                      </a:lnTo>
                      <a:lnTo>
                        <a:pt x="1539" y="669"/>
                      </a:lnTo>
                      <a:lnTo>
                        <a:pt x="1299" y="762"/>
                      </a:lnTo>
                      <a:lnTo>
                        <a:pt x="2212" y="2209"/>
                      </a:lnTo>
                      <a:lnTo>
                        <a:pt x="2260" y="2489"/>
                      </a:lnTo>
                      <a:lnTo>
                        <a:pt x="1956" y="3017"/>
                      </a:lnTo>
                      <a:lnTo>
                        <a:pt x="1666" y="3204"/>
                      </a:lnTo>
                      <a:lnTo>
                        <a:pt x="1458" y="3266"/>
                      </a:lnTo>
                      <a:lnTo>
                        <a:pt x="1090" y="3204"/>
                      </a:lnTo>
                      <a:lnTo>
                        <a:pt x="608" y="3172"/>
                      </a:lnTo>
                      <a:lnTo>
                        <a:pt x="320" y="2970"/>
                      </a:lnTo>
                      <a:lnTo>
                        <a:pt x="159" y="2877"/>
                      </a:lnTo>
                      <a:lnTo>
                        <a:pt x="0" y="2442"/>
                      </a:lnTo>
                      <a:lnTo>
                        <a:pt x="112" y="2209"/>
                      </a:lnTo>
                      <a:lnTo>
                        <a:pt x="1074" y="886"/>
                      </a:lnTo>
                      <a:lnTo>
                        <a:pt x="961" y="700"/>
                      </a:lnTo>
                      <a:lnTo>
                        <a:pt x="1026" y="545"/>
                      </a:lnTo>
                      <a:lnTo>
                        <a:pt x="1283" y="312"/>
                      </a:lnTo>
                      <a:lnTo>
                        <a:pt x="1235" y="186"/>
                      </a:lnTo>
                      <a:lnTo>
                        <a:pt x="1138" y="109"/>
                      </a:lnTo>
                      <a:lnTo>
                        <a:pt x="1203" y="31"/>
                      </a:lnTo>
                      <a:lnTo>
                        <a:pt x="1283"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6149" name="Freeform 5"/>
                <p:cNvSpPr>
                  <a:spLocks/>
                </p:cNvSpPr>
                <p:nvPr/>
              </p:nvSpPr>
              <p:spPr bwMode="auto">
                <a:xfrm>
                  <a:off x="4270" y="1743"/>
                  <a:ext cx="417" cy="1789"/>
                </a:xfrm>
                <a:custGeom>
                  <a:avLst/>
                  <a:gdLst/>
                  <a:ahLst/>
                  <a:cxnLst>
                    <a:cxn ang="0">
                      <a:pos x="95" y="1244"/>
                    </a:cxn>
                    <a:cxn ang="0">
                      <a:pos x="95" y="1540"/>
                    </a:cxn>
                    <a:cxn ang="0">
                      <a:pos x="64" y="1710"/>
                    </a:cxn>
                    <a:cxn ang="0">
                      <a:pos x="32" y="1788"/>
                    </a:cxn>
                    <a:cxn ang="0">
                      <a:pos x="207" y="1773"/>
                    </a:cxn>
                    <a:cxn ang="0">
                      <a:pos x="367" y="1695"/>
                    </a:cxn>
                    <a:cxn ang="0">
                      <a:pos x="287" y="1664"/>
                    </a:cxn>
                    <a:cxn ang="0">
                      <a:pos x="416" y="1586"/>
                    </a:cxn>
                    <a:cxn ang="0">
                      <a:pos x="287" y="1586"/>
                    </a:cxn>
                    <a:cxn ang="0">
                      <a:pos x="400" y="1477"/>
                    </a:cxn>
                    <a:cxn ang="0">
                      <a:pos x="272" y="1477"/>
                    </a:cxn>
                    <a:cxn ang="0">
                      <a:pos x="367" y="1369"/>
                    </a:cxn>
                    <a:cxn ang="0">
                      <a:pos x="256" y="1353"/>
                    </a:cxn>
                    <a:cxn ang="0">
                      <a:pos x="319" y="1260"/>
                    </a:cxn>
                    <a:cxn ang="0">
                      <a:pos x="223" y="1229"/>
                    </a:cxn>
                    <a:cxn ang="0">
                      <a:pos x="256" y="1119"/>
                    </a:cxn>
                    <a:cxn ang="0">
                      <a:pos x="192" y="1089"/>
                    </a:cxn>
                    <a:cxn ang="0">
                      <a:pos x="175" y="964"/>
                    </a:cxn>
                    <a:cxn ang="0">
                      <a:pos x="0" y="0"/>
                    </a:cxn>
                    <a:cxn ang="0">
                      <a:pos x="48" y="1073"/>
                    </a:cxn>
                    <a:cxn ang="0">
                      <a:pos x="95" y="1244"/>
                    </a:cxn>
                  </a:cxnLst>
                  <a:rect l="0" t="0" r="r" b="b"/>
                  <a:pathLst>
                    <a:path w="417" h="1789">
                      <a:moveTo>
                        <a:pt x="95" y="1244"/>
                      </a:moveTo>
                      <a:lnTo>
                        <a:pt x="95" y="1540"/>
                      </a:lnTo>
                      <a:lnTo>
                        <a:pt x="64" y="1710"/>
                      </a:lnTo>
                      <a:lnTo>
                        <a:pt x="32" y="1788"/>
                      </a:lnTo>
                      <a:lnTo>
                        <a:pt x="207" y="1773"/>
                      </a:lnTo>
                      <a:lnTo>
                        <a:pt x="367" y="1695"/>
                      </a:lnTo>
                      <a:lnTo>
                        <a:pt x="287" y="1664"/>
                      </a:lnTo>
                      <a:lnTo>
                        <a:pt x="416" y="1586"/>
                      </a:lnTo>
                      <a:lnTo>
                        <a:pt x="287" y="1586"/>
                      </a:lnTo>
                      <a:lnTo>
                        <a:pt x="400" y="1477"/>
                      </a:lnTo>
                      <a:lnTo>
                        <a:pt x="272" y="1477"/>
                      </a:lnTo>
                      <a:lnTo>
                        <a:pt x="367" y="1369"/>
                      </a:lnTo>
                      <a:lnTo>
                        <a:pt x="256" y="1353"/>
                      </a:lnTo>
                      <a:lnTo>
                        <a:pt x="319" y="1260"/>
                      </a:lnTo>
                      <a:lnTo>
                        <a:pt x="223" y="1229"/>
                      </a:lnTo>
                      <a:lnTo>
                        <a:pt x="256" y="1119"/>
                      </a:lnTo>
                      <a:lnTo>
                        <a:pt x="192" y="1089"/>
                      </a:lnTo>
                      <a:lnTo>
                        <a:pt x="175" y="964"/>
                      </a:lnTo>
                      <a:lnTo>
                        <a:pt x="0" y="0"/>
                      </a:lnTo>
                      <a:lnTo>
                        <a:pt x="48" y="1073"/>
                      </a:lnTo>
                      <a:lnTo>
                        <a:pt x="95" y="124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 name="Freeform 6"/>
                <p:cNvSpPr>
                  <a:spLocks/>
                </p:cNvSpPr>
                <p:nvPr/>
              </p:nvSpPr>
              <p:spPr bwMode="auto">
                <a:xfrm>
                  <a:off x="3035" y="1494"/>
                  <a:ext cx="1058" cy="2162"/>
                </a:xfrm>
                <a:custGeom>
                  <a:avLst/>
                  <a:gdLst/>
                  <a:ahLst/>
                  <a:cxnLst>
                    <a:cxn ang="0">
                      <a:pos x="898" y="0"/>
                    </a:cxn>
                    <a:cxn ang="0">
                      <a:pos x="193" y="949"/>
                    </a:cxn>
                    <a:cxn ang="0">
                      <a:pos x="96" y="1182"/>
                    </a:cxn>
                    <a:cxn ang="0">
                      <a:pos x="0" y="1322"/>
                    </a:cxn>
                    <a:cxn ang="0">
                      <a:pos x="0" y="1680"/>
                    </a:cxn>
                    <a:cxn ang="0">
                      <a:pos x="143" y="1882"/>
                    </a:cxn>
                    <a:cxn ang="0">
                      <a:pos x="369" y="2037"/>
                    </a:cxn>
                    <a:cxn ang="0">
                      <a:pos x="513" y="2146"/>
                    </a:cxn>
                    <a:cxn ang="0">
                      <a:pos x="737" y="2161"/>
                    </a:cxn>
                    <a:cxn ang="0">
                      <a:pos x="594" y="2084"/>
                    </a:cxn>
                    <a:cxn ang="0">
                      <a:pos x="802" y="2069"/>
                    </a:cxn>
                    <a:cxn ang="0">
                      <a:pos x="625" y="2022"/>
                    </a:cxn>
                    <a:cxn ang="0">
                      <a:pos x="931" y="1990"/>
                    </a:cxn>
                    <a:cxn ang="0">
                      <a:pos x="641" y="1944"/>
                    </a:cxn>
                    <a:cxn ang="0">
                      <a:pos x="898" y="1866"/>
                    </a:cxn>
                    <a:cxn ang="0">
                      <a:pos x="753" y="1789"/>
                    </a:cxn>
                    <a:cxn ang="0">
                      <a:pos x="931" y="1742"/>
                    </a:cxn>
                    <a:cxn ang="0">
                      <a:pos x="737" y="1680"/>
                    </a:cxn>
                    <a:cxn ang="0">
                      <a:pos x="915" y="1540"/>
                    </a:cxn>
                    <a:cxn ang="0">
                      <a:pos x="753" y="1509"/>
                    </a:cxn>
                    <a:cxn ang="0">
                      <a:pos x="866" y="1431"/>
                    </a:cxn>
                    <a:cxn ang="0">
                      <a:pos x="753" y="1399"/>
                    </a:cxn>
                    <a:cxn ang="0">
                      <a:pos x="818" y="1244"/>
                    </a:cxn>
                    <a:cxn ang="0">
                      <a:pos x="1057" y="140"/>
                    </a:cxn>
                    <a:cxn ang="0">
                      <a:pos x="705" y="1213"/>
                    </a:cxn>
                    <a:cxn ang="0">
                      <a:pos x="657" y="1151"/>
                    </a:cxn>
                    <a:cxn ang="0">
                      <a:pos x="995" y="15"/>
                    </a:cxn>
                    <a:cxn ang="0">
                      <a:pos x="497" y="1306"/>
                    </a:cxn>
                    <a:cxn ang="0">
                      <a:pos x="193" y="1384"/>
                    </a:cxn>
                    <a:cxn ang="0">
                      <a:pos x="384" y="1275"/>
                    </a:cxn>
                    <a:cxn ang="0">
                      <a:pos x="193" y="1275"/>
                    </a:cxn>
                    <a:cxn ang="0">
                      <a:pos x="369" y="1182"/>
                    </a:cxn>
                    <a:cxn ang="0">
                      <a:pos x="288" y="1135"/>
                    </a:cxn>
                    <a:cxn ang="0">
                      <a:pos x="384" y="1074"/>
                    </a:cxn>
                    <a:cxn ang="0">
                      <a:pos x="304" y="1011"/>
                    </a:cxn>
                    <a:cxn ang="0">
                      <a:pos x="369" y="871"/>
                    </a:cxn>
                    <a:cxn ang="0">
                      <a:pos x="945" y="0"/>
                    </a:cxn>
                    <a:cxn ang="0">
                      <a:pos x="898" y="0"/>
                    </a:cxn>
                  </a:cxnLst>
                  <a:rect l="0" t="0" r="r" b="b"/>
                  <a:pathLst>
                    <a:path w="1058" h="2162">
                      <a:moveTo>
                        <a:pt x="898" y="0"/>
                      </a:moveTo>
                      <a:lnTo>
                        <a:pt x="193" y="949"/>
                      </a:lnTo>
                      <a:lnTo>
                        <a:pt x="96" y="1182"/>
                      </a:lnTo>
                      <a:lnTo>
                        <a:pt x="0" y="1322"/>
                      </a:lnTo>
                      <a:lnTo>
                        <a:pt x="0" y="1680"/>
                      </a:lnTo>
                      <a:lnTo>
                        <a:pt x="143" y="1882"/>
                      </a:lnTo>
                      <a:lnTo>
                        <a:pt x="369" y="2037"/>
                      </a:lnTo>
                      <a:lnTo>
                        <a:pt x="513" y="2146"/>
                      </a:lnTo>
                      <a:lnTo>
                        <a:pt x="737" y="2161"/>
                      </a:lnTo>
                      <a:lnTo>
                        <a:pt x="594" y="2084"/>
                      </a:lnTo>
                      <a:lnTo>
                        <a:pt x="802" y="2069"/>
                      </a:lnTo>
                      <a:lnTo>
                        <a:pt x="625" y="2022"/>
                      </a:lnTo>
                      <a:lnTo>
                        <a:pt x="931" y="1990"/>
                      </a:lnTo>
                      <a:lnTo>
                        <a:pt x="641" y="1944"/>
                      </a:lnTo>
                      <a:lnTo>
                        <a:pt x="898" y="1866"/>
                      </a:lnTo>
                      <a:lnTo>
                        <a:pt x="753" y="1789"/>
                      </a:lnTo>
                      <a:lnTo>
                        <a:pt x="931" y="1742"/>
                      </a:lnTo>
                      <a:lnTo>
                        <a:pt x="737" y="1680"/>
                      </a:lnTo>
                      <a:lnTo>
                        <a:pt x="915" y="1540"/>
                      </a:lnTo>
                      <a:lnTo>
                        <a:pt x="753" y="1509"/>
                      </a:lnTo>
                      <a:lnTo>
                        <a:pt x="866" y="1431"/>
                      </a:lnTo>
                      <a:lnTo>
                        <a:pt x="753" y="1399"/>
                      </a:lnTo>
                      <a:lnTo>
                        <a:pt x="818" y="1244"/>
                      </a:lnTo>
                      <a:lnTo>
                        <a:pt x="1057" y="140"/>
                      </a:lnTo>
                      <a:lnTo>
                        <a:pt x="705" y="1213"/>
                      </a:lnTo>
                      <a:lnTo>
                        <a:pt x="657" y="1151"/>
                      </a:lnTo>
                      <a:lnTo>
                        <a:pt x="995" y="15"/>
                      </a:lnTo>
                      <a:lnTo>
                        <a:pt x="497" y="1306"/>
                      </a:lnTo>
                      <a:lnTo>
                        <a:pt x="193" y="1384"/>
                      </a:lnTo>
                      <a:lnTo>
                        <a:pt x="384" y="1275"/>
                      </a:lnTo>
                      <a:lnTo>
                        <a:pt x="193" y="1275"/>
                      </a:lnTo>
                      <a:lnTo>
                        <a:pt x="369" y="1182"/>
                      </a:lnTo>
                      <a:lnTo>
                        <a:pt x="288" y="1135"/>
                      </a:lnTo>
                      <a:lnTo>
                        <a:pt x="384" y="1074"/>
                      </a:lnTo>
                      <a:lnTo>
                        <a:pt x="304" y="1011"/>
                      </a:lnTo>
                      <a:lnTo>
                        <a:pt x="369" y="871"/>
                      </a:lnTo>
                      <a:lnTo>
                        <a:pt x="945" y="0"/>
                      </a:lnTo>
                      <a:lnTo>
                        <a:pt x="89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1" name="Freeform 7"/>
                <p:cNvSpPr>
                  <a:spLocks/>
                </p:cNvSpPr>
                <p:nvPr/>
              </p:nvSpPr>
              <p:spPr bwMode="auto">
                <a:xfrm>
                  <a:off x="4605" y="561"/>
                  <a:ext cx="418" cy="499"/>
                </a:xfrm>
                <a:custGeom>
                  <a:avLst/>
                  <a:gdLst/>
                  <a:ahLst/>
                  <a:cxnLst>
                    <a:cxn ang="0">
                      <a:pos x="274" y="62"/>
                    </a:cxn>
                    <a:cxn ang="0">
                      <a:pos x="353" y="0"/>
                    </a:cxn>
                    <a:cxn ang="0">
                      <a:pos x="288" y="108"/>
                    </a:cxn>
                    <a:cxn ang="0">
                      <a:pos x="402" y="78"/>
                    </a:cxn>
                    <a:cxn ang="0">
                      <a:pos x="321" y="155"/>
                    </a:cxn>
                    <a:cxn ang="0">
                      <a:pos x="402" y="140"/>
                    </a:cxn>
                    <a:cxn ang="0">
                      <a:pos x="353" y="217"/>
                    </a:cxn>
                    <a:cxn ang="0">
                      <a:pos x="417" y="202"/>
                    </a:cxn>
                    <a:cxn ang="0">
                      <a:pos x="193" y="388"/>
                    </a:cxn>
                    <a:cxn ang="0">
                      <a:pos x="17" y="498"/>
                    </a:cxn>
                    <a:cxn ang="0">
                      <a:pos x="0" y="358"/>
                    </a:cxn>
                    <a:cxn ang="0">
                      <a:pos x="145" y="140"/>
                    </a:cxn>
                    <a:cxn ang="0">
                      <a:pos x="274" y="62"/>
                    </a:cxn>
                  </a:cxnLst>
                  <a:rect l="0" t="0" r="r" b="b"/>
                  <a:pathLst>
                    <a:path w="418" h="499">
                      <a:moveTo>
                        <a:pt x="274" y="62"/>
                      </a:moveTo>
                      <a:lnTo>
                        <a:pt x="353" y="0"/>
                      </a:lnTo>
                      <a:lnTo>
                        <a:pt x="288" y="108"/>
                      </a:lnTo>
                      <a:lnTo>
                        <a:pt x="402" y="78"/>
                      </a:lnTo>
                      <a:lnTo>
                        <a:pt x="321" y="155"/>
                      </a:lnTo>
                      <a:lnTo>
                        <a:pt x="402" y="140"/>
                      </a:lnTo>
                      <a:lnTo>
                        <a:pt x="353" y="217"/>
                      </a:lnTo>
                      <a:lnTo>
                        <a:pt x="417" y="202"/>
                      </a:lnTo>
                      <a:lnTo>
                        <a:pt x="193" y="388"/>
                      </a:lnTo>
                      <a:lnTo>
                        <a:pt x="17" y="498"/>
                      </a:lnTo>
                      <a:lnTo>
                        <a:pt x="0" y="358"/>
                      </a:lnTo>
                      <a:lnTo>
                        <a:pt x="145" y="140"/>
                      </a:lnTo>
                      <a:lnTo>
                        <a:pt x="274" y="6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2" name="Freeform 8"/>
                <p:cNvSpPr>
                  <a:spLocks/>
                </p:cNvSpPr>
                <p:nvPr/>
              </p:nvSpPr>
              <p:spPr bwMode="auto">
                <a:xfrm>
                  <a:off x="4125" y="530"/>
                  <a:ext cx="209" cy="312"/>
                </a:xfrm>
                <a:custGeom>
                  <a:avLst/>
                  <a:gdLst/>
                  <a:ahLst/>
                  <a:cxnLst>
                    <a:cxn ang="0">
                      <a:pos x="0" y="0"/>
                    </a:cxn>
                    <a:cxn ang="0">
                      <a:pos x="0" y="77"/>
                    </a:cxn>
                    <a:cxn ang="0">
                      <a:pos x="144" y="171"/>
                    </a:cxn>
                    <a:cxn ang="0">
                      <a:pos x="129" y="311"/>
                    </a:cxn>
                    <a:cxn ang="0">
                      <a:pos x="208" y="171"/>
                    </a:cxn>
                    <a:cxn ang="0">
                      <a:pos x="176" y="93"/>
                    </a:cxn>
                    <a:cxn ang="0">
                      <a:pos x="95" y="46"/>
                    </a:cxn>
                    <a:cxn ang="0">
                      <a:pos x="129" y="0"/>
                    </a:cxn>
                    <a:cxn ang="0">
                      <a:pos x="0" y="0"/>
                    </a:cxn>
                  </a:cxnLst>
                  <a:rect l="0" t="0" r="r" b="b"/>
                  <a:pathLst>
                    <a:path w="209" h="312">
                      <a:moveTo>
                        <a:pt x="0" y="0"/>
                      </a:moveTo>
                      <a:lnTo>
                        <a:pt x="0" y="77"/>
                      </a:lnTo>
                      <a:lnTo>
                        <a:pt x="144" y="171"/>
                      </a:lnTo>
                      <a:lnTo>
                        <a:pt x="129" y="311"/>
                      </a:lnTo>
                      <a:lnTo>
                        <a:pt x="208" y="171"/>
                      </a:lnTo>
                      <a:lnTo>
                        <a:pt x="176" y="93"/>
                      </a:lnTo>
                      <a:lnTo>
                        <a:pt x="95" y="46"/>
                      </a:lnTo>
                      <a:lnTo>
                        <a:pt x="12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3" name="Freeform 9"/>
                <p:cNvSpPr>
                  <a:spLocks/>
                </p:cNvSpPr>
                <p:nvPr/>
              </p:nvSpPr>
              <p:spPr bwMode="auto">
                <a:xfrm>
                  <a:off x="3932" y="1043"/>
                  <a:ext cx="194" cy="265"/>
                </a:xfrm>
                <a:custGeom>
                  <a:avLst/>
                  <a:gdLst/>
                  <a:ahLst/>
                  <a:cxnLst>
                    <a:cxn ang="0">
                      <a:pos x="48" y="0"/>
                    </a:cxn>
                    <a:cxn ang="0">
                      <a:pos x="193" y="249"/>
                    </a:cxn>
                    <a:cxn ang="0">
                      <a:pos x="113" y="264"/>
                    </a:cxn>
                    <a:cxn ang="0">
                      <a:pos x="0" y="140"/>
                    </a:cxn>
                    <a:cxn ang="0">
                      <a:pos x="48" y="0"/>
                    </a:cxn>
                  </a:cxnLst>
                  <a:rect l="0" t="0" r="r" b="b"/>
                  <a:pathLst>
                    <a:path w="194" h="265">
                      <a:moveTo>
                        <a:pt x="48" y="0"/>
                      </a:moveTo>
                      <a:lnTo>
                        <a:pt x="193" y="249"/>
                      </a:lnTo>
                      <a:lnTo>
                        <a:pt x="113" y="264"/>
                      </a:lnTo>
                      <a:lnTo>
                        <a:pt x="0" y="140"/>
                      </a:lnTo>
                      <a:lnTo>
                        <a:pt x="4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4" name="Freeform 10"/>
                <p:cNvSpPr>
                  <a:spLocks/>
                </p:cNvSpPr>
                <p:nvPr/>
              </p:nvSpPr>
              <p:spPr bwMode="auto">
                <a:xfrm>
                  <a:off x="2971" y="1425"/>
                  <a:ext cx="2307" cy="2336"/>
                </a:xfrm>
                <a:custGeom>
                  <a:avLst/>
                  <a:gdLst/>
                  <a:ahLst/>
                  <a:cxnLst>
                    <a:cxn ang="0">
                      <a:pos x="2281" y="1288"/>
                    </a:cxn>
                    <a:cxn ang="0">
                      <a:pos x="2294" y="1613"/>
                    </a:cxn>
                    <a:cxn ang="0">
                      <a:pos x="2157" y="1914"/>
                    </a:cxn>
                    <a:cxn ang="0">
                      <a:pos x="1983" y="2118"/>
                    </a:cxn>
                    <a:cxn ang="0">
                      <a:pos x="1561" y="2323"/>
                    </a:cxn>
                    <a:cxn ang="0">
                      <a:pos x="1215" y="2299"/>
                    </a:cxn>
                    <a:cxn ang="0">
                      <a:pos x="731" y="2312"/>
                    </a:cxn>
                    <a:cxn ang="0">
                      <a:pos x="397" y="2118"/>
                    </a:cxn>
                    <a:cxn ang="0">
                      <a:pos x="86" y="1902"/>
                    </a:cxn>
                    <a:cxn ang="0">
                      <a:pos x="0" y="1480"/>
                    </a:cxn>
                    <a:cxn ang="0">
                      <a:pos x="186" y="1107"/>
                    </a:cxn>
                    <a:cxn ang="0">
                      <a:pos x="1054" y="12"/>
                    </a:cxn>
                    <a:cxn ang="0">
                      <a:pos x="285" y="1023"/>
                    </a:cxn>
                    <a:cxn ang="0">
                      <a:pos x="98" y="1397"/>
                    </a:cxn>
                    <a:cxn ang="0">
                      <a:pos x="112" y="1710"/>
                    </a:cxn>
                    <a:cxn ang="0">
                      <a:pos x="248" y="1986"/>
                    </a:cxn>
                    <a:cxn ang="0">
                      <a:pos x="458" y="2082"/>
                    </a:cxn>
                    <a:cxn ang="0">
                      <a:pos x="879" y="2218"/>
                    </a:cxn>
                    <a:cxn ang="0">
                      <a:pos x="1375" y="2286"/>
                    </a:cxn>
                    <a:cxn ang="0">
                      <a:pos x="1930" y="1997"/>
                    </a:cxn>
                    <a:cxn ang="0">
                      <a:pos x="1945" y="1781"/>
                    </a:cxn>
                    <a:cxn ang="0">
                      <a:pos x="1971" y="1684"/>
                    </a:cxn>
                    <a:cxn ang="0">
                      <a:pos x="1909" y="1601"/>
                    </a:cxn>
                    <a:cxn ang="0">
                      <a:pos x="2046" y="1625"/>
                    </a:cxn>
                    <a:cxn ang="0">
                      <a:pos x="2194" y="1552"/>
                    </a:cxn>
                    <a:cxn ang="0">
                      <a:pos x="2120" y="1444"/>
                    </a:cxn>
                    <a:cxn ang="0">
                      <a:pos x="2132" y="1312"/>
                    </a:cxn>
                    <a:cxn ang="0">
                      <a:pos x="2046" y="1216"/>
                    </a:cxn>
                    <a:cxn ang="0">
                      <a:pos x="2009" y="1047"/>
                    </a:cxn>
                    <a:cxn ang="0">
                      <a:pos x="1648" y="567"/>
                    </a:cxn>
                    <a:cxn ang="0">
                      <a:pos x="1612" y="469"/>
                    </a:cxn>
                    <a:cxn ang="0">
                      <a:pos x="1529" y="367"/>
                    </a:cxn>
                    <a:cxn ang="0">
                      <a:pos x="1698" y="1288"/>
                    </a:cxn>
                    <a:cxn ang="0">
                      <a:pos x="1674" y="1120"/>
                    </a:cxn>
                    <a:cxn ang="0">
                      <a:pos x="1586" y="1023"/>
                    </a:cxn>
                    <a:cxn ang="0">
                      <a:pos x="1586" y="890"/>
                    </a:cxn>
                    <a:cxn ang="0">
                      <a:pos x="1512" y="807"/>
                    </a:cxn>
                    <a:cxn ang="0">
                      <a:pos x="1500" y="662"/>
                    </a:cxn>
                    <a:cxn ang="0">
                      <a:pos x="1399" y="545"/>
                    </a:cxn>
                    <a:cxn ang="0">
                      <a:pos x="1401" y="373"/>
                    </a:cxn>
                    <a:cxn ang="0">
                      <a:pos x="1344" y="272"/>
                    </a:cxn>
                    <a:cxn ang="0">
                      <a:pos x="1252" y="1240"/>
                    </a:cxn>
                    <a:cxn ang="0">
                      <a:pos x="1289" y="1011"/>
                    </a:cxn>
                    <a:cxn ang="0">
                      <a:pos x="1178" y="939"/>
                    </a:cxn>
                    <a:cxn ang="0">
                      <a:pos x="1259" y="735"/>
                    </a:cxn>
                    <a:cxn ang="0">
                      <a:pos x="1115" y="674"/>
                    </a:cxn>
                    <a:cxn ang="0">
                      <a:pos x="1192" y="514"/>
                    </a:cxn>
                    <a:cxn ang="0">
                      <a:pos x="1128" y="419"/>
                    </a:cxn>
                    <a:cxn ang="0">
                      <a:pos x="1192" y="282"/>
                    </a:cxn>
                    <a:cxn ang="0">
                      <a:pos x="1150" y="188"/>
                    </a:cxn>
                    <a:cxn ang="0">
                      <a:pos x="1103" y="12"/>
                    </a:cxn>
                    <a:cxn ang="0">
                      <a:pos x="1178" y="143"/>
                    </a:cxn>
                    <a:cxn ang="0">
                      <a:pos x="1215" y="12"/>
                    </a:cxn>
                    <a:cxn ang="0">
                      <a:pos x="1426" y="0"/>
                    </a:cxn>
                  </a:cxnLst>
                  <a:rect l="0" t="0" r="r" b="b"/>
                  <a:pathLst>
                    <a:path w="2307" h="2336">
                      <a:moveTo>
                        <a:pt x="1426" y="0"/>
                      </a:moveTo>
                      <a:lnTo>
                        <a:pt x="2220" y="1155"/>
                      </a:lnTo>
                      <a:lnTo>
                        <a:pt x="2281" y="1288"/>
                      </a:lnTo>
                      <a:lnTo>
                        <a:pt x="2306" y="1397"/>
                      </a:lnTo>
                      <a:lnTo>
                        <a:pt x="2306" y="1505"/>
                      </a:lnTo>
                      <a:lnTo>
                        <a:pt x="2294" y="1613"/>
                      </a:lnTo>
                      <a:lnTo>
                        <a:pt x="2257" y="1721"/>
                      </a:lnTo>
                      <a:lnTo>
                        <a:pt x="2220" y="1818"/>
                      </a:lnTo>
                      <a:lnTo>
                        <a:pt x="2157" y="1914"/>
                      </a:lnTo>
                      <a:lnTo>
                        <a:pt x="2095" y="1973"/>
                      </a:lnTo>
                      <a:lnTo>
                        <a:pt x="2058" y="2034"/>
                      </a:lnTo>
                      <a:lnTo>
                        <a:pt x="1983" y="2118"/>
                      </a:lnTo>
                      <a:lnTo>
                        <a:pt x="1847" y="2202"/>
                      </a:lnTo>
                      <a:lnTo>
                        <a:pt x="1735" y="2263"/>
                      </a:lnTo>
                      <a:lnTo>
                        <a:pt x="1561" y="2323"/>
                      </a:lnTo>
                      <a:lnTo>
                        <a:pt x="1389" y="2335"/>
                      </a:lnTo>
                      <a:lnTo>
                        <a:pt x="1289" y="2323"/>
                      </a:lnTo>
                      <a:lnTo>
                        <a:pt x="1215" y="2299"/>
                      </a:lnTo>
                      <a:lnTo>
                        <a:pt x="1078" y="2335"/>
                      </a:lnTo>
                      <a:lnTo>
                        <a:pt x="905" y="2335"/>
                      </a:lnTo>
                      <a:lnTo>
                        <a:pt x="731" y="2312"/>
                      </a:lnTo>
                      <a:lnTo>
                        <a:pt x="583" y="2263"/>
                      </a:lnTo>
                      <a:lnTo>
                        <a:pt x="471" y="2190"/>
                      </a:lnTo>
                      <a:lnTo>
                        <a:pt x="397" y="2118"/>
                      </a:lnTo>
                      <a:lnTo>
                        <a:pt x="259" y="2058"/>
                      </a:lnTo>
                      <a:lnTo>
                        <a:pt x="149" y="1998"/>
                      </a:lnTo>
                      <a:lnTo>
                        <a:pt x="86" y="1902"/>
                      </a:lnTo>
                      <a:lnTo>
                        <a:pt x="25" y="1769"/>
                      </a:lnTo>
                      <a:lnTo>
                        <a:pt x="0" y="1661"/>
                      </a:lnTo>
                      <a:lnTo>
                        <a:pt x="0" y="1480"/>
                      </a:lnTo>
                      <a:lnTo>
                        <a:pt x="25" y="1360"/>
                      </a:lnTo>
                      <a:lnTo>
                        <a:pt x="74" y="1263"/>
                      </a:lnTo>
                      <a:lnTo>
                        <a:pt x="186" y="1107"/>
                      </a:lnTo>
                      <a:lnTo>
                        <a:pt x="285" y="963"/>
                      </a:lnTo>
                      <a:lnTo>
                        <a:pt x="943" y="47"/>
                      </a:lnTo>
                      <a:lnTo>
                        <a:pt x="1054" y="12"/>
                      </a:lnTo>
                      <a:lnTo>
                        <a:pt x="769" y="397"/>
                      </a:lnTo>
                      <a:lnTo>
                        <a:pt x="458" y="794"/>
                      </a:lnTo>
                      <a:lnTo>
                        <a:pt x="285" y="1023"/>
                      </a:lnTo>
                      <a:lnTo>
                        <a:pt x="198" y="1179"/>
                      </a:lnTo>
                      <a:lnTo>
                        <a:pt x="112" y="1324"/>
                      </a:lnTo>
                      <a:lnTo>
                        <a:pt x="98" y="1397"/>
                      </a:lnTo>
                      <a:lnTo>
                        <a:pt x="98" y="1444"/>
                      </a:lnTo>
                      <a:lnTo>
                        <a:pt x="86" y="1589"/>
                      </a:lnTo>
                      <a:lnTo>
                        <a:pt x="112" y="1710"/>
                      </a:lnTo>
                      <a:lnTo>
                        <a:pt x="135" y="1793"/>
                      </a:lnTo>
                      <a:lnTo>
                        <a:pt x="186" y="1902"/>
                      </a:lnTo>
                      <a:lnTo>
                        <a:pt x="248" y="1986"/>
                      </a:lnTo>
                      <a:lnTo>
                        <a:pt x="333" y="2034"/>
                      </a:lnTo>
                      <a:lnTo>
                        <a:pt x="397" y="2058"/>
                      </a:lnTo>
                      <a:lnTo>
                        <a:pt x="458" y="2082"/>
                      </a:lnTo>
                      <a:lnTo>
                        <a:pt x="583" y="2190"/>
                      </a:lnTo>
                      <a:lnTo>
                        <a:pt x="705" y="2218"/>
                      </a:lnTo>
                      <a:lnTo>
                        <a:pt x="879" y="2218"/>
                      </a:lnTo>
                      <a:lnTo>
                        <a:pt x="1041" y="2207"/>
                      </a:lnTo>
                      <a:lnTo>
                        <a:pt x="1203" y="2251"/>
                      </a:lnTo>
                      <a:lnTo>
                        <a:pt x="1375" y="2286"/>
                      </a:lnTo>
                      <a:lnTo>
                        <a:pt x="1524" y="2275"/>
                      </a:lnTo>
                      <a:lnTo>
                        <a:pt x="1821" y="2145"/>
                      </a:lnTo>
                      <a:lnTo>
                        <a:pt x="1930" y="1997"/>
                      </a:lnTo>
                      <a:lnTo>
                        <a:pt x="1973" y="1829"/>
                      </a:lnTo>
                      <a:lnTo>
                        <a:pt x="2046" y="1781"/>
                      </a:lnTo>
                      <a:lnTo>
                        <a:pt x="1945" y="1781"/>
                      </a:lnTo>
                      <a:lnTo>
                        <a:pt x="2021" y="1733"/>
                      </a:lnTo>
                      <a:lnTo>
                        <a:pt x="1921" y="1745"/>
                      </a:lnTo>
                      <a:lnTo>
                        <a:pt x="1971" y="1684"/>
                      </a:lnTo>
                      <a:lnTo>
                        <a:pt x="1921" y="1673"/>
                      </a:lnTo>
                      <a:lnTo>
                        <a:pt x="1958" y="1613"/>
                      </a:lnTo>
                      <a:lnTo>
                        <a:pt x="1909" y="1601"/>
                      </a:lnTo>
                      <a:lnTo>
                        <a:pt x="1934" y="1529"/>
                      </a:lnTo>
                      <a:lnTo>
                        <a:pt x="1827" y="1018"/>
                      </a:lnTo>
                      <a:lnTo>
                        <a:pt x="2046" y="1625"/>
                      </a:lnTo>
                      <a:lnTo>
                        <a:pt x="2120" y="1637"/>
                      </a:lnTo>
                      <a:lnTo>
                        <a:pt x="2132" y="1565"/>
                      </a:lnTo>
                      <a:lnTo>
                        <a:pt x="2194" y="1552"/>
                      </a:lnTo>
                      <a:lnTo>
                        <a:pt x="2145" y="1505"/>
                      </a:lnTo>
                      <a:lnTo>
                        <a:pt x="2183" y="1480"/>
                      </a:lnTo>
                      <a:lnTo>
                        <a:pt x="2120" y="1444"/>
                      </a:lnTo>
                      <a:lnTo>
                        <a:pt x="2169" y="1397"/>
                      </a:lnTo>
                      <a:lnTo>
                        <a:pt x="2108" y="1371"/>
                      </a:lnTo>
                      <a:lnTo>
                        <a:pt x="2132" y="1312"/>
                      </a:lnTo>
                      <a:lnTo>
                        <a:pt x="2083" y="1300"/>
                      </a:lnTo>
                      <a:lnTo>
                        <a:pt x="2120" y="1240"/>
                      </a:lnTo>
                      <a:lnTo>
                        <a:pt x="2046" y="1216"/>
                      </a:lnTo>
                      <a:lnTo>
                        <a:pt x="2058" y="1143"/>
                      </a:lnTo>
                      <a:lnTo>
                        <a:pt x="2009" y="1107"/>
                      </a:lnTo>
                      <a:lnTo>
                        <a:pt x="2009" y="1047"/>
                      </a:lnTo>
                      <a:lnTo>
                        <a:pt x="1945" y="975"/>
                      </a:lnTo>
                      <a:lnTo>
                        <a:pt x="1713" y="619"/>
                      </a:lnTo>
                      <a:lnTo>
                        <a:pt x="1648" y="567"/>
                      </a:lnTo>
                      <a:lnTo>
                        <a:pt x="1661" y="518"/>
                      </a:lnTo>
                      <a:lnTo>
                        <a:pt x="1604" y="514"/>
                      </a:lnTo>
                      <a:lnTo>
                        <a:pt x="1612" y="469"/>
                      </a:lnTo>
                      <a:lnTo>
                        <a:pt x="1575" y="457"/>
                      </a:lnTo>
                      <a:lnTo>
                        <a:pt x="1575" y="409"/>
                      </a:lnTo>
                      <a:lnTo>
                        <a:pt x="1529" y="367"/>
                      </a:lnTo>
                      <a:lnTo>
                        <a:pt x="1438" y="229"/>
                      </a:lnTo>
                      <a:lnTo>
                        <a:pt x="1747" y="1189"/>
                      </a:lnTo>
                      <a:lnTo>
                        <a:pt x="1698" y="1288"/>
                      </a:lnTo>
                      <a:lnTo>
                        <a:pt x="1702" y="1166"/>
                      </a:lnTo>
                      <a:lnTo>
                        <a:pt x="1670" y="1177"/>
                      </a:lnTo>
                      <a:lnTo>
                        <a:pt x="1674" y="1120"/>
                      </a:lnTo>
                      <a:lnTo>
                        <a:pt x="1624" y="1107"/>
                      </a:lnTo>
                      <a:lnTo>
                        <a:pt x="1649" y="1023"/>
                      </a:lnTo>
                      <a:lnTo>
                        <a:pt x="1586" y="1023"/>
                      </a:lnTo>
                      <a:lnTo>
                        <a:pt x="1612" y="963"/>
                      </a:lnTo>
                      <a:lnTo>
                        <a:pt x="1549" y="950"/>
                      </a:lnTo>
                      <a:lnTo>
                        <a:pt x="1586" y="890"/>
                      </a:lnTo>
                      <a:lnTo>
                        <a:pt x="1524" y="878"/>
                      </a:lnTo>
                      <a:lnTo>
                        <a:pt x="1561" y="818"/>
                      </a:lnTo>
                      <a:lnTo>
                        <a:pt x="1512" y="807"/>
                      </a:lnTo>
                      <a:lnTo>
                        <a:pt x="1537" y="734"/>
                      </a:lnTo>
                      <a:lnTo>
                        <a:pt x="1488" y="722"/>
                      </a:lnTo>
                      <a:lnTo>
                        <a:pt x="1500" y="662"/>
                      </a:lnTo>
                      <a:lnTo>
                        <a:pt x="1438" y="637"/>
                      </a:lnTo>
                      <a:lnTo>
                        <a:pt x="1451" y="577"/>
                      </a:lnTo>
                      <a:lnTo>
                        <a:pt x="1399" y="545"/>
                      </a:lnTo>
                      <a:lnTo>
                        <a:pt x="1426" y="481"/>
                      </a:lnTo>
                      <a:lnTo>
                        <a:pt x="1377" y="451"/>
                      </a:lnTo>
                      <a:lnTo>
                        <a:pt x="1401" y="373"/>
                      </a:lnTo>
                      <a:lnTo>
                        <a:pt x="1351" y="373"/>
                      </a:lnTo>
                      <a:lnTo>
                        <a:pt x="1338" y="301"/>
                      </a:lnTo>
                      <a:lnTo>
                        <a:pt x="1344" y="272"/>
                      </a:lnTo>
                      <a:lnTo>
                        <a:pt x="1280" y="272"/>
                      </a:lnTo>
                      <a:lnTo>
                        <a:pt x="1322" y="1303"/>
                      </a:lnTo>
                      <a:lnTo>
                        <a:pt x="1252" y="1240"/>
                      </a:lnTo>
                      <a:lnTo>
                        <a:pt x="1289" y="1120"/>
                      </a:lnTo>
                      <a:lnTo>
                        <a:pt x="1228" y="1131"/>
                      </a:lnTo>
                      <a:lnTo>
                        <a:pt x="1289" y="1011"/>
                      </a:lnTo>
                      <a:lnTo>
                        <a:pt x="1228" y="1011"/>
                      </a:lnTo>
                      <a:lnTo>
                        <a:pt x="1259" y="935"/>
                      </a:lnTo>
                      <a:lnTo>
                        <a:pt x="1178" y="939"/>
                      </a:lnTo>
                      <a:lnTo>
                        <a:pt x="1259" y="841"/>
                      </a:lnTo>
                      <a:lnTo>
                        <a:pt x="1150" y="851"/>
                      </a:lnTo>
                      <a:lnTo>
                        <a:pt x="1259" y="735"/>
                      </a:lnTo>
                      <a:lnTo>
                        <a:pt x="1128" y="771"/>
                      </a:lnTo>
                      <a:lnTo>
                        <a:pt x="1236" y="661"/>
                      </a:lnTo>
                      <a:lnTo>
                        <a:pt x="1115" y="674"/>
                      </a:lnTo>
                      <a:lnTo>
                        <a:pt x="1213" y="577"/>
                      </a:lnTo>
                      <a:lnTo>
                        <a:pt x="1152" y="577"/>
                      </a:lnTo>
                      <a:lnTo>
                        <a:pt x="1192" y="514"/>
                      </a:lnTo>
                      <a:lnTo>
                        <a:pt x="1128" y="503"/>
                      </a:lnTo>
                      <a:lnTo>
                        <a:pt x="1182" y="440"/>
                      </a:lnTo>
                      <a:lnTo>
                        <a:pt x="1128" y="419"/>
                      </a:lnTo>
                      <a:lnTo>
                        <a:pt x="1192" y="357"/>
                      </a:lnTo>
                      <a:lnTo>
                        <a:pt x="1128" y="335"/>
                      </a:lnTo>
                      <a:lnTo>
                        <a:pt x="1192" y="282"/>
                      </a:lnTo>
                      <a:lnTo>
                        <a:pt x="1139" y="272"/>
                      </a:lnTo>
                      <a:lnTo>
                        <a:pt x="1192" y="219"/>
                      </a:lnTo>
                      <a:lnTo>
                        <a:pt x="1150" y="188"/>
                      </a:lnTo>
                      <a:lnTo>
                        <a:pt x="1128" y="143"/>
                      </a:lnTo>
                      <a:lnTo>
                        <a:pt x="905" y="915"/>
                      </a:lnTo>
                      <a:lnTo>
                        <a:pt x="1103" y="12"/>
                      </a:lnTo>
                      <a:lnTo>
                        <a:pt x="1152" y="12"/>
                      </a:lnTo>
                      <a:lnTo>
                        <a:pt x="1166" y="96"/>
                      </a:lnTo>
                      <a:lnTo>
                        <a:pt x="1178" y="143"/>
                      </a:lnTo>
                      <a:lnTo>
                        <a:pt x="1191" y="169"/>
                      </a:lnTo>
                      <a:lnTo>
                        <a:pt x="1215" y="108"/>
                      </a:lnTo>
                      <a:lnTo>
                        <a:pt x="1215" y="12"/>
                      </a:lnTo>
                      <a:lnTo>
                        <a:pt x="1338" y="229"/>
                      </a:lnTo>
                      <a:lnTo>
                        <a:pt x="1301" y="0"/>
                      </a:lnTo>
                      <a:lnTo>
                        <a:pt x="14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5" name="Freeform 11"/>
                <p:cNvSpPr>
                  <a:spLocks/>
                </p:cNvSpPr>
                <p:nvPr/>
              </p:nvSpPr>
              <p:spPr bwMode="auto">
                <a:xfrm>
                  <a:off x="4100" y="485"/>
                  <a:ext cx="1315" cy="797"/>
                </a:xfrm>
                <a:custGeom>
                  <a:avLst/>
                  <a:gdLst/>
                  <a:ahLst/>
                  <a:cxnLst>
                    <a:cxn ang="0">
                      <a:pos x="161" y="602"/>
                    </a:cxn>
                    <a:cxn ang="0">
                      <a:pos x="323" y="578"/>
                    </a:cxn>
                    <a:cxn ang="0">
                      <a:pos x="446" y="494"/>
                    </a:cxn>
                    <a:cxn ang="0">
                      <a:pos x="583" y="302"/>
                    </a:cxn>
                    <a:cxn ang="0">
                      <a:pos x="755" y="109"/>
                    </a:cxn>
                    <a:cxn ang="0">
                      <a:pos x="941" y="13"/>
                    </a:cxn>
                    <a:cxn ang="0">
                      <a:pos x="1140" y="36"/>
                    </a:cxn>
                    <a:cxn ang="0">
                      <a:pos x="1314" y="0"/>
                    </a:cxn>
                    <a:cxn ang="0">
                      <a:pos x="1301" y="60"/>
                    </a:cxn>
                    <a:cxn ang="0">
                      <a:pos x="1301" y="109"/>
                    </a:cxn>
                    <a:cxn ang="0">
                      <a:pos x="1301" y="181"/>
                    </a:cxn>
                    <a:cxn ang="0">
                      <a:pos x="1314" y="230"/>
                    </a:cxn>
                    <a:cxn ang="0">
                      <a:pos x="1277" y="277"/>
                    </a:cxn>
                    <a:cxn ang="0">
                      <a:pos x="1277" y="314"/>
                    </a:cxn>
                    <a:cxn ang="0">
                      <a:pos x="1066" y="289"/>
                    </a:cxn>
                    <a:cxn ang="0">
                      <a:pos x="1078" y="230"/>
                    </a:cxn>
                    <a:cxn ang="0">
                      <a:pos x="1091" y="193"/>
                    </a:cxn>
                    <a:cxn ang="0">
                      <a:pos x="1091" y="170"/>
                    </a:cxn>
                    <a:cxn ang="0">
                      <a:pos x="1078" y="121"/>
                    </a:cxn>
                    <a:cxn ang="0">
                      <a:pos x="1066" y="73"/>
                    </a:cxn>
                    <a:cxn ang="0">
                      <a:pos x="904" y="73"/>
                    </a:cxn>
                    <a:cxn ang="0">
                      <a:pos x="706" y="205"/>
                    </a:cxn>
                    <a:cxn ang="0">
                      <a:pos x="755" y="217"/>
                    </a:cxn>
                    <a:cxn ang="0">
                      <a:pos x="843" y="241"/>
                    </a:cxn>
                    <a:cxn ang="0">
                      <a:pos x="892" y="314"/>
                    </a:cxn>
                    <a:cxn ang="0">
                      <a:pos x="830" y="362"/>
                    </a:cxn>
                    <a:cxn ang="0">
                      <a:pos x="421" y="675"/>
                    </a:cxn>
                    <a:cxn ang="0">
                      <a:pos x="384" y="651"/>
                    </a:cxn>
                    <a:cxn ang="0">
                      <a:pos x="360" y="626"/>
                    </a:cxn>
                    <a:cxn ang="0">
                      <a:pos x="223" y="602"/>
                    </a:cxn>
                    <a:cxn ang="0">
                      <a:pos x="62" y="687"/>
                    </a:cxn>
                    <a:cxn ang="0">
                      <a:pos x="74" y="760"/>
                    </a:cxn>
                    <a:cxn ang="0">
                      <a:pos x="135" y="760"/>
                    </a:cxn>
                    <a:cxn ang="0">
                      <a:pos x="173" y="783"/>
                    </a:cxn>
                    <a:cxn ang="0">
                      <a:pos x="86" y="639"/>
                    </a:cxn>
                  </a:cxnLst>
                  <a:rect l="0" t="0" r="r" b="b"/>
                  <a:pathLst>
                    <a:path w="1315" h="797">
                      <a:moveTo>
                        <a:pt x="86" y="639"/>
                      </a:moveTo>
                      <a:lnTo>
                        <a:pt x="161" y="602"/>
                      </a:lnTo>
                      <a:lnTo>
                        <a:pt x="247" y="578"/>
                      </a:lnTo>
                      <a:lnTo>
                        <a:pt x="323" y="578"/>
                      </a:lnTo>
                      <a:lnTo>
                        <a:pt x="396" y="555"/>
                      </a:lnTo>
                      <a:lnTo>
                        <a:pt x="446" y="494"/>
                      </a:lnTo>
                      <a:lnTo>
                        <a:pt x="508" y="410"/>
                      </a:lnTo>
                      <a:lnTo>
                        <a:pt x="583" y="302"/>
                      </a:lnTo>
                      <a:lnTo>
                        <a:pt x="669" y="193"/>
                      </a:lnTo>
                      <a:lnTo>
                        <a:pt x="755" y="109"/>
                      </a:lnTo>
                      <a:lnTo>
                        <a:pt x="867" y="49"/>
                      </a:lnTo>
                      <a:lnTo>
                        <a:pt x="941" y="13"/>
                      </a:lnTo>
                      <a:lnTo>
                        <a:pt x="1066" y="13"/>
                      </a:lnTo>
                      <a:lnTo>
                        <a:pt x="1140" y="36"/>
                      </a:lnTo>
                      <a:lnTo>
                        <a:pt x="1240" y="36"/>
                      </a:lnTo>
                      <a:lnTo>
                        <a:pt x="1314" y="0"/>
                      </a:lnTo>
                      <a:lnTo>
                        <a:pt x="1214" y="73"/>
                      </a:lnTo>
                      <a:lnTo>
                        <a:pt x="1301" y="60"/>
                      </a:lnTo>
                      <a:lnTo>
                        <a:pt x="1240" y="109"/>
                      </a:lnTo>
                      <a:lnTo>
                        <a:pt x="1301" y="109"/>
                      </a:lnTo>
                      <a:lnTo>
                        <a:pt x="1226" y="158"/>
                      </a:lnTo>
                      <a:lnTo>
                        <a:pt x="1301" y="181"/>
                      </a:lnTo>
                      <a:lnTo>
                        <a:pt x="1226" y="217"/>
                      </a:lnTo>
                      <a:lnTo>
                        <a:pt x="1314" y="230"/>
                      </a:lnTo>
                      <a:lnTo>
                        <a:pt x="1240" y="254"/>
                      </a:lnTo>
                      <a:lnTo>
                        <a:pt x="1277" y="277"/>
                      </a:lnTo>
                      <a:lnTo>
                        <a:pt x="1214" y="302"/>
                      </a:lnTo>
                      <a:lnTo>
                        <a:pt x="1277" y="314"/>
                      </a:lnTo>
                      <a:lnTo>
                        <a:pt x="1177" y="314"/>
                      </a:lnTo>
                      <a:lnTo>
                        <a:pt x="1066" y="289"/>
                      </a:lnTo>
                      <a:lnTo>
                        <a:pt x="991" y="302"/>
                      </a:lnTo>
                      <a:lnTo>
                        <a:pt x="1078" y="230"/>
                      </a:lnTo>
                      <a:lnTo>
                        <a:pt x="991" y="230"/>
                      </a:lnTo>
                      <a:lnTo>
                        <a:pt x="1091" y="193"/>
                      </a:lnTo>
                      <a:lnTo>
                        <a:pt x="1003" y="193"/>
                      </a:lnTo>
                      <a:lnTo>
                        <a:pt x="1091" y="170"/>
                      </a:lnTo>
                      <a:lnTo>
                        <a:pt x="980" y="146"/>
                      </a:lnTo>
                      <a:lnTo>
                        <a:pt x="1078" y="121"/>
                      </a:lnTo>
                      <a:lnTo>
                        <a:pt x="991" y="97"/>
                      </a:lnTo>
                      <a:lnTo>
                        <a:pt x="1066" y="73"/>
                      </a:lnTo>
                      <a:lnTo>
                        <a:pt x="980" y="60"/>
                      </a:lnTo>
                      <a:lnTo>
                        <a:pt x="904" y="73"/>
                      </a:lnTo>
                      <a:lnTo>
                        <a:pt x="792" y="121"/>
                      </a:lnTo>
                      <a:lnTo>
                        <a:pt x="706" y="205"/>
                      </a:lnTo>
                      <a:lnTo>
                        <a:pt x="470" y="506"/>
                      </a:lnTo>
                      <a:lnTo>
                        <a:pt x="755" y="217"/>
                      </a:lnTo>
                      <a:lnTo>
                        <a:pt x="508" y="519"/>
                      </a:lnTo>
                      <a:lnTo>
                        <a:pt x="843" y="241"/>
                      </a:lnTo>
                      <a:lnTo>
                        <a:pt x="532" y="543"/>
                      </a:lnTo>
                      <a:lnTo>
                        <a:pt x="892" y="314"/>
                      </a:lnTo>
                      <a:lnTo>
                        <a:pt x="954" y="289"/>
                      </a:lnTo>
                      <a:lnTo>
                        <a:pt x="830" y="362"/>
                      </a:lnTo>
                      <a:lnTo>
                        <a:pt x="483" y="639"/>
                      </a:lnTo>
                      <a:lnTo>
                        <a:pt x="421" y="675"/>
                      </a:lnTo>
                      <a:lnTo>
                        <a:pt x="323" y="699"/>
                      </a:lnTo>
                      <a:lnTo>
                        <a:pt x="384" y="651"/>
                      </a:lnTo>
                      <a:lnTo>
                        <a:pt x="285" y="663"/>
                      </a:lnTo>
                      <a:lnTo>
                        <a:pt x="360" y="626"/>
                      </a:lnTo>
                      <a:lnTo>
                        <a:pt x="272" y="615"/>
                      </a:lnTo>
                      <a:lnTo>
                        <a:pt x="223" y="602"/>
                      </a:lnTo>
                      <a:lnTo>
                        <a:pt x="111" y="651"/>
                      </a:lnTo>
                      <a:lnTo>
                        <a:pt x="62" y="687"/>
                      </a:lnTo>
                      <a:lnTo>
                        <a:pt x="186" y="651"/>
                      </a:lnTo>
                      <a:lnTo>
                        <a:pt x="74" y="760"/>
                      </a:lnTo>
                      <a:lnTo>
                        <a:pt x="235" y="663"/>
                      </a:lnTo>
                      <a:lnTo>
                        <a:pt x="135" y="760"/>
                      </a:lnTo>
                      <a:lnTo>
                        <a:pt x="247" y="711"/>
                      </a:lnTo>
                      <a:lnTo>
                        <a:pt x="173" y="783"/>
                      </a:lnTo>
                      <a:lnTo>
                        <a:pt x="0" y="796"/>
                      </a:lnTo>
                      <a:lnTo>
                        <a:pt x="86" y="63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6" name="Freeform 12"/>
                <p:cNvSpPr>
                  <a:spLocks/>
                </p:cNvSpPr>
                <p:nvPr/>
              </p:nvSpPr>
              <p:spPr bwMode="auto">
                <a:xfrm>
                  <a:off x="3448" y="1437"/>
                  <a:ext cx="565" cy="1176"/>
                </a:xfrm>
                <a:custGeom>
                  <a:avLst/>
                  <a:gdLst/>
                  <a:ahLst/>
                  <a:cxnLst>
                    <a:cxn ang="0">
                      <a:pos x="553" y="120"/>
                    </a:cxn>
                    <a:cxn ang="0">
                      <a:pos x="163" y="1175"/>
                    </a:cxn>
                    <a:cxn ang="0">
                      <a:pos x="119" y="1123"/>
                    </a:cxn>
                    <a:cxn ang="0">
                      <a:pos x="11" y="1112"/>
                    </a:cxn>
                    <a:cxn ang="0">
                      <a:pos x="119" y="1049"/>
                    </a:cxn>
                    <a:cxn ang="0">
                      <a:pos x="0" y="1028"/>
                    </a:cxn>
                    <a:cxn ang="0">
                      <a:pos x="143" y="975"/>
                    </a:cxn>
                    <a:cxn ang="0">
                      <a:pos x="0" y="954"/>
                    </a:cxn>
                    <a:cxn ang="0">
                      <a:pos x="167" y="915"/>
                    </a:cxn>
                    <a:cxn ang="0">
                      <a:pos x="33" y="870"/>
                    </a:cxn>
                    <a:cxn ang="0">
                      <a:pos x="180" y="842"/>
                    </a:cxn>
                    <a:cxn ang="0">
                      <a:pos x="88" y="785"/>
                    </a:cxn>
                    <a:cxn ang="0">
                      <a:pos x="192" y="759"/>
                    </a:cxn>
                    <a:cxn ang="0">
                      <a:pos x="130" y="712"/>
                    </a:cxn>
                    <a:cxn ang="0">
                      <a:pos x="218" y="681"/>
                    </a:cxn>
                    <a:cxn ang="0">
                      <a:pos x="218" y="625"/>
                    </a:cxn>
                    <a:cxn ang="0">
                      <a:pos x="564" y="0"/>
                    </a:cxn>
                    <a:cxn ang="0">
                      <a:pos x="553" y="120"/>
                    </a:cxn>
                  </a:cxnLst>
                  <a:rect l="0" t="0" r="r" b="b"/>
                  <a:pathLst>
                    <a:path w="565" h="1176">
                      <a:moveTo>
                        <a:pt x="553" y="120"/>
                      </a:moveTo>
                      <a:lnTo>
                        <a:pt x="163" y="1175"/>
                      </a:lnTo>
                      <a:lnTo>
                        <a:pt x="119" y="1123"/>
                      </a:lnTo>
                      <a:lnTo>
                        <a:pt x="11" y="1112"/>
                      </a:lnTo>
                      <a:lnTo>
                        <a:pt x="119" y="1049"/>
                      </a:lnTo>
                      <a:lnTo>
                        <a:pt x="0" y="1028"/>
                      </a:lnTo>
                      <a:lnTo>
                        <a:pt x="143" y="975"/>
                      </a:lnTo>
                      <a:lnTo>
                        <a:pt x="0" y="954"/>
                      </a:lnTo>
                      <a:lnTo>
                        <a:pt x="167" y="915"/>
                      </a:lnTo>
                      <a:lnTo>
                        <a:pt x="33" y="870"/>
                      </a:lnTo>
                      <a:lnTo>
                        <a:pt x="180" y="842"/>
                      </a:lnTo>
                      <a:lnTo>
                        <a:pt x="88" y="785"/>
                      </a:lnTo>
                      <a:lnTo>
                        <a:pt x="192" y="759"/>
                      </a:lnTo>
                      <a:lnTo>
                        <a:pt x="130" y="712"/>
                      </a:lnTo>
                      <a:lnTo>
                        <a:pt x="218" y="681"/>
                      </a:lnTo>
                      <a:lnTo>
                        <a:pt x="218" y="625"/>
                      </a:lnTo>
                      <a:lnTo>
                        <a:pt x="564" y="0"/>
                      </a:lnTo>
                      <a:lnTo>
                        <a:pt x="553" y="1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158" name="Freeform 14"/>
              <p:cNvSpPr>
                <a:spLocks/>
              </p:cNvSpPr>
              <p:nvPr/>
            </p:nvSpPr>
            <p:spPr bwMode="auto">
              <a:xfrm>
                <a:off x="3952" y="1242"/>
                <a:ext cx="459" cy="244"/>
              </a:xfrm>
              <a:custGeom>
                <a:avLst/>
                <a:gdLst/>
                <a:ahLst/>
                <a:cxnLst>
                  <a:cxn ang="0">
                    <a:pos x="7" y="32"/>
                  </a:cxn>
                  <a:cxn ang="0">
                    <a:pos x="7" y="51"/>
                  </a:cxn>
                  <a:cxn ang="0">
                    <a:pos x="32" y="56"/>
                  </a:cxn>
                  <a:cxn ang="0">
                    <a:pos x="96" y="147"/>
                  </a:cxn>
                  <a:cxn ang="0">
                    <a:pos x="0" y="228"/>
                  </a:cxn>
                  <a:cxn ang="0">
                    <a:pos x="76" y="209"/>
                  </a:cxn>
                  <a:cxn ang="0">
                    <a:pos x="134" y="113"/>
                  </a:cxn>
                  <a:cxn ang="0">
                    <a:pos x="127" y="243"/>
                  </a:cxn>
                  <a:cxn ang="0">
                    <a:pos x="159" y="204"/>
                  </a:cxn>
                  <a:cxn ang="0">
                    <a:pos x="203" y="89"/>
                  </a:cxn>
                  <a:cxn ang="0">
                    <a:pos x="242" y="238"/>
                  </a:cxn>
                  <a:cxn ang="0">
                    <a:pos x="267" y="104"/>
                  </a:cxn>
                  <a:cxn ang="0">
                    <a:pos x="331" y="216"/>
                  </a:cxn>
                  <a:cxn ang="0">
                    <a:pos x="458" y="212"/>
                  </a:cxn>
                  <a:cxn ang="0">
                    <a:pos x="325" y="0"/>
                  </a:cxn>
                  <a:cxn ang="0">
                    <a:pos x="7" y="32"/>
                  </a:cxn>
                </a:cxnLst>
                <a:rect l="0" t="0" r="r" b="b"/>
                <a:pathLst>
                  <a:path w="459" h="244">
                    <a:moveTo>
                      <a:pt x="7" y="32"/>
                    </a:moveTo>
                    <a:lnTo>
                      <a:pt x="7" y="51"/>
                    </a:lnTo>
                    <a:lnTo>
                      <a:pt x="32" y="56"/>
                    </a:lnTo>
                    <a:lnTo>
                      <a:pt x="96" y="147"/>
                    </a:lnTo>
                    <a:lnTo>
                      <a:pt x="0" y="228"/>
                    </a:lnTo>
                    <a:lnTo>
                      <a:pt x="76" y="209"/>
                    </a:lnTo>
                    <a:lnTo>
                      <a:pt x="134" y="113"/>
                    </a:lnTo>
                    <a:lnTo>
                      <a:pt x="127" y="243"/>
                    </a:lnTo>
                    <a:lnTo>
                      <a:pt x="159" y="204"/>
                    </a:lnTo>
                    <a:lnTo>
                      <a:pt x="203" y="89"/>
                    </a:lnTo>
                    <a:lnTo>
                      <a:pt x="242" y="238"/>
                    </a:lnTo>
                    <a:lnTo>
                      <a:pt x="267" y="104"/>
                    </a:lnTo>
                    <a:lnTo>
                      <a:pt x="331" y="216"/>
                    </a:lnTo>
                    <a:lnTo>
                      <a:pt x="458" y="212"/>
                    </a:lnTo>
                    <a:lnTo>
                      <a:pt x="325" y="0"/>
                    </a:lnTo>
                    <a:lnTo>
                      <a:pt x="7" y="32"/>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6160" name="Freeform 16"/>
            <p:cNvSpPr>
              <a:spLocks/>
            </p:cNvSpPr>
            <p:nvPr/>
          </p:nvSpPr>
          <p:spPr bwMode="auto">
            <a:xfrm>
              <a:off x="3941" y="385"/>
              <a:ext cx="495" cy="916"/>
            </a:xfrm>
            <a:custGeom>
              <a:avLst/>
              <a:gdLst/>
              <a:ahLst/>
              <a:cxnLst>
                <a:cxn ang="0">
                  <a:pos x="19" y="856"/>
                </a:cxn>
                <a:cxn ang="0">
                  <a:pos x="9" y="711"/>
                </a:cxn>
                <a:cxn ang="0">
                  <a:pos x="84" y="590"/>
                </a:cxn>
                <a:cxn ang="0">
                  <a:pos x="205" y="458"/>
                </a:cxn>
                <a:cxn ang="0">
                  <a:pos x="233" y="350"/>
                </a:cxn>
                <a:cxn ang="0">
                  <a:pos x="168" y="254"/>
                </a:cxn>
                <a:cxn ang="0">
                  <a:pos x="112" y="181"/>
                </a:cxn>
                <a:cxn ang="0">
                  <a:pos x="187" y="72"/>
                </a:cxn>
                <a:cxn ang="0">
                  <a:pos x="308" y="0"/>
                </a:cxn>
                <a:cxn ang="0">
                  <a:pos x="336" y="37"/>
                </a:cxn>
                <a:cxn ang="0">
                  <a:pos x="364" y="61"/>
                </a:cxn>
                <a:cxn ang="0">
                  <a:pos x="392" y="96"/>
                </a:cxn>
                <a:cxn ang="0">
                  <a:pos x="420" y="132"/>
                </a:cxn>
                <a:cxn ang="0">
                  <a:pos x="438" y="193"/>
                </a:cxn>
                <a:cxn ang="0">
                  <a:pos x="466" y="242"/>
                </a:cxn>
                <a:cxn ang="0">
                  <a:pos x="485" y="361"/>
                </a:cxn>
                <a:cxn ang="0">
                  <a:pos x="383" y="518"/>
                </a:cxn>
                <a:cxn ang="0">
                  <a:pos x="420" y="434"/>
                </a:cxn>
                <a:cxn ang="0">
                  <a:pos x="438" y="289"/>
                </a:cxn>
                <a:cxn ang="0">
                  <a:pos x="168" y="156"/>
                </a:cxn>
                <a:cxn ang="0">
                  <a:pos x="168" y="217"/>
                </a:cxn>
                <a:cxn ang="0">
                  <a:pos x="261" y="313"/>
                </a:cxn>
                <a:cxn ang="0">
                  <a:pos x="270" y="446"/>
                </a:cxn>
                <a:cxn ang="0">
                  <a:pos x="298" y="482"/>
                </a:cxn>
                <a:cxn ang="0">
                  <a:pos x="326" y="494"/>
                </a:cxn>
                <a:cxn ang="0">
                  <a:pos x="261" y="615"/>
                </a:cxn>
                <a:cxn ang="0">
                  <a:pos x="187" y="711"/>
                </a:cxn>
                <a:cxn ang="0">
                  <a:pos x="130" y="892"/>
                </a:cxn>
                <a:cxn ang="0">
                  <a:pos x="94" y="771"/>
                </a:cxn>
                <a:cxn ang="0">
                  <a:pos x="102" y="651"/>
                </a:cxn>
                <a:cxn ang="0">
                  <a:pos x="56" y="687"/>
                </a:cxn>
                <a:cxn ang="0">
                  <a:pos x="56" y="831"/>
                </a:cxn>
                <a:cxn ang="0">
                  <a:pos x="84" y="915"/>
                </a:cxn>
              </a:cxnLst>
              <a:rect l="0" t="0" r="r" b="b"/>
              <a:pathLst>
                <a:path w="495" h="916">
                  <a:moveTo>
                    <a:pt x="84" y="915"/>
                  </a:moveTo>
                  <a:lnTo>
                    <a:pt x="19" y="856"/>
                  </a:lnTo>
                  <a:lnTo>
                    <a:pt x="0" y="783"/>
                  </a:lnTo>
                  <a:lnTo>
                    <a:pt x="9" y="711"/>
                  </a:lnTo>
                  <a:lnTo>
                    <a:pt x="46" y="651"/>
                  </a:lnTo>
                  <a:lnTo>
                    <a:pt x="84" y="590"/>
                  </a:lnTo>
                  <a:lnTo>
                    <a:pt x="149" y="530"/>
                  </a:lnTo>
                  <a:lnTo>
                    <a:pt x="205" y="458"/>
                  </a:lnTo>
                  <a:lnTo>
                    <a:pt x="233" y="410"/>
                  </a:lnTo>
                  <a:lnTo>
                    <a:pt x="233" y="350"/>
                  </a:lnTo>
                  <a:lnTo>
                    <a:pt x="215" y="289"/>
                  </a:lnTo>
                  <a:lnTo>
                    <a:pt x="168" y="254"/>
                  </a:lnTo>
                  <a:lnTo>
                    <a:pt x="130" y="229"/>
                  </a:lnTo>
                  <a:lnTo>
                    <a:pt x="112" y="181"/>
                  </a:lnTo>
                  <a:lnTo>
                    <a:pt x="140" y="132"/>
                  </a:lnTo>
                  <a:lnTo>
                    <a:pt x="187" y="72"/>
                  </a:lnTo>
                  <a:lnTo>
                    <a:pt x="242" y="24"/>
                  </a:lnTo>
                  <a:lnTo>
                    <a:pt x="308" y="0"/>
                  </a:lnTo>
                  <a:lnTo>
                    <a:pt x="290" y="49"/>
                  </a:lnTo>
                  <a:lnTo>
                    <a:pt x="336" y="37"/>
                  </a:lnTo>
                  <a:lnTo>
                    <a:pt x="317" y="72"/>
                  </a:lnTo>
                  <a:lnTo>
                    <a:pt x="364" y="61"/>
                  </a:lnTo>
                  <a:lnTo>
                    <a:pt x="336" y="121"/>
                  </a:lnTo>
                  <a:lnTo>
                    <a:pt x="392" y="96"/>
                  </a:lnTo>
                  <a:lnTo>
                    <a:pt x="355" y="156"/>
                  </a:lnTo>
                  <a:lnTo>
                    <a:pt x="420" y="132"/>
                  </a:lnTo>
                  <a:lnTo>
                    <a:pt x="401" y="181"/>
                  </a:lnTo>
                  <a:lnTo>
                    <a:pt x="438" y="193"/>
                  </a:lnTo>
                  <a:lnTo>
                    <a:pt x="429" y="229"/>
                  </a:lnTo>
                  <a:lnTo>
                    <a:pt x="466" y="242"/>
                  </a:lnTo>
                  <a:lnTo>
                    <a:pt x="494" y="289"/>
                  </a:lnTo>
                  <a:lnTo>
                    <a:pt x="485" y="361"/>
                  </a:lnTo>
                  <a:lnTo>
                    <a:pt x="448" y="434"/>
                  </a:lnTo>
                  <a:lnTo>
                    <a:pt x="383" y="518"/>
                  </a:lnTo>
                  <a:lnTo>
                    <a:pt x="317" y="579"/>
                  </a:lnTo>
                  <a:lnTo>
                    <a:pt x="420" y="434"/>
                  </a:lnTo>
                  <a:lnTo>
                    <a:pt x="448" y="361"/>
                  </a:lnTo>
                  <a:lnTo>
                    <a:pt x="438" y="289"/>
                  </a:lnTo>
                  <a:lnTo>
                    <a:pt x="401" y="254"/>
                  </a:lnTo>
                  <a:lnTo>
                    <a:pt x="168" y="156"/>
                  </a:lnTo>
                  <a:lnTo>
                    <a:pt x="158" y="181"/>
                  </a:lnTo>
                  <a:lnTo>
                    <a:pt x="168" y="217"/>
                  </a:lnTo>
                  <a:lnTo>
                    <a:pt x="233" y="266"/>
                  </a:lnTo>
                  <a:lnTo>
                    <a:pt x="261" y="313"/>
                  </a:lnTo>
                  <a:lnTo>
                    <a:pt x="280" y="398"/>
                  </a:lnTo>
                  <a:lnTo>
                    <a:pt x="270" y="446"/>
                  </a:lnTo>
                  <a:lnTo>
                    <a:pt x="336" y="385"/>
                  </a:lnTo>
                  <a:lnTo>
                    <a:pt x="298" y="482"/>
                  </a:lnTo>
                  <a:lnTo>
                    <a:pt x="392" y="373"/>
                  </a:lnTo>
                  <a:lnTo>
                    <a:pt x="326" y="494"/>
                  </a:lnTo>
                  <a:lnTo>
                    <a:pt x="392" y="434"/>
                  </a:lnTo>
                  <a:lnTo>
                    <a:pt x="261" y="615"/>
                  </a:lnTo>
                  <a:lnTo>
                    <a:pt x="205" y="674"/>
                  </a:lnTo>
                  <a:lnTo>
                    <a:pt x="187" y="711"/>
                  </a:lnTo>
                  <a:lnTo>
                    <a:pt x="177" y="795"/>
                  </a:lnTo>
                  <a:lnTo>
                    <a:pt x="130" y="892"/>
                  </a:lnTo>
                  <a:lnTo>
                    <a:pt x="102" y="844"/>
                  </a:lnTo>
                  <a:lnTo>
                    <a:pt x="94" y="771"/>
                  </a:lnTo>
                  <a:lnTo>
                    <a:pt x="94" y="711"/>
                  </a:lnTo>
                  <a:lnTo>
                    <a:pt x="102" y="651"/>
                  </a:lnTo>
                  <a:lnTo>
                    <a:pt x="130" y="590"/>
                  </a:lnTo>
                  <a:lnTo>
                    <a:pt x="56" y="687"/>
                  </a:lnTo>
                  <a:lnTo>
                    <a:pt x="38" y="783"/>
                  </a:lnTo>
                  <a:lnTo>
                    <a:pt x="56" y="831"/>
                  </a:lnTo>
                  <a:lnTo>
                    <a:pt x="94" y="903"/>
                  </a:lnTo>
                  <a:lnTo>
                    <a:pt x="84" y="9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ea typeface="SimSun" pitchFamily="2" charset="-122"/>
              </a:rPr>
              <a:t>The Implementation File</a:t>
            </a:r>
          </a:p>
        </p:txBody>
      </p:sp>
      <p:sp>
        <p:nvSpPr>
          <p:cNvPr id="63491" name="Rectangle 3"/>
          <p:cNvSpPr>
            <a:spLocks noGrp="1" noChangeArrowheads="1"/>
          </p:cNvSpPr>
          <p:nvPr>
            <p:ph type="body" sz="half" idx="1"/>
          </p:nvPr>
        </p:nvSpPr>
        <p:spPr>
          <a:xfrm>
            <a:off x="685800" y="1836738"/>
            <a:ext cx="4503738" cy="4183062"/>
          </a:xfrm>
          <a:noFill/>
          <a:ln/>
        </p:spPr>
        <p:txBody>
          <a:bodyPr/>
          <a:lstStyle/>
          <a:p>
            <a:r>
              <a:rPr lang="en-US" altLang="zh-CN">
                <a:ea typeface="SimSun" pitchFamily="2" charset="-122"/>
              </a:rPr>
              <a:t>As with any class, the actual definitions of the member functions are placed in a separate implementation file.</a:t>
            </a:r>
          </a:p>
          <a:p>
            <a:r>
              <a:rPr lang="en-US" altLang="zh-CN">
                <a:ea typeface="SimSun" pitchFamily="2" charset="-122"/>
              </a:rPr>
              <a:t>The </a:t>
            </a:r>
            <a:r>
              <a:rPr lang="en-US" altLang="zh-CN" b="1" u="sng">
                <a:ea typeface="SimSun" pitchFamily="2" charset="-122"/>
              </a:rPr>
              <a:t>implementations </a:t>
            </a:r>
            <a:r>
              <a:rPr lang="en-US" altLang="zh-CN">
                <a:ea typeface="SimSun" pitchFamily="2" charset="-122"/>
              </a:rPr>
              <a:t>of the </a:t>
            </a:r>
            <a:r>
              <a:rPr lang="en-US" altLang="zh-CN">
                <a:latin typeface="Arial" pitchFamily="34" charset="0"/>
                <a:ea typeface="SimSun" pitchFamily="2" charset="-122"/>
              </a:rPr>
              <a:t>bag</a:t>
            </a:r>
            <a:r>
              <a:rPr lang="en-US" altLang="zh-CN">
                <a:ea typeface="SimSun" pitchFamily="2" charset="-122"/>
              </a:rPr>
              <a:t>’s member functions are in </a:t>
            </a:r>
            <a:r>
              <a:rPr lang="en-US" altLang="zh-CN">
                <a:latin typeface="Arial" pitchFamily="34" charset="0"/>
                <a:ea typeface="SimSun" pitchFamily="2" charset="-122"/>
              </a:rPr>
              <a:t>bag1.cxx</a:t>
            </a:r>
            <a:r>
              <a:rPr lang="en-US" altLang="zh-CN">
                <a:ea typeface="SimSun" pitchFamily="2" charset="-122"/>
              </a:rPr>
              <a:t>.</a:t>
            </a:r>
          </a:p>
        </p:txBody>
      </p:sp>
      <p:sp>
        <p:nvSpPr>
          <p:cNvPr id="63492" name="Rectangle 4"/>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63493" name="Rectangle 5"/>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3495" name="Rectangle 7"/>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63496"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63497" name="Rectangle 9"/>
          <p:cNvSpPr>
            <a:spLocks noChangeArrowheads="1"/>
          </p:cNvSpPr>
          <p:nvPr/>
        </p:nvSpPr>
        <p:spPr bwMode="auto">
          <a:xfrm>
            <a:off x="5703888" y="5195888"/>
            <a:ext cx="3035300" cy="1228725"/>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algn="ctr"/>
            <a:r>
              <a:rPr lang="en-US" altLang="zh-CN" sz="2000">
                <a:solidFill>
                  <a:srgbClr val="FC0128"/>
                </a:solidFill>
                <a:effectLst/>
                <a:ea typeface="SimSun" pitchFamily="2" charset="-122"/>
              </a:rPr>
              <a:t>Implementations of the</a:t>
            </a:r>
          </a:p>
          <a:p>
            <a:pPr algn="ctr"/>
            <a:r>
              <a:rPr lang="en-US" altLang="zh-CN" sz="2000">
                <a:solidFill>
                  <a:srgbClr val="FC0128"/>
                </a:solidFill>
                <a:effectLst/>
                <a:ea typeface="SimSun" pitchFamily="2" charset="-122"/>
              </a:rPr>
              <a:t>bag’s member functions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ea typeface="SimSun" pitchFamily="2" charset="-122"/>
              </a:rPr>
              <a:t>A Quiz</a:t>
            </a:r>
          </a:p>
        </p:txBody>
      </p:sp>
      <p:sp>
        <p:nvSpPr>
          <p:cNvPr id="65539"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Suppose that a Mysterious Benefactor provides you with the bag class, but you are only permitted to read the documentation in the header file.  You cannot read the class definition or implementation file.  Can you write a program that uses the </a:t>
            </a:r>
            <a:r>
              <a:rPr lang="en-US" altLang="zh-CN" sz="2400">
                <a:latin typeface="Arial" pitchFamily="34" charset="0"/>
                <a:ea typeface="SimSun" pitchFamily="2" charset="-122"/>
              </a:rPr>
              <a:t>bag</a:t>
            </a:r>
            <a:r>
              <a:rPr lang="en-US" altLang="zh-CN" sz="2400" i="1">
                <a:latin typeface="Arial" pitchFamily="34" charset="0"/>
                <a:ea typeface="SimSun" pitchFamily="2" charset="-122"/>
              </a:rPr>
              <a:t> data type ?</a:t>
            </a:r>
          </a:p>
        </p:txBody>
      </p:sp>
      <p:sp>
        <p:nvSpPr>
          <p:cNvPr id="65540" name="Rectangle 4"/>
          <p:cNvSpPr>
            <a:spLocks noGrp="1" noChangeArrowheads="1"/>
          </p:cNvSpPr>
          <p:nvPr>
            <p:ph type="body" sz="half" idx="1"/>
          </p:nvPr>
        </p:nvSpPr>
        <p:spPr>
          <a:xfrm>
            <a:off x="4876800" y="2057400"/>
            <a:ext cx="4194175" cy="4114800"/>
          </a:xfrm>
          <a:noFill/>
          <a:ln/>
        </p:spPr>
        <p:txBody>
          <a:bodyPr/>
          <a:lstStyle/>
          <a:p>
            <a:pPr marL="344488" indent="-344488">
              <a:buClr>
                <a:schemeClr val="tx1"/>
              </a:buClr>
              <a:buSzPct val="100000"/>
              <a:buFont typeface="Monotype Sorts" charset="2"/>
              <a:buChar char="¬"/>
            </a:pPr>
            <a:r>
              <a:rPr lang="en-US" altLang="zh-CN">
                <a:ea typeface="SimSun" pitchFamily="2" charset="-122"/>
              </a:rPr>
              <a:t>Yes  I  can.</a:t>
            </a:r>
          </a:p>
          <a:p>
            <a:pPr marL="344488" indent="-344488">
              <a:buClr>
                <a:schemeClr val="tx1"/>
              </a:buClr>
              <a:buSzPct val="100000"/>
              <a:buFont typeface="Monotype Sorts" charset="2"/>
              <a:buChar char="­"/>
            </a:pPr>
            <a:r>
              <a:rPr lang="en-US" altLang="zh-CN">
                <a:ea typeface="SimSun" pitchFamily="2" charset="-122"/>
              </a:rPr>
              <a:t>No.  Not unless I see the class definition for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a:t>
            </a:r>
          </a:p>
          <a:p>
            <a:pPr marL="344488" indent="-344488">
              <a:buClr>
                <a:schemeClr val="tx1"/>
              </a:buClr>
              <a:buSzPct val="100000"/>
              <a:buFont typeface="Monotype Sorts" charset="2"/>
              <a:buChar char="®"/>
            </a:pPr>
            <a:r>
              <a:rPr lang="en-US" altLang="zh-CN">
                <a:ea typeface="SimSun" pitchFamily="2" charset="-122"/>
              </a:rPr>
              <a:t>No. I need to see the class definition for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 and also see the implementation file.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up)">
                                      <p:cBhvr>
                                        <p:cTn id="7" dur="500"/>
                                        <p:tgtEl>
                                          <p:spTgt spid="655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SimSun" pitchFamily="2" charset="-122"/>
              </a:rPr>
              <a:t>A Quiz</a:t>
            </a:r>
          </a:p>
        </p:txBody>
      </p:sp>
      <p:sp>
        <p:nvSpPr>
          <p:cNvPr id="67587"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Suppose that a Mysterious Benefactor provides you with the Bag class, but you are only permitted to read the documentation in the header file. You cannot read the class definition or implementation file.  Can you write a program that uses the </a:t>
            </a:r>
            <a:r>
              <a:rPr lang="en-US" altLang="zh-CN" sz="2400">
                <a:latin typeface="Arial" pitchFamily="34" charset="0"/>
                <a:ea typeface="SimSun" pitchFamily="2" charset="-122"/>
              </a:rPr>
              <a:t>bag</a:t>
            </a:r>
            <a:r>
              <a:rPr lang="en-US" altLang="zh-CN" sz="2400" i="1">
                <a:latin typeface="Arial" pitchFamily="34" charset="0"/>
                <a:ea typeface="SimSun" pitchFamily="2" charset="-122"/>
              </a:rPr>
              <a:t> data type ?</a:t>
            </a:r>
          </a:p>
        </p:txBody>
      </p:sp>
      <p:sp>
        <p:nvSpPr>
          <p:cNvPr id="67588" name="Rectangle 4"/>
          <p:cNvSpPr>
            <a:spLocks noGrp="1" noChangeArrowheads="1"/>
          </p:cNvSpPr>
          <p:nvPr>
            <p:ph type="body" sz="half" idx="1"/>
          </p:nvPr>
        </p:nvSpPr>
        <p:spPr>
          <a:xfrm>
            <a:off x="4876800" y="2057400"/>
            <a:ext cx="4254500" cy="4114800"/>
          </a:xfrm>
          <a:noFill/>
          <a:ln/>
        </p:spPr>
        <p:txBody>
          <a:bodyPr/>
          <a:lstStyle/>
          <a:p>
            <a:pPr marL="344488" indent="-344488">
              <a:buClr>
                <a:srgbClr val="FC0128"/>
              </a:buClr>
              <a:buSzPct val="100000"/>
              <a:buFont typeface="Monotype Sorts" charset="2"/>
              <a:buChar char="¬"/>
            </a:pPr>
            <a:r>
              <a:rPr lang="en-US" altLang="zh-CN">
                <a:solidFill>
                  <a:srgbClr val="FC0128"/>
                </a:solidFill>
                <a:ea typeface="SimSun" pitchFamily="2" charset="-122"/>
              </a:rPr>
              <a:t>Yes  I  can.</a:t>
            </a:r>
          </a:p>
          <a:p>
            <a:pPr marL="344488" indent="-344488">
              <a:buFont typeface="Monotype Sorts" charset="2"/>
              <a:buNone/>
            </a:pPr>
            <a:r>
              <a:rPr lang="en-US" altLang="zh-CN">
                <a:ea typeface="SimSun" pitchFamily="2" charset="-122"/>
              </a:rPr>
              <a:t>   You know the name of the new data type, which is enough for you to declare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variables.  You also know the headings and specifications of each of the operations.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a:ln/>
        </p:spPr>
        <p:txBody>
          <a:bodyPr/>
          <a:lstStyle/>
          <a:p>
            <a:r>
              <a:rPr lang="en-US" altLang="zh-CN">
                <a:ea typeface="SimSun" pitchFamily="2" charset="-122"/>
              </a:rPr>
              <a:t>Using the </a:t>
            </a:r>
            <a:r>
              <a:rPr lang="en-US" altLang="zh-CN">
                <a:latin typeface="Arial" pitchFamily="34" charset="0"/>
                <a:ea typeface="SimSun" pitchFamily="2" charset="-122"/>
              </a:rPr>
              <a:t>bag</a:t>
            </a:r>
            <a:r>
              <a:rPr lang="en-US" altLang="zh-CN">
                <a:ea typeface="SimSun" pitchFamily="2" charset="-122"/>
              </a:rPr>
              <a:t> in a Program</a:t>
            </a:r>
          </a:p>
        </p:txBody>
      </p:sp>
      <p:sp>
        <p:nvSpPr>
          <p:cNvPr id="129027" name="Rectangle 3"/>
          <p:cNvSpPr>
            <a:spLocks noGrp="1" noChangeArrowheads="1"/>
          </p:cNvSpPr>
          <p:nvPr>
            <p:ph type="body" sz="half" idx="1"/>
          </p:nvPr>
        </p:nvSpPr>
        <p:spPr>
          <a:xfrm>
            <a:off x="685800" y="1981200"/>
            <a:ext cx="4757738" cy="4114800"/>
          </a:xfrm>
          <a:noFill/>
          <a:ln/>
        </p:spPr>
        <p:txBody>
          <a:bodyPr/>
          <a:lstStyle/>
          <a:p>
            <a:r>
              <a:rPr lang="en-US" altLang="zh-CN">
                <a:ea typeface="SimSun" pitchFamily="2" charset="-122"/>
              </a:rPr>
              <a:t>Here is typical code from a program that uses the new </a:t>
            </a:r>
            <a:r>
              <a:rPr lang="en-US" altLang="zh-CN">
                <a:latin typeface="Arial" pitchFamily="34" charset="0"/>
                <a:ea typeface="SimSun" pitchFamily="2" charset="-122"/>
              </a:rPr>
              <a:t>bag</a:t>
            </a:r>
            <a:r>
              <a:rPr lang="en-US" altLang="zh-CN">
                <a:ea typeface="SimSun" pitchFamily="2" charset="-122"/>
              </a:rPr>
              <a:t> class:</a:t>
            </a:r>
          </a:p>
        </p:txBody>
      </p:sp>
      <p:sp useBgFill="1">
        <p:nvSpPr>
          <p:cNvPr id="129028" name="Freeform 4"/>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129029" name="Rectangle 5"/>
          <p:cNvSpPr>
            <a:spLocks noChangeArrowheads="1"/>
          </p:cNvSpPr>
          <p:nvPr/>
        </p:nvSpPr>
        <p:spPr bwMode="auto">
          <a:xfrm>
            <a:off x="804863" y="3475038"/>
            <a:ext cx="5665787" cy="265112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9030" name="Rectangle 6"/>
          <p:cNvSpPr>
            <a:spLocks noChangeArrowheads="1"/>
          </p:cNvSpPr>
          <p:nvPr/>
        </p:nvSpPr>
        <p:spPr bwMode="auto">
          <a:xfrm>
            <a:off x="939800" y="3702050"/>
            <a:ext cx="5716588" cy="227965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bag  ages;</a:t>
            </a: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Record the ages of three children:</a:t>
            </a:r>
          </a:p>
          <a:p>
            <a:r>
              <a:rPr lang="en-US" altLang="zh-CN" b="1">
                <a:solidFill>
                  <a:schemeClr val="bg2"/>
                </a:solidFill>
                <a:effectLst/>
                <a:ea typeface="SimSun" pitchFamily="2" charset="-122"/>
              </a:rPr>
              <a:t>ages.insert(4);</a:t>
            </a:r>
          </a:p>
          <a:p>
            <a:r>
              <a:rPr lang="en-US" altLang="zh-CN" b="1">
                <a:solidFill>
                  <a:schemeClr val="bg2"/>
                </a:solidFill>
                <a:effectLst/>
                <a:ea typeface="SimSun" pitchFamily="2" charset="-122"/>
              </a:rPr>
              <a:t>ages.insert(8);</a:t>
            </a:r>
          </a:p>
          <a:p>
            <a:r>
              <a:rPr lang="en-US" altLang="zh-CN" b="1">
                <a:solidFill>
                  <a:schemeClr val="bg2"/>
                </a:solidFill>
                <a:effectLst/>
                <a:ea typeface="SimSun" pitchFamily="2" charset="-122"/>
              </a:rPr>
              <a:t>ages.insert(4);</a:t>
            </a:r>
          </a:p>
        </p:txBody>
      </p:sp>
      <p:grpSp>
        <p:nvGrpSpPr>
          <p:cNvPr id="129031" name="Group 7"/>
          <p:cNvGrpSpPr>
            <a:grpSpLocks/>
          </p:cNvGrpSpPr>
          <p:nvPr/>
        </p:nvGrpSpPr>
        <p:grpSpPr bwMode="auto">
          <a:xfrm>
            <a:off x="6294438" y="1054100"/>
            <a:ext cx="2468562" cy="2927350"/>
            <a:chOff x="3965" y="664"/>
            <a:chExt cx="1555" cy="1844"/>
          </a:xfrm>
        </p:grpSpPr>
        <p:grpSp>
          <p:nvGrpSpPr>
            <p:cNvPr id="129032" name="Group 8"/>
            <p:cNvGrpSpPr>
              <a:grpSpLocks/>
            </p:cNvGrpSpPr>
            <p:nvPr/>
          </p:nvGrpSpPr>
          <p:grpSpPr bwMode="auto">
            <a:xfrm>
              <a:off x="3965" y="664"/>
              <a:ext cx="1555" cy="1844"/>
              <a:chOff x="3965" y="664"/>
              <a:chExt cx="1555" cy="1844"/>
            </a:xfrm>
          </p:grpSpPr>
          <p:grpSp>
            <p:nvGrpSpPr>
              <p:cNvPr id="129033" name="Group 9"/>
              <p:cNvGrpSpPr>
                <a:grpSpLocks/>
              </p:cNvGrpSpPr>
              <p:nvPr/>
            </p:nvGrpSpPr>
            <p:grpSpPr bwMode="auto">
              <a:xfrm>
                <a:off x="3965" y="717"/>
                <a:ext cx="1555" cy="1791"/>
                <a:chOff x="3965" y="717"/>
                <a:chExt cx="1555" cy="1791"/>
              </a:xfrm>
            </p:grpSpPr>
            <p:grpSp>
              <p:nvGrpSpPr>
                <p:cNvPr id="129034" name="Group 10"/>
                <p:cNvGrpSpPr>
                  <a:grpSpLocks/>
                </p:cNvGrpSpPr>
                <p:nvPr/>
              </p:nvGrpSpPr>
              <p:grpSpPr bwMode="auto">
                <a:xfrm>
                  <a:off x="3965" y="717"/>
                  <a:ext cx="1555" cy="1791"/>
                  <a:chOff x="3965" y="717"/>
                  <a:chExt cx="1555" cy="1791"/>
                </a:xfrm>
              </p:grpSpPr>
              <p:sp>
                <p:nvSpPr>
                  <p:cNvPr id="129035" name="Freeform 11"/>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29036" name="Freeform 12"/>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7" name="Freeform 13"/>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8" name="Freeform 14"/>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9" name="Freeform 15"/>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40" name="Freeform 16"/>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41" name="Freeform 17"/>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9042" name="Freeform 18"/>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9043" name="Freeform 19"/>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9044" name="Freeform 20"/>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29045" name="Freeform 21"/>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9046" name="AutoShape 2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29047" name="Picture 2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129048" name="Picture 2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129049" name="Picture 2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69635" name="Rectangle 3"/>
          <p:cNvSpPr>
            <a:spLocks noGrp="1" noChangeArrowheads="1"/>
          </p:cNvSpPr>
          <p:nvPr>
            <p:ph type="body" sz="half" idx="1"/>
          </p:nvPr>
        </p:nvSpPr>
        <p:spPr>
          <a:noFill/>
          <a:ln/>
        </p:spPr>
        <p:txBody>
          <a:bodyPr/>
          <a:lstStyle/>
          <a:p>
            <a:r>
              <a:rPr lang="en-US" altLang="zh-CN">
                <a:ea typeface="SimSun" pitchFamily="2" charset="-122"/>
              </a:rPr>
              <a:t>The entries of a bag will be stored in the front part of an array, as shown in this example. </a:t>
            </a:r>
          </a:p>
        </p:txBody>
      </p:sp>
      <p:sp>
        <p:nvSpPr>
          <p:cNvPr id="69636"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69638"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69639"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69640"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69641"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69642"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69643" name="Rectangle 11"/>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69644" name="Rectangle 12"/>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69645" name="Rectangle 13"/>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69646" name="Rectangle 14"/>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69647" name="Rectangle 15"/>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69648" name="Rectangle 16"/>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69649" name="Rectangle 17"/>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69650" name="Rectangle 18"/>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69651" name="Rectangle 19"/>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69652" name="Rectangle 20"/>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69653" name="Rectangle 21"/>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69654" name="Freeform 2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9655" name="Freeform 2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9656" name="Rectangle 2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69675" name="Group 43"/>
          <p:cNvGrpSpPr>
            <a:grpSpLocks/>
          </p:cNvGrpSpPr>
          <p:nvPr/>
        </p:nvGrpSpPr>
        <p:grpSpPr bwMode="auto">
          <a:xfrm>
            <a:off x="6294438" y="1054100"/>
            <a:ext cx="2468562" cy="2927350"/>
            <a:chOff x="3965" y="664"/>
            <a:chExt cx="1555" cy="1844"/>
          </a:xfrm>
        </p:grpSpPr>
        <p:grpSp>
          <p:nvGrpSpPr>
            <p:cNvPr id="69670" name="Group 38"/>
            <p:cNvGrpSpPr>
              <a:grpSpLocks/>
            </p:cNvGrpSpPr>
            <p:nvPr/>
          </p:nvGrpSpPr>
          <p:grpSpPr bwMode="auto">
            <a:xfrm>
              <a:off x="3965" y="664"/>
              <a:ext cx="1555" cy="1844"/>
              <a:chOff x="3965" y="664"/>
              <a:chExt cx="1555" cy="1844"/>
            </a:xfrm>
          </p:grpSpPr>
          <p:grpSp>
            <p:nvGrpSpPr>
              <p:cNvPr id="69668" name="Group 36"/>
              <p:cNvGrpSpPr>
                <a:grpSpLocks/>
              </p:cNvGrpSpPr>
              <p:nvPr/>
            </p:nvGrpSpPr>
            <p:grpSpPr bwMode="auto">
              <a:xfrm>
                <a:off x="3965" y="717"/>
                <a:ext cx="1555" cy="1791"/>
                <a:chOff x="3965" y="717"/>
                <a:chExt cx="1555" cy="1791"/>
              </a:xfrm>
            </p:grpSpPr>
            <p:grpSp>
              <p:nvGrpSpPr>
                <p:cNvPr id="69666" name="Group 34"/>
                <p:cNvGrpSpPr>
                  <a:grpSpLocks/>
                </p:cNvGrpSpPr>
                <p:nvPr/>
              </p:nvGrpSpPr>
              <p:grpSpPr bwMode="auto">
                <a:xfrm>
                  <a:off x="3965" y="717"/>
                  <a:ext cx="1555" cy="1791"/>
                  <a:chOff x="3965" y="717"/>
                  <a:chExt cx="1555" cy="1791"/>
                </a:xfrm>
              </p:grpSpPr>
              <p:sp>
                <p:nvSpPr>
                  <p:cNvPr id="69657" name="Freeform 25"/>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69658" name="Freeform 26"/>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59" name="Freeform 27"/>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0" name="Freeform 28"/>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1" name="Freeform 29"/>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2" name="Freeform 30"/>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3" name="Freeform 31"/>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64" name="Freeform 32"/>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65" name="Freeform 33"/>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9667" name="Freeform 35"/>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69669" name="Freeform 37"/>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9671" name="AutoShape 39"/>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69672" name="Picture 40"/>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69673" name="Picture 41"/>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69674" name="Picture 42"/>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1683" name="Rectangle 3"/>
          <p:cNvSpPr>
            <a:spLocks noGrp="1" noChangeArrowheads="1"/>
          </p:cNvSpPr>
          <p:nvPr>
            <p:ph type="body" sz="half" idx="1"/>
          </p:nvPr>
        </p:nvSpPr>
        <p:spPr>
          <a:noFill/>
          <a:ln/>
        </p:spPr>
        <p:txBody>
          <a:bodyPr/>
          <a:lstStyle/>
          <a:p>
            <a:r>
              <a:rPr lang="en-US" altLang="zh-CN">
                <a:ea typeface="SimSun" pitchFamily="2" charset="-122"/>
              </a:rPr>
              <a:t>The entries may appear in any order. This represents the same bag as the previous one. . . </a:t>
            </a:r>
          </a:p>
        </p:txBody>
      </p:sp>
      <p:sp>
        <p:nvSpPr>
          <p:cNvPr id="71684"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5"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1686"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1687"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1688"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1689"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1690"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1691"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1692" name="Rectangle 12"/>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1693" name="Rectangle 13"/>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1694" name="Rectangle 14"/>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1695" name="Freeform 15"/>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1696" name="Freeform 16"/>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1697" name="Rectangle 17"/>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1716" name="Group 36"/>
          <p:cNvGrpSpPr>
            <a:grpSpLocks/>
          </p:cNvGrpSpPr>
          <p:nvPr/>
        </p:nvGrpSpPr>
        <p:grpSpPr bwMode="auto">
          <a:xfrm>
            <a:off x="6294438" y="1054100"/>
            <a:ext cx="2468562" cy="2927350"/>
            <a:chOff x="3965" y="664"/>
            <a:chExt cx="1555" cy="1844"/>
          </a:xfrm>
        </p:grpSpPr>
        <p:grpSp>
          <p:nvGrpSpPr>
            <p:cNvPr id="71711" name="Group 31"/>
            <p:cNvGrpSpPr>
              <a:grpSpLocks/>
            </p:cNvGrpSpPr>
            <p:nvPr/>
          </p:nvGrpSpPr>
          <p:grpSpPr bwMode="auto">
            <a:xfrm>
              <a:off x="3965" y="664"/>
              <a:ext cx="1555" cy="1844"/>
              <a:chOff x="3965" y="664"/>
              <a:chExt cx="1555" cy="1844"/>
            </a:xfrm>
          </p:grpSpPr>
          <p:grpSp>
            <p:nvGrpSpPr>
              <p:cNvPr id="71709" name="Group 29"/>
              <p:cNvGrpSpPr>
                <a:grpSpLocks/>
              </p:cNvGrpSpPr>
              <p:nvPr/>
            </p:nvGrpSpPr>
            <p:grpSpPr bwMode="auto">
              <a:xfrm>
                <a:off x="3965" y="717"/>
                <a:ext cx="1555" cy="1791"/>
                <a:chOff x="3965" y="717"/>
                <a:chExt cx="1555" cy="1791"/>
              </a:xfrm>
            </p:grpSpPr>
            <p:grpSp>
              <p:nvGrpSpPr>
                <p:cNvPr id="71707" name="Group 27"/>
                <p:cNvGrpSpPr>
                  <a:grpSpLocks/>
                </p:cNvGrpSpPr>
                <p:nvPr/>
              </p:nvGrpSpPr>
              <p:grpSpPr bwMode="auto">
                <a:xfrm>
                  <a:off x="3965" y="717"/>
                  <a:ext cx="1555" cy="1791"/>
                  <a:chOff x="3965" y="717"/>
                  <a:chExt cx="1555" cy="1791"/>
                </a:xfrm>
              </p:grpSpPr>
              <p:sp>
                <p:nvSpPr>
                  <p:cNvPr id="71698" name="Freeform 18"/>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1699" name="Freeform 19"/>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0" name="Freeform 20"/>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1" name="Freeform 21"/>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2" name="Freeform 22"/>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3" name="Freeform 23"/>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4" name="Freeform 24"/>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05" name="Freeform 25"/>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06" name="Freeform 26"/>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1708" name="Freeform 28"/>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1710" name="Freeform 30"/>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1712" name="AutoShape 3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1713" name="Picture 3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1714" name="Picture 3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1715" name="Picture 3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1717" name="Rectangle 37"/>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1718" name="Rectangle 38"/>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1719" name="Rectangle 39"/>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1720" name="Rectangle 40"/>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1721" name="Rectangle 41"/>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1722" name="Rectangle 42"/>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1723" name="Rectangle 43"/>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3731" name="Rectangle 3"/>
          <p:cNvSpPr>
            <a:spLocks noGrp="1" noChangeArrowheads="1"/>
          </p:cNvSpPr>
          <p:nvPr>
            <p:ph type="body" sz="half" idx="1"/>
          </p:nvPr>
        </p:nvSpPr>
        <p:spPr>
          <a:noFill/>
          <a:ln/>
        </p:spPr>
        <p:txBody>
          <a:bodyPr/>
          <a:lstStyle/>
          <a:p>
            <a:r>
              <a:rPr lang="en-US" altLang="zh-CN">
                <a:ea typeface="SimSun" pitchFamily="2" charset="-122"/>
              </a:rPr>
              <a:t>. . . and this also represents the same bag.</a:t>
            </a:r>
          </a:p>
        </p:txBody>
      </p:sp>
      <p:sp>
        <p:nvSpPr>
          <p:cNvPr id="73732"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3733"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3734"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3735"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3736"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3737"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3738"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3739"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3740"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3741"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3742"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3761" name="Group 33"/>
          <p:cNvGrpSpPr>
            <a:grpSpLocks/>
          </p:cNvGrpSpPr>
          <p:nvPr/>
        </p:nvGrpSpPr>
        <p:grpSpPr bwMode="auto">
          <a:xfrm>
            <a:off x="6294438" y="1054100"/>
            <a:ext cx="2468562" cy="2927350"/>
            <a:chOff x="3965" y="664"/>
            <a:chExt cx="1555" cy="1844"/>
          </a:xfrm>
        </p:grpSpPr>
        <p:grpSp>
          <p:nvGrpSpPr>
            <p:cNvPr id="73756" name="Group 28"/>
            <p:cNvGrpSpPr>
              <a:grpSpLocks/>
            </p:cNvGrpSpPr>
            <p:nvPr/>
          </p:nvGrpSpPr>
          <p:grpSpPr bwMode="auto">
            <a:xfrm>
              <a:off x="3965" y="664"/>
              <a:ext cx="1555" cy="1844"/>
              <a:chOff x="3965" y="664"/>
              <a:chExt cx="1555" cy="1844"/>
            </a:xfrm>
          </p:grpSpPr>
          <p:grpSp>
            <p:nvGrpSpPr>
              <p:cNvPr id="73754" name="Group 26"/>
              <p:cNvGrpSpPr>
                <a:grpSpLocks/>
              </p:cNvGrpSpPr>
              <p:nvPr/>
            </p:nvGrpSpPr>
            <p:grpSpPr bwMode="auto">
              <a:xfrm>
                <a:off x="3965" y="717"/>
                <a:ext cx="1555" cy="1791"/>
                <a:chOff x="3965" y="717"/>
                <a:chExt cx="1555" cy="1791"/>
              </a:xfrm>
            </p:grpSpPr>
            <p:grpSp>
              <p:nvGrpSpPr>
                <p:cNvPr id="73752" name="Group 24"/>
                <p:cNvGrpSpPr>
                  <a:grpSpLocks/>
                </p:cNvGrpSpPr>
                <p:nvPr/>
              </p:nvGrpSpPr>
              <p:grpSpPr bwMode="auto">
                <a:xfrm>
                  <a:off x="3965" y="717"/>
                  <a:ext cx="1555" cy="1791"/>
                  <a:chOff x="3965" y="717"/>
                  <a:chExt cx="1555" cy="1791"/>
                </a:xfrm>
              </p:grpSpPr>
              <p:sp>
                <p:nvSpPr>
                  <p:cNvPr id="73743" name="Freeform 15"/>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3744" name="Freeform 16"/>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5" name="Freeform 17"/>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6" name="Freeform 18"/>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7" name="Freeform 19"/>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8" name="Freeform 20"/>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9" name="Freeform 21"/>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50" name="Freeform 22"/>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51" name="Freeform 23"/>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3753" name="Freeform 25"/>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3755" name="Freeform 27"/>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3757" name="AutoShape 29"/>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3758" name="Picture 30"/>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3759" name="Picture 31"/>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3760" name="Picture 32"/>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3762" name="Rectangle 34"/>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3763" name="Rectangle 35"/>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3764" name="Rectangle 36"/>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3765" name="Rectangle 37"/>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3766" name="Rectangle 38"/>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3767" name="Rectangle 39"/>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3768" name="Rectangle 40"/>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73769" name="Rectangle 41"/>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3770" name="Rectangle 42"/>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3771" name="Rectangle 43"/>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5779" name="Rectangle 3"/>
          <p:cNvSpPr>
            <a:spLocks noGrp="1" noChangeArrowheads="1"/>
          </p:cNvSpPr>
          <p:nvPr>
            <p:ph type="body" sz="half" idx="1"/>
          </p:nvPr>
        </p:nvSpPr>
        <p:spPr>
          <a:xfrm>
            <a:off x="685800" y="1981200"/>
            <a:ext cx="6081713" cy="4114800"/>
          </a:xfrm>
          <a:noFill/>
          <a:ln/>
        </p:spPr>
        <p:txBody>
          <a:bodyPr/>
          <a:lstStyle/>
          <a:p>
            <a:r>
              <a:rPr lang="en-US" altLang="zh-CN">
                <a:ea typeface="SimSun" pitchFamily="2" charset="-122"/>
              </a:rPr>
              <a:t>We also need to keep track of how many numbers are in the bag.</a:t>
            </a:r>
          </a:p>
        </p:txBody>
      </p:sp>
      <p:sp>
        <p:nvSpPr>
          <p:cNvPr id="75780"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5781"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5782"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5783"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5784"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5785"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5786"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5787"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5788" name="Rectangle 12"/>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5789" name="Rectangle 13"/>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5790" name="Rectangle 14"/>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5791" name="Freeform 15"/>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5792" name="Freeform 16"/>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5793" name="Rectangle 17"/>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5812" name="Group 36"/>
          <p:cNvGrpSpPr>
            <a:grpSpLocks/>
          </p:cNvGrpSpPr>
          <p:nvPr/>
        </p:nvGrpSpPr>
        <p:grpSpPr bwMode="auto">
          <a:xfrm>
            <a:off x="6294438" y="1054100"/>
            <a:ext cx="2468562" cy="2927350"/>
            <a:chOff x="3965" y="664"/>
            <a:chExt cx="1555" cy="1844"/>
          </a:xfrm>
        </p:grpSpPr>
        <p:grpSp>
          <p:nvGrpSpPr>
            <p:cNvPr id="75807" name="Group 31"/>
            <p:cNvGrpSpPr>
              <a:grpSpLocks/>
            </p:cNvGrpSpPr>
            <p:nvPr/>
          </p:nvGrpSpPr>
          <p:grpSpPr bwMode="auto">
            <a:xfrm>
              <a:off x="3965" y="664"/>
              <a:ext cx="1555" cy="1844"/>
              <a:chOff x="3965" y="664"/>
              <a:chExt cx="1555" cy="1844"/>
            </a:xfrm>
          </p:grpSpPr>
          <p:grpSp>
            <p:nvGrpSpPr>
              <p:cNvPr id="75805" name="Group 29"/>
              <p:cNvGrpSpPr>
                <a:grpSpLocks/>
              </p:cNvGrpSpPr>
              <p:nvPr/>
            </p:nvGrpSpPr>
            <p:grpSpPr bwMode="auto">
              <a:xfrm>
                <a:off x="3965" y="717"/>
                <a:ext cx="1555" cy="1791"/>
                <a:chOff x="3965" y="717"/>
                <a:chExt cx="1555" cy="1791"/>
              </a:xfrm>
            </p:grpSpPr>
            <p:grpSp>
              <p:nvGrpSpPr>
                <p:cNvPr id="75803" name="Group 27"/>
                <p:cNvGrpSpPr>
                  <a:grpSpLocks/>
                </p:cNvGrpSpPr>
                <p:nvPr/>
              </p:nvGrpSpPr>
              <p:grpSpPr bwMode="auto">
                <a:xfrm>
                  <a:off x="3965" y="717"/>
                  <a:ext cx="1555" cy="1791"/>
                  <a:chOff x="3965" y="717"/>
                  <a:chExt cx="1555" cy="1791"/>
                </a:xfrm>
              </p:grpSpPr>
              <p:sp>
                <p:nvSpPr>
                  <p:cNvPr id="75794" name="Freeform 18"/>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5795" name="Freeform 19"/>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6" name="Freeform 20"/>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7" name="Freeform 21"/>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8" name="Freeform 22"/>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9" name="Freeform 23"/>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00" name="Freeform 24"/>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01" name="Freeform 25"/>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02" name="Freeform 26"/>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5804" name="Freeform 28"/>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5806" name="Freeform 30"/>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5808" name="AutoShape 3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5809" name="Picture 3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5810" name="Picture 3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5811" name="Picture 3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5813" name="Rectangle 37"/>
          <p:cNvSpPr>
            <a:spLocks noChangeArrowheads="1"/>
          </p:cNvSpPr>
          <p:nvPr/>
        </p:nvSpPr>
        <p:spPr bwMode="auto">
          <a:xfrm>
            <a:off x="1733550" y="2971800"/>
            <a:ext cx="90963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5814" name="Rectangle 38"/>
          <p:cNvSpPr>
            <a:spLocks noChangeArrowheads="1"/>
          </p:cNvSpPr>
          <p:nvPr/>
        </p:nvSpPr>
        <p:spPr bwMode="auto">
          <a:xfrm>
            <a:off x="2886075" y="3001963"/>
            <a:ext cx="3119438" cy="819150"/>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integer to keep</a:t>
            </a:r>
          </a:p>
          <a:p>
            <a:r>
              <a:rPr lang="en-US" altLang="zh-CN">
                <a:effectLst>
                  <a:outerShdw blurRad="38100" dist="38100" dir="2700000" algn="tl">
                    <a:srgbClr val="000000"/>
                  </a:outerShdw>
                </a:effectLst>
                <a:ea typeface="SimSun" pitchFamily="2" charset="-122"/>
              </a:rPr>
              <a:t>track of the bag's size</a:t>
            </a:r>
          </a:p>
        </p:txBody>
      </p:sp>
      <p:sp>
        <p:nvSpPr>
          <p:cNvPr id="75815" name="Rectangle 39"/>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3</a:t>
            </a:r>
          </a:p>
        </p:txBody>
      </p:sp>
      <p:sp>
        <p:nvSpPr>
          <p:cNvPr id="75816" name="Rectangle 40"/>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5817" name="Rectangle 41"/>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5818" name="Rectangle 42"/>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5819" name="Rectangle 43"/>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5820" name="Rectangle 44"/>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5821" name="Rectangle 45"/>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5822" name="Rectangle 46"/>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77827"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Use these ideas to write a list of private member variables could implement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sz="2400" i="1">
                <a:latin typeface="Arial" pitchFamily="34" charset="0"/>
                <a:ea typeface="SimSun" pitchFamily="2" charset="-122"/>
              </a:rPr>
              <a:t>class.  You should have two member variables. Make the bag capable of holding up to 20 integers.</a:t>
            </a:r>
          </a:p>
        </p:txBody>
      </p:sp>
      <p:pic>
        <p:nvPicPr>
          <p:cNvPr id="77828" name="Picture 4"/>
          <p:cNvPicPr>
            <a:picLocks noChangeArrowheads="1"/>
          </p:cNvPicPr>
          <p:nvPr/>
        </p:nvPicPr>
        <p:blipFill>
          <a:blip r:embed="rId3" cstate="print"/>
          <a:srcRect/>
          <a:stretch>
            <a:fillRect/>
          </a:stretch>
        </p:blipFill>
        <p:spPr bwMode="auto">
          <a:xfrm>
            <a:off x="6399213" y="1995488"/>
            <a:ext cx="2154237" cy="3481387"/>
          </a:xfrm>
          <a:prstGeom prst="rect">
            <a:avLst/>
          </a:prstGeom>
          <a:noFill/>
          <a:ln w="12700">
            <a:noFill/>
            <a:miter lim="800000"/>
            <a:headEnd/>
            <a:tailEnd/>
          </a:ln>
          <a:effectLst/>
        </p:spPr>
      </p:pic>
      <p:sp>
        <p:nvSpPr>
          <p:cNvPr id="77829" name="Rectangle 5"/>
          <p:cNvSpPr>
            <a:spLocks noChangeArrowheads="1"/>
          </p:cNvSpPr>
          <p:nvPr/>
        </p:nvSpPr>
        <p:spPr bwMode="auto">
          <a:xfrm>
            <a:off x="4899025" y="5649913"/>
            <a:ext cx="3598863" cy="81915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You have 60 seconds</a:t>
            </a:r>
          </a:p>
          <a:p>
            <a:r>
              <a:rPr lang="en-US" altLang="zh-CN" b="1" i="1">
                <a:effectLst/>
                <a:ea typeface="SimSun" pitchFamily="2" charset="-122"/>
              </a:rPr>
              <a:t>to write the declaration.</a:t>
            </a:r>
          </a:p>
        </p:txBody>
      </p:sp>
    </p:spTree>
  </p:cSld>
  <p:clrMapOvr>
    <a:masterClrMapping/>
  </p:clrMapOvr>
  <p:transition advClick="0" advTm="5000">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79875" name="Rectangle 3"/>
          <p:cNvSpPr>
            <a:spLocks noChangeArrowheads="1"/>
          </p:cNvSpPr>
          <p:nvPr/>
        </p:nvSpPr>
        <p:spPr bwMode="auto">
          <a:xfrm>
            <a:off x="549275" y="2832100"/>
            <a:ext cx="6954838" cy="38560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76" name="Rectangle 4"/>
          <p:cNvSpPr>
            <a:spLocks noChangeArrowheads="1"/>
          </p:cNvSpPr>
          <p:nvPr/>
        </p:nvSpPr>
        <p:spPr bwMode="auto">
          <a:xfrm>
            <a:off x="617538" y="2992438"/>
            <a:ext cx="6527800"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class bag</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b="1">
                <a:solidFill>
                  <a:schemeClr val="bg2"/>
                </a:solidFill>
                <a:effectLst/>
                <a:ea typeface="SimSun" pitchFamily="2" charset="-122"/>
              </a:rPr>
              <a:t>     ...</a:t>
            </a:r>
          </a:p>
          <a:p>
            <a:r>
              <a:rPr lang="en-US" altLang="zh-CN" b="1">
                <a:solidFill>
                  <a:schemeClr val="bg2"/>
                </a:solidFill>
                <a:effectLst/>
                <a:ea typeface="SimSun" pitchFamily="2" charset="-122"/>
              </a:rPr>
              <a:t>private:</a:t>
            </a:r>
          </a:p>
          <a:p>
            <a:r>
              <a:rPr lang="en-US" altLang="zh-CN" b="1">
                <a:solidFill>
                  <a:schemeClr val="bg2"/>
                </a:solidFill>
                <a:effectLst/>
                <a:ea typeface="SimSun" pitchFamily="2" charset="-122"/>
              </a:rPr>
              <a:t>     </a:t>
            </a:r>
            <a:r>
              <a:rPr lang="en-US" altLang="zh-CN" b="1">
                <a:solidFill>
                  <a:schemeClr val="accent2"/>
                </a:solidFill>
                <a:effectLst/>
                <a:ea typeface="SimSun" pitchFamily="2" charset="-122"/>
              </a:rPr>
              <a:t>int  data[20];</a:t>
            </a:r>
          </a:p>
          <a:p>
            <a:r>
              <a:rPr lang="en-US" altLang="zh-CN" b="1">
                <a:solidFill>
                  <a:schemeClr val="accent2"/>
                </a:solidFill>
                <a:effectLst/>
                <a:ea typeface="SimSun" pitchFamily="2" charset="-122"/>
              </a:rPr>
              <a:t>     size_t used;</a:t>
            </a:r>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pic>
        <p:nvPicPr>
          <p:cNvPr id="79877" name="Picture 5"/>
          <p:cNvPicPr>
            <a:picLocks noChangeArrowheads="1"/>
          </p:cNvPicPr>
          <p:nvPr/>
        </p:nvPicPr>
        <p:blipFill>
          <a:blip r:embed="rId3" cstate="print"/>
          <a:srcRect/>
          <a:stretch>
            <a:fillRect/>
          </a:stretch>
        </p:blipFill>
        <p:spPr bwMode="auto">
          <a:xfrm>
            <a:off x="6407150" y="2014538"/>
            <a:ext cx="2109788" cy="3409950"/>
          </a:xfrm>
          <a:prstGeom prst="rect">
            <a:avLst/>
          </a:prstGeom>
          <a:noFill/>
          <a:ln w="12700">
            <a:noFill/>
            <a:miter lim="800000"/>
            <a:headEnd/>
            <a:tailEnd/>
          </a:ln>
          <a:effectLst/>
        </p:spPr>
      </p:pic>
      <p:sp>
        <p:nvSpPr>
          <p:cNvPr id="79878" name="Rectangle 6"/>
          <p:cNvSpPr>
            <a:spLocks noChangeArrowheads="1"/>
          </p:cNvSpPr>
          <p:nvPr/>
        </p:nvSpPr>
        <p:spPr bwMode="auto">
          <a:xfrm>
            <a:off x="490538" y="2174875"/>
            <a:ext cx="2105025" cy="515938"/>
          </a:xfrm>
          <a:prstGeom prst="rect">
            <a:avLst/>
          </a:prstGeom>
          <a:noFill/>
          <a:ln w="12700">
            <a:noFill/>
            <a:miter lim="800000"/>
            <a:headEnd/>
            <a:tailEnd/>
          </a:ln>
          <a:effectLst/>
        </p:spPr>
        <p:txBody>
          <a:bodyPr wrap="none" lIns="90488" tIns="44450" rIns="90488" bIns="44450">
            <a:spAutoFit/>
          </a:bodyPr>
          <a:lstStyle/>
          <a:p>
            <a:r>
              <a:rPr lang="en-US" altLang="zh-CN" sz="2800">
                <a:effectLst>
                  <a:outerShdw blurRad="38100" dist="38100" dir="2700000" algn="tl">
                    <a:srgbClr val="000000"/>
                  </a:outerShdw>
                </a:effectLst>
                <a:latin typeface="Times New Roman" pitchFamily="18" charset="0"/>
                <a:ea typeface="SimSun" pitchFamily="2" charset="-122"/>
              </a:rPr>
              <a:t>One solution:</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SimSun" pitchFamily="2" charset="-122"/>
              </a:rPr>
              <a:t>Bags</a:t>
            </a:r>
          </a:p>
        </p:txBody>
      </p:sp>
      <p:sp>
        <p:nvSpPr>
          <p:cNvPr id="8195" name="Rectangle 3"/>
          <p:cNvSpPr>
            <a:spLocks noGrp="1" noChangeArrowheads="1"/>
          </p:cNvSpPr>
          <p:nvPr>
            <p:ph type="body" sz="half" idx="1"/>
          </p:nvPr>
        </p:nvSpPr>
        <p:spPr>
          <a:noFill/>
          <a:ln/>
        </p:spPr>
        <p:txBody>
          <a:bodyPr/>
          <a:lstStyle/>
          <a:p>
            <a:r>
              <a:rPr lang="en-US" altLang="zh-CN">
                <a:ea typeface="SimSun" pitchFamily="2" charset="-122"/>
              </a:rPr>
              <a:t>For the first example, think about a bag.</a:t>
            </a:r>
          </a:p>
          <a:p>
            <a:r>
              <a:rPr lang="en-US" altLang="zh-CN">
                <a:ea typeface="SimSun" pitchFamily="2" charset="-122"/>
              </a:rPr>
              <a:t>Inside the bag are some numbers.</a:t>
            </a:r>
          </a:p>
        </p:txBody>
      </p:sp>
      <p:grpSp>
        <p:nvGrpSpPr>
          <p:cNvPr id="8209" name="Group 17"/>
          <p:cNvGrpSpPr>
            <a:grpSpLocks/>
          </p:cNvGrpSpPr>
          <p:nvPr/>
        </p:nvGrpSpPr>
        <p:grpSpPr bwMode="auto">
          <a:xfrm>
            <a:off x="4716463" y="611188"/>
            <a:ext cx="3879850" cy="5359400"/>
            <a:chOff x="2971" y="385"/>
            <a:chExt cx="2444" cy="3376"/>
          </a:xfrm>
        </p:grpSpPr>
        <p:grpSp>
          <p:nvGrpSpPr>
            <p:cNvPr id="8207" name="Group 15"/>
            <p:cNvGrpSpPr>
              <a:grpSpLocks/>
            </p:cNvGrpSpPr>
            <p:nvPr/>
          </p:nvGrpSpPr>
          <p:grpSpPr bwMode="auto">
            <a:xfrm>
              <a:off x="2971" y="483"/>
              <a:ext cx="2444" cy="3278"/>
              <a:chOff x="2971" y="483"/>
              <a:chExt cx="2444" cy="3278"/>
            </a:xfrm>
          </p:grpSpPr>
          <p:grpSp>
            <p:nvGrpSpPr>
              <p:cNvPr id="8205" name="Group 13"/>
              <p:cNvGrpSpPr>
                <a:grpSpLocks/>
              </p:cNvGrpSpPr>
              <p:nvPr/>
            </p:nvGrpSpPr>
            <p:grpSpPr bwMode="auto">
              <a:xfrm>
                <a:off x="2971" y="483"/>
                <a:ext cx="2444" cy="3278"/>
                <a:chOff x="2971" y="483"/>
                <a:chExt cx="2444" cy="3278"/>
              </a:xfrm>
            </p:grpSpPr>
            <p:sp>
              <p:nvSpPr>
                <p:cNvPr id="8196" name="Freeform 4"/>
                <p:cNvSpPr>
                  <a:spLocks/>
                </p:cNvSpPr>
                <p:nvPr/>
              </p:nvSpPr>
              <p:spPr bwMode="auto">
                <a:xfrm>
                  <a:off x="2971" y="483"/>
                  <a:ext cx="2294" cy="3267"/>
                </a:xfrm>
                <a:custGeom>
                  <a:avLst/>
                  <a:gdLst/>
                  <a:ahLst/>
                  <a:cxnLst>
                    <a:cxn ang="0">
                      <a:pos x="1283" y="0"/>
                    </a:cxn>
                    <a:cxn ang="0">
                      <a:pos x="1522" y="172"/>
                    </a:cxn>
                    <a:cxn ang="0">
                      <a:pos x="1555" y="280"/>
                    </a:cxn>
                    <a:cxn ang="0">
                      <a:pos x="1474" y="389"/>
                    </a:cxn>
                    <a:cxn ang="0">
                      <a:pos x="1170" y="653"/>
                    </a:cxn>
                    <a:cxn ang="0">
                      <a:pos x="1410" y="591"/>
                    </a:cxn>
                    <a:cxn ang="0">
                      <a:pos x="1555" y="560"/>
                    </a:cxn>
                    <a:cxn ang="0">
                      <a:pos x="1908" y="109"/>
                    </a:cxn>
                    <a:cxn ang="0">
                      <a:pos x="2099" y="62"/>
                    </a:cxn>
                    <a:cxn ang="0">
                      <a:pos x="2293" y="62"/>
                    </a:cxn>
                    <a:cxn ang="0">
                      <a:pos x="2212" y="295"/>
                    </a:cxn>
                    <a:cxn ang="0">
                      <a:pos x="1972" y="326"/>
                    </a:cxn>
                    <a:cxn ang="0">
                      <a:pos x="1539" y="669"/>
                    </a:cxn>
                    <a:cxn ang="0">
                      <a:pos x="1299" y="762"/>
                    </a:cxn>
                    <a:cxn ang="0">
                      <a:pos x="2212" y="2209"/>
                    </a:cxn>
                    <a:cxn ang="0">
                      <a:pos x="2260" y="2489"/>
                    </a:cxn>
                    <a:cxn ang="0">
                      <a:pos x="1956" y="3017"/>
                    </a:cxn>
                    <a:cxn ang="0">
                      <a:pos x="1666" y="3204"/>
                    </a:cxn>
                    <a:cxn ang="0">
                      <a:pos x="1458" y="3266"/>
                    </a:cxn>
                    <a:cxn ang="0">
                      <a:pos x="1090" y="3204"/>
                    </a:cxn>
                    <a:cxn ang="0">
                      <a:pos x="608" y="3172"/>
                    </a:cxn>
                    <a:cxn ang="0">
                      <a:pos x="320" y="2970"/>
                    </a:cxn>
                    <a:cxn ang="0">
                      <a:pos x="159" y="2877"/>
                    </a:cxn>
                    <a:cxn ang="0">
                      <a:pos x="0" y="2442"/>
                    </a:cxn>
                    <a:cxn ang="0">
                      <a:pos x="112" y="2209"/>
                    </a:cxn>
                    <a:cxn ang="0">
                      <a:pos x="1074" y="886"/>
                    </a:cxn>
                    <a:cxn ang="0">
                      <a:pos x="961" y="700"/>
                    </a:cxn>
                    <a:cxn ang="0">
                      <a:pos x="1026" y="545"/>
                    </a:cxn>
                    <a:cxn ang="0">
                      <a:pos x="1283" y="312"/>
                    </a:cxn>
                    <a:cxn ang="0">
                      <a:pos x="1235" y="186"/>
                    </a:cxn>
                    <a:cxn ang="0">
                      <a:pos x="1138" y="109"/>
                    </a:cxn>
                    <a:cxn ang="0">
                      <a:pos x="1203" y="31"/>
                    </a:cxn>
                    <a:cxn ang="0">
                      <a:pos x="1283" y="0"/>
                    </a:cxn>
                  </a:cxnLst>
                  <a:rect l="0" t="0" r="r" b="b"/>
                  <a:pathLst>
                    <a:path w="2294" h="3267">
                      <a:moveTo>
                        <a:pt x="1283" y="0"/>
                      </a:moveTo>
                      <a:lnTo>
                        <a:pt x="1522" y="172"/>
                      </a:lnTo>
                      <a:lnTo>
                        <a:pt x="1555" y="280"/>
                      </a:lnTo>
                      <a:lnTo>
                        <a:pt x="1474" y="389"/>
                      </a:lnTo>
                      <a:lnTo>
                        <a:pt x="1170" y="653"/>
                      </a:lnTo>
                      <a:lnTo>
                        <a:pt x="1410" y="591"/>
                      </a:lnTo>
                      <a:lnTo>
                        <a:pt x="1555" y="560"/>
                      </a:lnTo>
                      <a:lnTo>
                        <a:pt x="1908" y="109"/>
                      </a:lnTo>
                      <a:lnTo>
                        <a:pt x="2099" y="62"/>
                      </a:lnTo>
                      <a:lnTo>
                        <a:pt x="2293" y="62"/>
                      </a:lnTo>
                      <a:lnTo>
                        <a:pt x="2212" y="295"/>
                      </a:lnTo>
                      <a:lnTo>
                        <a:pt x="1972" y="326"/>
                      </a:lnTo>
                      <a:lnTo>
                        <a:pt x="1539" y="669"/>
                      </a:lnTo>
                      <a:lnTo>
                        <a:pt x="1299" y="762"/>
                      </a:lnTo>
                      <a:lnTo>
                        <a:pt x="2212" y="2209"/>
                      </a:lnTo>
                      <a:lnTo>
                        <a:pt x="2260" y="2489"/>
                      </a:lnTo>
                      <a:lnTo>
                        <a:pt x="1956" y="3017"/>
                      </a:lnTo>
                      <a:lnTo>
                        <a:pt x="1666" y="3204"/>
                      </a:lnTo>
                      <a:lnTo>
                        <a:pt x="1458" y="3266"/>
                      </a:lnTo>
                      <a:lnTo>
                        <a:pt x="1090" y="3204"/>
                      </a:lnTo>
                      <a:lnTo>
                        <a:pt x="608" y="3172"/>
                      </a:lnTo>
                      <a:lnTo>
                        <a:pt x="320" y="2970"/>
                      </a:lnTo>
                      <a:lnTo>
                        <a:pt x="159" y="2877"/>
                      </a:lnTo>
                      <a:lnTo>
                        <a:pt x="0" y="2442"/>
                      </a:lnTo>
                      <a:lnTo>
                        <a:pt x="112" y="2209"/>
                      </a:lnTo>
                      <a:lnTo>
                        <a:pt x="1074" y="886"/>
                      </a:lnTo>
                      <a:lnTo>
                        <a:pt x="961" y="700"/>
                      </a:lnTo>
                      <a:lnTo>
                        <a:pt x="1026" y="545"/>
                      </a:lnTo>
                      <a:lnTo>
                        <a:pt x="1283" y="312"/>
                      </a:lnTo>
                      <a:lnTo>
                        <a:pt x="1235" y="186"/>
                      </a:lnTo>
                      <a:lnTo>
                        <a:pt x="1138" y="109"/>
                      </a:lnTo>
                      <a:lnTo>
                        <a:pt x="1203" y="31"/>
                      </a:lnTo>
                      <a:lnTo>
                        <a:pt x="1283"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8197" name="Freeform 5"/>
                <p:cNvSpPr>
                  <a:spLocks/>
                </p:cNvSpPr>
                <p:nvPr/>
              </p:nvSpPr>
              <p:spPr bwMode="auto">
                <a:xfrm>
                  <a:off x="4270" y="1743"/>
                  <a:ext cx="417" cy="1789"/>
                </a:xfrm>
                <a:custGeom>
                  <a:avLst/>
                  <a:gdLst/>
                  <a:ahLst/>
                  <a:cxnLst>
                    <a:cxn ang="0">
                      <a:pos x="95" y="1244"/>
                    </a:cxn>
                    <a:cxn ang="0">
                      <a:pos x="95" y="1540"/>
                    </a:cxn>
                    <a:cxn ang="0">
                      <a:pos x="64" y="1710"/>
                    </a:cxn>
                    <a:cxn ang="0">
                      <a:pos x="32" y="1788"/>
                    </a:cxn>
                    <a:cxn ang="0">
                      <a:pos x="207" y="1773"/>
                    </a:cxn>
                    <a:cxn ang="0">
                      <a:pos x="367" y="1695"/>
                    </a:cxn>
                    <a:cxn ang="0">
                      <a:pos x="287" y="1664"/>
                    </a:cxn>
                    <a:cxn ang="0">
                      <a:pos x="416" y="1586"/>
                    </a:cxn>
                    <a:cxn ang="0">
                      <a:pos x="287" y="1586"/>
                    </a:cxn>
                    <a:cxn ang="0">
                      <a:pos x="400" y="1477"/>
                    </a:cxn>
                    <a:cxn ang="0">
                      <a:pos x="272" y="1477"/>
                    </a:cxn>
                    <a:cxn ang="0">
                      <a:pos x="367" y="1369"/>
                    </a:cxn>
                    <a:cxn ang="0">
                      <a:pos x="256" y="1353"/>
                    </a:cxn>
                    <a:cxn ang="0">
                      <a:pos x="319" y="1260"/>
                    </a:cxn>
                    <a:cxn ang="0">
                      <a:pos x="223" y="1229"/>
                    </a:cxn>
                    <a:cxn ang="0">
                      <a:pos x="256" y="1119"/>
                    </a:cxn>
                    <a:cxn ang="0">
                      <a:pos x="192" y="1089"/>
                    </a:cxn>
                    <a:cxn ang="0">
                      <a:pos x="175" y="964"/>
                    </a:cxn>
                    <a:cxn ang="0">
                      <a:pos x="0" y="0"/>
                    </a:cxn>
                    <a:cxn ang="0">
                      <a:pos x="48" y="1073"/>
                    </a:cxn>
                    <a:cxn ang="0">
                      <a:pos x="95" y="1244"/>
                    </a:cxn>
                  </a:cxnLst>
                  <a:rect l="0" t="0" r="r" b="b"/>
                  <a:pathLst>
                    <a:path w="417" h="1789">
                      <a:moveTo>
                        <a:pt x="95" y="1244"/>
                      </a:moveTo>
                      <a:lnTo>
                        <a:pt x="95" y="1540"/>
                      </a:lnTo>
                      <a:lnTo>
                        <a:pt x="64" y="1710"/>
                      </a:lnTo>
                      <a:lnTo>
                        <a:pt x="32" y="1788"/>
                      </a:lnTo>
                      <a:lnTo>
                        <a:pt x="207" y="1773"/>
                      </a:lnTo>
                      <a:lnTo>
                        <a:pt x="367" y="1695"/>
                      </a:lnTo>
                      <a:lnTo>
                        <a:pt x="287" y="1664"/>
                      </a:lnTo>
                      <a:lnTo>
                        <a:pt x="416" y="1586"/>
                      </a:lnTo>
                      <a:lnTo>
                        <a:pt x="287" y="1586"/>
                      </a:lnTo>
                      <a:lnTo>
                        <a:pt x="400" y="1477"/>
                      </a:lnTo>
                      <a:lnTo>
                        <a:pt x="272" y="1477"/>
                      </a:lnTo>
                      <a:lnTo>
                        <a:pt x="367" y="1369"/>
                      </a:lnTo>
                      <a:lnTo>
                        <a:pt x="256" y="1353"/>
                      </a:lnTo>
                      <a:lnTo>
                        <a:pt x="319" y="1260"/>
                      </a:lnTo>
                      <a:lnTo>
                        <a:pt x="223" y="1229"/>
                      </a:lnTo>
                      <a:lnTo>
                        <a:pt x="256" y="1119"/>
                      </a:lnTo>
                      <a:lnTo>
                        <a:pt x="192" y="1089"/>
                      </a:lnTo>
                      <a:lnTo>
                        <a:pt x="175" y="964"/>
                      </a:lnTo>
                      <a:lnTo>
                        <a:pt x="0" y="0"/>
                      </a:lnTo>
                      <a:lnTo>
                        <a:pt x="48" y="1073"/>
                      </a:lnTo>
                      <a:lnTo>
                        <a:pt x="95" y="124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3035" y="1494"/>
                  <a:ext cx="1058" cy="2162"/>
                </a:xfrm>
                <a:custGeom>
                  <a:avLst/>
                  <a:gdLst/>
                  <a:ahLst/>
                  <a:cxnLst>
                    <a:cxn ang="0">
                      <a:pos x="898" y="0"/>
                    </a:cxn>
                    <a:cxn ang="0">
                      <a:pos x="193" y="949"/>
                    </a:cxn>
                    <a:cxn ang="0">
                      <a:pos x="96" y="1182"/>
                    </a:cxn>
                    <a:cxn ang="0">
                      <a:pos x="0" y="1322"/>
                    </a:cxn>
                    <a:cxn ang="0">
                      <a:pos x="0" y="1680"/>
                    </a:cxn>
                    <a:cxn ang="0">
                      <a:pos x="143" y="1882"/>
                    </a:cxn>
                    <a:cxn ang="0">
                      <a:pos x="369" y="2037"/>
                    </a:cxn>
                    <a:cxn ang="0">
                      <a:pos x="513" y="2146"/>
                    </a:cxn>
                    <a:cxn ang="0">
                      <a:pos x="737" y="2161"/>
                    </a:cxn>
                    <a:cxn ang="0">
                      <a:pos x="594" y="2084"/>
                    </a:cxn>
                    <a:cxn ang="0">
                      <a:pos x="802" y="2069"/>
                    </a:cxn>
                    <a:cxn ang="0">
                      <a:pos x="625" y="2022"/>
                    </a:cxn>
                    <a:cxn ang="0">
                      <a:pos x="931" y="1990"/>
                    </a:cxn>
                    <a:cxn ang="0">
                      <a:pos x="641" y="1944"/>
                    </a:cxn>
                    <a:cxn ang="0">
                      <a:pos x="898" y="1866"/>
                    </a:cxn>
                    <a:cxn ang="0">
                      <a:pos x="753" y="1789"/>
                    </a:cxn>
                    <a:cxn ang="0">
                      <a:pos x="931" y="1742"/>
                    </a:cxn>
                    <a:cxn ang="0">
                      <a:pos x="737" y="1680"/>
                    </a:cxn>
                    <a:cxn ang="0">
                      <a:pos x="915" y="1540"/>
                    </a:cxn>
                    <a:cxn ang="0">
                      <a:pos x="753" y="1509"/>
                    </a:cxn>
                    <a:cxn ang="0">
                      <a:pos x="866" y="1431"/>
                    </a:cxn>
                    <a:cxn ang="0">
                      <a:pos x="753" y="1399"/>
                    </a:cxn>
                    <a:cxn ang="0">
                      <a:pos x="818" y="1244"/>
                    </a:cxn>
                    <a:cxn ang="0">
                      <a:pos x="1057" y="140"/>
                    </a:cxn>
                    <a:cxn ang="0">
                      <a:pos x="705" y="1213"/>
                    </a:cxn>
                    <a:cxn ang="0">
                      <a:pos x="657" y="1151"/>
                    </a:cxn>
                    <a:cxn ang="0">
                      <a:pos x="995" y="15"/>
                    </a:cxn>
                    <a:cxn ang="0">
                      <a:pos x="497" y="1306"/>
                    </a:cxn>
                    <a:cxn ang="0">
                      <a:pos x="193" y="1384"/>
                    </a:cxn>
                    <a:cxn ang="0">
                      <a:pos x="384" y="1275"/>
                    </a:cxn>
                    <a:cxn ang="0">
                      <a:pos x="193" y="1275"/>
                    </a:cxn>
                    <a:cxn ang="0">
                      <a:pos x="369" y="1182"/>
                    </a:cxn>
                    <a:cxn ang="0">
                      <a:pos x="288" y="1135"/>
                    </a:cxn>
                    <a:cxn ang="0">
                      <a:pos x="384" y="1074"/>
                    </a:cxn>
                    <a:cxn ang="0">
                      <a:pos x="304" y="1011"/>
                    </a:cxn>
                    <a:cxn ang="0">
                      <a:pos x="369" y="871"/>
                    </a:cxn>
                    <a:cxn ang="0">
                      <a:pos x="945" y="0"/>
                    </a:cxn>
                    <a:cxn ang="0">
                      <a:pos x="898" y="0"/>
                    </a:cxn>
                  </a:cxnLst>
                  <a:rect l="0" t="0" r="r" b="b"/>
                  <a:pathLst>
                    <a:path w="1058" h="2162">
                      <a:moveTo>
                        <a:pt x="898" y="0"/>
                      </a:moveTo>
                      <a:lnTo>
                        <a:pt x="193" y="949"/>
                      </a:lnTo>
                      <a:lnTo>
                        <a:pt x="96" y="1182"/>
                      </a:lnTo>
                      <a:lnTo>
                        <a:pt x="0" y="1322"/>
                      </a:lnTo>
                      <a:lnTo>
                        <a:pt x="0" y="1680"/>
                      </a:lnTo>
                      <a:lnTo>
                        <a:pt x="143" y="1882"/>
                      </a:lnTo>
                      <a:lnTo>
                        <a:pt x="369" y="2037"/>
                      </a:lnTo>
                      <a:lnTo>
                        <a:pt x="513" y="2146"/>
                      </a:lnTo>
                      <a:lnTo>
                        <a:pt x="737" y="2161"/>
                      </a:lnTo>
                      <a:lnTo>
                        <a:pt x="594" y="2084"/>
                      </a:lnTo>
                      <a:lnTo>
                        <a:pt x="802" y="2069"/>
                      </a:lnTo>
                      <a:lnTo>
                        <a:pt x="625" y="2022"/>
                      </a:lnTo>
                      <a:lnTo>
                        <a:pt x="931" y="1990"/>
                      </a:lnTo>
                      <a:lnTo>
                        <a:pt x="641" y="1944"/>
                      </a:lnTo>
                      <a:lnTo>
                        <a:pt x="898" y="1866"/>
                      </a:lnTo>
                      <a:lnTo>
                        <a:pt x="753" y="1789"/>
                      </a:lnTo>
                      <a:lnTo>
                        <a:pt x="931" y="1742"/>
                      </a:lnTo>
                      <a:lnTo>
                        <a:pt x="737" y="1680"/>
                      </a:lnTo>
                      <a:lnTo>
                        <a:pt x="915" y="1540"/>
                      </a:lnTo>
                      <a:lnTo>
                        <a:pt x="753" y="1509"/>
                      </a:lnTo>
                      <a:lnTo>
                        <a:pt x="866" y="1431"/>
                      </a:lnTo>
                      <a:lnTo>
                        <a:pt x="753" y="1399"/>
                      </a:lnTo>
                      <a:lnTo>
                        <a:pt x="818" y="1244"/>
                      </a:lnTo>
                      <a:lnTo>
                        <a:pt x="1057" y="140"/>
                      </a:lnTo>
                      <a:lnTo>
                        <a:pt x="705" y="1213"/>
                      </a:lnTo>
                      <a:lnTo>
                        <a:pt x="657" y="1151"/>
                      </a:lnTo>
                      <a:lnTo>
                        <a:pt x="995" y="15"/>
                      </a:lnTo>
                      <a:lnTo>
                        <a:pt x="497" y="1306"/>
                      </a:lnTo>
                      <a:lnTo>
                        <a:pt x="193" y="1384"/>
                      </a:lnTo>
                      <a:lnTo>
                        <a:pt x="384" y="1275"/>
                      </a:lnTo>
                      <a:lnTo>
                        <a:pt x="193" y="1275"/>
                      </a:lnTo>
                      <a:lnTo>
                        <a:pt x="369" y="1182"/>
                      </a:lnTo>
                      <a:lnTo>
                        <a:pt x="288" y="1135"/>
                      </a:lnTo>
                      <a:lnTo>
                        <a:pt x="384" y="1074"/>
                      </a:lnTo>
                      <a:lnTo>
                        <a:pt x="304" y="1011"/>
                      </a:lnTo>
                      <a:lnTo>
                        <a:pt x="369" y="871"/>
                      </a:lnTo>
                      <a:lnTo>
                        <a:pt x="945" y="0"/>
                      </a:lnTo>
                      <a:lnTo>
                        <a:pt x="89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9" name="Freeform 7"/>
                <p:cNvSpPr>
                  <a:spLocks/>
                </p:cNvSpPr>
                <p:nvPr/>
              </p:nvSpPr>
              <p:spPr bwMode="auto">
                <a:xfrm>
                  <a:off x="4605" y="561"/>
                  <a:ext cx="418" cy="499"/>
                </a:xfrm>
                <a:custGeom>
                  <a:avLst/>
                  <a:gdLst/>
                  <a:ahLst/>
                  <a:cxnLst>
                    <a:cxn ang="0">
                      <a:pos x="274" y="62"/>
                    </a:cxn>
                    <a:cxn ang="0">
                      <a:pos x="353" y="0"/>
                    </a:cxn>
                    <a:cxn ang="0">
                      <a:pos x="288" y="108"/>
                    </a:cxn>
                    <a:cxn ang="0">
                      <a:pos x="402" y="78"/>
                    </a:cxn>
                    <a:cxn ang="0">
                      <a:pos x="321" y="155"/>
                    </a:cxn>
                    <a:cxn ang="0">
                      <a:pos x="402" y="140"/>
                    </a:cxn>
                    <a:cxn ang="0">
                      <a:pos x="353" y="217"/>
                    </a:cxn>
                    <a:cxn ang="0">
                      <a:pos x="417" y="202"/>
                    </a:cxn>
                    <a:cxn ang="0">
                      <a:pos x="193" y="388"/>
                    </a:cxn>
                    <a:cxn ang="0">
                      <a:pos x="17" y="498"/>
                    </a:cxn>
                    <a:cxn ang="0">
                      <a:pos x="0" y="358"/>
                    </a:cxn>
                    <a:cxn ang="0">
                      <a:pos x="145" y="140"/>
                    </a:cxn>
                    <a:cxn ang="0">
                      <a:pos x="274" y="62"/>
                    </a:cxn>
                  </a:cxnLst>
                  <a:rect l="0" t="0" r="r" b="b"/>
                  <a:pathLst>
                    <a:path w="418" h="499">
                      <a:moveTo>
                        <a:pt x="274" y="62"/>
                      </a:moveTo>
                      <a:lnTo>
                        <a:pt x="353" y="0"/>
                      </a:lnTo>
                      <a:lnTo>
                        <a:pt x="288" y="108"/>
                      </a:lnTo>
                      <a:lnTo>
                        <a:pt x="402" y="78"/>
                      </a:lnTo>
                      <a:lnTo>
                        <a:pt x="321" y="155"/>
                      </a:lnTo>
                      <a:lnTo>
                        <a:pt x="402" y="140"/>
                      </a:lnTo>
                      <a:lnTo>
                        <a:pt x="353" y="217"/>
                      </a:lnTo>
                      <a:lnTo>
                        <a:pt x="417" y="202"/>
                      </a:lnTo>
                      <a:lnTo>
                        <a:pt x="193" y="388"/>
                      </a:lnTo>
                      <a:lnTo>
                        <a:pt x="17" y="498"/>
                      </a:lnTo>
                      <a:lnTo>
                        <a:pt x="0" y="358"/>
                      </a:lnTo>
                      <a:lnTo>
                        <a:pt x="145" y="140"/>
                      </a:lnTo>
                      <a:lnTo>
                        <a:pt x="274" y="6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0" name="Freeform 8"/>
                <p:cNvSpPr>
                  <a:spLocks/>
                </p:cNvSpPr>
                <p:nvPr/>
              </p:nvSpPr>
              <p:spPr bwMode="auto">
                <a:xfrm>
                  <a:off x="4125" y="530"/>
                  <a:ext cx="209" cy="312"/>
                </a:xfrm>
                <a:custGeom>
                  <a:avLst/>
                  <a:gdLst/>
                  <a:ahLst/>
                  <a:cxnLst>
                    <a:cxn ang="0">
                      <a:pos x="0" y="0"/>
                    </a:cxn>
                    <a:cxn ang="0">
                      <a:pos x="0" y="77"/>
                    </a:cxn>
                    <a:cxn ang="0">
                      <a:pos x="144" y="171"/>
                    </a:cxn>
                    <a:cxn ang="0">
                      <a:pos x="129" y="311"/>
                    </a:cxn>
                    <a:cxn ang="0">
                      <a:pos x="208" y="171"/>
                    </a:cxn>
                    <a:cxn ang="0">
                      <a:pos x="176" y="93"/>
                    </a:cxn>
                    <a:cxn ang="0">
                      <a:pos x="95" y="46"/>
                    </a:cxn>
                    <a:cxn ang="0">
                      <a:pos x="129" y="0"/>
                    </a:cxn>
                    <a:cxn ang="0">
                      <a:pos x="0" y="0"/>
                    </a:cxn>
                  </a:cxnLst>
                  <a:rect l="0" t="0" r="r" b="b"/>
                  <a:pathLst>
                    <a:path w="209" h="312">
                      <a:moveTo>
                        <a:pt x="0" y="0"/>
                      </a:moveTo>
                      <a:lnTo>
                        <a:pt x="0" y="77"/>
                      </a:lnTo>
                      <a:lnTo>
                        <a:pt x="144" y="171"/>
                      </a:lnTo>
                      <a:lnTo>
                        <a:pt x="129" y="311"/>
                      </a:lnTo>
                      <a:lnTo>
                        <a:pt x="208" y="171"/>
                      </a:lnTo>
                      <a:lnTo>
                        <a:pt x="176" y="93"/>
                      </a:lnTo>
                      <a:lnTo>
                        <a:pt x="95" y="46"/>
                      </a:lnTo>
                      <a:lnTo>
                        <a:pt x="12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1" name="Freeform 9"/>
                <p:cNvSpPr>
                  <a:spLocks/>
                </p:cNvSpPr>
                <p:nvPr/>
              </p:nvSpPr>
              <p:spPr bwMode="auto">
                <a:xfrm>
                  <a:off x="3932" y="1043"/>
                  <a:ext cx="194" cy="265"/>
                </a:xfrm>
                <a:custGeom>
                  <a:avLst/>
                  <a:gdLst/>
                  <a:ahLst/>
                  <a:cxnLst>
                    <a:cxn ang="0">
                      <a:pos x="48" y="0"/>
                    </a:cxn>
                    <a:cxn ang="0">
                      <a:pos x="193" y="249"/>
                    </a:cxn>
                    <a:cxn ang="0">
                      <a:pos x="113" y="264"/>
                    </a:cxn>
                    <a:cxn ang="0">
                      <a:pos x="0" y="140"/>
                    </a:cxn>
                    <a:cxn ang="0">
                      <a:pos x="48" y="0"/>
                    </a:cxn>
                  </a:cxnLst>
                  <a:rect l="0" t="0" r="r" b="b"/>
                  <a:pathLst>
                    <a:path w="194" h="265">
                      <a:moveTo>
                        <a:pt x="48" y="0"/>
                      </a:moveTo>
                      <a:lnTo>
                        <a:pt x="193" y="249"/>
                      </a:lnTo>
                      <a:lnTo>
                        <a:pt x="113" y="264"/>
                      </a:lnTo>
                      <a:lnTo>
                        <a:pt x="0" y="140"/>
                      </a:lnTo>
                      <a:lnTo>
                        <a:pt x="4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2" name="Freeform 10"/>
                <p:cNvSpPr>
                  <a:spLocks/>
                </p:cNvSpPr>
                <p:nvPr/>
              </p:nvSpPr>
              <p:spPr bwMode="auto">
                <a:xfrm>
                  <a:off x="2971" y="1425"/>
                  <a:ext cx="2307" cy="2336"/>
                </a:xfrm>
                <a:custGeom>
                  <a:avLst/>
                  <a:gdLst/>
                  <a:ahLst/>
                  <a:cxnLst>
                    <a:cxn ang="0">
                      <a:pos x="2281" y="1288"/>
                    </a:cxn>
                    <a:cxn ang="0">
                      <a:pos x="2294" y="1613"/>
                    </a:cxn>
                    <a:cxn ang="0">
                      <a:pos x="2157" y="1914"/>
                    </a:cxn>
                    <a:cxn ang="0">
                      <a:pos x="1983" y="2118"/>
                    </a:cxn>
                    <a:cxn ang="0">
                      <a:pos x="1561" y="2323"/>
                    </a:cxn>
                    <a:cxn ang="0">
                      <a:pos x="1215" y="2299"/>
                    </a:cxn>
                    <a:cxn ang="0">
                      <a:pos x="731" y="2312"/>
                    </a:cxn>
                    <a:cxn ang="0">
                      <a:pos x="397" y="2118"/>
                    </a:cxn>
                    <a:cxn ang="0">
                      <a:pos x="86" y="1902"/>
                    </a:cxn>
                    <a:cxn ang="0">
                      <a:pos x="0" y="1480"/>
                    </a:cxn>
                    <a:cxn ang="0">
                      <a:pos x="186" y="1107"/>
                    </a:cxn>
                    <a:cxn ang="0">
                      <a:pos x="1054" y="12"/>
                    </a:cxn>
                    <a:cxn ang="0">
                      <a:pos x="285" y="1023"/>
                    </a:cxn>
                    <a:cxn ang="0">
                      <a:pos x="98" y="1397"/>
                    </a:cxn>
                    <a:cxn ang="0">
                      <a:pos x="112" y="1710"/>
                    </a:cxn>
                    <a:cxn ang="0">
                      <a:pos x="248" y="1986"/>
                    </a:cxn>
                    <a:cxn ang="0">
                      <a:pos x="458" y="2082"/>
                    </a:cxn>
                    <a:cxn ang="0">
                      <a:pos x="879" y="2218"/>
                    </a:cxn>
                    <a:cxn ang="0">
                      <a:pos x="1375" y="2286"/>
                    </a:cxn>
                    <a:cxn ang="0">
                      <a:pos x="1930" y="1997"/>
                    </a:cxn>
                    <a:cxn ang="0">
                      <a:pos x="1945" y="1781"/>
                    </a:cxn>
                    <a:cxn ang="0">
                      <a:pos x="1971" y="1684"/>
                    </a:cxn>
                    <a:cxn ang="0">
                      <a:pos x="1909" y="1601"/>
                    </a:cxn>
                    <a:cxn ang="0">
                      <a:pos x="2046" y="1625"/>
                    </a:cxn>
                    <a:cxn ang="0">
                      <a:pos x="2194" y="1552"/>
                    </a:cxn>
                    <a:cxn ang="0">
                      <a:pos x="2120" y="1444"/>
                    </a:cxn>
                    <a:cxn ang="0">
                      <a:pos x="2132" y="1312"/>
                    </a:cxn>
                    <a:cxn ang="0">
                      <a:pos x="2046" y="1216"/>
                    </a:cxn>
                    <a:cxn ang="0">
                      <a:pos x="2009" y="1047"/>
                    </a:cxn>
                    <a:cxn ang="0">
                      <a:pos x="1648" y="567"/>
                    </a:cxn>
                    <a:cxn ang="0">
                      <a:pos x="1612" y="469"/>
                    </a:cxn>
                    <a:cxn ang="0">
                      <a:pos x="1529" y="367"/>
                    </a:cxn>
                    <a:cxn ang="0">
                      <a:pos x="1698" y="1288"/>
                    </a:cxn>
                    <a:cxn ang="0">
                      <a:pos x="1674" y="1120"/>
                    </a:cxn>
                    <a:cxn ang="0">
                      <a:pos x="1586" y="1023"/>
                    </a:cxn>
                    <a:cxn ang="0">
                      <a:pos x="1586" y="890"/>
                    </a:cxn>
                    <a:cxn ang="0">
                      <a:pos x="1512" y="807"/>
                    </a:cxn>
                    <a:cxn ang="0">
                      <a:pos x="1500" y="662"/>
                    </a:cxn>
                    <a:cxn ang="0">
                      <a:pos x="1399" y="545"/>
                    </a:cxn>
                    <a:cxn ang="0">
                      <a:pos x="1401" y="373"/>
                    </a:cxn>
                    <a:cxn ang="0">
                      <a:pos x="1344" y="272"/>
                    </a:cxn>
                    <a:cxn ang="0">
                      <a:pos x="1252" y="1240"/>
                    </a:cxn>
                    <a:cxn ang="0">
                      <a:pos x="1289" y="1011"/>
                    </a:cxn>
                    <a:cxn ang="0">
                      <a:pos x="1178" y="939"/>
                    </a:cxn>
                    <a:cxn ang="0">
                      <a:pos x="1259" y="735"/>
                    </a:cxn>
                    <a:cxn ang="0">
                      <a:pos x="1115" y="674"/>
                    </a:cxn>
                    <a:cxn ang="0">
                      <a:pos x="1192" y="514"/>
                    </a:cxn>
                    <a:cxn ang="0">
                      <a:pos x="1128" y="419"/>
                    </a:cxn>
                    <a:cxn ang="0">
                      <a:pos x="1192" y="282"/>
                    </a:cxn>
                    <a:cxn ang="0">
                      <a:pos x="1150" y="188"/>
                    </a:cxn>
                    <a:cxn ang="0">
                      <a:pos x="1103" y="12"/>
                    </a:cxn>
                    <a:cxn ang="0">
                      <a:pos x="1178" y="143"/>
                    </a:cxn>
                    <a:cxn ang="0">
                      <a:pos x="1215" y="12"/>
                    </a:cxn>
                    <a:cxn ang="0">
                      <a:pos x="1426" y="0"/>
                    </a:cxn>
                  </a:cxnLst>
                  <a:rect l="0" t="0" r="r" b="b"/>
                  <a:pathLst>
                    <a:path w="2307" h="2336">
                      <a:moveTo>
                        <a:pt x="1426" y="0"/>
                      </a:moveTo>
                      <a:lnTo>
                        <a:pt x="2220" y="1155"/>
                      </a:lnTo>
                      <a:lnTo>
                        <a:pt x="2281" y="1288"/>
                      </a:lnTo>
                      <a:lnTo>
                        <a:pt x="2306" y="1397"/>
                      </a:lnTo>
                      <a:lnTo>
                        <a:pt x="2306" y="1505"/>
                      </a:lnTo>
                      <a:lnTo>
                        <a:pt x="2294" y="1613"/>
                      </a:lnTo>
                      <a:lnTo>
                        <a:pt x="2257" y="1721"/>
                      </a:lnTo>
                      <a:lnTo>
                        <a:pt x="2220" y="1818"/>
                      </a:lnTo>
                      <a:lnTo>
                        <a:pt x="2157" y="1914"/>
                      </a:lnTo>
                      <a:lnTo>
                        <a:pt x="2095" y="1973"/>
                      </a:lnTo>
                      <a:lnTo>
                        <a:pt x="2058" y="2034"/>
                      </a:lnTo>
                      <a:lnTo>
                        <a:pt x="1983" y="2118"/>
                      </a:lnTo>
                      <a:lnTo>
                        <a:pt x="1847" y="2202"/>
                      </a:lnTo>
                      <a:lnTo>
                        <a:pt x="1735" y="2263"/>
                      </a:lnTo>
                      <a:lnTo>
                        <a:pt x="1561" y="2323"/>
                      </a:lnTo>
                      <a:lnTo>
                        <a:pt x="1389" y="2335"/>
                      </a:lnTo>
                      <a:lnTo>
                        <a:pt x="1289" y="2323"/>
                      </a:lnTo>
                      <a:lnTo>
                        <a:pt x="1215" y="2299"/>
                      </a:lnTo>
                      <a:lnTo>
                        <a:pt x="1078" y="2335"/>
                      </a:lnTo>
                      <a:lnTo>
                        <a:pt x="905" y="2335"/>
                      </a:lnTo>
                      <a:lnTo>
                        <a:pt x="731" y="2312"/>
                      </a:lnTo>
                      <a:lnTo>
                        <a:pt x="583" y="2263"/>
                      </a:lnTo>
                      <a:lnTo>
                        <a:pt x="471" y="2190"/>
                      </a:lnTo>
                      <a:lnTo>
                        <a:pt x="397" y="2118"/>
                      </a:lnTo>
                      <a:lnTo>
                        <a:pt x="259" y="2058"/>
                      </a:lnTo>
                      <a:lnTo>
                        <a:pt x="149" y="1998"/>
                      </a:lnTo>
                      <a:lnTo>
                        <a:pt x="86" y="1902"/>
                      </a:lnTo>
                      <a:lnTo>
                        <a:pt x="25" y="1769"/>
                      </a:lnTo>
                      <a:lnTo>
                        <a:pt x="0" y="1661"/>
                      </a:lnTo>
                      <a:lnTo>
                        <a:pt x="0" y="1480"/>
                      </a:lnTo>
                      <a:lnTo>
                        <a:pt x="25" y="1360"/>
                      </a:lnTo>
                      <a:lnTo>
                        <a:pt x="74" y="1263"/>
                      </a:lnTo>
                      <a:lnTo>
                        <a:pt x="186" y="1107"/>
                      </a:lnTo>
                      <a:lnTo>
                        <a:pt x="285" y="963"/>
                      </a:lnTo>
                      <a:lnTo>
                        <a:pt x="943" y="47"/>
                      </a:lnTo>
                      <a:lnTo>
                        <a:pt x="1054" y="12"/>
                      </a:lnTo>
                      <a:lnTo>
                        <a:pt x="769" y="397"/>
                      </a:lnTo>
                      <a:lnTo>
                        <a:pt x="458" y="794"/>
                      </a:lnTo>
                      <a:lnTo>
                        <a:pt x="285" y="1023"/>
                      </a:lnTo>
                      <a:lnTo>
                        <a:pt x="198" y="1179"/>
                      </a:lnTo>
                      <a:lnTo>
                        <a:pt x="112" y="1324"/>
                      </a:lnTo>
                      <a:lnTo>
                        <a:pt x="98" y="1397"/>
                      </a:lnTo>
                      <a:lnTo>
                        <a:pt x="98" y="1444"/>
                      </a:lnTo>
                      <a:lnTo>
                        <a:pt x="86" y="1589"/>
                      </a:lnTo>
                      <a:lnTo>
                        <a:pt x="112" y="1710"/>
                      </a:lnTo>
                      <a:lnTo>
                        <a:pt x="135" y="1793"/>
                      </a:lnTo>
                      <a:lnTo>
                        <a:pt x="186" y="1902"/>
                      </a:lnTo>
                      <a:lnTo>
                        <a:pt x="248" y="1986"/>
                      </a:lnTo>
                      <a:lnTo>
                        <a:pt x="333" y="2034"/>
                      </a:lnTo>
                      <a:lnTo>
                        <a:pt x="397" y="2058"/>
                      </a:lnTo>
                      <a:lnTo>
                        <a:pt x="458" y="2082"/>
                      </a:lnTo>
                      <a:lnTo>
                        <a:pt x="583" y="2190"/>
                      </a:lnTo>
                      <a:lnTo>
                        <a:pt x="705" y="2218"/>
                      </a:lnTo>
                      <a:lnTo>
                        <a:pt x="879" y="2218"/>
                      </a:lnTo>
                      <a:lnTo>
                        <a:pt x="1041" y="2207"/>
                      </a:lnTo>
                      <a:lnTo>
                        <a:pt x="1203" y="2251"/>
                      </a:lnTo>
                      <a:lnTo>
                        <a:pt x="1375" y="2286"/>
                      </a:lnTo>
                      <a:lnTo>
                        <a:pt x="1524" y="2275"/>
                      </a:lnTo>
                      <a:lnTo>
                        <a:pt x="1821" y="2145"/>
                      </a:lnTo>
                      <a:lnTo>
                        <a:pt x="1930" y="1997"/>
                      </a:lnTo>
                      <a:lnTo>
                        <a:pt x="1973" y="1829"/>
                      </a:lnTo>
                      <a:lnTo>
                        <a:pt x="2046" y="1781"/>
                      </a:lnTo>
                      <a:lnTo>
                        <a:pt x="1945" y="1781"/>
                      </a:lnTo>
                      <a:lnTo>
                        <a:pt x="2021" y="1733"/>
                      </a:lnTo>
                      <a:lnTo>
                        <a:pt x="1921" y="1745"/>
                      </a:lnTo>
                      <a:lnTo>
                        <a:pt x="1971" y="1684"/>
                      </a:lnTo>
                      <a:lnTo>
                        <a:pt x="1921" y="1673"/>
                      </a:lnTo>
                      <a:lnTo>
                        <a:pt x="1958" y="1613"/>
                      </a:lnTo>
                      <a:lnTo>
                        <a:pt x="1909" y="1601"/>
                      </a:lnTo>
                      <a:lnTo>
                        <a:pt x="1934" y="1529"/>
                      </a:lnTo>
                      <a:lnTo>
                        <a:pt x="1827" y="1018"/>
                      </a:lnTo>
                      <a:lnTo>
                        <a:pt x="2046" y="1625"/>
                      </a:lnTo>
                      <a:lnTo>
                        <a:pt x="2120" y="1637"/>
                      </a:lnTo>
                      <a:lnTo>
                        <a:pt x="2132" y="1565"/>
                      </a:lnTo>
                      <a:lnTo>
                        <a:pt x="2194" y="1552"/>
                      </a:lnTo>
                      <a:lnTo>
                        <a:pt x="2145" y="1505"/>
                      </a:lnTo>
                      <a:lnTo>
                        <a:pt x="2183" y="1480"/>
                      </a:lnTo>
                      <a:lnTo>
                        <a:pt x="2120" y="1444"/>
                      </a:lnTo>
                      <a:lnTo>
                        <a:pt x="2169" y="1397"/>
                      </a:lnTo>
                      <a:lnTo>
                        <a:pt x="2108" y="1371"/>
                      </a:lnTo>
                      <a:lnTo>
                        <a:pt x="2132" y="1312"/>
                      </a:lnTo>
                      <a:lnTo>
                        <a:pt x="2083" y="1300"/>
                      </a:lnTo>
                      <a:lnTo>
                        <a:pt x="2120" y="1240"/>
                      </a:lnTo>
                      <a:lnTo>
                        <a:pt x="2046" y="1216"/>
                      </a:lnTo>
                      <a:lnTo>
                        <a:pt x="2058" y="1143"/>
                      </a:lnTo>
                      <a:lnTo>
                        <a:pt x="2009" y="1107"/>
                      </a:lnTo>
                      <a:lnTo>
                        <a:pt x="2009" y="1047"/>
                      </a:lnTo>
                      <a:lnTo>
                        <a:pt x="1945" y="975"/>
                      </a:lnTo>
                      <a:lnTo>
                        <a:pt x="1713" y="619"/>
                      </a:lnTo>
                      <a:lnTo>
                        <a:pt x="1648" y="567"/>
                      </a:lnTo>
                      <a:lnTo>
                        <a:pt x="1661" y="518"/>
                      </a:lnTo>
                      <a:lnTo>
                        <a:pt x="1604" y="514"/>
                      </a:lnTo>
                      <a:lnTo>
                        <a:pt x="1612" y="469"/>
                      </a:lnTo>
                      <a:lnTo>
                        <a:pt x="1575" y="457"/>
                      </a:lnTo>
                      <a:lnTo>
                        <a:pt x="1575" y="409"/>
                      </a:lnTo>
                      <a:lnTo>
                        <a:pt x="1529" y="367"/>
                      </a:lnTo>
                      <a:lnTo>
                        <a:pt x="1438" y="229"/>
                      </a:lnTo>
                      <a:lnTo>
                        <a:pt x="1747" y="1189"/>
                      </a:lnTo>
                      <a:lnTo>
                        <a:pt x="1698" y="1288"/>
                      </a:lnTo>
                      <a:lnTo>
                        <a:pt x="1702" y="1166"/>
                      </a:lnTo>
                      <a:lnTo>
                        <a:pt x="1670" y="1177"/>
                      </a:lnTo>
                      <a:lnTo>
                        <a:pt x="1674" y="1120"/>
                      </a:lnTo>
                      <a:lnTo>
                        <a:pt x="1624" y="1107"/>
                      </a:lnTo>
                      <a:lnTo>
                        <a:pt x="1649" y="1023"/>
                      </a:lnTo>
                      <a:lnTo>
                        <a:pt x="1586" y="1023"/>
                      </a:lnTo>
                      <a:lnTo>
                        <a:pt x="1612" y="963"/>
                      </a:lnTo>
                      <a:lnTo>
                        <a:pt x="1549" y="950"/>
                      </a:lnTo>
                      <a:lnTo>
                        <a:pt x="1586" y="890"/>
                      </a:lnTo>
                      <a:lnTo>
                        <a:pt x="1524" y="878"/>
                      </a:lnTo>
                      <a:lnTo>
                        <a:pt x="1561" y="818"/>
                      </a:lnTo>
                      <a:lnTo>
                        <a:pt x="1512" y="807"/>
                      </a:lnTo>
                      <a:lnTo>
                        <a:pt x="1537" y="734"/>
                      </a:lnTo>
                      <a:lnTo>
                        <a:pt x="1488" y="722"/>
                      </a:lnTo>
                      <a:lnTo>
                        <a:pt x="1500" y="662"/>
                      </a:lnTo>
                      <a:lnTo>
                        <a:pt x="1438" y="637"/>
                      </a:lnTo>
                      <a:lnTo>
                        <a:pt x="1451" y="577"/>
                      </a:lnTo>
                      <a:lnTo>
                        <a:pt x="1399" y="545"/>
                      </a:lnTo>
                      <a:lnTo>
                        <a:pt x="1426" y="481"/>
                      </a:lnTo>
                      <a:lnTo>
                        <a:pt x="1377" y="451"/>
                      </a:lnTo>
                      <a:lnTo>
                        <a:pt x="1401" y="373"/>
                      </a:lnTo>
                      <a:lnTo>
                        <a:pt x="1351" y="373"/>
                      </a:lnTo>
                      <a:lnTo>
                        <a:pt x="1338" y="301"/>
                      </a:lnTo>
                      <a:lnTo>
                        <a:pt x="1344" y="272"/>
                      </a:lnTo>
                      <a:lnTo>
                        <a:pt x="1280" y="272"/>
                      </a:lnTo>
                      <a:lnTo>
                        <a:pt x="1322" y="1303"/>
                      </a:lnTo>
                      <a:lnTo>
                        <a:pt x="1252" y="1240"/>
                      </a:lnTo>
                      <a:lnTo>
                        <a:pt x="1289" y="1120"/>
                      </a:lnTo>
                      <a:lnTo>
                        <a:pt x="1228" y="1131"/>
                      </a:lnTo>
                      <a:lnTo>
                        <a:pt x="1289" y="1011"/>
                      </a:lnTo>
                      <a:lnTo>
                        <a:pt x="1228" y="1011"/>
                      </a:lnTo>
                      <a:lnTo>
                        <a:pt x="1259" y="935"/>
                      </a:lnTo>
                      <a:lnTo>
                        <a:pt x="1178" y="939"/>
                      </a:lnTo>
                      <a:lnTo>
                        <a:pt x="1259" y="841"/>
                      </a:lnTo>
                      <a:lnTo>
                        <a:pt x="1150" y="851"/>
                      </a:lnTo>
                      <a:lnTo>
                        <a:pt x="1259" y="735"/>
                      </a:lnTo>
                      <a:lnTo>
                        <a:pt x="1128" y="771"/>
                      </a:lnTo>
                      <a:lnTo>
                        <a:pt x="1236" y="661"/>
                      </a:lnTo>
                      <a:lnTo>
                        <a:pt x="1115" y="674"/>
                      </a:lnTo>
                      <a:lnTo>
                        <a:pt x="1213" y="577"/>
                      </a:lnTo>
                      <a:lnTo>
                        <a:pt x="1152" y="577"/>
                      </a:lnTo>
                      <a:lnTo>
                        <a:pt x="1192" y="514"/>
                      </a:lnTo>
                      <a:lnTo>
                        <a:pt x="1128" y="503"/>
                      </a:lnTo>
                      <a:lnTo>
                        <a:pt x="1182" y="440"/>
                      </a:lnTo>
                      <a:lnTo>
                        <a:pt x="1128" y="419"/>
                      </a:lnTo>
                      <a:lnTo>
                        <a:pt x="1192" y="357"/>
                      </a:lnTo>
                      <a:lnTo>
                        <a:pt x="1128" y="335"/>
                      </a:lnTo>
                      <a:lnTo>
                        <a:pt x="1192" y="282"/>
                      </a:lnTo>
                      <a:lnTo>
                        <a:pt x="1139" y="272"/>
                      </a:lnTo>
                      <a:lnTo>
                        <a:pt x="1192" y="219"/>
                      </a:lnTo>
                      <a:lnTo>
                        <a:pt x="1150" y="188"/>
                      </a:lnTo>
                      <a:lnTo>
                        <a:pt x="1128" y="143"/>
                      </a:lnTo>
                      <a:lnTo>
                        <a:pt x="905" y="915"/>
                      </a:lnTo>
                      <a:lnTo>
                        <a:pt x="1103" y="12"/>
                      </a:lnTo>
                      <a:lnTo>
                        <a:pt x="1152" y="12"/>
                      </a:lnTo>
                      <a:lnTo>
                        <a:pt x="1166" y="96"/>
                      </a:lnTo>
                      <a:lnTo>
                        <a:pt x="1178" y="143"/>
                      </a:lnTo>
                      <a:lnTo>
                        <a:pt x="1191" y="169"/>
                      </a:lnTo>
                      <a:lnTo>
                        <a:pt x="1215" y="108"/>
                      </a:lnTo>
                      <a:lnTo>
                        <a:pt x="1215" y="12"/>
                      </a:lnTo>
                      <a:lnTo>
                        <a:pt x="1338" y="229"/>
                      </a:lnTo>
                      <a:lnTo>
                        <a:pt x="1301" y="0"/>
                      </a:lnTo>
                      <a:lnTo>
                        <a:pt x="14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3" name="Freeform 11"/>
                <p:cNvSpPr>
                  <a:spLocks/>
                </p:cNvSpPr>
                <p:nvPr/>
              </p:nvSpPr>
              <p:spPr bwMode="auto">
                <a:xfrm>
                  <a:off x="4100" y="485"/>
                  <a:ext cx="1315" cy="797"/>
                </a:xfrm>
                <a:custGeom>
                  <a:avLst/>
                  <a:gdLst/>
                  <a:ahLst/>
                  <a:cxnLst>
                    <a:cxn ang="0">
                      <a:pos x="161" y="602"/>
                    </a:cxn>
                    <a:cxn ang="0">
                      <a:pos x="323" y="578"/>
                    </a:cxn>
                    <a:cxn ang="0">
                      <a:pos x="446" y="494"/>
                    </a:cxn>
                    <a:cxn ang="0">
                      <a:pos x="583" y="302"/>
                    </a:cxn>
                    <a:cxn ang="0">
                      <a:pos x="755" y="109"/>
                    </a:cxn>
                    <a:cxn ang="0">
                      <a:pos x="941" y="13"/>
                    </a:cxn>
                    <a:cxn ang="0">
                      <a:pos x="1140" y="36"/>
                    </a:cxn>
                    <a:cxn ang="0">
                      <a:pos x="1314" y="0"/>
                    </a:cxn>
                    <a:cxn ang="0">
                      <a:pos x="1301" y="60"/>
                    </a:cxn>
                    <a:cxn ang="0">
                      <a:pos x="1301" y="109"/>
                    </a:cxn>
                    <a:cxn ang="0">
                      <a:pos x="1301" y="181"/>
                    </a:cxn>
                    <a:cxn ang="0">
                      <a:pos x="1314" y="230"/>
                    </a:cxn>
                    <a:cxn ang="0">
                      <a:pos x="1277" y="277"/>
                    </a:cxn>
                    <a:cxn ang="0">
                      <a:pos x="1277" y="314"/>
                    </a:cxn>
                    <a:cxn ang="0">
                      <a:pos x="1066" y="289"/>
                    </a:cxn>
                    <a:cxn ang="0">
                      <a:pos x="1078" y="230"/>
                    </a:cxn>
                    <a:cxn ang="0">
                      <a:pos x="1091" y="193"/>
                    </a:cxn>
                    <a:cxn ang="0">
                      <a:pos x="1091" y="170"/>
                    </a:cxn>
                    <a:cxn ang="0">
                      <a:pos x="1078" y="121"/>
                    </a:cxn>
                    <a:cxn ang="0">
                      <a:pos x="1066" y="73"/>
                    </a:cxn>
                    <a:cxn ang="0">
                      <a:pos x="904" y="73"/>
                    </a:cxn>
                    <a:cxn ang="0">
                      <a:pos x="706" y="205"/>
                    </a:cxn>
                    <a:cxn ang="0">
                      <a:pos x="755" y="217"/>
                    </a:cxn>
                    <a:cxn ang="0">
                      <a:pos x="843" y="241"/>
                    </a:cxn>
                    <a:cxn ang="0">
                      <a:pos x="892" y="314"/>
                    </a:cxn>
                    <a:cxn ang="0">
                      <a:pos x="830" y="362"/>
                    </a:cxn>
                    <a:cxn ang="0">
                      <a:pos x="421" y="675"/>
                    </a:cxn>
                    <a:cxn ang="0">
                      <a:pos x="384" y="651"/>
                    </a:cxn>
                    <a:cxn ang="0">
                      <a:pos x="360" y="626"/>
                    </a:cxn>
                    <a:cxn ang="0">
                      <a:pos x="223" y="602"/>
                    </a:cxn>
                    <a:cxn ang="0">
                      <a:pos x="62" y="687"/>
                    </a:cxn>
                    <a:cxn ang="0">
                      <a:pos x="74" y="760"/>
                    </a:cxn>
                    <a:cxn ang="0">
                      <a:pos x="135" y="760"/>
                    </a:cxn>
                    <a:cxn ang="0">
                      <a:pos x="173" y="783"/>
                    </a:cxn>
                    <a:cxn ang="0">
                      <a:pos x="86" y="639"/>
                    </a:cxn>
                  </a:cxnLst>
                  <a:rect l="0" t="0" r="r" b="b"/>
                  <a:pathLst>
                    <a:path w="1315" h="797">
                      <a:moveTo>
                        <a:pt x="86" y="639"/>
                      </a:moveTo>
                      <a:lnTo>
                        <a:pt x="161" y="602"/>
                      </a:lnTo>
                      <a:lnTo>
                        <a:pt x="247" y="578"/>
                      </a:lnTo>
                      <a:lnTo>
                        <a:pt x="323" y="578"/>
                      </a:lnTo>
                      <a:lnTo>
                        <a:pt x="396" y="555"/>
                      </a:lnTo>
                      <a:lnTo>
                        <a:pt x="446" y="494"/>
                      </a:lnTo>
                      <a:lnTo>
                        <a:pt x="508" y="410"/>
                      </a:lnTo>
                      <a:lnTo>
                        <a:pt x="583" y="302"/>
                      </a:lnTo>
                      <a:lnTo>
                        <a:pt x="669" y="193"/>
                      </a:lnTo>
                      <a:lnTo>
                        <a:pt x="755" y="109"/>
                      </a:lnTo>
                      <a:lnTo>
                        <a:pt x="867" y="49"/>
                      </a:lnTo>
                      <a:lnTo>
                        <a:pt x="941" y="13"/>
                      </a:lnTo>
                      <a:lnTo>
                        <a:pt x="1066" y="13"/>
                      </a:lnTo>
                      <a:lnTo>
                        <a:pt x="1140" y="36"/>
                      </a:lnTo>
                      <a:lnTo>
                        <a:pt x="1240" y="36"/>
                      </a:lnTo>
                      <a:lnTo>
                        <a:pt x="1314" y="0"/>
                      </a:lnTo>
                      <a:lnTo>
                        <a:pt x="1214" y="73"/>
                      </a:lnTo>
                      <a:lnTo>
                        <a:pt x="1301" y="60"/>
                      </a:lnTo>
                      <a:lnTo>
                        <a:pt x="1240" y="109"/>
                      </a:lnTo>
                      <a:lnTo>
                        <a:pt x="1301" y="109"/>
                      </a:lnTo>
                      <a:lnTo>
                        <a:pt x="1226" y="158"/>
                      </a:lnTo>
                      <a:lnTo>
                        <a:pt x="1301" y="181"/>
                      </a:lnTo>
                      <a:lnTo>
                        <a:pt x="1226" y="217"/>
                      </a:lnTo>
                      <a:lnTo>
                        <a:pt x="1314" y="230"/>
                      </a:lnTo>
                      <a:lnTo>
                        <a:pt x="1240" y="254"/>
                      </a:lnTo>
                      <a:lnTo>
                        <a:pt x="1277" y="277"/>
                      </a:lnTo>
                      <a:lnTo>
                        <a:pt x="1214" y="302"/>
                      </a:lnTo>
                      <a:lnTo>
                        <a:pt x="1277" y="314"/>
                      </a:lnTo>
                      <a:lnTo>
                        <a:pt x="1177" y="314"/>
                      </a:lnTo>
                      <a:lnTo>
                        <a:pt x="1066" y="289"/>
                      </a:lnTo>
                      <a:lnTo>
                        <a:pt x="991" y="302"/>
                      </a:lnTo>
                      <a:lnTo>
                        <a:pt x="1078" y="230"/>
                      </a:lnTo>
                      <a:lnTo>
                        <a:pt x="991" y="230"/>
                      </a:lnTo>
                      <a:lnTo>
                        <a:pt x="1091" y="193"/>
                      </a:lnTo>
                      <a:lnTo>
                        <a:pt x="1003" y="193"/>
                      </a:lnTo>
                      <a:lnTo>
                        <a:pt x="1091" y="170"/>
                      </a:lnTo>
                      <a:lnTo>
                        <a:pt x="980" y="146"/>
                      </a:lnTo>
                      <a:lnTo>
                        <a:pt x="1078" y="121"/>
                      </a:lnTo>
                      <a:lnTo>
                        <a:pt x="991" y="97"/>
                      </a:lnTo>
                      <a:lnTo>
                        <a:pt x="1066" y="73"/>
                      </a:lnTo>
                      <a:lnTo>
                        <a:pt x="980" y="60"/>
                      </a:lnTo>
                      <a:lnTo>
                        <a:pt x="904" y="73"/>
                      </a:lnTo>
                      <a:lnTo>
                        <a:pt x="792" y="121"/>
                      </a:lnTo>
                      <a:lnTo>
                        <a:pt x="706" y="205"/>
                      </a:lnTo>
                      <a:lnTo>
                        <a:pt x="470" y="506"/>
                      </a:lnTo>
                      <a:lnTo>
                        <a:pt x="755" y="217"/>
                      </a:lnTo>
                      <a:lnTo>
                        <a:pt x="508" y="519"/>
                      </a:lnTo>
                      <a:lnTo>
                        <a:pt x="843" y="241"/>
                      </a:lnTo>
                      <a:lnTo>
                        <a:pt x="532" y="543"/>
                      </a:lnTo>
                      <a:lnTo>
                        <a:pt x="892" y="314"/>
                      </a:lnTo>
                      <a:lnTo>
                        <a:pt x="954" y="289"/>
                      </a:lnTo>
                      <a:lnTo>
                        <a:pt x="830" y="362"/>
                      </a:lnTo>
                      <a:lnTo>
                        <a:pt x="483" y="639"/>
                      </a:lnTo>
                      <a:lnTo>
                        <a:pt x="421" y="675"/>
                      </a:lnTo>
                      <a:lnTo>
                        <a:pt x="323" y="699"/>
                      </a:lnTo>
                      <a:lnTo>
                        <a:pt x="384" y="651"/>
                      </a:lnTo>
                      <a:lnTo>
                        <a:pt x="285" y="663"/>
                      </a:lnTo>
                      <a:lnTo>
                        <a:pt x="360" y="626"/>
                      </a:lnTo>
                      <a:lnTo>
                        <a:pt x="272" y="615"/>
                      </a:lnTo>
                      <a:lnTo>
                        <a:pt x="223" y="602"/>
                      </a:lnTo>
                      <a:lnTo>
                        <a:pt x="111" y="651"/>
                      </a:lnTo>
                      <a:lnTo>
                        <a:pt x="62" y="687"/>
                      </a:lnTo>
                      <a:lnTo>
                        <a:pt x="186" y="651"/>
                      </a:lnTo>
                      <a:lnTo>
                        <a:pt x="74" y="760"/>
                      </a:lnTo>
                      <a:lnTo>
                        <a:pt x="235" y="663"/>
                      </a:lnTo>
                      <a:lnTo>
                        <a:pt x="135" y="760"/>
                      </a:lnTo>
                      <a:lnTo>
                        <a:pt x="247" y="711"/>
                      </a:lnTo>
                      <a:lnTo>
                        <a:pt x="173" y="783"/>
                      </a:lnTo>
                      <a:lnTo>
                        <a:pt x="0" y="796"/>
                      </a:lnTo>
                      <a:lnTo>
                        <a:pt x="86" y="63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4" name="Freeform 12"/>
                <p:cNvSpPr>
                  <a:spLocks/>
                </p:cNvSpPr>
                <p:nvPr/>
              </p:nvSpPr>
              <p:spPr bwMode="auto">
                <a:xfrm>
                  <a:off x="3448" y="1437"/>
                  <a:ext cx="565" cy="1176"/>
                </a:xfrm>
                <a:custGeom>
                  <a:avLst/>
                  <a:gdLst/>
                  <a:ahLst/>
                  <a:cxnLst>
                    <a:cxn ang="0">
                      <a:pos x="553" y="120"/>
                    </a:cxn>
                    <a:cxn ang="0">
                      <a:pos x="163" y="1175"/>
                    </a:cxn>
                    <a:cxn ang="0">
                      <a:pos x="119" y="1123"/>
                    </a:cxn>
                    <a:cxn ang="0">
                      <a:pos x="11" y="1112"/>
                    </a:cxn>
                    <a:cxn ang="0">
                      <a:pos x="119" y="1049"/>
                    </a:cxn>
                    <a:cxn ang="0">
                      <a:pos x="0" y="1028"/>
                    </a:cxn>
                    <a:cxn ang="0">
                      <a:pos x="143" y="975"/>
                    </a:cxn>
                    <a:cxn ang="0">
                      <a:pos x="0" y="954"/>
                    </a:cxn>
                    <a:cxn ang="0">
                      <a:pos x="167" y="915"/>
                    </a:cxn>
                    <a:cxn ang="0">
                      <a:pos x="33" y="870"/>
                    </a:cxn>
                    <a:cxn ang="0">
                      <a:pos x="180" y="842"/>
                    </a:cxn>
                    <a:cxn ang="0">
                      <a:pos x="88" y="785"/>
                    </a:cxn>
                    <a:cxn ang="0">
                      <a:pos x="192" y="759"/>
                    </a:cxn>
                    <a:cxn ang="0">
                      <a:pos x="130" y="712"/>
                    </a:cxn>
                    <a:cxn ang="0">
                      <a:pos x="218" y="681"/>
                    </a:cxn>
                    <a:cxn ang="0">
                      <a:pos x="218" y="625"/>
                    </a:cxn>
                    <a:cxn ang="0">
                      <a:pos x="564" y="0"/>
                    </a:cxn>
                    <a:cxn ang="0">
                      <a:pos x="553" y="120"/>
                    </a:cxn>
                  </a:cxnLst>
                  <a:rect l="0" t="0" r="r" b="b"/>
                  <a:pathLst>
                    <a:path w="565" h="1176">
                      <a:moveTo>
                        <a:pt x="553" y="120"/>
                      </a:moveTo>
                      <a:lnTo>
                        <a:pt x="163" y="1175"/>
                      </a:lnTo>
                      <a:lnTo>
                        <a:pt x="119" y="1123"/>
                      </a:lnTo>
                      <a:lnTo>
                        <a:pt x="11" y="1112"/>
                      </a:lnTo>
                      <a:lnTo>
                        <a:pt x="119" y="1049"/>
                      </a:lnTo>
                      <a:lnTo>
                        <a:pt x="0" y="1028"/>
                      </a:lnTo>
                      <a:lnTo>
                        <a:pt x="143" y="975"/>
                      </a:lnTo>
                      <a:lnTo>
                        <a:pt x="0" y="954"/>
                      </a:lnTo>
                      <a:lnTo>
                        <a:pt x="167" y="915"/>
                      </a:lnTo>
                      <a:lnTo>
                        <a:pt x="33" y="870"/>
                      </a:lnTo>
                      <a:lnTo>
                        <a:pt x="180" y="842"/>
                      </a:lnTo>
                      <a:lnTo>
                        <a:pt x="88" y="785"/>
                      </a:lnTo>
                      <a:lnTo>
                        <a:pt x="192" y="759"/>
                      </a:lnTo>
                      <a:lnTo>
                        <a:pt x="130" y="712"/>
                      </a:lnTo>
                      <a:lnTo>
                        <a:pt x="218" y="681"/>
                      </a:lnTo>
                      <a:lnTo>
                        <a:pt x="218" y="625"/>
                      </a:lnTo>
                      <a:lnTo>
                        <a:pt x="564" y="0"/>
                      </a:lnTo>
                      <a:lnTo>
                        <a:pt x="553" y="1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06" name="Freeform 14"/>
              <p:cNvSpPr>
                <a:spLocks/>
              </p:cNvSpPr>
              <p:nvPr/>
            </p:nvSpPr>
            <p:spPr bwMode="auto">
              <a:xfrm>
                <a:off x="3952" y="1242"/>
                <a:ext cx="459" cy="244"/>
              </a:xfrm>
              <a:custGeom>
                <a:avLst/>
                <a:gdLst/>
                <a:ahLst/>
                <a:cxnLst>
                  <a:cxn ang="0">
                    <a:pos x="7" y="32"/>
                  </a:cxn>
                  <a:cxn ang="0">
                    <a:pos x="7" y="51"/>
                  </a:cxn>
                  <a:cxn ang="0">
                    <a:pos x="32" y="56"/>
                  </a:cxn>
                  <a:cxn ang="0">
                    <a:pos x="96" y="147"/>
                  </a:cxn>
                  <a:cxn ang="0">
                    <a:pos x="0" y="228"/>
                  </a:cxn>
                  <a:cxn ang="0">
                    <a:pos x="76" y="209"/>
                  </a:cxn>
                  <a:cxn ang="0">
                    <a:pos x="134" y="113"/>
                  </a:cxn>
                  <a:cxn ang="0">
                    <a:pos x="127" y="243"/>
                  </a:cxn>
                  <a:cxn ang="0">
                    <a:pos x="159" y="204"/>
                  </a:cxn>
                  <a:cxn ang="0">
                    <a:pos x="203" y="89"/>
                  </a:cxn>
                  <a:cxn ang="0">
                    <a:pos x="242" y="238"/>
                  </a:cxn>
                  <a:cxn ang="0">
                    <a:pos x="267" y="104"/>
                  </a:cxn>
                  <a:cxn ang="0">
                    <a:pos x="331" y="216"/>
                  </a:cxn>
                  <a:cxn ang="0">
                    <a:pos x="458" y="212"/>
                  </a:cxn>
                  <a:cxn ang="0">
                    <a:pos x="325" y="0"/>
                  </a:cxn>
                  <a:cxn ang="0">
                    <a:pos x="7" y="32"/>
                  </a:cxn>
                </a:cxnLst>
                <a:rect l="0" t="0" r="r" b="b"/>
                <a:pathLst>
                  <a:path w="459" h="244">
                    <a:moveTo>
                      <a:pt x="7" y="32"/>
                    </a:moveTo>
                    <a:lnTo>
                      <a:pt x="7" y="51"/>
                    </a:lnTo>
                    <a:lnTo>
                      <a:pt x="32" y="56"/>
                    </a:lnTo>
                    <a:lnTo>
                      <a:pt x="96" y="147"/>
                    </a:lnTo>
                    <a:lnTo>
                      <a:pt x="0" y="228"/>
                    </a:lnTo>
                    <a:lnTo>
                      <a:pt x="76" y="209"/>
                    </a:lnTo>
                    <a:lnTo>
                      <a:pt x="134" y="113"/>
                    </a:lnTo>
                    <a:lnTo>
                      <a:pt x="127" y="243"/>
                    </a:lnTo>
                    <a:lnTo>
                      <a:pt x="159" y="204"/>
                    </a:lnTo>
                    <a:lnTo>
                      <a:pt x="203" y="89"/>
                    </a:lnTo>
                    <a:lnTo>
                      <a:pt x="242" y="238"/>
                    </a:lnTo>
                    <a:lnTo>
                      <a:pt x="267" y="104"/>
                    </a:lnTo>
                    <a:lnTo>
                      <a:pt x="331" y="216"/>
                    </a:lnTo>
                    <a:lnTo>
                      <a:pt x="458" y="212"/>
                    </a:lnTo>
                    <a:lnTo>
                      <a:pt x="325" y="0"/>
                    </a:lnTo>
                    <a:lnTo>
                      <a:pt x="7" y="32"/>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8208" name="Freeform 16"/>
            <p:cNvSpPr>
              <a:spLocks/>
            </p:cNvSpPr>
            <p:nvPr/>
          </p:nvSpPr>
          <p:spPr bwMode="auto">
            <a:xfrm>
              <a:off x="3941" y="385"/>
              <a:ext cx="495" cy="916"/>
            </a:xfrm>
            <a:custGeom>
              <a:avLst/>
              <a:gdLst/>
              <a:ahLst/>
              <a:cxnLst>
                <a:cxn ang="0">
                  <a:pos x="19" y="856"/>
                </a:cxn>
                <a:cxn ang="0">
                  <a:pos x="9" y="711"/>
                </a:cxn>
                <a:cxn ang="0">
                  <a:pos x="84" y="590"/>
                </a:cxn>
                <a:cxn ang="0">
                  <a:pos x="205" y="458"/>
                </a:cxn>
                <a:cxn ang="0">
                  <a:pos x="233" y="350"/>
                </a:cxn>
                <a:cxn ang="0">
                  <a:pos x="168" y="254"/>
                </a:cxn>
                <a:cxn ang="0">
                  <a:pos x="112" y="181"/>
                </a:cxn>
                <a:cxn ang="0">
                  <a:pos x="187" y="72"/>
                </a:cxn>
                <a:cxn ang="0">
                  <a:pos x="308" y="0"/>
                </a:cxn>
                <a:cxn ang="0">
                  <a:pos x="336" y="37"/>
                </a:cxn>
                <a:cxn ang="0">
                  <a:pos x="364" y="61"/>
                </a:cxn>
                <a:cxn ang="0">
                  <a:pos x="392" y="96"/>
                </a:cxn>
                <a:cxn ang="0">
                  <a:pos x="420" y="132"/>
                </a:cxn>
                <a:cxn ang="0">
                  <a:pos x="438" y="193"/>
                </a:cxn>
                <a:cxn ang="0">
                  <a:pos x="466" y="242"/>
                </a:cxn>
                <a:cxn ang="0">
                  <a:pos x="485" y="361"/>
                </a:cxn>
                <a:cxn ang="0">
                  <a:pos x="383" y="518"/>
                </a:cxn>
                <a:cxn ang="0">
                  <a:pos x="420" y="434"/>
                </a:cxn>
                <a:cxn ang="0">
                  <a:pos x="438" y="289"/>
                </a:cxn>
                <a:cxn ang="0">
                  <a:pos x="168" y="156"/>
                </a:cxn>
                <a:cxn ang="0">
                  <a:pos x="168" y="217"/>
                </a:cxn>
                <a:cxn ang="0">
                  <a:pos x="261" y="313"/>
                </a:cxn>
                <a:cxn ang="0">
                  <a:pos x="270" y="446"/>
                </a:cxn>
                <a:cxn ang="0">
                  <a:pos x="298" y="482"/>
                </a:cxn>
                <a:cxn ang="0">
                  <a:pos x="326" y="494"/>
                </a:cxn>
                <a:cxn ang="0">
                  <a:pos x="261" y="615"/>
                </a:cxn>
                <a:cxn ang="0">
                  <a:pos x="187" y="711"/>
                </a:cxn>
                <a:cxn ang="0">
                  <a:pos x="130" y="892"/>
                </a:cxn>
                <a:cxn ang="0">
                  <a:pos x="94" y="771"/>
                </a:cxn>
                <a:cxn ang="0">
                  <a:pos x="102" y="651"/>
                </a:cxn>
                <a:cxn ang="0">
                  <a:pos x="56" y="687"/>
                </a:cxn>
                <a:cxn ang="0">
                  <a:pos x="56" y="831"/>
                </a:cxn>
                <a:cxn ang="0">
                  <a:pos x="84" y="915"/>
                </a:cxn>
              </a:cxnLst>
              <a:rect l="0" t="0" r="r" b="b"/>
              <a:pathLst>
                <a:path w="495" h="916">
                  <a:moveTo>
                    <a:pt x="84" y="915"/>
                  </a:moveTo>
                  <a:lnTo>
                    <a:pt x="19" y="856"/>
                  </a:lnTo>
                  <a:lnTo>
                    <a:pt x="0" y="783"/>
                  </a:lnTo>
                  <a:lnTo>
                    <a:pt x="9" y="711"/>
                  </a:lnTo>
                  <a:lnTo>
                    <a:pt x="46" y="651"/>
                  </a:lnTo>
                  <a:lnTo>
                    <a:pt x="84" y="590"/>
                  </a:lnTo>
                  <a:lnTo>
                    <a:pt x="149" y="530"/>
                  </a:lnTo>
                  <a:lnTo>
                    <a:pt x="205" y="458"/>
                  </a:lnTo>
                  <a:lnTo>
                    <a:pt x="233" y="410"/>
                  </a:lnTo>
                  <a:lnTo>
                    <a:pt x="233" y="350"/>
                  </a:lnTo>
                  <a:lnTo>
                    <a:pt x="215" y="289"/>
                  </a:lnTo>
                  <a:lnTo>
                    <a:pt x="168" y="254"/>
                  </a:lnTo>
                  <a:lnTo>
                    <a:pt x="130" y="229"/>
                  </a:lnTo>
                  <a:lnTo>
                    <a:pt x="112" y="181"/>
                  </a:lnTo>
                  <a:lnTo>
                    <a:pt x="140" y="132"/>
                  </a:lnTo>
                  <a:lnTo>
                    <a:pt x="187" y="72"/>
                  </a:lnTo>
                  <a:lnTo>
                    <a:pt x="242" y="24"/>
                  </a:lnTo>
                  <a:lnTo>
                    <a:pt x="308" y="0"/>
                  </a:lnTo>
                  <a:lnTo>
                    <a:pt x="290" y="49"/>
                  </a:lnTo>
                  <a:lnTo>
                    <a:pt x="336" y="37"/>
                  </a:lnTo>
                  <a:lnTo>
                    <a:pt x="317" y="72"/>
                  </a:lnTo>
                  <a:lnTo>
                    <a:pt x="364" y="61"/>
                  </a:lnTo>
                  <a:lnTo>
                    <a:pt x="336" y="121"/>
                  </a:lnTo>
                  <a:lnTo>
                    <a:pt x="392" y="96"/>
                  </a:lnTo>
                  <a:lnTo>
                    <a:pt x="355" y="156"/>
                  </a:lnTo>
                  <a:lnTo>
                    <a:pt x="420" y="132"/>
                  </a:lnTo>
                  <a:lnTo>
                    <a:pt x="401" y="181"/>
                  </a:lnTo>
                  <a:lnTo>
                    <a:pt x="438" y="193"/>
                  </a:lnTo>
                  <a:lnTo>
                    <a:pt x="429" y="229"/>
                  </a:lnTo>
                  <a:lnTo>
                    <a:pt x="466" y="242"/>
                  </a:lnTo>
                  <a:lnTo>
                    <a:pt x="494" y="289"/>
                  </a:lnTo>
                  <a:lnTo>
                    <a:pt x="485" y="361"/>
                  </a:lnTo>
                  <a:lnTo>
                    <a:pt x="448" y="434"/>
                  </a:lnTo>
                  <a:lnTo>
                    <a:pt x="383" y="518"/>
                  </a:lnTo>
                  <a:lnTo>
                    <a:pt x="317" y="579"/>
                  </a:lnTo>
                  <a:lnTo>
                    <a:pt x="420" y="434"/>
                  </a:lnTo>
                  <a:lnTo>
                    <a:pt x="448" y="361"/>
                  </a:lnTo>
                  <a:lnTo>
                    <a:pt x="438" y="289"/>
                  </a:lnTo>
                  <a:lnTo>
                    <a:pt x="401" y="254"/>
                  </a:lnTo>
                  <a:lnTo>
                    <a:pt x="168" y="156"/>
                  </a:lnTo>
                  <a:lnTo>
                    <a:pt x="158" y="181"/>
                  </a:lnTo>
                  <a:lnTo>
                    <a:pt x="168" y="217"/>
                  </a:lnTo>
                  <a:lnTo>
                    <a:pt x="233" y="266"/>
                  </a:lnTo>
                  <a:lnTo>
                    <a:pt x="261" y="313"/>
                  </a:lnTo>
                  <a:lnTo>
                    <a:pt x="280" y="398"/>
                  </a:lnTo>
                  <a:lnTo>
                    <a:pt x="270" y="446"/>
                  </a:lnTo>
                  <a:lnTo>
                    <a:pt x="336" y="385"/>
                  </a:lnTo>
                  <a:lnTo>
                    <a:pt x="298" y="482"/>
                  </a:lnTo>
                  <a:lnTo>
                    <a:pt x="392" y="373"/>
                  </a:lnTo>
                  <a:lnTo>
                    <a:pt x="326" y="494"/>
                  </a:lnTo>
                  <a:lnTo>
                    <a:pt x="392" y="434"/>
                  </a:lnTo>
                  <a:lnTo>
                    <a:pt x="261" y="615"/>
                  </a:lnTo>
                  <a:lnTo>
                    <a:pt x="205" y="674"/>
                  </a:lnTo>
                  <a:lnTo>
                    <a:pt x="187" y="711"/>
                  </a:lnTo>
                  <a:lnTo>
                    <a:pt x="177" y="795"/>
                  </a:lnTo>
                  <a:lnTo>
                    <a:pt x="130" y="892"/>
                  </a:lnTo>
                  <a:lnTo>
                    <a:pt x="102" y="844"/>
                  </a:lnTo>
                  <a:lnTo>
                    <a:pt x="94" y="771"/>
                  </a:lnTo>
                  <a:lnTo>
                    <a:pt x="94" y="711"/>
                  </a:lnTo>
                  <a:lnTo>
                    <a:pt x="102" y="651"/>
                  </a:lnTo>
                  <a:lnTo>
                    <a:pt x="130" y="590"/>
                  </a:lnTo>
                  <a:lnTo>
                    <a:pt x="56" y="687"/>
                  </a:lnTo>
                  <a:lnTo>
                    <a:pt x="38" y="783"/>
                  </a:lnTo>
                  <a:lnTo>
                    <a:pt x="56" y="831"/>
                  </a:lnTo>
                  <a:lnTo>
                    <a:pt x="94" y="903"/>
                  </a:lnTo>
                  <a:lnTo>
                    <a:pt x="84" y="9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10" name="AutoShape 18"/>
          <p:cNvSpPr>
            <a:spLocks noChangeArrowheads="1"/>
          </p:cNvSpPr>
          <p:nvPr/>
        </p:nvSpPr>
        <p:spPr bwMode="auto">
          <a:xfrm>
            <a:off x="4976813" y="3706813"/>
            <a:ext cx="3289300" cy="2055812"/>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8211" name="Picture 19"/>
          <p:cNvPicPr>
            <a:picLocks noChangeArrowheads="1"/>
          </p:cNvPicPr>
          <p:nvPr/>
        </p:nvPicPr>
        <p:blipFill>
          <a:blip r:embed="rId3" cstate="print"/>
          <a:srcRect/>
          <a:stretch>
            <a:fillRect/>
          </a:stretch>
        </p:blipFill>
        <p:spPr bwMode="auto">
          <a:xfrm>
            <a:off x="6373813" y="4016375"/>
            <a:ext cx="819150" cy="885825"/>
          </a:xfrm>
          <a:prstGeom prst="rect">
            <a:avLst/>
          </a:prstGeom>
          <a:noFill/>
          <a:ln w="12700">
            <a:noFill/>
            <a:miter lim="800000"/>
            <a:headEnd/>
            <a:tailEnd/>
          </a:ln>
          <a:effectLst/>
        </p:spPr>
      </p:pic>
      <p:pic>
        <p:nvPicPr>
          <p:cNvPr id="8212" name="Picture 20"/>
          <p:cNvPicPr>
            <a:picLocks noChangeArrowheads="1"/>
          </p:cNvPicPr>
          <p:nvPr/>
        </p:nvPicPr>
        <p:blipFill>
          <a:blip r:embed="rId4" cstate="print"/>
          <a:srcRect/>
          <a:stretch>
            <a:fillRect/>
          </a:stretch>
        </p:blipFill>
        <p:spPr bwMode="auto">
          <a:xfrm>
            <a:off x="5691188" y="4497388"/>
            <a:ext cx="819150" cy="885825"/>
          </a:xfrm>
          <a:prstGeom prst="rect">
            <a:avLst/>
          </a:prstGeom>
          <a:noFill/>
          <a:ln w="12700">
            <a:noFill/>
            <a:miter lim="800000"/>
            <a:headEnd/>
            <a:tailEnd/>
          </a:ln>
          <a:effectLst/>
        </p:spPr>
      </p:pic>
      <p:pic>
        <p:nvPicPr>
          <p:cNvPr id="8213" name="Picture 21"/>
          <p:cNvPicPr>
            <a:picLocks noChangeArrowheads="1"/>
          </p:cNvPicPr>
          <p:nvPr/>
        </p:nvPicPr>
        <p:blipFill>
          <a:blip r:embed="rId5" cstate="print"/>
          <a:srcRect/>
          <a:stretch>
            <a:fillRect/>
          </a:stretch>
        </p:blipFill>
        <p:spPr bwMode="auto">
          <a:xfrm>
            <a:off x="6762750" y="4624388"/>
            <a:ext cx="817563" cy="885825"/>
          </a:xfrm>
          <a:prstGeom prst="rect">
            <a:avLst/>
          </a:prstGeom>
          <a:noFill/>
          <a:ln w="12700">
            <a:noFill/>
            <a:miter lim="800000"/>
            <a:headEnd/>
            <a:tailEnd/>
          </a:ln>
          <a:effectLst/>
        </p:spPr>
      </p:pic>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81923" name="Rectangle 3"/>
          <p:cNvSpPr>
            <a:spLocks noChangeArrowheads="1"/>
          </p:cNvSpPr>
          <p:nvPr/>
        </p:nvSpPr>
        <p:spPr bwMode="auto">
          <a:xfrm>
            <a:off x="549275" y="2832100"/>
            <a:ext cx="6954838" cy="38560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24" name="Rectangle 4"/>
          <p:cNvSpPr>
            <a:spLocks noChangeArrowheads="1"/>
          </p:cNvSpPr>
          <p:nvPr/>
        </p:nvSpPr>
        <p:spPr bwMode="auto">
          <a:xfrm>
            <a:off x="617538" y="2992438"/>
            <a:ext cx="6527800" cy="819150"/>
          </a:xfrm>
          <a:prstGeom prst="rect">
            <a:avLst/>
          </a:prstGeom>
          <a:noFill/>
          <a:ln w="12700">
            <a:noFill/>
            <a:miter lim="800000"/>
            <a:headEnd/>
            <a:tailEnd/>
          </a:ln>
          <a:effectLst/>
        </p:spPr>
        <p:txBody>
          <a:bodyPr lIns="90488" tIns="44450" rIns="90488" bIns="44450">
            <a:spAutoFit/>
          </a:bodyPr>
          <a:lstStyle/>
          <a:p>
            <a:endParaRPr lang="zh-CN" altLang="en-US">
              <a:solidFill>
                <a:schemeClr val="bg2"/>
              </a:solidFill>
              <a:effectLst/>
              <a:ea typeface="SimSun" pitchFamily="2" charset="-122"/>
            </a:endParaRPr>
          </a:p>
          <a:p>
            <a:pPr eaLnBrk="1"/>
            <a:endParaRPr lang="zh-CN" altLang="en-US">
              <a:solidFill>
                <a:schemeClr val="bg2"/>
              </a:solidFill>
              <a:effectLst/>
              <a:ea typeface="SimSun" pitchFamily="2" charset="-122"/>
            </a:endParaRPr>
          </a:p>
        </p:txBody>
      </p:sp>
      <p:pic>
        <p:nvPicPr>
          <p:cNvPr id="81925" name="Picture 5"/>
          <p:cNvPicPr>
            <a:picLocks noChangeArrowheads="1"/>
          </p:cNvPicPr>
          <p:nvPr/>
        </p:nvPicPr>
        <p:blipFill>
          <a:blip r:embed="rId3" cstate="print"/>
          <a:srcRect/>
          <a:stretch>
            <a:fillRect/>
          </a:stretch>
        </p:blipFill>
        <p:spPr bwMode="auto">
          <a:xfrm>
            <a:off x="6407150" y="2014538"/>
            <a:ext cx="2109788" cy="3409950"/>
          </a:xfrm>
          <a:prstGeom prst="rect">
            <a:avLst/>
          </a:prstGeom>
          <a:noFill/>
          <a:ln w="12700">
            <a:noFill/>
            <a:miter lim="800000"/>
            <a:headEnd/>
            <a:tailEnd/>
          </a:ln>
          <a:effectLst/>
        </p:spPr>
      </p:pic>
      <p:sp>
        <p:nvSpPr>
          <p:cNvPr id="81926" name="Rectangle 6"/>
          <p:cNvSpPr>
            <a:spLocks noChangeArrowheads="1"/>
          </p:cNvSpPr>
          <p:nvPr/>
        </p:nvSpPr>
        <p:spPr bwMode="auto">
          <a:xfrm>
            <a:off x="490538" y="2174875"/>
            <a:ext cx="3762375" cy="515938"/>
          </a:xfrm>
          <a:prstGeom prst="rect">
            <a:avLst/>
          </a:prstGeom>
          <a:noFill/>
          <a:ln w="12700">
            <a:noFill/>
            <a:miter lim="800000"/>
            <a:headEnd/>
            <a:tailEnd/>
          </a:ln>
          <a:effectLst/>
        </p:spPr>
        <p:txBody>
          <a:bodyPr wrap="none" lIns="90488" tIns="44450" rIns="90488" bIns="44450">
            <a:spAutoFit/>
          </a:bodyPr>
          <a:lstStyle/>
          <a:p>
            <a:r>
              <a:rPr lang="en-US" altLang="zh-CN" sz="2800">
                <a:effectLst>
                  <a:outerShdw blurRad="38100" dist="38100" dir="2700000" algn="tl">
                    <a:srgbClr val="000000"/>
                  </a:outerShdw>
                </a:effectLst>
                <a:latin typeface="Times New Roman" pitchFamily="18" charset="0"/>
                <a:ea typeface="SimSun" pitchFamily="2" charset="-122"/>
              </a:rPr>
              <a:t>A more flexible solution:</a:t>
            </a:r>
          </a:p>
        </p:txBody>
      </p:sp>
      <p:sp>
        <p:nvSpPr>
          <p:cNvPr id="81927" name="Rectangle 7"/>
          <p:cNvSpPr>
            <a:spLocks noChangeArrowheads="1"/>
          </p:cNvSpPr>
          <p:nvPr/>
        </p:nvSpPr>
        <p:spPr bwMode="auto">
          <a:xfrm>
            <a:off x="781050" y="2965450"/>
            <a:ext cx="5657850" cy="3375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 bag</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b="1">
                <a:solidFill>
                  <a:schemeClr val="bg2"/>
                </a:solidFill>
                <a:effectLst/>
                <a:ea typeface="SimSun" pitchFamily="2" charset="-122"/>
              </a:rPr>
              <a:t>     static const size_t </a:t>
            </a:r>
            <a:r>
              <a:rPr lang="en-US" altLang="zh-CN" b="1">
                <a:solidFill>
                  <a:schemeClr val="accent2"/>
                </a:solidFill>
                <a:effectLst/>
                <a:ea typeface="SimSun" pitchFamily="2" charset="-122"/>
              </a:rPr>
              <a:t>CAPACITY</a:t>
            </a:r>
            <a:r>
              <a:rPr lang="en-US" altLang="zh-CN" b="1">
                <a:solidFill>
                  <a:schemeClr val="bg2"/>
                </a:solidFill>
                <a:effectLst/>
                <a:ea typeface="SimSun" pitchFamily="2" charset="-122"/>
              </a:rPr>
              <a:t> = 20;</a:t>
            </a:r>
          </a:p>
          <a:p>
            <a:r>
              <a:rPr lang="en-US" altLang="zh-CN" b="1">
                <a:solidFill>
                  <a:schemeClr val="bg2"/>
                </a:solidFill>
                <a:effectLst/>
                <a:ea typeface="SimSun" pitchFamily="2" charset="-122"/>
              </a:rPr>
              <a:t>     ...</a:t>
            </a:r>
          </a:p>
          <a:p>
            <a:r>
              <a:rPr lang="en-US" altLang="zh-CN" b="1">
                <a:solidFill>
                  <a:schemeClr val="bg2"/>
                </a:solidFill>
                <a:effectLst/>
                <a:ea typeface="SimSun" pitchFamily="2" charset="-122"/>
              </a:rPr>
              <a:t>private:</a:t>
            </a:r>
          </a:p>
          <a:p>
            <a:r>
              <a:rPr lang="en-US" altLang="zh-CN" b="1">
                <a:solidFill>
                  <a:schemeClr val="bg2"/>
                </a:solidFill>
                <a:effectLst/>
                <a:ea typeface="SimSun" pitchFamily="2" charset="-122"/>
              </a:rPr>
              <a:t>     </a:t>
            </a:r>
            <a:r>
              <a:rPr lang="en-US" altLang="zh-CN" b="1">
                <a:solidFill>
                  <a:schemeClr val="accent2"/>
                </a:solidFill>
                <a:effectLst/>
                <a:ea typeface="SimSun" pitchFamily="2" charset="-122"/>
              </a:rPr>
              <a:t>int  data[CAPACITY];</a:t>
            </a:r>
          </a:p>
          <a:p>
            <a:r>
              <a:rPr lang="en-US" altLang="zh-CN" b="1">
                <a:solidFill>
                  <a:schemeClr val="accent2"/>
                </a:solidFill>
                <a:effectLst/>
                <a:ea typeface="SimSun" pitchFamily="2" charset="-122"/>
              </a:rPr>
              <a:t>     size_t used;</a:t>
            </a:r>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ea typeface="SimSun" pitchFamily="2" charset="-122"/>
              </a:rPr>
              <a:t>The Invariant of a Class</a:t>
            </a:r>
          </a:p>
        </p:txBody>
      </p:sp>
      <p:sp>
        <p:nvSpPr>
          <p:cNvPr id="109571" name="Rectangle 3"/>
          <p:cNvSpPr>
            <a:spLocks noGrp="1" noChangeArrowheads="1"/>
          </p:cNvSpPr>
          <p:nvPr>
            <p:ph type="body" idx="1"/>
          </p:nvPr>
        </p:nvSpPr>
        <p:spPr/>
        <p:txBody>
          <a:bodyPr/>
          <a:lstStyle/>
          <a:p>
            <a:pPr>
              <a:lnSpc>
                <a:spcPct val="90000"/>
              </a:lnSpc>
            </a:pPr>
            <a:r>
              <a:rPr lang="en-US" altLang="zh-CN" sz="2800">
                <a:ea typeface="SimSun" pitchFamily="2" charset="-122"/>
              </a:rPr>
              <a:t>Two rules for our bag implementation</a:t>
            </a:r>
          </a:p>
          <a:p>
            <a:pPr lvl="1">
              <a:lnSpc>
                <a:spcPct val="90000"/>
              </a:lnSpc>
            </a:pPr>
            <a:r>
              <a:rPr lang="en-US" altLang="zh-CN" sz="2400">
                <a:ea typeface="SimSun" pitchFamily="2" charset="-122"/>
              </a:rPr>
              <a:t> The number of items in the bag is stored in the member variable </a:t>
            </a:r>
            <a:r>
              <a:rPr lang="en-US" altLang="zh-CN" sz="2400">
                <a:latin typeface="Arial" pitchFamily="34" charset="0"/>
                <a:ea typeface="SimSun" pitchFamily="2" charset="-122"/>
              </a:rPr>
              <a:t>used</a:t>
            </a:r>
            <a:r>
              <a:rPr lang="en-US" altLang="zh-CN" sz="2400">
                <a:ea typeface="SimSun" pitchFamily="2" charset="-122"/>
              </a:rPr>
              <a:t>;</a:t>
            </a:r>
          </a:p>
          <a:p>
            <a:pPr lvl="1">
              <a:lnSpc>
                <a:spcPct val="90000"/>
              </a:lnSpc>
            </a:pPr>
            <a:r>
              <a:rPr lang="en-US" altLang="zh-CN" sz="2400">
                <a:ea typeface="SimSun" pitchFamily="2" charset="-122"/>
              </a:rPr>
              <a:t> For an empty bag, we don’t care what is stored in any of </a:t>
            </a:r>
            <a:r>
              <a:rPr lang="en-US" altLang="zh-CN" sz="2400">
                <a:latin typeface="Arial" pitchFamily="34" charset="0"/>
                <a:ea typeface="SimSun" pitchFamily="2" charset="-122"/>
              </a:rPr>
              <a:t>data</a:t>
            </a:r>
            <a:r>
              <a:rPr lang="en-US" altLang="zh-CN" sz="2400">
                <a:ea typeface="SimSun" pitchFamily="2" charset="-122"/>
              </a:rPr>
              <a:t>; for a non-empty bag, the items are stored in </a:t>
            </a:r>
            <a:r>
              <a:rPr lang="en-US" altLang="zh-CN" sz="2400">
                <a:latin typeface="Arial" pitchFamily="34" charset="0"/>
                <a:ea typeface="SimSun" pitchFamily="2" charset="-122"/>
              </a:rPr>
              <a:t>data</a:t>
            </a:r>
            <a:r>
              <a:rPr lang="en-US" altLang="zh-CN" sz="2400">
                <a:ea typeface="SimSun" pitchFamily="2" charset="-122"/>
              </a:rPr>
              <a:t>[0] through </a:t>
            </a:r>
            <a:r>
              <a:rPr lang="en-US" altLang="zh-CN" sz="2400">
                <a:latin typeface="Arial" pitchFamily="34" charset="0"/>
                <a:ea typeface="SimSun" pitchFamily="2" charset="-122"/>
              </a:rPr>
              <a:t>data</a:t>
            </a:r>
            <a:r>
              <a:rPr lang="en-US" altLang="zh-CN" sz="2400">
                <a:ea typeface="SimSun" pitchFamily="2" charset="-122"/>
              </a:rPr>
              <a:t>[</a:t>
            </a:r>
            <a:r>
              <a:rPr lang="en-US" altLang="zh-CN" sz="2400">
                <a:latin typeface="Arial" pitchFamily="34" charset="0"/>
                <a:ea typeface="SimSun" pitchFamily="2" charset="-122"/>
              </a:rPr>
              <a:t>used</a:t>
            </a:r>
            <a:r>
              <a:rPr lang="en-US" altLang="zh-CN" sz="2400">
                <a:ea typeface="SimSun" pitchFamily="2" charset="-122"/>
              </a:rPr>
              <a:t>-1], and we don’t care what are stored in the rest of </a:t>
            </a:r>
            <a:r>
              <a:rPr lang="en-US" altLang="zh-CN" sz="2400">
                <a:latin typeface="Arial" pitchFamily="34" charset="0"/>
                <a:ea typeface="SimSun" pitchFamily="2" charset="-122"/>
              </a:rPr>
              <a:t>data</a:t>
            </a:r>
            <a:r>
              <a:rPr lang="en-US" altLang="zh-CN" sz="2400">
                <a:ea typeface="SimSun" pitchFamily="2" charset="-122"/>
              </a:rPr>
              <a:t>.</a:t>
            </a:r>
          </a:p>
          <a:p>
            <a:pPr>
              <a:lnSpc>
                <a:spcPct val="90000"/>
              </a:lnSpc>
            </a:pPr>
            <a:r>
              <a:rPr lang="en-US" altLang="zh-CN" sz="2800">
                <a:ea typeface="SimSun" pitchFamily="2" charset="-122"/>
              </a:rPr>
              <a:t> The rules that dictate how the member variables of a (bag) class are used to represent a value (such as a bag of items) are called the </a:t>
            </a:r>
            <a:r>
              <a:rPr lang="en-US" altLang="zh-CN" sz="2800">
                <a:latin typeface="Arial" pitchFamily="34" charset="0"/>
                <a:ea typeface="SimSun" pitchFamily="2" charset="-122"/>
              </a:rPr>
              <a:t>invariant of the class</a:t>
            </a:r>
            <a:endParaRPr lang="en-US" altLang="zh-CN" sz="2800">
              <a:ea typeface="SimSun"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p:txBody>
          <a:bodyPr/>
          <a:lstStyle/>
          <a:p>
            <a:r>
              <a:rPr lang="en-US" altLang="zh-CN">
                <a:ea typeface="SimSun" pitchFamily="2" charset="-122"/>
              </a:rPr>
              <a:t>The Invariant of a Class</a:t>
            </a:r>
          </a:p>
        </p:txBody>
      </p:sp>
      <p:sp>
        <p:nvSpPr>
          <p:cNvPr id="110595" name="Rectangle 1027"/>
          <p:cNvSpPr>
            <a:spLocks noGrp="1" noChangeArrowheads="1"/>
          </p:cNvSpPr>
          <p:nvPr>
            <p:ph type="body" idx="1"/>
          </p:nvPr>
        </p:nvSpPr>
        <p:spPr/>
        <p:txBody>
          <a:bodyPr/>
          <a:lstStyle/>
          <a:p>
            <a:r>
              <a:rPr lang="zh-CN" altLang="en-US">
                <a:ea typeface="SimSun" pitchFamily="2" charset="-122"/>
              </a:rPr>
              <a:t> </a:t>
            </a:r>
            <a:r>
              <a:rPr lang="en-US" altLang="zh-CN">
                <a:ea typeface="SimSun" pitchFamily="2" charset="-122"/>
              </a:rPr>
              <a:t>The </a:t>
            </a:r>
            <a:r>
              <a:rPr lang="en-US" altLang="zh-CN">
                <a:latin typeface="Arial" pitchFamily="34" charset="0"/>
                <a:ea typeface="SimSun" pitchFamily="2" charset="-122"/>
              </a:rPr>
              <a:t>invariant of the class </a:t>
            </a:r>
            <a:r>
              <a:rPr lang="en-US" altLang="zh-CN">
                <a:ea typeface="SimSun" pitchFamily="2" charset="-122"/>
              </a:rPr>
              <a:t> is essential to the correct implementation of the class’s functions</a:t>
            </a:r>
          </a:p>
          <a:p>
            <a:r>
              <a:rPr lang="en-US" altLang="zh-CN">
                <a:ea typeface="SimSun" pitchFamily="2" charset="-122"/>
              </a:rPr>
              <a:t>In some sense, </a:t>
            </a:r>
          </a:p>
          <a:p>
            <a:pPr lvl="1"/>
            <a:r>
              <a:rPr lang="en-US" altLang="zh-CN">
                <a:ea typeface="SimSun" pitchFamily="2" charset="-122"/>
              </a:rPr>
              <a:t> the invariant of a class is a condition that is an </a:t>
            </a:r>
            <a:r>
              <a:rPr lang="en-US" altLang="zh-CN" i="1">
                <a:ea typeface="SimSun" pitchFamily="2" charset="-122"/>
              </a:rPr>
              <a:t>implicit</a:t>
            </a:r>
            <a:r>
              <a:rPr lang="en-US" altLang="zh-CN">
                <a:ea typeface="SimSun" pitchFamily="2" charset="-122"/>
              </a:rPr>
              <a:t> part of every function’s postcondition</a:t>
            </a:r>
          </a:p>
          <a:p>
            <a:pPr lvl="1"/>
            <a:r>
              <a:rPr lang="en-US" altLang="zh-CN">
                <a:ea typeface="SimSun" pitchFamily="2" charset="-122"/>
              </a:rPr>
              <a:t>And (except for the constructors) it is also an </a:t>
            </a:r>
            <a:r>
              <a:rPr lang="en-US" altLang="zh-CN" i="1">
                <a:ea typeface="SimSun" pitchFamily="2" charset="-122"/>
              </a:rPr>
              <a:t>implicit</a:t>
            </a:r>
            <a:r>
              <a:rPr lang="en-US" altLang="zh-CN">
                <a:ea typeface="SimSun" pitchFamily="2" charset="-122"/>
              </a:rPr>
              <a:t> part of every function’s precondition.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ea typeface="SimSun" pitchFamily="2" charset="-122"/>
              </a:rPr>
              <a:t>The Invariant of a Class</a:t>
            </a:r>
          </a:p>
        </p:txBody>
      </p:sp>
      <p:sp>
        <p:nvSpPr>
          <p:cNvPr id="111619" name="Rectangle 3"/>
          <p:cNvSpPr>
            <a:spLocks noGrp="1" noChangeArrowheads="1"/>
          </p:cNvSpPr>
          <p:nvPr>
            <p:ph type="body" idx="1"/>
          </p:nvPr>
        </p:nvSpPr>
        <p:spPr>
          <a:xfrm>
            <a:off x="762000" y="1828800"/>
            <a:ext cx="7315200" cy="4419600"/>
          </a:xfrm>
        </p:spPr>
        <p:txBody>
          <a:bodyPr/>
          <a:lstStyle/>
          <a:p>
            <a:pPr>
              <a:lnSpc>
                <a:spcPct val="90000"/>
              </a:lnSpc>
            </a:pPr>
            <a:r>
              <a:rPr lang="zh-CN" altLang="en-US" sz="2800">
                <a:ea typeface="SimSun" pitchFamily="2" charset="-122"/>
              </a:rPr>
              <a:t> </a:t>
            </a:r>
            <a:r>
              <a:rPr lang="en-US" altLang="zh-CN" sz="2800">
                <a:ea typeface="SimSun" pitchFamily="2" charset="-122"/>
              </a:rPr>
              <a:t>Precondition and Postcondition</a:t>
            </a:r>
          </a:p>
          <a:p>
            <a:pPr lvl="1">
              <a:lnSpc>
                <a:spcPct val="90000"/>
              </a:lnSpc>
            </a:pPr>
            <a:r>
              <a:rPr lang="en-US" altLang="zh-CN" sz="2400">
                <a:ea typeface="SimSun" pitchFamily="2" charset="-122"/>
              </a:rPr>
              <a:t>contract for each function, for use of the function</a:t>
            </a:r>
          </a:p>
          <a:p>
            <a:pPr lvl="1">
              <a:lnSpc>
                <a:spcPct val="90000"/>
              </a:lnSpc>
            </a:pPr>
            <a:r>
              <a:rPr lang="en-US" altLang="zh-CN" sz="2400">
                <a:ea typeface="SimSun" pitchFamily="2" charset="-122"/>
              </a:rPr>
              <a:t>document pre- and post- in the header file</a:t>
            </a:r>
          </a:p>
          <a:p>
            <a:pPr>
              <a:lnSpc>
                <a:spcPct val="90000"/>
              </a:lnSpc>
            </a:pPr>
            <a:r>
              <a:rPr lang="en-US" altLang="zh-CN" sz="2800">
                <a:ea typeface="SimSun" pitchFamily="2" charset="-122"/>
              </a:rPr>
              <a:t> The </a:t>
            </a:r>
            <a:r>
              <a:rPr lang="en-US" altLang="zh-CN" sz="2800">
                <a:latin typeface="Arial" pitchFamily="34" charset="0"/>
                <a:ea typeface="SimSun" pitchFamily="2" charset="-122"/>
              </a:rPr>
              <a:t>invariant of the class </a:t>
            </a:r>
            <a:r>
              <a:rPr lang="en-US" altLang="zh-CN" sz="2800">
                <a:ea typeface="SimSun" pitchFamily="2" charset="-122"/>
              </a:rPr>
              <a:t> </a:t>
            </a:r>
          </a:p>
          <a:p>
            <a:pPr lvl="1">
              <a:lnSpc>
                <a:spcPct val="90000"/>
              </a:lnSpc>
            </a:pPr>
            <a:r>
              <a:rPr lang="en-US" altLang="zh-CN" sz="2400" i="1">
                <a:ea typeface="SimSun" pitchFamily="2" charset="-122"/>
              </a:rPr>
              <a:t>implicit</a:t>
            </a:r>
            <a:r>
              <a:rPr lang="en-US" altLang="zh-CN" sz="2400">
                <a:ea typeface="SimSun" pitchFamily="2" charset="-122"/>
              </a:rPr>
              <a:t> part of pre- and post- so is not usually written as an </a:t>
            </a:r>
            <a:r>
              <a:rPr lang="en-US" altLang="zh-CN" sz="2400" i="1">
                <a:ea typeface="SimSun" pitchFamily="2" charset="-122"/>
              </a:rPr>
              <a:t>explicit</a:t>
            </a:r>
            <a:r>
              <a:rPr lang="en-US" altLang="zh-CN" sz="2400">
                <a:ea typeface="SimSun" pitchFamily="2" charset="-122"/>
              </a:rPr>
              <a:t> part of pre- and post-</a:t>
            </a:r>
            <a:endParaRPr lang="en-US" altLang="zh-CN" sz="2400" b="1">
              <a:ea typeface="SimSun" pitchFamily="2" charset="-122"/>
            </a:endParaRPr>
          </a:p>
          <a:p>
            <a:pPr lvl="1">
              <a:lnSpc>
                <a:spcPct val="90000"/>
              </a:lnSpc>
            </a:pPr>
            <a:r>
              <a:rPr lang="en-US" altLang="zh-CN" sz="2400">
                <a:ea typeface="SimSun" pitchFamily="2" charset="-122"/>
              </a:rPr>
              <a:t>about the private member variables, thus for implementation, but not for how to use them</a:t>
            </a:r>
          </a:p>
          <a:p>
            <a:pPr lvl="1">
              <a:lnSpc>
                <a:spcPct val="90000"/>
              </a:lnSpc>
            </a:pPr>
            <a:r>
              <a:rPr lang="en-US" altLang="zh-CN" sz="2400">
                <a:ea typeface="SimSun" pitchFamily="2" charset="-122"/>
              </a:rPr>
              <a:t>documented in the implementation file</a:t>
            </a:r>
          </a:p>
          <a:p>
            <a:pPr>
              <a:lnSpc>
                <a:spcPct val="90000"/>
              </a:lnSpc>
            </a:pPr>
            <a:r>
              <a:rPr lang="en-US" altLang="zh-CN" sz="2800">
                <a:ea typeface="SimSun" pitchFamily="2" charset="-122"/>
              </a:rPr>
              <a:t>Value Semantics</a:t>
            </a:r>
          </a:p>
          <a:p>
            <a:pPr lvl="1">
              <a:lnSpc>
                <a:spcPct val="90000"/>
              </a:lnSpc>
            </a:pPr>
            <a:r>
              <a:rPr lang="en-US" altLang="zh-CN" sz="2400">
                <a:ea typeface="SimSun" pitchFamily="2" charset="-122"/>
              </a:rPr>
              <a:t>both for implementation and for use</a:t>
            </a:r>
          </a:p>
          <a:p>
            <a:pPr lvl="1">
              <a:lnSpc>
                <a:spcPct val="90000"/>
              </a:lnSpc>
            </a:pPr>
            <a:r>
              <a:rPr lang="en-US" altLang="zh-CN" sz="2400">
                <a:ea typeface="SimSun" pitchFamily="2" charset="-122"/>
              </a:rPr>
              <a:t>documented in the header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6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6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16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6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3971" name="Rectangle 3"/>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3972" name="Rectangle 4"/>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
        <p:nvSpPr>
          <p:cNvPr id="83973" name="Rectangle 5"/>
          <p:cNvSpPr>
            <a:spLocks noChangeArrowheads="1"/>
          </p:cNvSpPr>
          <p:nvPr/>
        </p:nvSpPr>
        <p:spPr bwMode="auto">
          <a:xfrm>
            <a:off x="508000" y="2765425"/>
            <a:ext cx="3419475" cy="118427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Before calling insert, we</a:t>
            </a:r>
          </a:p>
          <a:p>
            <a:r>
              <a:rPr lang="en-US" altLang="zh-CN">
                <a:effectLst>
                  <a:outerShdw blurRad="38100" dist="38100" dir="2700000" algn="tl">
                    <a:srgbClr val="000000"/>
                  </a:outerShdw>
                </a:effectLst>
                <a:ea typeface="SimSun" pitchFamily="2" charset="-122"/>
              </a:rPr>
              <a:t>might have this bag b:</a:t>
            </a:r>
          </a:p>
          <a:p>
            <a:pPr eaLnBrk="1"/>
            <a:endParaRPr lang="zh-CN" altLang="en-US">
              <a:effectLst>
                <a:outerShdw blurRad="38100" dist="38100" dir="2700000" algn="tl">
                  <a:srgbClr val="000000"/>
                </a:outerShdw>
              </a:effectLst>
              <a:ea typeface="SimSun" pitchFamily="2" charset="-122"/>
            </a:endParaRPr>
          </a:p>
        </p:txBody>
      </p:sp>
      <p:sp>
        <p:nvSpPr>
          <p:cNvPr id="83974" name="Rectangle 6"/>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3975" name="Rectangle 7"/>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3976" name="Rectangle 8"/>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3977" name="Line 9"/>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3978" name="Line 10"/>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3979" name="Line 11"/>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3980" name="Rectangle 12"/>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3981" name="Rectangle 13"/>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3982" name="Rectangle 14"/>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3983" name="Rectangle 15"/>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3984" name="Rectangle 16"/>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3985" name="Rectangle 17"/>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3986" name="Freeform 18"/>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3987" name="Rectangle 19"/>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3988" name="Rectangle 20"/>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3989" name="Line 21"/>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6019" name="Rectangle 3"/>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Bag::insert(int new_entry)</a:t>
            </a:r>
          </a:p>
        </p:txBody>
      </p:sp>
      <p:sp>
        <p:nvSpPr>
          <p:cNvPr id="86020" name="Rectangle 4"/>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6021" name="Rectangle 5"/>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6022" name="Rectangle 6"/>
          <p:cNvSpPr>
            <a:spLocks noChangeArrowheads="1"/>
          </p:cNvSpPr>
          <p:nvPr/>
        </p:nvSpPr>
        <p:spPr bwMode="auto">
          <a:xfrm>
            <a:off x="2827338" y="2674938"/>
            <a:ext cx="3417887"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make a function call</a:t>
            </a:r>
          </a:p>
          <a:p>
            <a:pPr algn="ctr"/>
            <a:r>
              <a:rPr lang="en-US" altLang="zh-CN">
                <a:effectLst>
                  <a:outerShdw blurRad="38100" dist="38100" dir="2700000" algn="tl">
                    <a:srgbClr val="000000"/>
                  </a:outerShdw>
                </a:effectLst>
                <a:ea typeface="SimSun" pitchFamily="2" charset="-122"/>
              </a:rPr>
              <a:t>b.insert(17)</a:t>
            </a:r>
          </a:p>
        </p:txBody>
      </p:sp>
      <p:sp>
        <p:nvSpPr>
          <p:cNvPr id="86023" name="Rectangle 7"/>
          <p:cNvSpPr>
            <a:spLocks noChangeArrowheads="1"/>
          </p:cNvSpPr>
          <p:nvPr/>
        </p:nvSpPr>
        <p:spPr bwMode="auto">
          <a:xfrm>
            <a:off x="5297488" y="3673475"/>
            <a:ext cx="3325812" cy="154940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What values will be in</a:t>
            </a:r>
          </a:p>
          <a:p>
            <a:r>
              <a:rPr lang="en-US" altLang="zh-CN" b="1" i="1">
                <a:effectLst/>
                <a:ea typeface="SimSun" pitchFamily="2" charset="-122"/>
              </a:rPr>
              <a:t>b.data and b.count</a:t>
            </a:r>
          </a:p>
          <a:p>
            <a:r>
              <a:rPr lang="en-US" altLang="zh-CN" b="1" i="1">
                <a:effectLst/>
                <a:ea typeface="SimSun" pitchFamily="2" charset="-122"/>
              </a:rPr>
              <a:t>after the member </a:t>
            </a:r>
          </a:p>
          <a:p>
            <a:r>
              <a:rPr lang="en-US" altLang="zh-CN" b="1" i="1">
                <a:effectLst/>
                <a:ea typeface="SimSun" pitchFamily="2" charset="-122"/>
              </a:rPr>
              <a:t>function finishes ?</a:t>
            </a:r>
          </a:p>
        </p:txBody>
      </p:sp>
      <p:sp>
        <p:nvSpPr>
          <p:cNvPr id="86024" name="Rectangle 8"/>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6025" name="Rectangle 9"/>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6026" name="Rectangle 10"/>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6027" name="Line 11"/>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6028" name="Line 12"/>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6029" name="Line 13"/>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6030" name="Rectangle 14"/>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6031" name="Rectangle 15"/>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6032" name="Rectangle 16"/>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6033" name="Rectangle 17"/>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6034" name="Rectangle 18"/>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6035" name="Rectangle 19"/>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6036" name="Freeform 20"/>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6037" name="Line 21"/>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
        <p:nvSpPr>
          <p:cNvPr id="86038" name="Rectangle 22"/>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6039" name="Rectangle 23"/>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066" name="Freeform 2"/>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8067" name="Line 3"/>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
        <p:nvSpPr>
          <p:cNvPr id="88068" name="Rectangle 4"/>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8069" name="Rectangle 5"/>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Bag::insert(int new_entry)</a:t>
            </a:r>
          </a:p>
        </p:txBody>
      </p:sp>
      <p:sp>
        <p:nvSpPr>
          <p:cNvPr id="88070" name="Rectangle 6"/>
          <p:cNvSpPr>
            <a:spLocks noChangeArrowheads="1"/>
          </p:cNvSpPr>
          <p:nvPr/>
        </p:nvSpPr>
        <p:spPr bwMode="auto">
          <a:xfrm>
            <a:off x="4772025" y="2782888"/>
            <a:ext cx="3486150" cy="118427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After calling b.insert(17),</a:t>
            </a:r>
          </a:p>
          <a:p>
            <a:r>
              <a:rPr lang="en-US" altLang="zh-CN">
                <a:effectLst>
                  <a:outerShdw blurRad="38100" dist="38100" dir="2700000" algn="tl">
                    <a:srgbClr val="000000"/>
                  </a:outerShdw>
                </a:effectLst>
                <a:ea typeface="SimSun" pitchFamily="2" charset="-122"/>
              </a:rPr>
              <a:t>we will have this bag b:</a:t>
            </a:r>
          </a:p>
          <a:p>
            <a:pPr eaLnBrk="1"/>
            <a:endParaRPr lang="zh-CN" altLang="en-US">
              <a:effectLst>
                <a:outerShdw blurRad="38100" dist="38100" dir="2700000" algn="tl">
                  <a:srgbClr val="000000"/>
                </a:outerShdw>
              </a:effectLst>
              <a:ea typeface="SimSun" pitchFamily="2" charset="-122"/>
            </a:endParaRPr>
          </a:p>
        </p:txBody>
      </p:sp>
      <p:sp>
        <p:nvSpPr>
          <p:cNvPr id="88071" name="Rectangle 7"/>
          <p:cNvSpPr>
            <a:spLocks noChangeArrowheads="1"/>
          </p:cNvSpPr>
          <p:nvPr/>
        </p:nvSpPr>
        <p:spPr bwMode="auto">
          <a:xfrm>
            <a:off x="5076825" y="5230813"/>
            <a:ext cx="909638" cy="785812"/>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72" name="Rectangle 8"/>
          <p:cNvSpPr>
            <a:spLocks noChangeArrowheads="1"/>
          </p:cNvSpPr>
          <p:nvPr/>
        </p:nvSpPr>
        <p:spPr bwMode="auto">
          <a:xfrm>
            <a:off x="5367338" y="5395913"/>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accent2"/>
                </a:solidFill>
                <a:effectLst>
                  <a:outerShdw blurRad="38100" dist="38100" dir="2700000" algn="tl">
                    <a:srgbClr val="000000"/>
                  </a:outerShdw>
                </a:effectLst>
                <a:ea typeface="SimSun" pitchFamily="2" charset="-122"/>
              </a:rPr>
              <a:t>3</a:t>
            </a:r>
          </a:p>
        </p:txBody>
      </p:sp>
      <p:sp>
        <p:nvSpPr>
          <p:cNvPr id="88073" name="Rectangle 9"/>
          <p:cNvSpPr>
            <a:spLocks noChangeArrowheads="1"/>
          </p:cNvSpPr>
          <p:nvPr/>
        </p:nvSpPr>
        <p:spPr bwMode="auto">
          <a:xfrm>
            <a:off x="5076825" y="4192588"/>
            <a:ext cx="3419475" cy="785812"/>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74" name="Line 10"/>
          <p:cNvSpPr>
            <a:spLocks noChangeShapeType="1"/>
          </p:cNvSpPr>
          <p:nvPr/>
        </p:nvSpPr>
        <p:spPr bwMode="auto">
          <a:xfrm>
            <a:off x="5989638" y="4189413"/>
            <a:ext cx="0" cy="792162"/>
          </a:xfrm>
          <a:prstGeom prst="line">
            <a:avLst/>
          </a:prstGeom>
          <a:noFill/>
          <a:ln w="12700">
            <a:solidFill>
              <a:schemeClr val="bg1"/>
            </a:solidFill>
            <a:round/>
            <a:headEnd/>
            <a:tailEnd/>
          </a:ln>
          <a:effectLst/>
        </p:spPr>
        <p:txBody>
          <a:bodyPr/>
          <a:lstStyle/>
          <a:p>
            <a:endParaRPr lang="en-US"/>
          </a:p>
        </p:txBody>
      </p:sp>
      <p:sp>
        <p:nvSpPr>
          <p:cNvPr id="88075" name="Line 11"/>
          <p:cNvSpPr>
            <a:spLocks noChangeShapeType="1"/>
          </p:cNvSpPr>
          <p:nvPr/>
        </p:nvSpPr>
        <p:spPr bwMode="auto">
          <a:xfrm>
            <a:off x="6904038" y="4189413"/>
            <a:ext cx="0" cy="792162"/>
          </a:xfrm>
          <a:prstGeom prst="line">
            <a:avLst/>
          </a:prstGeom>
          <a:noFill/>
          <a:ln w="12700">
            <a:solidFill>
              <a:schemeClr val="bg1"/>
            </a:solidFill>
            <a:round/>
            <a:headEnd/>
            <a:tailEnd/>
          </a:ln>
          <a:effectLst/>
        </p:spPr>
        <p:txBody>
          <a:bodyPr/>
          <a:lstStyle/>
          <a:p>
            <a:endParaRPr lang="en-US"/>
          </a:p>
        </p:txBody>
      </p:sp>
      <p:sp>
        <p:nvSpPr>
          <p:cNvPr id="88076" name="Line 12"/>
          <p:cNvSpPr>
            <a:spLocks noChangeShapeType="1"/>
          </p:cNvSpPr>
          <p:nvPr/>
        </p:nvSpPr>
        <p:spPr bwMode="auto">
          <a:xfrm>
            <a:off x="7816850" y="4189413"/>
            <a:ext cx="1588" cy="792162"/>
          </a:xfrm>
          <a:prstGeom prst="line">
            <a:avLst/>
          </a:prstGeom>
          <a:noFill/>
          <a:ln w="12700">
            <a:solidFill>
              <a:schemeClr val="bg1"/>
            </a:solidFill>
            <a:round/>
            <a:headEnd/>
            <a:tailEnd/>
          </a:ln>
          <a:effectLst/>
        </p:spPr>
        <p:txBody>
          <a:bodyPr/>
          <a:lstStyle/>
          <a:p>
            <a:endParaRPr lang="en-US"/>
          </a:p>
        </p:txBody>
      </p:sp>
      <p:sp>
        <p:nvSpPr>
          <p:cNvPr id="88077" name="Rectangle 13"/>
          <p:cNvSpPr>
            <a:spLocks noChangeArrowheads="1"/>
          </p:cNvSpPr>
          <p:nvPr/>
        </p:nvSpPr>
        <p:spPr bwMode="auto">
          <a:xfrm>
            <a:off x="5199063" y="3683000"/>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8078" name="Rectangle 14"/>
          <p:cNvSpPr>
            <a:spLocks noChangeArrowheads="1"/>
          </p:cNvSpPr>
          <p:nvPr/>
        </p:nvSpPr>
        <p:spPr bwMode="auto">
          <a:xfrm>
            <a:off x="6159500" y="3683000"/>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88079" name="Rectangle 15"/>
          <p:cNvSpPr>
            <a:spLocks noChangeArrowheads="1"/>
          </p:cNvSpPr>
          <p:nvPr/>
        </p:nvSpPr>
        <p:spPr bwMode="auto">
          <a:xfrm>
            <a:off x="6991350" y="3683000"/>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88080" name="Rectangle 16"/>
          <p:cNvSpPr>
            <a:spLocks noChangeArrowheads="1"/>
          </p:cNvSpPr>
          <p:nvPr/>
        </p:nvSpPr>
        <p:spPr bwMode="auto">
          <a:xfrm>
            <a:off x="7700963" y="3683000"/>
            <a:ext cx="601662"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8081" name="Rectangle 17"/>
          <p:cNvSpPr>
            <a:spLocks noChangeArrowheads="1"/>
          </p:cNvSpPr>
          <p:nvPr/>
        </p:nvSpPr>
        <p:spPr bwMode="auto">
          <a:xfrm>
            <a:off x="5341938" y="434975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8082" name="Rectangle 18"/>
          <p:cNvSpPr>
            <a:spLocks noChangeArrowheads="1"/>
          </p:cNvSpPr>
          <p:nvPr/>
        </p:nvSpPr>
        <p:spPr bwMode="auto">
          <a:xfrm>
            <a:off x="6256338" y="434975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8083" name="Freeform 19"/>
          <p:cNvSpPr>
            <a:spLocks/>
          </p:cNvSpPr>
          <p:nvPr/>
        </p:nvSpPr>
        <p:spPr bwMode="auto">
          <a:xfrm>
            <a:off x="8040688" y="3587750"/>
            <a:ext cx="652462" cy="1727200"/>
          </a:xfrm>
          <a:custGeom>
            <a:avLst/>
            <a:gdLst/>
            <a:ahLst/>
            <a:cxnLst>
              <a:cxn ang="0">
                <a:pos x="238" y="0"/>
              </a:cxn>
              <a:cxn ang="0">
                <a:pos x="0" y="447"/>
              </a:cxn>
              <a:cxn ang="0">
                <a:pos x="67" y="607"/>
              </a:cxn>
              <a:cxn ang="0">
                <a:pos x="28" y="719"/>
              </a:cxn>
              <a:cxn ang="0">
                <a:pos x="133" y="1087"/>
              </a:cxn>
              <a:cxn ang="0">
                <a:pos x="410" y="959"/>
              </a:cxn>
              <a:cxn ang="0">
                <a:pos x="238" y="0"/>
              </a:cxn>
            </a:cxnLst>
            <a:rect l="0" t="0" r="r" b="b"/>
            <a:pathLst>
              <a:path w="411" h="1088">
                <a:moveTo>
                  <a:pt x="238" y="0"/>
                </a:moveTo>
                <a:lnTo>
                  <a:pt x="0" y="447"/>
                </a:lnTo>
                <a:lnTo>
                  <a:pt x="67" y="607"/>
                </a:lnTo>
                <a:lnTo>
                  <a:pt x="28" y="719"/>
                </a:lnTo>
                <a:lnTo>
                  <a:pt x="133" y="1087"/>
                </a:lnTo>
                <a:lnTo>
                  <a:pt x="410" y="959"/>
                </a:lnTo>
                <a:lnTo>
                  <a:pt x="238" y="0"/>
                </a:lnTo>
              </a:path>
            </a:pathLst>
          </a:custGeom>
          <a:ln w="12700" cap="rnd" cmpd="sng">
            <a:noFill/>
            <a:prstDash val="solid"/>
            <a:round/>
            <a:headEnd type="none" w="med" len="med"/>
            <a:tailEnd type="none" w="med" len="med"/>
          </a:ln>
          <a:effectLst/>
        </p:spPr>
        <p:txBody>
          <a:bodyPr/>
          <a:lstStyle/>
          <a:p>
            <a:endParaRPr lang="en-US"/>
          </a:p>
        </p:txBody>
      </p:sp>
      <p:sp>
        <p:nvSpPr>
          <p:cNvPr id="88084" name="Rectangle 20"/>
          <p:cNvSpPr>
            <a:spLocks noChangeArrowheads="1"/>
          </p:cNvSpPr>
          <p:nvPr/>
        </p:nvSpPr>
        <p:spPr bwMode="auto">
          <a:xfrm>
            <a:off x="4275138" y="4473575"/>
            <a:ext cx="882650" cy="366713"/>
          </a:xfrm>
          <a:prstGeom prst="rect">
            <a:avLst/>
          </a:prstGeom>
          <a:noFill/>
          <a:ln w="12700">
            <a:noFill/>
            <a:miter lim="800000"/>
            <a:headEnd/>
            <a:tailEnd/>
          </a:ln>
          <a:effectLst/>
        </p:spPr>
        <p:txBody>
          <a:bodyPr wrap="none" anchor="ctr"/>
          <a:lstStyle/>
          <a:p>
            <a:endParaRPr lang="en-US"/>
          </a:p>
        </p:txBody>
      </p:sp>
      <p:sp>
        <p:nvSpPr>
          <p:cNvPr id="88085" name="Rectangle 21"/>
          <p:cNvSpPr>
            <a:spLocks noChangeArrowheads="1"/>
          </p:cNvSpPr>
          <p:nvPr/>
        </p:nvSpPr>
        <p:spPr bwMode="auto">
          <a:xfrm>
            <a:off x="4259263" y="5692775"/>
            <a:ext cx="933450" cy="366713"/>
          </a:xfrm>
          <a:prstGeom prst="rect">
            <a:avLst/>
          </a:prstGeom>
          <a:noFill/>
          <a:ln w="12700">
            <a:noFill/>
            <a:miter lim="800000"/>
            <a:headEnd/>
            <a:tailEnd/>
          </a:ln>
          <a:effectLst/>
        </p:spPr>
        <p:txBody>
          <a:bodyPr wrap="none" anchor="ctr"/>
          <a:lstStyle/>
          <a:p>
            <a:endParaRPr lang="en-US"/>
          </a:p>
        </p:txBody>
      </p:sp>
      <p:sp>
        <p:nvSpPr>
          <p:cNvPr id="88086" name="Rectangle 22"/>
          <p:cNvSpPr>
            <a:spLocks noChangeArrowheads="1"/>
          </p:cNvSpPr>
          <p:nvPr/>
        </p:nvSpPr>
        <p:spPr bwMode="auto">
          <a:xfrm>
            <a:off x="7069138" y="4349750"/>
            <a:ext cx="520700"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accent2"/>
                </a:solidFill>
                <a:effectLst>
                  <a:outerShdw blurRad="38100" dist="38100" dir="2700000" algn="tl">
                    <a:srgbClr val="000000"/>
                  </a:outerShdw>
                </a:effectLst>
                <a:ea typeface="SimSun" pitchFamily="2" charset="-122"/>
              </a:rPr>
              <a:t>17</a:t>
            </a:r>
          </a:p>
        </p:txBody>
      </p:sp>
      <p:sp>
        <p:nvSpPr>
          <p:cNvPr id="88087" name="Rectangle 23"/>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8088" name="Rectangle 24"/>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
        <p:nvSpPr>
          <p:cNvPr id="88089" name="Rectangle 25"/>
          <p:cNvSpPr>
            <a:spLocks noChangeArrowheads="1"/>
          </p:cNvSpPr>
          <p:nvPr/>
        </p:nvSpPr>
        <p:spPr bwMode="auto">
          <a:xfrm>
            <a:off x="6007100" y="6062663"/>
            <a:ext cx="1289050" cy="366712"/>
          </a:xfrm>
          <a:prstGeom prst="rect">
            <a:avLst/>
          </a:prstGeom>
          <a:noFill/>
          <a:ln w="12700">
            <a:noFill/>
            <a:miter lim="800000"/>
            <a:headEnd/>
            <a:tailEnd/>
          </a:ln>
          <a:effectLst/>
        </p:spPr>
        <p:txBody>
          <a:bodyPr wrap="none" anchor="ctr"/>
          <a:lstStyle/>
          <a:p>
            <a:endParaRPr lang="en-US"/>
          </a:p>
        </p:txBody>
      </p:sp>
      <p:sp>
        <p:nvSpPr>
          <p:cNvPr id="88090" name="Rectangle 26"/>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8091" name="Rectangle 27"/>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8092" name="Rectangle 28"/>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93" name="Rectangle 29"/>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8094" name="Rectangle 30"/>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95" name="Line 31"/>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8096" name="Line 32"/>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8097" name="Line 33"/>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8098" name="Rectangle 34"/>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8099" name="Rectangle 35"/>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8100" name="Rectangle 36"/>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8101" name="Rectangle 37"/>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8102" name="Rectangle 38"/>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8103" name="Rectangle 39"/>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0115"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0116" name="Rectangle 4"/>
          <p:cNvSpPr>
            <a:spLocks noChangeArrowheads="1"/>
          </p:cNvSpPr>
          <p:nvPr/>
        </p:nvSpPr>
        <p:spPr bwMode="auto">
          <a:xfrm>
            <a:off x="4510088" y="4543425"/>
            <a:ext cx="4394200" cy="81915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What is the “appropriate</a:t>
            </a:r>
          </a:p>
          <a:p>
            <a:r>
              <a:rPr lang="en-US" altLang="zh-CN" b="1" i="1">
                <a:effectLst/>
                <a:ea typeface="SimSun" pitchFamily="2" charset="-122"/>
              </a:rPr>
              <a:t>location”  of  the data array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2163"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2164" name="Rectangle 4"/>
          <p:cNvSpPr>
            <a:spLocks noChangeArrowheads="1"/>
          </p:cNvSpPr>
          <p:nvPr/>
        </p:nvSpPr>
        <p:spPr bwMode="auto">
          <a:xfrm>
            <a:off x="2328863" y="4781550"/>
            <a:ext cx="4632325" cy="873125"/>
          </a:xfrm>
          <a:prstGeom prst="rect">
            <a:avLst/>
          </a:prstGeom>
          <a:solidFill>
            <a:schemeClr val="tx1"/>
          </a:solidFill>
          <a:ln w="12700">
            <a:solidFill>
              <a:schemeClr val="bg2"/>
            </a:solidFill>
            <a:miter lim="800000"/>
            <a:headEnd/>
            <a:tailEnd/>
          </a:ln>
          <a:effectLst/>
        </p:spPr>
        <p:txBody>
          <a:bodyPr wrap="none" lIns="90488" tIns="44450" rIns="90488" bIns="44450" anchor="ctr"/>
          <a:lstStyle/>
          <a:p>
            <a:r>
              <a:rPr lang="en-US" altLang="zh-CN">
                <a:solidFill>
                  <a:schemeClr val="bg2"/>
                </a:solidFill>
                <a:effectLst/>
                <a:ea typeface="SimSun" pitchFamily="2" charset="-122"/>
              </a:rPr>
              <a:t>data[</a:t>
            </a:r>
            <a:r>
              <a:rPr lang="en-US" altLang="zh-CN" b="1">
                <a:solidFill>
                  <a:schemeClr val="accent2"/>
                </a:solidFill>
                <a:effectLst/>
                <a:ea typeface="SimSun" pitchFamily="2" charset="-122"/>
              </a:rPr>
              <a:t>used</a:t>
            </a:r>
            <a:r>
              <a:rPr lang="en-US" altLang="zh-CN">
                <a:solidFill>
                  <a:schemeClr val="bg2"/>
                </a:solidFill>
                <a:effectLst/>
                <a:ea typeface="SimSun" pitchFamily="2" charset="-122"/>
              </a:rPr>
              <a:t>]  = new_entry;</a:t>
            </a:r>
          </a:p>
          <a:p>
            <a:r>
              <a:rPr lang="en-US" altLang="zh-CN">
                <a:solidFill>
                  <a:schemeClr val="bg2"/>
                </a:solidFill>
                <a:effectLst/>
                <a:ea typeface="SimSun" pitchFamily="2" charset="-122"/>
              </a:rPr>
              <a:t>used++;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4211"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4212" name="Rectangle 4"/>
          <p:cNvSpPr>
            <a:spLocks noChangeArrowheads="1"/>
          </p:cNvSpPr>
          <p:nvPr/>
        </p:nvSpPr>
        <p:spPr bwMode="auto">
          <a:xfrm>
            <a:off x="2328863" y="4781550"/>
            <a:ext cx="4632325" cy="873125"/>
          </a:xfrm>
          <a:prstGeom prst="rect">
            <a:avLst/>
          </a:prstGeom>
          <a:solidFill>
            <a:schemeClr val="tx1"/>
          </a:solidFill>
          <a:ln w="12700">
            <a:solidFill>
              <a:schemeClr val="bg2"/>
            </a:solidFill>
            <a:miter lim="800000"/>
            <a:headEnd/>
            <a:tailEnd/>
          </a:ln>
          <a:effectLst/>
        </p:spPr>
        <p:txBody>
          <a:bodyPr wrap="none" lIns="90488" tIns="44450" rIns="90488" bIns="44450" anchor="ctr"/>
          <a:lstStyle/>
          <a:p>
            <a:r>
              <a:rPr lang="en-US" altLang="zh-CN">
                <a:solidFill>
                  <a:schemeClr val="bg2"/>
                </a:solidFill>
                <a:effectLst/>
                <a:ea typeface="SimSun" pitchFamily="2" charset="-122"/>
              </a:rPr>
              <a:t>data[ </a:t>
            </a:r>
            <a:r>
              <a:rPr lang="en-US" altLang="zh-CN" b="1">
                <a:solidFill>
                  <a:schemeClr val="accent2"/>
                </a:solidFill>
                <a:effectLst/>
                <a:ea typeface="SimSun" pitchFamily="2" charset="-122"/>
              </a:rPr>
              <a:t>used++</a:t>
            </a:r>
            <a:r>
              <a:rPr lang="en-US" altLang="zh-CN">
                <a:solidFill>
                  <a:schemeClr val="bg2"/>
                </a:solidFill>
                <a:effectLst/>
                <a:ea typeface="SimSun" pitchFamily="2" charset="-122"/>
              </a:rPr>
              <a:t>]  = new_entry;</a:t>
            </a:r>
          </a:p>
          <a:p>
            <a:pPr eaLnBrk="1"/>
            <a:endParaRPr lang="zh-CN" altLang="en-US">
              <a:solidFill>
                <a:schemeClr val="bg2"/>
              </a:solidFill>
              <a:effectLst/>
              <a:ea typeface="SimSun"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7924800" y="5181600"/>
            <a:ext cx="457200" cy="381000"/>
          </a:xfrm>
          <a:prstGeom prst="rect">
            <a:avLst/>
          </a:prstGeom>
          <a:solidFill>
            <a:srgbClr val="FFCC99"/>
          </a:solidFill>
          <a:ln w="12700">
            <a:solidFill>
              <a:schemeClr val="tx1"/>
            </a:solidFill>
            <a:miter lim="800000"/>
            <a:headEnd/>
            <a:tailEnd/>
          </a:ln>
          <a:effectLst/>
        </p:spPr>
        <p:txBody>
          <a:bodyPr wrap="none" anchor="ctr"/>
          <a:lstStyle/>
          <a:p>
            <a:endParaRPr lang="en-US"/>
          </a:p>
        </p:txBody>
      </p:sp>
      <p:grpSp>
        <p:nvGrpSpPr>
          <p:cNvPr id="10255" name="Group 15"/>
          <p:cNvGrpSpPr>
            <a:grpSpLocks/>
          </p:cNvGrpSpPr>
          <p:nvPr/>
        </p:nvGrpSpPr>
        <p:grpSpPr bwMode="auto">
          <a:xfrm>
            <a:off x="4679950" y="2867025"/>
            <a:ext cx="1471613" cy="2089150"/>
            <a:chOff x="2948" y="1806"/>
            <a:chExt cx="927" cy="1316"/>
          </a:xfrm>
        </p:grpSpPr>
        <p:grpSp>
          <p:nvGrpSpPr>
            <p:cNvPr id="10253" name="Group 13"/>
            <p:cNvGrpSpPr>
              <a:grpSpLocks/>
            </p:cNvGrpSpPr>
            <p:nvPr/>
          </p:nvGrpSpPr>
          <p:grpSpPr bwMode="auto">
            <a:xfrm>
              <a:off x="2948" y="1844"/>
              <a:ext cx="927" cy="1278"/>
              <a:chOff x="2948" y="1844"/>
              <a:chExt cx="927" cy="1278"/>
            </a:xfrm>
          </p:grpSpPr>
          <p:grpSp>
            <p:nvGrpSpPr>
              <p:cNvPr id="10251" name="Group 11"/>
              <p:cNvGrpSpPr>
                <a:grpSpLocks/>
              </p:cNvGrpSpPr>
              <p:nvPr/>
            </p:nvGrpSpPr>
            <p:grpSpPr bwMode="auto">
              <a:xfrm>
                <a:off x="2948" y="1844"/>
                <a:ext cx="927" cy="1278"/>
                <a:chOff x="2948" y="1844"/>
                <a:chExt cx="927" cy="1278"/>
              </a:xfrm>
            </p:grpSpPr>
            <p:sp>
              <p:nvSpPr>
                <p:cNvPr id="10242" name="Freeform 2"/>
                <p:cNvSpPr>
                  <a:spLocks/>
                </p:cNvSpPr>
                <p:nvPr/>
              </p:nvSpPr>
              <p:spPr bwMode="auto">
                <a:xfrm>
                  <a:off x="2948" y="1844"/>
                  <a:ext cx="870" cy="1274"/>
                </a:xfrm>
                <a:custGeom>
                  <a:avLst/>
                  <a:gdLst/>
                  <a:ahLst/>
                  <a:cxnLst>
                    <a:cxn ang="0">
                      <a:pos x="486" y="0"/>
                    </a:cxn>
                    <a:cxn ang="0">
                      <a:pos x="577" y="67"/>
                    </a:cxn>
                    <a:cxn ang="0">
                      <a:pos x="589" y="109"/>
                    </a:cxn>
                    <a:cxn ang="0">
                      <a:pos x="559" y="152"/>
                    </a:cxn>
                    <a:cxn ang="0">
                      <a:pos x="443" y="255"/>
                    </a:cxn>
                    <a:cxn ang="0">
                      <a:pos x="534" y="230"/>
                    </a:cxn>
                    <a:cxn ang="0">
                      <a:pos x="589" y="218"/>
                    </a:cxn>
                    <a:cxn ang="0">
                      <a:pos x="723" y="42"/>
                    </a:cxn>
                    <a:cxn ang="0">
                      <a:pos x="796" y="24"/>
                    </a:cxn>
                    <a:cxn ang="0">
                      <a:pos x="869" y="24"/>
                    </a:cxn>
                    <a:cxn ang="0">
                      <a:pos x="838" y="115"/>
                    </a:cxn>
                    <a:cxn ang="0">
                      <a:pos x="747" y="127"/>
                    </a:cxn>
                    <a:cxn ang="0">
                      <a:pos x="583" y="261"/>
                    </a:cxn>
                    <a:cxn ang="0">
                      <a:pos x="492" y="297"/>
                    </a:cxn>
                    <a:cxn ang="0">
                      <a:pos x="838" y="861"/>
                    </a:cxn>
                    <a:cxn ang="0">
                      <a:pos x="856" y="970"/>
                    </a:cxn>
                    <a:cxn ang="0">
                      <a:pos x="741" y="1176"/>
                    </a:cxn>
                    <a:cxn ang="0">
                      <a:pos x="631" y="1249"/>
                    </a:cxn>
                    <a:cxn ang="0">
                      <a:pos x="552" y="1273"/>
                    </a:cxn>
                    <a:cxn ang="0">
                      <a:pos x="413" y="1249"/>
                    </a:cxn>
                    <a:cxn ang="0">
                      <a:pos x="230" y="1236"/>
                    </a:cxn>
                    <a:cxn ang="0">
                      <a:pos x="121" y="1158"/>
                    </a:cxn>
                    <a:cxn ang="0">
                      <a:pos x="60" y="1121"/>
                    </a:cxn>
                    <a:cxn ang="0">
                      <a:pos x="0" y="952"/>
                    </a:cxn>
                    <a:cxn ang="0">
                      <a:pos x="42" y="861"/>
                    </a:cxn>
                    <a:cxn ang="0">
                      <a:pos x="407" y="345"/>
                    </a:cxn>
                    <a:cxn ang="0">
                      <a:pos x="364" y="273"/>
                    </a:cxn>
                    <a:cxn ang="0">
                      <a:pos x="389" y="212"/>
                    </a:cxn>
                    <a:cxn ang="0">
                      <a:pos x="486" y="122"/>
                    </a:cxn>
                    <a:cxn ang="0">
                      <a:pos x="468" y="72"/>
                    </a:cxn>
                    <a:cxn ang="0">
                      <a:pos x="431" y="42"/>
                    </a:cxn>
                    <a:cxn ang="0">
                      <a:pos x="456" y="12"/>
                    </a:cxn>
                    <a:cxn ang="0">
                      <a:pos x="486" y="0"/>
                    </a:cxn>
                  </a:cxnLst>
                  <a:rect l="0" t="0" r="r" b="b"/>
                  <a:pathLst>
                    <a:path w="870" h="1274">
                      <a:moveTo>
                        <a:pt x="486" y="0"/>
                      </a:moveTo>
                      <a:lnTo>
                        <a:pt x="577" y="67"/>
                      </a:lnTo>
                      <a:lnTo>
                        <a:pt x="589" y="109"/>
                      </a:lnTo>
                      <a:lnTo>
                        <a:pt x="559" y="152"/>
                      </a:lnTo>
                      <a:lnTo>
                        <a:pt x="443" y="255"/>
                      </a:lnTo>
                      <a:lnTo>
                        <a:pt x="534" y="230"/>
                      </a:lnTo>
                      <a:lnTo>
                        <a:pt x="589" y="218"/>
                      </a:lnTo>
                      <a:lnTo>
                        <a:pt x="723" y="42"/>
                      </a:lnTo>
                      <a:lnTo>
                        <a:pt x="796" y="24"/>
                      </a:lnTo>
                      <a:lnTo>
                        <a:pt x="869" y="24"/>
                      </a:lnTo>
                      <a:lnTo>
                        <a:pt x="838" y="115"/>
                      </a:lnTo>
                      <a:lnTo>
                        <a:pt x="747" y="127"/>
                      </a:lnTo>
                      <a:lnTo>
                        <a:pt x="583" y="261"/>
                      </a:lnTo>
                      <a:lnTo>
                        <a:pt x="492" y="297"/>
                      </a:lnTo>
                      <a:lnTo>
                        <a:pt x="838" y="861"/>
                      </a:lnTo>
                      <a:lnTo>
                        <a:pt x="856" y="970"/>
                      </a:lnTo>
                      <a:lnTo>
                        <a:pt x="741" y="1176"/>
                      </a:lnTo>
                      <a:lnTo>
                        <a:pt x="631" y="1249"/>
                      </a:lnTo>
                      <a:lnTo>
                        <a:pt x="552" y="1273"/>
                      </a:lnTo>
                      <a:lnTo>
                        <a:pt x="413" y="1249"/>
                      </a:lnTo>
                      <a:lnTo>
                        <a:pt x="230" y="1236"/>
                      </a:lnTo>
                      <a:lnTo>
                        <a:pt x="121" y="1158"/>
                      </a:lnTo>
                      <a:lnTo>
                        <a:pt x="60" y="1121"/>
                      </a:lnTo>
                      <a:lnTo>
                        <a:pt x="0" y="952"/>
                      </a:lnTo>
                      <a:lnTo>
                        <a:pt x="42" y="861"/>
                      </a:lnTo>
                      <a:lnTo>
                        <a:pt x="407" y="345"/>
                      </a:lnTo>
                      <a:lnTo>
                        <a:pt x="364" y="273"/>
                      </a:lnTo>
                      <a:lnTo>
                        <a:pt x="389" y="212"/>
                      </a:lnTo>
                      <a:lnTo>
                        <a:pt x="486" y="122"/>
                      </a:lnTo>
                      <a:lnTo>
                        <a:pt x="468" y="72"/>
                      </a:lnTo>
                      <a:lnTo>
                        <a:pt x="431" y="42"/>
                      </a:lnTo>
                      <a:lnTo>
                        <a:pt x="456" y="12"/>
                      </a:lnTo>
                      <a:lnTo>
                        <a:pt x="48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0243" name="Freeform 3"/>
                <p:cNvSpPr>
                  <a:spLocks/>
                </p:cNvSpPr>
                <p:nvPr/>
              </p:nvSpPr>
              <p:spPr bwMode="auto">
                <a:xfrm>
                  <a:off x="3440" y="2335"/>
                  <a:ext cx="159" cy="698"/>
                </a:xfrm>
                <a:custGeom>
                  <a:avLst/>
                  <a:gdLst/>
                  <a:ahLst/>
                  <a:cxnLst>
                    <a:cxn ang="0">
                      <a:pos x="36" y="485"/>
                    </a:cxn>
                    <a:cxn ang="0">
                      <a:pos x="36" y="600"/>
                    </a:cxn>
                    <a:cxn ang="0">
                      <a:pos x="24" y="667"/>
                    </a:cxn>
                    <a:cxn ang="0">
                      <a:pos x="12" y="697"/>
                    </a:cxn>
                    <a:cxn ang="0">
                      <a:pos x="78" y="691"/>
                    </a:cxn>
                    <a:cxn ang="0">
                      <a:pos x="139" y="661"/>
                    </a:cxn>
                    <a:cxn ang="0">
                      <a:pos x="109" y="649"/>
                    </a:cxn>
                    <a:cxn ang="0">
                      <a:pos x="158" y="618"/>
                    </a:cxn>
                    <a:cxn ang="0">
                      <a:pos x="109" y="618"/>
                    </a:cxn>
                    <a:cxn ang="0">
                      <a:pos x="152" y="576"/>
                    </a:cxn>
                    <a:cxn ang="0">
                      <a:pos x="103" y="576"/>
                    </a:cxn>
                    <a:cxn ang="0">
                      <a:pos x="139" y="534"/>
                    </a:cxn>
                    <a:cxn ang="0">
                      <a:pos x="97" y="527"/>
                    </a:cxn>
                    <a:cxn ang="0">
                      <a:pos x="121" y="491"/>
                    </a:cxn>
                    <a:cxn ang="0">
                      <a:pos x="85" y="479"/>
                    </a:cxn>
                    <a:cxn ang="0">
                      <a:pos x="97" y="436"/>
                    </a:cxn>
                    <a:cxn ang="0">
                      <a:pos x="73" y="425"/>
                    </a:cxn>
                    <a:cxn ang="0">
                      <a:pos x="66" y="376"/>
                    </a:cxn>
                    <a:cxn ang="0">
                      <a:pos x="0" y="0"/>
                    </a:cxn>
                    <a:cxn ang="0">
                      <a:pos x="18" y="418"/>
                    </a:cxn>
                    <a:cxn ang="0">
                      <a:pos x="36" y="485"/>
                    </a:cxn>
                  </a:cxnLst>
                  <a:rect l="0" t="0" r="r" b="b"/>
                  <a:pathLst>
                    <a:path w="159" h="698">
                      <a:moveTo>
                        <a:pt x="36" y="485"/>
                      </a:moveTo>
                      <a:lnTo>
                        <a:pt x="36" y="600"/>
                      </a:lnTo>
                      <a:lnTo>
                        <a:pt x="24" y="667"/>
                      </a:lnTo>
                      <a:lnTo>
                        <a:pt x="12" y="697"/>
                      </a:lnTo>
                      <a:lnTo>
                        <a:pt x="78" y="691"/>
                      </a:lnTo>
                      <a:lnTo>
                        <a:pt x="139" y="661"/>
                      </a:lnTo>
                      <a:lnTo>
                        <a:pt x="109" y="649"/>
                      </a:lnTo>
                      <a:lnTo>
                        <a:pt x="158" y="618"/>
                      </a:lnTo>
                      <a:lnTo>
                        <a:pt x="109" y="618"/>
                      </a:lnTo>
                      <a:lnTo>
                        <a:pt x="152" y="576"/>
                      </a:lnTo>
                      <a:lnTo>
                        <a:pt x="103" y="576"/>
                      </a:lnTo>
                      <a:lnTo>
                        <a:pt x="139" y="534"/>
                      </a:lnTo>
                      <a:lnTo>
                        <a:pt x="97" y="527"/>
                      </a:lnTo>
                      <a:lnTo>
                        <a:pt x="121" y="491"/>
                      </a:lnTo>
                      <a:lnTo>
                        <a:pt x="85" y="479"/>
                      </a:lnTo>
                      <a:lnTo>
                        <a:pt x="97" y="436"/>
                      </a:lnTo>
                      <a:lnTo>
                        <a:pt x="73" y="425"/>
                      </a:lnTo>
                      <a:lnTo>
                        <a:pt x="66" y="376"/>
                      </a:lnTo>
                      <a:lnTo>
                        <a:pt x="0" y="0"/>
                      </a:lnTo>
                      <a:lnTo>
                        <a:pt x="18" y="418"/>
                      </a:lnTo>
                      <a:lnTo>
                        <a:pt x="36" y="48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4" name="Freeform 4"/>
                <p:cNvSpPr>
                  <a:spLocks/>
                </p:cNvSpPr>
                <p:nvPr/>
              </p:nvSpPr>
              <p:spPr bwMode="auto">
                <a:xfrm>
                  <a:off x="2972" y="2238"/>
                  <a:ext cx="402" cy="843"/>
                </a:xfrm>
                <a:custGeom>
                  <a:avLst/>
                  <a:gdLst/>
                  <a:ahLst/>
                  <a:cxnLst>
                    <a:cxn ang="0">
                      <a:pos x="341" y="0"/>
                    </a:cxn>
                    <a:cxn ang="0">
                      <a:pos x="73" y="370"/>
                    </a:cxn>
                    <a:cxn ang="0">
                      <a:pos x="36" y="461"/>
                    </a:cxn>
                    <a:cxn ang="0">
                      <a:pos x="0" y="515"/>
                    </a:cxn>
                    <a:cxn ang="0">
                      <a:pos x="0" y="655"/>
                    </a:cxn>
                    <a:cxn ang="0">
                      <a:pos x="54" y="733"/>
                    </a:cxn>
                    <a:cxn ang="0">
                      <a:pos x="140" y="794"/>
                    </a:cxn>
                    <a:cxn ang="0">
                      <a:pos x="194" y="836"/>
                    </a:cxn>
                    <a:cxn ang="0">
                      <a:pos x="280" y="842"/>
                    </a:cxn>
                    <a:cxn ang="0">
                      <a:pos x="225" y="812"/>
                    </a:cxn>
                    <a:cxn ang="0">
                      <a:pos x="304" y="806"/>
                    </a:cxn>
                    <a:cxn ang="0">
                      <a:pos x="237" y="788"/>
                    </a:cxn>
                    <a:cxn ang="0">
                      <a:pos x="353" y="775"/>
                    </a:cxn>
                    <a:cxn ang="0">
                      <a:pos x="243" y="757"/>
                    </a:cxn>
                    <a:cxn ang="0">
                      <a:pos x="341" y="727"/>
                    </a:cxn>
                    <a:cxn ang="0">
                      <a:pos x="286" y="697"/>
                    </a:cxn>
                    <a:cxn ang="0">
                      <a:pos x="353" y="679"/>
                    </a:cxn>
                    <a:cxn ang="0">
                      <a:pos x="280" y="655"/>
                    </a:cxn>
                    <a:cxn ang="0">
                      <a:pos x="347" y="600"/>
                    </a:cxn>
                    <a:cxn ang="0">
                      <a:pos x="286" y="588"/>
                    </a:cxn>
                    <a:cxn ang="0">
                      <a:pos x="328" y="558"/>
                    </a:cxn>
                    <a:cxn ang="0">
                      <a:pos x="286" y="545"/>
                    </a:cxn>
                    <a:cxn ang="0">
                      <a:pos x="310" y="485"/>
                    </a:cxn>
                    <a:cxn ang="0">
                      <a:pos x="401" y="55"/>
                    </a:cxn>
                    <a:cxn ang="0">
                      <a:pos x="268" y="473"/>
                    </a:cxn>
                    <a:cxn ang="0">
                      <a:pos x="249" y="448"/>
                    </a:cxn>
                    <a:cxn ang="0">
                      <a:pos x="377" y="6"/>
                    </a:cxn>
                    <a:cxn ang="0">
                      <a:pos x="188" y="509"/>
                    </a:cxn>
                    <a:cxn ang="0">
                      <a:pos x="73" y="539"/>
                    </a:cxn>
                    <a:cxn ang="0">
                      <a:pos x="146" y="497"/>
                    </a:cxn>
                    <a:cxn ang="0">
                      <a:pos x="73" y="497"/>
                    </a:cxn>
                    <a:cxn ang="0">
                      <a:pos x="140" y="461"/>
                    </a:cxn>
                    <a:cxn ang="0">
                      <a:pos x="109" y="442"/>
                    </a:cxn>
                    <a:cxn ang="0">
                      <a:pos x="146" y="418"/>
                    </a:cxn>
                    <a:cxn ang="0">
                      <a:pos x="115" y="394"/>
                    </a:cxn>
                    <a:cxn ang="0">
                      <a:pos x="140" y="339"/>
                    </a:cxn>
                    <a:cxn ang="0">
                      <a:pos x="359" y="0"/>
                    </a:cxn>
                    <a:cxn ang="0">
                      <a:pos x="341" y="0"/>
                    </a:cxn>
                  </a:cxnLst>
                  <a:rect l="0" t="0" r="r" b="b"/>
                  <a:pathLst>
                    <a:path w="402" h="843">
                      <a:moveTo>
                        <a:pt x="341" y="0"/>
                      </a:moveTo>
                      <a:lnTo>
                        <a:pt x="73" y="370"/>
                      </a:lnTo>
                      <a:lnTo>
                        <a:pt x="36" y="461"/>
                      </a:lnTo>
                      <a:lnTo>
                        <a:pt x="0" y="515"/>
                      </a:lnTo>
                      <a:lnTo>
                        <a:pt x="0" y="655"/>
                      </a:lnTo>
                      <a:lnTo>
                        <a:pt x="54" y="733"/>
                      </a:lnTo>
                      <a:lnTo>
                        <a:pt x="140" y="794"/>
                      </a:lnTo>
                      <a:lnTo>
                        <a:pt x="194" y="836"/>
                      </a:lnTo>
                      <a:lnTo>
                        <a:pt x="280" y="842"/>
                      </a:lnTo>
                      <a:lnTo>
                        <a:pt x="225" y="812"/>
                      </a:lnTo>
                      <a:lnTo>
                        <a:pt x="304" y="806"/>
                      </a:lnTo>
                      <a:lnTo>
                        <a:pt x="237" y="788"/>
                      </a:lnTo>
                      <a:lnTo>
                        <a:pt x="353" y="775"/>
                      </a:lnTo>
                      <a:lnTo>
                        <a:pt x="243" y="757"/>
                      </a:lnTo>
                      <a:lnTo>
                        <a:pt x="341" y="727"/>
                      </a:lnTo>
                      <a:lnTo>
                        <a:pt x="286" y="697"/>
                      </a:lnTo>
                      <a:lnTo>
                        <a:pt x="353" y="679"/>
                      </a:lnTo>
                      <a:lnTo>
                        <a:pt x="280" y="655"/>
                      </a:lnTo>
                      <a:lnTo>
                        <a:pt x="347" y="600"/>
                      </a:lnTo>
                      <a:lnTo>
                        <a:pt x="286" y="588"/>
                      </a:lnTo>
                      <a:lnTo>
                        <a:pt x="328" y="558"/>
                      </a:lnTo>
                      <a:lnTo>
                        <a:pt x="286" y="545"/>
                      </a:lnTo>
                      <a:lnTo>
                        <a:pt x="310" y="485"/>
                      </a:lnTo>
                      <a:lnTo>
                        <a:pt x="401" y="55"/>
                      </a:lnTo>
                      <a:lnTo>
                        <a:pt x="268" y="473"/>
                      </a:lnTo>
                      <a:lnTo>
                        <a:pt x="249" y="448"/>
                      </a:lnTo>
                      <a:lnTo>
                        <a:pt x="377" y="6"/>
                      </a:lnTo>
                      <a:lnTo>
                        <a:pt x="188" y="509"/>
                      </a:lnTo>
                      <a:lnTo>
                        <a:pt x="73" y="539"/>
                      </a:lnTo>
                      <a:lnTo>
                        <a:pt x="146" y="497"/>
                      </a:lnTo>
                      <a:lnTo>
                        <a:pt x="73" y="497"/>
                      </a:lnTo>
                      <a:lnTo>
                        <a:pt x="140" y="461"/>
                      </a:lnTo>
                      <a:lnTo>
                        <a:pt x="109" y="442"/>
                      </a:lnTo>
                      <a:lnTo>
                        <a:pt x="146" y="418"/>
                      </a:lnTo>
                      <a:lnTo>
                        <a:pt x="115" y="394"/>
                      </a:lnTo>
                      <a:lnTo>
                        <a:pt x="140" y="339"/>
                      </a:lnTo>
                      <a:lnTo>
                        <a:pt x="359" y="0"/>
                      </a:lnTo>
                      <a:lnTo>
                        <a:pt x="34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3567" y="1875"/>
                  <a:ext cx="159" cy="194"/>
                </a:xfrm>
                <a:custGeom>
                  <a:avLst/>
                  <a:gdLst/>
                  <a:ahLst/>
                  <a:cxnLst>
                    <a:cxn ang="0">
                      <a:pos x="104" y="24"/>
                    </a:cxn>
                    <a:cxn ang="0">
                      <a:pos x="134" y="0"/>
                    </a:cxn>
                    <a:cxn ang="0">
                      <a:pos x="109" y="42"/>
                    </a:cxn>
                    <a:cxn ang="0">
                      <a:pos x="152" y="30"/>
                    </a:cxn>
                    <a:cxn ang="0">
                      <a:pos x="122" y="60"/>
                    </a:cxn>
                    <a:cxn ang="0">
                      <a:pos x="152" y="54"/>
                    </a:cxn>
                    <a:cxn ang="0">
                      <a:pos x="134" y="84"/>
                    </a:cxn>
                    <a:cxn ang="0">
                      <a:pos x="158" y="78"/>
                    </a:cxn>
                    <a:cxn ang="0">
                      <a:pos x="73" y="150"/>
                    </a:cxn>
                    <a:cxn ang="0">
                      <a:pos x="7" y="193"/>
                    </a:cxn>
                    <a:cxn ang="0">
                      <a:pos x="0" y="139"/>
                    </a:cxn>
                    <a:cxn ang="0">
                      <a:pos x="55" y="54"/>
                    </a:cxn>
                    <a:cxn ang="0">
                      <a:pos x="104" y="24"/>
                    </a:cxn>
                  </a:cxnLst>
                  <a:rect l="0" t="0" r="r" b="b"/>
                  <a:pathLst>
                    <a:path w="159" h="194">
                      <a:moveTo>
                        <a:pt x="104" y="24"/>
                      </a:moveTo>
                      <a:lnTo>
                        <a:pt x="134" y="0"/>
                      </a:lnTo>
                      <a:lnTo>
                        <a:pt x="109" y="42"/>
                      </a:lnTo>
                      <a:lnTo>
                        <a:pt x="152" y="30"/>
                      </a:lnTo>
                      <a:lnTo>
                        <a:pt x="122" y="60"/>
                      </a:lnTo>
                      <a:lnTo>
                        <a:pt x="152" y="54"/>
                      </a:lnTo>
                      <a:lnTo>
                        <a:pt x="134" y="84"/>
                      </a:lnTo>
                      <a:lnTo>
                        <a:pt x="158" y="78"/>
                      </a:lnTo>
                      <a:lnTo>
                        <a:pt x="73" y="150"/>
                      </a:lnTo>
                      <a:lnTo>
                        <a:pt x="7" y="193"/>
                      </a:lnTo>
                      <a:lnTo>
                        <a:pt x="0" y="139"/>
                      </a:lnTo>
                      <a:lnTo>
                        <a:pt x="55" y="54"/>
                      </a:lnTo>
                      <a:lnTo>
                        <a:pt x="104" y="2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386" y="1863"/>
                  <a:ext cx="79" cy="122"/>
                </a:xfrm>
                <a:custGeom>
                  <a:avLst/>
                  <a:gdLst/>
                  <a:ahLst/>
                  <a:cxnLst>
                    <a:cxn ang="0">
                      <a:pos x="0" y="0"/>
                    </a:cxn>
                    <a:cxn ang="0">
                      <a:pos x="0" y="30"/>
                    </a:cxn>
                    <a:cxn ang="0">
                      <a:pos x="54" y="67"/>
                    </a:cxn>
                    <a:cxn ang="0">
                      <a:pos x="48" y="121"/>
                    </a:cxn>
                    <a:cxn ang="0">
                      <a:pos x="78" y="67"/>
                    </a:cxn>
                    <a:cxn ang="0">
                      <a:pos x="66" y="36"/>
                    </a:cxn>
                    <a:cxn ang="0">
                      <a:pos x="36" y="18"/>
                    </a:cxn>
                    <a:cxn ang="0">
                      <a:pos x="48" y="0"/>
                    </a:cxn>
                    <a:cxn ang="0">
                      <a:pos x="0" y="0"/>
                    </a:cxn>
                  </a:cxnLst>
                  <a:rect l="0" t="0" r="r" b="b"/>
                  <a:pathLst>
                    <a:path w="79" h="122">
                      <a:moveTo>
                        <a:pt x="0" y="0"/>
                      </a:moveTo>
                      <a:lnTo>
                        <a:pt x="0" y="30"/>
                      </a:lnTo>
                      <a:lnTo>
                        <a:pt x="54" y="67"/>
                      </a:lnTo>
                      <a:lnTo>
                        <a:pt x="48" y="121"/>
                      </a:lnTo>
                      <a:lnTo>
                        <a:pt x="78" y="67"/>
                      </a:lnTo>
                      <a:lnTo>
                        <a:pt x="66" y="36"/>
                      </a:lnTo>
                      <a:lnTo>
                        <a:pt x="36" y="18"/>
                      </a:lnTo>
                      <a:lnTo>
                        <a:pt x="48"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7" name="Freeform 7"/>
                <p:cNvSpPr>
                  <a:spLocks/>
                </p:cNvSpPr>
                <p:nvPr/>
              </p:nvSpPr>
              <p:spPr bwMode="auto">
                <a:xfrm>
                  <a:off x="3312" y="2062"/>
                  <a:ext cx="75" cy="104"/>
                </a:xfrm>
                <a:custGeom>
                  <a:avLst/>
                  <a:gdLst/>
                  <a:ahLst/>
                  <a:cxnLst>
                    <a:cxn ang="0">
                      <a:pos x="18" y="0"/>
                    </a:cxn>
                    <a:cxn ang="0">
                      <a:pos x="74" y="97"/>
                    </a:cxn>
                    <a:cxn ang="0">
                      <a:pos x="43" y="103"/>
                    </a:cxn>
                    <a:cxn ang="0">
                      <a:pos x="0" y="55"/>
                    </a:cxn>
                    <a:cxn ang="0">
                      <a:pos x="18" y="0"/>
                    </a:cxn>
                  </a:cxnLst>
                  <a:rect l="0" t="0" r="r" b="b"/>
                  <a:pathLst>
                    <a:path w="75" h="104">
                      <a:moveTo>
                        <a:pt x="18" y="0"/>
                      </a:moveTo>
                      <a:lnTo>
                        <a:pt x="74" y="97"/>
                      </a:lnTo>
                      <a:lnTo>
                        <a:pt x="43" y="103"/>
                      </a:lnTo>
                      <a:lnTo>
                        <a:pt x="0" y="55"/>
                      </a:lnTo>
                      <a:lnTo>
                        <a:pt x="1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8" name="Freeform 8"/>
                <p:cNvSpPr>
                  <a:spLocks/>
                </p:cNvSpPr>
                <p:nvPr/>
              </p:nvSpPr>
              <p:spPr bwMode="auto">
                <a:xfrm>
                  <a:off x="2948" y="2211"/>
                  <a:ext cx="875" cy="911"/>
                </a:xfrm>
                <a:custGeom>
                  <a:avLst/>
                  <a:gdLst/>
                  <a:ahLst/>
                  <a:cxnLst>
                    <a:cxn ang="0">
                      <a:pos x="864" y="502"/>
                    </a:cxn>
                    <a:cxn ang="0">
                      <a:pos x="869" y="629"/>
                    </a:cxn>
                    <a:cxn ang="0">
                      <a:pos x="818" y="746"/>
                    </a:cxn>
                    <a:cxn ang="0">
                      <a:pos x="752" y="825"/>
                    </a:cxn>
                    <a:cxn ang="0">
                      <a:pos x="592" y="905"/>
                    </a:cxn>
                    <a:cxn ang="0">
                      <a:pos x="460" y="896"/>
                    </a:cxn>
                    <a:cxn ang="0">
                      <a:pos x="277" y="901"/>
                    </a:cxn>
                    <a:cxn ang="0">
                      <a:pos x="150" y="825"/>
                    </a:cxn>
                    <a:cxn ang="0">
                      <a:pos x="33" y="741"/>
                    </a:cxn>
                    <a:cxn ang="0">
                      <a:pos x="0" y="577"/>
                    </a:cxn>
                    <a:cxn ang="0">
                      <a:pos x="70" y="431"/>
                    </a:cxn>
                    <a:cxn ang="0">
                      <a:pos x="400" y="5"/>
                    </a:cxn>
                    <a:cxn ang="0">
                      <a:pos x="108" y="399"/>
                    </a:cxn>
                    <a:cxn ang="0">
                      <a:pos x="37" y="544"/>
                    </a:cxn>
                    <a:cxn ang="0">
                      <a:pos x="42" y="666"/>
                    </a:cxn>
                    <a:cxn ang="0">
                      <a:pos x="94" y="774"/>
                    </a:cxn>
                    <a:cxn ang="0">
                      <a:pos x="174" y="811"/>
                    </a:cxn>
                    <a:cxn ang="0">
                      <a:pos x="333" y="864"/>
                    </a:cxn>
                    <a:cxn ang="0">
                      <a:pos x="521" y="891"/>
                    </a:cxn>
                    <a:cxn ang="0">
                      <a:pos x="732" y="778"/>
                    </a:cxn>
                    <a:cxn ang="0">
                      <a:pos x="737" y="694"/>
                    </a:cxn>
                    <a:cxn ang="0">
                      <a:pos x="747" y="656"/>
                    </a:cxn>
                    <a:cxn ang="0">
                      <a:pos x="724" y="624"/>
                    </a:cxn>
                    <a:cxn ang="0">
                      <a:pos x="775" y="633"/>
                    </a:cxn>
                    <a:cxn ang="0">
                      <a:pos x="832" y="605"/>
                    </a:cxn>
                    <a:cxn ang="0">
                      <a:pos x="804" y="563"/>
                    </a:cxn>
                    <a:cxn ang="0">
                      <a:pos x="808" y="511"/>
                    </a:cxn>
                    <a:cxn ang="0">
                      <a:pos x="775" y="474"/>
                    </a:cxn>
                    <a:cxn ang="0">
                      <a:pos x="761" y="408"/>
                    </a:cxn>
                    <a:cxn ang="0">
                      <a:pos x="624" y="221"/>
                    </a:cxn>
                    <a:cxn ang="0">
                      <a:pos x="611" y="183"/>
                    </a:cxn>
                    <a:cxn ang="0">
                      <a:pos x="580" y="143"/>
                    </a:cxn>
                    <a:cxn ang="0">
                      <a:pos x="644" y="502"/>
                    </a:cxn>
                    <a:cxn ang="0">
                      <a:pos x="634" y="436"/>
                    </a:cxn>
                    <a:cxn ang="0">
                      <a:pos x="601" y="399"/>
                    </a:cxn>
                    <a:cxn ang="0">
                      <a:pos x="601" y="347"/>
                    </a:cxn>
                    <a:cxn ang="0">
                      <a:pos x="573" y="315"/>
                    </a:cxn>
                    <a:cxn ang="0">
                      <a:pos x="569" y="258"/>
                    </a:cxn>
                    <a:cxn ang="0">
                      <a:pos x="530" y="212"/>
                    </a:cxn>
                    <a:cxn ang="0">
                      <a:pos x="531" y="145"/>
                    </a:cxn>
                    <a:cxn ang="0">
                      <a:pos x="509" y="106"/>
                    </a:cxn>
                    <a:cxn ang="0">
                      <a:pos x="474" y="483"/>
                    </a:cxn>
                    <a:cxn ang="0">
                      <a:pos x="489" y="394"/>
                    </a:cxn>
                    <a:cxn ang="0">
                      <a:pos x="446" y="366"/>
                    </a:cxn>
                    <a:cxn ang="0">
                      <a:pos x="477" y="286"/>
                    </a:cxn>
                    <a:cxn ang="0">
                      <a:pos x="423" y="263"/>
                    </a:cxn>
                    <a:cxn ang="0">
                      <a:pos x="452" y="200"/>
                    </a:cxn>
                    <a:cxn ang="0">
                      <a:pos x="428" y="163"/>
                    </a:cxn>
                    <a:cxn ang="0">
                      <a:pos x="452" y="110"/>
                    </a:cxn>
                    <a:cxn ang="0">
                      <a:pos x="436" y="73"/>
                    </a:cxn>
                    <a:cxn ang="0">
                      <a:pos x="418" y="5"/>
                    </a:cxn>
                    <a:cxn ang="0">
                      <a:pos x="446" y="56"/>
                    </a:cxn>
                    <a:cxn ang="0">
                      <a:pos x="460" y="5"/>
                    </a:cxn>
                    <a:cxn ang="0">
                      <a:pos x="540" y="0"/>
                    </a:cxn>
                  </a:cxnLst>
                  <a:rect l="0" t="0" r="r" b="b"/>
                  <a:pathLst>
                    <a:path w="875" h="911">
                      <a:moveTo>
                        <a:pt x="540" y="0"/>
                      </a:moveTo>
                      <a:lnTo>
                        <a:pt x="841" y="450"/>
                      </a:lnTo>
                      <a:lnTo>
                        <a:pt x="864" y="502"/>
                      </a:lnTo>
                      <a:lnTo>
                        <a:pt x="874" y="544"/>
                      </a:lnTo>
                      <a:lnTo>
                        <a:pt x="874" y="587"/>
                      </a:lnTo>
                      <a:lnTo>
                        <a:pt x="869" y="629"/>
                      </a:lnTo>
                      <a:lnTo>
                        <a:pt x="855" y="671"/>
                      </a:lnTo>
                      <a:lnTo>
                        <a:pt x="841" y="709"/>
                      </a:lnTo>
                      <a:lnTo>
                        <a:pt x="818" y="746"/>
                      </a:lnTo>
                      <a:lnTo>
                        <a:pt x="794" y="769"/>
                      </a:lnTo>
                      <a:lnTo>
                        <a:pt x="780" y="793"/>
                      </a:lnTo>
                      <a:lnTo>
                        <a:pt x="752" y="825"/>
                      </a:lnTo>
                      <a:lnTo>
                        <a:pt x="700" y="858"/>
                      </a:lnTo>
                      <a:lnTo>
                        <a:pt x="658" y="882"/>
                      </a:lnTo>
                      <a:lnTo>
                        <a:pt x="592" y="905"/>
                      </a:lnTo>
                      <a:lnTo>
                        <a:pt x="526" y="910"/>
                      </a:lnTo>
                      <a:lnTo>
                        <a:pt x="489" y="905"/>
                      </a:lnTo>
                      <a:lnTo>
                        <a:pt x="460" y="896"/>
                      </a:lnTo>
                      <a:lnTo>
                        <a:pt x="409" y="910"/>
                      </a:lnTo>
                      <a:lnTo>
                        <a:pt x="343" y="910"/>
                      </a:lnTo>
                      <a:lnTo>
                        <a:pt x="277" y="901"/>
                      </a:lnTo>
                      <a:lnTo>
                        <a:pt x="221" y="882"/>
                      </a:lnTo>
                      <a:lnTo>
                        <a:pt x="179" y="853"/>
                      </a:lnTo>
                      <a:lnTo>
                        <a:pt x="150" y="825"/>
                      </a:lnTo>
                      <a:lnTo>
                        <a:pt x="98" y="802"/>
                      </a:lnTo>
                      <a:lnTo>
                        <a:pt x="56" y="779"/>
                      </a:lnTo>
                      <a:lnTo>
                        <a:pt x="33" y="741"/>
                      </a:lnTo>
                      <a:lnTo>
                        <a:pt x="10" y="689"/>
                      </a:lnTo>
                      <a:lnTo>
                        <a:pt x="0" y="647"/>
                      </a:lnTo>
                      <a:lnTo>
                        <a:pt x="0" y="577"/>
                      </a:lnTo>
                      <a:lnTo>
                        <a:pt x="10" y="530"/>
                      </a:lnTo>
                      <a:lnTo>
                        <a:pt x="28" y="492"/>
                      </a:lnTo>
                      <a:lnTo>
                        <a:pt x="70" y="431"/>
                      </a:lnTo>
                      <a:lnTo>
                        <a:pt x="108" y="375"/>
                      </a:lnTo>
                      <a:lnTo>
                        <a:pt x="357" y="18"/>
                      </a:lnTo>
                      <a:lnTo>
                        <a:pt x="400" y="5"/>
                      </a:lnTo>
                      <a:lnTo>
                        <a:pt x="291" y="155"/>
                      </a:lnTo>
                      <a:lnTo>
                        <a:pt x="174" y="309"/>
                      </a:lnTo>
                      <a:lnTo>
                        <a:pt x="108" y="399"/>
                      </a:lnTo>
                      <a:lnTo>
                        <a:pt x="75" y="459"/>
                      </a:lnTo>
                      <a:lnTo>
                        <a:pt x="42" y="516"/>
                      </a:lnTo>
                      <a:lnTo>
                        <a:pt x="37" y="544"/>
                      </a:lnTo>
                      <a:lnTo>
                        <a:pt x="37" y="563"/>
                      </a:lnTo>
                      <a:lnTo>
                        <a:pt x="33" y="619"/>
                      </a:lnTo>
                      <a:lnTo>
                        <a:pt x="42" y="666"/>
                      </a:lnTo>
                      <a:lnTo>
                        <a:pt x="51" y="699"/>
                      </a:lnTo>
                      <a:lnTo>
                        <a:pt x="70" y="741"/>
                      </a:lnTo>
                      <a:lnTo>
                        <a:pt x="94" y="774"/>
                      </a:lnTo>
                      <a:lnTo>
                        <a:pt x="126" y="793"/>
                      </a:lnTo>
                      <a:lnTo>
                        <a:pt x="150" y="802"/>
                      </a:lnTo>
                      <a:lnTo>
                        <a:pt x="174" y="811"/>
                      </a:lnTo>
                      <a:lnTo>
                        <a:pt x="221" y="853"/>
                      </a:lnTo>
                      <a:lnTo>
                        <a:pt x="267" y="864"/>
                      </a:lnTo>
                      <a:lnTo>
                        <a:pt x="333" y="864"/>
                      </a:lnTo>
                      <a:lnTo>
                        <a:pt x="394" y="860"/>
                      </a:lnTo>
                      <a:lnTo>
                        <a:pt x="456" y="877"/>
                      </a:lnTo>
                      <a:lnTo>
                        <a:pt x="521" y="891"/>
                      </a:lnTo>
                      <a:lnTo>
                        <a:pt x="578" y="887"/>
                      </a:lnTo>
                      <a:lnTo>
                        <a:pt x="690" y="836"/>
                      </a:lnTo>
                      <a:lnTo>
                        <a:pt x="732" y="778"/>
                      </a:lnTo>
                      <a:lnTo>
                        <a:pt x="748" y="713"/>
                      </a:lnTo>
                      <a:lnTo>
                        <a:pt x="775" y="694"/>
                      </a:lnTo>
                      <a:lnTo>
                        <a:pt x="737" y="694"/>
                      </a:lnTo>
                      <a:lnTo>
                        <a:pt x="766" y="675"/>
                      </a:lnTo>
                      <a:lnTo>
                        <a:pt x="728" y="680"/>
                      </a:lnTo>
                      <a:lnTo>
                        <a:pt x="747" y="656"/>
                      </a:lnTo>
                      <a:lnTo>
                        <a:pt x="728" y="652"/>
                      </a:lnTo>
                      <a:lnTo>
                        <a:pt x="742" y="629"/>
                      </a:lnTo>
                      <a:lnTo>
                        <a:pt x="724" y="624"/>
                      </a:lnTo>
                      <a:lnTo>
                        <a:pt x="733" y="596"/>
                      </a:lnTo>
                      <a:lnTo>
                        <a:pt x="692" y="397"/>
                      </a:lnTo>
                      <a:lnTo>
                        <a:pt x="775" y="633"/>
                      </a:lnTo>
                      <a:lnTo>
                        <a:pt x="804" y="638"/>
                      </a:lnTo>
                      <a:lnTo>
                        <a:pt x="808" y="610"/>
                      </a:lnTo>
                      <a:lnTo>
                        <a:pt x="832" y="605"/>
                      </a:lnTo>
                      <a:lnTo>
                        <a:pt x="813" y="587"/>
                      </a:lnTo>
                      <a:lnTo>
                        <a:pt x="827" y="577"/>
                      </a:lnTo>
                      <a:lnTo>
                        <a:pt x="804" y="563"/>
                      </a:lnTo>
                      <a:lnTo>
                        <a:pt x="822" y="544"/>
                      </a:lnTo>
                      <a:lnTo>
                        <a:pt x="799" y="534"/>
                      </a:lnTo>
                      <a:lnTo>
                        <a:pt x="808" y="511"/>
                      </a:lnTo>
                      <a:lnTo>
                        <a:pt x="789" y="507"/>
                      </a:lnTo>
                      <a:lnTo>
                        <a:pt x="804" y="483"/>
                      </a:lnTo>
                      <a:lnTo>
                        <a:pt x="775" y="474"/>
                      </a:lnTo>
                      <a:lnTo>
                        <a:pt x="780" y="445"/>
                      </a:lnTo>
                      <a:lnTo>
                        <a:pt x="761" y="431"/>
                      </a:lnTo>
                      <a:lnTo>
                        <a:pt x="761" y="408"/>
                      </a:lnTo>
                      <a:lnTo>
                        <a:pt x="737" y="380"/>
                      </a:lnTo>
                      <a:lnTo>
                        <a:pt x="649" y="241"/>
                      </a:lnTo>
                      <a:lnTo>
                        <a:pt x="624" y="221"/>
                      </a:lnTo>
                      <a:lnTo>
                        <a:pt x="629" y="202"/>
                      </a:lnTo>
                      <a:lnTo>
                        <a:pt x="608" y="200"/>
                      </a:lnTo>
                      <a:lnTo>
                        <a:pt x="611" y="183"/>
                      </a:lnTo>
                      <a:lnTo>
                        <a:pt x="597" y="178"/>
                      </a:lnTo>
                      <a:lnTo>
                        <a:pt x="597" y="159"/>
                      </a:lnTo>
                      <a:lnTo>
                        <a:pt x="580" y="143"/>
                      </a:lnTo>
                      <a:lnTo>
                        <a:pt x="545" y="89"/>
                      </a:lnTo>
                      <a:lnTo>
                        <a:pt x="662" y="463"/>
                      </a:lnTo>
                      <a:lnTo>
                        <a:pt x="644" y="502"/>
                      </a:lnTo>
                      <a:lnTo>
                        <a:pt x="645" y="454"/>
                      </a:lnTo>
                      <a:lnTo>
                        <a:pt x="633" y="459"/>
                      </a:lnTo>
                      <a:lnTo>
                        <a:pt x="634" y="436"/>
                      </a:lnTo>
                      <a:lnTo>
                        <a:pt x="615" y="431"/>
                      </a:lnTo>
                      <a:lnTo>
                        <a:pt x="625" y="399"/>
                      </a:lnTo>
                      <a:lnTo>
                        <a:pt x="601" y="399"/>
                      </a:lnTo>
                      <a:lnTo>
                        <a:pt x="611" y="375"/>
                      </a:lnTo>
                      <a:lnTo>
                        <a:pt x="587" y="370"/>
                      </a:lnTo>
                      <a:lnTo>
                        <a:pt x="601" y="347"/>
                      </a:lnTo>
                      <a:lnTo>
                        <a:pt x="578" y="342"/>
                      </a:lnTo>
                      <a:lnTo>
                        <a:pt x="592" y="319"/>
                      </a:lnTo>
                      <a:lnTo>
                        <a:pt x="573" y="315"/>
                      </a:lnTo>
                      <a:lnTo>
                        <a:pt x="583" y="286"/>
                      </a:lnTo>
                      <a:lnTo>
                        <a:pt x="564" y="281"/>
                      </a:lnTo>
                      <a:lnTo>
                        <a:pt x="569" y="258"/>
                      </a:lnTo>
                      <a:lnTo>
                        <a:pt x="545" y="248"/>
                      </a:lnTo>
                      <a:lnTo>
                        <a:pt x="550" y="225"/>
                      </a:lnTo>
                      <a:lnTo>
                        <a:pt x="530" y="212"/>
                      </a:lnTo>
                      <a:lnTo>
                        <a:pt x="540" y="187"/>
                      </a:lnTo>
                      <a:lnTo>
                        <a:pt x="522" y="176"/>
                      </a:lnTo>
                      <a:lnTo>
                        <a:pt x="531" y="145"/>
                      </a:lnTo>
                      <a:lnTo>
                        <a:pt x="512" y="145"/>
                      </a:lnTo>
                      <a:lnTo>
                        <a:pt x="507" y="117"/>
                      </a:lnTo>
                      <a:lnTo>
                        <a:pt x="509" y="106"/>
                      </a:lnTo>
                      <a:lnTo>
                        <a:pt x="485" y="106"/>
                      </a:lnTo>
                      <a:lnTo>
                        <a:pt x="501" y="508"/>
                      </a:lnTo>
                      <a:lnTo>
                        <a:pt x="474" y="483"/>
                      </a:lnTo>
                      <a:lnTo>
                        <a:pt x="489" y="436"/>
                      </a:lnTo>
                      <a:lnTo>
                        <a:pt x="465" y="441"/>
                      </a:lnTo>
                      <a:lnTo>
                        <a:pt x="489" y="394"/>
                      </a:lnTo>
                      <a:lnTo>
                        <a:pt x="465" y="394"/>
                      </a:lnTo>
                      <a:lnTo>
                        <a:pt x="477" y="364"/>
                      </a:lnTo>
                      <a:lnTo>
                        <a:pt x="446" y="366"/>
                      </a:lnTo>
                      <a:lnTo>
                        <a:pt x="477" y="328"/>
                      </a:lnTo>
                      <a:lnTo>
                        <a:pt x="436" y="332"/>
                      </a:lnTo>
                      <a:lnTo>
                        <a:pt x="477" y="286"/>
                      </a:lnTo>
                      <a:lnTo>
                        <a:pt x="428" y="300"/>
                      </a:lnTo>
                      <a:lnTo>
                        <a:pt x="468" y="258"/>
                      </a:lnTo>
                      <a:lnTo>
                        <a:pt x="423" y="263"/>
                      </a:lnTo>
                      <a:lnTo>
                        <a:pt x="460" y="225"/>
                      </a:lnTo>
                      <a:lnTo>
                        <a:pt x="437" y="225"/>
                      </a:lnTo>
                      <a:lnTo>
                        <a:pt x="452" y="200"/>
                      </a:lnTo>
                      <a:lnTo>
                        <a:pt x="428" y="196"/>
                      </a:lnTo>
                      <a:lnTo>
                        <a:pt x="448" y="171"/>
                      </a:lnTo>
                      <a:lnTo>
                        <a:pt x="428" y="163"/>
                      </a:lnTo>
                      <a:lnTo>
                        <a:pt x="452" y="139"/>
                      </a:lnTo>
                      <a:lnTo>
                        <a:pt x="428" y="131"/>
                      </a:lnTo>
                      <a:lnTo>
                        <a:pt x="452" y="110"/>
                      </a:lnTo>
                      <a:lnTo>
                        <a:pt x="432" y="106"/>
                      </a:lnTo>
                      <a:lnTo>
                        <a:pt x="452" y="85"/>
                      </a:lnTo>
                      <a:lnTo>
                        <a:pt x="436" y="73"/>
                      </a:lnTo>
                      <a:lnTo>
                        <a:pt x="428" y="56"/>
                      </a:lnTo>
                      <a:lnTo>
                        <a:pt x="343" y="357"/>
                      </a:lnTo>
                      <a:lnTo>
                        <a:pt x="418" y="5"/>
                      </a:lnTo>
                      <a:lnTo>
                        <a:pt x="437" y="5"/>
                      </a:lnTo>
                      <a:lnTo>
                        <a:pt x="442" y="37"/>
                      </a:lnTo>
                      <a:lnTo>
                        <a:pt x="446" y="56"/>
                      </a:lnTo>
                      <a:lnTo>
                        <a:pt x="451" y="66"/>
                      </a:lnTo>
                      <a:lnTo>
                        <a:pt x="460" y="42"/>
                      </a:lnTo>
                      <a:lnTo>
                        <a:pt x="460" y="5"/>
                      </a:lnTo>
                      <a:lnTo>
                        <a:pt x="507" y="89"/>
                      </a:lnTo>
                      <a:lnTo>
                        <a:pt x="493" y="0"/>
                      </a:lnTo>
                      <a:lnTo>
                        <a:pt x="5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249" name="Freeform 9"/>
                <p:cNvSpPr>
                  <a:spLocks/>
                </p:cNvSpPr>
                <p:nvPr/>
              </p:nvSpPr>
              <p:spPr bwMode="auto">
                <a:xfrm>
                  <a:off x="3376" y="1845"/>
                  <a:ext cx="499" cy="311"/>
                </a:xfrm>
                <a:custGeom>
                  <a:avLst/>
                  <a:gdLst/>
                  <a:ahLst/>
                  <a:cxnLst>
                    <a:cxn ang="0">
                      <a:pos x="61" y="234"/>
                    </a:cxn>
                    <a:cxn ang="0">
                      <a:pos x="122" y="225"/>
                    </a:cxn>
                    <a:cxn ang="0">
                      <a:pos x="169" y="192"/>
                    </a:cxn>
                    <a:cxn ang="0">
                      <a:pos x="221" y="118"/>
                    </a:cxn>
                    <a:cxn ang="0">
                      <a:pos x="286" y="42"/>
                    </a:cxn>
                    <a:cxn ang="0">
                      <a:pos x="357" y="5"/>
                    </a:cxn>
                    <a:cxn ang="0">
                      <a:pos x="432" y="14"/>
                    </a:cxn>
                    <a:cxn ang="0">
                      <a:pos x="498" y="0"/>
                    </a:cxn>
                    <a:cxn ang="0">
                      <a:pos x="493" y="23"/>
                    </a:cxn>
                    <a:cxn ang="0">
                      <a:pos x="493" y="42"/>
                    </a:cxn>
                    <a:cxn ang="0">
                      <a:pos x="493" y="70"/>
                    </a:cxn>
                    <a:cxn ang="0">
                      <a:pos x="498" y="90"/>
                    </a:cxn>
                    <a:cxn ang="0">
                      <a:pos x="484" y="108"/>
                    </a:cxn>
                    <a:cxn ang="0">
                      <a:pos x="484" y="122"/>
                    </a:cxn>
                    <a:cxn ang="0">
                      <a:pos x="404" y="113"/>
                    </a:cxn>
                    <a:cxn ang="0">
                      <a:pos x="408" y="90"/>
                    </a:cxn>
                    <a:cxn ang="0">
                      <a:pos x="413" y="75"/>
                    </a:cxn>
                    <a:cxn ang="0">
                      <a:pos x="413" y="66"/>
                    </a:cxn>
                    <a:cxn ang="0">
                      <a:pos x="408" y="47"/>
                    </a:cxn>
                    <a:cxn ang="0">
                      <a:pos x="404" y="28"/>
                    </a:cxn>
                    <a:cxn ang="0">
                      <a:pos x="343" y="28"/>
                    </a:cxn>
                    <a:cxn ang="0">
                      <a:pos x="268" y="80"/>
                    </a:cxn>
                    <a:cxn ang="0">
                      <a:pos x="286" y="85"/>
                    </a:cxn>
                    <a:cxn ang="0">
                      <a:pos x="319" y="94"/>
                    </a:cxn>
                    <a:cxn ang="0">
                      <a:pos x="338" y="122"/>
                    </a:cxn>
                    <a:cxn ang="0">
                      <a:pos x="314" y="141"/>
                    </a:cxn>
                    <a:cxn ang="0">
                      <a:pos x="159" y="263"/>
                    </a:cxn>
                    <a:cxn ang="0">
                      <a:pos x="145" y="254"/>
                    </a:cxn>
                    <a:cxn ang="0">
                      <a:pos x="136" y="244"/>
                    </a:cxn>
                    <a:cxn ang="0">
                      <a:pos x="85" y="234"/>
                    </a:cxn>
                    <a:cxn ang="0">
                      <a:pos x="24" y="268"/>
                    </a:cxn>
                    <a:cxn ang="0">
                      <a:pos x="28" y="296"/>
                    </a:cxn>
                    <a:cxn ang="0">
                      <a:pos x="51" y="296"/>
                    </a:cxn>
                    <a:cxn ang="0">
                      <a:pos x="65" y="305"/>
                    </a:cxn>
                    <a:cxn ang="0">
                      <a:pos x="33" y="249"/>
                    </a:cxn>
                  </a:cxnLst>
                  <a:rect l="0" t="0" r="r" b="b"/>
                  <a:pathLst>
                    <a:path w="499" h="311">
                      <a:moveTo>
                        <a:pt x="33" y="249"/>
                      </a:moveTo>
                      <a:lnTo>
                        <a:pt x="61" y="234"/>
                      </a:lnTo>
                      <a:lnTo>
                        <a:pt x="94" y="225"/>
                      </a:lnTo>
                      <a:lnTo>
                        <a:pt x="122" y="225"/>
                      </a:lnTo>
                      <a:lnTo>
                        <a:pt x="150" y="216"/>
                      </a:lnTo>
                      <a:lnTo>
                        <a:pt x="169" y="192"/>
                      </a:lnTo>
                      <a:lnTo>
                        <a:pt x="193" y="160"/>
                      </a:lnTo>
                      <a:lnTo>
                        <a:pt x="221" y="118"/>
                      </a:lnTo>
                      <a:lnTo>
                        <a:pt x="254" y="75"/>
                      </a:lnTo>
                      <a:lnTo>
                        <a:pt x="286" y="42"/>
                      </a:lnTo>
                      <a:lnTo>
                        <a:pt x="328" y="19"/>
                      </a:lnTo>
                      <a:lnTo>
                        <a:pt x="357" y="5"/>
                      </a:lnTo>
                      <a:lnTo>
                        <a:pt x="404" y="5"/>
                      </a:lnTo>
                      <a:lnTo>
                        <a:pt x="432" y="14"/>
                      </a:lnTo>
                      <a:lnTo>
                        <a:pt x="470" y="14"/>
                      </a:lnTo>
                      <a:lnTo>
                        <a:pt x="498" y="0"/>
                      </a:lnTo>
                      <a:lnTo>
                        <a:pt x="460" y="28"/>
                      </a:lnTo>
                      <a:lnTo>
                        <a:pt x="493" y="23"/>
                      </a:lnTo>
                      <a:lnTo>
                        <a:pt x="470" y="42"/>
                      </a:lnTo>
                      <a:lnTo>
                        <a:pt x="493" y="42"/>
                      </a:lnTo>
                      <a:lnTo>
                        <a:pt x="465" y="62"/>
                      </a:lnTo>
                      <a:lnTo>
                        <a:pt x="493" y="70"/>
                      </a:lnTo>
                      <a:lnTo>
                        <a:pt x="465" y="85"/>
                      </a:lnTo>
                      <a:lnTo>
                        <a:pt x="498" y="90"/>
                      </a:lnTo>
                      <a:lnTo>
                        <a:pt x="470" y="99"/>
                      </a:lnTo>
                      <a:lnTo>
                        <a:pt x="484" y="108"/>
                      </a:lnTo>
                      <a:lnTo>
                        <a:pt x="460" y="118"/>
                      </a:lnTo>
                      <a:lnTo>
                        <a:pt x="484" y="122"/>
                      </a:lnTo>
                      <a:lnTo>
                        <a:pt x="446" y="122"/>
                      </a:lnTo>
                      <a:lnTo>
                        <a:pt x="404" y="113"/>
                      </a:lnTo>
                      <a:lnTo>
                        <a:pt x="376" y="118"/>
                      </a:lnTo>
                      <a:lnTo>
                        <a:pt x="408" y="90"/>
                      </a:lnTo>
                      <a:lnTo>
                        <a:pt x="376" y="90"/>
                      </a:lnTo>
                      <a:lnTo>
                        <a:pt x="413" y="75"/>
                      </a:lnTo>
                      <a:lnTo>
                        <a:pt x="380" y="75"/>
                      </a:lnTo>
                      <a:lnTo>
                        <a:pt x="413" y="66"/>
                      </a:lnTo>
                      <a:lnTo>
                        <a:pt x="371" y="57"/>
                      </a:lnTo>
                      <a:lnTo>
                        <a:pt x="408" y="47"/>
                      </a:lnTo>
                      <a:lnTo>
                        <a:pt x="376" y="38"/>
                      </a:lnTo>
                      <a:lnTo>
                        <a:pt x="404" y="28"/>
                      </a:lnTo>
                      <a:lnTo>
                        <a:pt x="371" y="23"/>
                      </a:lnTo>
                      <a:lnTo>
                        <a:pt x="343" y="28"/>
                      </a:lnTo>
                      <a:lnTo>
                        <a:pt x="300" y="47"/>
                      </a:lnTo>
                      <a:lnTo>
                        <a:pt x="268" y="80"/>
                      </a:lnTo>
                      <a:lnTo>
                        <a:pt x="178" y="197"/>
                      </a:lnTo>
                      <a:lnTo>
                        <a:pt x="286" y="85"/>
                      </a:lnTo>
                      <a:lnTo>
                        <a:pt x="193" y="202"/>
                      </a:lnTo>
                      <a:lnTo>
                        <a:pt x="319" y="94"/>
                      </a:lnTo>
                      <a:lnTo>
                        <a:pt x="202" y="211"/>
                      </a:lnTo>
                      <a:lnTo>
                        <a:pt x="338" y="122"/>
                      </a:lnTo>
                      <a:lnTo>
                        <a:pt x="362" y="113"/>
                      </a:lnTo>
                      <a:lnTo>
                        <a:pt x="314" y="141"/>
                      </a:lnTo>
                      <a:lnTo>
                        <a:pt x="183" y="249"/>
                      </a:lnTo>
                      <a:lnTo>
                        <a:pt x="159" y="263"/>
                      </a:lnTo>
                      <a:lnTo>
                        <a:pt x="122" y="272"/>
                      </a:lnTo>
                      <a:lnTo>
                        <a:pt x="145" y="254"/>
                      </a:lnTo>
                      <a:lnTo>
                        <a:pt x="108" y="258"/>
                      </a:lnTo>
                      <a:lnTo>
                        <a:pt x="136" y="244"/>
                      </a:lnTo>
                      <a:lnTo>
                        <a:pt x="103" y="240"/>
                      </a:lnTo>
                      <a:lnTo>
                        <a:pt x="85" y="234"/>
                      </a:lnTo>
                      <a:lnTo>
                        <a:pt x="42" y="254"/>
                      </a:lnTo>
                      <a:lnTo>
                        <a:pt x="24" y="268"/>
                      </a:lnTo>
                      <a:lnTo>
                        <a:pt x="70" y="254"/>
                      </a:lnTo>
                      <a:lnTo>
                        <a:pt x="28" y="296"/>
                      </a:lnTo>
                      <a:lnTo>
                        <a:pt x="89" y="258"/>
                      </a:lnTo>
                      <a:lnTo>
                        <a:pt x="51" y="296"/>
                      </a:lnTo>
                      <a:lnTo>
                        <a:pt x="94" y="277"/>
                      </a:lnTo>
                      <a:lnTo>
                        <a:pt x="65" y="305"/>
                      </a:lnTo>
                      <a:lnTo>
                        <a:pt x="0" y="310"/>
                      </a:lnTo>
                      <a:lnTo>
                        <a:pt x="33" y="2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250" name="Freeform 10"/>
                <p:cNvSpPr>
                  <a:spLocks/>
                </p:cNvSpPr>
                <p:nvPr/>
              </p:nvSpPr>
              <p:spPr bwMode="auto">
                <a:xfrm>
                  <a:off x="3129" y="2217"/>
                  <a:ext cx="215" cy="458"/>
                </a:xfrm>
                <a:custGeom>
                  <a:avLst/>
                  <a:gdLst/>
                  <a:ahLst/>
                  <a:cxnLst>
                    <a:cxn ang="0">
                      <a:pos x="210" y="47"/>
                    </a:cxn>
                    <a:cxn ang="0">
                      <a:pos x="62" y="457"/>
                    </a:cxn>
                    <a:cxn ang="0">
                      <a:pos x="45" y="437"/>
                    </a:cxn>
                    <a:cxn ang="0">
                      <a:pos x="4" y="432"/>
                    </a:cxn>
                    <a:cxn ang="0">
                      <a:pos x="45" y="408"/>
                    </a:cxn>
                    <a:cxn ang="0">
                      <a:pos x="0" y="400"/>
                    </a:cxn>
                    <a:cxn ang="0">
                      <a:pos x="54" y="379"/>
                    </a:cxn>
                    <a:cxn ang="0">
                      <a:pos x="0" y="371"/>
                    </a:cxn>
                    <a:cxn ang="0">
                      <a:pos x="63" y="356"/>
                    </a:cxn>
                    <a:cxn ang="0">
                      <a:pos x="13" y="338"/>
                    </a:cxn>
                    <a:cxn ang="0">
                      <a:pos x="68" y="327"/>
                    </a:cxn>
                    <a:cxn ang="0">
                      <a:pos x="33" y="305"/>
                    </a:cxn>
                    <a:cxn ang="0">
                      <a:pos x="73" y="295"/>
                    </a:cxn>
                    <a:cxn ang="0">
                      <a:pos x="49" y="277"/>
                    </a:cxn>
                    <a:cxn ang="0">
                      <a:pos x="83" y="265"/>
                    </a:cxn>
                    <a:cxn ang="0">
                      <a:pos x="83" y="243"/>
                    </a:cxn>
                    <a:cxn ang="0">
                      <a:pos x="214" y="0"/>
                    </a:cxn>
                    <a:cxn ang="0">
                      <a:pos x="210" y="47"/>
                    </a:cxn>
                  </a:cxnLst>
                  <a:rect l="0" t="0" r="r" b="b"/>
                  <a:pathLst>
                    <a:path w="215" h="458">
                      <a:moveTo>
                        <a:pt x="210" y="47"/>
                      </a:moveTo>
                      <a:lnTo>
                        <a:pt x="62" y="457"/>
                      </a:lnTo>
                      <a:lnTo>
                        <a:pt x="45" y="437"/>
                      </a:lnTo>
                      <a:lnTo>
                        <a:pt x="4" y="432"/>
                      </a:lnTo>
                      <a:lnTo>
                        <a:pt x="45" y="408"/>
                      </a:lnTo>
                      <a:lnTo>
                        <a:pt x="0" y="400"/>
                      </a:lnTo>
                      <a:lnTo>
                        <a:pt x="54" y="379"/>
                      </a:lnTo>
                      <a:lnTo>
                        <a:pt x="0" y="371"/>
                      </a:lnTo>
                      <a:lnTo>
                        <a:pt x="63" y="356"/>
                      </a:lnTo>
                      <a:lnTo>
                        <a:pt x="13" y="338"/>
                      </a:lnTo>
                      <a:lnTo>
                        <a:pt x="68" y="327"/>
                      </a:lnTo>
                      <a:lnTo>
                        <a:pt x="33" y="305"/>
                      </a:lnTo>
                      <a:lnTo>
                        <a:pt x="73" y="295"/>
                      </a:lnTo>
                      <a:lnTo>
                        <a:pt x="49" y="277"/>
                      </a:lnTo>
                      <a:lnTo>
                        <a:pt x="83" y="265"/>
                      </a:lnTo>
                      <a:lnTo>
                        <a:pt x="83" y="243"/>
                      </a:lnTo>
                      <a:lnTo>
                        <a:pt x="214" y="0"/>
                      </a:lnTo>
                      <a:lnTo>
                        <a:pt x="21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52" name="Freeform 12"/>
              <p:cNvSpPr>
                <a:spLocks/>
              </p:cNvSpPr>
              <p:nvPr/>
            </p:nvSpPr>
            <p:spPr bwMode="auto">
              <a:xfrm>
                <a:off x="3320" y="2140"/>
                <a:ext cx="175" cy="96"/>
              </a:xfrm>
              <a:custGeom>
                <a:avLst/>
                <a:gdLst/>
                <a:ahLst/>
                <a:cxnLst>
                  <a:cxn ang="0">
                    <a:pos x="3" y="13"/>
                  </a:cxn>
                  <a:cxn ang="0">
                    <a:pos x="3" y="20"/>
                  </a:cxn>
                  <a:cxn ang="0">
                    <a:pos x="12" y="22"/>
                  </a:cxn>
                  <a:cxn ang="0">
                    <a:pos x="36" y="57"/>
                  </a:cxn>
                  <a:cxn ang="0">
                    <a:pos x="0" y="89"/>
                  </a:cxn>
                  <a:cxn ang="0">
                    <a:pos x="29" y="82"/>
                  </a:cxn>
                  <a:cxn ang="0">
                    <a:pos x="51" y="44"/>
                  </a:cxn>
                  <a:cxn ang="0">
                    <a:pos x="48" y="95"/>
                  </a:cxn>
                  <a:cxn ang="0">
                    <a:pos x="61" y="80"/>
                  </a:cxn>
                  <a:cxn ang="0">
                    <a:pos x="77" y="35"/>
                  </a:cxn>
                  <a:cxn ang="0">
                    <a:pos x="92" y="93"/>
                  </a:cxn>
                  <a:cxn ang="0">
                    <a:pos x="101" y="41"/>
                  </a:cxn>
                  <a:cxn ang="0">
                    <a:pos x="126" y="84"/>
                  </a:cxn>
                  <a:cxn ang="0">
                    <a:pos x="174" y="83"/>
                  </a:cxn>
                  <a:cxn ang="0">
                    <a:pos x="124" y="0"/>
                  </a:cxn>
                  <a:cxn ang="0">
                    <a:pos x="3" y="13"/>
                  </a:cxn>
                </a:cxnLst>
                <a:rect l="0" t="0" r="r" b="b"/>
                <a:pathLst>
                  <a:path w="175" h="96">
                    <a:moveTo>
                      <a:pt x="3" y="13"/>
                    </a:moveTo>
                    <a:lnTo>
                      <a:pt x="3" y="20"/>
                    </a:lnTo>
                    <a:lnTo>
                      <a:pt x="12" y="22"/>
                    </a:lnTo>
                    <a:lnTo>
                      <a:pt x="36" y="57"/>
                    </a:lnTo>
                    <a:lnTo>
                      <a:pt x="0" y="89"/>
                    </a:lnTo>
                    <a:lnTo>
                      <a:pt x="29" y="82"/>
                    </a:lnTo>
                    <a:lnTo>
                      <a:pt x="51" y="44"/>
                    </a:lnTo>
                    <a:lnTo>
                      <a:pt x="48" y="95"/>
                    </a:lnTo>
                    <a:lnTo>
                      <a:pt x="61" y="80"/>
                    </a:lnTo>
                    <a:lnTo>
                      <a:pt x="77" y="35"/>
                    </a:lnTo>
                    <a:lnTo>
                      <a:pt x="92" y="93"/>
                    </a:lnTo>
                    <a:lnTo>
                      <a:pt x="101" y="41"/>
                    </a:lnTo>
                    <a:lnTo>
                      <a:pt x="126" y="84"/>
                    </a:lnTo>
                    <a:lnTo>
                      <a:pt x="174" y="83"/>
                    </a:lnTo>
                    <a:lnTo>
                      <a:pt x="124" y="0"/>
                    </a:lnTo>
                    <a:lnTo>
                      <a:pt x="3" y="13"/>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0254" name="Freeform 14"/>
            <p:cNvSpPr>
              <a:spLocks/>
            </p:cNvSpPr>
            <p:nvPr/>
          </p:nvSpPr>
          <p:spPr bwMode="auto">
            <a:xfrm>
              <a:off x="3316" y="1806"/>
              <a:ext cx="188" cy="357"/>
            </a:xfrm>
            <a:custGeom>
              <a:avLst/>
              <a:gdLst/>
              <a:ahLst/>
              <a:cxnLst>
                <a:cxn ang="0">
                  <a:pos x="7" y="333"/>
                </a:cxn>
                <a:cxn ang="0">
                  <a:pos x="3" y="277"/>
                </a:cxn>
                <a:cxn ang="0">
                  <a:pos x="32" y="230"/>
                </a:cxn>
                <a:cxn ang="0">
                  <a:pos x="78" y="178"/>
                </a:cxn>
                <a:cxn ang="0">
                  <a:pos x="88" y="136"/>
                </a:cxn>
                <a:cxn ang="0">
                  <a:pos x="64" y="99"/>
                </a:cxn>
                <a:cxn ang="0">
                  <a:pos x="42" y="70"/>
                </a:cxn>
                <a:cxn ang="0">
                  <a:pos x="71" y="28"/>
                </a:cxn>
                <a:cxn ang="0">
                  <a:pos x="117" y="0"/>
                </a:cxn>
                <a:cxn ang="0">
                  <a:pos x="127" y="14"/>
                </a:cxn>
                <a:cxn ang="0">
                  <a:pos x="138" y="24"/>
                </a:cxn>
                <a:cxn ang="0">
                  <a:pos x="148" y="37"/>
                </a:cxn>
                <a:cxn ang="0">
                  <a:pos x="159" y="51"/>
                </a:cxn>
                <a:cxn ang="0">
                  <a:pos x="166" y="75"/>
                </a:cxn>
                <a:cxn ang="0">
                  <a:pos x="176" y="94"/>
                </a:cxn>
                <a:cxn ang="0">
                  <a:pos x="184" y="140"/>
                </a:cxn>
                <a:cxn ang="0">
                  <a:pos x="145" y="202"/>
                </a:cxn>
                <a:cxn ang="0">
                  <a:pos x="159" y="169"/>
                </a:cxn>
                <a:cxn ang="0">
                  <a:pos x="166" y="112"/>
                </a:cxn>
                <a:cxn ang="0">
                  <a:pos x="64" y="61"/>
                </a:cxn>
                <a:cxn ang="0">
                  <a:pos x="64" y="84"/>
                </a:cxn>
                <a:cxn ang="0">
                  <a:pos x="99" y="122"/>
                </a:cxn>
                <a:cxn ang="0">
                  <a:pos x="102" y="174"/>
                </a:cxn>
                <a:cxn ang="0">
                  <a:pos x="113" y="188"/>
                </a:cxn>
                <a:cxn ang="0">
                  <a:pos x="123" y="192"/>
                </a:cxn>
                <a:cxn ang="0">
                  <a:pos x="99" y="239"/>
                </a:cxn>
                <a:cxn ang="0">
                  <a:pos x="71" y="277"/>
                </a:cxn>
                <a:cxn ang="0">
                  <a:pos x="49" y="347"/>
                </a:cxn>
                <a:cxn ang="0">
                  <a:pos x="36" y="300"/>
                </a:cxn>
                <a:cxn ang="0">
                  <a:pos x="39" y="253"/>
                </a:cxn>
                <a:cxn ang="0">
                  <a:pos x="21" y="267"/>
                </a:cxn>
                <a:cxn ang="0">
                  <a:pos x="21" y="323"/>
                </a:cxn>
                <a:cxn ang="0">
                  <a:pos x="32" y="356"/>
                </a:cxn>
              </a:cxnLst>
              <a:rect l="0" t="0" r="r" b="b"/>
              <a:pathLst>
                <a:path w="188" h="357">
                  <a:moveTo>
                    <a:pt x="32" y="356"/>
                  </a:moveTo>
                  <a:lnTo>
                    <a:pt x="7" y="333"/>
                  </a:lnTo>
                  <a:lnTo>
                    <a:pt x="0" y="305"/>
                  </a:lnTo>
                  <a:lnTo>
                    <a:pt x="3" y="277"/>
                  </a:lnTo>
                  <a:lnTo>
                    <a:pt x="17" y="253"/>
                  </a:lnTo>
                  <a:lnTo>
                    <a:pt x="32" y="230"/>
                  </a:lnTo>
                  <a:lnTo>
                    <a:pt x="56" y="206"/>
                  </a:lnTo>
                  <a:lnTo>
                    <a:pt x="78" y="178"/>
                  </a:lnTo>
                  <a:lnTo>
                    <a:pt x="88" y="160"/>
                  </a:lnTo>
                  <a:lnTo>
                    <a:pt x="88" y="136"/>
                  </a:lnTo>
                  <a:lnTo>
                    <a:pt x="81" y="112"/>
                  </a:lnTo>
                  <a:lnTo>
                    <a:pt x="64" y="99"/>
                  </a:lnTo>
                  <a:lnTo>
                    <a:pt x="49" y="89"/>
                  </a:lnTo>
                  <a:lnTo>
                    <a:pt x="42" y="70"/>
                  </a:lnTo>
                  <a:lnTo>
                    <a:pt x="53" y="51"/>
                  </a:lnTo>
                  <a:lnTo>
                    <a:pt x="71" y="28"/>
                  </a:lnTo>
                  <a:lnTo>
                    <a:pt x="92" y="9"/>
                  </a:lnTo>
                  <a:lnTo>
                    <a:pt x="117" y="0"/>
                  </a:lnTo>
                  <a:lnTo>
                    <a:pt x="110" y="19"/>
                  </a:lnTo>
                  <a:lnTo>
                    <a:pt x="127" y="14"/>
                  </a:lnTo>
                  <a:lnTo>
                    <a:pt x="120" y="28"/>
                  </a:lnTo>
                  <a:lnTo>
                    <a:pt x="138" y="24"/>
                  </a:lnTo>
                  <a:lnTo>
                    <a:pt x="127" y="47"/>
                  </a:lnTo>
                  <a:lnTo>
                    <a:pt x="148" y="37"/>
                  </a:lnTo>
                  <a:lnTo>
                    <a:pt x="134" y="61"/>
                  </a:lnTo>
                  <a:lnTo>
                    <a:pt x="159" y="51"/>
                  </a:lnTo>
                  <a:lnTo>
                    <a:pt x="152" y="70"/>
                  </a:lnTo>
                  <a:lnTo>
                    <a:pt x="166" y="75"/>
                  </a:lnTo>
                  <a:lnTo>
                    <a:pt x="162" y="89"/>
                  </a:lnTo>
                  <a:lnTo>
                    <a:pt x="176" y="94"/>
                  </a:lnTo>
                  <a:lnTo>
                    <a:pt x="187" y="112"/>
                  </a:lnTo>
                  <a:lnTo>
                    <a:pt x="184" y="140"/>
                  </a:lnTo>
                  <a:lnTo>
                    <a:pt x="170" y="169"/>
                  </a:lnTo>
                  <a:lnTo>
                    <a:pt x="145" y="202"/>
                  </a:lnTo>
                  <a:lnTo>
                    <a:pt x="120" y="225"/>
                  </a:lnTo>
                  <a:lnTo>
                    <a:pt x="159" y="169"/>
                  </a:lnTo>
                  <a:lnTo>
                    <a:pt x="170" y="140"/>
                  </a:lnTo>
                  <a:lnTo>
                    <a:pt x="166" y="112"/>
                  </a:lnTo>
                  <a:lnTo>
                    <a:pt x="152" y="99"/>
                  </a:lnTo>
                  <a:lnTo>
                    <a:pt x="64" y="61"/>
                  </a:lnTo>
                  <a:lnTo>
                    <a:pt x="60" y="70"/>
                  </a:lnTo>
                  <a:lnTo>
                    <a:pt x="64" y="84"/>
                  </a:lnTo>
                  <a:lnTo>
                    <a:pt x="88" y="103"/>
                  </a:lnTo>
                  <a:lnTo>
                    <a:pt x="99" y="122"/>
                  </a:lnTo>
                  <a:lnTo>
                    <a:pt x="106" y="155"/>
                  </a:lnTo>
                  <a:lnTo>
                    <a:pt x="102" y="174"/>
                  </a:lnTo>
                  <a:lnTo>
                    <a:pt x="127" y="150"/>
                  </a:lnTo>
                  <a:lnTo>
                    <a:pt x="113" y="188"/>
                  </a:lnTo>
                  <a:lnTo>
                    <a:pt x="148" y="145"/>
                  </a:lnTo>
                  <a:lnTo>
                    <a:pt x="123" y="192"/>
                  </a:lnTo>
                  <a:lnTo>
                    <a:pt x="148" y="169"/>
                  </a:lnTo>
                  <a:lnTo>
                    <a:pt x="99" y="239"/>
                  </a:lnTo>
                  <a:lnTo>
                    <a:pt x="78" y="262"/>
                  </a:lnTo>
                  <a:lnTo>
                    <a:pt x="71" y="277"/>
                  </a:lnTo>
                  <a:lnTo>
                    <a:pt x="67" y="309"/>
                  </a:lnTo>
                  <a:lnTo>
                    <a:pt x="49" y="347"/>
                  </a:lnTo>
                  <a:lnTo>
                    <a:pt x="39" y="328"/>
                  </a:lnTo>
                  <a:lnTo>
                    <a:pt x="36" y="300"/>
                  </a:lnTo>
                  <a:lnTo>
                    <a:pt x="36" y="277"/>
                  </a:lnTo>
                  <a:lnTo>
                    <a:pt x="39" y="253"/>
                  </a:lnTo>
                  <a:lnTo>
                    <a:pt x="49" y="230"/>
                  </a:lnTo>
                  <a:lnTo>
                    <a:pt x="21" y="267"/>
                  </a:lnTo>
                  <a:lnTo>
                    <a:pt x="14" y="305"/>
                  </a:lnTo>
                  <a:lnTo>
                    <a:pt x="21" y="323"/>
                  </a:lnTo>
                  <a:lnTo>
                    <a:pt x="36" y="351"/>
                  </a:lnTo>
                  <a:lnTo>
                    <a:pt x="32" y="3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56" name="Rectangle 16"/>
          <p:cNvSpPr>
            <a:spLocks noGrp="1" noChangeArrowheads="1"/>
          </p:cNvSpPr>
          <p:nvPr>
            <p:ph type="title"/>
          </p:nvPr>
        </p:nvSpPr>
        <p:spPr>
          <a:noFill/>
          <a:ln/>
        </p:spPr>
        <p:txBody>
          <a:bodyPr/>
          <a:lstStyle/>
          <a:p>
            <a:r>
              <a:rPr lang="en-US" altLang="zh-CN">
                <a:ea typeface="SimSun" pitchFamily="2" charset="-122"/>
              </a:rPr>
              <a:t>Initial State of a Bag</a:t>
            </a:r>
          </a:p>
        </p:txBody>
      </p:sp>
      <p:sp>
        <p:nvSpPr>
          <p:cNvPr id="10257" name="Rectangle 17"/>
          <p:cNvSpPr>
            <a:spLocks noGrp="1" noChangeArrowheads="1"/>
          </p:cNvSpPr>
          <p:nvPr>
            <p:ph type="body" sz="half" idx="1"/>
          </p:nvPr>
        </p:nvSpPr>
        <p:spPr>
          <a:noFill/>
          <a:ln/>
        </p:spPr>
        <p:txBody>
          <a:bodyPr/>
          <a:lstStyle/>
          <a:p>
            <a:pPr marL="344488" indent="-344488"/>
            <a:r>
              <a:rPr lang="en-US" altLang="zh-CN">
                <a:ea typeface="SimSun" pitchFamily="2" charset="-122"/>
              </a:rPr>
              <a:t>When you first begin to use a bag, the bag will be empty.</a:t>
            </a:r>
          </a:p>
          <a:p>
            <a:pPr marL="344488" indent="-344488"/>
            <a:r>
              <a:rPr lang="en-US" altLang="zh-CN">
                <a:ea typeface="SimSun" pitchFamily="2" charset="-122"/>
              </a:rPr>
              <a:t>We count on this to be the </a:t>
            </a:r>
            <a:r>
              <a:rPr lang="en-US" altLang="zh-CN" b="1" u="sng">
                <a:solidFill>
                  <a:schemeClr val="accent2"/>
                </a:solidFill>
                <a:ea typeface="SimSun" pitchFamily="2" charset="-122"/>
              </a:rPr>
              <a:t>initial state</a:t>
            </a:r>
            <a:r>
              <a:rPr lang="en-US" altLang="zh-CN">
                <a:ea typeface="SimSun" pitchFamily="2" charset="-122"/>
              </a:rPr>
              <a:t> of any bag that we use.</a:t>
            </a:r>
          </a:p>
        </p:txBody>
      </p:sp>
      <p:pic>
        <p:nvPicPr>
          <p:cNvPr id="10258" name="Picture 18"/>
          <p:cNvPicPr>
            <a:picLocks noChangeArrowheads="1"/>
          </p:cNvPicPr>
          <p:nvPr/>
        </p:nvPicPr>
        <p:blipFill>
          <a:blip r:embed="rId3" cstate="print"/>
          <a:srcRect/>
          <a:stretch>
            <a:fillRect/>
          </a:stretch>
        </p:blipFill>
        <p:spPr bwMode="auto">
          <a:xfrm>
            <a:off x="4518025" y="1544638"/>
            <a:ext cx="4613275" cy="4748212"/>
          </a:xfrm>
          <a:prstGeom prst="rect">
            <a:avLst/>
          </a:prstGeom>
          <a:noFill/>
          <a:ln w="12700">
            <a:noFill/>
            <a:miter lim="800000"/>
            <a:headEnd/>
            <a:tailEnd/>
          </a:ln>
          <a:effectLst/>
        </p:spPr>
      </p:pic>
      <p:sp>
        <p:nvSpPr>
          <p:cNvPr id="10259" name="AutoShape 19"/>
          <p:cNvSpPr>
            <a:spLocks noChangeArrowheads="1"/>
          </p:cNvSpPr>
          <p:nvPr/>
        </p:nvSpPr>
        <p:spPr bwMode="auto">
          <a:xfrm rot="16200000" flipH="1">
            <a:off x="4645025" y="4752975"/>
            <a:ext cx="981075" cy="1621896"/>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4419600" y="5181600"/>
            <a:ext cx="1495425" cy="1066800"/>
          </a:xfrm>
          <a:prstGeom prst="rect">
            <a:avLst/>
          </a:prstGeom>
          <a:noFill/>
          <a:ln w="12700">
            <a:noFill/>
            <a:miter lim="800000"/>
            <a:headEnd/>
            <a:tailEnd/>
          </a:ln>
          <a:effectLst/>
        </p:spPr>
        <p:txBody>
          <a:bodyPr wrap="square" lIns="90488" tIns="44450" rIns="90488" bIns="44450">
            <a:spAutoFit/>
          </a:bodyPr>
          <a:lstStyle/>
          <a:p>
            <a:pPr algn="ctr"/>
            <a:r>
              <a:rPr lang="en-US" altLang="zh-CN" sz="1600" b="1" i="1" dirty="0">
                <a:solidFill>
                  <a:schemeClr val="bg2"/>
                </a:solidFill>
                <a:effectLst/>
                <a:ea typeface="SimSun" pitchFamily="2" charset="-122"/>
              </a:rPr>
              <a:t>THIS BAG</a:t>
            </a:r>
          </a:p>
          <a:p>
            <a:pPr algn="ctr"/>
            <a:r>
              <a:rPr lang="en-US" altLang="zh-CN" sz="1600" b="1" i="1" dirty="0">
                <a:solidFill>
                  <a:schemeClr val="bg2"/>
                </a:solidFill>
                <a:effectLst/>
                <a:ea typeface="SimSun" pitchFamily="2" charset="-122"/>
              </a:rPr>
              <a:t>IS</a:t>
            </a:r>
          </a:p>
          <a:p>
            <a:pPr algn="ctr"/>
            <a:r>
              <a:rPr lang="en-US" altLang="zh-CN" sz="1600" b="1" i="1" dirty="0">
                <a:solidFill>
                  <a:schemeClr val="bg2"/>
                </a:solidFill>
                <a:effectLst/>
                <a:ea typeface="SimSun" pitchFamily="2" charset="-122"/>
              </a:rPr>
              <a:t>EMPTY.</a:t>
            </a:r>
          </a:p>
          <a:p>
            <a:pPr algn="ctr" eaLnBrk="1"/>
            <a:endParaRPr lang="zh-CN" altLang="en-US" sz="1600" b="1" i="1" dirty="0">
              <a:solidFill>
                <a:schemeClr val="bg2"/>
              </a:solidFill>
              <a:effectLst/>
              <a:ea typeface="SimSun"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a:ln/>
        </p:spPr>
        <p:txBody>
          <a:bodyPr/>
          <a:lstStyle/>
          <a:p>
            <a:pPr>
              <a:lnSpc>
                <a:spcPct val="90000"/>
              </a:lnSpc>
            </a:pPr>
            <a:r>
              <a:rPr lang="en-US" altLang="zh-CN" sz="2800">
                <a:ea typeface="SimSun" pitchFamily="2" charset="-122"/>
              </a:rPr>
              <a:t>A container class is a class that can hold a collection of items.</a:t>
            </a:r>
          </a:p>
          <a:p>
            <a:pPr>
              <a:lnSpc>
                <a:spcPct val="90000"/>
              </a:lnSpc>
            </a:pPr>
            <a:r>
              <a:rPr lang="en-US" altLang="zh-CN" sz="2800">
                <a:ea typeface="SimSun" pitchFamily="2" charset="-122"/>
              </a:rPr>
              <a:t>Container classes can be implemented with a C++ class.</a:t>
            </a:r>
          </a:p>
          <a:p>
            <a:pPr>
              <a:lnSpc>
                <a:spcPct val="90000"/>
              </a:lnSpc>
            </a:pPr>
            <a:r>
              <a:rPr lang="en-US" altLang="zh-CN" sz="2800">
                <a:ea typeface="SimSun" pitchFamily="2" charset="-122"/>
              </a:rPr>
              <a:t>The class is implemented with </a:t>
            </a:r>
          </a:p>
          <a:p>
            <a:pPr lvl="1">
              <a:lnSpc>
                <a:spcPct val="90000"/>
              </a:lnSpc>
            </a:pPr>
            <a:r>
              <a:rPr lang="en-US" altLang="zh-CN" sz="2400">
                <a:ea typeface="SimSun" pitchFamily="2" charset="-122"/>
              </a:rPr>
              <a:t>a header file (containing documentation and the class definition) </a:t>
            </a:r>
            <a:r>
              <a:rPr lang="en-US" altLang="zh-CN" sz="2400">
                <a:ea typeface="SimSun" pitchFamily="2" charset="-122"/>
                <a:hlinkClick r:id="rId3" action="ppaction://hlinkfile"/>
              </a:rPr>
              <a:t>bag1.h</a:t>
            </a:r>
            <a:r>
              <a:rPr lang="en-US" altLang="zh-CN" sz="2400">
                <a:ea typeface="SimSun" pitchFamily="2" charset="-122"/>
              </a:rPr>
              <a:t> and </a:t>
            </a:r>
          </a:p>
          <a:p>
            <a:pPr lvl="1">
              <a:lnSpc>
                <a:spcPct val="90000"/>
              </a:lnSpc>
            </a:pPr>
            <a:r>
              <a:rPr lang="en-US" altLang="zh-CN" sz="2400">
                <a:ea typeface="SimSun" pitchFamily="2" charset="-122"/>
              </a:rPr>
              <a:t>an implementation file (containing the implementations of the member functions) </a:t>
            </a:r>
            <a:r>
              <a:rPr lang="en-US" altLang="zh-CN" sz="2400">
                <a:ea typeface="SimSun" pitchFamily="2" charset="-122"/>
                <a:hlinkClick r:id="rId3" action="ppaction://hlinkfile"/>
              </a:rPr>
              <a:t>bag1.cxx</a:t>
            </a:r>
            <a:r>
              <a:rPr lang="en-US" altLang="zh-CN" sz="2400">
                <a:ea typeface="SimSun" pitchFamily="2" charset="-122"/>
              </a:rPr>
              <a:t>.</a:t>
            </a:r>
          </a:p>
          <a:p>
            <a:pPr>
              <a:lnSpc>
                <a:spcPct val="90000"/>
              </a:lnSpc>
            </a:pPr>
            <a:r>
              <a:rPr lang="en-US" altLang="zh-CN" sz="2800">
                <a:ea typeface="SimSun" pitchFamily="2" charset="-122"/>
              </a:rPr>
              <a:t>Other details are given in Section 3.1, which you should read, especially the real </a:t>
            </a:r>
            <a:r>
              <a:rPr lang="en-US" altLang="zh-CN" sz="2800">
                <a:ea typeface="SimSun" pitchFamily="2" charset="-122"/>
                <a:hlinkClick r:id="rId3" action="ppaction://hlinkfile"/>
              </a:rPr>
              <a:t>bag code</a:t>
            </a:r>
            <a:endParaRPr lang="en-US" altLang="zh-CN" sz="2800">
              <a:ea typeface="SimSun" pitchFamily="2" charset="-122"/>
            </a:endParaRPr>
          </a:p>
        </p:txBody>
      </p:sp>
      <p:pic>
        <p:nvPicPr>
          <p:cNvPr id="132099"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32100"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ea typeface="SimSun" pitchFamily="2" charset="-122"/>
              </a:rPr>
              <a:t>Outline for Lecture 5</a:t>
            </a:r>
          </a:p>
        </p:txBody>
      </p:sp>
      <p:sp>
        <p:nvSpPr>
          <p:cNvPr id="134147" name="Rectangle 3"/>
          <p:cNvSpPr>
            <a:spLocks noGrp="1" noChangeArrowheads="1"/>
          </p:cNvSpPr>
          <p:nvPr>
            <p:ph type="body" idx="1"/>
          </p:nvPr>
        </p:nvSpPr>
        <p:spPr/>
        <p:txBody>
          <a:bodyPr/>
          <a:lstStyle/>
          <a:p>
            <a:pPr>
              <a:lnSpc>
                <a:spcPct val="90000"/>
              </a:lnSpc>
            </a:pPr>
            <a:r>
              <a:rPr lang="en-US" altLang="zh-CN" sz="2800">
                <a:ea typeface="SimSun" pitchFamily="2" charset="-122"/>
              </a:rPr>
              <a:t>Bag class definition/implementation details</a:t>
            </a:r>
          </a:p>
          <a:p>
            <a:pPr lvl="1">
              <a:lnSpc>
                <a:spcPct val="90000"/>
              </a:lnSpc>
            </a:pPr>
            <a:r>
              <a:rPr lang="en-US" altLang="zh-CN" sz="2400">
                <a:ea typeface="SimSun" pitchFamily="2" charset="-122"/>
              </a:rPr>
              <a:t> Inline functions</a:t>
            </a:r>
          </a:p>
          <a:p>
            <a:pPr lvl="2">
              <a:lnSpc>
                <a:spcPct val="90000"/>
              </a:lnSpc>
            </a:pPr>
            <a:r>
              <a:rPr lang="en-US" altLang="zh-CN" sz="2000">
                <a:ea typeface="SimSun" pitchFamily="2" charset="-122"/>
              </a:rPr>
              <a:t> constructor, size</a:t>
            </a:r>
          </a:p>
          <a:p>
            <a:pPr lvl="1">
              <a:lnSpc>
                <a:spcPct val="90000"/>
              </a:lnSpc>
            </a:pPr>
            <a:r>
              <a:rPr lang="en-US" altLang="zh-CN" sz="2400">
                <a:ea typeface="SimSun" pitchFamily="2" charset="-122"/>
              </a:rPr>
              <a:t> Other basic functions </a:t>
            </a:r>
          </a:p>
          <a:p>
            <a:pPr lvl="2">
              <a:lnSpc>
                <a:spcPct val="90000"/>
              </a:lnSpc>
            </a:pPr>
            <a:r>
              <a:rPr lang="en-US" altLang="zh-CN" sz="2000">
                <a:ea typeface="SimSun" pitchFamily="2" charset="-122"/>
              </a:rPr>
              <a:t>insert, erase_one, erase, count</a:t>
            </a:r>
          </a:p>
          <a:p>
            <a:pPr lvl="1">
              <a:lnSpc>
                <a:spcPct val="90000"/>
              </a:lnSpc>
            </a:pPr>
            <a:r>
              <a:rPr lang="en-US" altLang="zh-CN" sz="2400">
                <a:ea typeface="SimSun" pitchFamily="2" charset="-122"/>
              </a:rPr>
              <a:t> More advanced functions </a:t>
            </a:r>
          </a:p>
          <a:p>
            <a:pPr lvl="2">
              <a:lnSpc>
                <a:spcPct val="90000"/>
              </a:lnSpc>
            </a:pPr>
            <a:r>
              <a:rPr lang="en-US" altLang="zh-CN" sz="2000">
                <a:ea typeface="SimSun" pitchFamily="2" charset="-122"/>
              </a:rPr>
              <a:t>operators +, +=, -</a:t>
            </a:r>
          </a:p>
          <a:p>
            <a:pPr>
              <a:lnSpc>
                <a:spcPct val="90000"/>
              </a:lnSpc>
            </a:pPr>
            <a:r>
              <a:rPr lang="en-US" altLang="zh-CN" sz="2800">
                <a:ea typeface="SimSun" pitchFamily="2" charset="-122"/>
              </a:rPr>
              <a:t>Time Analysis </a:t>
            </a:r>
          </a:p>
          <a:p>
            <a:pPr lvl="1">
              <a:lnSpc>
                <a:spcPct val="90000"/>
              </a:lnSpc>
            </a:pPr>
            <a:r>
              <a:rPr lang="en-US" altLang="zh-CN" sz="2400">
                <a:ea typeface="SimSun" pitchFamily="2" charset="-122"/>
              </a:rPr>
              <a:t> Big-O </a:t>
            </a:r>
          </a:p>
          <a:p>
            <a:pPr>
              <a:lnSpc>
                <a:spcPct val="90000"/>
              </a:lnSpc>
            </a:pPr>
            <a:r>
              <a:rPr lang="en-US" altLang="zh-CN" sz="2800">
                <a:ea typeface="SimSun" pitchFamily="2" charset="-122"/>
              </a:rPr>
              <a:t>Introduction to sequence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p:spPr>
        <p:txBody>
          <a:bodyPr/>
          <a:lstStyle/>
          <a:p>
            <a:pPr>
              <a:lnSpc>
                <a:spcPct val="90000"/>
              </a:lnSpc>
            </a:pPr>
            <a:r>
              <a:rPr lang="en-US" altLang="zh-CN" sz="2800">
                <a:ea typeface="SimSun" pitchFamily="2" charset="-122"/>
              </a:rPr>
              <a:t>A container class is a class that can hold a collection of items.</a:t>
            </a:r>
          </a:p>
          <a:p>
            <a:pPr>
              <a:lnSpc>
                <a:spcPct val="90000"/>
              </a:lnSpc>
            </a:pPr>
            <a:r>
              <a:rPr lang="en-US" altLang="zh-CN" sz="2800">
                <a:ea typeface="SimSun" pitchFamily="2" charset="-122"/>
              </a:rPr>
              <a:t>Container classes can be implemented with a C++ class.</a:t>
            </a:r>
          </a:p>
          <a:p>
            <a:pPr>
              <a:lnSpc>
                <a:spcPct val="90000"/>
              </a:lnSpc>
            </a:pPr>
            <a:r>
              <a:rPr lang="en-US" altLang="zh-CN" sz="2800">
                <a:ea typeface="SimSun" pitchFamily="2" charset="-122"/>
              </a:rPr>
              <a:t>The class is implemented with </a:t>
            </a:r>
          </a:p>
          <a:p>
            <a:pPr lvl="1">
              <a:lnSpc>
                <a:spcPct val="90000"/>
              </a:lnSpc>
            </a:pPr>
            <a:r>
              <a:rPr lang="en-US" altLang="zh-CN" sz="2400">
                <a:ea typeface="SimSun" pitchFamily="2" charset="-122"/>
              </a:rPr>
              <a:t>a header file (containing documentation and the class definition) </a:t>
            </a:r>
            <a:r>
              <a:rPr lang="en-US" altLang="zh-CN" sz="2400">
                <a:ea typeface="SimSun" pitchFamily="2" charset="-122"/>
                <a:hlinkClick r:id="rId3" action="ppaction://hlinkfile"/>
              </a:rPr>
              <a:t>bag1.h</a:t>
            </a:r>
            <a:r>
              <a:rPr lang="en-US" altLang="zh-CN" sz="2400">
                <a:ea typeface="SimSun" pitchFamily="2" charset="-122"/>
              </a:rPr>
              <a:t> and </a:t>
            </a:r>
          </a:p>
          <a:p>
            <a:pPr lvl="1">
              <a:lnSpc>
                <a:spcPct val="90000"/>
              </a:lnSpc>
            </a:pPr>
            <a:r>
              <a:rPr lang="en-US" altLang="zh-CN" sz="2400">
                <a:ea typeface="SimSun" pitchFamily="2" charset="-122"/>
              </a:rPr>
              <a:t>an implementation file (containing the implementations of the member functions) </a:t>
            </a:r>
            <a:r>
              <a:rPr lang="en-US" altLang="zh-CN" sz="2400">
                <a:ea typeface="SimSun" pitchFamily="2" charset="-122"/>
                <a:hlinkClick r:id="rId3" action="ppaction://hlinkfile"/>
              </a:rPr>
              <a:t>bag1.cxx</a:t>
            </a:r>
            <a:r>
              <a:rPr lang="en-US" altLang="zh-CN" sz="2400">
                <a:ea typeface="SimSun" pitchFamily="2" charset="-122"/>
              </a:rPr>
              <a:t>.</a:t>
            </a:r>
          </a:p>
          <a:p>
            <a:pPr>
              <a:lnSpc>
                <a:spcPct val="90000"/>
              </a:lnSpc>
            </a:pPr>
            <a:r>
              <a:rPr lang="en-US" altLang="zh-CN" sz="2800">
                <a:ea typeface="SimSun" pitchFamily="2" charset="-122"/>
              </a:rPr>
              <a:t>Other details are given in Section 3.1, which you should read, especially the real </a:t>
            </a:r>
            <a:r>
              <a:rPr lang="en-US" altLang="zh-CN" sz="2800">
                <a:ea typeface="SimSun" pitchFamily="2" charset="-122"/>
                <a:hlinkClick r:id="rId3" action="ppaction://hlinkfile"/>
              </a:rPr>
              <a:t>bag code</a:t>
            </a:r>
            <a:endParaRPr lang="en-US" altLang="zh-CN" sz="2800">
              <a:ea typeface="SimSun" pitchFamily="2" charset="-122"/>
            </a:endParaRPr>
          </a:p>
        </p:txBody>
      </p:sp>
      <p:pic>
        <p:nvPicPr>
          <p:cNvPr id="100355"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00356"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SimSun" pitchFamily="2" charset="-122"/>
              </a:rPr>
              <a:t>The Other </a:t>
            </a:r>
            <a:r>
              <a:rPr lang="en-US" altLang="zh-CN">
                <a:latin typeface="Arial" pitchFamily="34" charset="0"/>
                <a:ea typeface="SimSun" pitchFamily="2" charset="-122"/>
              </a:rPr>
              <a:t>bag</a:t>
            </a:r>
            <a:r>
              <a:rPr lang="en-US" altLang="zh-CN">
                <a:ea typeface="SimSun" pitchFamily="2" charset="-122"/>
              </a:rPr>
              <a:t> Operations</a:t>
            </a:r>
          </a:p>
        </p:txBody>
      </p:sp>
      <p:sp>
        <p:nvSpPr>
          <p:cNvPr id="96259" name="Rectangle 3"/>
          <p:cNvSpPr>
            <a:spLocks noGrp="1" noChangeArrowheads="1"/>
          </p:cNvSpPr>
          <p:nvPr>
            <p:ph type="body" idx="1"/>
          </p:nvPr>
        </p:nvSpPr>
        <p:spPr>
          <a:noFill/>
          <a:ln/>
        </p:spPr>
        <p:txBody>
          <a:bodyPr/>
          <a:lstStyle/>
          <a:p>
            <a:pPr>
              <a:lnSpc>
                <a:spcPct val="90000"/>
              </a:lnSpc>
            </a:pPr>
            <a:r>
              <a:rPr lang="en-US" altLang="zh-CN" sz="2800">
                <a:ea typeface="SimSun" pitchFamily="2" charset="-122"/>
              </a:rPr>
              <a:t>Read Section 3.1 for the implementations of the other bag member functions</a:t>
            </a:r>
          </a:p>
          <a:p>
            <a:pPr lvl="1">
              <a:lnSpc>
                <a:spcPct val="90000"/>
              </a:lnSpc>
            </a:pPr>
            <a:r>
              <a:rPr lang="en-US" altLang="zh-CN" sz="2400">
                <a:ea typeface="SimSun" pitchFamily="2" charset="-122"/>
              </a:rPr>
              <a:t> </a:t>
            </a:r>
            <a:r>
              <a:rPr lang="en-US" altLang="zh-CN" sz="2400">
                <a:solidFill>
                  <a:srgbClr val="FC0128"/>
                </a:solidFill>
                <a:ea typeface="SimSun" pitchFamily="2" charset="-122"/>
              </a:rPr>
              <a:t>such as operators </a:t>
            </a:r>
            <a:r>
              <a:rPr lang="en-US" altLang="zh-CN" sz="2400">
                <a:solidFill>
                  <a:srgbClr val="FC0128"/>
                </a:solidFill>
                <a:latin typeface="Arial" pitchFamily="34" charset="0"/>
                <a:ea typeface="SimSun" pitchFamily="2" charset="-122"/>
              </a:rPr>
              <a:t>append</a:t>
            </a:r>
            <a:r>
              <a:rPr lang="en-US" altLang="zh-CN" sz="2400">
                <a:solidFill>
                  <a:srgbClr val="FC0128"/>
                </a:solidFill>
                <a:ea typeface="SimSun" pitchFamily="2" charset="-122"/>
              </a:rPr>
              <a:t> (+=) and </a:t>
            </a:r>
            <a:r>
              <a:rPr lang="en-US" altLang="zh-CN" sz="2400">
                <a:solidFill>
                  <a:srgbClr val="FC0128"/>
                </a:solidFill>
                <a:latin typeface="Arial" pitchFamily="34" charset="0"/>
                <a:ea typeface="SimSun" pitchFamily="2" charset="-122"/>
              </a:rPr>
              <a:t>union</a:t>
            </a:r>
            <a:r>
              <a:rPr lang="en-US" altLang="zh-CN" sz="2400">
                <a:solidFill>
                  <a:srgbClr val="FC0128"/>
                </a:solidFill>
                <a:ea typeface="SimSun" pitchFamily="2" charset="-122"/>
              </a:rPr>
              <a:t> (+)</a:t>
            </a:r>
          </a:p>
          <a:p>
            <a:pPr>
              <a:lnSpc>
                <a:spcPct val="90000"/>
              </a:lnSpc>
            </a:pPr>
            <a:r>
              <a:rPr lang="en-US" altLang="zh-CN" sz="2800">
                <a:ea typeface="SimSun" pitchFamily="2" charset="-122"/>
              </a:rPr>
              <a:t>Remember: If you are just </a:t>
            </a:r>
            <a:r>
              <a:rPr lang="en-US" altLang="zh-CN" sz="2800" b="1">
                <a:ea typeface="SimSun" pitchFamily="2" charset="-122"/>
              </a:rPr>
              <a:t>using</a:t>
            </a:r>
            <a:r>
              <a:rPr lang="en-US" altLang="zh-CN" sz="2800">
                <a:ea typeface="SimSun" pitchFamily="2" charset="-122"/>
              </a:rPr>
              <a:t> the </a:t>
            </a:r>
            <a:r>
              <a:rPr lang="en-US" altLang="zh-CN" sz="2800">
                <a:latin typeface="Arial" pitchFamily="34" charset="0"/>
                <a:ea typeface="SimSun" pitchFamily="2" charset="-122"/>
              </a:rPr>
              <a:t>bag</a:t>
            </a:r>
            <a:r>
              <a:rPr lang="en-US" altLang="zh-CN" sz="2800">
                <a:ea typeface="SimSun" pitchFamily="2" charset="-122"/>
              </a:rPr>
              <a:t> class</a:t>
            </a:r>
          </a:p>
          <a:p>
            <a:pPr lvl="1">
              <a:lnSpc>
                <a:spcPct val="90000"/>
              </a:lnSpc>
            </a:pPr>
            <a:r>
              <a:rPr lang="en-US" altLang="zh-CN" sz="2400">
                <a:ea typeface="SimSun" pitchFamily="2" charset="-122"/>
              </a:rPr>
              <a:t> then you don’t need to know how the operations are implemented.</a:t>
            </a:r>
          </a:p>
          <a:p>
            <a:pPr>
              <a:lnSpc>
                <a:spcPct val="90000"/>
              </a:lnSpc>
            </a:pPr>
            <a:r>
              <a:rPr lang="en-US" altLang="zh-CN" sz="2800">
                <a:ea typeface="SimSun" pitchFamily="2" charset="-122"/>
              </a:rPr>
              <a:t>Later we will </a:t>
            </a:r>
            <a:r>
              <a:rPr lang="en-US" altLang="zh-CN" sz="2800" b="1">
                <a:ea typeface="SimSun" pitchFamily="2" charset="-122"/>
              </a:rPr>
              <a:t>reimplement</a:t>
            </a:r>
            <a:r>
              <a:rPr lang="en-US" altLang="zh-CN" sz="2800">
                <a:ea typeface="SimSun" pitchFamily="2" charset="-122"/>
              </a:rPr>
              <a:t> the bag using more efficient techniques. </a:t>
            </a:r>
          </a:p>
          <a:p>
            <a:pPr>
              <a:lnSpc>
                <a:spcPct val="90000"/>
              </a:lnSpc>
            </a:pPr>
            <a:r>
              <a:rPr lang="en-US" altLang="zh-CN" sz="2800">
                <a:ea typeface="SimSun" pitchFamily="2" charset="-122"/>
              </a:rPr>
              <a:t>We’ll also have a few other operations to manipulate bags.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a:ea typeface="SimSun" pitchFamily="2" charset="-122"/>
              </a:rPr>
              <a:t>Append Operator +=</a:t>
            </a:r>
          </a:p>
        </p:txBody>
      </p:sp>
      <p:sp>
        <p:nvSpPr>
          <p:cNvPr id="117763" name="Rectangle 3"/>
          <p:cNvSpPr>
            <a:spLocks noGrp="1" noChangeArrowheads="1"/>
          </p:cNvSpPr>
          <p:nvPr>
            <p:ph type="body" idx="1"/>
          </p:nvPr>
        </p:nvSpPr>
        <p:spPr>
          <a:xfrm>
            <a:off x="152400" y="1905000"/>
            <a:ext cx="8686800" cy="45720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void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addend)</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Precondition:  size( ) + addend.size( ) &lt;= CAPACITY.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Each item in addend has been added to this bag.</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size_t i;</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assert</a:t>
            </a:r>
            <a:r>
              <a:rPr lang="en-US" altLang="zh-CN" sz="2000">
                <a:solidFill>
                  <a:schemeClr val="bg2"/>
                </a:solidFill>
                <a:effectLst/>
                <a:latin typeface="Arial" pitchFamily="34" charset="0"/>
                <a:ea typeface="SimSun" pitchFamily="2" charset="-122"/>
              </a:rPr>
              <a:t>(size( ) + addend.size( ) &lt;= CAPACITY);</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for (i = 0; i&lt; addend.used; ++i)</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data[used] = addend.data[i];</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++used;</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calling program: a  += b;  (OKAY)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What will happen if you call: b += b;</a:t>
            </a:r>
          </a:p>
          <a:p>
            <a:pPr eaLnBrk="1">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ea typeface="SimSun" pitchFamily="2" charset="-122"/>
              </a:rPr>
              <a:t>Append Operator +=</a:t>
            </a:r>
          </a:p>
        </p:txBody>
      </p:sp>
      <p:sp>
        <p:nvSpPr>
          <p:cNvPr id="120835" name="Rectangle 3"/>
          <p:cNvSpPr>
            <a:spLocks noGrp="1" noChangeArrowheads="1"/>
          </p:cNvSpPr>
          <p:nvPr>
            <p:ph type="body" idx="1"/>
          </p:nvPr>
        </p:nvSpPr>
        <p:spPr>
          <a:xfrm>
            <a:off x="152400" y="1905000"/>
            <a:ext cx="8686800" cy="4572000"/>
          </a:xfrm>
          <a:solidFill>
            <a:schemeClr val="tx1"/>
          </a:solidFill>
          <a:ln>
            <a:solidFill>
              <a:schemeClr val="bg2"/>
            </a:solidFill>
          </a:ln>
        </p:spPr>
        <p:txBody>
          <a:bodyPr/>
          <a:lstStyle/>
          <a:p>
            <a:pPr>
              <a:spcBef>
                <a:spcPct val="0"/>
              </a:spcBef>
              <a:buClrTx/>
              <a:buSzTx/>
              <a:buFontTx/>
              <a:buNone/>
            </a:pPr>
            <a:r>
              <a:rPr lang="en-US" altLang="zh-CN" sz="2000">
                <a:solidFill>
                  <a:schemeClr val="bg2"/>
                </a:solidFill>
                <a:effectLst/>
                <a:latin typeface="Arial" pitchFamily="34" charset="0"/>
                <a:ea typeface="SimSun" pitchFamily="2" charset="-122"/>
              </a:rPr>
              <a:t>void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addend)</a:t>
            </a:r>
          </a:p>
          <a:p>
            <a:pPr>
              <a:spcBef>
                <a:spcPct val="0"/>
              </a:spcBef>
              <a:buClrTx/>
              <a:buSzTx/>
              <a:buFontTx/>
              <a:buNone/>
            </a:pPr>
            <a:r>
              <a:rPr lang="en-US" altLang="zh-CN" sz="2000">
                <a:solidFill>
                  <a:schemeClr val="bg2"/>
                </a:solidFill>
                <a:effectLst/>
                <a:latin typeface="Arial" pitchFamily="34" charset="0"/>
                <a:ea typeface="SimSun" pitchFamily="2" charset="-122"/>
              </a:rPr>
              <a:t>//     Precondition:  size( ) + addend.size( ) &lt;= CAPACITY.</a:t>
            </a:r>
          </a:p>
          <a:p>
            <a:pPr>
              <a:spcBef>
                <a:spcPct val="0"/>
              </a:spcBef>
              <a:buClrTx/>
              <a:buSzTx/>
              <a:buFontTx/>
              <a:buNone/>
            </a:pPr>
            <a:r>
              <a:rPr lang="en-US" altLang="zh-CN" sz="2000">
                <a:solidFill>
                  <a:schemeClr val="bg2"/>
                </a:solidFill>
                <a:effectLst/>
                <a:latin typeface="Arial" pitchFamily="34" charset="0"/>
                <a:ea typeface="SimSun" pitchFamily="2" charset="-122"/>
              </a:rPr>
              <a:t>//     Postcondition: Each item in addend has been added to this bag.</a:t>
            </a:r>
          </a:p>
          <a:p>
            <a:pPr>
              <a:spcBef>
                <a:spcPct val="0"/>
              </a:spcBef>
              <a:buClrTx/>
              <a:buSzTx/>
              <a:buFontTx/>
              <a:buNone/>
            </a:pPr>
            <a:r>
              <a:rPr lang="en-US" altLang="zh-CN" sz="2000">
                <a:solidFill>
                  <a:schemeClr val="bg2"/>
                </a:solidFill>
                <a:effectLst/>
                <a:latin typeface="Arial" pitchFamily="34" charset="0"/>
                <a:ea typeface="SimSun" pitchFamily="2" charset="-122"/>
              </a:rPr>
              <a:t>//    Library facilities used: algorithm, cassert</a:t>
            </a:r>
          </a:p>
          <a:p>
            <a:pPr>
              <a:spcBef>
                <a:spcPct val="0"/>
              </a:spcBef>
              <a:buClrTx/>
              <a:buSzTx/>
              <a:buFontTx/>
              <a:buNone/>
            </a:pPr>
            <a:r>
              <a:rPr lang="en-US" altLang="zh-CN" sz="2000">
                <a:solidFill>
                  <a:schemeClr val="bg2"/>
                </a:solidFill>
                <a:effectLst/>
                <a:latin typeface="Arial" pitchFamily="34" charset="0"/>
                <a:ea typeface="SimSun" pitchFamily="2" charset="-122"/>
              </a:rPr>
              <a:t>{</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assert</a:t>
            </a:r>
            <a:r>
              <a:rPr lang="en-US" altLang="zh-CN" sz="2000">
                <a:solidFill>
                  <a:schemeClr val="bg2"/>
                </a:solidFill>
                <a:effectLst/>
                <a:latin typeface="Arial" pitchFamily="34" charset="0"/>
                <a:ea typeface="SimSun" pitchFamily="2" charset="-122"/>
              </a:rPr>
              <a:t>(size( ) + addend.size( ) &lt;= CAPACITY);</a:t>
            </a:r>
          </a:p>
          <a:p>
            <a:pPr>
              <a:spcBef>
                <a:spcPct val="0"/>
              </a:spcBef>
              <a:buClrTx/>
              <a:buSzTx/>
              <a:buFontTx/>
              <a:buNone/>
            </a:pPr>
            <a:r>
              <a:rPr lang="en-US" altLang="zh-CN" sz="2000">
                <a:solidFill>
                  <a:schemeClr val="bg2"/>
                </a:solidFill>
                <a:effectLst/>
                <a:latin typeface="Arial" pitchFamily="34" charset="0"/>
                <a:ea typeface="SimSun" pitchFamily="2" charset="-122"/>
              </a:rPr>
              <a:t>	</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copy</a:t>
            </a:r>
            <a:r>
              <a:rPr lang="en-US" altLang="zh-CN" sz="2000">
                <a:solidFill>
                  <a:schemeClr val="bg2"/>
                </a:solidFill>
                <a:effectLst/>
                <a:latin typeface="Arial" pitchFamily="34" charset="0"/>
                <a:ea typeface="SimSun" pitchFamily="2" charset="-122"/>
              </a:rPr>
              <a:t>(addend.data, addend.data + addend.used, data + used);</a:t>
            </a:r>
          </a:p>
          <a:p>
            <a:pPr>
              <a:spcBef>
                <a:spcPct val="0"/>
              </a:spcBef>
              <a:buClrTx/>
              <a:buSzTx/>
              <a:buFontTx/>
              <a:buNone/>
            </a:pPr>
            <a:r>
              <a:rPr lang="en-US" altLang="zh-CN" sz="2000">
                <a:solidFill>
                  <a:schemeClr val="bg2"/>
                </a:solidFill>
                <a:effectLst/>
                <a:latin typeface="Arial" pitchFamily="34" charset="0"/>
                <a:ea typeface="SimSun" pitchFamily="2" charset="-122"/>
              </a:rPr>
              <a:t>	used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addend.used;</a:t>
            </a:r>
          </a:p>
          <a:p>
            <a:pPr>
              <a:spcBef>
                <a:spcPct val="0"/>
              </a:spcBef>
              <a:buClrTx/>
              <a:buSzTx/>
              <a:buFontTx/>
              <a:buNone/>
            </a:pPr>
            <a:r>
              <a:rPr lang="en-US" altLang="zh-CN" sz="2000">
                <a:solidFill>
                  <a:schemeClr val="bg2"/>
                </a:solidFill>
                <a:effectLst/>
                <a:latin typeface="Arial" pitchFamily="34" charset="0"/>
                <a:ea typeface="SimSun" pitchFamily="2" charset="-122"/>
              </a:rPr>
              <a:t>}</a:t>
            </a:r>
          </a:p>
          <a:p>
            <a:pPr>
              <a:spcBef>
                <a:spcPct val="0"/>
              </a:spcBef>
              <a:buClrTx/>
              <a:buSzTx/>
              <a:buFontTx/>
              <a:buNone/>
            </a:pPr>
            <a:endParaRPr lang="en-US" altLang="zh-CN" sz="2000">
              <a:solidFill>
                <a:schemeClr val="bg2"/>
              </a:solidFill>
              <a:effectLst/>
              <a:latin typeface="Arial" pitchFamily="34" charset="0"/>
              <a:ea typeface="SimSun" pitchFamily="2" charset="-122"/>
            </a:endParaRPr>
          </a:p>
          <a:p>
            <a:pPr>
              <a:spcBef>
                <a:spcPct val="0"/>
              </a:spcBef>
              <a:buClrTx/>
              <a:buSzTx/>
              <a:buFontTx/>
              <a:buNone/>
            </a:pPr>
            <a:r>
              <a:rPr lang="en-US" altLang="zh-CN" sz="2000">
                <a:solidFill>
                  <a:schemeClr val="bg2"/>
                </a:solidFill>
                <a:effectLst/>
                <a:latin typeface="Arial" pitchFamily="34" charset="0"/>
                <a:ea typeface="SimSun" pitchFamily="2" charset="-122"/>
              </a:rPr>
              <a:t>// copy (&lt;beginning location&gt;, ending location&gt;, &lt;destination&gt;);</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Can you fix the bug in the previous slide without using copy ?</a:t>
            </a:r>
          </a:p>
          <a:p>
            <a:pPr eaLnBrk="1">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ea typeface="SimSun" pitchFamily="2" charset="-122"/>
              </a:rPr>
              <a:t>Union Operator +</a:t>
            </a:r>
          </a:p>
        </p:txBody>
      </p:sp>
      <p:sp>
        <p:nvSpPr>
          <p:cNvPr id="119811"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NONMEMBER FUNCTION for the bag class:</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bag operator+(const bag&amp; b1, const bag&amp;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Precondition:  b1.size( ) + b2.size( ) &lt;= bag::CAPACITY.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The bag returned is the union of b1 and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Library facilities used: cassert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bag answer;</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assert(b1.size( ) + b2.size( ) &lt;= bag::CAPACITY);</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b1;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return answer;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calling program:  c =a+b;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what happens if you call </a:t>
            </a:r>
            <a:r>
              <a:rPr lang="en-US" altLang="zh-CN" sz="2000">
                <a:solidFill>
                  <a:srgbClr val="FC0128"/>
                </a:solidFill>
                <a:effectLst/>
                <a:latin typeface="Arial" pitchFamily="34" charset="0"/>
                <a:ea typeface="SimSun" pitchFamily="2" charset="-122"/>
              </a:rPr>
              <a:t>a =a+b</a:t>
            </a:r>
            <a:r>
              <a:rPr lang="en-US" altLang="zh-CN" sz="2000">
                <a:solidFill>
                  <a:schemeClr val="bg2"/>
                </a:solidFill>
                <a:effectLst/>
                <a:latin typeface="Arial" pitchFamily="34" charset="0"/>
                <a:ea typeface="SimSun" pitchFamily="2" charset="-122"/>
              </a:rPr>
              <a:t> ?</a:t>
            </a:r>
          </a:p>
          <a:p>
            <a:pPr eaLnBrk="1">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ea typeface="SimSun" pitchFamily="2" charset="-122"/>
              </a:rPr>
              <a:t>Subtract Operator -</a:t>
            </a:r>
          </a:p>
        </p:txBody>
      </p:sp>
      <p:sp>
        <p:nvSpPr>
          <p:cNvPr id="121859"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spcBef>
                <a:spcPct val="0"/>
              </a:spcBef>
              <a:buClrTx/>
              <a:buSzTx/>
              <a:buFontTx/>
              <a:buNone/>
            </a:pPr>
            <a:r>
              <a:rPr lang="en-US" altLang="zh-CN" sz="2000">
                <a:solidFill>
                  <a:schemeClr val="bg2"/>
                </a:solidFill>
                <a:effectLst/>
                <a:latin typeface="Arial" pitchFamily="34" charset="0"/>
                <a:ea typeface="SimSun" pitchFamily="2" charset="-122"/>
              </a:rPr>
              <a:t>// Prototype: NONMEMBER </a:t>
            </a:r>
            <a:r>
              <a:rPr lang="en-US" altLang="zh-CN" sz="2000">
                <a:solidFill>
                  <a:srgbClr val="FC0128"/>
                </a:solidFill>
                <a:effectLst/>
                <a:latin typeface="Arial" pitchFamily="34" charset="0"/>
                <a:ea typeface="SimSun" pitchFamily="2" charset="-122"/>
              </a:rPr>
              <a:t>friend</a:t>
            </a:r>
            <a:r>
              <a:rPr lang="en-US" altLang="zh-CN" sz="2000">
                <a:solidFill>
                  <a:schemeClr val="bg2"/>
                </a:solidFill>
                <a:effectLst/>
                <a:latin typeface="Arial" pitchFamily="34" charset="0"/>
                <a:ea typeface="SimSun" pitchFamily="2" charset="-122"/>
              </a:rPr>
              <a:t> FUNCTION for the bag class:</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 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b1, </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b2);</a:t>
            </a:r>
          </a:p>
          <a:p>
            <a:pPr>
              <a:spcBef>
                <a:spcPct val="0"/>
              </a:spcBef>
              <a:buClrTx/>
              <a:buSzTx/>
              <a:buFontTx/>
              <a:buNone/>
            </a:pPr>
            <a:r>
              <a:rPr lang="en-US" altLang="zh-CN" sz="2000">
                <a:solidFill>
                  <a:schemeClr val="bg2"/>
                </a:solidFill>
                <a:effectLst/>
                <a:latin typeface="Arial" pitchFamily="34" charset="0"/>
                <a:ea typeface="SimSun" pitchFamily="2" charset="-122"/>
              </a:rPr>
              <a:t>//     Postcondition: For two bags b1 and b2, the bag x-y contains all the items of x, with any items from y removed</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Write your implementation</a:t>
            </a:r>
          </a:p>
          <a:p>
            <a:pPr>
              <a:spcBef>
                <a:spcPct val="0"/>
              </a:spcBef>
              <a:buClrTx/>
              <a:buSzTx/>
              <a:buFontTx/>
              <a:buNone/>
            </a:pPr>
            <a:r>
              <a:rPr lang="en-US" altLang="zh-CN" sz="2000">
                <a:solidFill>
                  <a:schemeClr val="bg2"/>
                </a:solidFill>
                <a:effectLst/>
                <a:latin typeface="Arial" pitchFamily="34" charset="0"/>
                <a:ea typeface="SimSun" pitchFamily="2" charset="-122"/>
              </a:rPr>
              <a:t>// HINTS:</a:t>
            </a:r>
          </a:p>
          <a:p>
            <a:pPr>
              <a:spcBef>
                <a:spcPct val="0"/>
              </a:spcBef>
              <a:buClrTx/>
              <a:buSzTx/>
              <a:buFontTx/>
              <a:buNone/>
            </a:pPr>
            <a:r>
              <a:rPr lang="en-US" altLang="zh-CN" sz="2000">
                <a:solidFill>
                  <a:schemeClr val="bg2"/>
                </a:solidFill>
                <a:effectLst/>
                <a:latin typeface="Arial" pitchFamily="34" charset="0"/>
                <a:ea typeface="SimSun" pitchFamily="2" charset="-122"/>
              </a:rPr>
              <a:t>// 1. A friend function can access private member variables of a bag</a:t>
            </a:r>
          </a:p>
          <a:p>
            <a:pPr>
              <a:spcBef>
                <a:spcPct val="0"/>
              </a:spcBef>
              <a:buClrTx/>
              <a:buSzTx/>
              <a:buFontTx/>
              <a:buNone/>
            </a:pPr>
            <a:r>
              <a:rPr lang="en-US" altLang="zh-CN" sz="2000">
                <a:solidFill>
                  <a:schemeClr val="bg2"/>
                </a:solidFill>
                <a:effectLst/>
                <a:latin typeface="Arial" pitchFamily="34" charset="0"/>
                <a:ea typeface="SimSun" pitchFamily="2" charset="-122"/>
              </a:rPr>
              <a:t>// 2. You cannot change constant reference parameters</a:t>
            </a:r>
          </a:p>
          <a:p>
            <a:pPr>
              <a:spcBef>
                <a:spcPct val="0"/>
              </a:spcBef>
              <a:buClrTx/>
              <a:buSzTx/>
              <a:buFontTx/>
              <a:buNone/>
            </a:pPr>
            <a:r>
              <a:rPr lang="en-US" altLang="zh-CN" sz="2000">
                <a:solidFill>
                  <a:schemeClr val="bg2"/>
                </a:solidFill>
                <a:effectLst/>
                <a:latin typeface="Arial" pitchFamily="34" charset="0"/>
                <a:ea typeface="SimSun" pitchFamily="2" charset="-122"/>
              </a:rPr>
              <a:t>// 3. You may use any member functions of the bag class such as</a:t>
            </a:r>
          </a:p>
          <a:p>
            <a:pPr>
              <a:spcBef>
                <a:spcPct val="0"/>
              </a:spcBef>
              <a:buClrTx/>
              <a:buSzTx/>
              <a:buFontTx/>
              <a:buNone/>
            </a:pPr>
            <a:r>
              <a:rPr lang="en-US" altLang="zh-CN" sz="2000">
                <a:solidFill>
                  <a:schemeClr val="bg2"/>
                </a:solidFill>
                <a:effectLst/>
                <a:latin typeface="Arial" pitchFamily="34" charset="0"/>
                <a:ea typeface="SimSun" pitchFamily="2" charset="-122"/>
              </a:rPr>
              <a:t>//		b1.count(target); // how many target is in bag b1?</a:t>
            </a:r>
          </a:p>
          <a:p>
            <a:pPr>
              <a:spcBef>
                <a:spcPct val="0"/>
              </a:spcBef>
              <a:buClrTx/>
              <a:buSzTx/>
              <a:buFontTx/>
              <a:buNone/>
            </a:pPr>
            <a:r>
              <a:rPr lang="en-US" altLang="zh-CN" sz="2000">
                <a:solidFill>
                  <a:schemeClr val="bg2"/>
                </a:solidFill>
                <a:effectLst/>
                <a:latin typeface="Arial" pitchFamily="34" charset="0"/>
                <a:ea typeface="SimSun" pitchFamily="2" charset="-122"/>
              </a:rPr>
              <a:t>//		b1.erase_one(target); // target is an integer item</a:t>
            </a:r>
          </a:p>
          <a:p>
            <a:pPr>
              <a:spcBef>
                <a:spcPct val="0"/>
              </a:spcBef>
              <a:buClrTx/>
              <a:buSzTx/>
              <a:buFontTx/>
              <a:buNone/>
            </a:pPr>
            <a:r>
              <a:rPr lang="en-US" altLang="zh-CN" sz="2000">
                <a:solidFill>
                  <a:schemeClr val="bg2"/>
                </a:solidFill>
                <a:effectLst/>
                <a:latin typeface="Arial" pitchFamily="34" charset="0"/>
                <a:ea typeface="SimSun" pitchFamily="2" charset="-122"/>
              </a:rPr>
              <a:t>//		b2.size(); // size of the bag b2;</a:t>
            </a:r>
          </a:p>
          <a:p>
            <a:pPr eaLnBrk="1">
              <a:spcBef>
                <a:spcPct val="0"/>
              </a:spcBef>
              <a:buClrTx/>
              <a:buSzTx/>
              <a:buFontTx/>
              <a:buNone/>
            </a:pPr>
            <a:r>
              <a:rPr lang="en-US" altLang="zh-CN" sz="2000">
                <a:solidFill>
                  <a:schemeClr val="bg2"/>
                </a:solidFill>
                <a:effectLst/>
                <a:latin typeface="Arial" pitchFamily="34" charset="0"/>
                <a:ea typeface="SimSun" pitchFamily="2" charset="-122"/>
              </a:rPr>
              <a:t>//           bag b3(b2); // automatic copy constructor</a:t>
            </a:r>
          </a:p>
          <a:p>
            <a:pPr eaLnBrk="1">
              <a:spcBef>
                <a:spcPct val="0"/>
              </a:spcBef>
              <a:buClrTx/>
              <a:buSzTx/>
              <a:buFontTx/>
              <a:buNone/>
            </a:pPr>
            <a:r>
              <a:rPr lang="en-US" altLang="zh-CN" sz="2000">
                <a:solidFill>
                  <a:schemeClr val="bg2"/>
                </a:solidFill>
                <a:effectLst/>
                <a:latin typeface="Arial" pitchFamily="34" charset="0"/>
                <a:ea typeface="SimSun" pitchFamily="2"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ea typeface="SimSun" pitchFamily="2" charset="-122"/>
              </a:rPr>
              <a:t>Subtract Operator -</a:t>
            </a:r>
          </a:p>
        </p:txBody>
      </p:sp>
      <p:sp>
        <p:nvSpPr>
          <p:cNvPr id="122883"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NONMEMBER </a:t>
            </a:r>
            <a:r>
              <a:rPr lang="en-US" altLang="zh-CN" sz="2000">
                <a:solidFill>
                  <a:srgbClr val="FC0128"/>
                </a:solidFill>
                <a:effectLst/>
                <a:latin typeface="Arial" pitchFamily="34" charset="0"/>
                <a:ea typeface="SimSun" pitchFamily="2" charset="-122"/>
              </a:rPr>
              <a:t>friend</a:t>
            </a:r>
            <a:r>
              <a:rPr lang="en-US" altLang="zh-CN" sz="2000">
                <a:solidFill>
                  <a:schemeClr val="bg2"/>
                </a:solidFill>
                <a:effectLst/>
                <a:latin typeface="Arial" pitchFamily="34" charset="0"/>
                <a:ea typeface="SimSun" pitchFamily="2" charset="-122"/>
              </a:rPr>
              <a:t> FUNCTION for the bag class:</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 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b1, </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For two bags b1 and b2, the bag x-y contains all the items of x, with any items from y removed</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size_t index;</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bag answer(b1);  // </a:t>
            </a:r>
            <a:r>
              <a:rPr lang="en-US" altLang="zh-CN" sz="2000">
                <a:solidFill>
                  <a:srgbClr val="FC0128"/>
                </a:solidFill>
                <a:effectLst/>
                <a:latin typeface="Arial" pitchFamily="34" charset="0"/>
                <a:ea typeface="SimSun" pitchFamily="2" charset="-122"/>
              </a:rPr>
              <a:t>copy constructor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size_t size2 = b2.size(); // use member function </a:t>
            </a:r>
            <a:r>
              <a:rPr lang="en-US" altLang="zh-CN" sz="2000">
                <a:solidFill>
                  <a:srgbClr val="FC0128"/>
                </a:solidFill>
                <a:effectLst/>
                <a:latin typeface="Arial" pitchFamily="34" charset="0"/>
                <a:ea typeface="SimSun" pitchFamily="2" charset="-122"/>
              </a:rPr>
              <a:t>size</a:t>
            </a:r>
            <a:r>
              <a:rPr lang="en-US" altLang="zh-CN" sz="2000">
                <a:solidFill>
                  <a:schemeClr val="bg2"/>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for (index = 0; index &lt; size2; ++index)</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int target = b2.data[index];  // use </a:t>
            </a:r>
            <a:r>
              <a:rPr lang="en-US" altLang="zh-CN" sz="2000">
                <a:solidFill>
                  <a:srgbClr val="FC0128"/>
                </a:solidFill>
                <a:effectLst/>
                <a:latin typeface="Arial" pitchFamily="34" charset="0"/>
                <a:ea typeface="SimSun" pitchFamily="2" charset="-122"/>
              </a:rPr>
              <a:t>private member variable</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if (answer.count(target) ) // use function </a:t>
            </a:r>
            <a:r>
              <a:rPr lang="en-US" altLang="zh-CN" sz="2000">
                <a:solidFill>
                  <a:srgbClr val="FC0128"/>
                </a:solidFill>
                <a:effectLst/>
                <a:latin typeface="Arial" pitchFamily="34" charset="0"/>
                <a:ea typeface="SimSun" pitchFamily="2" charset="-122"/>
              </a:rPr>
              <a:t>count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answer.erase_one(target); // use function </a:t>
            </a:r>
            <a:r>
              <a:rPr lang="en-US" altLang="zh-CN" sz="2000">
                <a:solidFill>
                  <a:srgbClr val="FC0128"/>
                </a:solidFill>
                <a:effectLst/>
                <a:latin typeface="Arial" pitchFamily="34" charset="0"/>
                <a:ea typeface="SimSun" pitchFamily="2" charset="-122"/>
              </a:rPr>
              <a:t>erase_one</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return answer;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altLang="zh-CN">
                <a:ea typeface="SimSun" pitchFamily="2" charset="-122"/>
              </a:rPr>
              <a:t>Other Kinds of Bags</a:t>
            </a:r>
          </a:p>
        </p:txBody>
      </p:sp>
      <p:sp>
        <p:nvSpPr>
          <p:cNvPr id="98307" name="Rectangle 3"/>
          <p:cNvSpPr>
            <a:spLocks noGrp="1" noChangeArrowheads="1"/>
          </p:cNvSpPr>
          <p:nvPr>
            <p:ph type="body" idx="1"/>
          </p:nvPr>
        </p:nvSpPr>
        <p:spPr>
          <a:noFill/>
          <a:ln/>
        </p:spPr>
        <p:txBody>
          <a:bodyPr/>
          <a:lstStyle/>
          <a:p>
            <a:r>
              <a:rPr lang="en-US" altLang="zh-CN">
                <a:ea typeface="SimSun" pitchFamily="2" charset="-122"/>
              </a:rPr>
              <a:t>In this example, we have implemented a bag containing </a:t>
            </a:r>
            <a:r>
              <a:rPr lang="en-US" altLang="zh-CN" b="1">
                <a:ea typeface="SimSun" pitchFamily="2" charset="-122"/>
              </a:rPr>
              <a:t>integers</a:t>
            </a:r>
            <a:r>
              <a:rPr lang="en-US" altLang="zh-CN">
                <a:ea typeface="SimSun" pitchFamily="2" charset="-122"/>
              </a:rPr>
              <a:t>.</a:t>
            </a:r>
          </a:p>
          <a:p>
            <a:r>
              <a:rPr lang="en-US" altLang="zh-CN">
                <a:ea typeface="SimSun" pitchFamily="2" charset="-122"/>
              </a:rPr>
              <a:t>But we could have had a bag of </a:t>
            </a:r>
            <a:r>
              <a:rPr lang="en-US" altLang="zh-CN" b="1">
                <a:ea typeface="SimSun" pitchFamily="2" charset="-122"/>
              </a:rPr>
              <a:t>float numbers</a:t>
            </a:r>
            <a:r>
              <a:rPr lang="en-US" altLang="zh-CN">
                <a:ea typeface="SimSun" pitchFamily="2" charset="-122"/>
              </a:rPr>
              <a:t>, a bag of </a:t>
            </a:r>
            <a:r>
              <a:rPr lang="en-US" altLang="zh-CN" b="1">
                <a:ea typeface="SimSun" pitchFamily="2" charset="-122"/>
              </a:rPr>
              <a:t>characters</a:t>
            </a:r>
            <a:r>
              <a:rPr lang="en-US" altLang="zh-CN">
                <a:ea typeface="SimSun" pitchFamily="2" charset="-122"/>
              </a:rPr>
              <a:t>, a bag of </a:t>
            </a:r>
            <a:r>
              <a:rPr lang="en-US" altLang="zh-CN" b="1">
                <a:ea typeface="SimSun" pitchFamily="2" charset="-122"/>
              </a:rPr>
              <a:t>strings</a:t>
            </a:r>
            <a:r>
              <a:rPr lang="en-US" altLang="zh-CN">
                <a:ea typeface="SimSun" pitchFamily="2" charset="-122"/>
              </a:rPr>
              <a:t> . . .</a:t>
            </a:r>
          </a:p>
        </p:txBody>
      </p:sp>
      <p:sp>
        <p:nvSpPr>
          <p:cNvPr id="98308" name="Rectangle 4"/>
          <p:cNvSpPr>
            <a:spLocks noChangeArrowheads="1"/>
          </p:cNvSpPr>
          <p:nvPr/>
        </p:nvSpPr>
        <p:spPr bwMode="auto">
          <a:xfrm>
            <a:off x="1090613" y="4695825"/>
            <a:ext cx="6799262" cy="1914525"/>
          </a:xfrm>
          <a:prstGeom prst="rect">
            <a:avLst/>
          </a:prstGeom>
          <a:noFill/>
          <a:ln w="12700">
            <a:noFill/>
            <a:miter lim="800000"/>
            <a:headEnd/>
            <a:tailEnd/>
          </a:ln>
          <a:effectLst/>
        </p:spPr>
        <p:txBody>
          <a:bodyPr lIns="90488" tIns="44450" rIns="90488" bIns="44450">
            <a:spAutoFit/>
          </a:bodyPr>
          <a:lstStyle/>
          <a:p>
            <a:r>
              <a:rPr lang="en-US" altLang="zh-CN" b="1" i="1">
                <a:effectLst/>
                <a:ea typeface="SimSun" pitchFamily="2" charset="-122"/>
              </a:rPr>
              <a:t>Suppose you wanted one of these other bags. How much would you need to change in the implementation ?</a:t>
            </a:r>
          </a:p>
          <a:p>
            <a:r>
              <a:rPr lang="en-US" altLang="zh-CN" b="1" i="1">
                <a:effectLst/>
                <a:ea typeface="SimSun" pitchFamily="2" charset="-122"/>
              </a:rPr>
              <a:t>Section 3.1 gives a simple solution using</a:t>
            </a:r>
          </a:p>
          <a:p>
            <a:r>
              <a:rPr lang="en-US" altLang="zh-CN" b="1" i="1">
                <a:effectLst/>
                <a:ea typeface="SimSun" pitchFamily="2" charset="-122"/>
              </a:rPr>
              <a:t>the C++ </a:t>
            </a:r>
            <a:r>
              <a:rPr lang="en-US" altLang="zh-CN" b="1">
                <a:solidFill>
                  <a:srgbClr val="FC0128"/>
                </a:solidFill>
                <a:effectLst/>
                <a:ea typeface="SimSun" pitchFamily="2" charset="-122"/>
              </a:rPr>
              <a:t>typedef</a:t>
            </a:r>
            <a:r>
              <a:rPr lang="en-US" altLang="zh-CN" b="1" i="1">
                <a:effectLst/>
                <a:ea typeface="SimSun" pitchFamily="2" charset="-122"/>
              </a:rPr>
              <a:t> statement.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3" name="Group 15"/>
          <p:cNvGrpSpPr>
            <a:grpSpLocks/>
          </p:cNvGrpSpPr>
          <p:nvPr/>
        </p:nvGrpSpPr>
        <p:grpSpPr bwMode="auto">
          <a:xfrm>
            <a:off x="5133975" y="3376613"/>
            <a:ext cx="2468563" cy="2927350"/>
            <a:chOff x="3234" y="2127"/>
            <a:chExt cx="1555" cy="1844"/>
          </a:xfrm>
        </p:grpSpPr>
        <p:grpSp>
          <p:nvGrpSpPr>
            <p:cNvPr id="12301" name="Group 13"/>
            <p:cNvGrpSpPr>
              <a:grpSpLocks/>
            </p:cNvGrpSpPr>
            <p:nvPr/>
          </p:nvGrpSpPr>
          <p:grpSpPr bwMode="auto">
            <a:xfrm>
              <a:off x="3234" y="2180"/>
              <a:ext cx="1555" cy="1791"/>
              <a:chOff x="3234" y="2180"/>
              <a:chExt cx="1555" cy="1791"/>
            </a:xfrm>
          </p:grpSpPr>
          <p:grpSp>
            <p:nvGrpSpPr>
              <p:cNvPr id="12299" name="Group 11"/>
              <p:cNvGrpSpPr>
                <a:grpSpLocks/>
              </p:cNvGrpSpPr>
              <p:nvPr/>
            </p:nvGrpSpPr>
            <p:grpSpPr bwMode="auto">
              <a:xfrm>
                <a:off x="3234" y="2180"/>
                <a:ext cx="1555" cy="1791"/>
                <a:chOff x="3234" y="2180"/>
                <a:chExt cx="1555" cy="1791"/>
              </a:xfrm>
            </p:grpSpPr>
            <p:sp>
              <p:nvSpPr>
                <p:cNvPr id="12290"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2291"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2"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6"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297"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298"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300"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2302"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304"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2305"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p:txBody>
      </p:sp>
      <p:pic>
        <p:nvPicPr>
          <p:cNvPr id="12306"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pic>
        <p:nvPicPr>
          <p:cNvPr id="12307" name="Picture 19"/>
          <p:cNvPicPr>
            <a:picLocks noChangeArrowheads="1"/>
          </p:cNvPicPr>
          <p:nvPr/>
        </p:nvPicPr>
        <p:blipFill>
          <a:blip r:embed="rId4" cstate="print"/>
          <a:srcRect/>
          <a:stretch>
            <a:fillRect/>
          </a:stretch>
        </p:blipFill>
        <p:spPr bwMode="auto">
          <a:xfrm>
            <a:off x="5716588" y="2549525"/>
            <a:ext cx="696912" cy="755650"/>
          </a:xfrm>
          <a:prstGeom prst="rect">
            <a:avLst/>
          </a:prstGeom>
          <a:noFill/>
          <a:ln w="12700">
            <a:noFill/>
            <a:miter lim="800000"/>
            <a:headEnd/>
            <a:tailEnd/>
          </a:ln>
          <a:effectLst/>
        </p:spPr>
      </p:pic>
      <p:sp>
        <p:nvSpPr>
          <p:cNvPr id="12308" name="AutoShape 20"/>
          <p:cNvSpPr>
            <a:spLocks noChangeArrowheads="1"/>
          </p:cNvSpPr>
          <p:nvPr/>
        </p:nvSpPr>
        <p:spPr bwMode="auto">
          <a:xfrm rot="10800000">
            <a:off x="2744788" y="4198938"/>
            <a:ext cx="1457325" cy="1621896"/>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2309" name="Rectangle 21"/>
          <p:cNvSpPr>
            <a:spLocks noChangeArrowheads="1"/>
          </p:cNvSpPr>
          <p:nvPr/>
        </p:nvSpPr>
        <p:spPr bwMode="auto">
          <a:xfrm>
            <a:off x="2590800" y="4267200"/>
            <a:ext cx="1746250" cy="155575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I AM</a:t>
            </a:r>
          </a:p>
          <a:p>
            <a:pPr algn="ctr"/>
            <a:r>
              <a:rPr lang="en-US" altLang="zh-CN" sz="1600" b="1" i="1" dirty="0">
                <a:solidFill>
                  <a:schemeClr val="bg2"/>
                </a:solidFill>
                <a:effectLst/>
                <a:ea typeface="SimSun" pitchFamily="2" charset="-122"/>
              </a:rPr>
              <a:t>PUTTING THE</a:t>
            </a:r>
          </a:p>
          <a:p>
            <a:pPr algn="ctr"/>
            <a:r>
              <a:rPr lang="en-US" altLang="zh-CN" sz="1600" b="1" i="1" dirty="0">
                <a:solidFill>
                  <a:schemeClr val="bg2"/>
                </a:solidFill>
                <a:effectLst/>
                <a:ea typeface="SimSun" pitchFamily="2" charset="-122"/>
              </a:rPr>
              <a:t>NUMBER 4</a:t>
            </a:r>
          </a:p>
          <a:p>
            <a:pPr algn="ctr"/>
            <a:r>
              <a:rPr lang="en-US" altLang="zh-CN" sz="1600" b="1" i="1" dirty="0">
                <a:solidFill>
                  <a:schemeClr val="bg2"/>
                </a:solidFill>
                <a:effectLst/>
                <a:ea typeface="SimSun" pitchFamily="2" charset="-122"/>
              </a:rPr>
              <a:t>INTO THE</a:t>
            </a:r>
          </a:p>
          <a:p>
            <a:pPr algn="ctr"/>
            <a:r>
              <a:rPr lang="en-US" altLang="zh-CN" sz="1600" b="1" i="1" dirty="0">
                <a:solidFill>
                  <a:schemeClr val="bg2"/>
                </a:solidFill>
                <a:effectLst/>
                <a:ea typeface="SimSun" pitchFamily="2" charset="-122"/>
              </a:rPr>
              <a:t>BAG.</a:t>
            </a:r>
          </a:p>
          <a:p>
            <a:pPr algn="ctr" eaLnBrk="1"/>
            <a:endParaRPr lang="zh-CN" altLang="en-US" sz="1600" b="1" i="1" dirty="0">
              <a:solidFill>
                <a:schemeClr val="bg2"/>
              </a:solidFill>
              <a:effectLst/>
              <a:ea typeface="SimSun" pitchFamily="2" charset="-122"/>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SimSun" pitchFamily="2" charset="-122"/>
              </a:rPr>
              <a:t>Time Analysis of the Bag Class</a:t>
            </a:r>
          </a:p>
        </p:txBody>
      </p:sp>
      <p:sp>
        <p:nvSpPr>
          <p:cNvPr id="112643" name="Rectangle 3"/>
          <p:cNvSpPr>
            <a:spLocks noGrp="1" noChangeArrowheads="1"/>
          </p:cNvSpPr>
          <p:nvPr>
            <p:ph type="body" idx="1"/>
          </p:nvPr>
        </p:nvSpPr>
        <p:spPr/>
        <p:txBody>
          <a:bodyPr/>
          <a:lstStyle/>
          <a:p>
            <a:r>
              <a:rPr lang="en-US" altLang="zh-CN">
                <a:ea typeface="SimSun" pitchFamily="2" charset="-122"/>
              </a:rPr>
              <a:t>count – the number of occurrence</a:t>
            </a:r>
          </a:p>
          <a:p>
            <a:r>
              <a:rPr lang="en-US" altLang="zh-CN">
                <a:ea typeface="SimSun" pitchFamily="2" charset="-122"/>
              </a:rPr>
              <a:t>erase_one – remove one from the bag</a:t>
            </a:r>
          </a:p>
          <a:p>
            <a:r>
              <a:rPr lang="en-US" altLang="zh-CN">
                <a:ea typeface="SimSun" pitchFamily="2" charset="-122"/>
              </a:rPr>
              <a:t>erase – remove all </a:t>
            </a:r>
          </a:p>
          <a:p>
            <a:r>
              <a:rPr lang="en-US" altLang="zh-CN">
                <a:ea typeface="SimSun" pitchFamily="2" charset="-122"/>
              </a:rPr>
              <a:t>+=  - append</a:t>
            </a:r>
          </a:p>
          <a:p>
            <a:r>
              <a:rPr lang="en-US" altLang="zh-CN">
                <a:ea typeface="SimSun" pitchFamily="2" charset="-122"/>
              </a:rPr>
              <a:t>b1+b2 - union</a:t>
            </a:r>
          </a:p>
          <a:p>
            <a:r>
              <a:rPr lang="en-US" altLang="zh-CN">
                <a:ea typeface="SimSun" pitchFamily="2" charset="-122"/>
              </a:rPr>
              <a:t>insert – add one item </a:t>
            </a:r>
          </a:p>
          <a:p>
            <a:r>
              <a:rPr lang="en-US" altLang="zh-CN">
                <a:ea typeface="SimSun" pitchFamily="2" charset="-122"/>
              </a:rPr>
              <a:t>size – number of items in the bag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ea typeface="SimSun" pitchFamily="2" charset="-122"/>
              </a:rPr>
              <a:t>What’s the most important, then?</a:t>
            </a:r>
          </a:p>
        </p:txBody>
      </p:sp>
      <p:sp>
        <p:nvSpPr>
          <p:cNvPr id="113667" name="Rectangle 3"/>
          <p:cNvSpPr>
            <a:spLocks noGrp="1" noChangeArrowheads="1"/>
          </p:cNvSpPr>
          <p:nvPr>
            <p:ph type="body" idx="1"/>
          </p:nvPr>
        </p:nvSpPr>
        <p:spPr/>
        <p:txBody>
          <a:bodyPr/>
          <a:lstStyle/>
          <a:p>
            <a:pPr>
              <a:lnSpc>
                <a:spcPct val="90000"/>
              </a:lnSpc>
            </a:pPr>
            <a:r>
              <a:rPr lang="en-US" altLang="zh-CN" sz="2800">
                <a:solidFill>
                  <a:schemeClr val="accent2"/>
                </a:solidFill>
                <a:ea typeface="SimSun" pitchFamily="2" charset="-122"/>
              </a:rPr>
              <a:t>Concept of Container Classes</a:t>
            </a:r>
          </a:p>
          <a:p>
            <a:pPr lvl="1">
              <a:lnSpc>
                <a:spcPct val="90000"/>
              </a:lnSpc>
            </a:pPr>
            <a:r>
              <a:rPr lang="en-US" altLang="zh-CN" sz="2400">
                <a:ea typeface="SimSun" pitchFamily="2" charset="-122"/>
              </a:rPr>
              <a:t> the bag class is not particularly important</a:t>
            </a:r>
          </a:p>
          <a:p>
            <a:pPr>
              <a:lnSpc>
                <a:spcPct val="90000"/>
              </a:lnSpc>
            </a:pPr>
            <a:r>
              <a:rPr lang="en-US" altLang="zh-CN" sz="2800">
                <a:ea typeface="SimSun" pitchFamily="2" charset="-122"/>
              </a:rPr>
              <a:t>Other kinds of container classes</a:t>
            </a:r>
          </a:p>
          <a:p>
            <a:pPr lvl="1">
              <a:lnSpc>
                <a:spcPct val="90000"/>
              </a:lnSpc>
            </a:pPr>
            <a:r>
              <a:rPr lang="en-US" altLang="zh-CN" sz="2400">
                <a:ea typeface="SimSun" pitchFamily="2" charset="-122"/>
              </a:rPr>
              <a:t> </a:t>
            </a:r>
            <a:r>
              <a:rPr lang="en-US" altLang="zh-CN" sz="2400">
                <a:solidFill>
                  <a:srgbClr val="FC0128"/>
                </a:solidFill>
                <a:ea typeface="SimSun" pitchFamily="2" charset="-122"/>
              </a:rPr>
              <a:t>sequence</a:t>
            </a:r>
            <a:r>
              <a:rPr lang="en-US" altLang="zh-CN" sz="2400">
                <a:ea typeface="SimSun" pitchFamily="2" charset="-122"/>
              </a:rPr>
              <a:t> – similar to a bag, both contain a bunch of items. But unlike a bag, the items in a sequence is arranged in order.</a:t>
            </a:r>
          </a:p>
          <a:p>
            <a:pPr lvl="1">
              <a:lnSpc>
                <a:spcPct val="90000"/>
              </a:lnSpc>
            </a:pPr>
            <a:r>
              <a:rPr lang="en-US" altLang="zh-CN" sz="2400">
                <a:ea typeface="SimSun" pitchFamily="2" charset="-122"/>
              </a:rPr>
              <a:t> will be the topic of our </a:t>
            </a:r>
            <a:r>
              <a:rPr lang="en-US" altLang="zh-CN" sz="2400">
                <a:solidFill>
                  <a:srgbClr val="FC0128"/>
                </a:solidFill>
                <a:ea typeface="SimSun" pitchFamily="2" charset="-122"/>
              </a:rPr>
              <a:t>second assignment</a:t>
            </a:r>
            <a:r>
              <a:rPr lang="en-US" altLang="zh-CN" sz="2400">
                <a:ea typeface="SimSun" pitchFamily="2" charset="-122"/>
              </a:rPr>
              <a:t>– paying attention to the differences </a:t>
            </a:r>
          </a:p>
          <a:p>
            <a:pPr lvl="2">
              <a:lnSpc>
                <a:spcPct val="90000"/>
              </a:lnSpc>
            </a:pPr>
            <a:r>
              <a:rPr lang="en-US" altLang="zh-CN" sz="2000">
                <a:ea typeface="SimSun" pitchFamily="2" charset="-122"/>
              </a:rPr>
              <a:t>index – have current,  next, last, etc</a:t>
            </a:r>
          </a:p>
          <a:p>
            <a:pPr lvl="2">
              <a:lnSpc>
                <a:spcPct val="90000"/>
              </a:lnSpc>
            </a:pPr>
            <a:r>
              <a:rPr lang="en-US" altLang="zh-CN" sz="2000">
                <a:ea typeface="SimSun" pitchFamily="2" charset="-122"/>
              </a:rPr>
              <a:t>member functions and their implementation (e.g. insert, attach)</a:t>
            </a:r>
          </a:p>
          <a:p>
            <a:pPr lvl="2">
              <a:lnSpc>
                <a:spcPct val="90000"/>
              </a:lnSpc>
            </a:pPr>
            <a:r>
              <a:rPr lang="en-US" altLang="zh-CN" sz="2000">
                <a:ea typeface="SimSun" pitchFamily="2" charset="-122"/>
              </a:rPr>
              <a:t> time analysis (insert)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a:ea typeface="SimSun" pitchFamily="2" charset="-122"/>
              </a:rPr>
              <a:t>After Class…</a:t>
            </a:r>
          </a:p>
        </p:txBody>
      </p:sp>
      <p:sp>
        <p:nvSpPr>
          <p:cNvPr id="106499" name="Rectangle 3"/>
          <p:cNvSpPr>
            <a:spLocks noGrp="1" noChangeArrowheads="1"/>
          </p:cNvSpPr>
          <p:nvPr>
            <p:ph type="body" idx="1"/>
          </p:nvPr>
        </p:nvSpPr>
        <p:spPr/>
        <p:txBody>
          <a:bodyPr/>
          <a:lstStyle/>
          <a:p>
            <a:pPr>
              <a:lnSpc>
                <a:spcPct val="90000"/>
              </a:lnSpc>
            </a:pPr>
            <a:r>
              <a:rPr lang="en-US" altLang="zh-CN" b="1" dirty="0">
                <a:ea typeface="SimSun" pitchFamily="2" charset="-122"/>
              </a:rPr>
              <a:t>Assignment 2 (online now)</a:t>
            </a:r>
          </a:p>
          <a:p>
            <a:pPr lvl="1">
              <a:lnSpc>
                <a:spcPct val="90000"/>
              </a:lnSpc>
            </a:pPr>
            <a:r>
              <a:rPr lang="en-US" altLang="zh-CN" b="1" dirty="0">
                <a:ea typeface="SimSun" pitchFamily="2" charset="-122"/>
              </a:rPr>
              <a:t>Due in about two weeks, </a:t>
            </a:r>
            <a:r>
              <a:rPr lang="en-US" altLang="zh-CN" b="1">
                <a:ea typeface="SimSun" pitchFamily="2" charset="-122"/>
              </a:rPr>
              <a:t>details online</a:t>
            </a:r>
            <a:r>
              <a:rPr lang="en-US" altLang="zh-CN">
                <a:ea typeface="SimSun" pitchFamily="2" charset="-122"/>
              </a:rPr>
              <a:t> </a:t>
            </a:r>
            <a:endParaRPr lang="en-US" altLang="zh-CN" b="1" dirty="0">
              <a:ea typeface="SimSun" pitchFamily="2" charset="-122"/>
            </a:endParaRPr>
          </a:p>
          <a:p>
            <a:pPr lvl="1">
              <a:lnSpc>
                <a:spcPct val="90000"/>
              </a:lnSpc>
            </a:pPr>
            <a:r>
              <a:rPr lang="en-US" altLang="zh-CN" dirty="0">
                <a:ea typeface="SimSun" pitchFamily="2" charset="-122"/>
              </a:rPr>
              <a:t>Reading: Chapter 3, Section 3.2-3.3</a:t>
            </a:r>
          </a:p>
          <a:p>
            <a:pPr lvl="1">
              <a:lnSpc>
                <a:spcPct val="90000"/>
              </a:lnSpc>
            </a:pPr>
            <a:r>
              <a:rPr lang="en-US" altLang="zh-CN" dirty="0">
                <a:ea typeface="SimSun" pitchFamily="2" charset="-122"/>
              </a:rPr>
              <a:t>especially the </a:t>
            </a:r>
            <a:r>
              <a:rPr lang="en-US" altLang="zh-CN" dirty="0">
                <a:ea typeface="SimSun" pitchFamily="2" charset="-122"/>
                <a:hlinkClick r:id="rId2" action="ppaction://hlinkfile"/>
              </a:rPr>
              <a:t>sequence code</a:t>
            </a:r>
            <a:endParaRPr lang="en-US" altLang="zh-CN" dirty="0">
              <a:ea typeface="SimSun" pitchFamily="2" charset="-122"/>
            </a:endParaRPr>
          </a:p>
          <a:p>
            <a:pPr>
              <a:lnSpc>
                <a:spcPct val="90000"/>
              </a:lnSpc>
            </a:pPr>
            <a:r>
              <a:rPr lang="en-US" altLang="zh-CN" dirty="0">
                <a:ea typeface="SimSun" pitchFamily="2" charset="-122"/>
              </a:rPr>
              <a:t> Self-Test Exercises</a:t>
            </a:r>
          </a:p>
          <a:p>
            <a:pPr lvl="1">
              <a:lnSpc>
                <a:spcPct val="90000"/>
              </a:lnSpc>
            </a:pPr>
            <a:r>
              <a:rPr lang="en-US" altLang="zh-CN" dirty="0">
                <a:ea typeface="SimSun" pitchFamily="2" charset="-122"/>
              </a:rPr>
              <a:t>1,3, 5,10,11,14,18-24</a:t>
            </a:r>
          </a:p>
          <a:p>
            <a:pPr>
              <a:lnSpc>
                <a:spcPct val="90000"/>
              </a:lnSpc>
            </a:pPr>
            <a:r>
              <a:rPr lang="en-US" altLang="zh-CN" dirty="0">
                <a:ea typeface="SimSun" pitchFamily="2" charset="-122"/>
              </a:rPr>
              <a:t>Reading for next lecture </a:t>
            </a:r>
          </a:p>
          <a:p>
            <a:pPr lvl="1">
              <a:lnSpc>
                <a:spcPct val="90000"/>
              </a:lnSpc>
            </a:pPr>
            <a:r>
              <a:rPr lang="en-US" altLang="zh-CN" dirty="0">
                <a:ea typeface="SimSun" pitchFamily="2" charset="-122"/>
              </a:rPr>
              <a:t>Chapter 4, Section 4.1-4.2</a:t>
            </a:r>
          </a:p>
          <a:p>
            <a:pPr>
              <a:lnSpc>
                <a:spcPct val="90000"/>
              </a:lnSpc>
              <a:buFont typeface="Monotype Sorts" charset="2"/>
              <a:buNone/>
            </a:pPr>
            <a:endParaRPr lang="zh-CN" altLang="en-US" dirty="0">
              <a:ea typeface="SimSun"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noFill/>
          <a:ln/>
        </p:spPr>
        <p:txBody>
          <a:bodyPr/>
          <a:lstStyle/>
          <a:p>
            <a:pPr>
              <a:lnSpc>
                <a:spcPct val="90000"/>
              </a:lnSpc>
            </a:pPr>
            <a:r>
              <a:rPr lang="en-US" altLang="zh-CN" sz="2800">
                <a:ea typeface="SimSun" pitchFamily="2" charset="-122"/>
              </a:rPr>
              <a:t>A container class is a class that can hold a collection of items.</a:t>
            </a:r>
          </a:p>
          <a:p>
            <a:pPr>
              <a:lnSpc>
                <a:spcPct val="90000"/>
              </a:lnSpc>
            </a:pPr>
            <a:r>
              <a:rPr lang="en-US" altLang="zh-CN" sz="2800">
                <a:ea typeface="SimSun" pitchFamily="2" charset="-122"/>
              </a:rPr>
              <a:t>Container classes can be implemented with a C++ class.</a:t>
            </a:r>
          </a:p>
          <a:p>
            <a:pPr>
              <a:lnSpc>
                <a:spcPct val="90000"/>
              </a:lnSpc>
            </a:pPr>
            <a:r>
              <a:rPr lang="en-US" altLang="zh-CN" sz="2800">
                <a:ea typeface="SimSun" pitchFamily="2" charset="-122"/>
              </a:rPr>
              <a:t>The class is implemented with </a:t>
            </a:r>
          </a:p>
          <a:p>
            <a:pPr lvl="1">
              <a:lnSpc>
                <a:spcPct val="90000"/>
              </a:lnSpc>
            </a:pPr>
            <a:r>
              <a:rPr lang="en-US" altLang="zh-CN" sz="2400">
                <a:ea typeface="SimSun" pitchFamily="2" charset="-122"/>
              </a:rPr>
              <a:t>a header file (containing documentation and the class definition) </a:t>
            </a:r>
            <a:r>
              <a:rPr lang="en-US" altLang="zh-CN" sz="2400">
                <a:ea typeface="SimSun" pitchFamily="2" charset="-122"/>
                <a:hlinkClick r:id="rId3" action="ppaction://hlinkfile"/>
              </a:rPr>
              <a:t>bag1.h</a:t>
            </a:r>
            <a:r>
              <a:rPr lang="en-US" altLang="zh-CN" sz="2400">
                <a:ea typeface="SimSun" pitchFamily="2" charset="-122"/>
              </a:rPr>
              <a:t> and </a:t>
            </a:r>
          </a:p>
          <a:p>
            <a:pPr lvl="1">
              <a:lnSpc>
                <a:spcPct val="90000"/>
              </a:lnSpc>
            </a:pPr>
            <a:r>
              <a:rPr lang="en-US" altLang="zh-CN" sz="2400">
                <a:ea typeface="SimSun" pitchFamily="2" charset="-122"/>
              </a:rPr>
              <a:t>an implementation file (containing the implementations of the member functions) </a:t>
            </a:r>
            <a:r>
              <a:rPr lang="en-US" altLang="zh-CN" sz="2400">
                <a:ea typeface="SimSun" pitchFamily="2" charset="-122"/>
                <a:hlinkClick r:id="rId3" action="ppaction://hlinkfile"/>
              </a:rPr>
              <a:t>bag1.cxx</a:t>
            </a:r>
            <a:r>
              <a:rPr lang="en-US" altLang="zh-CN" sz="2400">
                <a:ea typeface="SimSun" pitchFamily="2" charset="-122"/>
              </a:rPr>
              <a:t>.</a:t>
            </a:r>
          </a:p>
          <a:p>
            <a:pPr>
              <a:lnSpc>
                <a:spcPct val="90000"/>
              </a:lnSpc>
            </a:pPr>
            <a:r>
              <a:rPr lang="en-US" altLang="zh-CN" sz="2800">
                <a:ea typeface="SimSun" pitchFamily="2" charset="-122"/>
              </a:rPr>
              <a:t>Other details are given in Section 3.1, which you should read, especially the real </a:t>
            </a:r>
            <a:r>
              <a:rPr lang="en-US" altLang="zh-CN" sz="2800">
                <a:ea typeface="SimSun" pitchFamily="2" charset="-122"/>
                <a:hlinkClick r:id="rId3" action="ppaction://hlinkfile"/>
              </a:rPr>
              <a:t>bag code</a:t>
            </a:r>
            <a:endParaRPr lang="en-US" altLang="zh-CN" sz="2800">
              <a:ea typeface="SimSun" pitchFamily="2" charset="-122"/>
            </a:endParaRPr>
          </a:p>
        </p:txBody>
      </p:sp>
      <p:pic>
        <p:nvPicPr>
          <p:cNvPr id="135171"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35172"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239000" y="5219700"/>
            <a:ext cx="1600200" cy="1143000"/>
          </a:xfrm>
          <a:noFill/>
          <a:ln/>
        </p:spPr>
        <p:txBody>
          <a:bodyPr/>
          <a:lstStyle/>
          <a:p>
            <a:r>
              <a:rPr lang="en-US" altLang="zh-CN" sz="2400">
                <a:latin typeface="Arial" pitchFamily="34" charset="0"/>
                <a:ea typeface="SimSun" pitchFamily="2" charset="-122"/>
              </a:rPr>
              <a:t>T</a:t>
            </a:r>
            <a:r>
              <a:rPr lang="en-US" altLang="zh-CN" sz="1800">
                <a:latin typeface="Arial" pitchFamily="34" charset="0"/>
                <a:ea typeface="SimSun" pitchFamily="2" charset="-122"/>
              </a:rPr>
              <a:t>HE  </a:t>
            </a:r>
            <a:r>
              <a:rPr lang="en-US" altLang="zh-CN" sz="2400">
                <a:latin typeface="Arial" pitchFamily="34" charset="0"/>
                <a:ea typeface="SimSun" pitchFamily="2" charset="-122"/>
              </a:rPr>
              <a:t>E</a:t>
            </a:r>
            <a:r>
              <a:rPr lang="en-US" altLang="zh-CN" sz="1800">
                <a:latin typeface="Arial" pitchFamily="34" charset="0"/>
                <a:ea typeface="SimSun" pitchFamily="2" charset="-122"/>
              </a:rPr>
              <a:t>ND</a:t>
            </a:r>
          </a:p>
        </p:txBody>
      </p:sp>
      <p:pic>
        <p:nvPicPr>
          <p:cNvPr id="102403"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102404" name="Rectangle 4"/>
          <p:cNvSpPr>
            <a:spLocks noChangeArrowheads="1"/>
          </p:cNvSpPr>
          <p:nvPr/>
        </p:nvSpPr>
        <p:spPr bwMode="auto">
          <a:xfrm>
            <a:off x="1357313" y="2081213"/>
            <a:ext cx="7046912" cy="2641600"/>
          </a:xfrm>
          <a:prstGeom prst="rect">
            <a:avLst/>
          </a:prstGeom>
          <a:noFill/>
          <a:ln w="12700">
            <a:noFill/>
            <a:miter lim="800000"/>
            <a:headEnd/>
            <a:tailEnd/>
          </a:ln>
          <a:effectLst/>
        </p:spPr>
        <p:txBody>
          <a:bodyPr wrap="none" lIns="90488" tIns="44450" rIns="90488" bIns="44450">
            <a:spAutoFit/>
          </a:bodyPr>
          <a:lstStyle/>
          <a:p>
            <a:r>
              <a:rPr lang="en-US" altLang="zh-CN" sz="1400">
                <a:effectLst>
                  <a:outerShdw blurRad="38100" dist="38100" dir="2700000" algn="tl">
                    <a:srgbClr val="000000"/>
                  </a:outerShdw>
                </a:effectLst>
                <a:ea typeface="SimSun" pitchFamily="2" charset="-122"/>
              </a:rPr>
              <a:t>Presentation copyright 1997, Addison Wesley Longman</a:t>
            </a:r>
          </a:p>
          <a:p>
            <a:r>
              <a:rPr lang="en-US" altLang="zh-CN" sz="1400">
                <a:effectLst>
                  <a:outerShdw blurRad="38100" dist="38100" dir="2700000" algn="tl">
                    <a:srgbClr val="000000"/>
                  </a:outerShdw>
                </a:effectLst>
                <a:ea typeface="SimSun" pitchFamily="2" charset="-122"/>
              </a:rPr>
              <a:t>For use with </a:t>
            </a:r>
            <a:r>
              <a:rPr lang="en-US" altLang="zh-CN" sz="1400" i="1">
                <a:effectLst>
                  <a:outerShdw blurRad="38100" dist="38100" dir="2700000" algn="tl">
                    <a:srgbClr val="000000"/>
                  </a:outerShdw>
                </a:effectLst>
                <a:ea typeface="SimSun" pitchFamily="2" charset="-122"/>
              </a:rPr>
              <a:t>Data Structures and Other Objects  Using C++</a:t>
            </a:r>
          </a:p>
          <a:p>
            <a:r>
              <a:rPr lang="en-US" altLang="zh-CN" sz="1400">
                <a:effectLst>
                  <a:outerShdw blurRad="38100" dist="38100" dir="2700000" algn="tl">
                    <a:srgbClr val="000000"/>
                  </a:outerShdw>
                </a:effectLst>
                <a:ea typeface="SimSun" pitchFamily="2" charset="-122"/>
              </a:rPr>
              <a:t>by Michael Main and Walter Savitch.</a:t>
            </a:r>
          </a:p>
          <a:p>
            <a:endParaRPr lang="en-US" altLang="zh-CN" sz="1400">
              <a:effectLst>
                <a:outerShdw blurRad="38100" dist="38100" dir="2700000" algn="tl">
                  <a:srgbClr val="000000"/>
                </a:outerShdw>
              </a:effectLst>
              <a:ea typeface="SimSun" pitchFamily="2" charset="-122"/>
            </a:endParaRPr>
          </a:p>
          <a:p>
            <a:r>
              <a:rPr lang="en-US" altLang="zh-CN" sz="1400">
                <a:effectLst>
                  <a:outerShdw blurRad="38100" dist="38100" dir="2700000" algn="tl">
                    <a:srgbClr val="000000"/>
                  </a:outerShdw>
                </a:effectLst>
                <a:ea typeface="SimSun" pitchFamily="2" charset="-122"/>
              </a:rPr>
              <a:t>Some artwork in the presentation is used with permission from Presentation Task Force</a:t>
            </a:r>
          </a:p>
          <a:p>
            <a:r>
              <a:rPr lang="en-US" altLang="zh-CN" sz="1400">
                <a:effectLst>
                  <a:outerShdw blurRad="38100" dist="38100" dir="2700000" algn="tl">
                    <a:srgbClr val="000000"/>
                  </a:outerShdw>
                </a:effectLst>
                <a:ea typeface="SimSun" pitchFamily="2" charset="-122"/>
              </a:rPr>
              <a:t>(copyright New Vision Technologies Inc.) and Corel Gallery Clipart Catalog (copyright</a:t>
            </a:r>
          </a:p>
          <a:p>
            <a:r>
              <a:rPr lang="en-US" altLang="zh-CN" sz="1400">
                <a:effectLst>
                  <a:outerShdw blurRad="38100" dist="38100" dir="2700000" algn="tl">
                    <a:srgbClr val="000000"/>
                  </a:outerShdw>
                </a:effectLst>
                <a:ea typeface="SimSun" pitchFamily="2" charset="-122"/>
              </a:rPr>
              <a:t>Corel Corporation, 3G Graphics Inc., Archive Arts, Cartesia Software, Image Club</a:t>
            </a:r>
          </a:p>
          <a:p>
            <a:r>
              <a:rPr lang="en-US" altLang="zh-CN" sz="1400">
                <a:effectLst>
                  <a:outerShdw blurRad="38100" dist="38100" dir="2700000" algn="tl">
                    <a:srgbClr val="000000"/>
                  </a:outerShdw>
                </a:effectLst>
                <a:ea typeface="SimSun" pitchFamily="2" charset="-122"/>
              </a:rPr>
              <a:t>Graphics Inc., One Mile Up Inc., TechPool Studios, Totem Graphics Inc.).</a:t>
            </a:r>
          </a:p>
          <a:p>
            <a:endParaRPr lang="en-US" altLang="zh-CN" sz="1400">
              <a:effectLst>
                <a:outerShdw blurRad="38100" dist="38100" dir="2700000" algn="tl">
                  <a:srgbClr val="000000"/>
                </a:outerShdw>
              </a:effectLst>
              <a:ea typeface="SimSun" pitchFamily="2" charset="-122"/>
            </a:endParaRPr>
          </a:p>
          <a:p>
            <a:r>
              <a:rPr lang="en-US" altLang="zh-CN" sz="1400">
                <a:effectLst>
                  <a:outerShdw blurRad="38100" dist="38100" dir="2700000" algn="tl">
                    <a:srgbClr val="000000"/>
                  </a:outerShdw>
                </a:effectLst>
                <a:ea typeface="SimSun" pitchFamily="2" charset="-122"/>
              </a:rPr>
              <a:t>Students and instructors who use </a:t>
            </a:r>
            <a:r>
              <a:rPr lang="en-US" altLang="zh-CN" sz="1400" i="1">
                <a:effectLst>
                  <a:outerShdw blurRad="38100" dist="38100" dir="2700000" algn="tl">
                    <a:srgbClr val="000000"/>
                  </a:outerShdw>
                </a:effectLst>
                <a:ea typeface="SimSun" pitchFamily="2" charset="-122"/>
              </a:rPr>
              <a:t>Data Structures and Other Objects</a:t>
            </a:r>
            <a:r>
              <a:rPr lang="en-US" altLang="zh-CN" sz="1400">
                <a:effectLst>
                  <a:outerShdw blurRad="38100" dist="38100" dir="2700000" algn="tl">
                    <a:srgbClr val="000000"/>
                  </a:outerShdw>
                </a:effectLst>
                <a:ea typeface="SimSun" pitchFamily="2" charset="-122"/>
              </a:rPr>
              <a:t> </a:t>
            </a:r>
            <a:r>
              <a:rPr lang="en-US" altLang="zh-CN" sz="1400" i="1">
                <a:effectLst>
                  <a:outerShdw blurRad="38100" dist="38100" dir="2700000" algn="tl">
                    <a:srgbClr val="000000"/>
                  </a:outerShdw>
                </a:effectLst>
                <a:ea typeface="SimSun" pitchFamily="2" charset="-122"/>
              </a:rPr>
              <a:t>Using C++ </a:t>
            </a:r>
            <a:r>
              <a:rPr lang="en-US" altLang="zh-CN" sz="1400">
                <a:effectLst>
                  <a:outerShdw blurRad="38100" dist="38100" dir="2700000" algn="tl">
                    <a:srgbClr val="000000"/>
                  </a:outerShdw>
                </a:effectLst>
                <a:ea typeface="SimSun" pitchFamily="2" charset="-122"/>
              </a:rPr>
              <a:t>are</a:t>
            </a:r>
          </a:p>
          <a:p>
            <a:r>
              <a:rPr lang="en-US" altLang="zh-CN" sz="1400">
                <a:effectLst>
                  <a:outerShdw blurRad="38100" dist="38100" dir="2700000" algn="tl">
                    <a:srgbClr val="000000"/>
                  </a:outerShdw>
                </a:effectLst>
                <a:ea typeface="SimSun" pitchFamily="2" charset="-122"/>
              </a:rPr>
              <a:t>welcome to use this presentation however they see fit, so long as this copyright notice </a:t>
            </a:r>
          </a:p>
          <a:p>
            <a:r>
              <a:rPr lang="en-US" altLang="zh-CN" sz="1400">
                <a:effectLst>
                  <a:outerShdw blurRad="38100" dist="38100" dir="2700000" algn="tl">
                    <a:srgbClr val="000000"/>
                  </a:outerShdw>
                </a:effectLst>
                <a:ea typeface="SimSun" pitchFamily="2" charset="-122"/>
              </a:rPr>
              <a:t>remains intact.</a:t>
            </a:r>
          </a:p>
        </p:txBody>
      </p:sp>
      <p:sp>
        <p:nvSpPr>
          <p:cNvPr id="102405" name="Text Box 5"/>
          <p:cNvSpPr txBox="1">
            <a:spLocks noChangeArrowheads="1"/>
          </p:cNvSpPr>
          <p:nvPr/>
        </p:nvSpPr>
        <p:spPr bwMode="auto">
          <a:xfrm>
            <a:off x="228600" y="457200"/>
            <a:ext cx="8466138" cy="1006475"/>
          </a:xfrm>
          <a:prstGeom prst="rect">
            <a:avLst/>
          </a:prstGeom>
          <a:noFill/>
          <a:ln w="12700">
            <a:noFill/>
            <a:miter lim="800000"/>
            <a:headEnd/>
            <a:tailEnd/>
          </a:ln>
          <a:effectLst/>
        </p:spPr>
        <p:txBody>
          <a:bodyPr>
            <a:spAutoFit/>
          </a:bodyPr>
          <a:lstStyle/>
          <a:p>
            <a:pPr>
              <a:spcBef>
                <a:spcPct val="50000"/>
              </a:spcBef>
            </a:pPr>
            <a:r>
              <a:rPr lang="en-US" altLang="zh-CN" sz="2000" dirty="0">
                <a:effectLst>
                  <a:outerShdw blurRad="38100" dist="38100" dir="2700000" algn="tl">
                    <a:srgbClr val="000000"/>
                  </a:outerShdw>
                </a:effectLst>
                <a:ea typeface="SimSun" pitchFamily="2" charset="-122"/>
              </a:rPr>
              <a:t>This lecture was modified from the authors’ presentation, with new conventions provided in the second edition (2001) of the textbook and other minor changes  -- Z. Zhu</a:t>
            </a:r>
            <a:r>
              <a:rPr lang="en-US" altLang="zh-CN" sz="2000">
                <a:effectLst>
                  <a:outerShdw blurRad="38100" dist="38100" dir="2700000" algn="tl">
                    <a:srgbClr val="000000"/>
                  </a:outerShdw>
                </a:effectLst>
                <a:ea typeface="SimSun" pitchFamily="2" charset="-122"/>
              </a:rPr>
              <a:t>, 2002-2023, </a:t>
            </a:r>
            <a:r>
              <a:rPr lang="en-US" altLang="zh-CN" sz="2000" dirty="0">
                <a:effectLst>
                  <a:outerShdw blurRad="38100" dist="38100" dir="2700000" algn="tl">
                    <a:srgbClr val="000000"/>
                  </a:outerShdw>
                </a:effectLst>
                <a:ea typeface="SimSun" pitchFamily="2" charset="-122"/>
              </a:rPr>
              <a:t>CCNY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1" name="Group 15"/>
          <p:cNvGrpSpPr>
            <a:grpSpLocks/>
          </p:cNvGrpSpPr>
          <p:nvPr/>
        </p:nvGrpSpPr>
        <p:grpSpPr bwMode="auto">
          <a:xfrm>
            <a:off x="5133975" y="3376613"/>
            <a:ext cx="2468563" cy="2927350"/>
            <a:chOff x="3234" y="2127"/>
            <a:chExt cx="1555" cy="1844"/>
          </a:xfrm>
        </p:grpSpPr>
        <p:grpSp>
          <p:nvGrpSpPr>
            <p:cNvPr id="14349" name="Group 13"/>
            <p:cNvGrpSpPr>
              <a:grpSpLocks/>
            </p:cNvGrpSpPr>
            <p:nvPr/>
          </p:nvGrpSpPr>
          <p:grpSpPr bwMode="auto">
            <a:xfrm>
              <a:off x="3234" y="2180"/>
              <a:ext cx="1555" cy="1791"/>
              <a:chOff x="3234" y="2180"/>
              <a:chExt cx="1555" cy="1791"/>
            </a:xfrm>
          </p:grpSpPr>
          <p:grpSp>
            <p:nvGrpSpPr>
              <p:cNvPr id="14347" name="Group 11"/>
              <p:cNvGrpSpPr>
                <a:grpSpLocks/>
              </p:cNvGrpSpPr>
              <p:nvPr/>
            </p:nvGrpSpPr>
            <p:grpSpPr bwMode="auto">
              <a:xfrm>
                <a:off x="3234" y="2180"/>
                <a:ext cx="1555" cy="1791"/>
                <a:chOff x="3234" y="2180"/>
                <a:chExt cx="1555" cy="1791"/>
              </a:xfrm>
            </p:grpSpPr>
            <p:sp>
              <p:nvSpPr>
                <p:cNvPr id="14338"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4339"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0"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4"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45"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48"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4350"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52"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4353"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p:txBody>
      </p:sp>
      <p:sp>
        <p:nvSpPr>
          <p:cNvPr id="14354" name="AutoShape 18"/>
          <p:cNvSpPr>
            <a:spLocks noChangeArrowheads="1"/>
          </p:cNvSpPr>
          <p:nvPr/>
        </p:nvSpPr>
        <p:spPr bwMode="auto">
          <a:xfrm rot="10800000">
            <a:off x="2744788" y="419893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4355" name="Rectangle 19"/>
          <p:cNvSpPr>
            <a:spLocks noChangeArrowheads="1"/>
          </p:cNvSpPr>
          <p:nvPr/>
        </p:nvSpPr>
        <p:spPr bwMode="auto">
          <a:xfrm>
            <a:off x="2667000" y="43434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THE 4 IS</a:t>
            </a:r>
          </a:p>
          <a:p>
            <a:pPr algn="ctr"/>
            <a:r>
              <a:rPr lang="en-US" altLang="zh-CN" sz="1600" b="1" i="1" dirty="0">
                <a:solidFill>
                  <a:schemeClr val="bg2"/>
                </a:solidFill>
                <a:effectLst/>
                <a:ea typeface="SimSun" pitchFamily="2" charset="-122"/>
              </a:rPr>
              <a:t>IN THE</a:t>
            </a:r>
          </a:p>
          <a:p>
            <a:pPr algn="ctr"/>
            <a:r>
              <a:rPr lang="en-US" altLang="zh-CN" sz="1600" b="1" i="1" dirty="0">
                <a:solidFill>
                  <a:schemeClr val="bg2"/>
                </a:solidFill>
                <a:effectLst/>
                <a:ea typeface="SimSun" pitchFamily="2" charset="-122"/>
              </a:rPr>
              <a:t>BAG.</a:t>
            </a:r>
          </a:p>
          <a:p>
            <a:pPr algn="ctr" eaLnBrk="1"/>
            <a:endParaRPr lang="zh-CN" altLang="en-US" sz="1600" b="1" i="1" dirty="0">
              <a:solidFill>
                <a:schemeClr val="bg2"/>
              </a:solidFill>
              <a:effectLst/>
              <a:ea typeface="SimSun" pitchFamily="2" charset="-122"/>
            </a:endParaRPr>
          </a:p>
        </p:txBody>
      </p:sp>
      <p:sp>
        <p:nvSpPr>
          <p:cNvPr id="14356" name="AutoShape 20"/>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4357" name="Picture 21"/>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14358" name="Picture 22"/>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spTree>
  </p:cSld>
  <p:clrMapOvr>
    <a:masterClrMapping/>
  </p:clrMapOvr>
  <p:transition spd="slow">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9" name="Group 15"/>
          <p:cNvGrpSpPr>
            <a:grpSpLocks/>
          </p:cNvGrpSpPr>
          <p:nvPr/>
        </p:nvGrpSpPr>
        <p:grpSpPr bwMode="auto">
          <a:xfrm>
            <a:off x="5133975" y="3376613"/>
            <a:ext cx="2468563" cy="2927350"/>
            <a:chOff x="3234" y="2127"/>
            <a:chExt cx="1555" cy="1844"/>
          </a:xfrm>
        </p:grpSpPr>
        <p:grpSp>
          <p:nvGrpSpPr>
            <p:cNvPr id="16397" name="Group 13"/>
            <p:cNvGrpSpPr>
              <a:grpSpLocks/>
            </p:cNvGrpSpPr>
            <p:nvPr/>
          </p:nvGrpSpPr>
          <p:grpSpPr bwMode="auto">
            <a:xfrm>
              <a:off x="3234" y="2180"/>
              <a:ext cx="1555" cy="1791"/>
              <a:chOff x="3234" y="2180"/>
              <a:chExt cx="1555" cy="1791"/>
            </a:xfrm>
          </p:grpSpPr>
          <p:grpSp>
            <p:nvGrpSpPr>
              <p:cNvPr id="16395" name="Group 11"/>
              <p:cNvGrpSpPr>
                <a:grpSpLocks/>
              </p:cNvGrpSpPr>
              <p:nvPr/>
            </p:nvGrpSpPr>
            <p:grpSpPr bwMode="auto">
              <a:xfrm>
                <a:off x="3234" y="2180"/>
                <a:ext cx="1555" cy="1791"/>
                <a:chOff x="3234" y="2180"/>
                <a:chExt cx="1555" cy="1791"/>
              </a:xfrm>
            </p:grpSpPr>
            <p:sp>
              <p:nvSpPr>
                <p:cNvPr id="16386"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6387"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88"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89"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0"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2"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3"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396"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6398"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400"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6401"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p:txBody>
      </p:sp>
      <p:pic>
        <p:nvPicPr>
          <p:cNvPr id="16402"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sp>
        <p:nvSpPr>
          <p:cNvPr id="16403" name="AutoShape 19"/>
          <p:cNvSpPr>
            <a:spLocks noChangeArrowheads="1"/>
          </p:cNvSpPr>
          <p:nvPr/>
        </p:nvSpPr>
        <p:spPr bwMode="auto">
          <a:xfrm rot="10800000">
            <a:off x="2744788" y="4198938"/>
            <a:ext cx="1457325" cy="186266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6404" name="Rectangle 20"/>
          <p:cNvSpPr>
            <a:spLocks noChangeArrowheads="1"/>
          </p:cNvSpPr>
          <p:nvPr/>
        </p:nvSpPr>
        <p:spPr bwMode="auto">
          <a:xfrm>
            <a:off x="2667000" y="4343400"/>
            <a:ext cx="1746250" cy="1800225"/>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NOW  I'M</a:t>
            </a:r>
          </a:p>
          <a:p>
            <a:pPr algn="ctr"/>
            <a:r>
              <a:rPr lang="en-US" altLang="zh-CN" sz="1600" b="1" i="1" dirty="0">
                <a:solidFill>
                  <a:schemeClr val="bg2"/>
                </a:solidFill>
                <a:effectLst/>
                <a:ea typeface="SimSun" pitchFamily="2" charset="-122"/>
              </a:rPr>
              <a:t>PUTTING</a:t>
            </a:r>
          </a:p>
          <a:p>
            <a:pPr algn="ctr"/>
            <a:r>
              <a:rPr lang="en-US" altLang="zh-CN" sz="1600" b="1" i="1" dirty="0">
                <a:solidFill>
                  <a:schemeClr val="bg2"/>
                </a:solidFill>
                <a:effectLst/>
                <a:ea typeface="SimSun" pitchFamily="2" charset="-122"/>
              </a:rPr>
              <a:t>ANOTHER</a:t>
            </a:r>
          </a:p>
          <a:p>
            <a:pPr algn="ctr"/>
            <a:r>
              <a:rPr lang="en-US" altLang="zh-CN" sz="1600" b="1" i="1" dirty="0">
                <a:solidFill>
                  <a:schemeClr val="bg2"/>
                </a:solidFill>
                <a:effectLst/>
                <a:ea typeface="SimSun" pitchFamily="2" charset="-122"/>
              </a:rPr>
              <a:t>NUMBER IN THE BAG --</a:t>
            </a:r>
          </a:p>
          <a:p>
            <a:pPr algn="ctr"/>
            <a:r>
              <a:rPr lang="en-US" altLang="zh-CN" sz="1600" b="1" i="1" dirty="0">
                <a:solidFill>
                  <a:schemeClr val="bg2"/>
                </a:solidFill>
                <a:effectLst/>
                <a:ea typeface="SimSun" pitchFamily="2" charset="-122"/>
              </a:rPr>
              <a:t>AN 8.</a:t>
            </a:r>
          </a:p>
          <a:p>
            <a:pPr algn="ctr" eaLnBrk="1"/>
            <a:endParaRPr lang="zh-CN" altLang="en-US" sz="1600" b="1" i="1" dirty="0">
              <a:solidFill>
                <a:schemeClr val="bg2"/>
              </a:solidFill>
              <a:effectLst/>
              <a:ea typeface="SimSun" pitchFamily="2" charset="-122"/>
            </a:endParaRPr>
          </a:p>
        </p:txBody>
      </p:sp>
      <p:pic>
        <p:nvPicPr>
          <p:cNvPr id="16405" name="Picture 21"/>
          <p:cNvPicPr>
            <a:picLocks noChangeArrowheads="1"/>
          </p:cNvPicPr>
          <p:nvPr/>
        </p:nvPicPr>
        <p:blipFill>
          <a:blip r:embed="rId4" cstate="print"/>
          <a:srcRect/>
          <a:stretch>
            <a:fillRect/>
          </a:stretch>
        </p:blipFill>
        <p:spPr bwMode="auto">
          <a:xfrm>
            <a:off x="5730875" y="2611438"/>
            <a:ext cx="615950" cy="666750"/>
          </a:xfrm>
          <a:prstGeom prst="rect">
            <a:avLst/>
          </a:prstGeom>
          <a:noFill/>
          <a:ln w="12700">
            <a:noFill/>
            <a:miter lim="800000"/>
            <a:headEnd/>
            <a:tailEnd/>
          </a:ln>
          <a:effec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7" name="Group 15"/>
          <p:cNvGrpSpPr>
            <a:grpSpLocks/>
          </p:cNvGrpSpPr>
          <p:nvPr/>
        </p:nvGrpSpPr>
        <p:grpSpPr bwMode="auto">
          <a:xfrm>
            <a:off x="5133975" y="3376613"/>
            <a:ext cx="2468563" cy="2927350"/>
            <a:chOff x="3234" y="2127"/>
            <a:chExt cx="1555" cy="1844"/>
          </a:xfrm>
        </p:grpSpPr>
        <p:grpSp>
          <p:nvGrpSpPr>
            <p:cNvPr id="18445" name="Group 13"/>
            <p:cNvGrpSpPr>
              <a:grpSpLocks/>
            </p:cNvGrpSpPr>
            <p:nvPr/>
          </p:nvGrpSpPr>
          <p:grpSpPr bwMode="auto">
            <a:xfrm>
              <a:off x="3234" y="2180"/>
              <a:ext cx="1555" cy="1791"/>
              <a:chOff x="3234" y="2180"/>
              <a:chExt cx="1555" cy="1791"/>
            </a:xfrm>
          </p:grpSpPr>
          <p:grpSp>
            <p:nvGrpSpPr>
              <p:cNvPr id="18443" name="Group 11"/>
              <p:cNvGrpSpPr>
                <a:grpSpLocks/>
              </p:cNvGrpSpPr>
              <p:nvPr/>
            </p:nvGrpSpPr>
            <p:grpSpPr bwMode="auto">
              <a:xfrm>
                <a:off x="3234" y="2180"/>
                <a:ext cx="1555" cy="1791"/>
                <a:chOff x="3234" y="2180"/>
                <a:chExt cx="1555" cy="1791"/>
              </a:xfrm>
            </p:grpSpPr>
            <p:sp>
              <p:nvSpPr>
                <p:cNvPr id="18434"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8435"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6"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7"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9"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40"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8441"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8442"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4"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8446"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8"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8449"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p:txBody>
      </p:sp>
      <p:sp>
        <p:nvSpPr>
          <p:cNvPr id="18450" name="AutoShape 18"/>
          <p:cNvSpPr>
            <a:spLocks noChangeArrowheads="1"/>
          </p:cNvSpPr>
          <p:nvPr/>
        </p:nvSpPr>
        <p:spPr bwMode="auto">
          <a:xfrm rot="10800000">
            <a:off x="2744788" y="419893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8451" name="Rectangle 19"/>
          <p:cNvSpPr>
            <a:spLocks noChangeArrowheads="1"/>
          </p:cNvSpPr>
          <p:nvPr/>
        </p:nvSpPr>
        <p:spPr bwMode="auto">
          <a:xfrm>
            <a:off x="2590800" y="43434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THE 8 IS</a:t>
            </a:r>
          </a:p>
          <a:p>
            <a:pPr algn="ctr"/>
            <a:r>
              <a:rPr lang="en-US" altLang="zh-CN" sz="1600" b="1" i="1" dirty="0">
                <a:solidFill>
                  <a:schemeClr val="bg2"/>
                </a:solidFill>
                <a:effectLst/>
                <a:ea typeface="SimSun" pitchFamily="2" charset="-122"/>
              </a:rPr>
              <a:t>ALSO IN</a:t>
            </a:r>
          </a:p>
          <a:p>
            <a:pPr algn="ctr"/>
            <a:r>
              <a:rPr lang="en-US" altLang="zh-CN" sz="1600" b="1" i="1" dirty="0">
                <a:solidFill>
                  <a:schemeClr val="bg2"/>
                </a:solidFill>
                <a:effectLst/>
                <a:ea typeface="SimSun" pitchFamily="2" charset="-122"/>
              </a:rPr>
              <a:t>THE BAG.</a:t>
            </a:r>
          </a:p>
          <a:p>
            <a:pPr algn="ctr" eaLnBrk="1"/>
            <a:endParaRPr lang="zh-CN" altLang="en-US" sz="1600" b="1" i="1" dirty="0">
              <a:solidFill>
                <a:schemeClr val="bg2"/>
              </a:solidFill>
              <a:effectLst/>
              <a:ea typeface="SimSun" pitchFamily="2" charset="-122"/>
            </a:endParaRPr>
          </a:p>
        </p:txBody>
      </p:sp>
      <p:sp>
        <p:nvSpPr>
          <p:cNvPr id="18452" name="AutoShape 20"/>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8453" name="Picture 21"/>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18454" name="Picture 22"/>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pic>
        <p:nvPicPr>
          <p:cNvPr id="18455" name="Picture 23"/>
          <p:cNvPicPr>
            <a:picLocks noChangeArrowheads="1"/>
          </p:cNvPicPr>
          <p:nvPr/>
        </p:nvPicPr>
        <p:blipFill>
          <a:blip r:embed="rId5" cstate="print"/>
          <a:srcRect/>
          <a:stretch>
            <a:fillRect/>
          </a:stretch>
        </p:blipFill>
        <p:spPr bwMode="auto">
          <a:xfrm>
            <a:off x="6061075" y="5578475"/>
            <a:ext cx="615950" cy="666750"/>
          </a:xfrm>
          <a:prstGeom prst="rect">
            <a:avLst/>
          </a:prstGeom>
          <a:noFill/>
          <a:ln w="12700">
            <a:noFill/>
            <a:miter lim="800000"/>
            <a:headEnd/>
            <a:tailEnd/>
          </a:ln>
          <a:effectLst/>
        </p:spPr>
      </p:pic>
    </p:spTree>
  </p:cSld>
  <p:clrMapOvr>
    <a:masterClrMapping/>
  </p:clrMapOvr>
  <p:transition spd="slow">
    <p:strips/>
  </p:transition>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614</TotalTime>
  <Pages>49</Pages>
  <Words>6817</Words>
  <Application>Microsoft Macintosh PowerPoint</Application>
  <PresentationFormat>On-screen Show (4:3)</PresentationFormat>
  <Paragraphs>744</Paragraphs>
  <Slides>64</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Monotype Sorts</vt:lpstr>
      <vt:lpstr>Times New Roman</vt:lpstr>
      <vt:lpstr>chapt01</vt:lpstr>
      <vt:lpstr>CSC212   Data Structure  - Section EF </vt:lpstr>
      <vt:lpstr>Container Classes</vt:lpstr>
      <vt:lpstr>Bags</vt:lpstr>
      <vt:lpstr>Bags</vt:lpstr>
      <vt:lpstr>Initial State of a Bag</vt:lpstr>
      <vt:lpstr>Inserting Numbers into a Bag</vt:lpstr>
      <vt:lpstr>Inserting Numbers into a Bag</vt:lpstr>
      <vt:lpstr>Inserting Numbers into a Bag</vt:lpstr>
      <vt:lpstr>Inserting Numbers into a Bag</vt:lpstr>
      <vt:lpstr>Inserting Numbers into a Bag</vt:lpstr>
      <vt:lpstr>Inserting Numbers into a Bag</vt:lpstr>
      <vt:lpstr>Examining a Bag</vt:lpstr>
      <vt:lpstr>Removing a Number from a Bag</vt:lpstr>
      <vt:lpstr>Removing a Number from a Bag</vt:lpstr>
      <vt:lpstr>How Many Numbers</vt:lpstr>
      <vt:lpstr>Summary of the Bag Operations</vt:lpstr>
      <vt:lpstr>The bag Class</vt:lpstr>
      <vt:lpstr>The bag Class</vt:lpstr>
      <vt:lpstr>PowerPoint Presentation</vt:lpstr>
      <vt:lpstr>PowerPoint Presentation</vt:lpstr>
      <vt:lpstr>The bag’s Default Constructor</vt:lpstr>
      <vt:lpstr>The insert Function</vt:lpstr>
      <vt:lpstr>The size Function</vt:lpstr>
      <vt:lpstr>The size Function</vt:lpstr>
      <vt:lpstr>The count Function</vt:lpstr>
      <vt:lpstr>The erase_one Function</vt:lpstr>
      <vt:lpstr>The Header File and Implementation File</vt:lpstr>
      <vt:lpstr>Documentation for the bag Class</vt:lpstr>
      <vt:lpstr>The bag ’s Class Definition</vt:lpstr>
      <vt:lpstr>The Implementation File</vt:lpstr>
      <vt:lpstr>A Quiz</vt:lpstr>
      <vt:lpstr>A Quiz</vt:lpstr>
      <vt:lpstr>Using the bag in a Program</vt:lpstr>
      <vt:lpstr>Implementation Details</vt:lpstr>
      <vt:lpstr>Implementation Details</vt:lpstr>
      <vt:lpstr>Implementation Details</vt:lpstr>
      <vt:lpstr>Implementation Details</vt:lpstr>
      <vt:lpstr>An Exercise</vt:lpstr>
      <vt:lpstr>An Exercise</vt:lpstr>
      <vt:lpstr>An Exercise</vt:lpstr>
      <vt:lpstr>The Invariant of a Class</vt:lpstr>
      <vt:lpstr>The Invariant of a Class</vt:lpstr>
      <vt:lpstr>The Invariant of a Class</vt:lpstr>
      <vt:lpstr>An Example of Calling insert</vt:lpstr>
      <vt:lpstr>An Example of Calling insert</vt:lpstr>
      <vt:lpstr>An Example of Calling insert</vt:lpstr>
      <vt:lpstr>Pseudocode for bag::insert</vt:lpstr>
      <vt:lpstr>Pseudocode for bag::insert</vt:lpstr>
      <vt:lpstr>Pseudocode for bag::insert</vt:lpstr>
      <vt:lpstr>   Summary</vt:lpstr>
      <vt:lpstr>Outline for Lecture 5</vt:lpstr>
      <vt:lpstr>   Summary</vt:lpstr>
      <vt:lpstr>The Other bag Operations</vt:lpstr>
      <vt:lpstr>Append Operator +=</vt:lpstr>
      <vt:lpstr>Append Operator +=</vt:lpstr>
      <vt:lpstr>Union Operator +</vt:lpstr>
      <vt:lpstr>Subtract Operator -</vt:lpstr>
      <vt:lpstr>Subtract Operator -</vt:lpstr>
      <vt:lpstr>Other Kinds of Bags</vt:lpstr>
      <vt:lpstr>Time Analysis of the Bag Class</vt:lpstr>
      <vt:lpstr>What’s the most important, then?</vt:lpstr>
      <vt:lpstr>After Class…</vt:lpstr>
      <vt:lpstr>   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Container Classes</dc:subject>
  <dc:creator>Michael Main and Walter Savitch</dc:creator>
  <cp:keywords/>
  <dc:description>Modifed by Zhigang Zhu from Presentation from Chapter 3. Copyright 1997, by Addison Wesley Longman with changes in the 2nd Edition 2001.</dc:description>
  <cp:lastModifiedBy>Zhigang Zhu</cp:lastModifiedBy>
  <cp:revision>199</cp:revision>
  <cp:lastPrinted>1997-02-17T10:45:26Z</cp:lastPrinted>
  <dcterms:created xsi:type="dcterms:W3CDTF">1996-12-17T13:32:20Z</dcterms:created>
  <dcterms:modified xsi:type="dcterms:W3CDTF">2023-02-06T12:51:30Z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1855b2-0a05-4494-a903-f3f23f3f98e0_Enabled">
    <vt:lpwstr>true</vt:lpwstr>
  </property>
  <property fmtid="{D5CDD505-2E9C-101B-9397-08002B2CF9AE}" pid="3" name="MSIP_Label_fa1855b2-0a05-4494-a903-f3f23f3f98e0_SetDate">
    <vt:lpwstr>2023-02-06T12:37:08Z</vt:lpwstr>
  </property>
  <property fmtid="{D5CDD505-2E9C-101B-9397-08002B2CF9AE}" pid="4" name="MSIP_Label_fa1855b2-0a05-4494-a903-f3f23f3f98e0_Method">
    <vt:lpwstr>Standard</vt:lpwstr>
  </property>
  <property fmtid="{D5CDD505-2E9C-101B-9397-08002B2CF9AE}" pid="5" name="MSIP_Label_fa1855b2-0a05-4494-a903-f3f23f3f98e0_Name">
    <vt:lpwstr>defa4170-0d19-0005-0004-bc88714345d2</vt:lpwstr>
  </property>
  <property fmtid="{D5CDD505-2E9C-101B-9397-08002B2CF9AE}" pid="6" name="MSIP_Label_fa1855b2-0a05-4494-a903-f3f23f3f98e0_SiteId">
    <vt:lpwstr>6f60f0b3-5f06-4e09-9715-989dba8cc7d8</vt:lpwstr>
  </property>
  <property fmtid="{D5CDD505-2E9C-101B-9397-08002B2CF9AE}" pid="7" name="MSIP_Label_fa1855b2-0a05-4494-a903-f3f23f3f98e0_ActionId">
    <vt:lpwstr>9166c0a7-f68a-40b4-a42d-afd5fe5472d2</vt:lpwstr>
  </property>
  <property fmtid="{D5CDD505-2E9C-101B-9397-08002B2CF9AE}" pid="8" name="MSIP_Label_fa1855b2-0a05-4494-a903-f3f23f3f98e0_ContentBits">
    <vt:lpwstr>0</vt:lpwstr>
  </property>
</Properties>
</file>