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7" r:id="rId2"/>
    <p:sldId id="386" r:id="rId3"/>
    <p:sldId id="385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414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15" r:id="rId25"/>
    <p:sldId id="406" r:id="rId26"/>
    <p:sldId id="41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384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79" autoAdjust="0"/>
    <p:restoredTop sz="96154" autoAdjust="0"/>
  </p:normalViewPr>
  <p:slideViewPr>
    <p:cSldViewPr>
      <p:cViewPr varScale="1">
        <p:scale>
          <a:sx n="117" d="100"/>
          <a:sy n="117" d="100"/>
        </p:scale>
        <p:origin x="11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0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81713" y="223838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6BE6651C-9AB9-4139-9276-73CFB14A123A}" type="slidenum"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3428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in blackboard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in blackboard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in blackboard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88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operator allocates memory for a dynamic variable with a specified type and return a pointer to the newly allocated memory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zh-CN"/>
              <a:t>There are two ways to access the dynamic array:</a:t>
            </a:r>
          </a:p>
          <a:p>
            <a:pPr marL="228600" indent="-228600"/>
            <a:endParaRPr lang="en-US" altLang="zh-CN"/>
          </a:p>
          <a:p>
            <a:pPr marL="228600" indent="-228600">
              <a:buFontTx/>
              <a:buAutoNum type="arabicParenBoth"/>
            </a:pPr>
            <a:r>
              <a:rPr lang="en-US" altLang="zh-CN"/>
              <a:t>Use array notation,  e.g.,  p1[2]</a:t>
            </a:r>
          </a:p>
          <a:p>
            <a:pPr marL="228600" indent="-228600">
              <a:buFontTx/>
              <a:buAutoNum type="arabicParenBoth"/>
            </a:pPr>
            <a:r>
              <a:rPr lang="en-US" altLang="zh-CN"/>
              <a:t>Use pointer notation, e.g., </a:t>
            </a:r>
          </a:p>
          <a:p>
            <a:pPr marL="228600" indent="-228600"/>
            <a:r>
              <a:rPr lang="en-US" altLang="zh-CN"/>
              <a:t>	first entry *p1 </a:t>
            </a:r>
          </a:p>
          <a:p>
            <a:pPr marL="228600" indent="-228600"/>
            <a:r>
              <a:rPr lang="en-US" altLang="zh-CN"/>
              <a:t>	second entry *(p1+1)</a:t>
            </a:r>
          </a:p>
          <a:p>
            <a:pPr marL="228600" indent="-228600"/>
            <a:r>
              <a:rPr lang="en-US" altLang="zh-CN"/>
              <a:t>	third entry *(p+2);</a:t>
            </a:r>
          </a:p>
          <a:p>
            <a:pPr marL="228600" indent="-228600"/>
            <a:r>
              <a:rPr lang="en-US" altLang="zh-CN"/>
              <a:t>	ith entry *(p+i-1)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Attenion please:</a:t>
            </a:r>
          </a:p>
          <a:p>
            <a:endParaRPr lang="en-US" altLang="zh-CN"/>
          </a:p>
          <a:p>
            <a:r>
              <a:rPr lang="en-US" altLang="zh-CN"/>
              <a:t>You can use a variable inside the braket!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r>
              <a:rPr lang="en-US" altLang="zh-CN"/>
              <a:t>There are two ways to access the dynamic object:</a:t>
            </a:r>
          </a:p>
          <a:p>
            <a:pPr marL="228600" indent="-228600"/>
            <a:endParaRPr lang="en-US" altLang="zh-CN"/>
          </a:p>
          <a:p>
            <a:pPr marL="228600" indent="-228600">
              <a:buFontTx/>
              <a:buAutoNum type="arabicParenBoth"/>
            </a:pPr>
            <a:r>
              <a:rPr lang="en-US" altLang="zh-CN"/>
              <a:t> dereferencing operator</a:t>
            </a:r>
          </a:p>
          <a:p>
            <a:pPr marL="228600" indent="-228600"/>
            <a:r>
              <a:rPr lang="en-US" altLang="zh-CN"/>
              <a:t>	</a:t>
            </a:r>
          </a:p>
          <a:p>
            <a:pPr marL="228600" indent="-228600">
              <a:buFontTx/>
              <a:buAutoNum type="arabicParenBoth"/>
            </a:pPr>
            <a:r>
              <a:rPr lang="en-US" altLang="zh-CN"/>
              <a:t> pointing to operator (arrow)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None of the following are correct</a:t>
            </a:r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olidFill>
                  <a:srgbClr val="FC0128"/>
                </a:solidFill>
              </a:rPr>
              <a:t>p1 = new point(1.0, 2.0)[10];</a:t>
            </a:r>
          </a:p>
          <a:p>
            <a:endParaRPr lang="en-US" altLang="zh-CN">
              <a:solidFill>
                <a:srgbClr val="FC0128"/>
              </a:solidFill>
            </a:endParaRPr>
          </a:p>
          <a:p>
            <a:r>
              <a:rPr lang="en-US" altLang="zh-CN"/>
              <a:t> </a:t>
            </a:r>
            <a:r>
              <a:rPr lang="en-US" altLang="zh-CN">
                <a:solidFill>
                  <a:srgbClr val="FC0128"/>
                </a:solidFill>
              </a:rPr>
              <a:t>p1 = new point[10](1.0, 2.0);</a:t>
            </a:r>
          </a:p>
          <a:p>
            <a:endParaRPr lang="en-US" altLang="zh-CN">
              <a:solidFill>
                <a:srgbClr val="FC0128"/>
              </a:solidFill>
            </a:endParaRPr>
          </a:p>
          <a:p>
            <a:r>
              <a:rPr lang="en-US" altLang="zh-CN"/>
              <a:t> </a:t>
            </a:r>
            <a:r>
              <a:rPr lang="en-US" altLang="zh-CN">
                <a:solidFill>
                  <a:srgbClr val="FC0128"/>
                </a:solidFill>
              </a:rPr>
              <a:t>p1 = new (point[10])(1.0, 2.0);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the blackboard</a:t>
            </a:r>
          </a:p>
          <a:p>
            <a:endParaRPr lang="en-US" altLang="zh-CN"/>
          </a:p>
          <a:p>
            <a:r>
              <a:rPr lang="en-US" altLang="zh-CN"/>
              <a:t>What is passing – value copy or pointer copy</a:t>
            </a:r>
          </a:p>
          <a:p>
            <a:r>
              <a:rPr lang="en-US" altLang="zh-CN"/>
              <a:t>What is deleted after return</a:t>
            </a:r>
          </a:p>
          <a:p>
            <a:r>
              <a:rPr lang="en-US" altLang="zh-CN"/>
              <a:t>use of pointer definition int* and dereferencing *i_ptr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the blackboard</a:t>
            </a:r>
          </a:p>
          <a:p>
            <a:endParaRPr lang="en-US" altLang="zh-CN"/>
          </a:p>
          <a:p>
            <a:r>
              <a:rPr lang="en-US" altLang="zh-CN"/>
              <a:t>What is passing – value copy or reference?</a:t>
            </a:r>
          </a:p>
          <a:p>
            <a:r>
              <a:rPr lang="en-US" altLang="zh-CN"/>
              <a:t>value but a pointer variable</a:t>
            </a:r>
          </a:p>
          <a:p>
            <a:endParaRPr lang="en-US" altLang="zh-CN"/>
          </a:p>
          <a:p>
            <a:r>
              <a:rPr lang="en-US" altLang="zh-CN"/>
              <a:t>What is deleted after return</a:t>
            </a:r>
          </a:p>
          <a:p>
            <a:r>
              <a:rPr lang="en-US" altLang="zh-CN"/>
              <a:t>Only the pointer variable data[] in the called function</a:t>
            </a:r>
          </a:p>
          <a:p>
            <a:endParaRPr lang="en-US" altLang="zh-CN"/>
          </a:p>
          <a:p>
            <a:r>
              <a:rPr lang="en-US" altLang="zh-CN"/>
              <a:t>What happens if you write </a:t>
            </a:r>
          </a:p>
          <a:p>
            <a:r>
              <a:rPr lang="en-US" altLang="zh-CN"/>
              <a:t>void make_all_20(int data[30]) </a:t>
            </a:r>
          </a:p>
          <a:p>
            <a:r>
              <a:rPr lang="en-US" altLang="zh-CN"/>
              <a:t>compiler just ignore the 30, but size is undefined in the function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/>
              <a:t> </a:t>
            </a:r>
            <a:r>
              <a:rPr lang="en-US" altLang="zh-CN"/>
              <a:t>wasteful if we give a big capacity and </a:t>
            </a:r>
          </a:p>
          <a:p>
            <a:pPr lvl="1"/>
            <a:r>
              <a:rPr lang="en-US" altLang="zh-CN"/>
              <a:t> need to change source code and re-compile for different sizes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the blackboard</a:t>
            </a:r>
          </a:p>
          <a:p>
            <a:r>
              <a:rPr lang="en-US" altLang="zh-CN"/>
              <a:t>Copy the pointers, but cannot change the contents the pointers point to</a:t>
            </a:r>
          </a:p>
          <a:p>
            <a:endParaRPr lang="en-US" altLang="zh-CN"/>
          </a:p>
          <a:p>
            <a:r>
              <a:rPr lang="en-US" altLang="zh-CN"/>
              <a:t>Draw the memory map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the blackboard</a:t>
            </a:r>
          </a:p>
          <a:p>
            <a:r>
              <a:rPr lang="en-US" altLang="zh-CN"/>
              <a:t>Copy the pointer,  so the new dynamic memory get lost since i_ptr is a copy of the pointer ages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the blackboard</a:t>
            </a:r>
          </a:p>
          <a:p>
            <a:endParaRPr lang="en-US" altLang="zh-CN"/>
          </a:p>
          <a:p>
            <a:r>
              <a:rPr lang="en-US" altLang="zh-CN"/>
              <a:t>i_ptr is a pointer to a integer (int*)</a:t>
            </a:r>
          </a:p>
          <a:p>
            <a:r>
              <a:rPr lang="en-US" altLang="zh-CN"/>
              <a:t>and it is a reference parameter – not by copying, but i_ptr is another name of the pointer ages, using in the called function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the blackboard</a:t>
            </a:r>
          </a:p>
          <a:p>
            <a:endParaRPr lang="en-US" altLang="zh-CN"/>
          </a:p>
          <a:p>
            <a:r>
              <a:rPr lang="en-US" altLang="zh-CN"/>
              <a:t>i_ptr is a pointer to a integer (int*)</a:t>
            </a:r>
          </a:p>
          <a:p>
            <a:r>
              <a:rPr lang="en-US" altLang="zh-CN"/>
              <a:t>and it is a reference parameter – not by copying, but i_ptr is another name of the pointer ages, using in the called function</a:t>
            </a:r>
          </a:p>
          <a:p>
            <a:endParaRPr lang="en-US" altLang="zh-CN"/>
          </a:p>
          <a:p>
            <a:r>
              <a:rPr lang="en-US" altLang="zh-CN"/>
              <a:t>Better recognized if we define</a:t>
            </a:r>
          </a:p>
          <a:p>
            <a:endParaRPr lang="en-US" altLang="zh-CN"/>
          </a:p>
          <a:p>
            <a:r>
              <a:rPr lang="en-US" altLang="zh-CN"/>
              <a:t>integer_ptr *int;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Address 9## is just for illustration!</a:t>
            </a:r>
          </a:p>
          <a:p>
            <a:r>
              <a:rPr lang="en-US" altLang="zh-CN"/>
              <a:t> Really address may have 64 bits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Because this address tell you where the variable is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we do not want to always use &amp;i every time we want to use it’s address, which will have good uses.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pointer is a variable so it occupies a memory address, say 904 (cout &lt;&lt; &amp;i_ptr)</a:t>
            </a:r>
          </a:p>
          <a:p>
            <a:r>
              <a:rPr lang="en-US" altLang="zh-CN"/>
              <a:t>It is another variable, has nothing to do with i right now...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pointer is a variable so it occupies a memory address, say 904 (cout &lt;&lt; &amp;i_ptr)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pointer is a variable so it occupies a memory address, say 904 (cout &lt;&lt;&amp;i_ptr)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Seems to be confusing: * define the address, but &amp; get the address while * get the value in the address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rgbClr val="00CECE">
                  <a:gamma/>
                  <a:shade val="20000"/>
                  <a:invGamma/>
                </a:srgbClr>
              </a:gs>
              <a:gs pos="100000">
                <a:srgbClr val="00CECE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6477000"/>
            <a:ext cx="20574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@ Zhigang Zhu, 2002-2023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01E99D33-2601-4E1E-B2D2-56266FFC8F00}" type="slidenum">
              <a:rPr lang="zh-CN" altLang="en-US" sz="1200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200"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oint3/point3-pp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  <a:noFill/>
        </p:spPr>
        <p:txBody>
          <a:bodyPr/>
          <a:lstStyle/>
          <a:p>
            <a:r>
              <a:rPr lang="en-US" altLang="zh-CN" sz="3200" dirty="0">
                <a:latin typeface="Arial" pitchFamily="34" charset="0"/>
                <a:ea typeface="SimSun" pitchFamily="2" charset="-122"/>
              </a:rPr>
              <a:t>CSC212 </a:t>
            </a:r>
            <a:r>
              <a:rPr lang="en-US" altLang="zh-CN" dirty="0">
                <a:latin typeface="Arial" pitchFamily="34" charset="0"/>
                <a:ea typeface="SimSun" pitchFamily="2" charset="-122"/>
              </a:rPr>
              <a:t> </a:t>
            </a:r>
            <a:br>
              <a:rPr lang="en-US" altLang="zh-CN" dirty="0">
                <a:latin typeface="Arial" pitchFamily="34" charset="0"/>
                <a:ea typeface="SimSun" pitchFamily="2" charset="-122"/>
              </a:rPr>
            </a:br>
            <a:r>
              <a:rPr lang="en-US" altLang="zh-CN" dirty="0">
                <a:latin typeface="Arial" pitchFamily="34" charset="0"/>
                <a:ea typeface="SimSun" pitchFamily="2" charset="-122"/>
              </a:rPr>
              <a:t>Data Structure </a:t>
            </a:r>
            <a:br>
              <a:rPr lang="en-US" altLang="zh-CN" dirty="0">
                <a:latin typeface="Arial" pitchFamily="34" charset="0"/>
                <a:ea typeface="SimSun" pitchFamily="2" charset="-122"/>
              </a:rPr>
            </a:br>
            <a:r>
              <a:rPr lang="en-US" altLang="zh-CN" dirty="0">
                <a:latin typeface="Arial" pitchFamily="34" charset="0"/>
                <a:ea typeface="SimSun" pitchFamily="2" charset="-122"/>
              </a:rPr>
              <a:t>- </a:t>
            </a:r>
            <a:r>
              <a:rPr lang="en-US" altLang="zh-CN" sz="3200" dirty="0">
                <a:latin typeface="Arial" pitchFamily="34" charset="0"/>
                <a:ea typeface="SimSun" pitchFamily="2" charset="-122"/>
              </a:rPr>
              <a:t>Section EF</a:t>
            </a:r>
            <a:r>
              <a:rPr lang="en-US" altLang="zh-CN" dirty="0">
                <a:ea typeface="SimSun" pitchFamily="2" charset="-122"/>
              </a:rPr>
              <a:t> 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altLang="zh-CN" sz="4000" dirty="0">
                <a:ea typeface="SimSun" pitchFamily="2" charset="-122"/>
              </a:rPr>
              <a:t>Lectures 6/7</a:t>
            </a:r>
          </a:p>
          <a:p>
            <a:r>
              <a:rPr lang="en-US" altLang="zh-CN" sz="4000" dirty="0">
                <a:ea typeface="SimSun" pitchFamily="2" charset="-122"/>
              </a:rPr>
              <a:t>Pointers and Dynamic Arrays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Instructor:  Zhigang Zhu</a:t>
            </a:r>
          </a:p>
          <a:p>
            <a:r>
              <a:rPr lang="en-US" altLang="zh-CN" dirty="0">
                <a:ea typeface="SimSun" pitchFamily="2" charset="-122"/>
              </a:rPr>
              <a:t>Department of Computer Science </a:t>
            </a:r>
          </a:p>
          <a:p>
            <a:r>
              <a:rPr lang="en-US" altLang="zh-CN" dirty="0">
                <a:ea typeface="SimSun" pitchFamily="2" charset="-122"/>
              </a:rPr>
              <a:t>City College of New York</a:t>
            </a:r>
          </a:p>
        </p:txBody>
      </p:sp>
      <p:pic>
        <p:nvPicPr>
          <p:cNvPr id="88068" name="Picture 1028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Operators * and &amp;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Operator *</a:t>
            </a:r>
          </a:p>
          <a:p>
            <a:pPr lvl="1"/>
            <a:r>
              <a:rPr lang="en-US" altLang="zh-CN">
                <a:ea typeface="SimSun" pitchFamily="2" charset="-122"/>
              </a:rPr>
              <a:t>Pointer declaration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	int *i_ptr;</a:t>
            </a:r>
          </a:p>
          <a:p>
            <a:pPr lvl="1"/>
            <a:r>
              <a:rPr lang="en-US" altLang="zh-CN">
                <a:ea typeface="SimSun" pitchFamily="2" charset="-122"/>
              </a:rPr>
              <a:t>dereferencing operator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	cout &lt;&lt; *i_ptr;</a:t>
            </a:r>
          </a:p>
          <a:p>
            <a:r>
              <a:rPr lang="en-US" altLang="zh-CN">
                <a:ea typeface="SimSun" pitchFamily="2" charset="-122"/>
              </a:rPr>
              <a:t>Two different meanings!</a:t>
            </a:r>
          </a:p>
          <a:p>
            <a:pPr lvl="1">
              <a:buFont typeface="Monotype Sorts" charset="2"/>
              <a:buNone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Operator &amp;</a:t>
            </a:r>
          </a:p>
          <a:p>
            <a:pPr lvl="1"/>
            <a:r>
              <a:rPr lang="en-US" altLang="zh-CN">
                <a:ea typeface="SimSun" pitchFamily="2" charset="-122"/>
              </a:rPr>
              <a:t>Reference parameter 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   void funct(int&amp; i);</a:t>
            </a:r>
          </a:p>
          <a:p>
            <a:pPr lvl="1"/>
            <a:r>
              <a:rPr lang="en-US" altLang="zh-CN">
                <a:ea typeface="SimSun" pitchFamily="2" charset="-122"/>
              </a:rPr>
              <a:t>“address of ” operator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i_ptr = &amp;i;</a:t>
            </a:r>
          </a:p>
          <a:p>
            <a:r>
              <a:rPr lang="en-US" altLang="zh-CN">
                <a:ea typeface="SimSun" pitchFamily="2" charset="-122"/>
              </a:rPr>
              <a:t>Just coincidence?</a:t>
            </a:r>
          </a:p>
          <a:p>
            <a:pPr lvl="1"/>
            <a:r>
              <a:rPr lang="en-US" altLang="zh-CN">
                <a:ea typeface="SimSun" pitchFamily="2" charset="-122"/>
              </a:rPr>
              <a:t>Will see in parameter passing</a:t>
            </a:r>
          </a:p>
          <a:p>
            <a:pPr lvl="1">
              <a:buFont typeface="Monotype Sorts" charset="2"/>
              <a:buNone/>
            </a:pPr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Syntax and Naming Issues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How to declare two pointers in a line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char *c1_ptr, *c2_ptr;</a:t>
            </a:r>
          </a:p>
          <a:p>
            <a:pPr lvl="1"/>
            <a:r>
              <a:rPr lang="en-US" altLang="zh-CN">
                <a:ea typeface="SimSun" pitchFamily="2" charset="-122"/>
              </a:rPr>
              <a:t>instead of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char* c1_ptr, c2_ptr;</a:t>
            </a:r>
          </a:p>
          <a:p>
            <a:pPr lvl="1">
              <a:buFont typeface="Monotype Sorts" charset="2"/>
              <a:buNone/>
            </a:pPr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 For clarity, use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_ptr</a:t>
            </a:r>
            <a:r>
              <a:rPr lang="en-US" altLang="zh-CN">
                <a:ea typeface="SimSun" pitchFamily="2" charset="-122"/>
              </a:rPr>
              <a:t> or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cursor</a:t>
            </a:r>
            <a:r>
              <a:rPr lang="en-US" altLang="zh-CN">
                <a:ea typeface="SimSun" pitchFamily="2" charset="-122"/>
              </a:rPr>
              <a:t> for pointer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Assignment Operators with Pointers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7772400" cy="4114800"/>
          </a:xfrm>
        </p:spPr>
        <p:txBody>
          <a:bodyPr/>
          <a:lstStyle/>
          <a:p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p2 = p1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381000" y="2971800"/>
            <a:ext cx="1600200" cy="15875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i = 42;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*p1, *p2;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p1 = &amp;i;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p2 = p1;</a:t>
            </a:r>
          </a:p>
        </p:txBody>
      </p:sp>
      <p:grpSp>
        <p:nvGrpSpPr>
          <p:cNvPr id="239641" name="Group 25"/>
          <p:cNvGrpSpPr>
            <a:grpSpLocks/>
          </p:cNvGrpSpPr>
          <p:nvPr/>
        </p:nvGrpSpPr>
        <p:grpSpPr bwMode="auto">
          <a:xfrm>
            <a:off x="2393950" y="2754313"/>
            <a:ext cx="3276600" cy="1066800"/>
            <a:chOff x="2688" y="1584"/>
            <a:chExt cx="2064" cy="672"/>
          </a:xfrm>
        </p:grpSpPr>
        <p:grpSp>
          <p:nvGrpSpPr>
            <p:cNvPr id="239625" name="Group 9"/>
            <p:cNvGrpSpPr>
              <a:grpSpLocks/>
            </p:cNvGrpSpPr>
            <p:nvPr/>
          </p:nvGrpSpPr>
          <p:grpSpPr bwMode="auto">
            <a:xfrm>
              <a:off x="3024" y="1968"/>
              <a:ext cx="1200" cy="288"/>
              <a:chOff x="2544" y="1824"/>
              <a:chExt cx="1200" cy="288"/>
            </a:xfrm>
          </p:grpSpPr>
          <p:sp>
            <p:nvSpPr>
              <p:cNvPr id="239622" name="Text Box 6"/>
              <p:cNvSpPr txBox="1">
                <a:spLocks noChangeArrowheads="1"/>
              </p:cNvSpPr>
              <p:nvPr/>
            </p:nvSpPr>
            <p:spPr bwMode="auto">
              <a:xfrm>
                <a:off x="2880" y="1824"/>
                <a:ext cx="528" cy="288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itchFamily="2" charset="-122"/>
                  </a:rPr>
                  <a:t>42</a:t>
                </a:r>
              </a:p>
            </p:txBody>
          </p:sp>
          <p:sp>
            <p:nvSpPr>
              <p:cNvPr id="239623" name="Text Box 7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24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itchFamily="2" charset="-122"/>
                  </a:rPr>
                  <a:t>i</a:t>
                </a:r>
              </a:p>
            </p:txBody>
          </p:sp>
          <p:sp>
            <p:nvSpPr>
              <p:cNvPr id="239624" name="Text Box 8"/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84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itchFamily="2" charset="-122"/>
                  </a:rPr>
                  <a:t>900</a:t>
                </a:r>
              </a:p>
            </p:txBody>
          </p:sp>
        </p:grpSp>
        <p:sp>
          <p:nvSpPr>
            <p:cNvPr id="239626" name="Text Box 10"/>
            <p:cNvSpPr txBox="1">
              <a:spLocks noChangeArrowheads="1"/>
            </p:cNvSpPr>
            <p:nvPr/>
          </p:nvSpPr>
          <p:spPr bwMode="auto">
            <a:xfrm>
              <a:off x="2688" y="1584"/>
              <a:ext cx="206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address   value   name </a:t>
              </a:r>
            </a:p>
          </p:txBody>
        </p:sp>
        <p:sp>
          <p:nvSpPr>
            <p:cNvPr id="239627" name="Line 11"/>
            <p:cNvSpPr>
              <a:spLocks noChangeShapeType="1"/>
            </p:cNvSpPr>
            <p:nvPr/>
          </p:nvSpPr>
          <p:spPr bwMode="auto">
            <a:xfrm>
              <a:off x="3120" y="187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28" name="Line 12"/>
            <p:cNvSpPr>
              <a:spLocks noChangeShapeType="1"/>
            </p:cNvSpPr>
            <p:nvPr/>
          </p:nvSpPr>
          <p:spPr bwMode="auto">
            <a:xfrm flipH="1">
              <a:off x="3696" y="182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29" name="Line 13"/>
            <p:cNvSpPr>
              <a:spLocks noChangeShapeType="1"/>
            </p:cNvSpPr>
            <p:nvPr/>
          </p:nvSpPr>
          <p:spPr bwMode="auto">
            <a:xfrm flipH="1">
              <a:off x="4128" y="1824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634" name="Group 18"/>
          <p:cNvGrpSpPr>
            <a:grpSpLocks/>
          </p:cNvGrpSpPr>
          <p:nvPr/>
        </p:nvGrpSpPr>
        <p:grpSpPr bwMode="auto">
          <a:xfrm>
            <a:off x="2012950" y="4659313"/>
            <a:ext cx="2057400" cy="457200"/>
            <a:chOff x="2448" y="2784"/>
            <a:chExt cx="1296" cy="288"/>
          </a:xfrm>
        </p:grpSpPr>
        <p:sp>
          <p:nvSpPr>
            <p:cNvPr id="239631" name="Text Box 15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39632" name="Text Box 16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39633" name="Text Box 17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</p:grpSp>
      <p:grpSp>
        <p:nvGrpSpPr>
          <p:cNvPr id="239635" name="Group 19"/>
          <p:cNvGrpSpPr>
            <a:grpSpLocks/>
          </p:cNvGrpSpPr>
          <p:nvPr/>
        </p:nvGrpSpPr>
        <p:grpSpPr bwMode="auto">
          <a:xfrm>
            <a:off x="4375150" y="4659313"/>
            <a:ext cx="2057400" cy="457200"/>
            <a:chOff x="2448" y="2784"/>
            <a:chExt cx="1296" cy="288"/>
          </a:xfrm>
        </p:grpSpPr>
        <p:sp>
          <p:nvSpPr>
            <p:cNvPr id="239636" name="Text Box 20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39637" name="Text Box 21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p2</a:t>
              </a:r>
            </a:p>
          </p:txBody>
        </p:sp>
        <p:sp>
          <p:nvSpPr>
            <p:cNvPr id="239638" name="Text Box 22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908</a:t>
              </a:r>
            </a:p>
          </p:txBody>
        </p:sp>
      </p:grpSp>
      <p:sp>
        <p:nvSpPr>
          <p:cNvPr id="239639" name="Line 23"/>
          <p:cNvSpPr>
            <a:spLocks noChangeShapeType="1"/>
          </p:cNvSpPr>
          <p:nvPr/>
        </p:nvSpPr>
        <p:spPr bwMode="auto">
          <a:xfrm flipV="1">
            <a:off x="2927350" y="3897313"/>
            <a:ext cx="685800" cy="83820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40" name="Line 24"/>
          <p:cNvSpPr>
            <a:spLocks noChangeShapeType="1"/>
          </p:cNvSpPr>
          <p:nvPr/>
        </p:nvSpPr>
        <p:spPr bwMode="auto">
          <a:xfrm flipH="1" flipV="1">
            <a:off x="3841750" y="3897313"/>
            <a:ext cx="1219200" cy="83820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42" name="Text Box 26"/>
          <p:cNvSpPr txBox="1">
            <a:spLocks noChangeArrowheads="1"/>
          </p:cNvSpPr>
          <p:nvPr/>
        </p:nvSpPr>
        <p:spPr bwMode="auto">
          <a:xfrm>
            <a:off x="152400" y="5638800"/>
            <a:ext cx="6172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Both p1 and p2 point to the same integer</a:t>
            </a:r>
          </a:p>
        </p:txBody>
      </p:sp>
      <p:grpSp>
        <p:nvGrpSpPr>
          <p:cNvPr id="239643" name="Group 27"/>
          <p:cNvGrpSpPr>
            <a:grpSpLocks/>
          </p:cNvGrpSpPr>
          <p:nvPr/>
        </p:nvGrpSpPr>
        <p:grpSpPr bwMode="auto">
          <a:xfrm>
            <a:off x="2005013" y="4652963"/>
            <a:ext cx="2057400" cy="457200"/>
            <a:chOff x="2448" y="2784"/>
            <a:chExt cx="1296" cy="288"/>
          </a:xfrm>
        </p:grpSpPr>
        <p:sp>
          <p:nvSpPr>
            <p:cNvPr id="239644" name="Text Box 28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  <p:sp>
          <p:nvSpPr>
            <p:cNvPr id="239645" name="Text Box 29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39646" name="Text Box 30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</p:grpSp>
      <p:grpSp>
        <p:nvGrpSpPr>
          <p:cNvPr id="239647" name="Group 31"/>
          <p:cNvGrpSpPr>
            <a:grpSpLocks/>
          </p:cNvGrpSpPr>
          <p:nvPr/>
        </p:nvGrpSpPr>
        <p:grpSpPr bwMode="auto">
          <a:xfrm>
            <a:off x="4376738" y="4651375"/>
            <a:ext cx="2057400" cy="457200"/>
            <a:chOff x="2448" y="2784"/>
            <a:chExt cx="1296" cy="288"/>
          </a:xfrm>
        </p:grpSpPr>
        <p:sp>
          <p:nvSpPr>
            <p:cNvPr id="239648" name="Text Box 32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  <p:sp>
          <p:nvSpPr>
            <p:cNvPr id="239649" name="Text Box 33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p2</a:t>
              </a:r>
            </a:p>
          </p:txBody>
        </p:sp>
        <p:sp>
          <p:nvSpPr>
            <p:cNvPr id="239650" name="Text Box 34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908</a:t>
              </a:r>
            </a:p>
          </p:txBody>
        </p:sp>
      </p:grpSp>
      <p:graphicFrame>
        <p:nvGraphicFramePr>
          <p:cNvPr id="239651" name="Group 35"/>
          <p:cNvGraphicFramePr>
            <a:graphicFrameLocks noGrp="1"/>
          </p:cNvGraphicFramePr>
          <p:nvPr/>
        </p:nvGraphicFramePr>
        <p:xfrm>
          <a:off x="7161213" y="2046288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9675" name="Group 59"/>
          <p:cNvGraphicFramePr>
            <a:graphicFrameLocks noGrp="1"/>
          </p:cNvGraphicFramePr>
          <p:nvPr/>
        </p:nvGraphicFramePr>
        <p:xfrm>
          <a:off x="6475413" y="2063750"/>
          <a:ext cx="619125" cy="35769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9717" name="Group 101"/>
          <p:cNvGraphicFramePr>
            <a:graphicFrameLocks noGrp="1"/>
          </p:cNvGraphicFramePr>
          <p:nvPr/>
        </p:nvGraphicFramePr>
        <p:xfrm>
          <a:off x="8385175" y="205581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9751" name="Text Box 135"/>
          <p:cNvSpPr txBox="1">
            <a:spLocks noChangeArrowheads="1"/>
          </p:cNvSpPr>
          <p:nvPr/>
        </p:nvSpPr>
        <p:spPr bwMode="auto">
          <a:xfrm>
            <a:off x="7391400" y="2438400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900</a:t>
            </a:r>
          </a:p>
        </p:txBody>
      </p:sp>
      <p:sp>
        <p:nvSpPr>
          <p:cNvPr id="239752" name="Text Box 136"/>
          <p:cNvSpPr txBox="1">
            <a:spLocks noChangeArrowheads="1"/>
          </p:cNvSpPr>
          <p:nvPr/>
        </p:nvSpPr>
        <p:spPr bwMode="auto">
          <a:xfrm>
            <a:off x="7419975" y="2778125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900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nimBg="1" autoUpdateAnimBg="0"/>
      <p:bldP spid="239639" grpId="0" animBg="1"/>
      <p:bldP spid="239640" grpId="0" animBg="1"/>
      <p:bldP spid="239642" grpId="0" autoUpdateAnimBg="0"/>
      <p:bldP spid="239751" grpId="0" animBg="1" autoUpdateAnimBg="0"/>
      <p:bldP spid="23975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Assignment Operators with Pointers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7772400" cy="4114800"/>
          </a:xfrm>
        </p:spPr>
        <p:txBody>
          <a:bodyPr/>
          <a:lstStyle/>
          <a:p>
            <a:r>
              <a:rPr lang="zh-CN" altLang="en-US">
                <a:ea typeface="SimSun" pitchFamily="2" charset="-122"/>
              </a:rPr>
              <a:t> *</a:t>
            </a:r>
            <a:r>
              <a:rPr lang="en-US" altLang="zh-CN">
                <a:ea typeface="SimSun" pitchFamily="2" charset="-122"/>
              </a:rPr>
              <a:t>p2 = *p1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381000" y="2971800"/>
            <a:ext cx="1600200" cy="15875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i = 42;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*p1, *p2;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p1 = &amp;i;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*p2 = *p1;</a:t>
            </a:r>
          </a:p>
        </p:txBody>
      </p:sp>
      <p:grpSp>
        <p:nvGrpSpPr>
          <p:cNvPr id="241669" name="Group 5"/>
          <p:cNvGrpSpPr>
            <a:grpSpLocks/>
          </p:cNvGrpSpPr>
          <p:nvPr/>
        </p:nvGrpSpPr>
        <p:grpSpPr bwMode="auto">
          <a:xfrm>
            <a:off x="2393950" y="2754313"/>
            <a:ext cx="3276600" cy="1066800"/>
            <a:chOff x="2688" y="1584"/>
            <a:chExt cx="2064" cy="672"/>
          </a:xfrm>
        </p:grpSpPr>
        <p:grpSp>
          <p:nvGrpSpPr>
            <p:cNvPr id="241670" name="Group 6"/>
            <p:cNvGrpSpPr>
              <a:grpSpLocks/>
            </p:cNvGrpSpPr>
            <p:nvPr/>
          </p:nvGrpSpPr>
          <p:grpSpPr bwMode="auto">
            <a:xfrm>
              <a:off x="3024" y="1968"/>
              <a:ext cx="1200" cy="288"/>
              <a:chOff x="2544" y="1824"/>
              <a:chExt cx="1200" cy="288"/>
            </a:xfrm>
          </p:grpSpPr>
          <p:sp>
            <p:nvSpPr>
              <p:cNvPr id="241671" name="Text Box 7"/>
              <p:cNvSpPr txBox="1">
                <a:spLocks noChangeArrowheads="1"/>
              </p:cNvSpPr>
              <p:nvPr/>
            </p:nvSpPr>
            <p:spPr bwMode="auto">
              <a:xfrm>
                <a:off x="2880" y="1824"/>
                <a:ext cx="528" cy="288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itchFamily="2" charset="-122"/>
                  </a:rPr>
                  <a:t>42</a:t>
                </a:r>
              </a:p>
            </p:txBody>
          </p:sp>
          <p:sp>
            <p:nvSpPr>
              <p:cNvPr id="241672" name="Text Box 8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24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itchFamily="2" charset="-122"/>
                  </a:rPr>
                  <a:t>i</a:t>
                </a:r>
              </a:p>
            </p:txBody>
          </p:sp>
          <p:sp>
            <p:nvSpPr>
              <p:cNvPr id="241673" name="Text Box 9"/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84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itchFamily="2" charset="-122"/>
                  </a:rPr>
                  <a:t>900</a:t>
                </a:r>
              </a:p>
            </p:txBody>
          </p:sp>
        </p:grpSp>
        <p:sp>
          <p:nvSpPr>
            <p:cNvPr id="241674" name="Text Box 10"/>
            <p:cNvSpPr txBox="1">
              <a:spLocks noChangeArrowheads="1"/>
            </p:cNvSpPr>
            <p:nvPr/>
          </p:nvSpPr>
          <p:spPr bwMode="auto">
            <a:xfrm>
              <a:off x="2688" y="1584"/>
              <a:ext cx="206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address   value   name </a:t>
              </a:r>
            </a:p>
          </p:txBody>
        </p:sp>
        <p:sp>
          <p:nvSpPr>
            <p:cNvPr id="241675" name="Line 11"/>
            <p:cNvSpPr>
              <a:spLocks noChangeShapeType="1"/>
            </p:cNvSpPr>
            <p:nvPr/>
          </p:nvSpPr>
          <p:spPr bwMode="auto">
            <a:xfrm>
              <a:off x="3120" y="187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76" name="Line 12"/>
            <p:cNvSpPr>
              <a:spLocks noChangeShapeType="1"/>
            </p:cNvSpPr>
            <p:nvPr/>
          </p:nvSpPr>
          <p:spPr bwMode="auto">
            <a:xfrm flipH="1">
              <a:off x="3696" y="182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77" name="Line 13"/>
            <p:cNvSpPr>
              <a:spLocks noChangeShapeType="1"/>
            </p:cNvSpPr>
            <p:nvPr/>
          </p:nvSpPr>
          <p:spPr bwMode="auto">
            <a:xfrm flipH="1">
              <a:off x="4128" y="1824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1678" name="Group 14"/>
          <p:cNvGrpSpPr>
            <a:grpSpLocks/>
          </p:cNvGrpSpPr>
          <p:nvPr/>
        </p:nvGrpSpPr>
        <p:grpSpPr bwMode="auto">
          <a:xfrm>
            <a:off x="2012950" y="4659313"/>
            <a:ext cx="2057400" cy="457200"/>
            <a:chOff x="2448" y="2784"/>
            <a:chExt cx="1296" cy="288"/>
          </a:xfrm>
        </p:grpSpPr>
        <p:sp>
          <p:nvSpPr>
            <p:cNvPr id="241679" name="Text Box 15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1680" name="Text Box 16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41681" name="Text Box 17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</p:grpSp>
      <p:grpSp>
        <p:nvGrpSpPr>
          <p:cNvPr id="241682" name="Group 18"/>
          <p:cNvGrpSpPr>
            <a:grpSpLocks/>
          </p:cNvGrpSpPr>
          <p:nvPr/>
        </p:nvGrpSpPr>
        <p:grpSpPr bwMode="auto">
          <a:xfrm>
            <a:off x="4375150" y="4659313"/>
            <a:ext cx="2057400" cy="457200"/>
            <a:chOff x="2448" y="2784"/>
            <a:chExt cx="1296" cy="288"/>
          </a:xfrm>
        </p:grpSpPr>
        <p:sp>
          <p:nvSpPr>
            <p:cNvPr id="241683" name="Text Box 19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1684" name="Text Box 20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p2</a:t>
              </a:r>
            </a:p>
          </p:txBody>
        </p:sp>
        <p:sp>
          <p:nvSpPr>
            <p:cNvPr id="241685" name="Text Box 21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908</a:t>
              </a:r>
            </a:p>
          </p:txBody>
        </p:sp>
      </p:grpSp>
      <p:sp>
        <p:nvSpPr>
          <p:cNvPr id="241686" name="Line 22"/>
          <p:cNvSpPr>
            <a:spLocks noChangeShapeType="1"/>
          </p:cNvSpPr>
          <p:nvPr/>
        </p:nvSpPr>
        <p:spPr bwMode="auto">
          <a:xfrm flipV="1">
            <a:off x="2927350" y="3897313"/>
            <a:ext cx="685800" cy="83820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1688" name="Text Box 24"/>
          <p:cNvSpPr txBox="1">
            <a:spLocks noChangeArrowheads="1"/>
          </p:cNvSpPr>
          <p:nvPr/>
        </p:nvSpPr>
        <p:spPr bwMode="auto">
          <a:xfrm>
            <a:off x="152400" y="5638800"/>
            <a:ext cx="6172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p2 doesn’t point to anywhere, so assigning value to *p2 will cause a running time error!</a:t>
            </a:r>
          </a:p>
        </p:txBody>
      </p:sp>
      <p:grpSp>
        <p:nvGrpSpPr>
          <p:cNvPr id="241689" name="Group 25"/>
          <p:cNvGrpSpPr>
            <a:grpSpLocks/>
          </p:cNvGrpSpPr>
          <p:nvPr/>
        </p:nvGrpSpPr>
        <p:grpSpPr bwMode="auto">
          <a:xfrm>
            <a:off x="2005013" y="4652963"/>
            <a:ext cx="2057400" cy="457200"/>
            <a:chOff x="2448" y="2784"/>
            <a:chExt cx="1296" cy="288"/>
          </a:xfrm>
        </p:grpSpPr>
        <p:sp>
          <p:nvSpPr>
            <p:cNvPr id="241690" name="Text Box 26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  <p:sp>
          <p:nvSpPr>
            <p:cNvPr id="241691" name="Text Box 27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41692" name="Text Box 28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</p:grpSp>
      <p:graphicFrame>
        <p:nvGraphicFramePr>
          <p:cNvPr id="241697" name="Group 33"/>
          <p:cNvGraphicFramePr>
            <a:graphicFrameLocks noGrp="1"/>
          </p:cNvGraphicFramePr>
          <p:nvPr/>
        </p:nvGraphicFramePr>
        <p:xfrm>
          <a:off x="7161213" y="2046288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1721" name="Group 57"/>
          <p:cNvGraphicFramePr>
            <a:graphicFrameLocks noGrp="1"/>
          </p:cNvGraphicFramePr>
          <p:nvPr/>
        </p:nvGraphicFramePr>
        <p:xfrm>
          <a:off x="6475413" y="2063750"/>
          <a:ext cx="619125" cy="35769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1763" name="Group 99"/>
          <p:cNvGraphicFramePr>
            <a:graphicFrameLocks noGrp="1"/>
          </p:cNvGraphicFramePr>
          <p:nvPr/>
        </p:nvGraphicFramePr>
        <p:xfrm>
          <a:off x="8385175" y="205581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1796" name="Text Box 132"/>
          <p:cNvSpPr txBox="1">
            <a:spLocks noChangeArrowheads="1"/>
          </p:cNvSpPr>
          <p:nvPr/>
        </p:nvSpPr>
        <p:spPr bwMode="auto">
          <a:xfrm>
            <a:off x="7391400" y="2438400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900</a:t>
            </a:r>
          </a:p>
        </p:txBody>
      </p:sp>
      <p:sp>
        <p:nvSpPr>
          <p:cNvPr id="241798" name="Text Box 134"/>
          <p:cNvSpPr txBox="1">
            <a:spLocks noChangeArrowheads="1"/>
          </p:cNvSpPr>
          <p:nvPr/>
        </p:nvSpPr>
        <p:spPr bwMode="auto">
          <a:xfrm>
            <a:off x="1600200" y="4114800"/>
            <a:ext cx="304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nimBg="1" autoUpdateAnimBg="0"/>
      <p:bldP spid="241686" grpId="0" animBg="1"/>
      <p:bldP spid="241688" grpId="0" autoUpdateAnimBg="0"/>
      <p:bldP spid="241796" grpId="0" animBg="1" autoUpdateAnimBg="0"/>
      <p:bldP spid="24179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726" name="Group 14"/>
          <p:cNvGrpSpPr>
            <a:grpSpLocks/>
          </p:cNvGrpSpPr>
          <p:nvPr/>
        </p:nvGrpSpPr>
        <p:grpSpPr bwMode="auto">
          <a:xfrm>
            <a:off x="2012950" y="4659313"/>
            <a:ext cx="2057400" cy="457200"/>
            <a:chOff x="2448" y="2784"/>
            <a:chExt cx="1296" cy="288"/>
          </a:xfrm>
        </p:grpSpPr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3728" name="Text Box 16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43729" name="Text Box 17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908</a:t>
              </a:r>
            </a:p>
          </p:txBody>
        </p:sp>
      </p:grpSp>
      <p:grpSp>
        <p:nvGrpSpPr>
          <p:cNvPr id="243737" name="Group 25"/>
          <p:cNvGrpSpPr>
            <a:grpSpLocks/>
          </p:cNvGrpSpPr>
          <p:nvPr/>
        </p:nvGrpSpPr>
        <p:grpSpPr bwMode="auto">
          <a:xfrm>
            <a:off x="2005013" y="4652963"/>
            <a:ext cx="2057400" cy="457200"/>
            <a:chOff x="2448" y="2784"/>
            <a:chExt cx="1296" cy="288"/>
          </a:xfrm>
        </p:grpSpPr>
        <p:sp>
          <p:nvSpPr>
            <p:cNvPr id="243738" name="Text Box 26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  <p:sp>
          <p:nvSpPr>
            <p:cNvPr id="243739" name="Text Box 27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43740" name="Text Box 28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908</a:t>
              </a:r>
            </a:p>
          </p:txBody>
        </p:sp>
      </p:grpSp>
      <p:grpSp>
        <p:nvGrpSpPr>
          <p:cNvPr id="243730" name="Group 18"/>
          <p:cNvGrpSpPr>
            <a:grpSpLocks/>
          </p:cNvGrpSpPr>
          <p:nvPr/>
        </p:nvGrpSpPr>
        <p:grpSpPr bwMode="auto">
          <a:xfrm>
            <a:off x="4375150" y="4659313"/>
            <a:ext cx="2057400" cy="457200"/>
            <a:chOff x="2448" y="2784"/>
            <a:chExt cx="1296" cy="288"/>
          </a:xfrm>
        </p:grpSpPr>
        <p:sp>
          <p:nvSpPr>
            <p:cNvPr id="243731" name="Text Box 19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3732" name="Text Box 20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p2</a:t>
              </a:r>
            </a:p>
          </p:txBody>
        </p:sp>
        <p:sp>
          <p:nvSpPr>
            <p:cNvPr id="243733" name="Text Box 21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912</a:t>
              </a:r>
            </a:p>
          </p:txBody>
        </p:sp>
      </p:grpSp>
      <p:grpSp>
        <p:nvGrpSpPr>
          <p:cNvPr id="243741" name="Group 29"/>
          <p:cNvGrpSpPr>
            <a:grpSpLocks/>
          </p:cNvGrpSpPr>
          <p:nvPr/>
        </p:nvGrpSpPr>
        <p:grpSpPr bwMode="auto">
          <a:xfrm>
            <a:off x="4376738" y="4651375"/>
            <a:ext cx="2057400" cy="457200"/>
            <a:chOff x="2448" y="2784"/>
            <a:chExt cx="1296" cy="288"/>
          </a:xfrm>
        </p:grpSpPr>
        <p:sp>
          <p:nvSpPr>
            <p:cNvPr id="243742" name="Text Box 30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  <p:sp>
          <p:nvSpPr>
            <p:cNvPr id="243743" name="Text Box 31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p2</a:t>
              </a:r>
            </a:p>
          </p:txBody>
        </p:sp>
        <p:sp>
          <p:nvSpPr>
            <p:cNvPr id="243744" name="Text Box 32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912</a:t>
              </a:r>
            </a:p>
          </p:txBody>
        </p:sp>
      </p:grp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Assignment Operators with Pointers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7772400" cy="4114800"/>
          </a:xfrm>
        </p:spPr>
        <p:txBody>
          <a:bodyPr/>
          <a:lstStyle/>
          <a:p>
            <a:r>
              <a:rPr lang="zh-CN" altLang="en-US">
                <a:ea typeface="SimSun" pitchFamily="2" charset="-122"/>
              </a:rPr>
              <a:t> *</a:t>
            </a:r>
            <a:r>
              <a:rPr lang="en-US" altLang="zh-CN">
                <a:ea typeface="SimSun" pitchFamily="2" charset="-122"/>
              </a:rPr>
              <a:t>p2 = *p1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381000" y="2743200"/>
            <a:ext cx="1600200" cy="238125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i = 42;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j = 20;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*p1, *p2;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p1 = &amp;i;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p2 = &amp;j;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*p2 = *p1;</a:t>
            </a:r>
          </a:p>
        </p:txBody>
      </p:sp>
      <p:grpSp>
        <p:nvGrpSpPr>
          <p:cNvPr id="243718" name="Group 6"/>
          <p:cNvGrpSpPr>
            <a:grpSpLocks/>
          </p:cNvGrpSpPr>
          <p:nvPr/>
        </p:nvGrpSpPr>
        <p:grpSpPr bwMode="auto">
          <a:xfrm>
            <a:off x="2057400" y="3124200"/>
            <a:ext cx="1905000" cy="457200"/>
            <a:chOff x="2544" y="1824"/>
            <a:chExt cx="1200" cy="288"/>
          </a:xfrm>
        </p:grpSpPr>
        <p:sp>
          <p:nvSpPr>
            <p:cNvPr id="243719" name="Text Box 7"/>
            <p:cNvSpPr txBox="1">
              <a:spLocks noChangeArrowheads="1"/>
            </p:cNvSpPr>
            <p:nvPr/>
          </p:nvSpPr>
          <p:spPr bwMode="auto">
            <a:xfrm>
              <a:off x="2880" y="1824"/>
              <a:ext cx="528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42</a:t>
              </a:r>
            </a:p>
          </p:txBody>
        </p:sp>
        <p:sp>
          <p:nvSpPr>
            <p:cNvPr id="243720" name="Text Box 8"/>
            <p:cNvSpPr txBox="1">
              <a:spLocks noChangeArrowheads="1"/>
            </p:cNvSpPr>
            <p:nvPr/>
          </p:nvSpPr>
          <p:spPr bwMode="auto">
            <a:xfrm>
              <a:off x="3504" y="1824"/>
              <a:ext cx="2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i</a:t>
              </a:r>
            </a:p>
          </p:txBody>
        </p:sp>
        <p:sp>
          <p:nvSpPr>
            <p:cNvPr id="243721" name="Text Box 9"/>
            <p:cNvSpPr txBox="1">
              <a:spLocks noChangeArrowheads="1"/>
            </p:cNvSpPr>
            <p:nvPr/>
          </p:nvSpPr>
          <p:spPr bwMode="auto">
            <a:xfrm>
              <a:off x="2544" y="187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</p:grpSp>
      <p:sp>
        <p:nvSpPr>
          <p:cNvPr id="243734" name="Line 22"/>
          <p:cNvSpPr>
            <a:spLocks noChangeShapeType="1"/>
          </p:cNvSpPr>
          <p:nvPr/>
        </p:nvSpPr>
        <p:spPr bwMode="auto">
          <a:xfrm flipV="1">
            <a:off x="2927350" y="3695700"/>
            <a:ext cx="42863" cy="1039813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3735" name="Line 23"/>
          <p:cNvSpPr>
            <a:spLocks noChangeShapeType="1"/>
          </p:cNvSpPr>
          <p:nvPr/>
        </p:nvSpPr>
        <p:spPr bwMode="auto">
          <a:xfrm flipH="1" flipV="1">
            <a:off x="5040313" y="3738563"/>
            <a:ext cx="20637" cy="99695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3736" name="Text Box 24"/>
          <p:cNvSpPr txBox="1">
            <a:spLocks noChangeArrowheads="1"/>
          </p:cNvSpPr>
          <p:nvPr/>
        </p:nvSpPr>
        <p:spPr bwMode="auto">
          <a:xfrm>
            <a:off x="152400" y="5638800"/>
            <a:ext cx="6172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Both i (*p1) and j (*p2) will have the same integer values</a:t>
            </a:r>
          </a:p>
        </p:txBody>
      </p:sp>
      <p:graphicFrame>
        <p:nvGraphicFramePr>
          <p:cNvPr id="243745" name="Group 33"/>
          <p:cNvGraphicFramePr>
            <a:graphicFrameLocks noGrp="1"/>
          </p:cNvGraphicFramePr>
          <p:nvPr/>
        </p:nvGraphicFramePr>
        <p:xfrm>
          <a:off x="7161213" y="2046288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3769" name="Group 57"/>
          <p:cNvGraphicFramePr>
            <a:graphicFrameLocks noGrp="1"/>
          </p:cNvGraphicFramePr>
          <p:nvPr/>
        </p:nvGraphicFramePr>
        <p:xfrm>
          <a:off x="6475413" y="2063750"/>
          <a:ext cx="619125" cy="35769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3857" name="Group 145"/>
          <p:cNvGraphicFramePr>
            <a:graphicFrameLocks noGrp="1"/>
          </p:cNvGraphicFramePr>
          <p:nvPr/>
        </p:nvGraphicFramePr>
        <p:xfrm>
          <a:off x="8385175" y="2055813"/>
          <a:ext cx="619125" cy="3515362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j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3844" name="Text Box 132"/>
          <p:cNvSpPr txBox="1">
            <a:spLocks noChangeArrowheads="1"/>
          </p:cNvSpPr>
          <p:nvPr/>
        </p:nvSpPr>
        <p:spPr bwMode="auto">
          <a:xfrm>
            <a:off x="7467600" y="2819400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900</a:t>
            </a:r>
          </a:p>
        </p:txBody>
      </p:sp>
      <p:sp>
        <p:nvSpPr>
          <p:cNvPr id="243845" name="Text Box 133"/>
          <p:cNvSpPr txBox="1">
            <a:spLocks noChangeArrowheads="1"/>
          </p:cNvSpPr>
          <p:nvPr/>
        </p:nvSpPr>
        <p:spPr bwMode="auto">
          <a:xfrm>
            <a:off x="7467600" y="3200400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904</a:t>
            </a:r>
          </a:p>
        </p:txBody>
      </p:sp>
      <p:grpSp>
        <p:nvGrpSpPr>
          <p:cNvPr id="243847" name="Group 135"/>
          <p:cNvGrpSpPr>
            <a:grpSpLocks/>
          </p:cNvGrpSpPr>
          <p:nvPr/>
        </p:nvGrpSpPr>
        <p:grpSpPr bwMode="auto">
          <a:xfrm>
            <a:off x="4038600" y="3124200"/>
            <a:ext cx="1905000" cy="457200"/>
            <a:chOff x="2544" y="1824"/>
            <a:chExt cx="1200" cy="288"/>
          </a:xfrm>
        </p:grpSpPr>
        <p:sp>
          <p:nvSpPr>
            <p:cNvPr id="243848" name="Text Box 136"/>
            <p:cNvSpPr txBox="1">
              <a:spLocks noChangeArrowheads="1"/>
            </p:cNvSpPr>
            <p:nvPr/>
          </p:nvSpPr>
          <p:spPr bwMode="auto">
            <a:xfrm>
              <a:off x="2880" y="1824"/>
              <a:ext cx="528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20</a:t>
              </a:r>
            </a:p>
          </p:txBody>
        </p:sp>
        <p:sp>
          <p:nvSpPr>
            <p:cNvPr id="243849" name="Text Box 137"/>
            <p:cNvSpPr txBox="1">
              <a:spLocks noChangeArrowheads="1"/>
            </p:cNvSpPr>
            <p:nvPr/>
          </p:nvSpPr>
          <p:spPr bwMode="auto">
            <a:xfrm>
              <a:off x="3504" y="1824"/>
              <a:ext cx="2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j</a:t>
              </a:r>
            </a:p>
          </p:txBody>
        </p:sp>
        <p:sp>
          <p:nvSpPr>
            <p:cNvPr id="243850" name="Text Box 138"/>
            <p:cNvSpPr txBox="1">
              <a:spLocks noChangeArrowheads="1"/>
            </p:cNvSpPr>
            <p:nvPr/>
          </p:nvSpPr>
          <p:spPr bwMode="auto">
            <a:xfrm>
              <a:off x="2544" y="187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</p:grpSp>
      <p:grpSp>
        <p:nvGrpSpPr>
          <p:cNvPr id="243856" name="Group 144"/>
          <p:cNvGrpSpPr>
            <a:grpSpLocks/>
          </p:cNvGrpSpPr>
          <p:nvPr/>
        </p:nvGrpSpPr>
        <p:grpSpPr bwMode="auto">
          <a:xfrm>
            <a:off x="4030663" y="3125788"/>
            <a:ext cx="1905000" cy="457200"/>
            <a:chOff x="2539" y="1969"/>
            <a:chExt cx="1200" cy="288"/>
          </a:xfrm>
        </p:grpSpPr>
        <p:sp>
          <p:nvSpPr>
            <p:cNvPr id="243852" name="Text Box 140"/>
            <p:cNvSpPr txBox="1">
              <a:spLocks noChangeArrowheads="1"/>
            </p:cNvSpPr>
            <p:nvPr/>
          </p:nvSpPr>
          <p:spPr bwMode="auto">
            <a:xfrm>
              <a:off x="2875" y="1969"/>
              <a:ext cx="528" cy="288"/>
            </a:xfrm>
            <a:prstGeom prst="rect">
              <a:avLst/>
            </a:prstGeom>
            <a:solidFill>
              <a:srgbClr val="FF99C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42</a:t>
              </a:r>
            </a:p>
          </p:txBody>
        </p:sp>
        <p:sp>
          <p:nvSpPr>
            <p:cNvPr id="243853" name="Text Box 141"/>
            <p:cNvSpPr txBox="1">
              <a:spLocks noChangeArrowheads="1"/>
            </p:cNvSpPr>
            <p:nvPr/>
          </p:nvSpPr>
          <p:spPr bwMode="auto">
            <a:xfrm>
              <a:off x="3499" y="1969"/>
              <a:ext cx="2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j</a:t>
              </a:r>
            </a:p>
          </p:txBody>
        </p:sp>
        <p:sp>
          <p:nvSpPr>
            <p:cNvPr id="243854" name="Text Box 142"/>
            <p:cNvSpPr txBox="1">
              <a:spLocks noChangeArrowheads="1"/>
            </p:cNvSpPr>
            <p:nvPr/>
          </p:nvSpPr>
          <p:spPr bwMode="auto">
            <a:xfrm>
              <a:off x="2539" y="2017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</p:grpSp>
      <p:sp>
        <p:nvSpPr>
          <p:cNvPr id="243855" name="Text Box 143"/>
          <p:cNvSpPr txBox="1">
            <a:spLocks noChangeArrowheads="1"/>
          </p:cNvSpPr>
          <p:nvPr/>
        </p:nvSpPr>
        <p:spPr bwMode="auto">
          <a:xfrm>
            <a:off x="7467600" y="2438400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nimBg="1" autoUpdateAnimBg="0"/>
      <p:bldP spid="243734" grpId="0" animBg="1"/>
      <p:bldP spid="243735" grpId="0" animBg="1"/>
      <p:bldP spid="243736" grpId="0" autoUpdateAnimBg="0"/>
      <p:bldP spid="243844" grpId="0" animBg="1" autoUpdateAnimBg="0"/>
      <p:bldP spid="243845" grpId="0" animBg="1" autoUpdateAnimBg="0"/>
      <p:bldP spid="24385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Outline </a:t>
            </a:r>
            <a:r>
              <a:rPr lang="en-US" altLang="zh-CN" sz="3200">
                <a:ea typeface="SimSun" pitchFamily="2" charset="-122"/>
              </a:rPr>
              <a:t>(Reading Ch 4.1 – 4.2)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Pointers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*(asterisk) and &amp;(ampersand) operators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Dynamic Variables and </a:t>
            </a:r>
            <a:r>
              <a:rPr lang="en-US" altLang="zh-CN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new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 Operator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Arrays and Dynamic Objects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Stack (local) vs. heap (dynamic) memory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Garbage Collection and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delete</a:t>
            </a:r>
            <a:r>
              <a:rPr lang="en-US" altLang="zh-CN">
                <a:ea typeface="SimSun" pitchFamily="2" charset="-122"/>
              </a:rPr>
              <a:t> Operator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Parameters revisited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Pointers and Arrays as Parameters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Dynamic Variables</a:t>
            </a:r>
            <a:endParaRPr lang="en-US" altLang="zh-CN" sz="3600">
              <a:ea typeface="SimSun" pitchFamily="2" charset="-122"/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We cannot use a pointer if not initialized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need to point to a declared variable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How to use a pointer without connecting with a declared ordinary variable?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Solution: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Dynamic (allocated) variables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not declared, therefore no identifier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created during execution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Real power of pointers is with dynamic variables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The </a:t>
            </a:r>
            <a:r>
              <a:rPr lang="en-US" altLang="zh-CN" sz="4000">
                <a:latin typeface="Arial" pitchFamily="34" charset="0"/>
                <a:ea typeface="SimSun" pitchFamily="2" charset="-122"/>
              </a:rPr>
              <a:t>new</a:t>
            </a:r>
            <a:r>
              <a:rPr lang="en-US" altLang="zh-CN" sz="4000">
                <a:ea typeface="SimSun" pitchFamily="2" charset="-122"/>
              </a:rPr>
              <a:t> Operator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7772400" cy="4114800"/>
          </a:xfrm>
        </p:spPr>
        <p:txBody>
          <a:bodyPr/>
          <a:lstStyle/>
          <a:p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allocates memory and return a pointer</a:t>
            </a:r>
          </a:p>
        </p:txBody>
      </p:sp>
      <p:grpSp>
        <p:nvGrpSpPr>
          <p:cNvPr id="247812" name="Group 4"/>
          <p:cNvGrpSpPr>
            <a:grpSpLocks/>
          </p:cNvGrpSpPr>
          <p:nvPr/>
        </p:nvGrpSpPr>
        <p:grpSpPr bwMode="auto">
          <a:xfrm>
            <a:off x="2971800" y="2743200"/>
            <a:ext cx="2057400" cy="457200"/>
            <a:chOff x="2448" y="2784"/>
            <a:chExt cx="1296" cy="288"/>
          </a:xfrm>
        </p:grpSpPr>
        <p:sp>
          <p:nvSpPr>
            <p:cNvPr id="247813" name="Text Box 5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7814" name="Text Box 6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47815" name="Text Box 7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</p:grpSp>
      <p:sp>
        <p:nvSpPr>
          <p:cNvPr id="247828" name="Rectangle 20"/>
          <p:cNvSpPr>
            <a:spLocks noChangeArrowheads="1"/>
          </p:cNvSpPr>
          <p:nvPr/>
        </p:nvSpPr>
        <p:spPr bwMode="auto">
          <a:xfrm>
            <a:off x="228600" y="2819400"/>
            <a:ext cx="1981200" cy="119062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*p1;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p1 = new int;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*p1 = 20;</a:t>
            </a:r>
          </a:p>
        </p:txBody>
      </p:sp>
      <p:grpSp>
        <p:nvGrpSpPr>
          <p:cNvPr id="247844" name="Group 36"/>
          <p:cNvGrpSpPr>
            <a:grpSpLocks/>
          </p:cNvGrpSpPr>
          <p:nvPr/>
        </p:nvGrpSpPr>
        <p:grpSpPr bwMode="auto">
          <a:xfrm>
            <a:off x="2743200" y="4191000"/>
            <a:ext cx="2133600" cy="457200"/>
            <a:chOff x="1152" y="1968"/>
            <a:chExt cx="1344" cy="288"/>
          </a:xfrm>
        </p:grpSpPr>
        <p:sp>
          <p:nvSpPr>
            <p:cNvPr id="247830" name="Text Box 22"/>
            <p:cNvSpPr txBox="1">
              <a:spLocks noChangeArrowheads="1"/>
            </p:cNvSpPr>
            <p:nvPr/>
          </p:nvSpPr>
          <p:spPr bwMode="auto">
            <a:xfrm>
              <a:off x="1632" y="1968"/>
              <a:ext cx="528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7831" name="Text Box 23"/>
            <p:cNvSpPr txBox="1">
              <a:spLocks noChangeArrowheads="1"/>
            </p:cNvSpPr>
            <p:nvPr/>
          </p:nvSpPr>
          <p:spPr bwMode="auto">
            <a:xfrm>
              <a:off x="2256" y="1968"/>
              <a:ext cx="2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7832" name="Text Box 24"/>
            <p:cNvSpPr txBox="1">
              <a:spLocks noChangeArrowheads="1"/>
            </p:cNvSpPr>
            <p:nvPr/>
          </p:nvSpPr>
          <p:spPr bwMode="auto">
            <a:xfrm>
              <a:off x="1152" y="2016"/>
              <a:ext cx="57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10500</a:t>
              </a:r>
            </a:p>
          </p:txBody>
        </p:sp>
      </p:grpSp>
      <p:sp>
        <p:nvSpPr>
          <p:cNvPr id="247833" name="Line 25"/>
          <p:cNvSpPr>
            <a:spLocks noChangeShapeType="1"/>
          </p:cNvSpPr>
          <p:nvPr/>
        </p:nvSpPr>
        <p:spPr bwMode="auto">
          <a:xfrm flipH="1">
            <a:off x="3886200" y="3021013"/>
            <a:ext cx="152400" cy="1093787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835" name="Text Box 27"/>
          <p:cNvSpPr txBox="1">
            <a:spLocks noChangeArrowheads="1"/>
          </p:cNvSpPr>
          <p:nvPr/>
        </p:nvSpPr>
        <p:spPr bwMode="auto">
          <a:xfrm>
            <a:off x="152400" y="4800600"/>
            <a:ext cx="6172200" cy="173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- p1 points to a dynamic integer variable without any identifier (name)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- dynamic memory comes from the programs’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heap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(free store)</a:t>
            </a:r>
          </a:p>
        </p:txBody>
      </p:sp>
      <p:grpSp>
        <p:nvGrpSpPr>
          <p:cNvPr id="247849" name="Group 41"/>
          <p:cNvGrpSpPr>
            <a:grpSpLocks/>
          </p:cNvGrpSpPr>
          <p:nvPr/>
        </p:nvGrpSpPr>
        <p:grpSpPr bwMode="auto">
          <a:xfrm>
            <a:off x="2738438" y="4191000"/>
            <a:ext cx="2133600" cy="457200"/>
            <a:chOff x="1488" y="2880"/>
            <a:chExt cx="1344" cy="288"/>
          </a:xfrm>
        </p:grpSpPr>
        <p:sp>
          <p:nvSpPr>
            <p:cNvPr id="247846" name="Text Box 38"/>
            <p:cNvSpPr txBox="1">
              <a:spLocks noChangeArrowheads="1"/>
            </p:cNvSpPr>
            <p:nvPr/>
          </p:nvSpPr>
          <p:spPr bwMode="auto">
            <a:xfrm>
              <a:off x="1968" y="2880"/>
              <a:ext cx="528" cy="288"/>
            </a:xfrm>
            <a:prstGeom prst="rect">
              <a:avLst/>
            </a:prstGeom>
            <a:solidFill>
              <a:srgbClr val="FF99C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20</a:t>
              </a:r>
            </a:p>
          </p:txBody>
        </p:sp>
        <p:sp>
          <p:nvSpPr>
            <p:cNvPr id="247847" name="Text Box 39"/>
            <p:cNvSpPr txBox="1">
              <a:spLocks noChangeArrowheads="1"/>
            </p:cNvSpPr>
            <p:nvPr/>
          </p:nvSpPr>
          <p:spPr bwMode="auto">
            <a:xfrm>
              <a:off x="2592" y="2880"/>
              <a:ext cx="2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7848" name="Text Box 40"/>
            <p:cNvSpPr txBox="1">
              <a:spLocks noChangeArrowheads="1"/>
            </p:cNvSpPr>
            <p:nvPr/>
          </p:nvSpPr>
          <p:spPr bwMode="auto">
            <a:xfrm>
              <a:off x="1488" y="2928"/>
              <a:ext cx="57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10500</a:t>
              </a:r>
            </a:p>
          </p:txBody>
        </p:sp>
      </p:grpSp>
      <p:graphicFrame>
        <p:nvGraphicFramePr>
          <p:cNvPr id="247854" name="Group 46"/>
          <p:cNvGraphicFramePr>
            <a:graphicFrameLocks noGrp="1"/>
          </p:cNvGraphicFramePr>
          <p:nvPr/>
        </p:nvGraphicFramePr>
        <p:xfrm>
          <a:off x="7081838" y="2725738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7956" name="Group 148"/>
          <p:cNvGraphicFramePr>
            <a:graphicFrameLocks noGrp="1"/>
          </p:cNvGraphicFramePr>
          <p:nvPr/>
        </p:nvGraphicFramePr>
        <p:xfrm>
          <a:off x="6245225" y="2743200"/>
          <a:ext cx="769938" cy="3576957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10492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10496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10500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7920" name="Group 112"/>
          <p:cNvGraphicFramePr>
            <a:graphicFrameLocks noGrp="1"/>
          </p:cNvGraphicFramePr>
          <p:nvPr/>
        </p:nvGraphicFramePr>
        <p:xfrm>
          <a:off x="8305800" y="273526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7953" name="Text Box 145"/>
          <p:cNvSpPr txBox="1">
            <a:spLocks noChangeArrowheads="1"/>
          </p:cNvSpPr>
          <p:nvPr/>
        </p:nvSpPr>
        <p:spPr bwMode="auto">
          <a:xfrm>
            <a:off x="7234238" y="2743200"/>
            <a:ext cx="827087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10500</a:t>
            </a:r>
          </a:p>
        </p:txBody>
      </p:sp>
      <p:sp>
        <p:nvSpPr>
          <p:cNvPr id="247954" name="Text Box 146"/>
          <p:cNvSpPr txBox="1">
            <a:spLocks noChangeArrowheads="1"/>
          </p:cNvSpPr>
          <p:nvPr/>
        </p:nvSpPr>
        <p:spPr bwMode="auto">
          <a:xfrm>
            <a:off x="7313613" y="5961063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8" grpId="0" animBg="1" autoUpdateAnimBg="0"/>
      <p:bldP spid="247833" grpId="0" animBg="1"/>
      <p:bldP spid="247835" grpId="0" autoUpdateAnimBg="0"/>
      <p:bldP spid="247953" grpId="0" animBg="1" autoUpdateAnimBg="0"/>
      <p:bldP spid="24795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Dynamic Arrays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777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new can allocate an entire array all at once</a:t>
            </a:r>
          </a:p>
        </p:txBody>
      </p:sp>
      <p:grpSp>
        <p:nvGrpSpPr>
          <p:cNvPr id="250884" name="Group 4"/>
          <p:cNvGrpSpPr>
            <a:grpSpLocks/>
          </p:cNvGrpSpPr>
          <p:nvPr/>
        </p:nvGrpSpPr>
        <p:grpSpPr bwMode="auto">
          <a:xfrm>
            <a:off x="2590800" y="2667000"/>
            <a:ext cx="2057400" cy="457200"/>
            <a:chOff x="2448" y="2784"/>
            <a:chExt cx="1296" cy="288"/>
          </a:xfrm>
        </p:grpSpPr>
        <p:sp>
          <p:nvSpPr>
            <p:cNvPr id="250885" name="Text Box 5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</p:grp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228600" y="2819400"/>
            <a:ext cx="2133600" cy="15875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*p1;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p1 = new int[4];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p1[2] = 20;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cout&lt;&lt;*(p1+2);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2362200" y="4191000"/>
            <a:ext cx="914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10488</a:t>
            </a:r>
          </a:p>
        </p:txBody>
      </p:sp>
      <p:sp>
        <p:nvSpPr>
          <p:cNvPr id="250893" name="Line 13"/>
          <p:cNvSpPr>
            <a:spLocks noChangeShapeType="1"/>
          </p:cNvSpPr>
          <p:nvPr/>
        </p:nvSpPr>
        <p:spPr bwMode="auto">
          <a:xfrm flipH="1">
            <a:off x="3352800" y="2895600"/>
            <a:ext cx="304800" cy="1190625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152400" y="4800600"/>
            <a:ext cx="61722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- p1 points to 1st entry of dynamic array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number of entries in a pair of sq. brackets 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two ways to access p1 (array or pointer) </a:t>
            </a:r>
          </a:p>
        </p:txBody>
      </p:sp>
      <p:graphicFrame>
        <p:nvGraphicFramePr>
          <p:cNvPr id="250899" name="Group 19"/>
          <p:cNvGraphicFramePr>
            <a:graphicFrameLocks noGrp="1"/>
          </p:cNvGraphicFramePr>
          <p:nvPr/>
        </p:nvGraphicFramePr>
        <p:xfrm>
          <a:off x="7081838" y="2725738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0923" name="Group 43"/>
          <p:cNvGraphicFramePr>
            <a:graphicFrameLocks noGrp="1"/>
          </p:cNvGraphicFramePr>
          <p:nvPr/>
        </p:nvGraphicFramePr>
        <p:xfrm>
          <a:off x="6245225" y="2743200"/>
          <a:ext cx="769938" cy="3576957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10488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10492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10496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10500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1016" name="Group 136"/>
          <p:cNvGraphicFramePr>
            <a:graphicFrameLocks noGrp="1"/>
          </p:cNvGraphicFramePr>
          <p:nvPr/>
        </p:nvGraphicFramePr>
        <p:xfrm>
          <a:off x="8305800" y="2735263"/>
          <a:ext cx="619125" cy="3515362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0998" name="Text Box 118"/>
          <p:cNvSpPr txBox="1">
            <a:spLocks noChangeArrowheads="1"/>
          </p:cNvSpPr>
          <p:nvPr/>
        </p:nvSpPr>
        <p:spPr bwMode="auto">
          <a:xfrm>
            <a:off x="7234238" y="2743200"/>
            <a:ext cx="827087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10488</a:t>
            </a:r>
          </a:p>
        </p:txBody>
      </p:sp>
      <p:sp>
        <p:nvSpPr>
          <p:cNvPr id="250999" name="Text Box 119"/>
          <p:cNvSpPr txBox="1">
            <a:spLocks noChangeArrowheads="1"/>
          </p:cNvSpPr>
          <p:nvPr/>
        </p:nvSpPr>
        <p:spPr bwMode="auto">
          <a:xfrm>
            <a:off x="7315200" y="5638800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20</a:t>
            </a:r>
          </a:p>
        </p:txBody>
      </p:sp>
      <p:graphicFrame>
        <p:nvGraphicFramePr>
          <p:cNvPr id="251014" name="Group 134"/>
          <p:cNvGraphicFramePr>
            <a:graphicFrameLocks noGrp="1"/>
          </p:cNvGraphicFramePr>
          <p:nvPr/>
        </p:nvGraphicFramePr>
        <p:xfrm>
          <a:off x="3124200" y="4114800"/>
          <a:ext cx="2667000" cy="4318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1015" name="Text Box 135"/>
          <p:cNvSpPr txBox="1">
            <a:spLocks noChangeArrowheads="1"/>
          </p:cNvSpPr>
          <p:nvPr/>
        </p:nvSpPr>
        <p:spPr bwMode="auto">
          <a:xfrm>
            <a:off x="4487863" y="4140200"/>
            <a:ext cx="587375" cy="366713"/>
          </a:xfrm>
          <a:prstGeom prst="rect">
            <a:avLst/>
          </a:prstGeom>
          <a:solidFill>
            <a:srgbClr val="FF99CC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animBg="1" autoUpdateAnimBg="0"/>
      <p:bldP spid="250892" grpId="0" autoUpdateAnimBg="0"/>
      <p:bldP spid="250893" grpId="0" animBg="1"/>
      <p:bldP spid="250894" grpId="0" autoUpdateAnimBg="0"/>
      <p:bldP spid="250998" grpId="0" animBg="1" autoUpdateAnimBg="0"/>
      <p:bldP spid="250999" grpId="0" animBg="1" autoUpdateAnimBg="0"/>
      <p:bldP spid="25101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Accessing Dynamic Array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Use array notation</a:t>
            </a:r>
          </a:p>
          <a:p>
            <a:pPr lvl="1"/>
            <a:r>
              <a:rPr lang="en-US" altLang="zh-CN">
                <a:ea typeface="SimSun" pitchFamily="2" charset="-122"/>
              </a:rPr>
              <a:t> the 1</a:t>
            </a:r>
            <a:r>
              <a:rPr lang="en-US" altLang="zh-CN" baseline="30000">
                <a:ea typeface="SimSun" pitchFamily="2" charset="-122"/>
              </a:rPr>
              <a:t>st</a:t>
            </a:r>
            <a:r>
              <a:rPr lang="en-US" altLang="zh-CN">
                <a:ea typeface="SimSun" pitchFamily="2" charset="-122"/>
              </a:rPr>
              <a:t> entry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p1[0] = 18;</a:t>
            </a:r>
          </a:p>
          <a:p>
            <a:pPr lvl="1"/>
            <a:r>
              <a:rPr lang="en-US" altLang="zh-CN">
                <a:ea typeface="SimSun" pitchFamily="2" charset="-122"/>
              </a:rPr>
              <a:t> the 3</a:t>
            </a:r>
            <a:r>
              <a:rPr lang="en-US" altLang="zh-CN" baseline="30000">
                <a:ea typeface="SimSun" pitchFamily="2" charset="-122"/>
              </a:rPr>
              <a:t>rd</a:t>
            </a:r>
            <a:r>
              <a:rPr lang="en-US" altLang="zh-CN">
                <a:ea typeface="SimSun" pitchFamily="2" charset="-122"/>
              </a:rPr>
              <a:t> entry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 	p1[2] = 20;</a:t>
            </a:r>
          </a:p>
          <a:p>
            <a:pPr lvl="1"/>
            <a:r>
              <a:rPr lang="en-US" altLang="zh-CN">
                <a:ea typeface="SimSun" pitchFamily="2" charset="-122"/>
              </a:rPr>
              <a:t> the ith entry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p1[i-1] = 19;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Use pointer notation</a:t>
            </a:r>
          </a:p>
          <a:p>
            <a:pPr lvl="1"/>
            <a:r>
              <a:rPr lang="en-US" altLang="zh-CN">
                <a:ea typeface="SimSun" pitchFamily="2" charset="-122"/>
              </a:rPr>
              <a:t> the 1</a:t>
            </a:r>
            <a:r>
              <a:rPr lang="en-US" altLang="zh-CN" baseline="30000">
                <a:ea typeface="SimSun" pitchFamily="2" charset="-122"/>
              </a:rPr>
              <a:t>st</a:t>
            </a:r>
            <a:r>
              <a:rPr lang="en-US" altLang="zh-CN">
                <a:ea typeface="SimSun" pitchFamily="2" charset="-122"/>
              </a:rPr>
              <a:t> entry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*p1 = 18;</a:t>
            </a:r>
          </a:p>
          <a:p>
            <a:pPr lvl="1"/>
            <a:r>
              <a:rPr lang="en-US" altLang="zh-CN">
                <a:ea typeface="SimSun" pitchFamily="2" charset="-122"/>
              </a:rPr>
              <a:t> the 3</a:t>
            </a:r>
            <a:r>
              <a:rPr lang="en-US" altLang="zh-CN" baseline="30000">
                <a:ea typeface="SimSun" pitchFamily="2" charset="-122"/>
              </a:rPr>
              <a:t>rd</a:t>
            </a:r>
            <a:r>
              <a:rPr lang="en-US" altLang="zh-CN">
                <a:ea typeface="SimSun" pitchFamily="2" charset="-122"/>
              </a:rPr>
              <a:t> entry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 	*(p1+2) = 20;</a:t>
            </a:r>
          </a:p>
          <a:p>
            <a:pPr lvl="1"/>
            <a:r>
              <a:rPr lang="en-US" altLang="zh-CN">
                <a:ea typeface="SimSun" pitchFamily="2" charset="-122"/>
              </a:rPr>
              <a:t> the ith entry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*(p1+i-1) = 19;</a:t>
            </a:r>
          </a:p>
          <a:p>
            <a:endParaRPr lang="zh-CN" altLang="en-US">
              <a:ea typeface="SimSun" pitchFamily="2" charset="-122"/>
            </a:endParaRP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70104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A demo for pointers and dynamic arrays: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test_pointer.cxx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Why Pointers and Dynamic Memory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ea typeface="SimSun" pitchFamily="2" charset="-122"/>
              </a:rPr>
              <a:t> </a:t>
            </a:r>
            <a:r>
              <a:rPr lang="en-US" altLang="zh-CN" sz="2800">
                <a:ea typeface="SimSun" pitchFamily="2" charset="-122"/>
              </a:rPr>
              <a:t>Limitation of our bag class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 bag::CAPACITY constant determines the capacity of every bag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 wasteful (if too big) and hard to reuse (if too small)</a:t>
            </a:r>
          </a:p>
          <a:p>
            <a:pPr lvl="2"/>
            <a:r>
              <a:rPr lang="en-US" altLang="zh-CN" sz="2000">
                <a:ea typeface="SimSun" pitchFamily="2" charset="-122"/>
              </a:rPr>
              <a:t>need to change source code and recompile</a:t>
            </a:r>
          </a:p>
          <a:p>
            <a:r>
              <a:rPr lang="en-US" altLang="zh-CN" sz="2800">
                <a:ea typeface="SimSun" pitchFamily="2" charset="-122"/>
              </a:rPr>
              <a:t>Solution: 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 provide control over size in </a:t>
            </a:r>
            <a:r>
              <a:rPr lang="en-US" altLang="zh-CN" sz="2400">
                <a:solidFill>
                  <a:srgbClr val="FC0128"/>
                </a:solidFill>
                <a:ea typeface="SimSun" pitchFamily="2" charset="-122"/>
              </a:rPr>
              <a:t>running time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 &lt;= dynamic arrays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 &lt;= pointers and dynamic memory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Dynamic Array Example:Quiz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96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A program read ages of each of CCNY classes, with varying sizes, calculate the average, and then print out the average.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5029200" y="2057400"/>
            <a:ext cx="3886200" cy="4046538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size_t size;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*ages;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float average;</a:t>
            </a:r>
          </a:p>
          <a:p>
            <a:pPr>
              <a:spcBef>
                <a:spcPct val="30000"/>
              </a:spcBef>
            </a:pPr>
            <a:endParaRPr lang="en-US" altLang="zh-CN" sz="2000">
              <a:solidFill>
                <a:schemeClr val="bg2"/>
              </a:solidFill>
              <a:effectLst/>
              <a:ea typeface="SimSun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cin &gt;&gt; size;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ages = new int[size];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bg2"/>
                </a:solidFill>
                <a:effectLst/>
                <a:ea typeface="SimSun" pitchFamily="2" charset="-122"/>
              </a:rPr>
              <a:t>// 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input ages of all students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// calculate average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// print average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Dynamic Objects of a class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777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new can also allocate a dynamic object</a:t>
            </a:r>
          </a:p>
        </p:txBody>
      </p:sp>
      <p:grpSp>
        <p:nvGrpSpPr>
          <p:cNvPr id="259076" name="Group 4"/>
          <p:cNvGrpSpPr>
            <a:grpSpLocks/>
          </p:cNvGrpSpPr>
          <p:nvPr/>
        </p:nvGrpSpPr>
        <p:grpSpPr bwMode="auto">
          <a:xfrm>
            <a:off x="3621088" y="2720975"/>
            <a:ext cx="2057400" cy="457200"/>
            <a:chOff x="2448" y="2784"/>
            <a:chExt cx="1296" cy="288"/>
          </a:xfrm>
        </p:grpSpPr>
        <p:sp>
          <p:nvSpPr>
            <p:cNvPr id="259077" name="Text Box 5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59079" name="Text Box 7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</p:grpSp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192088" y="2819400"/>
            <a:ext cx="3160712" cy="15875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point *p1;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p1 = new point(1.0, 2.0);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cout&lt;&lt; (*p1).get_x();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cout&lt;&lt; p1-&gt;get_x();</a:t>
            </a:r>
          </a:p>
        </p:txBody>
      </p:sp>
      <p:sp>
        <p:nvSpPr>
          <p:cNvPr id="259082" name="Line 10"/>
          <p:cNvSpPr>
            <a:spLocks noChangeShapeType="1"/>
          </p:cNvSpPr>
          <p:nvPr/>
        </p:nvSpPr>
        <p:spPr bwMode="auto">
          <a:xfrm flipH="1">
            <a:off x="4383088" y="2949575"/>
            <a:ext cx="304800" cy="1190625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152400" y="4800600"/>
            <a:ext cx="61722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- p1 points to dynamic object without name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parameters can be used as in declaration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two ways to access p1 (* and -&gt;)</a:t>
            </a:r>
          </a:p>
        </p:txBody>
      </p:sp>
      <p:graphicFrame>
        <p:nvGraphicFramePr>
          <p:cNvPr id="259084" name="Group 12"/>
          <p:cNvGraphicFramePr>
            <a:graphicFrameLocks noGrp="1"/>
          </p:cNvGraphicFramePr>
          <p:nvPr/>
        </p:nvGraphicFramePr>
        <p:xfrm>
          <a:off x="7081838" y="2725738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9108" name="Group 36"/>
          <p:cNvGraphicFramePr>
            <a:graphicFrameLocks noGrp="1"/>
          </p:cNvGraphicFramePr>
          <p:nvPr/>
        </p:nvGraphicFramePr>
        <p:xfrm>
          <a:off x="6245225" y="2743200"/>
          <a:ext cx="769938" cy="3576957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10488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10492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10496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10500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9150" name="Group 78"/>
          <p:cNvGraphicFramePr>
            <a:graphicFrameLocks noGrp="1"/>
          </p:cNvGraphicFramePr>
          <p:nvPr/>
        </p:nvGraphicFramePr>
        <p:xfrm>
          <a:off x="8305800" y="2735263"/>
          <a:ext cx="619125" cy="3515362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59205" name="Group 133"/>
          <p:cNvGrpSpPr>
            <a:grpSpLocks/>
          </p:cNvGrpSpPr>
          <p:nvPr/>
        </p:nvGrpSpPr>
        <p:grpSpPr bwMode="auto">
          <a:xfrm>
            <a:off x="7234238" y="2743200"/>
            <a:ext cx="827087" cy="3514725"/>
            <a:chOff x="4557" y="1728"/>
            <a:chExt cx="521" cy="2214"/>
          </a:xfrm>
        </p:grpSpPr>
        <p:sp>
          <p:nvSpPr>
            <p:cNvPr id="259183" name="Text Box 111"/>
            <p:cNvSpPr txBox="1">
              <a:spLocks noChangeArrowheads="1"/>
            </p:cNvSpPr>
            <p:nvPr/>
          </p:nvSpPr>
          <p:spPr bwMode="auto">
            <a:xfrm>
              <a:off x="4557" y="1728"/>
              <a:ext cx="521" cy="192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10496</a:t>
              </a:r>
            </a:p>
          </p:txBody>
        </p:sp>
        <p:sp>
          <p:nvSpPr>
            <p:cNvPr id="259184" name="Text Box 112"/>
            <p:cNvSpPr txBox="1">
              <a:spLocks noChangeArrowheads="1"/>
            </p:cNvSpPr>
            <p:nvPr/>
          </p:nvSpPr>
          <p:spPr bwMode="auto">
            <a:xfrm>
              <a:off x="4630" y="3545"/>
              <a:ext cx="384" cy="192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1.0</a:t>
              </a:r>
            </a:p>
          </p:txBody>
        </p:sp>
        <p:sp>
          <p:nvSpPr>
            <p:cNvPr id="259199" name="Text Box 127"/>
            <p:cNvSpPr txBox="1">
              <a:spLocks noChangeArrowheads="1"/>
            </p:cNvSpPr>
            <p:nvPr/>
          </p:nvSpPr>
          <p:spPr bwMode="auto">
            <a:xfrm>
              <a:off x="4647" y="3750"/>
              <a:ext cx="384" cy="192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2.0</a:t>
              </a:r>
            </a:p>
          </p:txBody>
        </p:sp>
      </p:grpSp>
      <p:grpSp>
        <p:nvGrpSpPr>
          <p:cNvPr id="259204" name="Group 132"/>
          <p:cNvGrpSpPr>
            <a:grpSpLocks/>
          </p:cNvGrpSpPr>
          <p:nvPr/>
        </p:nvGrpSpPr>
        <p:grpSpPr bwMode="auto">
          <a:xfrm>
            <a:off x="3392488" y="4168775"/>
            <a:ext cx="2362200" cy="457200"/>
            <a:chOff x="1488" y="2592"/>
            <a:chExt cx="1488" cy="288"/>
          </a:xfrm>
        </p:grpSpPr>
        <p:sp>
          <p:nvSpPr>
            <p:cNvPr id="259081" name="Text Box 9"/>
            <p:cNvSpPr txBox="1">
              <a:spLocks noChangeArrowheads="1"/>
            </p:cNvSpPr>
            <p:nvPr/>
          </p:nvSpPr>
          <p:spPr bwMode="auto">
            <a:xfrm>
              <a:off x="1488" y="2640"/>
              <a:ext cx="57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10496</a:t>
              </a:r>
            </a:p>
          </p:txBody>
        </p:sp>
        <p:sp>
          <p:nvSpPr>
            <p:cNvPr id="259200" name="Rectangle 128"/>
            <p:cNvSpPr>
              <a:spLocks noChangeArrowheads="1"/>
            </p:cNvSpPr>
            <p:nvPr/>
          </p:nvSpPr>
          <p:spPr bwMode="auto">
            <a:xfrm>
              <a:off x="2016" y="2592"/>
              <a:ext cx="960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01" name="Line 129"/>
            <p:cNvSpPr>
              <a:spLocks noChangeShapeType="1"/>
            </p:cNvSpPr>
            <p:nvPr/>
          </p:nvSpPr>
          <p:spPr bwMode="auto">
            <a:xfrm>
              <a:off x="2448" y="259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202" name="Text Box 130"/>
            <p:cNvSpPr txBox="1">
              <a:spLocks noChangeArrowheads="1"/>
            </p:cNvSpPr>
            <p:nvPr/>
          </p:nvSpPr>
          <p:spPr bwMode="auto">
            <a:xfrm>
              <a:off x="2064" y="264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1.0</a:t>
              </a:r>
            </a:p>
          </p:txBody>
        </p:sp>
        <p:sp>
          <p:nvSpPr>
            <p:cNvPr id="259203" name="Text Box 131"/>
            <p:cNvSpPr txBox="1">
              <a:spLocks noChangeArrowheads="1"/>
            </p:cNvSpPr>
            <p:nvPr/>
          </p:nvSpPr>
          <p:spPr bwMode="auto">
            <a:xfrm>
              <a:off x="2544" y="264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2.0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0" grpId="0" animBg="1" autoUpdateAnimBg="0"/>
      <p:bldP spid="259082" grpId="0" animBg="1"/>
      <p:bldP spid="25908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SimSun" pitchFamily="2" charset="-122"/>
              </a:rPr>
              <a:t>Dynamic Object Arrays of a class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zh-CN" altLang="en-US" sz="2800" dirty="0">
                <a:solidFill>
                  <a:srgbClr val="FC0128"/>
                </a:solidFill>
                <a:ea typeface="SimSun" pitchFamily="2" charset="-122"/>
              </a:rPr>
              <a:t> </a:t>
            </a:r>
            <a:r>
              <a:rPr lang="en-US" altLang="zh-CN" sz="2800" dirty="0">
                <a:solidFill>
                  <a:srgbClr val="FC0128"/>
                </a:solidFill>
                <a:ea typeface="SimSun" pitchFamily="2" charset="-122"/>
              </a:rPr>
              <a:t>Q: Are the followings correct?  (</a:t>
            </a:r>
            <a:r>
              <a:rPr lang="en-US" altLang="zh-CN" sz="2800" dirty="0">
                <a:solidFill>
                  <a:srgbClr val="FC0128"/>
                </a:solidFill>
                <a:ea typeface="SimSun" pitchFamily="2" charset="-122"/>
                <a:hlinkClick r:id="rId3" action="ppaction://hlinkfile"/>
              </a:rPr>
              <a:t>point3 demo</a:t>
            </a:r>
            <a:r>
              <a:rPr lang="en-US" altLang="zh-CN" sz="2800" dirty="0">
                <a:solidFill>
                  <a:srgbClr val="FC0128"/>
                </a:solidFill>
                <a:ea typeface="SimSun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 Ten points with default coordinates?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 dirty="0">
                <a:solidFill>
                  <a:srgbClr val="FC0128"/>
                </a:solidFill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p1 = new point[10];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Ten points with the same coordinates?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p1 = new point(1.0, 2.0)[10];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Ten points on the x axis with interval 1?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 p1 = new point[10];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 for (</a:t>
            </a:r>
            <a:r>
              <a:rPr lang="en-US" altLang="zh-CN" sz="2400" dirty="0" err="1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i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=0; </a:t>
            </a:r>
            <a:r>
              <a:rPr lang="en-US" altLang="zh-CN" sz="2400" dirty="0" err="1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i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&lt;10; </a:t>
            </a:r>
            <a:r>
              <a:rPr lang="en-US" altLang="zh-CN" sz="2400" dirty="0" err="1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i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++)  p1[</a:t>
            </a:r>
            <a:r>
              <a:rPr lang="en-US" altLang="zh-CN" sz="2400" dirty="0" err="1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i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].set(</a:t>
            </a:r>
            <a:r>
              <a:rPr lang="en-US" altLang="zh-CN" sz="2400" dirty="0" err="1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i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, 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800" dirty="0">
                <a:ea typeface="SimSun" pitchFamily="2" charset="-122"/>
              </a:rPr>
              <a:t>Assume we have a member function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800" dirty="0">
                <a:ea typeface="SimSun" pitchFamily="2" charset="-122"/>
              </a:rPr>
              <a:t>	</a:t>
            </a:r>
            <a:r>
              <a:rPr lang="en-US" altLang="zh-CN" sz="2800" dirty="0">
                <a:solidFill>
                  <a:srgbClr val="00FF00"/>
                </a:solidFill>
                <a:ea typeface="SimSun" pitchFamily="2" charset="-122"/>
              </a:rPr>
              <a:t>void point::set(double </a:t>
            </a:r>
            <a:r>
              <a:rPr lang="en-US" altLang="zh-CN" sz="2800" dirty="0" err="1">
                <a:solidFill>
                  <a:srgbClr val="00FF00"/>
                </a:solidFill>
                <a:ea typeface="SimSun" pitchFamily="2" charset="-122"/>
              </a:rPr>
              <a:t>x_init</a:t>
            </a:r>
            <a:r>
              <a:rPr lang="en-US" altLang="zh-CN" sz="2800" dirty="0">
                <a:solidFill>
                  <a:srgbClr val="00FF00"/>
                </a:solidFill>
                <a:ea typeface="SimSun" pitchFamily="2" charset="-122"/>
              </a:rPr>
              <a:t>, double </a:t>
            </a:r>
            <a:r>
              <a:rPr lang="en-US" altLang="zh-CN" sz="2800" dirty="0" err="1">
                <a:solidFill>
                  <a:srgbClr val="00FF00"/>
                </a:solidFill>
                <a:ea typeface="SimSun" pitchFamily="2" charset="-122"/>
              </a:rPr>
              <a:t>y_init</a:t>
            </a:r>
            <a:r>
              <a:rPr lang="en-US" altLang="zh-CN" sz="2800" dirty="0">
                <a:solidFill>
                  <a:srgbClr val="00FF00"/>
                </a:solidFill>
                <a:ea typeface="SimSun" pitchFamily="2" charset="-122"/>
              </a:rPr>
              <a:t>);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381000" y="3048000"/>
            <a:ext cx="38735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V</a:t>
            </a:r>
          </a:p>
          <a:p>
            <a:endParaRPr lang="en-US" altLang="zh-CN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  <a:p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X</a:t>
            </a:r>
          </a:p>
          <a:p>
            <a:endParaRPr lang="en-US" altLang="zh-CN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  <a:p>
            <a:endParaRPr lang="en-US" altLang="zh-CN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  <a:p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Failure of the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new</a:t>
            </a:r>
            <a:r>
              <a:rPr lang="en-US" altLang="zh-CN">
                <a:ea typeface="SimSun" pitchFamily="2" charset="-122"/>
              </a:rPr>
              <a:t> Operator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Dynamic memory via new operator comes from heap of a program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Heap size from several K to 1GB, however fixed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Could run out of room therefore cause a 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bad_alloc</a:t>
            </a:r>
            <a:r>
              <a:rPr lang="en-US" altLang="zh-CN" sz="2800">
                <a:ea typeface="SimSun" pitchFamily="2" charset="-122"/>
              </a:rPr>
              <a:t> exception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SimSun" pitchFamily="2" charset="-122"/>
              </a:rPr>
              <a:t> error message and program halts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C0128"/>
                </a:solidFill>
                <a:ea typeface="SimSun" pitchFamily="2" charset="-122"/>
              </a:rPr>
              <a:t>Good practice 1</a:t>
            </a:r>
            <a:r>
              <a:rPr lang="en-US" altLang="zh-CN" sz="2800">
                <a:ea typeface="SimSun" pitchFamily="2" charset="-122"/>
              </a:rPr>
              <a:t>: document which functions uses new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C0128"/>
                </a:solidFill>
                <a:ea typeface="SimSun" pitchFamily="2" charset="-122"/>
              </a:rPr>
              <a:t>Good practice 2</a:t>
            </a:r>
            <a:r>
              <a:rPr lang="en-US" altLang="zh-CN" sz="2800">
                <a:ea typeface="SimSun" pitchFamily="2" charset="-122"/>
              </a:rPr>
              <a:t>: garbage collection by 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delete </a:t>
            </a:r>
            <a:r>
              <a:rPr lang="en-US" altLang="zh-CN" sz="2800">
                <a:ea typeface="SimSun" pitchFamily="2" charset="-122"/>
              </a:rPr>
              <a:t>operator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Outline </a:t>
            </a:r>
            <a:r>
              <a:rPr lang="en-US" altLang="zh-CN" sz="3200">
                <a:ea typeface="SimSun" pitchFamily="2" charset="-122"/>
              </a:rPr>
              <a:t>(Reading Ch 4.1 – 4.2)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Pointers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*(asterisk) and &amp;(ampersand) operators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Variables and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new</a:t>
            </a:r>
            <a:r>
              <a:rPr lang="en-US" altLang="zh-CN">
                <a:ea typeface="SimSun" pitchFamily="2" charset="-122"/>
              </a:rPr>
              <a:t> Operator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Arrays and Dynamic Objects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Stack (local) vs. heap (dynamic) memory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Garbage Collection and </a:t>
            </a:r>
            <a:r>
              <a:rPr lang="en-US" altLang="zh-CN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delete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 Operator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Parameters revisited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Pointers and Arrays as Parameters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The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delete</a:t>
            </a:r>
            <a:r>
              <a:rPr lang="en-US" altLang="zh-CN">
                <a:ea typeface="SimSun" pitchFamily="2" charset="-122"/>
              </a:rPr>
              <a:t> Operator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Release any dynamic memory (heap memory) that is no longer needed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609600" y="3124200"/>
            <a:ext cx="3617913" cy="3175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*i_ptr;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double *d_ptr;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point *p_ptr;</a:t>
            </a:r>
          </a:p>
          <a:p>
            <a:pPr>
              <a:spcBef>
                <a:spcPct val="30000"/>
              </a:spcBef>
            </a:pPr>
            <a:endParaRPr lang="en-US" altLang="zh-CN" sz="2000">
              <a:solidFill>
                <a:schemeClr val="bg2"/>
              </a:solidFill>
              <a:effectLst/>
              <a:ea typeface="SimSun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i_ptr = new int;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d_ptr = new double[20];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p_ptr = new point(1.0, 2.0);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… …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4419600" y="2895600"/>
            <a:ext cx="4114800" cy="1587500"/>
          </a:xfrm>
          <a:prstGeom prst="rect">
            <a:avLst/>
          </a:prstGeom>
          <a:solidFill>
            <a:srgbClr val="A2FFA3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…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delete i_ptr;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delete [ ] d_ptr; // empty brackets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delete p_ptr;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4495800" y="4572000"/>
            <a:ext cx="4114800" cy="21971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Questions( true or false): </a:t>
            </a:r>
          </a:p>
          <a:p>
            <a:pPr marL="457200" indent="-457200">
              <a:spcBef>
                <a:spcPct val="30000"/>
              </a:spcBef>
              <a:buFontTx/>
              <a:buAutoNum type="arabicPeriod"/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delete resets these pointers</a:t>
            </a:r>
          </a:p>
          <a:p>
            <a:pPr marL="457200" indent="-457200">
              <a:spcBef>
                <a:spcPct val="30000"/>
              </a:spcBef>
              <a:buFontTx/>
              <a:buAutoNum type="arabicPeriod"/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delete removes dynamic objects pointed by the pointers</a:t>
            </a:r>
          </a:p>
          <a:p>
            <a:pPr marL="457200" indent="-457200">
              <a:spcBef>
                <a:spcPct val="30000"/>
              </a:spcBef>
              <a:buFontTx/>
              <a:buAutoNum type="arabicPeriod"/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nothing happens to the pointers themselves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7848600" y="4940300"/>
            <a:ext cx="38735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X</a:t>
            </a:r>
          </a:p>
          <a:p>
            <a:endParaRPr lang="en-US" altLang="zh-CN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  <a:p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V</a:t>
            </a:r>
          </a:p>
          <a:p>
            <a:endParaRPr lang="en-US" altLang="zh-CN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  <a:p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nimBg="1" autoUpdateAnimBg="0"/>
      <p:bldP spid="263173" grpId="0" animBg="1" autoUpdateAnimBg="0"/>
      <p:bldP spid="263174" grpId="0" animBg="1" autoUpdateAnimBg="0"/>
      <p:bldP spid="26317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Outline </a:t>
            </a:r>
            <a:r>
              <a:rPr lang="en-US" altLang="zh-CN" sz="3200">
                <a:ea typeface="SimSun" pitchFamily="2" charset="-122"/>
              </a:rPr>
              <a:t>(Reading Ch 4.1 – 4.2)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Pointers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*(asterisk) and &amp;(ampersand) operators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Variables and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new</a:t>
            </a:r>
            <a:r>
              <a:rPr lang="en-US" altLang="zh-CN">
                <a:ea typeface="SimSun" pitchFamily="2" charset="-122"/>
              </a:rPr>
              <a:t> Operator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Arrays and Dynamic Objects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Stack (local) vs. heap (dynamic) memory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Garbage Collection and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delete</a:t>
            </a:r>
            <a:r>
              <a:rPr lang="en-US" altLang="zh-CN">
                <a:ea typeface="SimSun" pitchFamily="2" charset="-122"/>
              </a:rPr>
              <a:t> Operator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Parameters revisited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Pointers and Arrays as Parameters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153400" cy="11430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Pointers and Arrays as Parameters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C0128"/>
                </a:solidFill>
                <a:ea typeface="SimSun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Value</a:t>
            </a:r>
            <a:r>
              <a:rPr lang="en-US" altLang="zh-CN">
                <a:ea typeface="SimSun" pitchFamily="2" charset="-122"/>
              </a:rPr>
              <a:t> parameters that are pointers</a:t>
            </a:r>
          </a:p>
          <a:p>
            <a:r>
              <a:rPr lang="en-US" altLang="zh-CN">
                <a:ea typeface="SimSun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Array</a:t>
            </a:r>
            <a:r>
              <a:rPr lang="en-US" altLang="zh-CN">
                <a:ea typeface="SimSun" pitchFamily="2" charset="-122"/>
              </a:rPr>
              <a:t> parameters</a:t>
            </a:r>
          </a:p>
          <a:p>
            <a:r>
              <a:rPr lang="en-US" altLang="zh-CN">
                <a:ea typeface="SimSun" pitchFamily="2" charset="-122"/>
              </a:rPr>
              <a:t> Pointers and arrays as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const</a:t>
            </a:r>
            <a:r>
              <a:rPr lang="en-US" altLang="zh-CN">
                <a:ea typeface="SimSun" pitchFamily="2" charset="-122"/>
              </a:rPr>
              <a:t> parameters</a:t>
            </a:r>
          </a:p>
          <a:p>
            <a:r>
              <a:rPr lang="en-US" altLang="zh-CN">
                <a:ea typeface="SimSun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SimSun" pitchFamily="2" charset="-122"/>
              </a:rPr>
              <a:t>Reference</a:t>
            </a:r>
            <a:r>
              <a:rPr lang="en-US" altLang="zh-CN">
                <a:ea typeface="SimSun" pitchFamily="2" charset="-122"/>
              </a:rPr>
              <a:t> parameters that are pointers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Value parameters that are pointers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Compare ordinary and pointer variables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685800" y="2362200"/>
            <a:ext cx="3200400" cy="23812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void print_int_42(int i)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{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cout &lt;&lt; i&lt;&lt;endl 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i = 42 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cout &lt;&lt; i &lt;&lt;endl;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}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4343400" y="2362200"/>
            <a:ext cx="3200400" cy="238125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void set_int_42(int*   i_ptr)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{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cout &lt;&lt; 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*i_ptr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&lt;&lt;endl;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*i_ptr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= 42 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cout &lt;&lt; 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*i_ptr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&lt;&lt;endl;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}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1143000" y="4876800"/>
            <a:ext cx="6096000" cy="1587500"/>
          </a:xfrm>
          <a:prstGeom prst="rect">
            <a:avLst/>
          </a:prstGeom>
          <a:solidFill>
            <a:srgbClr val="A2FFA3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m = 80;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print_int_42(m);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   cout &lt;&lt; m&lt;&lt;endl&lt;&lt;endl;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set_int_42(&amp;m);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   cout &lt;&lt; m&lt;&lt;endl&lt;&lt;endl;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7924800" y="3276600"/>
            <a:ext cx="762000" cy="3175000"/>
          </a:xfrm>
          <a:prstGeom prst="rect">
            <a:avLst/>
          </a:prstGeom>
          <a:solidFill>
            <a:srgbClr val="FF99CC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80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42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80</a:t>
            </a:r>
          </a:p>
          <a:p>
            <a:pPr>
              <a:spcBef>
                <a:spcPct val="30000"/>
              </a:spcBef>
            </a:pPr>
            <a:endParaRPr lang="en-US" altLang="zh-CN" sz="2000">
              <a:solidFill>
                <a:schemeClr val="bg2"/>
              </a:solidFill>
              <a:effectLst/>
              <a:ea typeface="SimSun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80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42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42</a:t>
            </a:r>
          </a:p>
          <a:p>
            <a:pPr>
              <a:spcBef>
                <a:spcPct val="30000"/>
              </a:spcBef>
            </a:pPr>
            <a:endParaRPr lang="zh-CN" altLang="en-US" sz="2000">
              <a:solidFill>
                <a:schemeClr val="bg2"/>
              </a:solidFill>
              <a:effectLst/>
              <a:ea typeface="SimSun" pitchFamily="2" charset="-122"/>
            </a:endParaRPr>
          </a:p>
        </p:txBody>
      </p:sp>
      <p:sp>
        <p:nvSpPr>
          <p:cNvPr id="265226" name="AutoShape 10"/>
          <p:cNvSpPr>
            <a:spLocks noChangeArrowheads="1"/>
          </p:cNvSpPr>
          <p:nvPr/>
        </p:nvSpPr>
        <p:spPr bwMode="auto">
          <a:xfrm>
            <a:off x="7315200" y="5334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nimBg="1" autoUpdateAnimBg="0"/>
      <p:bldP spid="265223" grpId="0" animBg="1" autoUpdateAnimBg="0"/>
      <p:bldP spid="265224" grpId="0" animBg="1" autoUpdateAnimBg="0"/>
      <p:bldP spid="265225" grpId="0" animBg="1" autoUpdateAnimBg="0"/>
      <p:bldP spid="2652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Array Parameters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Compare ordinary and Dynamic arrays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609600" y="2514600"/>
            <a:ext cx="3200400" cy="16160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endParaRPr lang="en-US" altLang="zh-CN" sz="2000">
              <a:solidFill>
                <a:schemeClr val="bg2"/>
              </a:solidFill>
              <a:effectLst/>
              <a:ea typeface="SimSun" pitchFamily="2" charset="-122"/>
            </a:endParaRP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ages[30];</a:t>
            </a:r>
          </a:p>
          <a:p>
            <a:endParaRPr lang="en-US" altLang="zh-CN" sz="2000">
              <a:solidFill>
                <a:schemeClr val="bg2"/>
              </a:solidFill>
              <a:effectLst/>
              <a:ea typeface="SimSun" pitchFamily="2" charset="-122"/>
            </a:endParaRP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make_all_20(ages, 30);</a:t>
            </a: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3962400" y="2362200"/>
            <a:ext cx="4724400" cy="22256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void make_all_20(int data</a:t>
            </a:r>
            <a:r>
              <a:rPr lang="en-US" altLang="zh-CN" sz="2000">
                <a:solidFill>
                  <a:schemeClr val="accent2"/>
                </a:solidFill>
                <a:effectLst/>
                <a:ea typeface="SimSun" pitchFamily="2" charset="-122"/>
              </a:rPr>
              <a:t>[ ]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, size_t </a:t>
            </a:r>
            <a:r>
              <a:rPr lang="en-US" altLang="zh-CN" sz="2000">
                <a:solidFill>
                  <a:schemeClr val="accent2"/>
                </a:solidFill>
                <a:effectLst/>
                <a:ea typeface="SimSun" pitchFamily="2" charset="-122"/>
              </a:rPr>
              <a:t>size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)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{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for (int i = 0 ; i&lt; size; i++) 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{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	data[i] = 20;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}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}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4876800"/>
            <a:ext cx="6096000" cy="1708150"/>
          </a:xfrm>
          <a:prstGeom prst="rect">
            <a:avLst/>
          </a:prstGeom>
          <a:solidFill>
            <a:srgbClr val="A2FFA3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Tx/>
              <a:buChar char="-"/>
            </a:pPr>
            <a:r>
              <a:rPr lang="zh-CN" altLang="en-US" sz="2000">
                <a:solidFill>
                  <a:schemeClr val="bg2"/>
                </a:solidFill>
                <a:effectLst/>
                <a:ea typeface="SimSun" pitchFamily="2" charset="-122"/>
              </a:rPr>
              <a:t> 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An array parameter automatically treated as pointer to the first entry  (– value or reference?)</a:t>
            </a:r>
          </a:p>
          <a:p>
            <a:pPr>
              <a:spcBef>
                <a:spcPct val="30000"/>
              </a:spcBef>
              <a:buFontTx/>
              <a:buChar char="-"/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In the function prototype and implementation,  size of the array is not specified inside bracket but by another parameter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457200" y="2667000"/>
            <a:ext cx="3200400" cy="1616075"/>
          </a:xfrm>
          <a:prstGeom prst="rect">
            <a:avLst/>
          </a:prstGeom>
          <a:solidFill>
            <a:srgbClr val="00FF00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endParaRPr lang="en-US" altLang="zh-CN" sz="2000" dirty="0">
              <a:solidFill>
                <a:schemeClr val="bg2"/>
              </a:solidFill>
              <a:effectLst/>
              <a:ea typeface="SimSun" pitchFamily="2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int *ages;</a:t>
            </a:r>
          </a:p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ages = new int[30];</a:t>
            </a:r>
          </a:p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make_all_20(ages, 30);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 autoUpdateAnimBg="0"/>
      <p:bldP spid="267269" grpId="0" animBg="1" autoUpdateAnimBg="0"/>
      <p:bldP spid="267270" grpId="0" animBg="1" autoUpdateAnimBg="0"/>
      <p:bldP spid="26727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Outline </a:t>
            </a:r>
            <a:r>
              <a:rPr lang="en-US" altLang="zh-CN" sz="3200">
                <a:ea typeface="SimSun" pitchFamily="2" charset="-122"/>
              </a:rPr>
              <a:t>(Reading Ch 4.1 – 4.2)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Pointers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*(asterisk) and &amp;(ampersand) operators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Variables and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new</a:t>
            </a:r>
            <a:r>
              <a:rPr lang="en-US" altLang="zh-CN">
                <a:ea typeface="SimSun" pitchFamily="2" charset="-122"/>
              </a:rPr>
              <a:t> Operator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Arrays and Dynamic Objects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Stack (local) vs. heap (dynamic) memory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Garbage Collection and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delete</a:t>
            </a:r>
            <a:r>
              <a:rPr lang="en-US" altLang="zh-CN">
                <a:ea typeface="SimSun" pitchFamily="2" charset="-122"/>
              </a:rPr>
              <a:t> Operator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Parameters revisited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Pointers and Arrays as Parameters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 sz="4000">
                <a:ea typeface="SimSun" pitchFamily="2" charset="-122"/>
              </a:rPr>
              <a:t>Pointers or Array as const Parameters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to make sure they will not be changed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143000" y="3733800"/>
            <a:ext cx="6858000" cy="25304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*ages, *i_ptr;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double aver_age;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ages = new int [ 30 ];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...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aver_age = average(ages, 30);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i_ptr = 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&amp;ages[12]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;  // i_ptr = (ages+12);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if (is_20(i_ptr)) cout &lt;&lt;“Sudent No. 13 is 20!”&lt;&lt;endl; 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1143000" y="2514600"/>
            <a:ext cx="5867400" cy="10064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Protoptyes: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bool is_20(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const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int* i_ptr);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double  average(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const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int data</a:t>
            </a:r>
            <a:r>
              <a:rPr lang="en-US" altLang="zh-CN" sz="2000">
                <a:solidFill>
                  <a:schemeClr val="accent2"/>
                </a:solidFill>
                <a:effectLst/>
                <a:ea typeface="SimSun" pitchFamily="2" charset="-122"/>
              </a:rPr>
              <a:t>[ ]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, size_t </a:t>
            </a:r>
            <a:r>
              <a:rPr lang="en-US" altLang="zh-CN" sz="2000">
                <a:solidFill>
                  <a:schemeClr val="accent2"/>
                </a:solidFill>
                <a:effectLst/>
                <a:ea typeface="SimSun" pitchFamily="2" charset="-122"/>
              </a:rPr>
              <a:t>size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nimBg="1" autoUpdateAnimBg="0"/>
      <p:bldP spid="26931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 sz="4000">
                <a:ea typeface="SimSun" pitchFamily="2" charset="-122"/>
              </a:rPr>
              <a:t>Reference Parameters that are Pointers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 sz="2800">
                <a:ea typeface="SimSun" pitchFamily="2" charset="-122"/>
              </a:rPr>
              <a:t>if we want to change the pointer to a new location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143000" y="4191000"/>
            <a:ext cx="6629400" cy="222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*ages;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 jone = 20;  // assume &amp;jone is 904 now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ages = &amp;jone;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 &lt;&lt; “address that ages points to is ”&lt;&lt; ages&lt;&lt;endl;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allocate_int_array(ages, 30);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 &lt;&lt; “address that ages points to is ”&lt;&lt; ages&lt;&lt;endl;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143000" y="2514600"/>
            <a:ext cx="5867400" cy="13112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void allocate_int_arrary(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int*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i_ptr, size_t size)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{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i_ptr = new int[size];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}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7239000" y="2895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nimBg="1" autoUpdateAnimBg="0"/>
      <p:bldP spid="271365" grpId="0" animBg="1" autoUpdateAnimBg="0"/>
      <p:bldP spid="2713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 sz="4000">
                <a:ea typeface="SimSun" pitchFamily="2" charset="-122"/>
              </a:rPr>
              <a:t>Reference Parameters that are Pointers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 sz="2800">
                <a:ea typeface="SimSun" pitchFamily="2" charset="-122"/>
              </a:rPr>
              <a:t>if we want to change the pointer to a new location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143000" y="4191000"/>
            <a:ext cx="6858000" cy="222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int *ages;</a:t>
            </a:r>
          </a:p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int  </a:t>
            </a:r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jone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 = 20;  // assume &amp;</a:t>
            </a:r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jone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 is 904 now</a:t>
            </a:r>
          </a:p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ages = &amp;</a:t>
            </a:r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jone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;</a:t>
            </a:r>
          </a:p>
          <a:p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cout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 &lt;&lt; “address that ages points to is ”&lt;&lt; ages&lt;&lt;</a:t>
            </a:r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endl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;</a:t>
            </a:r>
          </a:p>
          <a:p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allocate_int_array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(ages, 30);</a:t>
            </a:r>
          </a:p>
          <a:p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cout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 &lt;&lt; “address that ages points to is ”&lt;&lt; ages&lt;&lt;</a:t>
            </a:r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endl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;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143000" y="2514600"/>
            <a:ext cx="5867400" cy="13112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void allocate_int_arrary(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int*</a:t>
            </a:r>
            <a:r>
              <a:rPr lang="en-US" altLang="zh-CN" sz="2000">
                <a:solidFill>
                  <a:srgbClr val="00FF00"/>
                </a:solidFill>
                <a:effectLst/>
                <a:ea typeface="SimSun" pitchFamily="2" charset="-122"/>
              </a:rPr>
              <a:t>&amp;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i_ptr, size_t size)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{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i_ptr = new int[size];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}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467600" y="2895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 sz="4000">
                <a:ea typeface="SimSun" pitchFamily="2" charset="-122"/>
              </a:rPr>
              <a:t>Reference Parameters that are Pointers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 sz="2800">
                <a:ea typeface="SimSun" pitchFamily="2" charset="-122"/>
              </a:rPr>
              <a:t>if we want to change the pointer to a new location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1143000" y="4191000"/>
            <a:ext cx="6705600" cy="222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*ages;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 jone = 20; // assume &amp;jone is 904 now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ages = &amp;jone; 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 &lt;&lt; “address that ages points to is ”&lt;&lt; ages&lt;&lt;endl;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allocate_int_array(ages, 30);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 &lt;&lt; “address that ages points to is ”&lt;&lt; ages&lt;&lt;endl;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143000" y="2514600"/>
            <a:ext cx="6477000" cy="16160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typedef int* integer_ptr; 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void allocate_int_arrary(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integer_ptr</a:t>
            </a:r>
            <a:r>
              <a:rPr lang="en-US" altLang="zh-CN" sz="2000">
                <a:solidFill>
                  <a:srgbClr val="00FF00"/>
                </a:solidFill>
                <a:effectLst/>
                <a:ea typeface="SimSun" pitchFamily="2" charset="-122"/>
              </a:rPr>
              <a:t>&amp;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i_ptr, size_t size)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{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i_ptr = new int[size];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}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7772400" y="3048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Reading and Programming Assignments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Reading before the next lecture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 Chapter 4. Sections 4.3-4.4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 Programming Assignment 3</a:t>
            </a:r>
          </a:p>
          <a:p>
            <a:pPr lvl="1"/>
            <a:r>
              <a:rPr lang="en-US" altLang="zh-CN" dirty="0">
                <a:solidFill>
                  <a:srgbClr val="FC0128"/>
                </a:solidFill>
                <a:ea typeface="SimSun" pitchFamily="2" charset="-122"/>
              </a:rPr>
              <a:t> Detailed guidelines online!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Due in about two weeks.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Pointer Variable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First let’s have a look at local variables</a:t>
            </a: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Q: What’s the value of i?  </a:t>
            </a:r>
          </a:p>
          <a:p>
            <a:pPr>
              <a:lnSpc>
                <a:spcPct val="90000"/>
              </a:lnSpc>
            </a:pPr>
            <a:endParaRPr lang="zh-CN" altLang="en-US" sz="2800">
              <a:ea typeface="SimSun" pitchFamily="2" charset="-122"/>
            </a:endParaRPr>
          </a:p>
        </p:txBody>
      </p:sp>
      <p:graphicFrame>
        <p:nvGraphicFramePr>
          <p:cNvPr id="225465" name="Group 185"/>
          <p:cNvGraphicFramePr>
            <a:graphicFrameLocks noGrp="1"/>
          </p:cNvGraphicFramePr>
          <p:nvPr/>
        </p:nvGraphicFramePr>
        <p:xfrm>
          <a:off x="6096000" y="2667000"/>
          <a:ext cx="1143000" cy="35702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5471" name="Group 191"/>
          <p:cNvGraphicFramePr>
            <a:graphicFrameLocks noGrp="1"/>
          </p:cNvGraphicFramePr>
          <p:nvPr/>
        </p:nvGraphicFramePr>
        <p:xfrm>
          <a:off x="5410200" y="268446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5472" name="Rectangle 192"/>
          <p:cNvSpPr>
            <a:spLocks noChangeArrowheads="1"/>
          </p:cNvSpPr>
          <p:nvPr/>
        </p:nvSpPr>
        <p:spPr bwMode="auto">
          <a:xfrm>
            <a:off x="1219200" y="2590800"/>
            <a:ext cx="1600200" cy="79375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 i;</a:t>
            </a:r>
          </a:p>
          <a:p>
            <a:pPr>
              <a:spcBef>
                <a:spcPct val="30000"/>
              </a:spcBef>
            </a:pPr>
            <a:endParaRPr lang="zh-CN" altLang="en-US" sz="2000">
              <a:solidFill>
                <a:srgbClr val="00FF00"/>
              </a:solidFill>
              <a:effectLst/>
              <a:ea typeface="SimSun" pitchFamily="2" charset="-122"/>
            </a:endParaRPr>
          </a:p>
        </p:txBody>
      </p:sp>
      <p:graphicFrame>
        <p:nvGraphicFramePr>
          <p:cNvPr id="225515" name="Group 235"/>
          <p:cNvGraphicFramePr>
            <a:graphicFrameLocks noGrp="1"/>
          </p:cNvGraphicFramePr>
          <p:nvPr/>
        </p:nvGraphicFramePr>
        <p:xfrm>
          <a:off x="7319963" y="2676525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5516" name="Text Box 236"/>
          <p:cNvSpPr txBox="1">
            <a:spLocks noChangeArrowheads="1"/>
          </p:cNvSpPr>
          <p:nvPr/>
        </p:nvSpPr>
        <p:spPr bwMode="auto">
          <a:xfrm>
            <a:off x="609600" y="3733800"/>
            <a:ext cx="4038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By this declaration, a cell of 4 adjacent bytes (in some machines) are allocated in the local memory (called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stack memory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)</a:t>
            </a:r>
          </a:p>
        </p:txBody>
      </p:sp>
      <p:sp>
        <p:nvSpPr>
          <p:cNvPr id="225517" name="Text Box 237"/>
          <p:cNvSpPr txBox="1">
            <a:spLocks noChangeArrowheads="1"/>
          </p:cNvSpPr>
          <p:nvPr/>
        </p:nvSpPr>
        <p:spPr bwMode="auto">
          <a:xfrm>
            <a:off x="5486400" y="5181600"/>
            <a:ext cx="3429000" cy="15525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Address 9## is just for illustration.</a:t>
            </a:r>
          </a:p>
          <a:p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Real address may have 64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1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Pointer Variable 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SimSun" pitchFamily="2" charset="-122"/>
              </a:rPr>
              <a:t>First let’s have a look at local variables</a:t>
            </a:r>
          </a:p>
          <a:p>
            <a:endParaRPr lang="en-US" altLang="zh-CN" sz="2800">
              <a:ea typeface="SimSun" pitchFamily="2" charset="-122"/>
            </a:endParaRPr>
          </a:p>
          <a:p>
            <a:endParaRPr lang="en-US" altLang="zh-CN" sz="2800">
              <a:ea typeface="SimSun" pitchFamily="2" charset="-122"/>
            </a:endParaRPr>
          </a:p>
          <a:p>
            <a:endParaRPr lang="en-US" altLang="zh-CN" sz="2800">
              <a:ea typeface="SimSun" pitchFamily="2" charset="-122"/>
            </a:endParaRPr>
          </a:p>
          <a:p>
            <a:endParaRPr lang="en-US" altLang="zh-CN" sz="2800">
              <a:ea typeface="SimSun" pitchFamily="2" charset="-122"/>
            </a:endParaRPr>
          </a:p>
          <a:p>
            <a:endParaRPr lang="en-US" altLang="zh-CN" sz="2800">
              <a:ea typeface="SimSun" pitchFamily="2" charset="-122"/>
            </a:endParaRPr>
          </a:p>
          <a:p>
            <a:endParaRPr lang="en-US" altLang="zh-CN" sz="2800">
              <a:ea typeface="SimSun" pitchFamily="2" charset="-122"/>
            </a:endParaRPr>
          </a:p>
          <a:p>
            <a:r>
              <a:rPr lang="en-US" altLang="zh-CN" sz="2800">
                <a:ea typeface="SimSun" pitchFamily="2" charset="-122"/>
              </a:rPr>
              <a:t>Q: How to get the address? </a:t>
            </a:r>
          </a:p>
          <a:p>
            <a:endParaRPr lang="zh-CN" altLang="en-US" sz="2800">
              <a:ea typeface="SimSun" pitchFamily="2" charset="-122"/>
            </a:endParaRPr>
          </a:p>
        </p:txBody>
      </p:sp>
      <p:graphicFrame>
        <p:nvGraphicFramePr>
          <p:cNvPr id="226308" name="Group 4"/>
          <p:cNvGraphicFramePr>
            <a:graphicFrameLocks noGrp="1"/>
          </p:cNvGraphicFramePr>
          <p:nvPr/>
        </p:nvGraphicFramePr>
        <p:xfrm>
          <a:off x="6096000" y="2667000"/>
          <a:ext cx="1143000" cy="35702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6332" name="Group 28"/>
          <p:cNvGraphicFramePr>
            <a:graphicFrameLocks noGrp="1"/>
          </p:cNvGraphicFramePr>
          <p:nvPr/>
        </p:nvGraphicFramePr>
        <p:xfrm>
          <a:off x="5410200" y="268446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6374" name="Rectangle 70"/>
          <p:cNvSpPr>
            <a:spLocks noChangeArrowheads="1"/>
          </p:cNvSpPr>
          <p:nvPr/>
        </p:nvSpPr>
        <p:spPr bwMode="auto">
          <a:xfrm>
            <a:off x="1219200" y="2590800"/>
            <a:ext cx="1600200" cy="79375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 i;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 = 42; </a:t>
            </a:r>
            <a:endParaRPr lang="en-US" altLang="zh-CN" sz="2000">
              <a:solidFill>
                <a:srgbClr val="00FF00"/>
              </a:solidFill>
              <a:effectLst/>
              <a:ea typeface="SimSun" pitchFamily="2" charset="-122"/>
            </a:endParaRPr>
          </a:p>
        </p:txBody>
      </p:sp>
      <p:graphicFrame>
        <p:nvGraphicFramePr>
          <p:cNvPr id="226375" name="Group 71"/>
          <p:cNvGraphicFramePr>
            <a:graphicFrameLocks noGrp="1"/>
          </p:cNvGraphicFramePr>
          <p:nvPr/>
        </p:nvGraphicFramePr>
        <p:xfrm>
          <a:off x="7319963" y="2676525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6408" name="Text Box 104"/>
          <p:cNvSpPr txBox="1">
            <a:spLocks noChangeArrowheads="1"/>
          </p:cNvSpPr>
          <p:nvPr/>
        </p:nvSpPr>
        <p:spPr bwMode="auto">
          <a:xfrm>
            <a:off x="685800" y="3505200"/>
            <a:ext cx="4038600" cy="210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The assignment put number 42 in the cell. The memory address of the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st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byte is the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address of the variable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i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– the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pointer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to 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Pointer Variable 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First let’s have a look at local variables</a:t>
            </a: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Q: Where can we store &amp;i? </a:t>
            </a:r>
          </a:p>
          <a:p>
            <a:pPr>
              <a:lnSpc>
                <a:spcPct val="90000"/>
              </a:lnSpc>
            </a:pPr>
            <a:endParaRPr lang="zh-CN" altLang="en-US" sz="2800">
              <a:ea typeface="SimSun" pitchFamily="2" charset="-122"/>
            </a:endParaRPr>
          </a:p>
        </p:txBody>
      </p:sp>
      <p:graphicFrame>
        <p:nvGraphicFramePr>
          <p:cNvPr id="227332" name="Group 4"/>
          <p:cNvGraphicFramePr>
            <a:graphicFrameLocks noGrp="1"/>
          </p:cNvGraphicFramePr>
          <p:nvPr/>
        </p:nvGraphicFramePr>
        <p:xfrm>
          <a:off x="6096000" y="2667000"/>
          <a:ext cx="1143000" cy="35702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7356" name="Group 28"/>
          <p:cNvGraphicFramePr>
            <a:graphicFrameLocks noGrp="1"/>
          </p:cNvGraphicFramePr>
          <p:nvPr/>
        </p:nvGraphicFramePr>
        <p:xfrm>
          <a:off x="5410200" y="268446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7398" name="Rectangle 70"/>
          <p:cNvSpPr>
            <a:spLocks noChangeArrowheads="1"/>
          </p:cNvSpPr>
          <p:nvPr/>
        </p:nvSpPr>
        <p:spPr bwMode="auto">
          <a:xfrm>
            <a:off x="1219200" y="2590800"/>
            <a:ext cx="1600200" cy="119062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 i;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 = 42;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cout &lt;&lt; &amp;i;</a:t>
            </a:r>
            <a:endParaRPr lang="en-US" altLang="zh-CN" sz="2000">
              <a:solidFill>
                <a:srgbClr val="00FF00"/>
              </a:solidFill>
              <a:effectLst/>
              <a:ea typeface="SimSun" pitchFamily="2" charset="-122"/>
            </a:endParaRPr>
          </a:p>
        </p:txBody>
      </p:sp>
      <p:graphicFrame>
        <p:nvGraphicFramePr>
          <p:cNvPr id="227399" name="Group 71"/>
          <p:cNvGraphicFramePr>
            <a:graphicFrameLocks noGrp="1"/>
          </p:cNvGraphicFramePr>
          <p:nvPr/>
        </p:nvGraphicFramePr>
        <p:xfrm>
          <a:off x="7319963" y="2676525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7432" name="Text Box 104"/>
          <p:cNvSpPr txBox="1">
            <a:spLocks noChangeArrowheads="1"/>
          </p:cNvSpPr>
          <p:nvPr/>
        </p:nvSpPr>
        <p:spPr bwMode="auto">
          <a:xfrm>
            <a:off x="685800" y="3810000"/>
            <a:ext cx="4038600" cy="173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&amp; (ampersand) operator</a:t>
            </a:r>
          </a:p>
          <a:p>
            <a:pPr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“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address of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”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operator</a:t>
            </a:r>
          </a:p>
          <a:p>
            <a:pPr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&amp;i is 900 !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Note: two meanings of &amp;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Pointer Variable 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The memory address can be stored a special </a:t>
            </a:r>
            <a:r>
              <a:rPr lang="en-US" altLang="zh-CN" sz="2800">
                <a:solidFill>
                  <a:srgbClr val="FC0128"/>
                </a:solidFill>
                <a:ea typeface="SimSun" pitchFamily="2" charset="-122"/>
              </a:rPr>
              <a:t>pointer variable</a:t>
            </a:r>
            <a:r>
              <a:rPr lang="en-US" altLang="zh-CN" sz="2800">
                <a:ea typeface="SimSun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Q: How to point i_ptr to i?</a:t>
            </a:r>
          </a:p>
          <a:p>
            <a:pPr>
              <a:lnSpc>
                <a:spcPct val="90000"/>
              </a:lnSpc>
            </a:pPr>
            <a:endParaRPr lang="zh-CN" altLang="en-US" sz="2800">
              <a:ea typeface="SimSun" pitchFamily="2" charset="-122"/>
            </a:endParaRPr>
          </a:p>
        </p:txBody>
      </p:sp>
      <p:graphicFrame>
        <p:nvGraphicFramePr>
          <p:cNvPr id="229380" name="Group 4"/>
          <p:cNvGraphicFramePr>
            <a:graphicFrameLocks noGrp="1"/>
          </p:cNvGraphicFramePr>
          <p:nvPr/>
        </p:nvGraphicFramePr>
        <p:xfrm>
          <a:off x="6096000" y="2667000"/>
          <a:ext cx="1143000" cy="35702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9404" name="Group 28"/>
          <p:cNvGraphicFramePr>
            <a:graphicFrameLocks noGrp="1"/>
          </p:cNvGraphicFramePr>
          <p:nvPr/>
        </p:nvGraphicFramePr>
        <p:xfrm>
          <a:off x="5410200" y="268446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9446" name="Rectangle 70"/>
          <p:cNvSpPr>
            <a:spLocks noChangeArrowheads="1"/>
          </p:cNvSpPr>
          <p:nvPr/>
        </p:nvSpPr>
        <p:spPr bwMode="auto">
          <a:xfrm>
            <a:off x="1371600" y="2819400"/>
            <a:ext cx="1600200" cy="79375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FF00"/>
                </a:solidFill>
                <a:effectLst/>
                <a:ea typeface="SimSun" pitchFamily="2" charset="-122"/>
              </a:rPr>
              <a:t>int i=42;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 *i_ptr;</a:t>
            </a:r>
            <a:endParaRPr lang="en-US" altLang="zh-CN" sz="2000">
              <a:solidFill>
                <a:srgbClr val="00FF00"/>
              </a:solidFill>
              <a:effectLst/>
              <a:ea typeface="SimSun" pitchFamily="2" charset="-122"/>
            </a:endParaRPr>
          </a:p>
        </p:txBody>
      </p:sp>
      <p:graphicFrame>
        <p:nvGraphicFramePr>
          <p:cNvPr id="229447" name="Group 71"/>
          <p:cNvGraphicFramePr>
            <a:graphicFrameLocks noGrp="1"/>
          </p:cNvGraphicFramePr>
          <p:nvPr/>
        </p:nvGraphicFramePr>
        <p:xfrm>
          <a:off x="7319963" y="2676525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i_ptr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9480" name="Text Box 104"/>
          <p:cNvSpPr txBox="1">
            <a:spLocks noChangeArrowheads="1"/>
          </p:cNvSpPr>
          <p:nvPr/>
        </p:nvSpPr>
        <p:spPr bwMode="auto">
          <a:xfrm>
            <a:off x="533400" y="3733800"/>
            <a:ext cx="4038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the type of the data that the pointer points to: int</a:t>
            </a:r>
          </a:p>
          <a:p>
            <a:pPr marL="457200" indent="-457200">
              <a:buFontTx/>
              <a:buAutoNum type="arabicPeriod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an asterisk (*)</a:t>
            </a:r>
          </a:p>
          <a:p>
            <a:pPr marL="457200" indent="-457200">
              <a:buFontTx/>
              <a:buAutoNum type="arabicPeriod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the name of the newly declared pointer: i_ptr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Pointer Variable 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C0128"/>
                </a:solidFill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Assign the address of i to i_ptr</a:t>
            </a: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zh-CN" altLang="en-US">
              <a:ea typeface="SimSun" pitchFamily="2" charset="-122"/>
            </a:endParaRPr>
          </a:p>
        </p:txBody>
      </p:sp>
      <p:graphicFrame>
        <p:nvGraphicFramePr>
          <p:cNvPr id="231428" name="Group 4"/>
          <p:cNvGraphicFramePr>
            <a:graphicFrameLocks noGrp="1"/>
          </p:cNvGraphicFramePr>
          <p:nvPr/>
        </p:nvGraphicFramePr>
        <p:xfrm>
          <a:off x="6096000" y="2667000"/>
          <a:ext cx="1143000" cy="35702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1452" name="Group 28"/>
          <p:cNvGraphicFramePr>
            <a:graphicFrameLocks noGrp="1"/>
          </p:cNvGraphicFramePr>
          <p:nvPr/>
        </p:nvGraphicFramePr>
        <p:xfrm>
          <a:off x="5410200" y="268446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1494" name="Rectangle 70"/>
          <p:cNvSpPr>
            <a:spLocks noChangeArrowheads="1"/>
          </p:cNvSpPr>
          <p:nvPr/>
        </p:nvSpPr>
        <p:spPr bwMode="auto">
          <a:xfrm>
            <a:off x="1371600" y="3124200"/>
            <a:ext cx="1600200" cy="119062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FF00"/>
                </a:solidFill>
                <a:effectLst/>
                <a:ea typeface="SimSun" pitchFamily="2" charset="-122"/>
              </a:rPr>
              <a:t>int i=42;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FF00"/>
                </a:solidFill>
                <a:effectLst/>
                <a:ea typeface="SimSun" pitchFamily="2" charset="-122"/>
              </a:rPr>
              <a:t>int *i_ptr;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i_ptr = &amp;i;</a:t>
            </a:r>
            <a:endParaRPr lang="en-US" altLang="zh-CN" sz="2000">
              <a:solidFill>
                <a:srgbClr val="00FF00"/>
              </a:solidFill>
              <a:effectLst/>
              <a:ea typeface="SimSun" pitchFamily="2" charset="-122"/>
            </a:endParaRPr>
          </a:p>
        </p:txBody>
      </p:sp>
      <p:graphicFrame>
        <p:nvGraphicFramePr>
          <p:cNvPr id="231495" name="Group 71"/>
          <p:cNvGraphicFramePr>
            <a:graphicFrameLocks noGrp="1"/>
          </p:cNvGraphicFramePr>
          <p:nvPr/>
        </p:nvGraphicFramePr>
        <p:xfrm>
          <a:off x="7319963" y="2676525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i_ptr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1528" name="Text Box 104"/>
          <p:cNvSpPr txBox="1">
            <a:spLocks noChangeArrowheads="1"/>
          </p:cNvSpPr>
          <p:nvPr/>
        </p:nvSpPr>
        <p:spPr bwMode="auto">
          <a:xfrm>
            <a:off x="609600" y="4495800"/>
            <a:ext cx="40386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What are the results of</a:t>
            </a:r>
          </a:p>
          <a:p>
            <a:pPr marL="457200" indent="-457200"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cout &lt;&lt; i; </a:t>
            </a:r>
          </a:p>
          <a:p>
            <a:pPr marL="457200" indent="-457200"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cout &lt;&lt; i_ptr;</a:t>
            </a:r>
          </a:p>
          <a:p>
            <a:pPr marL="457200" indent="-457200"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cout &lt;&lt; &amp;i_ptr;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Pointer Variable 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C0128"/>
                </a:solidFill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The i_ptr holds the address of an integer, not the integer itself</a:t>
            </a: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zh-CN" altLang="en-US">
              <a:ea typeface="SimSun" pitchFamily="2" charset="-122"/>
            </a:endParaRPr>
          </a:p>
        </p:txBody>
      </p:sp>
      <p:graphicFrame>
        <p:nvGraphicFramePr>
          <p:cNvPr id="233577" name="Group 105"/>
          <p:cNvGraphicFramePr>
            <a:graphicFrameLocks noGrp="1"/>
          </p:cNvGraphicFramePr>
          <p:nvPr/>
        </p:nvGraphicFramePr>
        <p:xfrm>
          <a:off x="6096000" y="2667000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3578" name="Group 106"/>
          <p:cNvGraphicFramePr>
            <a:graphicFrameLocks noGrp="1"/>
          </p:cNvGraphicFramePr>
          <p:nvPr/>
        </p:nvGraphicFramePr>
        <p:xfrm>
          <a:off x="5410200" y="2684463"/>
          <a:ext cx="619125" cy="35769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3542" name="Rectangle 70"/>
          <p:cNvSpPr>
            <a:spLocks noChangeArrowheads="1"/>
          </p:cNvSpPr>
          <p:nvPr/>
        </p:nvSpPr>
        <p:spPr bwMode="auto">
          <a:xfrm>
            <a:off x="1371600" y="3124200"/>
            <a:ext cx="1600200" cy="119062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FF00"/>
                </a:solidFill>
                <a:effectLst/>
                <a:ea typeface="SimSun" pitchFamily="2" charset="-122"/>
              </a:rPr>
              <a:t>int i=42;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 *i_ptr;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i_ptr = &amp;i;</a:t>
            </a:r>
            <a:endParaRPr lang="en-US" altLang="zh-CN" sz="2000">
              <a:solidFill>
                <a:srgbClr val="00FF00"/>
              </a:solidFill>
              <a:effectLst/>
              <a:ea typeface="SimSun" pitchFamily="2" charset="-122"/>
            </a:endParaRPr>
          </a:p>
        </p:txBody>
      </p:sp>
      <p:graphicFrame>
        <p:nvGraphicFramePr>
          <p:cNvPr id="233543" name="Group 71"/>
          <p:cNvGraphicFramePr>
            <a:graphicFrameLocks noGrp="1"/>
          </p:cNvGraphicFramePr>
          <p:nvPr/>
        </p:nvGraphicFramePr>
        <p:xfrm>
          <a:off x="7319963" y="2676525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i_ptr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3576" name="Text Box 104"/>
          <p:cNvSpPr txBox="1">
            <a:spLocks noChangeArrowheads="1"/>
          </p:cNvSpPr>
          <p:nvPr/>
        </p:nvSpPr>
        <p:spPr bwMode="auto">
          <a:xfrm>
            <a:off x="609600" y="4419600"/>
            <a:ext cx="4038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Two ways to refer to i</a:t>
            </a:r>
          </a:p>
          <a:p>
            <a:pPr marL="457200" indent="-457200"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cout &lt;&lt; i; </a:t>
            </a:r>
          </a:p>
          <a:p>
            <a:pPr marL="457200" indent="-457200"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cout &lt;&lt; *i_ptr;</a:t>
            </a:r>
          </a:p>
          <a:p>
            <a:pPr marL="457200" indent="-457200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-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dereferencing operator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*</a:t>
            </a:r>
          </a:p>
          <a:p>
            <a:pPr marL="457200" indent="-457200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- two meanings of 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1854</TotalTime>
  <Pages>41</Pages>
  <Words>3194</Words>
  <Application>Microsoft Macintosh PowerPoint</Application>
  <PresentationFormat>On-screen Show (4:3)</PresentationFormat>
  <Paragraphs>688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Monotype Sorts</vt:lpstr>
      <vt:lpstr>Times New Roman</vt:lpstr>
      <vt:lpstr>chapt01</vt:lpstr>
      <vt:lpstr>CSC212   Data Structure  - Section EF </vt:lpstr>
      <vt:lpstr>Why Pointers and Dynamic Memory</vt:lpstr>
      <vt:lpstr>Outline (Reading Ch 4.1 – 4.2)</vt:lpstr>
      <vt:lpstr>Pointer Variable</vt:lpstr>
      <vt:lpstr>Pointer Variable </vt:lpstr>
      <vt:lpstr>Pointer Variable </vt:lpstr>
      <vt:lpstr>Pointer Variable </vt:lpstr>
      <vt:lpstr>Pointer Variable </vt:lpstr>
      <vt:lpstr>Pointer Variable </vt:lpstr>
      <vt:lpstr>Operators * and &amp;</vt:lpstr>
      <vt:lpstr>Syntax and Naming Issues</vt:lpstr>
      <vt:lpstr>Assignment Operators with Pointers</vt:lpstr>
      <vt:lpstr>Assignment Operators with Pointers</vt:lpstr>
      <vt:lpstr>Assignment Operators with Pointers</vt:lpstr>
      <vt:lpstr>Outline (Reading Ch 4.1 – 4.2)</vt:lpstr>
      <vt:lpstr>Dynamic Variables</vt:lpstr>
      <vt:lpstr>The new Operator</vt:lpstr>
      <vt:lpstr>Dynamic Arrays</vt:lpstr>
      <vt:lpstr>Accessing Dynamic Array</vt:lpstr>
      <vt:lpstr>Dynamic Array Example:Quiz</vt:lpstr>
      <vt:lpstr>Dynamic Objects of a class</vt:lpstr>
      <vt:lpstr>Dynamic Object Arrays of a class</vt:lpstr>
      <vt:lpstr>Failure of the new Operator</vt:lpstr>
      <vt:lpstr>Outline (Reading Ch 4.1 – 4.2)</vt:lpstr>
      <vt:lpstr>The delete Operator</vt:lpstr>
      <vt:lpstr>Outline (Reading Ch 4.1 – 4.2)</vt:lpstr>
      <vt:lpstr>Pointers and Arrays as Parameters</vt:lpstr>
      <vt:lpstr>Value parameters that are pointers</vt:lpstr>
      <vt:lpstr>Array Parameters</vt:lpstr>
      <vt:lpstr>Pointers or Array as const Parameters</vt:lpstr>
      <vt:lpstr>Reference Parameters that are Pointers</vt:lpstr>
      <vt:lpstr>Reference Parameters that are Pointers</vt:lpstr>
      <vt:lpstr>Reference Parameters that are Pointers</vt:lpstr>
      <vt:lpstr>Reading and Programming Assignments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subject>Pointers and Dynamic Arrays</dc:subject>
  <dc:creator>Zhigang Zhu</dc:creator>
  <cp:keywords/>
  <dc:description>Presentation from Chapter 4 of Data Structures and Other Objects using C++, Main and Savitch._x000d_
2nd Edition, 2001, by Addison Wesley Longman.</dc:description>
  <cp:lastModifiedBy>Zhigang Zhu</cp:lastModifiedBy>
  <cp:revision>692</cp:revision>
  <cp:lastPrinted>1997-02-17T10:42:10Z</cp:lastPrinted>
  <dcterms:created xsi:type="dcterms:W3CDTF">1996-12-18T13:46:46Z</dcterms:created>
  <dcterms:modified xsi:type="dcterms:W3CDTF">2023-02-15T12:44:59Z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2023-02-07T03:21:30Z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9b86a55e-bb74-47a1-96c7-a644768ddddb</vt:lpwstr>
  </property>
  <property fmtid="{D5CDD505-2E9C-101B-9397-08002B2CF9AE}" pid="8" name="MSIP_Label_fa1855b2-0a05-4494-a903-f3f23f3f98e0_ContentBits">
    <vt:lpwstr>0</vt:lpwstr>
  </property>
</Properties>
</file>