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72" r:id="rId10"/>
    <p:sldId id="268" r:id="rId11"/>
    <p:sldId id="27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55F265-D729-4C9C-9CF3-76B8EB15D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92B9BDF-A3C8-4223-9BE7-40BE28AFF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15ADE-8665-45B5-91D5-B457D5A00E17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0" rIns="96661" bIns="4833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0619F-41DB-4589-9121-F078DBBF2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5A8C2-0017-4BC1-A1A4-0D0DB52C93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F0ACB-98C5-4ECD-B7E3-07166B8EF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C1926-BD78-4CCC-B28E-207160F8D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9D9EA-DA60-46D9-9B93-56B33FA7F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A68A-ED76-4C03-B958-EF736ADD3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68005-1523-4B83-B8E7-C4BAEFE92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07893-B831-45C1-967F-89A519D5A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D7205-96CA-4072-844C-7D173D20B3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3ED6E-3D08-4B54-8023-E12CD312CA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3834A-B6CC-4267-BB99-B006F27A4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C28A5-E708-4B3A-9065-AEF4D733B5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Exam Review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 – 9</a:t>
            </a:r>
          </a:p>
          <a:p>
            <a:r>
              <a:rPr lang="en-US" dirty="0"/>
              <a:t>CSC212 </a:t>
            </a:r>
            <a:r>
              <a:rPr lang="en-US" dirty="0" smtClean="0"/>
              <a:t>Section EF</a:t>
            </a:r>
            <a:endParaRPr lang="en-US" dirty="0"/>
          </a:p>
          <a:p>
            <a:r>
              <a:rPr lang="en-US" dirty="0" smtClean="0"/>
              <a:t>CS </a:t>
            </a:r>
            <a:r>
              <a:rPr lang="en-US" dirty="0"/>
              <a:t>Dept, CCNY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Recursive Thinking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Recursive Functions (Section 9.1)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 Calls and Stopping Cases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Activation Record and Run-Time Stack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Exercises 1-4</a:t>
            </a:r>
          </a:p>
          <a:p>
            <a:pPr>
              <a:lnSpc>
                <a:spcPct val="90000"/>
              </a:lnSpc>
            </a:pPr>
            <a:r>
              <a:rPr lang="en-US" sz="2800"/>
              <a:t>Reasoning about Recursion (Section 9.3)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Infinite Recursion and One Level Recursion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Ensure no Infinite and Correctness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Ex. 9, 10 on page 448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Applications of Recursion (Optional :Section 9.2)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07 (</a:t>
            </a:r>
            <a:r>
              <a:rPr lang="en-US" dirty="0" smtClean="0">
                <a:solidFill>
                  <a:srgbClr val="FF0000"/>
                </a:solidFill>
              </a:rPr>
              <a:t>Tuesday, Tomorrow!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dirty="0" smtClean="0"/>
              <a:t>2020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2:</a:t>
            </a:r>
            <a:r>
              <a:rPr lang="en-US" dirty="0"/>
              <a:t>00 to </a:t>
            </a:r>
            <a:r>
              <a:rPr lang="en-US" dirty="0" smtClean="0"/>
              <a:t>3:</a:t>
            </a:r>
            <a:r>
              <a:rPr lang="en-US" dirty="0"/>
              <a:t>30 </a:t>
            </a:r>
            <a:r>
              <a:rPr lang="en-US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3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Chapter 5: 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Node Class (Ex 1-4, 6-9)</a:t>
            </a:r>
          </a:p>
          <a:p>
            <a:pPr>
              <a:lnSpc>
                <a:spcPct val="90000"/>
              </a:lnSpc>
            </a:pPr>
            <a:r>
              <a:rPr lang="en-US"/>
              <a:t>Linked List Toolkit (Ex 10 -16)</a:t>
            </a:r>
          </a:p>
          <a:p>
            <a:pPr>
              <a:lnSpc>
                <a:spcPct val="90000"/>
              </a:lnSpc>
            </a:pPr>
            <a:r>
              <a:rPr lang="en-US"/>
              <a:t>The bag Class with a Linked List (Ex 19-21, 23,24,26)</a:t>
            </a:r>
          </a:p>
          <a:p>
            <a:pPr>
              <a:lnSpc>
                <a:spcPct val="90000"/>
              </a:lnSpc>
            </a:pPr>
            <a:r>
              <a:rPr lang="en-US"/>
              <a:t>The sequence class with a Linked List (Ex 27-30: please refer to assignment 4)</a:t>
            </a:r>
          </a:p>
          <a:p>
            <a:pPr>
              <a:lnSpc>
                <a:spcPct val="90000"/>
              </a:lnSpc>
            </a:pPr>
            <a:r>
              <a:rPr lang="en-US"/>
              <a:t>Comparison of dynamic arrays, linked lists and doubly linked lists (Ex 31-36)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86800" cy="1143000"/>
          </a:xfrm>
        </p:spPr>
        <p:txBody>
          <a:bodyPr/>
          <a:lstStyle/>
          <a:p>
            <a:r>
              <a:rPr lang="en-US" sz="4000"/>
              <a:t>Chapter 6: Templates, Iterators and STL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Functions and Template Classes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code that is meant be reused in a variety of settings in a single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Sections 6.1-6.2, Ex 1-3, 6-11</a:t>
            </a:r>
          </a:p>
          <a:p>
            <a:pPr>
              <a:lnSpc>
                <a:spcPct val="90000"/>
              </a:lnSpc>
            </a:pPr>
            <a:r>
              <a:rPr lang="en-US" sz="2800"/>
              <a:t>Iterators (Sec. 6.5- 6.7, Ex 17-28)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step through all items of a container in a standard manner</a:t>
            </a:r>
          </a:p>
          <a:p>
            <a:pPr>
              <a:lnSpc>
                <a:spcPct val="90000"/>
              </a:lnSpc>
            </a:pPr>
            <a:r>
              <a:rPr lang="en-US" sz="2800"/>
              <a:t>Standard Template Library (Section 6.3, Ex. 12-16)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ANSI/ISO C++ Standard provides a variety of container classes in the STL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to know about Templates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 (Ex. 1-3)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implementation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template &lt;class Item1, class Item2, ...&gt;</a:t>
            </a:r>
          </a:p>
          <a:p>
            <a:pPr>
              <a:lnSpc>
                <a:spcPct val="90000"/>
              </a:lnSpc>
            </a:pPr>
            <a:r>
              <a:rPr lang="en-US" sz="2800"/>
              <a:t>Function Prototype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prototypes</a:t>
            </a:r>
          </a:p>
          <a:p>
            <a:pPr>
              <a:lnSpc>
                <a:spcPct val="90000"/>
              </a:lnSpc>
            </a:pPr>
            <a:r>
              <a:rPr lang="en-US" sz="2800"/>
              <a:t>Template Class (Ex. 6-10)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right before the class definition</a:t>
            </a:r>
          </a:p>
          <a:p>
            <a:pPr>
              <a:lnSpc>
                <a:spcPct val="90000"/>
              </a:lnSpc>
            </a:pPr>
            <a:r>
              <a:rPr lang="en-US" sz="2800"/>
              <a:t>Instantiation (Ex 11)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template functions/classes are instantiated when used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Better Understanding of classes and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 </a:t>
            </a:r>
            <a:r>
              <a:rPr lang="en-US" sz="3200"/>
              <a:t>(Sec. 6.5- 6.7, Ex 17-28)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discussed how to build an iterator for the linked list</a:t>
            </a:r>
          </a:p>
          <a:p>
            <a:r>
              <a:rPr lang="en-US"/>
              <a:t>so that each of the containers can build its own iterator(s) easily</a:t>
            </a:r>
          </a:p>
          <a:p>
            <a:r>
              <a:rPr lang="en-US"/>
              <a:t>A node iterator is an object of the node_iterator class, and can step through the nodes of the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Linked List Version the </a:t>
            </a:r>
            <a:r>
              <a:rPr lang="en-US" sz="4000">
                <a:latin typeface="Arial" charset="0"/>
              </a:rPr>
              <a:t>bag</a:t>
            </a:r>
            <a:r>
              <a:rPr lang="en-US" sz="4000"/>
              <a:t> Template Class with an Iterator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implementation of this new bag is a straightforward translation of the bag in Chapter 5 that used an ordinary linked list</a:t>
            </a:r>
          </a:p>
          <a:p>
            <a:r>
              <a:rPr lang="en-US"/>
              <a:t>Two new features</a:t>
            </a:r>
          </a:p>
          <a:p>
            <a:pPr lvl="1"/>
            <a:r>
              <a:rPr lang="en-US"/>
              <a:t>Template class with a underlying type Item</a:t>
            </a:r>
          </a:p>
          <a:p>
            <a:pPr lvl="1"/>
            <a:r>
              <a:rPr lang="en-US"/>
              <a:t>iterator and const_iterator – defined from node_iterator and const_node_iterator, but use the C++ standard [...) left inclusive pattern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Template Library (STL)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ANSI/ISO C++ Standard provides a variety of container classes in the STL</a:t>
            </a:r>
          </a:p>
          <a:p>
            <a:pPr lvl="1"/>
            <a:r>
              <a:rPr lang="en-US"/>
              <a:t>set, multiset, stack, queue, string, vector</a:t>
            </a:r>
          </a:p>
          <a:p>
            <a:r>
              <a:rPr lang="en-US"/>
              <a:t>Featured templates and iterators</a:t>
            </a:r>
          </a:p>
          <a:p>
            <a:r>
              <a:rPr lang="en-US"/>
              <a:t>For example, the multiset template class is similar to our bag template class</a:t>
            </a:r>
          </a:p>
          <a:p>
            <a:r>
              <a:rPr lang="en-US"/>
              <a:t>More classes summarized in Appendix 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Chapters 7/8 Stacks and Queues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Stacks and LIFO(</a:t>
            </a:r>
            <a:r>
              <a:rPr lang="en-US" sz="2400"/>
              <a:t>Read Chapter 7, esp. 7.1 and 7.3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 1, 2, 7, 8, 9, 10, </a:t>
            </a:r>
          </a:p>
          <a:p>
            <a:pPr>
              <a:lnSpc>
                <a:spcPct val="90000"/>
              </a:lnSpc>
            </a:pPr>
            <a:r>
              <a:rPr lang="en-US" sz="2800"/>
              <a:t>Queues and FIFO (</a:t>
            </a:r>
            <a:r>
              <a:rPr lang="en-US" sz="2400"/>
              <a:t>Read Chapter 8, esp. 8.1 and 8.3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1, 2, 6,10, 11,12</a:t>
            </a:r>
          </a:p>
          <a:p>
            <a:pPr>
              <a:lnSpc>
                <a:spcPct val="90000"/>
              </a:lnSpc>
            </a:pPr>
            <a:r>
              <a:rPr lang="en-US" sz="2800"/>
              <a:t>Priority Queues (</a:t>
            </a:r>
            <a:r>
              <a:rPr lang="en-US" sz="2400"/>
              <a:t>Read Section 8.4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16, 17</a:t>
            </a:r>
          </a:p>
          <a:p>
            <a:pPr>
              <a:lnSpc>
                <a:spcPct val="90000"/>
              </a:lnSpc>
            </a:pPr>
            <a:r>
              <a:rPr lang="en-US" sz="2800"/>
              <a:t>References Return Values (</a:t>
            </a:r>
            <a:r>
              <a:rPr lang="en-US" sz="2400"/>
              <a:t>Read Section 8.5 and p. 302 in Chapter 6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class note of Lecture 12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3200400" cy="1143000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0000FF"/>
                </a:solidFill>
              </a:rPr>
              <a:t>Can you implement a queue using a circular array</a:t>
            </a:r>
            <a:r>
              <a:rPr lang="en-US" sz="2800" b="1" dirty="0">
                <a:solidFill>
                  <a:srgbClr val="0000FF"/>
                </a:solidFill>
              </a:rPr>
              <a:t>?</a:t>
            </a:r>
            <a:endParaRPr lang="en-US" sz="2800" dirty="0">
              <a:solidFill>
                <a:srgbClr val="FC01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971800" cy="4114800"/>
          </a:xfrm>
        </p:spPr>
        <p:txBody>
          <a:bodyPr/>
          <a:lstStyle/>
          <a:p>
            <a:r>
              <a:rPr lang="en-US" dirty="0" smtClean="0"/>
              <a:t>Implement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queue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push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pop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front</a:t>
            </a:r>
          </a:p>
          <a:p>
            <a:r>
              <a:rPr lang="en-US" dirty="0" smtClean="0"/>
              <a:t>Check pre-conditions if 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76200"/>
            <a:ext cx="5486400" cy="64940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template &lt;class Item&gt;</a:t>
            </a:r>
          </a:p>
          <a:p>
            <a:r>
              <a:rPr lang="en-US" sz="1600" dirty="0"/>
              <a:t>    class queue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    // TYPEDEFS and MEMBER </a:t>
            </a:r>
            <a:r>
              <a:rPr lang="en-US" sz="1600" dirty="0" smtClean="0"/>
              <a:t>CONSTANTS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Item </a:t>
            </a:r>
            <a:r>
              <a:rPr lang="en-US" sz="1600" dirty="0" err="1"/>
              <a:t>value_type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static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 CAPACITY = 30;</a:t>
            </a:r>
          </a:p>
          <a:p>
            <a:r>
              <a:rPr lang="en-US" sz="1600" dirty="0"/>
              <a:t>        // CONSTRUCTOR</a:t>
            </a:r>
          </a:p>
          <a:p>
            <a:r>
              <a:rPr lang="fr-FR" sz="1600" dirty="0"/>
              <a:t>        </a:t>
            </a:r>
            <a:r>
              <a:rPr lang="fr-FR" sz="1600" dirty="0">
                <a:solidFill>
                  <a:srgbClr val="FF0000"/>
                </a:solidFill>
              </a:rPr>
              <a:t>queue( );</a:t>
            </a:r>
          </a:p>
          <a:p>
            <a:r>
              <a:rPr lang="fr-FR" sz="1600" dirty="0"/>
              <a:t>        // MODIFICATION MEMBER FUNCTIONS</a:t>
            </a:r>
          </a:p>
          <a:p>
            <a:r>
              <a:rPr lang="fi-FI" sz="1600" dirty="0" smtClean="0">
                <a:solidFill>
                  <a:srgbClr val="FF0000"/>
                </a:solidFill>
              </a:rPr>
              <a:t>        </a:t>
            </a:r>
            <a:r>
              <a:rPr lang="fi-FI" sz="1600" dirty="0" err="1" smtClean="0">
                <a:solidFill>
                  <a:srgbClr val="FF0000"/>
                </a:solidFill>
              </a:rPr>
              <a:t>void</a:t>
            </a:r>
            <a:r>
              <a:rPr lang="fi-FI" sz="1600" dirty="0" smtClean="0">
                <a:solidFill>
                  <a:srgbClr val="FF0000"/>
                </a:solidFill>
              </a:rPr>
              <a:t> </a:t>
            </a:r>
            <a:r>
              <a:rPr lang="fi-FI" sz="1600" dirty="0" err="1" smtClean="0">
                <a:solidFill>
                  <a:srgbClr val="FF0000"/>
                </a:solidFill>
              </a:rPr>
              <a:t>push(const</a:t>
            </a:r>
            <a:r>
              <a:rPr lang="fi-FI" sz="1600" dirty="0" smtClean="0">
                <a:solidFill>
                  <a:srgbClr val="FF0000"/>
                </a:solidFill>
              </a:rPr>
              <a:t> </a:t>
            </a:r>
            <a:r>
              <a:rPr lang="fi-FI" sz="1600" dirty="0" err="1" smtClean="0">
                <a:solidFill>
                  <a:srgbClr val="FF0000"/>
                </a:solidFill>
              </a:rPr>
              <a:t>Item</a:t>
            </a:r>
            <a:r>
              <a:rPr lang="fi-FI" sz="1600" dirty="0" smtClean="0">
                <a:solidFill>
                  <a:srgbClr val="FF0000"/>
                </a:solidFill>
              </a:rPr>
              <a:t>&amp; </a:t>
            </a:r>
            <a:r>
              <a:rPr lang="fi-FI" sz="1600" dirty="0" err="1" smtClean="0">
                <a:solidFill>
                  <a:srgbClr val="FF0000"/>
                </a:solidFill>
              </a:rPr>
              <a:t>entry</a:t>
            </a:r>
            <a:r>
              <a:rPr lang="fi-FI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fi-FI" sz="1600" dirty="0" smtClean="0">
                <a:solidFill>
                  <a:srgbClr val="FF0000"/>
                </a:solidFill>
              </a:rPr>
              <a:t>       </a:t>
            </a:r>
            <a:r>
              <a:rPr lang="fi-FI" sz="1600" dirty="0">
                <a:solidFill>
                  <a:srgbClr val="FF0000"/>
                </a:solidFill>
              </a:rPr>
              <a:t> </a:t>
            </a:r>
            <a:r>
              <a:rPr lang="fi-FI" sz="1600" dirty="0" err="1">
                <a:solidFill>
                  <a:srgbClr val="FF0000"/>
                </a:solidFill>
              </a:rPr>
              <a:t>void</a:t>
            </a:r>
            <a:r>
              <a:rPr lang="fi-FI" sz="1600" dirty="0">
                <a:solidFill>
                  <a:srgbClr val="FF0000"/>
                </a:solidFill>
              </a:rPr>
              <a:t> pop( );</a:t>
            </a:r>
            <a:endParaRPr lang="fi-FI" sz="1600" dirty="0" smtClean="0">
              <a:solidFill>
                <a:srgbClr val="FF0000"/>
              </a:solidFill>
            </a:endParaRPr>
          </a:p>
          <a:p>
            <a:r>
              <a:rPr lang="fi-FI" sz="1600" dirty="0" smtClean="0"/>
              <a:t>        </a:t>
            </a:r>
            <a:r>
              <a:rPr lang="fi-FI" sz="1600" dirty="0"/>
              <a:t>// CONSTANT MEMBER FUNCTIONS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 Item </a:t>
            </a:r>
            <a:r>
              <a:rPr lang="en-US" sz="1600" dirty="0">
                <a:solidFill>
                  <a:srgbClr val="FF0000"/>
                </a:solidFill>
              </a:rPr>
              <a:t>front( 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 smtClean="0"/>
              <a:t>       </a:t>
            </a:r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empty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(count == 0); }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        </a:t>
            </a:r>
            <a:r>
              <a:rPr lang="en-US" sz="1600" dirty="0" err="1" smtClean="0"/>
              <a:t>size_type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</a:rPr>
              <a:t>size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count; }</a:t>
            </a:r>
          </a:p>
          <a:p>
            <a:r>
              <a:rPr lang="en-US" sz="1600" dirty="0"/>
              <a:t>    private:</a:t>
            </a:r>
          </a:p>
          <a:p>
            <a:r>
              <a:rPr lang="en-US" sz="1600" dirty="0"/>
              <a:t>        Item data[CAPACITY];     // Circular array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first;         // Index of item at front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last;          // Index of item at rear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count;         // Total number of items in the queue</a:t>
            </a:r>
          </a:p>
          <a:p>
            <a:r>
              <a:rPr lang="en-US" sz="1600" dirty="0"/>
              <a:t>        // HELPER MEMBER FUNCTION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</a:rPr>
              <a:t>next_index</a:t>
            </a:r>
            <a:r>
              <a:rPr lang="en-US" sz="1600" dirty="0"/>
              <a:t>(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{ </a:t>
            </a:r>
            <a:r>
              <a:rPr lang="en-US" sz="1600" dirty="0"/>
              <a:t>return (i+1) % CAPACITY; }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165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844</Words>
  <Application>Microsoft Macintosh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Exam Review 2</vt:lpstr>
      <vt:lpstr>Chapter 5: Linked Lists</vt:lpstr>
      <vt:lpstr>Chapter 6: Templates, Iterators and STL</vt:lpstr>
      <vt:lpstr>All you need to know about Templates</vt:lpstr>
      <vt:lpstr>Iterators (Sec. 6.5- 6.7, Ex 17-28)</vt:lpstr>
      <vt:lpstr>Linked List Version the bag Template Class with an Iterator</vt:lpstr>
      <vt:lpstr>Standard Template Library (STL)</vt:lpstr>
      <vt:lpstr>Chapters 7/8 Stacks and Queues</vt:lpstr>
      <vt:lpstr>Can you implement a queue using a circular array?</vt:lpstr>
      <vt:lpstr>Chapter 9 Recursive Thinking</vt:lpstr>
      <vt:lpstr>Exam 2</vt:lpstr>
    </vt:vector>
  </TitlesOfParts>
  <Company>UMASS-Amherst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 2</dc:title>
  <dc:creator>zhu</dc:creator>
  <cp:lastModifiedBy>Zhigang Zhu</cp:lastModifiedBy>
  <cp:revision>60</cp:revision>
  <dcterms:created xsi:type="dcterms:W3CDTF">2002-11-05T17:51:33Z</dcterms:created>
  <dcterms:modified xsi:type="dcterms:W3CDTF">2020-04-06T14:28:09Z</dcterms:modified>
</cp:coreProperties>
</file>