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3" r:id="rId2"/>
    <p:sldId id="394" r:id="rId3"/>
    <p:sldId id="400" r:id="rId4"/>
    <p:sldId id="395" r:id="rId5"/>
    <p:sldId id="396" r:id="rId6"/>
    <p:sldId id="397" r:id="rId7"/>
    <p:sldId id="399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3" r:id="rId16"/>
    <p:sldId id="392" r:id="rId17"/>
    <p:sldId id="38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4" autoAdjust="0"/>
    <p:restoredTop sz="90896"/>
  </p:normalViewPr>
  <p:slideViewPr>
    <p:cSldViewPr>
      <p:cViewPr varScale="1">
        <p:scale>
          <a:sx n="110" d="100"/>
          <a:sy n="110" d="100"/>
        </p:scale>
        <p:origin x="11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0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C2B0FBF0-4315-4CA8-8713-D31EBD40B897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820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Assignment 4 here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Please read Section 5.1. for details about value_type() and two versions of the function link()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Whenever you define or change the definition of value_type in node, the value_type of bag will be the same</a:t>
            </a:r>
          </a:p>
          <a:p>
            <a:endParaRPr lang="en-US" altLang="zh-CN"/>
          </a:p>
          <a:p>
            <a:r>
              <a:rPr lang="en-US" altLang="zh-CN"/>
              <a:t>For example</a:t>
            </a:r>
          </a:p>
          <a:p>
            <a:endParaRPr lang="en-US" altLang="zh-CN"/>
          </a:p>
          <a:p>
            <a:r>
              <a:rPr lang="en-US" altLang="zh-CN"/>
              <a:t>#include &lt;string&gt;</a:t>
            </a:r>
          </a:p>
          <a:p>
            <a:r>
              <a:rPr lang="en-US" altLang="zh-CN"/>
              <a:t>class node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public: typedef std::string value_type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When you use the value-type of the bag, always use bag::value_type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 dnote 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public:</a:t>
            </a:r>
          </a:p>
          <a:p>
            <a:r>
              <a:rPr lang="en-US" altLang="zh-CN"/>
              <a:t>	typedef int value_type;</a:t>
            </a:r>
          </a:p>
          <a:p>
            <a:r>
              <a:rPr lang="en-US" altLang="zh-CN"/>
              <a:t>	...</a:t>
            </a:r>
          </a:p>
          <a:p>
            <a:r>
              <a:rPr lang="en-US" altLang="zh-CN"/>
              <a:t>private:</a:t>
            </a:r>
          </a:p>
          <a:p>
            <a:r>
              <a:rPr lang="en-US" altLang="zh-CN"/>
              <a:t>	value_type data;</a:t>
            </a:r>
          </a:p>
          <a:p>
            <a:r>
              <a:rPr lang="en-US" altLang="zh-CN"/>
              <a:t>	dnode *next;</a:t>
            </a:r>
          </a:p>
          <a:p>
            <a:r>
              <a:rPr lang="en-US" altLang="zh-CN"/>
              <a:t>	dnode *last;</a:t>
            </a:r>
          </a:p>
          <a:p>
            <a:r>
              <a:rPr lang="en-US" altLang="zh-CN"/>
              <a:t>};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15404" y="6563694"/>
            <a:ext cx="226314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@ Zhigang Zhu, 2002-2023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B25D7F0-2AFA-4B4E-93C1-97E6CAC3B661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bag3-pp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bag3-p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ode1-pp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charset="0"/>
                <a:ea typeface="宋体" pitchFamily="2" charset="-122"/>
              </a:rPr>
              <a:t>CSC212 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Data Structure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- </a:t>
            </a:r>
            <a:r>
              <a:rPr lang="en-US" altLang="zh-CN" sz="3200" dirty="0">
                <a:latin typeface="Arial" charset="0"/>
                <a:ea typeface="宋体" pitchFamily="2" charset="-122"/>
              </a:rPr>
              <a:t>Section EF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Lecture 10</a:t>
            </a:r>
          </a:p>
          <a:p>
            <a:r>
              <a:rPr lang="en-US" altLang="zh-CN">
                <a:ea typeface="宋体" pitchFamily="2" charset="-122"/>
              </a:rPr>
              <a:t>The Bag and Sequence Classes with Linked Lists</a:t>
            </a: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Instructor:  Zhigang Zhu</a:t>
            </a:r>
          </a:p>
          <a:p>
            <a:r>
              <a:rPr lang="en-US" altLang="zh-CN" sz="2400">
                <a:ea typeface="宋体" pitchFamily="2" charset="-122"/>
              </a:rPr>
              <a:t>Department of Computer Science </a:t>
            </a:r>
          </a:p>
          <a:p>
            <a:r>
              <a:rPr lang="en-US" altLang="zh-CN" sz="2400">
                <a:ea typeface="宋体" pitchFamily="2" charset="-122"/>
              </a:rPr>
              <a:t>City College of New York</a:t>
            </a:r>
          </a:p>
        </p:txBody>
      </p:sp>
      <p:pic>
        <p:nvPicPr>
          <p:cNvPr id="88068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08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– Class Definition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invariant of the 3</a:t>
            </a:r>
            <a:r>
              <a:rPr lang="en-US" altLang="zh-CN" baseline="30000" dirty="0">
                <a:ea typeface="宋体" pitchFamily="2" charset="-122"/>
              </a:rPr>
              <a:t>rd</a:t>
            </a:r>
            <a:r>
              <a:rPr lang="en-US" altLang="zh-CN" dirty="0">
                <a:ea typeface="宋体" pitchFamily="2" charset="-122"/>
              </a:rPr>
              <a:t> bag class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the items in the bag are stored in a linked list (which is dynamically allocated)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the head pointer of the list is stored in the member variable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head_ptr</a:t>
            </a:r>
            <a:r>
              <a:rPr lang="en-US" altLang="zh-CN" dirty="0">
                <a:ea typeface="宋体" pitchFamily="2" charset="-122"/>
              </a:rPr>
              <a:t> of the class bag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The total number of items in the list is stored in the member variable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many_nodes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 The Header File (</a:t>
            </a:r>
            <a:r>
              <a:rPr lang="en-US" altLang="zh-CN" dirty="0">
                <a:ea typeface="宋体" pitchFamily="2" charset="-122"/>
                <a:hlinkClick r:id="rId2" action="ppaction://hlinkfile"/>
              </a:rPr>
              <a:t>code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– Class Definition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How to mach bag::value_type with node::value_type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 Following the rules for dynamic memory usage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Allocate and release dynamic memory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The law of the Big-Three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295400" y="2895600"/>
            <a:ext cx="5181600" cy="16113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bag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public: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typedef </a:t>
            </a:r>
            <a:r>
              <a:rPr lang="en-US" altLang="zh-CN" sz="18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node::value_type</a:t>
            </a: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value type;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......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- Implementation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The Constructors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default constructor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copy constructor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Overloading the Assignment Operator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release and re-allocate dynamic memory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self-assignment check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The Destructor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return all the dynamic memory to the heap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Other functions and the  </a:t>
            </a:r>
            <a:r>
              <a:rPr lang="en-US" altLang="zh-CN" sz="2800" dirty="0">
                <a:ea typeface="宋体" pitchFamily="2" charset="-122"/>
                <a:hlinkClick r:id="rId2" action="ppaction://hlinkfile"/>
              </a:rPr>
              <a:t>code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Sequence Class with Linked List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Compare three implementations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using a fixed size array (assignment 2)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using a dynamic array (assignment 3)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using a linked list (assignment 4)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What are the differences?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member variables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value semantics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Performance (time and space)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Sequence – Design Suggestions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Five private member variables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many_nodes</a:t>
            </a:r>
            <a:r>
              <a:rPr lang="en-US" altLang="zh-CN" sz="2400" dirty="0">
                <a:ea typeface="宋体" pitchFamily="2" charset="-122"/>
              </a:rPr>
              <a:t>: number of nodes in the list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head_ptr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tail_ptr</a:t>
            </a:r>
            <a:r>
              <a:rPr lang="en-US" altLang="zh-CN" sz="2400" dirty="0">
                <a:ea typeface="宋体" pitchFamily="2" charset="-122"/>
              </a:rPr>
              <a:t> : the head and tail pointers of the linked list 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why </a:t>
            </a:r>
            <a:r>
              <a:rPr lang="en-US" altLang="zh-CN" sz="2000" dirty="0" err="1">
                <a:ea typeface="宋体" pitchFamily="2" charset="-122"/>
              </a:rPr>
              <a:t>tail_ptr</a:t>
            </a:r>
            <a:r>
              <a:rPr lang="en-US" altLang="zh-CN" sz="2000" dirty="0">
                <a:ea typeface="宋体" pitchFamily="2" charset="-122"/>
              </a:rPr>
              <a:t>  - for attach when no current item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cursor</a:t>
            </a:r>
            <a:r>
              <a:rPr lang="en-US" altLang="zh-CN" sz="2400" dirty="0">
                <a:ea typeface="宋体" pitchFamily="2" charset="-122"/>
              </a:rPr>
              <a:t> : pointer to the current item (or NULL)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precursor</a:t>
            </a:r>
            <a:r>
              <a:rPr lang="en-US" altLang="zh-CN" sz="2400" dirty="0">
                <a:ea typeface="宋体" pitchFamily="2" charset="-122"/>
              </a:rPr>
              <a:t>: pointer to the item before the current item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for an easy insert (WHY)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Don’t forget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dynamic allocation/release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value semantics and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Law of the Big-Three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Sequence – Value Semantics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Goal of assignment and copy constructor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make one sequence equals to a new copy of another</a:t>
            </a:r>
          </a:p>
          <a:p>
            <a:r>
              <a:rPr lang="en-US" altLang="zh-CN" sz="2800" dirty="0">
                <a:ea typeface="宋体" pitchFamily="2" charset="-122"/>
              </a:rPr>
              <a:t> Can we just use </a:t>
            </a:r>
            <a:r>
              <a:rPr lang="en-US" altLang="zh-CN" sz="2800" dirty="0" err="1">
                <a:latin typeface="Arial" charset="0"/>
                <a:ea typeface="宋体" pitchFamily="2" charset="-122"/>
              </a:rPr>
              <a:t>list_copy</a:t>
            </a:r>
            <a:r>
              <a:rPr lang="en-US" altLang="zh-CN" sz="2800" dirty="0">
                <a:ea typeface="宋体" pitchFamily="2" charset="-122"/>
              </a:rPr>
              <a:t> in the Toolkit?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list_copy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source.head_ptr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head_ptr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tail_ptr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);</a:t>
            </a:r>
          </a:p>
          <a:p>
            <a:r>
              <a:rPr lang="en-US" altLang="zh-CN" sz="2800" dirty="0">
                <a:ea typeface="宋体" pitchFamily="2" charset="-122"/>
              </a:rPr>
              <a:t> Problems ( deep copy – new memory allocation)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many_nodes</a:t>
            </a:r>
            <a:r>
              <a:rPr lang="en-US" altLang="zh-CN" sz="2400" dirty="0">
                <a:ea typeface="宋体" pitchFamily="2" charset="-122"/>
              </a:rPr>
              <a:t>  OKAY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head_ptr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 err="1">
                <a:ea typeface="宋体" pitchFamily="2" charset="-122"/>
              </a:rPr>
              <a:t>tail_ptr</a:t>
            </a:r>
            <a:r>
              <a:rPr lang="en-US" altLang="zh-CN" sz="2400" dirty="0">
                <a:ea typeface="宋体" pitchFamily="2" charset="-122"/>
              </a:rPr>
              <a:t> OKAY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How to set cursor and precursor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Dynamic Arrays vs Linked Lists</a:t>
            </a:r>
          </a:p>
        </p:txBody>
      </p:sp>
      <p:sp>
        <p:nvSpPr>
          <p:cNvPr id="294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Arrays are better at random access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O (1) vs. O(n)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Linked lists are better at insertions/ deletions at a cursor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O(1) </a:t>
            </a:r>
            <a:r>
              <a:rPr lang="en-US" altLang="zh-CN" sz="2400" dirty="0" err="1">
                <a:ea typeface="宋体" pitchFamily="2" charset="-122"/>
              </a:rPr>
              <a:t>vs</a:t>
            </a:r>
            <a:r>
              <a:rPr lang="en-US" altLang="zh-CN" sz="2400" dirty="0">
                <a:ea typeface="宋体" pitchFamily="2" charset="-122"/>
              </a:rPr>
              <a:t> O(n)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Doubly linked lists are better for a two-way cursor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for example for insert O(1) vs. O(n)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Resizing can be Inefficient for a  Dynamic Array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re-allocation, copy, release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Reading and Programming Assignments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Reading after Class</a:t>
            </a:r>
          </a:p>
          <a:p>
            <a:pPr lvl="1"/>
            <a:r>
              <a:rPr lang="en-US" altLang="zh-CN">
                <a:ea typeface="宋体" pitchFamily="2" charset="-122"/>
              </a:rPr>
              <a:t> Chapter 6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 Programming Assignment 4</a:t>
            </a:r>
          </a:p>
          <a:p>
            <a:pPr lvl="1"/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 Detailed guidelines online!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Node</a:t>
            </a:r>
          </a:p>
          <a:p>
            <a:pPr lvl="1"/>
            <a:r>
              <a:rPr lang="en-US" altLang="zh-CN">
                <a:ea typeface="宋体" pitchFamily="2" charset="-122"/>
              </a:rPr>
              <a:t> a class  with a pointer to an object of the node class</a:t>
            </a:r>
          </a:p>
          <a:p>
            <a:pPr lvl="1"/>
            <a:r>
              <a:rPr lang="en-US" altLang="zh-CN">
                <a:ea typeface="宋体" pitchFamily="2" charset="-122"/>
              </a:rPr>
              <a:t> core structure for the linked list</a:t>
            </a:r>
          </a:p>
          <a:p>
            <a:pPr lvl="1"/>
            <a:r>
              <a:rPr lang="en-US" altLang="zh-CN">
                <a:ea typeface="宋体" pitchFamily="2" charset="-122"/>
              </a:rPr>
              <a:t> two versions of the “link” functions</a:t>
            </a:r>
          </a:p>
          <a:p>
            <a:pPr lvl="2"/>
            <a:r>
              <a:rPr lang="en-US" altLang="zh-CN">
                <a:ea typeface="宋体" pitchFamily="2" charset="-122"/>
              </a:rPr>
              <a:t> why and how?</a:t>
            </a:r>
          </a:p>
          <a:p>
            <a:pPr lvl="2"/>
            <a:r>
              <a:rPr lang="en-US" altLang="zh-CN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839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Complete</a:t>
            </a:r>
            <a:r>
              <a:rPr lang="en-US" altLang="zh-CN">
                <a:latin typeface="Arial" charset="0"/>
                <a:ea typeface="宋体" pitchFamily="2" charset="-122"/>
              </a:rPr>
              <a:t> node</a:t>
            </a:r>
            <a:r>
              <a:rPr lang="en-US" altLang="zh-CN">
                <a:ea typeface="宋体" pitchFamily="2" charset="-122"/>
              </a:rPr>
              <a:t> Class Definition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node class is fundamental to linked lists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private member variables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data_field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link_field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member functions include: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constructor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Set data and set link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Retrieve data and retrieve link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981200" y="381000"/>
            <a:ext cx="7010400" cy="625042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effectLst/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class node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public: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TYPEDEF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double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CONSTRUCTOR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node(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    const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FF0000"/>
                </a:solidFill>
                <a:effectLst/>
                <a:ea typeface="宋体" pitchFamily="2" charset="-122"/>
              </a:rPr>
              <a:t>( ),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    node*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= NULL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{ data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link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000000"/>
              </a:solidFill>
              <a:effectLst/>
              <a:ea typeface="宋体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Member functions to set the data and link fields: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	void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set_data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(const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) { data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	void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set_link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(node*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)             { link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000000"/>
              </a:solidFill>
              <a:effectLst/>
              <a:ea typeface="宋体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Constant member function to retrieve the current data: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data( ) const { return data;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000000"/>
              </a:solidFill>
              <a:effectLst/>
              <a:ea typeface="宋体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Two slightly different member functions to retrieve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the current link: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solidFill>
                  <a:srgbClr val="FC0128"/>
                </a:solidFill>
                <a:effectLst/>
                <a:ea typeface="宋体" pitchFamily="2" charset="-122"/>
              </a:rPr>
              <a:t>const node* link( ) const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{ return link;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	</a:t>
            </a:r>
            <a:r>
              <a:rPr lang="en-US" altLang="zh-CN" sz="1400" dirty="0">
                <a:solidFill>
                  <a:srgbClr val="FC0128"/>
                </a:solidFill>
                <a:effectLst/>
                <a:ea typeface="宋体" pitchFamily="2" charset="-122"/>
              </a:rPr>
              <a:t>node* link( )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         { return link;}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private: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data;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node* link;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};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6172200" y="609600"/>
            <a:ext cx="2743200" cy="10064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default argument given by the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value_type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 default constructor</a:t>
            </a:r>
          </a:p>
        </p:txBody>
      </p:sp>
      <p:sp>
        <p:nvSpPr>
          <p:cNvPr id="304134" name="Line 6"/>
          <p:cNvSpPr>
            <a:spLocks noChangeShapeType="1"/>
          </p:cNvSpPr>
          <p:nvPr/>
        </p:nvSpPr>
        <p:spPr bwMode="auto">
          <a:xfrm flipH="1">
            <a:off x="6172200" y="1752600"/>
            <a:ext cx="22860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6400800" y="5410200"/>
            <a:ext cx="2514600" cy="396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Why TWO? p. 213-4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nimBg="1" autoUpdateAnimBg="0"/>
      <p:bldP spid="304133" grpId="0" animBg="1" autoUpdateAnimBg="0"/>
      <p:bldP spid="304134" grpId="0" animBg="1"/>
      <p:bldP spid="30413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299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Linked Lists Traverse</a:t>
            </a:r>
          </a:p>
          <a:p>
            <a:pPr lvl="1"/>
            <a:r>
              <a:rPr lang="en-US" altLang="zh-CN">
                <a:ea typeface="宋体" pitchFamily="2" charset="-122"/>
              </a:rPr>
              <a:t>How to access the next node by using link pointer of the current node</a:t>
            </a:r>
          </a:p>
          <a:p>
            <a:pPr lvl="1"/>
            <a:r>
              <a:rPr lang="en-US" altLang="zh-CN">
                <a:ea typeface="宋体" pitchFamily="2" charset="-122"/>
              </a:rPr>
              <a:t> the special for loop</a:t>
            </a:r>
          </a:p>
        </p:txBody>
      </p:sp>
      <p:grpSp>
        <p:nvGrpSpPr>
          <p:cNvPr id="299012" name="Group 1028"/>
          <p:cNvGrpSpPr>
            <a:grpSpLocks/>
          </p:cNvGrpSpPr>
          <p:nvPr/>
        </p:nvGrpSpPr>
        <p:grpSpPr bwMode="auto">
          <a:xfrm>
            <a:off x="304800" y="4038600"/>
            <a:ext cx="8531225" cy="2608263"/>
            <a:chOff x="290" y="1227"/>
            <a:chExt cx="5374" cy="260"/>
          </a:xfrm>
        </p:grpSpPr>
        <p:sp>
          <p:nvSpPr>
            <p:cNvPr id="299013" name="Rectangle 1029"/>
            <p:cNvSpPr>
              <a:spLocks noChangeArrowheads="1"/>
            </p:cNvSpPr>
            <p:nvPr/>
          </p:nvSpPr>
          <p:spPr bwMode="auto">
            <a:xfrm>
              <a:off x="290" y="1227"/>
              <a:ext cx="5326" cy="257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14" name="Rectangle 1030"/>
            <p:cNvSpPr>
              <a:spLocks noChangeArrowheads="1"/>
            </p:cNvSpPr>
            <p:nvPr/>
          </p:nvSpPr>
          <p:spPr bwMode="auto">
            <a:xfrm>
              <a:off x="354" y="1235"/>
              <a:ext cx="5310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size_t </a:t>
              </a:r>
              <a:r>
                <a:rPr lang="en-US" altLang="zh-CN" sz="2000">
                  <a:solidFill>
                    <a:schemeClr val="bg2"/>
                  </a:solidFill>
                  <a:effectLst/>
                  <a:ea typeface="宋体" pitchFamily="2" charset="-122"/>
                </a:rPr>
                <a:t>list_length</a:t>
              </a:r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(const node* head_ptr)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{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    </a:t>
              </a:r>
              <a:r>
                <a:rPr lang="en-US" altLang="zh-CN" sz="2000">
                  <a:solidFill>
                    <a:schemeClr val="accent2"/>
                  </a:solidFill>
                  <a:effectLst/>
                  <a:ea typeface="宋体" pitchFamily="2" charset="-122"/>
                </a:rPr>
                <a:t>const node *cursor;</a:t>
              </a:r>
            </a:p>
            <a:p>
              <a:r>
                <a:rPr lang="en-US" altLang="zh-CN" sz="2000">
                  <a:solidFill>
                    <a:schemeClr val="bg2"/>
                  </a:solidFill>
                  <a:effectLst/>
                  <a:ea typeface="宋体" pitchFamily="2" charset="-122"/>
                </a:rPr>
                <a:t>    size_t count = 0; </a:t>
              </a:r>
            </a:p>
            <a:p>
              <a:r>
                <a:rPr lang="en-US" altLang="zh-CN" sz="2000">
                  <a:solidFill>
                    <a:schemeClr val="bg2"/>
                  </a:solidFill>
                  <a:effectLst/>
                  <a:ea typeface="宋体" pitchFamily="2" charset="-122"/>
                </a:rPr>
                <a:t>    </a:t>
              </a:r>
              <a:r>
                <a:rPr lang="en-US" altLang="zh-CN" sz="2000">
                  <a:solidFill>
                    <a:schemeClr val="accent2"/>
                  </a:solidFill>
                  <a:effectLst/>
                  <a:ea typeface="宋体" pitchFamily="2" charset="-122"/>
                </a:rPr>
                <a:t>for (cursor = head_ptr; cursor != NULL; cursor = cursor-&gt;link())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	count++;  </a:t>
              </a:r>
              <a:endParaRPr lang="en-US" altLang="zh-CN" sz="2000">
                <a:solidFill>
                  <a:schemeClr val="bg2"/>
                </a:solidFill>
                <a:effectLst/>
                <a:ea typeface="宋体" pitchFamily="2" charset="-122"/>
              </a:endParaRP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    return count;  </a:t>
              </a:r>
              <a:endParaRPr lang="en-US" altLang="zh-CN" sz="2000">
                <a:solidFill>
                  <a:schemeClr val="bg2"/>
                </a:solidFill>
                <a:effectLst/>
                <a:ea typeface="宋体" pitchFamily="2" charset="-122"/>
              </a:endParaRP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Insert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Insert at the head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set the </a:t>
            </a:r>
            <a:r>
              <a:rPr lang="en-US" altLang="zh-CN" dirty="0" err="1">
                <a:ea typeface="宋体" pitchFamily="2" charset="-122"/>
              </a:rPr>
              <a:t>head_ptr</a:t>
            </a:r>
            <a:r>
              <a:rPr lang="en-US" altLang="zh-CN" dirty="0">
                <a:ea typeface="宋体" pitchFamily="2" charset="-122"/>
              </a:rPr>
              <a:t> and the link of the new node correctly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Insert at any location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cursor pointing to the current node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need a pre-cursor to point to the node before the current node (two approaches)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the third approach: </a:t>
            </a:r>
            <a:r>
              <a:rPr lang="en-US" altLang="zh-CN" b="1" dirty="0">
                <a:ea typeface="宋体" pitchFamily="2" charset="-122"/>
              </a:rPr>
              <a:t>doubly linked list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Delete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Delete at the head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set the </a:t>
            </a:r>
            <a:r>
              <a:rPr lang="en-US" altLang="zh-CN" dirty="0" err="1">
                <a:ea typeface="宋体" pitchFamily="2" charset="-122"/>
              </a:rPr>
              <a:t>head_ptr</a:t>
            </a:r>
            <a:r>
              <a:rPr lang="en-US" altLang="zh-CN" dirty="0">
                <a:ea typeface="宋体" pitchFamily="2" charset="-122"/>
              </a:rPr>
              <a:t> correctly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release the memory of the deleted node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Delete at any location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cursor pointing to the current node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need a pre-cursor to point to the node before the current node (two approaches)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third approach: </a:t>
            </a:r>
            <a:r>
              <a:rPr lang="en-US" altLang="zh-CN" b="1" dirty="0">
                <a:ea typeface="宋体" pitchFamily="2" charset="-122"/>
              </a:rPr>
              <a:t>doubly linked list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Key points you need to know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Linked List Toolkit uses the node class which has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set and retrieve functions</a:t>
            </a:r>
          </a:p>
          <a:p>
            <a:r>
              <a:rPr lang="en-US" altLang="zh-CN" sz="2800" dirty="0">
                <a:ea typeface="宋体" pitchFamily="2" charset="-122"/>
              </a:rPr>
              <a:t>The functions in the Toolkit are not member functions of the node class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length, insert(2), remove(2), search, locate, copy,...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compare their Big-</a:t>
            </a:r>
            <a:r>
              <a:rPr lang="en-US" altLang="zh-CN" sz="2400" dirty="0" err="1">
                <a:ea typeface="宋体" pitchFamily="2" charset="-122"/>
              </a:rPr>
              <a:t>Os</a:t>
            </a:r>
            <a:r>
              <a:rPr lang="en-US" altLang="zh-CN" sz="2400" dirty="0">
                <a:ea typeface="宋体" pitchFamily="2" charset="-122"/>
              </a:rPr>
              <a:t> with similar functions for an array</a:t>
            </a:r>
          </a:p>
          <a:p>
            <a:r>
              <a:rPr lang="en-US" altLang="zh-CN" sz="2800" dirty="0">
                <a:ea typeface="宋体" pitchFamily="2" charset="-122"/>
              </a:rPr>
              <a:t>They can be used in various container classes, such as bag, sequence, etc.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705600" y="990600"/>
            <a:ext cx="20685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effectLst/>
                <a:latin typeface="Times New Roman" pitchFamily="18" charset="0"/>
                <a:ea typeface="宋体" pitchFamily="2" charset="-122"/>
                <a:hlinkClick r:id="rId2"/>
              </a:rPr>
              <a:t>Toolkit Code</a:t>
            </a:r>
            <a:endParaRPr lang="en-US" altLang="zh-CN" sz="2800"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Container Classes using Linked Lists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Bag Class with a Linked List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Specification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Class definition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Implementation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Testing and Debugging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Sequence Class with a Linked List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Design suggestion – difference from bag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Arrays or Linked Lists: which approach is better?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Dynamic Arrays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Linked Lists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Doubly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- Specification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The documentation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nearly identical to our previous bag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The programmer uses the bag do not need to know know about linked lists.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The difference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No worries about capacity therefore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no default capacity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no reserve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because our new bag with linked list can grow or shrink easily!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2057</TotalTime>
  <Pages>41</Pages>
  <Words>1367</Words>
  <Application>Microsoft Macintosh PowerPoint</Application>
  <PresentationFormat>On-screen Show (4:3)</PresentationFormat>
  <Paragraphs>211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Monotype Sorts</vt:lpstr>
      <vt:lpstr>Times New Roman</vt:lpstr>
      <vt:lpstr>chapt01</vt:lpstr>
      <vt:lpstr>CSC212   Data Structure  - Section EF </vt:lpstr>
      <vt:lpstr>Reviews: Node and Linked List</vt:lpstr>
      <vt:lpstr>The Complete node Class Definition</vt:lpstr>
      <vt:lpstr>Reviews: Node and Linked List</vt:lpstr>
      <vt:lpstr>Reviews: Node and Linked List</vt:lpstr>
      <vt:lpstr>Reviews: Node and Linked List</vt:lpstr>
      <vt:lpstr>Key points you need to know</vt:lpstr>
      <vt:lpstr>Container Classes using Linked Lists</vt:lpstr>
      <vt:lpstr>Our Third Bag - Specification</vt:lpstr>
      <vt:lpstr>Our Third Bag – Class Definition</vt:lpstr>
      <vt:lpstr>Our Third Bag – Class Definition</vt:lpstr>
      <vt:lpstr>Our Third Bag - Implementation</vt:lpstr>
      <vt:lpstr>Sequence Class with Linked List</vt:lpstr>
      <vt:lpstr>Sequence – Design Suggestions</vt:lpstr>
      <vt:lpstr>Sequence – Value Semantics</vt:lpstr>
      <vt:lpstr>Dynamic Arrays vs Linked Lists</vt:lpstr>
      <vt:lpstr>Reading and Programming Assignments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Pointers and Dynamic Arrays</dc:subject>
  <dc:creator>Zhigang Zhu</dc:creator>
  <cp:keywords/>
  <dc:description>Presentation from Chapter 4 of Data Structures and Other Objects using C++, Main and Savitch._x000d_
2nd Edition, 2001, by Addison Wesley Longman.</dc:description>
  <cp:lastModifiedBy>Zhigang Zhu</cp:lastModifiedBy>
  <cp:revision>720</cp:revision>
  <cp:lastPrinted>1997-02-17T10:42:10Z</cp:lastPrinted>
  <dcterms:created xsi:type="dcterms:W3CDTF">1996-12-18T13:46:46Z</dcterms:created>
  <dcterms:modified xsi:type="dcterms:W3CDTF">2023-02-25T04:05:57Z</dcterms:modified>
</cp:coreProperties>
</file>