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6" r:id="rId2"/>
    <p:sldId id="305" r:id="rId3"/>
    <p:sldId id="337" r:id="rId4"/>
    <p:sldId id="338" r:id="rId5"/>
    <p:sldId id="317" r:id="rId6"/>
    <p:sldId id="318" r:id="rId7"/>
    <p:sldId id="313" r:id="rId8"/>
    <p:sldId id="321" r:id="rId9"/>
    <p:sldId id="320" r:id="rId10"/>
    <p:sldId id="322" r:id="rId11"/>
    <p:sldId id="323" r:id="rId12"/>
    <p:sldId id="324" r:id="rId13"/>
    <p:sldId id="319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4" r:id="rId23"/>
    <p:sldId id="333" r:id="rId24"/>
    <p:sldId id="335" r:id="rId25"/>
  </p:sldIdLst>
  <p:sldSz cx="9144000" cy="6858000" type="screen4x3"/>
  <p:notesSz cx="6858000" cy="9144000"/>
  <p:embeddedFontLst>
    <p:embeddedFont>
      <p:font typeface="Monotype Sorts" pitchFamily="2" charset="2"/>
      <p:regular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A3"/>
    <a:srgbClr val="00FF00"/>
    <a:srgbClr val="FC0128"/>
    <a:srgbClr val="FFFFFF"/>
    <a:srgbClr val="000000"/>
    <a:srgbClr val="DADADA"/>
    <a:srgbClr val="BC3700"/>
    <a:srgbClr val="C0F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8" autoAdjust="0"/>
    <p:restoredTop sz="91064" autoAdjust="0"/>
  </p:normalViewPr>
  <p:slideViewPr>
    <p:cSldViewPr>
      <p:cViewPr varScale="1">
        <p:scale>
          <a:sx n="111" d="100"/>
          <a:sy n="111" d="100"/>
        </p:scale>
        <p:origin x="15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830888" y="8261350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4EB0CD41-A32E-463B-8389-43026C75BF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15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173788" y="32226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609AC416-5015-4922-8B59-0E3BEBDABB3D}" type="slidenum">
              <a:rPr lang="zh-CN" altLang="en-US" b="1">
                <a:solidFill>
                  <a:schemeClr val="tx1"/>
                </a:solidFill>
              </a:rPr>
              <a:pPr/>
              <a:t>‹#›</a:t>
            </a:fld>
            <a:endParaRPr lang="en-US" altLang="zh-C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/>
          <a:lstStyle/>
          <a:p>
            <a:pPr>
              <a:spcBef>
                <a:spcPct val="50000"/>
              </a:spcBef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This lecture was modified from the 1997 presentation with the textbook, with new conventions provided in the second edition (2001) of the textbook  - Z. Zhu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149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124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forever(int i)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if (i&gt;0) forever(i+1);</a:t>
            </a:r>
          </a:p>
          <a:p>
            <a:r>
              <a:rPr lang="en-US" altLang="zh-CN"/>
              <a:t>	else forever(i-1);</a:t>
            </a:r>
          </a:p>
          <a:p>
            <a:r>
              <a:rPr lang="en-US" altLang="zh-CN"/>
              <a:t>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117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zh-CN"/>
              <a:t>X**n = x*x* ...*x</a:t>
            </a:r>
          </a:p>
          <a:p>
            <a:r>
              <a:rPr lang="en-US" altLang="zh-CN"/>
              <a:t>            n times</a:t>
            </a:r>
          </a:p>
        </p:txBody>
      </p:sp>
      <p:sp>
        <p:nvSpPr>
          <p:cNvPr id="132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zh-CN"/>
              <a:t>When n &gt;= 0 , no recursion at all;</a:t>
            </a:r>
          </a:p>
          <a:p>
            <a:r>
              <a:rPr lang="en-US" altLang="zh-CN"/>
              <a:t>When n&lt; 0  call power(x,-n), and the second argument –n is positive. With a second positive argument, our power function makes no further recursive call, so the recursion ends.</a:t>
            </a:r>
          </a:p>
          <a:p>
            <a:endParaRPr lang="en-US" altLang="zh-CN"/>
          </a:p>
          <a:p>
            <a:r>
              <a:rPr lang="en-US" altLang="zh-CN"/>
              <a:t>This brings us to the first general technique for reasoning about recursion</a:t>
            </a:r>
          </a:p>
        </p:txBody>
      </p:sp>
      <p:sp>
        <p:nvSpPr>
          <p:cNvPr id="130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zh-CN"/>
              <a:t>When n &gt;= 0 , no recursion at all;</a:t>
            </a:r>
          </a:p>
          <a:p>
            <a:r>
              <a:rPr lang="en-US" altLang="zh-CN"/>
              <a:t>When n&lt; 0  call power(x,-n), and the second argument –n is positive. With a second positive argument, our power function makes no further recursive call, so the recursion ends.</a:t>
            </a:r>
          </a:p>
          <a:p>
            <a:endParaRPr lang="en-US" altLang="zh-CN"/>
          </a:p>
          <a:p>
            <a:r>
              <a:rPr lang="en-US" altLang="zh-CN"/>
              <a:t>This brings us to the first general technique for reasoning about recursion</a:t>
            </a:r>
          </a:p>
        </p:txBody>
      </p:sp>
      <p:sp>
        <p:nvSpPr>
          <p:cNvPr id="136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128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the following variant expression guarantees no infinite recursion if the threshold is 0?</a:t>
            </a:r>
          </a:p>
          <a:p>
            <a:r>
              <a:rPr lang="en-US" altLang="zh-CN" dirty="0"/>
              <a:t>1/n? where n = 1, 2, 3, ...</a:t>
            </a:r>
          </a:p>
          <a:p>
            <a:r>
              <a:rPr lang="en-US" altLang="zh-CN" dirty="0"/>
              <a:t>How about the following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growing_up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n1, n2)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if (n1 == n2) return 0;</a:t>
            </a:r>
          </a:p>
          <a:p>
            <a:r>
              <a:rPr lang="en-US" altLang="zh-CN" dirty="0"/>
              <a:t>else return 1+growing_up(n1+1, n2);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rgbClr val="00CECE">
                  <a:gamma/>
                  <a:shade val="20000"/>
                  <a:invGamma/>
                </a:srgbClr>
              </a:gs>
              <a:gs pos="100000">
                <a:srgbClr val="00CECE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charset="0"/>
                <a:ea typeface="宋体" pitchFamily="2" charset="-122"/>
              </a:rPr>
              <a:t>CSC212 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r>
              <a:rPr lang="en-US" altLang="zh-CN" dirty="0">
                <a:latin typeface="Arial" charset="0"/>
                <a:ea typeface="宋体" pitchFamily="2" charset="-122"/>
              </a:rPr>
              <a:t>Data Structure 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r>
              <a:rPr lang="en-US" altLang="zh-CN" dirty="0">
                <a:latin typeface="Arial" charset="0"/>
                <a:ea typeface="宋体" pitchFamily="2" charset="-122"/>
              </a:rPr>
              <a:t>- </a:t>
            </a:r>
            <a:r>
              <a:rPr lang="en-US" altLang="zh-CN" sz="3200" dirty="0">
                <a:latin typeface="Arial" charset="0"/>
                <a:ea typeface="宋体" pitchFamily="2" charset="-122"/>
              </a:rPr>
              <a:t>Section EF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Lecture 14</a:t>
            </a:r>
          </a:p>
          <a:p>
            <a:r>
              <a:rPr lang="en-US" altLang="zh-CN" sz="4000">
                <a:ea typeface="宋体" pitchFamily="2" charset="-122"/>
              </a:rPr>
              <a:t>Reasoning about Recursion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Instructor:  Zhigang Zhu</a:t>
            </a:r>
          </a:p>
          <a:p>
            <a:r>
              <a:rPr lang="en-US" altLang="zh-CN">
                <a:ea typeface="宋体" pitchFamily="2" charset="-122"/>
              </a:rPr>
              <a:t>Department of Computer Science </a:t>
            </a:r>
          </a:p>
          <a:p>
            <a:r>
              <a:rPr lang="en-US" altLang="zh-CN">
                <a:ea typeface="宋体" pitchFamily="2" charset="-122"/>
              </a:rPr>
              <a:t>City College of New York</a:t>
            </a:r>
          </a:p>
        </p:txBody>
      </p:sp>
      <p:pic>
        <p:nvPicPr>
          <p:cNvPr id="102404" name="Picture 4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38904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One Level Recursion</a:t>
            </a:r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First general technique for reasoning about recursion:</a:t>
            </a:r>
          </a:p>
          <a:p>
            <a:pPr lvl="1"/>
            <a:r>
              <a:rPr lang="en-US" altLang="zh-CN">
                <a:ea typeface="宋体" pitchFamily="2" charset="-122"/>
              </a:rPr>
              <a:t>Suppose that every case is either a stopping case or it makes a recursive call that is a stopping case. Then the deepest recursive call is only one level deep, and no infinite recursion occurs.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Multi-Level Recursion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In general, recursive calls don’t stop a just one level deep – a recursive call does not need to reach a stopping case immediately.</a:t>
            </a:r>
          </a:p>
          <a:p>
            <a:r>
              <a:rPr lang="en-US" altLang="zh-CN" sz="2800" dirty="0">
                <a:ea typeface="宋体" pitchFamily="2" charset="-122"/>
              </a:rPr>
              <a:t>In the last lecture, we have showed two examples with multiple level recursions</a:t>
            </a:r>
          </a:p>
          <a:p>
            <a:r>
              <a:rPr lang="en-US" altLang="zh-CN" sz="2800" dirty="0">
                <a:ea typeface="宋体" pitchFamily="2" charset="-122"/>
              </a:rPr>
              <a:t>As an example to show that there is no infinite recursion, we are going to re-write the 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power</a:t>
            </a:r>
            <a:r>
              <a:rPr lang="en-US" altLang="zh-CN" sz="2800" dirty="0">
                <a:ea typeface="宋体" pitchFamily="2" charset="-122"/>
              </a:rPr>
              <a:t> function – use a new function name </a:t>
            </a:r>
            <a:r>
              <a:rPr lang="en-US" altLang="zh-CN" sz="2800" dirty="0" err="1">
                <a:latin typeface="Arial" charset="0"/>
                <a:ea typeface="宋体" pitchFamily="2" charset="-122"/>
              </a:rPr>
              <a:t>pow</a:t>
            </a:r>
            <a:endParaRPr lang="en-US" altLang="zh-CN" sz="2800" dirty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power(x, n) =&gt;  pow(x,n)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power(double x,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n)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cassert</a:t>
            </a:r>
            <a:endParaRPr lang="en-US" altLang="zh-CN" sz="18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double product; // The product of x with itself n times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count;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 assert(n &gt; 0);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 &gt;= 0)  </a:t>
            </a:r>
            <a:r>
              <a:rPr lang="en-US" altLang="zh-CN" sz="1800" dirty="0">
                <a:latin typeface="Arial" charset="0"/>
                <a:ea typeface="宋体" pitchFamily="2" charset="-122"/>
              </a:rPr>
              <a:t>// stopping case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</a:t>
            </a:r>
            <a:r>
              <a:rPr lang="en-US" altLang="zh-CN" sz="1800" dirty="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product = 1;</a:t>
            </a:r>
          </a:p>
          <a:p>
            <a:r>
              <a:rPr lang="en-US" altLang="zh-CN" sz="1800" dirty="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        for (count = 1; count &lt;= n; count++)</a:t>
            </a:r>
          </a:p>
          <a:p>
            <a:r>
              <a:rPr lang="en-US" altLang="zh-CN" sz="1800" dirty="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            product = product * x;</a:t>
            </a:r>
          </a:p>
          <a:p>
            <a:r>
              <a:rPr lang="en-US" altLang="zh-CN" sz="1800" dirty="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        return product;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</a:t>
            </a:r>
            <a:r>
              <a:rPr lang="en-US" altLang="zh-CN" sz="1800" dirty="0">
                <a:latin typeface="Arial" charset="0"/>
                <a:ea typeface="宋体" pitchFamily="2" charset="-122"/>
              </a:rPr>
              <a:t>// recursive call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1/power(x, -n);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4648200" y="3810000"/>
            <a:ext cx="3962400" cy="102797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change this into a recursive call based on the observation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 err="1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x</a:t>
            </a:r>
            <a:r>
              <a:rPr lang="en-US" altLang="zh-CN" baseline="30000" dirty="0" err="1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=x x</a:t>
            </a:r>
            <a:r>
              <a:rPr lang="en-US" altLang="zh-CN" baseline="30000" dirty="0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n-1</a:t>
            </a:r>
            <a:r>
              <a:rPr lang="en-US" altLang="zh-CN" dirty="0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   if n&gt;0</a:t>
            </a: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3886200" y="4572000"/>
            <a:ext cx="7620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pow (x, n): Alternate Implementation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pow(double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   // x is zero, and n should be positive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assert(n &gt; 0);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0;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 ==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 &gt;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x * pow(x, n-1);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// x is nonzero, and n is negative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1/pow(x, -n);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5029200" y="2743200"/>
            <a:ext cx="3505200" cy="347171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All of the cases: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 x         n     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x</a:t>
            </a:r>
            <a:r>
              <a:rPr lang="en-US" altLang="zh-CN" baseline="30000" dirty="0" err="1">
                <a:solidFill>
                  <a:srgbClr val="FFFF00"/>
                </a:solidFill>
                <a:ea typeface="宋体" pitchFamily="2" charset="-122"/>
              </a:rPr>
              <a:t>n</a:t>
            </a:r>
            <a:endParaRPr lang="en-US" altLang="zh-CN" baseline="30000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&lt;0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underfined</a:t>
            </a:r>
            <a:endParaRPr lang="en-US" altLang="zh-CN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=0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underfined</a:t>
            </a:r>
            <a:endParaRPr lang="en-US" altLang="zh-CN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&gt; 0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&lt; 0    1/x</a:t>
            </a:r>
            <a:r>
              <a:rPr lang="en-US" altLang="zh-CN" baseline="30000" dirty="0">
                <a:solidFill>
                  <a:srgbClr val="FFFF00"/>
                </a:solidFill>
                <a:ea typeface="宋体" pitchFamily="2" charset="-122"/>
              </a:rPr>
              <a:t>-n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= 0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&gt; 0    x*x</a:t>
            </a:r>
            <a:r>
              <a:rPr lang="en-US" altLang="zh-CN" baseline="30000" dirty="0">
                <a:solidFill>
                  <a:srgbClr val="FFFF00"/>
                </a:solidFill>
                <a:ea typeface="宋体" pitchFamily="2" charset="-122"/>
              </a:rPr>
              <a:t>n-1</a:t>
            </a: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5029200" y="35052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6858000" y="3276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5105400" y="48768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How to ensure NO Infinite Recursion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when the recursive calls go beyond one level deep</a:t>
            </a:r>
          </a:p>
          <a:p>
            <a:r>
              <a:rPr lang="en-US" altLang="zh-CN" sz="2800" dirty="0">
                <a:ea typeface="宋体" pitchFamily="2" charset="-122"/>
              </a:rPr>
              <a:t>You can ensure that a stopping case is eventually reached by defining a numeric quantity called </a:t>
            </a:r>
            <a:r>
              <a:rPr lang="en-US" altLang="zh-CN" sz="28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variant expression</a:t>
            </a:r>
            <a:r>
              <a:rPr lang="en-US" altLang="zh-CN" sz="2800" dirty="0">
                <a:ea typeface="宋体" pitchFamily="2" charset="-122"/>
              </a:rPr>
              <a:t>  - without really tracing through the execution</a:t>
            </a:r>
          </a:p>
          <a:p>
            <a:r>
              <a:rPr lang="en-US" altLang="zh-CN" sz="2800" dirty="0">
                <a:ea typeface="宋体" pitchFamily="2" charset="-122"/>
              </a:rPr>
              <a:t>This quantity must associate each legal recursive call to a single number, which changes for each call and eventually satisfies the condition to go to the stopping case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 dirty="0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 dirty="0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pow</a:t>
            </a:r>
            <a:r>
              <a:rPr lang="en-US" altLang="zh-CN" dirty="0">
                <a:ea typeface="宋体" pitchFamily="2" charset="-122"/>
              </a:rPr>
              <a:t>(2.0, -3) has a variant expression abs(n)+1, which is 4; it makes a recursive call of </a:t>
            </a:r>
            <a:r>
              <a:rPr lang="en-US" altLang="zh-CN" dirty="0" err="1">
                <a:ea typeface="宋体" pitchFamily="2" charset="-122"/>
              </a:rPr>
              <a:t>pow</a:t>
            </a:r>
            <a:r>
              <a:rPr lang="en-US" altLang="zh-CN" dirty="0">
                <a:ea typeface="宋体" pitchFamily="2" charset="-122"/>
              </a:rPr>
              <a:t>(2.0, 3)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>
                <a:ea typeface="宋体" pitchFamily="2" charset="-122"/>
              </a:rPr>
              <a:t>pow(2.0, 3) has a variant expression n,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   which is 3; it makes a recursive call of pow(2.0, 2)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>
                <a:ea typeface="宋体" pitchFamily="2" charset="-122"/>
              </a:rPr>
              <a:t>pow(2.0, 2) has a variant expression n,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   which is 2; it makes a recursive call of pow(2.0, 1)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>
                <a:ea typeface="宋体" pitchFamily="2" charset="-122"/>
              </a:rPr>
              <a:t>pow(2.0, 1) has a variant expression n,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   which is 1; it makes a recursive call of pow(2.0, 0)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>
                <a:ea typeface="宋体" pitchFamily="2" charset="-122"/>
              </a:rPr>
              <a:t>pow(2.0, 0) has a variant expression n,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   which is 0; this is the stopping case.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Outline of This Lecture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Recursive Thinking: General Form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recursive calls and stopping cases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Infinite Recursion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runs forever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One Level Recursion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guarantees to have no infinite recursion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How to Ensure No Infinite Recursion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if a function has multi level recursion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Inductive Reasoning about Correctness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using mathematical induction principle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Ensuring NO Infinite Recursion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It is enough to find a variant expression and a threshold with the following properties (p446):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Between one call of the function and any succeeding recursive call of that function, the value of the variant expression decreases by at least some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fixed</a:t>
            </a:r>
            <a:r>
              <a:rPr lang="en-US" altLang="zh-CN" sz="2400" dirty="0">
                <a:ea typeface="宋体" pitchFamily="2" charset="-122"/>
              </a:rPr>
              <a:t> amount.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What is that fixed amount of </a:t>
            </a:r>
            <a:r>
              <a:rPr lang="en-US" altLang="zh-CN" sz="2000" dirty="0" err="1">
                <a:solidFill>
                  <a:srgbClr val="FFFF00"/>
                </a:solidFill>
                <a:ea typeface="宋体" pitchFamily="2" charset="-122"/>
              </a:rPr>
              <a:t>pow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  <a:ea typeface="宋体" pitchFamily="2" charset="-122"/>
              </a:rPr>
              <a:t>x,n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If the function is called and the value of the variant expression is less than or equal to the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threshold</a:t>
            </a:r>
            <a:r>
              <a:rPr lang="en-US" altLang="zh-CN" sz="2400" dirty="0">
                <a:ea typeface="宋体" pitchFamily="2" charset="-122"/>
              </a:rPr>
              <a:t>, then the function terminates without making any recursive call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What is the threshold of </a:t>
            </a:r>
            <a:r>
              <a:rPr lang="en-US" altLang="zh-CN" sz="2000" dirty="0" err="1">
                <a:solidFill>
                  <a:srgbClr val="FFFF00"/>
                </a:solidFill>
                <a:ea typeface="宋体" pitchFamily="2" charset="-122"/>
              </a:rPr>
              <a:t>pow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  <a:ea typeface="宋体" pitchFamily="2" charset="-122"/>
              </a:rPr>
              <a:t>x,n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)</a:t>
            </a:r>
          </a:p>
          <a:p>
            <a:pPr lvl="2">
              <a:lnSpc>
                <a:spcPct val="90000"/>
              </a:lnSpc>
            </a:pPr>
            <a:endParaRPr lang="en-US" altLang="zh-CN" sz="2000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Is this general enough?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Reasoning about the Correctness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First show NO infinite recursion, </a:t>
            </a:r>
            <a:r>
              <a:rPr lang="en-US" altLang="zh-CN" sz="2800" b="1" dirty="0">
                <a:ea typeface="宋体" pitchFamily="2" charset="-122"/>
              </a:rPr>
              <a:t>then</a:t>
            </a:r>
            <a:r>
              <a:rPr lang="en-US" altLang="zh-CN" sz="2800" dirty="0">
                <a:ea typeface="宋体" pitchFamily="2" charset="-122"/>
              </a:rPr>
              <a:t> show the following two conditions are also valid: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Whenever the function makes no recursive calls, show that it meets its pre/post-condition contract (</a:t>
            </a:r>
            <a:r>
              <a:rPr lang="en-US" altLang="zh-CN" sz="2400" dirty="0">
                <a:solidFill>
                  <a:srgbClr val="FFFF00"/>
                </a:solidFill>
                <a:ea typeface="宋体" pitchFamily="2" charset="-122"/>
              </a:rPr>
              <a:t>BASE STEP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Whenever the function is called, by assuming all the recursive calls it makes meet their pre-post condition contracts, show that the original call will also meet its pre/post contract (</a:t>
            </a:r>
            <a:r>
              <a:rPr lang="en-US" altLang="zh-CN" sz="2400" dirty="0">
                <a:solidFill>
                  <a:srgbClr val="FFFF00"/>
                </a:solidFill>
                <a:ea typeface="宋体" pitchFamily="2" charset="-122"/>
              </a:rPr>
              <a:t>INDUCTION STEP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pPr lvl="1"/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pow (x, n): Alternate Implementation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pow(double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   // x is zero, and n should be positive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assert(n &gt; 0);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0;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 ==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 &gt;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x * pow(x, n-1);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// x is nonzero, and n is negative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1/pow(x, -n);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5029200" y="2743200"/>
            <a:ext cx="3505200" cy="347171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All of the cases: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 x         n     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x</a:t>
            </a:r>
            <a:r>
              <a:rPr lang="en-US" altLang="zh-CN" baseline="30000" dirty="0" err="1">
                <a:solidFill>
                  <a:srgbClr val="FFFF00"/>
                </a:solidFill>
                <a:ea typeface="宋体" pitchFamily="2" charset="-122"/>
              </a:rPr>
              <a:t>n</a:t>
            </a:r>
            <a:endParaRPr lang="en-US" altLang="zh-CN" baseline="30000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&lt;0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underfined</a:t>
            </a:r>
            <a:endParaRPr lang="en-US" altLang="zh-CN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=0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underfined</a:t>
            </a:r>
            <a:endParaRPr lang="en-US" altLang="zh-CN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&gt; 0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&lt; 0    1/x</a:t>
            </a:r>
            <a:r>
              <a:rPr lang="en-US" altLang="zh-CN" baseline="30000" dirty="0">
                <a:solidFill>
                  <a:srgbClr val="FFFF00"/>
                </a:solidFill>
                <a:ea typeface="宋体" pitchFamily="2" charset="-122"/>
              </a:rPr>
              <a:t>-n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= 0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&gt; 0    x*x</a:t>
            </a:r>
            <a:r>
              <a:rPr lang="en-US" altLang="zh-CN" baseline="30000" dirty="0">
                <a:solidFill>
                  <a:srgbClr val="FFFF00"/>
                </a:solidFill>
                <a:ea typeface="宋体" pitchFamily="2" charset="-122"/>
              </a:rPr>
              <a:t>n-1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5029200" y="35052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6858000" y="3276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>
            <a:off x="5105400" y="48768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Summary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Reason about Recursion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First check the function always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terminates </a:t>
            </a:r>
            <a:r>
              <a:rPr lang="en-US" altLang="zh-CN" dirty="0">
                <a:ea typeface="宋体" pitchFamily="2" charset="-122"/>
              </a:rPr>
              <a:t>(not infinite recursion)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next make sure that the stopping cases work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correctly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finally, for each recursive case, pretending that you know the recursive calls will work correctly, use this to show that the recursive case works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correctly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4582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Reading, Exercises and Assignment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Reading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Section 9.3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Self-Test Exercises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13-17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Assignment 5 online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four recursive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due soon!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Exam 2 – March 27 (</a:t>
            </a:r>
            <a:r>
              <a:rPr lang="en-US" altLang="zh-CN" sz="2800" dirty="0">
                <a:ea typeface="宋体" pitchFamily="2" charset="-122"/>
              </a:rPr>
              <a:t>Monday via Zoom</a:t>
            </a:r>
            <a:r>
              <a:rPr lang="en-US" altLang="zh-CN" sz="2800" b="1" dirty="0"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Reviews and Homework discussions -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Wednesday (03/22)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2296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Recursive Thinking: General Form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Recursive Calls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Suppose a problem has </a:t>
            </a:r>
            <a:r>
              <a:rPr lang="en-US" altLang="zh-CN" sz="2400" dirty="0">
                <a:solidFill>
                  <a:srgbClr val="FC0128"/>
                </a:solidFill>
                <a:ea typeface="宋体" pitchFamily="2" charset="-122"/>
              </a:rPr>
              <a:t>one or more</a:t>
            </a:r>
            <a:r>
              <a:rPr lang="en-US" altLang="zh-CN" sz="2400" dirty="0">
                <a:ea typeface="宋体" pitchFamily="2" charset="-122"/>
              </a:rPr>
              <a:t> cases in which some of the subtasks are simpler versions of the original problem. These subtasks can be solved by recursive calls</a:t>
            </a:r>
          </a:p>
          <a:p>
            <a:r>
              <a:rPr lang="en-US" altLang="zh-CN" sz="2800" dirty="0">
                <a:ea typeface="宋体" pitchFamily="2" charset="-122"/>
              </a:rPr>
              <a:t>Stopping Cases /Base Cases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 function that makes recursive calls must have </a:t>
            </a:r>
            <a:r>
              <a:rPr lang="en-US" altLang="zh-CN" sz="2400" dirty="0">
                <a:solidFill>
                  <a:srgbClr val="FC0128"/>
                </a:solidFill>
                <a:ea typeface="宋体" pitchFamily="2" charset="-122"/>
              </a:rPr>
              <a:t>one or more</a:t>
            </a:r>
            <a:r>
              <a:rPr lang="en-US" altLang="zh-CN" sz="2400" dirty="0">
                <a:ea typeface="宋体" pitchFamily="2" charset="-122"/>
              </a:rPr>
              <a:t> cases in which the entire computation is fulfilled without recursion. These cases are called stopping cases or base cases</a:t>
            </a:r>
          </a:p>
        </p:txBody>
      </p:sp>
    </p:spTree>
    <p:extLst>
      <p:ext uri="{BB962C8B-B14F-4D97-AF65-F5344CB8AC3E}">
        <p14:creationId xmlns:p14="http://schemas.microsoft.com/office/powerpoint/2010/main" val="1617975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super_write_vertical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17538" y="2500313"/>
            <a:ext cx="7993062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void super_write_vertical(int number)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Postcondition: The digits of the number have been written, stacked vertically.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If number is negative, then a negative sign appears on top.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iostream.h, math.h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(number &lt; 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cout &lt;&lt; '-' &lt;&lt; endl;                 // print a negative sign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</a:t>
            </a:r>
            <a:r>
              <a:rPr lang="en-US" altLang="zh-CN" sz="140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super_write_vertical(abs(number));</a:t>
            </a:r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// abs computes absolute value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// This is Spot #1 referred to in the text.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(number &lt; 10)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cout &lt;&lt; number &lt;&lt; endl;              // Write the one digit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</a:t>
            </a:r>
            <a:r>
              <a:rPr lang="en-US" altLang="zh-CN" sz="140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super_write_vertical(number/10);</a:t>
            </a:r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// Write all but the last digit 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// This is Spot #2 referred to in the text.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cout &lt;&lt; number % 10 &lt;&lt; endl;         // Write the last digit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90538" y="1900238"/>
            <a:ext cx="5268912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Write any integer number vertically</a:t>
            </a:r>
          </a:p>
        </p:txBody>
      </p:sp>
    </p:spTree>
    <p:extLst>
      <p:ext uri="{BB962C8B-B14F-4D97-AF65-F5344CB8AC3E}">
        <p14:creationId xmlns:p14="http://schemas.microsoft.com/office/powerpoint/2010/main" val="19591612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Infinite Recursion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 all our examples, the series of recursive calls eventually reached a </a:t>
            </a:r>
            <a:r>
              <a:rPr lang="en-US" altLang="zh-CN" i="1" dirty="0">
                <a:ea typeface="宋体" pitchFamily="2" charset="-122"/>
              </a:rPr>
              <a:t>stopping case</a:t>
            </a:r>
            <a:r>
              <a:rPr lang="en-US" altLang="zh-CN" dirty="0">
                <a:ea typeface="宋体" pitchFamily="2" charset="-122"/>
              </a:rPr>
              <a:t>, i.e. a call that did not involve further recursion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If every recursive call produce another recursive call, then the recursion is an </a:t>
            </a:r>
            <a:r>
              <a:rPr lang="en-US" altLang="zh-CN" i="1" dirty="0">
                <a:ea typeface="宋体" pitchFamily="2" charset="-122"/>
              </a:rPr>
              <a:t>infinite recursion</a:t>
            </a:r>
            <a:r>
              <a:rPr lang="en-US" altLang="zh-CN" dirty="0">
                <a:ea typeface="宋体" pitchFamily="2" charset="-122"/>
              </a:rPr>
              <a:t> that will, in theory, run forever.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Can you write one?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Example: power (x,n) = x</a:t>
            </a:r>
            <a:r>
              <a:rPr lang="en-US" altLang="zh-CN" baseline="30000">
                <a:ea typeface="宋体" pitchFamily="2" charset="-122"/>
              </a:rPr>
              <a:t>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Rules: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power(3.0, 2) = 3.0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= 9.0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power(4.0, 3) = 4.0</a:t>
            </a:r>
            <a:r>
              <a:rPr lang="en-US" altLang="zh-CN" baseline="30000" dirty="0">
                <a:ea typeface="宋体" pitchFamily="2" charset="-122"/>
              </a:rPr>
              <a:t>3</a:t>
            </a:r>
            <a:r>
              <a:rPr lang="en-US" altLang="zh-CN" dirty="0">
                <a:ea typeface="宋体" pitchFamily="2" charset="-122"/>
              </a:rPr>
              <a:t> = 64.0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power(x, 0) = x</a:t>
            </a:r>
            <a:r>
              <a:rPr lang="en-US" altLang="zh-CN" baseline="30000" dirty="0">
                <a:ea typeface="宋体" pitchFamily="2" charset="-122"/>
              </a:rPr>
              <a:t>0 </a:t>
            </a:r>
            <a:r>
              <a:rPr lang="en-US" altLang="zh-CN" dirty="0">
                <a:ea typeface="宋体" pitchFamily="2" charset="-122"/>
              </a:rPr>
              <a:t>= 1  if x != 0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x</a:t>
            </a:r>
            <a:r>
              <a:rPr lang="en-US" altLang="zh-CN" baseline="30000" dirty="0">
                <a:ea typeface="宋体" pitchFamily="2" charset="-122"/>
              </a:rPr>
              <a:t>-n</a:t>
            </a:r>
            <a:r>
              <a:rPr lang="en-US" altLang="zh-CN" dirty="0">
                <a:ea typeface="宋体" pitchFamily="2" charset="-122"/>
              </a:rPr>
              <a:t> = 1/ </a:t>
            </a:r>
            <a:r>
              <a:rPr lang="en-US" altLang="zh-CN" dirty="0" err="1">
                <a:ea typeface="宋体" pitchFamily="2" charset="-122"/>
              </a:rPr>
              <a:t>x</a:t>
            </a:r>
            <a:r>
              <a:rPr lang="en-US" altLang="zh-CN" baseline="30000" dirty="0" err="1">
                <a:ea typeface="宋体" pitchFamily="2" charset="-122"/>
              </a:rPr>
              <a:t>n</a:t>
            </a:r>
            <a:r>
              <a:rPr lang="en-US" altLang="zh-CN" baseline="30000" dirty="0"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where x&lt;&gt;0,  n &gt; 0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power(3.0, -2) = 3.0</a:t>
            </a:r>
            <a:r>
              <a:rPr lang="en-US" altLang="zh-CN" baseline="30000" dirty="0">
                <a:ea typeface="宋体" pitchFamily="2" charset="-122"/>
              </a:rPr>
              <a:t>-2</a:t>
            </a:r>
            <a:r>
              <a:rPr lang="en-US" altLang="zh-CN" dirty="0">
                <a:ea typeface="宋体" pitchFamily="2" charset="-122"/>
              </a:rPr>
              <a:t> = 1/3.0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= 1/9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0</a:t>
            </a:r>
            <a:r>
              <a:rPr lang="en-US" altLang="zh-CN" baseline="30000" dirty="0">
                <a:ea typeface="宋体" pitchFamily="2" charset="-122"/>
              </a:rPr>
              <a:t>n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= 0 if n &gt; 0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invalid if n&lt;=0  (and x == 0)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ipower(x, n): Infinite Recursion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ipower(double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 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assert(n &gt; 0); //precondition</a:t>
            </a:r>
          </a:p>
          <a:p>
            <a:endParaRPr lang="en-US" altLang="zh-CN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 &gt;=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ipower(x,n); // postcondition 1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1/ipower(x, -n); // postcondition 2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ipower(x, n): Infinite Recursion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ipower(double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 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assert(n &gt; 0); //precondition</a:t>
            </a:r>
          </a:p>
          <a:p>
            <a:endParaRPr lang="en-US" altLang="zh-CN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 &gt;=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</a:t>
            </a:r>
            <a:r>
              <a:rPr lang="en-US" altLang="zh-CN" sz="1800">
                <a:latin typeface="Arial" charset="0"/>
                <a:ea typeface="宋体" pitchFamily="2" charset="-122"/>
              </a:rPr>
              <a:t>return ipower(x,n);</a:t>
            </a: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// need to be developed into a stopping case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1/ipower(x, -n); // recursive call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4953000" y="2971800"/>
            <a:ext cx="3200400" cy="155734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double product =1;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for (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= 1;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&lt;=n; ++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)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	product *= x;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return product;</a:t>
            </a:r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3886200" y="41910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power(x, n):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One Level Recursion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power(double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double product; // The product of x with itself n times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int count;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 assert(n &gt; 0);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 &gt;= 0)  </a:t>
            </a:r>
            <a:r>
              <a:rPr lang="en-US" altLang="zh-CN" sz="1800">
                <a:latin typeface="Arial" charset="0"/>
                <a:ea typeface="宋体" pitchFamily="2" charset="-122"/>
              </a:rPr>
              <a:t>// stopping case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product = 1;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for (count = 1; count &lt;= n; count++)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    product = product * x;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product;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</a:t>
            </a:r>
            <a:r>
              <a:rPr lang="en-US" altLang="zh-CN" sz="1800">
                <a:latin typeface="Arial" charset="0"/>
                <a:ea typeface="宋体" pitchFamily="2" charset="-122"/>
              </a:rPr>
              <a:t>// recursive call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1/power(x, -n);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06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FC0128"/>
      </a:accent1>
      <a:accent2>
        <a:srgbClr val="FF8000"/>
      </a:accent2>
      <a:accent3>
        <a:srgbClr val="AAAAFF"/>
      </a:accent3>
      <a:accent4>
        <a:srgbClr val="BFBFBF"/>
      </a:accent4>
      <a:accent5>
        <a:srgbClr val="FDAAAC"/>
      </a:accent5>
      <a:accent6>
        <a:srgbClr val="E77300"/>
      </a:accent6>
      <a:hlink>
        <a:srgbClr val="00FF00"/>
      </a:hlink>
      <a:folHlink>
        <a:srgbClr val="8080FF"/>
      </a:folHlink>
    </a:clrScheme>
    <a:fontScheme name="chapt0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apt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c:\teaching\powerpnt\chapt06.ppt</Template>
  <TotalTime>640</TotalTime>
  <Pages>47</Pages>
  <Words>2322</Words>
  <Application>Microsoft Macintosh PowerPoint</Application>
  <PresentationFormat>On-screen Show (4:3)</PresentationFormat>
  <Paragraphs>277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Monotype Sorts</vt:lpstr>
      <vt:lpstr>chapt06</vt:lpstr>
      <vt:lpstr>CSC212   Data Structure  - Section EF</vt:lpstr>
      <vt:lpstr>Outline of This Lecture</vt:lpstr>
      <vt:lpstr>Recursive Thinking: General Form</vt:lpstr>
      <vt:lpstr>super_write_vertical</vt:lpstr>
      <vt:lpstr>Infinite Recursion </vt:lpstr>
      <vt:lpstr>Example: power (x,n) = xn</vt:lpstr>
      <vt:lpstr>ipower(x, n): Infinite Recursion</vt:lpstr>
      <vt:lpstr>ipower(x, n): Infinite Recursion</vt:lpstr>
      <vt:lpstr>power(x, n): One Level Recursion</vt:lpstr>
      <vt:lpstr>One Level Recursion</vt:lpstr>
      <vt:lpstr>Multi-Level Recursion</vt:lpstr>
      <vt:lpstr>power(x, n) =&gt;  pow(x,n)</vt:lpstr>
      <vt:lpstr>pow (x, n): Alternate Implementation</vt:lpstr>
      <vt:lpstr>How to ensure NO Infinite Recursion </vt:lpstr>
      <vt:lpstr>Variant Expression for pow</vt:lpstr>
      <vt:lpstr>Variant Expression for pow</vt:lpstr>
      <vt:lpstr>Variant Expression for pow</vt:lpstr>
      <vt:lpstr>Variant Expression for pow</vt:lpstr>
      <vt:lpstr>Variant Expression for pow</vt:lpstr>
      <vt:lpstr>Ensuring NO Infinite Recursion</vt:lpstr>
      <vt:lpstr>Reasoning about the Correctness</vt:lpstr>
      <vt:lpstr>pow (x, n): Alternate Implementation</vt:lpstr>
      <vt:lpstr>Summary of  Reason about Recursion</vt:lpstr>
      <vt:lpstr>Reading, Exercises and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Other Objects</dc:title>
  <dc:subject>Recursive Thinking</dc:subject>
  <dc:creator>Michael Main and Walter Savitch</dc:creator>
  <cp:keywords/>
  <dc:description>Presentation from Chapter 9._x000d_
Copyright 1995, by Addison Wesley Longman.</dc:description>
  <cp:lastModifiedBy>Zhigang Zhu</cp:lastModifiedBy>
  <cp:revision>203</cp:revision>
  <cp:lastPrinted>1997-04-03T09:36:00Z</cp:lastPrinted>
  <dcterms:created xsi:type="dcterms:W3CDTF">1997-02-17T09:48:08Z</dcterms:created>
  <dcterms:modified xsi:type="dcterms:W3CDTF">2023-03-20T16:58:21Z</dcterms:modified>
</cp:coreProperties>
</file>