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350" r:id="rId2"/>
    <p:sldId id="342" r:id="rId3"/>
    <p:sldId id="343" r:id="rId4"/>
    <p:sldId id="344"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92" r:id="rId37"/>
    <p:sldId id="293" r:id="rId38"/>
    <p:sldId id="294" r:id="rId39"/>
    <p:sldId id="295" r:id="rId40"/>
    <p:sldId id="296" r:id="rId41"/>
    <p:sldId id="297" r:id="rId42"/>
    <p:sldId id="298" r:id="rId43"/>
    <p:sldId id="299" r:id="rId44"/>
    <p:sldId id="300" r:id="rId45"/>
    <p:sldId id="301" r:id="rId46"/>
    <p:sldId id="306" r:id="rId47"/>
    <p:sldId id="303" r:id="rId48"/>
    <p:sldId id="304" r:id="rId49"/>
    <p:sldId id="305" r:id="rId50"/>
    <p:sldId id="287" r:id="rId51"/>
    <p:sldId id="288" r:id="rId52"/>
    <p:sldId id="348" r:id="rId53"/>
    <p:sldId id="289" r:id="rId54"/>
    <p:sldId id="313" r:id="rId55"/>
    <p:sldId id="314" r:id="rId56"/>
    <p:sldId id="315" r:id="rId57"/>
    <p:sldId id="316" r:id="rId58"/>
    <p:sldId id="317" r:id="rId59"/>
    <p:sldId id="318" r:id="rId60"/>
    <p:sldId id="308" r:id="rId61"/>
    <p:sldId id="309" r:id="rId62"/>
    <p:sldId id="310" r:id="rId63"/>
    <p:sldId id="349" r:id="rId64"/>
    <p:sldId id="319" r:id="rId65"/>
    <p:sldId id="320" r:id="rId66"/>
    <p:sldId id="321" r:id="rId67"/>
    <p:sldId id="322" r:id="rId68"/>
    <p:sldId id="323" r:id="rId69"/>
    <p:sldId id="324" r:id="rId70"/>
    <p:sldId id="311" r:id="rId71"/>
    <p:sldId id="326" r:id="rId72"/>
    <p:sldId id="330" r:id="rId73"/>
    <p:sldId id="325" r:id="rId74"/>
    <p:sldId id="332" r:id="rId75"/>
    <p:sldId id="327" r:id="rId76"/>
    <p:sldId id="333" r:id="rId77"/>
    <p:sldId id="328" r:id="rId78"/>
    <p:sldId id="329" r:id="rId79"/>
    <p:sldId id="334" r:id="rId80"/>
    <p:sldId id="337" r:id="rId81"/>
    <p:sldId id="312" r:id="rId82"/>
    <p:sldId id="335" r:id="rId83"/>
    <p:sldId id="336" r:id="rId84"/>
    <p:sldId id="345" r:id="rId85"/>
    <p:sldId id="340" r:id="rId86"/>
    <p:sldId id="339" r:id="rId87"/>
    <p:sldId id="347" r:id="rId88"/>
    <p:sldId id="338" r:id="rId89"/>
    <p:sldId id="346" r:id="rId90"/>
    <p:sldId id="341" r:id="rId91"/>
    <p:sldId id="290" r:id="rId9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02"/>
    <a:srgbClr val="00FF00"/>
    <a:srgbClr val="FC0128"/>
    <a:srgbClr val="FFFFFF"/>
    <a:srgbClr val="BC3700"/>
    <a:srgbClr val="00AE00"/>
    <a:srgbClr val="51DC00"/>
    <a:srgbClr val="FFF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99"/>
    <p:restoredTop sz="95887" autoAdjust="0"/>
  </p:normalViewPr>
  <p:slideViewPr>
    <p:cSldViewPr>
      <p:cViewPr varScale="1">
        <p:scale>
          <a:sx n="117" d="100"/>
          <a:sy n="117" d="100"/>
        </p:scale>
        <p:origin x="57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7238" y="8247063"/>
            <a:ext cx="536575" cy="454025"/>
          </a:xfrm>
          <a:prstGeom prst="rect">
            <a:avLst/>
          </a:prstGeom>
          <a:noFill/>
          <a:ln w="12700">
            <a:noFill/>
            <a:miter lim="800000"/>
            <a:headEnd/>
            <a:tailEnd/>
          </a:ln>
          <a:effectLst/>
        </p:spPr>
        <p:txBody>
          <a:bodyPr wrap="none" lIns="90488" tIns="44450" rIns="90488" bIns="44450">
            <a:spAutoFit/>
          </a:bodyPr>
          <a:lstStyle/>
          <a:p>
            <a:fld id="{519BE3D0-1542-4F51-8BC3-58C52123E129}" type="slidenum">
              <a:rPr lang="zh-CN" altLang="en-US"/>
              <a:pPr/>
              <a:t>‹#›</a:t>
            </a:fld>
            <a:endParaRPr lang="en-US" altLang="zh-CN"/>
          </a:p>
        </p:txBody>
      </p:sp>
    </p:spTree>
    <p:extLst>
      <p:ext uri="{BB962C8B-B14F-4D97-AF65-F5344CB8AC3E}">
        <p14:creationId xmlns:p14="http://schemas.microsoft.com/office/powerpoint/2010/main" val="2405111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5756275" y="676275"/>
            <a:ext cx="536575" cy="454025"/>
          </a:xfrm>
          <a:prstGeom prst="rect">
            <a:avLst/>
          </a:prstGeom>
          <a:noFill/>
          <a:ln w="12700">
            <a:noFill/>
            <a:miter lim="800000"/>
            <a:headEnd/>
            <a:tailEnd/>
          </a:ln>
          <a:effectLst/>
        </p:spPr>
        <p:txBody>
          <a:bodyPr wrap="none" lIns="90488" tIns="44450" rIns="90488" bIns="44450">
            <a:spAutoFit/>
          </a:bodyPr>
          <a:lstStyle/>
          <a:p>
            <a:fld id="{F336BD74-0F84-4DB6-8962-D79B4A31A5F9}" type="slidenum">
              <a:rPr lang="zh-CN" altLang="en-US"/>
              <a:pPr/>
              <a:t>‹#›</a:t>
            </a:fld>
            <a:endParaRPr lang="en-US" altLang="zh-CN"/>
          </a:p>
        </p:txBody>
      </p:sp>
    </p:spTree>
    <p:extLst>
      <p:ext uri="{BB962C8B-B14F-4D97-AF65-F5344CB8AC3E}">
        <p14:creationId xmlns:p14="http://schemas.microsoft.com/office/powerpoint/2010/main" val="2274485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with the textbook,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The fact that we allow </a:t>
            </a:r>
            <a:r>
              <a:rPr lang="en-US" altLang="zh-CN" u="sng"/>
              <a:t>two</a:t>
            </a:r>
            <a:r>
              <a:rPr lang="en-US" altLang="zh-CN"/>
              <a:t> links to children is the reason that these trees are called </a:t>
            </a:r>
            <a:r>
              <a:rPr lang="en-US" altLang="zh-CN" u="sng"/>
              <a:t>binary</a:t>
            </a:r>
            <a:r>
              <a:rPr lang="en-US" altLang="zh-CN"/>
              <a:t> trees. "Binary" means "two parts".</a:t>
            </a:r>
          </a:p>
          <a:p>
            <a:endParaRPr lang="en-US" altLang="zh-CN"/>
          </a:p>
          <a:p>
            <a:r>
              <a:rPr lang="en-US" altLang="zh-CN"/>
              <a:t>Later you will see more general trees where the number of children is not restricted to two.</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But for binary trees, each node has at most two children. For example, the left child of Washington is Arkansas. The right child of Washington is Colorado.</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In a binary tree, a node might have a left child, but no right child. For example, the left child of Arkansas is Florida. But Arkansas has no right child.</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Here is a quiz: Find a node that has a right child, but no left child...</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In this example, Massachusetts is the right child of Florida, and Florida has no left child.</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Some nodes have no children, and those nodes are called </a:t>
            </a:r>
            <a:r>
              <a:rPr lang="en-US" altLang="zh-CN" u="sng"/>
              <a:t>leaves</a:t>
            </a:r>
            <a:r>
              <a:rPr lang="en-US" altLang="zh-CN"/>
              <a:t>. In this example, there are four leaves: Massachusetts, Oklahoma, New Hampshire (or is that Vermont?) and Nebraska.  (Yes, that really is Nebraska. Either the author ran out of room on the slide and had to shrink it, or the author is from rival state Colorado.)</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We can also refer to the </a:t>
            </a:r>
            <a:r>
              <a:rPr lang="en-US" altLang="zh-CN" u="sng"/>
              <a:t>parent</a:t>
            </a:r>
            <a:r>
              <a:rPr lang="en-US" altLang="zh-CN"/>
              <a:t> of a node, which is the upward link. For example, Washington is the parent of both Arkansas and Colorado.</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ltLang="zh-CN"/>
              <a:t>There are two rules about parents in any tree:</a:t>
            </a:r>
          </a:p>
          <a:p>
            <a:r>
              <a:rPr lang="en-US" altLang="zh-CN"/>
              <a:t>1. The root never has a parent.</a:t>
            </a:r>
          </a:p>
          <a:p>
            <a:r>
              <a:rPr lang="en-US" altLang="zh-CN"/>
              <a:t>2. Every other node has exactly one parent.</a:t>
            </a:r>
          </a:p>
          <a:p>
            <a:endParaRPr lang="en-US" altLang="zh-CN"/>
          </a:p>
          <a:p>
            <a:r>
              <a:rPr lang="en-US" altLang="zh-CN"/>
              <a:t>There is also a related rule which is not written here, but is part of the definition of a tree: If you start at the root, there is always one way to get from the root to any particular node by following a sequence of downward links (from a parent to its child).</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Two nodes that have the same parent are called </a:t>
            </a:r>
            <a:r>
              <a:rPr lang="en-US" altLang="zh-CN" u="sng"/>
              <a:t>siblings</a:t>
            </a:r>
            <a:r>
              <a:rPr lang="en-US" altLang="zh-CN"/>
              <a:t>, as shown here.</a:t>
            </a:r>
          </a:p>
          <a:p>
            <a:endParaRPr lang="en-US" altLang="zh-CN"/>
          </a:p>
          <a:p>
            <a:r>
              <a:rPr lang="en-US" altLang="zh-CN"/>
              <a:t>In a binary tree, a node has at most one sibling.</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The rest of this lecture demonstrates a special kind of binary tree called a </a:t>
            </a:r>
            <a:r>
              <a:rPr lang="en-US" altLang="zh-CN" u="sng"/>
              <a:t>complete binary tree</a:t>
            </a:r>
            <a:r>
              <a:rPr lang="en-US" altLang="zh-CN"/>
              <a:t>. The tree has several applications, and is also special because it is extremely easy to implement.</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69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When a complete binary tree is built, its nodes are generally added one at a time. As with any tree, the first node must be the root.</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With a complete binary tree, the </a:t>
            </a:r>
            <a:r>
              <a:rPr lang="en-US" altLang="zh-CN" u="sng"/>
              <a:t>second node must be the left child of the root</a:t>
            </a:r>
            <a:r>
              <a:rPr lang="en-US" altLang="zh-CN"/>
              <a:t>.</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The next node must be the right child of the root.</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And so we continue, adding nodes. But in a complete binary tree, the way that we add nodes is restricted: Nodes must completely fill each level from left-to-right before proceeding to the next level.</a:t>
            </a:r>
          </a:p>
          <a:p>
            <a:endParaRPr lang="en-US" altLang="zh-CN"/>
          </a:p>
          <a:p>
            <a:r>
              <a:rPr lang="en-US" altLang="zh-CN"/>
              <a:t>Following this rule, where would the fifth node have to be placed?</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The fifth node must go in the next available spot in this level, which is the right child of Arkansas.</a:t>
            </a:r>
          </a:p>
          <a:p>
            <a:r>
              <a:rPr lang="en-US" altLang="zh-CN"/>
              <a:t>By the way, there is also an interesting story about Idaho. Apparently congress decreed that the border between Idaho and Montana was to be the continental divide. So the surveyers started at Yellowstone Park, mapping out the border, but at “Lost Trail Pass” they made a mistake and took a false divide. They continued along the false divide for several hundred miles until they crossed over a ridge and saw the Clark Fork River cutting right across what they thought was the divide. At this point, they just gave up and took the rest of the border straight north to Canada. So those of you who come from Kalispell and Missoula Montana should really be Idahonians.</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Then we can add the left child of Colorado...</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...and the right child of Colorado.</a:t>
            </a:r>
          </a:p>
          <a:p>
            <a:endParaRPr lang="en-US" altLang="zh-CN"/>
          </a:p>
          <a:p>
            <a:r>
              <a:rPr lang="en-US" altLang="zh-CN"/>
              <a:t>Where would the next node after this go?...</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...now we can move to the next level, and add the first node as the left child of Florida.</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ltLang="zh-CN"/>
              <a:t>Then the right child of Florida.</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Just to check your understanding, is this binary tree a </a:t>
            </a:r>
            <a:r>
              <a:rPr lang="en-US" altLang="zh-CN" u="sng"/>
              <a:t>complete</a:t>
            </a:r>
            <a:r>
              <a:rPr lang="en-US" altLang="zh-CN"/>
              <a:t> binary tree?</a:t>
            </a:r>
          </a:p>
          <a:p>
            <a:endParaRPr lang="en-US" altLang="zh-CN"/>
          </a:p>
          <a:p>
            <a:r>
              <a:rPr lang="en-US" altLang="zh-CN"/>
              <a:t>No, it isn't since the nodes of the bottom level have not been added from left to right.</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is an introduction to trees, illustrating basic terminology for binary trees, and focusing on complete binary</a:t>
            </a:r>
          </a:p>
          <a:p>
            <a:pPr>
              <a:spcAft>
                <a:spcPct val="75000"/>
              </a:spcAft>
            </a:pPr>
            <a:r>
              <a:rPr lang="en-US" altLang="zh-CN"/>
              <a:t>Before this lecture, students should have a good understanding of the simpler linear data structures of lists, stacks, and queues.</a:t>
            </a:r>
          </a:p>
          <a:p>
            <a:pPr>
              <a:spcAft>
                <a:spcPct val="75000"/>
              </a:spcAft>
            </a:pPr>
            <a:endParaRPr lang="zh-CN" altLang="en-US"/>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Is this complete?</a:t>
            </a:r>
          </a:p>
          <a:p>
            <a:endParaRPr lang="en-US" altLang="zh-CN"/>
          </a:p>
          <a:p>
            <a:r>
              <a:rPr lang="en-US" altLang="zh-CN"/>
              <a:t>No, since the third level was not completed before starting the fourth level.</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This is also not complete since Washington has a right child but no left child.</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But this binary tree </a:t>
            </a:r>
            <a:r>
              <a:rPr lang="en-US" altLang="zh-CN" u="sng"/>
              <a:t>is </a:t>
            </a:r>
            <a:r>
              <a:rPr lang="en-US" altLang="zh-CN"/>
              <a:t>complete.  It has only one node, the root.</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This binary tree is also complete, although you might have to squint to see it.  You see, this binary tree has no nodes at all. It is called the empty tree, and it is considered to be a complete binary tree.</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When a full binary tree is built, its nodes are generally added one at a time. As with any tree, the first node must be the root.</a:t>
            </a:r>
          </a:p>
        </p:txBody>
      </p:sp>
      <p:sp>
        <p:nvSpPr>
          <p:cNvPr id="7885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With a complete binary tree, the </a:t>
            </a:r>
            <a:r>
              <a:rPr lang="en-US" altLang="zh-CN" u="sng"/>
              <a:t>second node must be the left child of the root</a:t>
            </a:r>
            <a:r>
              <a:rPr lang="en-US" altLang="zh-CN"/>
              <a:t>.</a:t>
            </a:r>
          </a:p>
        </p:txBody>
      </p:sp>
      <p:sp>
        <p:nvSpPr>
          <p:cNvPr id="8089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The next node must be the right child of the root.</a:t>
            </a:r>
          </a:p>
        </p:txBody>
      </p:sp>
      <p:sp>
        <p:nvSpPr>
          <p:cNvPr id="8294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And so we continue, adding nodes. But in a full binary tree, the way that we add nodes is restricted: Nodes must completely fill each level from left-to-right before proceeding to the next level.</a:t>
            </a:r>
          </a:p>
          <a:p>
            <a:endParaRPr lang="en-US" altLang="zh-CN"/>
          </a:p>
          <a:p>
            <a:r>
              <a:rPr lang="en-US" altLang="zh-CN"/>
              <a:t>Following this rule, where would the fifth node have to be placed?</a:t>
            </a:r>
          </a:p>
        </p:txBody>
      </p:sp>
      <p:sp>
        <p:nvSpPr>
          <p:cNvPr id="8499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The fifth node must go in the next available spot in this level, which is the right child of Arkansas.</a:t>
            </a:r>
          </a:p>
          <a:p>
            <a:r>
              <a:rPr lang="en-US" altLang="zh-CN"/>
              <a:t>By the way, there is also an interesting story about Idaho. Apparently congress decreed that the border between Idaho and Montana was to be the continental divide. So the surveyers started at Yellowstone Park, mapping out the border, but at “Lost Trail Pass” they made a mistake and took a false divide. They continued along the false divide for several hundred miles until they crossed over a ridge and saw the Clark Fork River cutting right across what they thought was the divide. At this point, they just gave up and took the rest of the border straight north to Canada. So those of you who come from Kalispell and Missoula Montana should really be Idahonians.</a:t>
            </a:r>
          </a:p>
        </p:txBody>
      </p:sp>
      <p:sp>
        <p:nvSpPr>
          <p:cNvPr id="8704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Then we can add the left child of Colorado...</a:t>
            </a:r>
          </a:p>
        </p:txBody>
      </p:sp>
      <p:sp>
        <p:nvSpPr>
          <p:cNvPr id="8909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In many ways, a tree is like the other structures you have seen: A tree consists of nodes, and each node can contain data of one sort or another.</a:t>
            </a:r>
          </a:p>
          <a:p>
            <a:endParaRPr lang="en-US" altLang="zh-CN"/>
          </a:p>
          <a:p>
            <a:endParaRPr lang="zh-CN" altLang="en-US"/>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...and the right child of Colorado.</a:t>
            </a:r>
          </a:p>
          <a:p>
            <a:endParaRPr lang="en-US" altLang="zh-CN"/>
          </a:p>
          <a:p>
            <a:r>
              <a:rPr lang="en-US" altLang="zh-CN"/>
              <a:t>Where would the next node after this go?...</a:t>
            </a:r>
          </a:p>
        </p:txBody>
      </p:sp>
      <p:sp>
        <p:nvSpPr>
          <p:cNvPr id="9113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...now we can move to the next level, and add the first node as the left child of Florida.</a:t>
            </a:r>
          </a:p>
        </p:txBody>
      </p:sp>
      <p:sp>
        <p:nvSpPr>
          <p:cNvPr id="9318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Then the right child of Florida.</a:t>
            </a:r>
          </a:p>
        </p:txBody>
      </p:sp>
      <p:sp>
        <p:nvSpPr>
          <p:cNvPr id="9523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Just to check your understanding, is this binary tree a </a:t>
            </a:r>
            <a:r>
              <a:rPr lang="en-US" altLang="zh-CN" u="sng"/>
              <a:t>complete</a:t>
            </a:r>
            <a:r>
              <a:rPr lang="en-US" altLang="zh-CN"/>
              <a:t> binary tree?</a:t>
            </a:r>
          </a:p>
          <a:p>
            <a:endParaRPr lang="en-US" altLang="zh-CN"/>
          </a:p>
          <a:p>
            <a:r>
              <a:rPr lang="en-US" altLang="zh-CN"/>
              <a:t>No, it isn't since the nodes of the bottom level have not been added from left to right.</a:t>
            </a:r>
          </a:p>
        </p:txBody>
      </p:sp>
      <p:sp>
        <p:nvSpPr>
          <p:cNvPr id="9728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Just to check your understanding, is this binary tree a </a:t>
            </a:r>
            <a:r>
              <a:rPr lang="en-US" altLang="zh-CN" u="sng"/>
              <a:t>complete</a:t>
            </a:r>
            <a:r>
              <a:rPr lang="en-US" altLang="zh-CN"/>
              <a:t> binary tree?</a:t>
            </a:r>
          </a:p>
          <a:p>
            <a:endParaRPr lang="en-US" altLang="zh-CN"/>
          </a:p>
          <a:p>
            <a:r>
              <a:rPr lang="en-US" altLang="zh-CN"/>
              <a:t>No, it isn't since every non-leaf node should have two children</a:t>
            </a:r>
          </a:p>
        </p:txBody>
      </p:sp>
      <p:sp>
        <p:nvSpPr>
          <p:cNvPr id="10752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This is also not complete since Washington has a right child but no left child.</a:t>
            </a:r>
          </a:p>
        </p:txBody>
      </p:sp>
      <p:sp>
        <p:nvSpPr>
          <p:cNvPr id="10137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But this binary tree </a:t>
            </a:r>
            <a:r>
              <a:rPr lang="en-US" altLang="zh-CN" u="sng"/>
              <a:t>is </a:t>
            </a:r>
            <a:r>
              <a:rPr lang="en-US" altLang="zh-CN"/>
              <a:t>complete.  It has only one node, the root.</a:t>
            </a:r>
          </a:p>
        </p:txBody>
      </p:sp>
      <p:sp>
        <p:nvSpPr>
          <p:cNvPr id="10342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This binary tree is also complete, although you might have to squint to see it.  You see, this binary tree has no nodes at all. It is called the empty tree, and it is considered to be a complete binary tree.</a:t>
            </a:r>
          </a:p>
        </p:txBody>
      </p:sp>
      <p:sp>
        <p:nvSpPr>
          <p:cNvPr id="10547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There is one last feature of complete binary trees that you need to learn: How to implement a complete binary tree using a partially-filled array. With this implementation, the data from each node is placed in one component of a partially-filled array. The primary thing we need to keep track of is where in the array does each node belong?</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ltLang="zh-CN"/>
              <a:t>The solution to this problem is in Section 10.2 of the text, which discusses several different ways to implement binary trees. The simplest implementation uses a partially-filled array, as suggested by this picture, but you should be warned: The array implementation is only practical for </a:t>
            </a:r>
            <a:r>
              <a:rPr lang="en-US" altLang="zh-CN" u="sng"/>
              <a:t>complete</a:t>
            </a:r>
            <a:r>
              <a:rPr lang="en-US" altLang="zh-CN"/>
              <a:t> binary trees.</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But, unlike a linked list, the connections between the nodes are more than a simple one-to-another progression. An example can illustrate the connections in a binary tree.</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ltLang="zh-CN"/>
              <a:t>A quick summary . . .</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15715"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17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19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21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259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41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This is an example of a binary tree with nine nodes. Presumably each node contains information about one of the 50 states. In this example, the states are not arranged in any particular order, except insofar as I need to illustrate the different special kinds of nodes and connections in a binary tree.</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6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8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45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43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47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51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ltLang="zh-CN"/>
              <a:t>Feel free to send your ideas to:</a:t>
            </a:r>
          </a:p>
          <a:p>
            <a:r>
              <a:rPr lang="en-US" altLang="zh-CN"/>
              <a:t>  Michael Main</a:t>
            </a:r>
          </a:p>
          <a:p>
            <a:r>
              <a:rPr lang="en-US" altLang="zh-CN"/>
              <a:t>  main@colorado.edu</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The first special kind of node is the </a:t>
            </a:r>
            <a:r>
              <a:rPr lang="en-US" altLang="zh-CN" u="sng"/>
              <a:t>root</a:t>
            </a:r>
            <a:r>
              <a:rPr lang="en-US" altLang="zh-CN"/>
              <a:t>. Computer scientists always draw this special node at the top. (I think they must have flunked botany.)</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In this example, Washington State is at the root.</a:t>
            </a:r>
          </a:p>
          <a:p>
            <a:endParaRPr lang="en-US" altLang="zh-CN"/>
          </a:p>
          <a:p>
            <a:r>
              <a:rPr lang="en-US" altLang="zh-CN"/>
              <a:t>An interesting true story about Washington State: When Washington first applied for statehood, congress was considering several possible names for the new state, including Columbia since the major river in the state is the Columbia river. But congress was worried that people might get Columbia mixed up with the District of Columbia...so they decided to call it Washington instead.</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Each node in a binary tree is permitted to have two links downward to other nodes, called the </a:t>
            </a:r>
            <a:r>
              <a:rPr lang="en-US" altLang="zh-CN" u="sng"/>
              <a:t>left child </a:t>
            </a:r>
            <a:r>
              <a:rPr lang="en-US" altLang="zh-CN"/>
              <a:t>and the </a:t>
            </a:r>
            <a:r>
              <a:rPr lang="en-US" altLang="zh-CN" u="sng"/>
              <a:t>right child</a:t>
            </a:r>
            <a:r>
              <a:rPr lang="en-US" altLang="zh-CN"/>
              <a:t>.</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5.emf"/><Relationship Id="rId7"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17.emf"/><Relationship Id="rId10" Type="http://schemas.openxmlformats.org/officeDocument/2006/relationships/image" Target="../media/image12.wmf"/><Relationship Id="rId4" Type="http://schemas.openxmlformats.org/officeDocument/2006/relationships/image" Target="../media/image16.emf"/><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9.e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23.emf"/><Relationship Id="rId5" Type="http://schemas.openxmlformats.org/officeDocument/2006/relationships/image" Target="../media/image7.wmf"/><Relationship Id="rId10" Type="http://schemas.openxmlformats.org/officeDocument/2006/relationships/image" Target="../media/image22.emf"/><Relationship Id="rId4" Type="http://schemas.openxmlformats.org/officeDocument/2006/relationships/image" Target="../media/image6.wmf"/><Relationship Id="rId9" Type="http://schemas.openxmlformats.org/officeDocument/2006/relationships/image" Target="../media/image21.emf"/></Relationships>
</file>

<file path=ppt/slides/_rels/slide1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25.emf"/><Relationship Id="rId10" Type="http://schemas.openxmlformats.org/officeDocument/2006/relationships/image" Target="../media/image12.wmf"/><Relationship Id="rId4" Type="http://schemas.openxmlformats.org/officeDocument/2006/relationships/image" Target="../media/image24.emf"/><Relationship Id="rId9" Type="http://schemas.openxmlformats.org/officeDocument/2006/relationships/image" Target="../media/image11.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7.wmf"/><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26.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7.wmf"/><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9.wmf"/><Relationship Id="rId7" Type="http://schemas.openxmlformats.org/officeDocument/2006/relationships/image" Target="../media/image6.w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5.wmf"/><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26.wmf"/></Relationships>
</file>

<file path=ppt/slides/_rels/slide2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10.wmf"/><Relationship Id="rId10" Type="http://schemas.openxmlformats.org/officeDocument/2006/relationships/image" Target="../media/image27.wmf"/><Relationship Id="rId4" Type="http://schemas.openxmlformats.org/officeDocument/2006/relationships/image" Target="../media/image9.wmf"/><Relationship Id="rId9" Type="http://schemas.openxmlformats.org/officeDocument/2006/relationships/image" Target="../media/image2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wmf"/><Relationship Id="rId7" Type="http://schemas.openxmlformats.org/officeDocument/2006/relationships/image" Target="../media/image5.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7.wmf"/><Relationship Id="rId5" Type="http://schemas.openxmlformats.org/officeDocument/2006/relationships/image" Target="../media/image10.wmf"/><Relationship Id="rId10" Type="http://schemas.openxmlformats.org/officeDocument/2006/relationships/image" Target="../media/image26.wmf"/><Relationship Id="rId4" Type="http://schemas.openxmlformats.org/officeDocument/2006/relationships/image" Target="../media/image9.wmf"/><Relationship Id="rId9" Type="http://schemas.openxmlformats.org/officeDocument/2006/relationships/image" Target="../media/image6.wmf"/></Relationships>
</file>

<file path=ppt/slides/_rels/slide3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wmf"/><Relationship Id="rId7"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7.wmf"/><Relationship Id="rId5" Type="http://schemas.openxmlformats.org/officeDocument/2006/relationships/image" Target="../media/image10.wmf"/><Relationship Id="rId10" Type="http://schemas.openxmlformats.org/officeDocument/2006/relationships/image" Target="../media/image26.wmf"/><Relationship Id="rId4" Type="http://schemas.openxmlformats.org/officeDocument/2006/relationships/image" Target="../media/image9.wmf"/><Relationship Id="rId9" Type="http://schemas.openxmlformats.org/officeDocument/2006/relationships/image" Target="../media/image6.wmf"/></Relationships>
</file>

<file path=ppt/slides/_rels/slide3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9.wmf"/><Relationship Id="rId7" Type="http://schemas.openxmlformats.org/officeDocument/2006/relationships/image" Target="../media/image7.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13.wmf"/><Relationship Id="rId10" Type="http://schemas.openxmlformats.org/officeDocument/2006/relationships/image" Target="../media/image27.wmf"/><Relationship Id="rId4" Type="http://schemas.openxmlformats.org/officeDocument/2006/relationships/image" Target="../media/image10.wmf"/><Relationship Id="rId9" Type="http://schemas.openxmlformats.org/officeDocument/2006/relationships/image" Target="../media/image26.wmf"/></Relationships>
</file>

<file path=ppt/slides/_rels/slide3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7.wmf"/></Relationships>
</file>

<file path=ppt/slides/_rels/slide3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7.wmf"/><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26.w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7.wmf"/><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9.wmf"/><Relationship Id="rId7" Type="http://schemas.openxmlformats.org/officeDocument/2006/relationships/image" Target="../media/image6.w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5.wmf"/><Relationship Id="rId4" Type="http://schemas.openxmlformats.org/officeDocument/2006/relationships/image" Target="../media/image10.wmf"/></Relationships>
</file>

<file path=ppt/slides/_rels/slide4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26.wmf"/></Relationships>
</file>

<file path=ppt/slides/_rels/slide4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10.wmf"/><Relationship Id="rId10" Type="http://schemas.openxmlformats.org/officeDocument/2006/relationships/image" Target="../media/image27.wmf"/><Relationship Id="rId4" Type="http://schemas.openxmlformats.org/officeDocument/2006/relationships/image" Target="../media/image9.wmf"/><Relationship Id="rId9" Type="http://schemas.openxmlformats.org/officeDocument/2006/relationships/image" Target="../media/image26.wmf"/></Relationships>
</file>

<file path=ppt/slides/_rels/slide4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wmf"/><Relationship Id="rId7" Type="http://schemas.openxmlformats.org/officeDocument/2006/relationships/image" Target="../media/image5.wmf"/><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7.wmf"/><Relationship Id="rId5" Type="http://schemas.openxmlformats.org/officeDocument/2006/relationships/image" Target="../media/image10.wmf"/><Relationship Id="rId10" Type="http://schemas.openxmlformats.org/officeDocument/2006/relationships/image" Target="../media/image26.wmf"/><Relationship Id="rId4" Type="http://schemas.openxmlformats.org/officeDocument/2006/relationships/image" Target="../media/image9.wmf"/><Relationship Id="rId9" Type="http://schemas.openxmlformats.org/officeDocument/2006/relationships/image" Target="../media/image6.wmf"/></Relationships>
</file>

<file path=ppt/slides/_rels/slide4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wmf"/><Relationship Id="rId7" Type="http://schemas.openxmlformats.org/officeDocument/2006/relationships/image" Target="../media/image5.wmf"/><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7.wmf"/><Relationship Id="rId5" Type="http://schemas.openxmlformats.org/officeDocument/2006/relationships/image" Target="../media/image10.wmf"/><Relationship Id="rId10" Type="http://schemas.openxmlformats.org/officeDocument/2006/relationships/image" Target="../media/image26.wmf"/><Relationship Id="rId4" Type="http://schemas.openxmlformats.org/officeDocument/2006/relationships/image" Target="../media/image9.wmf"/><Relationship Id="rId9" Type="http://schemas.openxmlformats.org/officeDocument/2006/relationships/image" Target="../media/image6.wmf"/></Relationships>
</file>

<file path=ppt/slides/_rels/slide46.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2.wmf"/><Relationship Id="rId3" Type="http://schemas.openxmlformats.org/officeDocument/2006/relationships/image" Target="../media/image8.wmf"/><Relationship Id="rId7" Type="http://schemas.openxmlformats.org/officeDocument/2006/relationships/image" Target="../media/image5.wmf"/><Relationship Id="rId12" Type="http://schemas.openxmlformats.org/officeDocument/2006/relationships/image" Target="../media/image11.wmf"/><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7.wmf"/><Relationship Id="rId5" Type="http://schemas.openxmlformats.org/officeDocument/2006/relationships/image" Target="../media/image10.wmf"/><Relationship Id="rId10" Type="http://schemas.openxmlformats.org/officeDocument/2006/relationships/image" Target="../media/image26.wmf"/><Relationship Id="rId4" Type="http://schemas.openxmlformats.org/officeDocument/2006/relationships/image" Target="../media/image9.wmf"/><Relationship Id="rId9" Type="http://schemas.openxmlformats.org/officeDocument/2006/relationships/image" Target="../media/image6.wmf"/></Relationships>
</file>

<file path=ppt/slides/_rels/slide4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4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image" Target="../media/image10.wmf"/></Relationships>
</file>

<file path=ppt/slides/_rels/slide5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image" Target="../media/image1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4.emf"/><Relationship Id="rId7"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charset="-122"/>
              </a:rPr>
              <a:t>CSC212 </a:t>
            </a:r>
            <a:r>
              <a:rPr lang="en-US" altLang="zh-CN" dirty="0">
                <a:latin typeface="Arial" charset="0"/>
                <a:ea typeface="宋体" charset="-122"/>
              </a:rPr>
              <a:t> </a:t>
            </a:r>
            <a:br>
              <a:rPr lang="en-US" altLang="zh-CN" dirty="0">
                <a:latin typeface="Arial" charset="0"/>
                <a:ea typeface="宋体" charset="-122"/>
              </a:rPr>
            </a:br>
            <a:r>
              <a:rPr lang="en-US" altLang="zh-CN" dirty="0">
                <a:latin typeface="Arial" charset="0"/>
                <a:ea typeface="宋体" charset="-122"/>
              </a:rPr>
              <a:t>Data Structure </a:t>
            </a:r>
            <a:br>
              <a:rPr lang="en-US" altLang="zh-CN" dirty="0">
                <a:latin typeface="Arial" charset="0"/>
                <a:ea typeface="宋体" charset="-122"/>
              </a:rPr>
            </a:br>
            <a:r>
              <a:rPr lang="en-US" altLang="zh-CN" dirty="0">
                <a:latin typeface="Arial" charset="0"/>
                <a:ea typeface="宋体" charset="-122"/>
              </a:rPr>
              <a:t>- </a:t>
            </a:r>
            <a:r>
              <a:rPr lang="en-US" altLang="zh-CN" sz="3200">
                <a:latin typeface="Arial" charset="0"/>
                <a:ea typeface="宋体" charset="-122"/>
              </a:rPr>
              <a:t>Section EF</a:t>
            </a:r>
            <a:endParaRPr lang="en-US" altLang="zh-CN" dirty="0">
              <a:ea typeface="宋体" charset="-122"/>
            </a:endParaRPr>
          </a:p>
        </p:txBody>
      </p:sp>
      <p:sp>
        <p:nvSpPr>
          <p:cNvPr id="75779" name="Rectangle 3"/>
          <p:cNvSpPr>
            <a:spLocks noGrp="1" noChangeArrowheads="1"/>
          </p:cNvSpPr>
          <p:nvPr>
            <p:ph type="subTitle" idx="1"/>
          </p:nvPr>
        </p:nvSpPr>
        <p:spPr>
          <a:xfrm>
            <a:off x="838200" y="2819400"/>
            <a:ext cx="7162800" cy="3200400"/>
          </a:xfrm>
        </p:spPr>
        <p:txBody>
          <a:bodyPr/>
          <a:lstStyle/>
          <a:p>
            <a:r>
              <a:rPr lang="en-US" altLang="zh-CN" sz="4000">
                <a:ea typeface="宋体" charset="-122"/>
              </a:rPr>
              <a:t>Lecture 15</a:t>
            </a:r>
          </a:p>
          <a:p>
            <a:r>
              <a:rPr lang="en-US" altLang="zh-CN" sz="4000">
                <a:ea typeface="宋体" charset="-122"/>
              </a:rPr>
              <a:t>Trees and Tree Traversals</a:t>
            </a:r>
          </a:p>
          <a:p>
            <a:endParaRPr lang="en-US" altLang="zh-CN">
              <a:ea typeface="宋体" charset="-122"/>
            </a:endParaRPr>
          </a:p>
          <a:p>
            <a:r>
              <a:rPr lang="en-US" altLang="zh-CN">
                <a:ea typeface="宋体" charset="-122"/>
              </a:rPr>
              <a:t>Instructor:  Prof. Zhigang Zhu</a:t>
            </a:r>
          </a:p>
          <a:p>
            <a:r>
              <a:rPr lang="en-US" altLang="zh-CN">
                <a:ea typeface="宋体" charset="-122"/>
              </a:rPr>
              <a:t>Department of Computer Science </a:t>
            </a:r>
          </a:p>
          <a:p>
            <a:r>
              <a:rPr lang="en-US" altLang="zh-CN">
                <a:ea typeface="宋体" charset="-122"/>
              </a:rPr>
              <a:t>City College of New York</a:t>
            </a:r>
          </a:p>
        </p:txBody>
      </p:sp>
      <p:pic>
        <p:nvPicPr>
          <p:cNvPr id="75780" name="Picture 4" descr="cs-title"/>
          <p:cNvPicPr>
            <a:picLocks noChangeAspect="1" noChangeArrowheads="1"/>
          </p:cNvPicPr>
          <p:nvPr/>
        </p:nvPicPr>
        <p:blipFill>
          <a:blip r:embed="rId3"/>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13068526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4339"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4340"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14341"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4342"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14343"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14344"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14345"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4346"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14347"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Each tree has a special node called its </a:t>
            </a:r>
            <a:r>
              <a:rPr lang="en-US" altLang="zh-CN" sz="2800" b="1" u="sng">
                <a:solidFill>
                  <a:schemeClr val="accent2"/>
                </a:solidFill>
                <a:effectLst/>
                <a:ea typeface="宋体" charset="-122"/>
              </a:rPr>
              <a:t>root</a:t>
            </a:r>
            <a:r>
              <a:rPr lang="en-US" altLang="zh-CN" sz="2800">
                <a:effectLst/>
                <a:ea typeface="宋体" charset="-122"/>
              </a:rPr>
              <a:t>, usually drawn at the top.</a:t>
            </a:r>
          </a:p>
        </p:txBody>
      </p:sp>
      <p:pic>
        <p:nvPicPr>
          <p:cNvPr id="14348"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4349"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14350"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14351"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14352"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14353"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14354"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14355"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14356"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14357" name="AutoShape 21"/>
          <p:cNvSpPr>
            <a:spLocks noChangeArrowheads="1"/>
          </p:cNvSpPr>
          <p:nvPr/>
        </p:nvSpPr>
        <p:spPr bwMode="auto">
          <a:xfrm>
            <a:off x="5937250" y="3436938"/>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example tree</a:t>
            </a:r>
          </a:p>
          <a:p>
            <a:pPr algn="ctr"/>
            <a:r>
              <a:rPr lang="en-US" altLang="zh-CN">
                <a:solidFill>
                  <a:schemeClr val="tx1"/>
                </a:solidFill>
                <a:latin typeface="Arial" charset="0"/>
                <a:ea typeface="宋体" charset="-122"/>
              </a:rPr>
              <a:t>has Washington</a:t>
            </a:r>
          </a:p>
          <a:p>
            <a:pPr algn="ctr"/>
            <a:r>
              <a:rPr lang="en-US" altLang="zh-CN">
                <a:solidFill>
                  <a:schemeClr val="tx1"/>
                </a:solidFill>
                <a:latin typeface="Arial" charset="0"/>
                <a:ea typeface="宋体" charset="-122"/>
              </a:rPr>
              <a:t>as its root.</a:t>
            </a:r>
          </a:p>
        </p:txBody>
      </p:sp>
      <p:grpSp>
        <p:nvGrpSpPr>
          <p:cNvPr id="14363" name="Group 27"/>
          <p:cNvGrpSpPr>
            <a:grpSpLocks/>
          </p:cNvGrpSpPr>
          <p:nvPr/>
        </p:nvGrpSpPr>
        <p:grpSpPr bwMode="auto">
          <a:xfrm>
            <a:off x="6913563" y="2219325"/>
            <a:ext cx="1323975" cy="1525588"/>
            <a:chOff x="4355" y="1398"/>
            <a:chExt cx="834" cy="961"/>
          </a:xfrm>
        </p:grpSpPr>
        <p:sp>
          <p:nvSpPr>
            <p:cNvPr id="14358" name="Freeform 22"/>
            <p:cNvSpPr>
              <a:spLocks/>
            </p:cNvSpPr>
            <p:nvPr/>
          </p:nvSpPr>
          <p:spPr bwMode="auto">
            <a:xfrm>
              <a:off x="4609" y="1916"/>
              <a:ext cx="569" cy="416"/>
            </a:xfrm>
            <a:custGeom>
              <a:avLst/>
              <a:gdLst/>
              <a:ahLst/>
              <a:cxnLst>
                <a:cxn ang="0">
                  <a:pos x="368" y="0"/>
                </a:cxn>
                <a:cxn ang="0">
                  <a:pos x="305" y="31"/>
                </a:cxn>
                <a:cxn ang="0">
                  <a:pos x="0" y="191"/>
                </a:cxn>
                <a:cxn ang="0">
                  <a:pos x="9" y="415"/>
                </a:cxn>
                <a:cxn ang="0">
                  <a:pos x="89" y="331"/>
                </a:cxn>
                <a:cxn ang="0">
                  <a:pos x="133" y="389"/>
                </a:cxn>
                <a:cxn ang="0">
                  <a:pos x="177" y="325"/>
                </a:cxn>
                <a:cxn ang="0">
                  <a:pos x="265" y="397"/>
                </a:cxn>
                <a:cxn ang="0">
                  <a:pos x="313" y="330"/>
                </a:cxn>
                <a:cxn ang="0">
                  <a:pos x="339" y="354"/>
                </a:cxn>
                <a:cxn ang="0">
                  <a:pos x="432" y="227"/>
                </a:cxn>
                <a:cxn ang="0">
                  <a:pos x="562" y="244"/>
                </a:cxn>
                <a:cxn ang="0">
                  <a:pos x="568" y="219"/>
                </a:cxn>
                <a:cxn ang="0">
                  <a:pos x="368" y="0"/>
                </a:cxn>
              </a:cxnLst>
              <a:rect l="0" t="0" r="r" b="b"/>
              <a:pathLst>
                <a:path w="569" h="416">
                  <a:moveTo>
                    <a:pt x="368" y="0"/>
                  </a:moveTo>
                  <a:lnTo>
                    <a:pt x="305" y="31"/>
                  </a:lnTo>
                  <a:lnTo>
                    <a:pt x="0" y="191"/>
                  </a:lnTo>
                  <a:lnTo>
                    <a:pt x="9" y="415"/>
                  </a:lnTo>
                  <a:lnTo>
                    <a:pt x="89" y="331"/>
                  </a:lnTo>
                  <a:lnTo>
                    <a:pt x="133" y="389"/>
                  </a:lnTo>
                  <a:lnTo>
                    <a:pt x="177" y="325"/>
                  </a:lnTo>
                  <a:lnTo>
                    <a:pt x="265" y="397"/>
                  </a:lnTo>
                  <a:lnTo>
                    <a:pt x="313" y="330"/>
                  </a:lnTo>
                  <a:lnTo>
                    <a:pt x="339" y="354"/>
                  </a:lnTo>
                  <a:lnTo>
                    <a:pt x="432" y="227"/>
                  </a:lnTo>
                  <a:lnTo>
                    <a:pt x="562" y="244"/>
                  </a:lnTo>
                  <a:lnTo>
                    <a:pt x="568" y="219"/>
                  </a:lnTo>
                  <a:lnTo>
                    <a:pt x="36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4359" name="Freeform 23"/>
            <p:cNvSpPr>
              <a:spLocks/>
            </p:cNvSpPr>
            <p:nvPr/>
          </p:nvSpPr>
          <p:spPr bwMode="auto">
            <a:xfrm>
              <a:off x="4362" y="1424"/>
              <a:ext cx="781" cy="670"/>
            </a:xfrm>
            <a:custGeom>
              <a:avLst/>
              <a:gdLst/>
              <a:ahLst/>
              <a:cxnLst>
                <a:cxn ang="0">
                  <a:pos x="777" y="208"/>
                </a:cxn>
                <a:cxn ang="0">
                  <a:pos x="724" y="172"/>
                </a:cxn>
                <a:cxn ang="0">
                  <a:pos x="635" y="195"/>
                </a:cxn>
                <a:cxn ang="0">
                  <a:pos x="500" y="267"/>
                </a:cxn>
                <a:cxn ang="0">
                  <a:pos x="46" y="0"/>
                </a:cxn>
                <a:cxn ang="0">
                  <a:pos x="0" y="26"/>
                </a:cxn>
                <a:cxn ang="0">
                  <a:pos x="8" y="76"/>
                </a:cxn>
                <a:cxn ang="0">
                  <a:pos x="130" y="202"/>
                </a:cxn>
                <a:cxn ang="0">
                  <a:pos x="55" y="359"/>
                </a:cxn>
                <a:cxn ang="0">
                  <a:pos x="72" y="392"/>
                </a:cxn>
                <a:cxn ang="0">
                  <a:pos x="53" y="428"/>
                </a:cxn>
                <a:cxn ang="0">
                  <a:pos x="56" y="467"/>
                </a:cxn>
                <a:cxn ang="0">
                  <a:pos x="249" y="669"/>
                </a:cxn>
                <a:cxn ang="0">
                  <a:pos x="402" y="633"/>
                </a:cxn>
                <a:cxn ang="0">
                  <a:pos x="553" y="527"/>
                </a:cxn>
                <a:cxn ang="0">
                  <a:pos x="628" y="371"/>
                </a:cxn>
                <a:cxn ang="0">
                  <a:pos x="780" y="237"/>
                </a:cxn>
                <a:cxn ang="0">
                  <a:pos x="777" y="208"/>
                </a:cxn>
              </a:cxnLst>
              <a:rect l="0" t="0" r="r" b="b"/>
              <a:pathLst>
                <a:path w="781" h="670">
                  <a:moveTo>
                    <a:pt x="777" y="208"/>
                  </a:moveTo>
                  <a:lnTo>
                    <a:pt x="724" y="172"/>
                  </a:lnTo>
                  <a:lnTo>
                    <a:pt x="635" y="195"/>
                  </a:lnTo>
                  <a:lnTo>
                    <a:pt x="500" y="267"/>
                  </a:lnTo>
                  <a:lnTo>
                    <a:pt x="46" y="0"/>
                  </a:lnTo>
                  <a:lnTo>
                    <a:pt x="0" y="26"/>
                  </a:lnTo>
                  <a:lnTo>
                    <a:pt x="8" y="76"/>
                  </a:lnTo>
                  <a:lnTo>
                    <a:pt x="130" y="202"/>
                  </a:lnTo>
                  <a:lnTo>
                    <a:pt x="55" y="359"/>
                  </a:lnTo>
                  <a:lnTo>
                    <a:pt x="72" y="392"/>
                  </a:lnTo>
                  <a:lnTo>
                    <a:pt x="53" y="428"/>
                  </a:lnTo>
                  <a:lnTo>
                    <a:pt x="56" y="467"/>
                  </a:lnTo>
                  <a:lnTo>
                    <a:pt x="249" y="669"/>
                  </a:lnTo>
                  <a:lnTo>
                    <a:pt x="402" y="633"/>
                  </a:lnTo>
                  <a:lnTo>
                    <a:pt x="553" y="527"/>
                  </a:lnTo>
                  <a:lnTo>
                    <a:pt x="628" y="371"/>
                  </a:lnTo>
                  <a:lnTo>
                    <a:pt x="780" y="237"/>
                  </a:lnTo>
                  <a:lnTo>
                    <a:pt x="777" y="208"/>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60" name="Freeform 24"/>
            <p:cNvSpPr>
              <a:spLocks/>
            </p:cNvSpPr>
            <p:nvPr/>
          </p:nvSpPr>
          <p:spPr bwMode="auto">
            <a:xfrm>
              <a:off x="4355" y="1398"/>
              <a:ext cx="834" cy="757"/>
            </a:xfrm>
            <a:custGeom>
              <a:avLst/>
              <a:gdLst/>
              <a:ahLst/>
              <a:cxnLst>
                <a:cxn ang="0">
                  <a:pos x="780" y="194"/>
                </a:cxn>
                <a:cxn ang="0">
                  <a:pos x="758" y="185"/>
                </a:cxn>
                <a:cxn ang="0">
                  <a:pos x="733" y="179"/>
                </a:cxn>
                <a:cxn ang="0">
                  <a:pos x="708" y="181"/>
                </a:cxn>
                <a:cxn ang="0">
                  <a:pos x="683" y="186"/>
                </a:cxn>
                <a:cxn ang="0">
                  <a:pos x="503" y="277"/>
                </a:cxn>
                <a:cxn ang="0">
                  <a:pos x="0" y="43"/>
                </a:cxn>
                <a:cxn ang="0">
                  <a:pos x="63" y="42"/>
                </a:cxn>
                <a:cxn ang="0">
                  <a:pos x="521" y="310"/>
                </a:cxn>
                <a:cxn ang="0">
                  <a:pos x="675" y="226"/>
                </a:cxn>
                <a:cxn ang="0">
                  <a:pos x="687" y="222"/>
                </a:cxn>
                <a:cxn ang="0">
                  <a:pos x="707" y="220"/>
                </a:cxn>
                <a:cxn ang="0">
                  <a:pos x="728" y="223"/>
                </a:cxn>
                <a:cxn ang="0">
                  <a:pos x="745" y="230"/>
                </a:cxn>
                <a:cxn ang="0">
                  <a:pos x="763" y="243"/>
                </a:cxn>
                <a:cxn ang="0">
                  <a:pos x="770" y="254"/>
                </a:cxn>
                <a:cxn ang="0">
                  <a:pos x="730" y="273"/>
                </a:cxn>
                <a:cxn ang="0">
                  <a:pos x="693" y="298"/>
                </a:cxn>
                <a:cxn ang="0">
                  <a:pos x="660" y="326"/>
                </a:cxn>
                <a:cxn ang="0">
                  <a:pos x="630" y="358"/>
                </a:cxn>
                <a:cxn ang="0">
                  <a:pos x="603" y="392"/>
                </a:cxn>
                <a:cxn ang="0">
                  <a:pos x="580" y="431"/>
                </a:cxn>
                <a:cxn ang="0">
                  <a:pos x="563" y="472"/>
                </a:cxn>
                <a:cxn ang="0">
                  <a:pos x="550" y="514"/>
                </a:cxn>
                <a:cxn ang="0">
                  <a:pos x="544" y="540"/>
                </a:cxn>
                <a:cxn ang="0">
                  <a:pos x="531" y="552"/>
                </a:cxn>
                <a:cxn ang="0">
                  <a:pos x="497" y="582"/>
                </a:cxn>
                <a:cxn ang="0">
                  <a:pos x="459" y="608"/>
                </a:cxn>
                <a:cxn ang="0">
                  <a:pos x="419" y="630"/>
                </a:cxn>
                <a:cxn ang="0">
                  <a:pos x="377" y="646"/>
                </a:cxn>
                <a:cxn ang="0">
                  <a:pos x="332" y="658"/>
                </a:cxn>
                <a:cxn ang="0">
                  <a:pos x="286" y="664"/>
                </a:cxn>
                <a:cxn ang="0">
                  <a:pos x="242" y="716"/>
                </a:cxn>
                <a:cxn ang="0">
                  <a:pos x="291" y="711"/>
                </a:cxn>
                <a:cxn ang="0">
                  <a:pos x="338" y="701"/>
                </a:cxn>
                <a:cxn ang="0">
                  <a:pos x="383" y="685"/>
                </a:cxn>
                <a:cxn ang="0">
                  <a:pos x="425" y="666"/>
                </a:cxn>
                <a:cxn ang="0">
                  <a:pos x="466" y="642"/>
                </a:cxn>
                <a:cxn ang="0">
                  <a:pos x="499" y="615"/>
                </a:cxn>
                <a:cxn ang="0">
                  <a:pos x="518" y="600"/>
                </a:cxn>
                <a:cxn ang="0">
                  <a:pos x="547" y="578"/>
                </a:cxn>
                <a:cxn ang="0">
                  <a:pos x="579" y="561"/>
                </a:cxn>
                <a:cxn ang="0">
                  <a:pos x="613" y="549"/>
                </a:cxn>
                <a:cxn ang="0">
                  <a:pos x="824" y="756"/>
                </a:cxn>
                <a:cxn ang="0">
                  <a:pos x="646" y="533"/>
                </a:cxn>
                <a:cxn ang="0">
                  <a:pos x="639" y="526"/>
                </a:cxn>
                <a:cxn ang="0">
                  <a:pos x="643" y="487"/>
                </a:cxn>
                <a:cxn ang="0">
                  <a:pos x="650" y="450"/>
                </a:cxn>
                <a:cxn ang="0">
                  <a:pos x="663" y="413"/>
                </a:cxn>
                <a:cxn ang="0">
                  <a:pos x="681" y="380"/>
                </a:cxn>
                <a:cxn ang="0">
                  <a:pos x="702" y="348"/>
                </a:cxn>
                <a:cxn ang="0">
                  <a:pos x="729" y="320"/>
                </a:cxn>
                <a:cxn ang="0">
                  <a:pos x="758" y="294"/>
                </a:cxn>
                <a:cxn ang="0">
                  <a:pos x="790" y="275"/>
                </a:cxn>
                <a:cxn ang="0">
                  <a:pos x="825" y="258"/>
                </a:cxn>
              </a:cxnLst>
              <a:rect l="0" t="0" r="r" b="b"/>
              <a:pathLst>
                <a:path w="834" h="757">
                  <a:moveTo>
                    <a:pt x="790" y="201"/>
                  </a:moveTo>
                  <a:lnTo>
                    <a:pt x="780" y="194"/>
                  </a:lnTo>
                  <a:lnTo>
                    <a:pt x="768" y="189"/>
                  </a:lnTo>
                  <a:lnTo>
                    <a:pt x="758" y="185"/>
                  </a:lnTo>
                  <a:lnTo>
                    <a:pt x="746" y="182"/>
                  </a:lnTo>
                  <a:lnTo>
                    <a:pt x="733" y="179"/>
                  </a:lnTo>
                  <a:lnTo>
                    <a:pt x="720" y="181"/>
                  </a:lnTo>
                  <a:lnTo>
                    <a:pt x="708" y="181"/>
                  </a:lnTo>
                  <a:lnTo>
                    <a:pt x="696" y="183"/>
                  </a:lnTo>
                  <a:lnTo>
                    <a:pt x="683" y="186"/>
                  </a:lnTo>
                  <a:lnTo>
                    <a:pt x="676" y="189"/>
                  </a:lnTo>
                  <a:lnTo>
                    <a:pt x="503" y="277"/>
                  </a:lnTo>
                  <a:lnTo>
                    <a:pt x="41" y="0"/>
                  </a:lnTo>
                  <a:lnTo>
                    <a:pt x="0" y="43"/>
                  </a:lnTo>
                  <a:lnTo>
                    <a:pt x="7" y="69"/>
                  </a:lnTo>
                  <a:lnTo>
                    <a:pt x="63" y="42"/>
                  </a:lnTo>
                  <a:lnTo>
                    <a:pt x="246" y="166"/>
                  </a:lnTo>
                  <a:lnTo>
                    <a:pt x="521" y="310"/>
                  </a:lnTo>
                  <a:lnTo>
                    <a:pt x="666" y="227"/>
                  </a:lnTo>
                  <a:lnTo>
                    <a:pt x="675" y="226"/>
                  </a:lnTo>
                  <a:lnTo>
                    <a:pt x="676" y="226"/>
                  </a:lnTo>
                  <a:lnTo>
                    <a:pt x="687" y="222"/>
                  </a:lnTo>
                  <a:lnTo>
                    <a:pt x="696" y="220"/>
                  </a:lnTo>
                  <a:lnTo>
                    <a:pt x="707" y="220"/>
                  </a:lnTo>
                  <a:lnTo>
                    <a:pt x="717" y="220"/>
                  </a:lnTo>
                  <a:lnTo>
                    <a:pt x="728" y="223"/>
                  </a:lnTo>
                  <a:lnTo>
                    <a:pt x="737" y="227"/>
                  </a:lnTo>
                  <a:lnTo>
                    <a:pt x="745" y="230"/>
                  </a:lnTo>
                  <a:lnTo>
                    <a:pt x="755" y="235"/>
                  </a:lnTo>
                  <a:lnTo>
                    <a:pt x="763" y="243"/>
                  </a:lnTo>
                  <a:lnTo>
                    <a:pt x="769" y="251"/>
                  </a:lnTo>
                  <a:lnTo>
                    <a:pt x="770" y="254"/>
                  </a:lnTo>
                  <a:lnTo>
                    <a:pt x="749" y="263"/>
                  </a:lnTo>
                  <a:lnTo>
                    <a:pt x="730" y="273"/>
                  </a:lnTo>
                  <a:lnTo>
                    <a:pt x="711" y="286"/>
                  </a:lnTo>
                  <a:lnTo>
                    <a:pt x="693" y="298"/>
                  </a:lnTo>
                  <a:lnTo>
                    <a:pt x="676" y="312"/>
                  </a:lnTo>
                  <a:lnTo>
                    <a:pt x="660" y="326"/>
                  </a:lnTo>
                  <a:lnTo>
                    <a:pt x="644" y="342"/>
                  </a:lnTo>
                  <a:lnTo>
                    <a:pt x="630" y="358"/>
                  </a:lnTo>
                  <a:lnTo>
                    <a:pt x="616" y="376"/>
                  </a:lnTo>
                  <a:lnTo>
                    <a:pt x="603" y="392"/>
                  </a:lnTo>
                  <a:lnTo>
                    <a:pt x="592" y="411"/>
                  </a:lnTo>
                  <a:lnTo>
                    <a:pt x="580" y="431"/>
                  </a:lnTo>
                  <a:lnTo>
                    <a:pt x="570" y="452"/>
                  </a:lnTo>
                  <a:lnTo>
                    <a:pt x="563" y="472"/>
                  </a:lnTo>
                  <a:lnTo>
                    <a:pt x="555" y="492"/>
                  </a:lnTo>
                  <a:lnTo>
                    <a:pt x="550" y="514"/>
                  </a:lnTo>
                  <a:lnTo>
                    <a:pt x="544" y="535"/>
                  </a:lnTo>
                  <a:lnTo>
                    <a:pt x="544" y="540"/>
                  </a:lnTo>
                  <a:lnTo>
                    <a:pt x="542" y="542"/>
                  </a:lnTo>
                  <a:lnTo>
                    <a:pt x="531" y="552"/>
                  </a:lnTo>
                  <a:lnTo>
                    <a:pt x="515" y="568"/>
                  </a:lnTo>
                  <a:lnTo>
                    <a:pt x="497" y="582"/>
                  </a:lnTo>
                  <a:lnTo>
                    <a:pt x="479" y="595"/>
                  </a:lnTo>
                  <a:lnTo>
                    <a:pt x="459" y="608"/>
                  </a:lnTo>
                  <a:lnTo>
                    <a:pt x="439" y="619"/>
                  </a:lnTo>
                  <a:lnTo>
                    <a:pt x="419" y="630"/>
                  </a:lnTo>
                  <a:lnTo>
                    <a:pt x="398" y="639"/>
                  </a:lnTo>
                  <a:lnTo>
                    <a:pt x="377" y="646"/>
                  </a:lnTo>
                  <a:lnTo>
                    <a:pt x="355" y="652"/>
                  </a:lnTo>
                  <a:lnTo>
                    <a:pt x="332" y="658"/>
                  </a:lnTo>
                  <a:lnTo>
                    <a:pt x="309" y="662"/>
                  </a:lnTo>
                  <a:lnTo>
                    <a:pt x="286" y="664"/>
                  </a:lnTo>
                  <a:lnTo>
                    <a:pt x="263" y="667"/>
                  </a:lnTo>
                  <a:lnTo>
                    <a:pt x="242" y="716"/>
                  </a:lnTo>
                  <a:lnTo>
                    <a:pt x="266" y="713"/>
                  </a:lnTo>
                  <a:lnTo>
                    <a:pt x="291" y="711"/>
                  </a:lnTo>
                  <a:lnTo>
                    <a:pt x="314" y="707"/>
                  </a:lnTo>
                  <a:lnTo>
                    <a:pt x="338" y="701"/>
                  </a:lnTo>
                  <a:lnTo>
                    <a:pt x="359" y="693"/>
                  </a:lnTo>
                  <a:lnTo>
                    <a:pt x="383" y="685"/>
                  </a:lnTo>
                  <a:lnTo>
                    <a:pt x="405" y="676"/>
                  </a:lnTo>
                  <a:lnTo>
                    <a:pt x="425" y="666"/>
                  </a:lnTo>
                  <a:lnTo>
                    <a:pt x="447" y="654"/>
                  </a:lnTo>
                  <a:lnTo>
                    <a:pt x="466" y="642"/>
                  </a:lnTo>
                  <a:lnTo>
                    <a:pt x="472" y="637"/>
                  </a:lnTo>
                  <a:lnTo>
                    <a:pt x="499" y="615"/>
                  </a:lnTo>
                  <a:lnTo>
                    <a:pt x="504" y="611"/>
                  </a:lnTo>
                  <a:lnTo>
                    <a:pt x="518" y="600"/>
                  </a:lnTo>
                  <a:lnTo>
                    <a:pt x="532" y="587"/>
                  </a:lnTo>
                  <a:lnTo>
                    <a:pt x="547" y="578"/>
                  </a:lnTo>
                  <a:lnTo>
                    <a:pt x="562" y="568"/>
                  </a:lnTo>
                  <a:lnTo>
                    <a:pt x="579" y="561"/>
                  </a:lnTo>
                  <a:lnTo>
                    <a:pt x="596" y="554"/>
                  </a:lnTo>
                  <a:lnTo>
                    <a:pt x="613" y="549"/>
                  </a:lnTo>
                  <a:lnTo>
                    <a:pt x="616" y="553"/>
                  </a:lnTo>
                  <a:lnTo>
                    <a:pt x="824" y="756"/>
                  </a:lnTo>
                  <a:lnTo>
                    <a:pt x="833" y="734"/>
                  </a:lnTo>
                  <a:lnTo>
                    <a:pt x="646" y="533"/>
                  </a:lnTo>
                  <a:lnTo>
                    <a:pt x="640" y="527"/>
                  </a:lnTo>
                  <a:lnTo>
                    <a:pt x="639" y="526"/>
                  </a:lnTo>
                  <a:lnTo>
                    <a:pt x="641" y="506"/>
                  </a:lnTo>
                  <a:lnTo>
                    <a:pt x="643" y="487"/>
                  </a:lnTo>
                  <a:lnTo>
                    <a:pt x="646" y="468"/>
                  </a:lnTo>
                  <a:lnTo>
                    <a:pt x="650" y="450"/>
                  </a:lnTo>
                  <a:lnTo>
                    <a:pt x="656" y="430"/>
                  </a:lnTo>
                  <a:lnTo>
                    <a:pt x="663" y="413"/>
                  </a:lnTo>
                  <a:lnTo>
                    <a:pt x="673" y="396"/>
                  </a:lnTo>
                  <a:lnTo>
                    <a:pt x="681" y="380"/>
                  </a:lnTo>
                  <a:lnTo>
                    <a:pt x="691" y="363"/>
                  </a:lnTo>
                  <a:lnTo>
                    <a:pt x="702" y="348"/>
                  </a:lnTo>
                  <a:lnTo>
                    <a:pt x="715" y="334"/>
                  </a:lnTo>
                  <a:lnTo>
                    <a:pt x="729" y="320"/>
                  </a:lnTo>
                  <a:lnTo>
                    <a:pt x="742" y="308"/>
                  </a:lnTo>
                  <a:lnTo>
                    <a:pt x="758" y="294"/>
                  </a:lnTo>
                  <a:lnTo>
                    <a:pt x="774" y="284"/>
                  </a:lnTo>
                  <a:lnTo>
                    <a:pt x="790" y="275"/>
                  </a:lnTo>
                  <a:lnTo>
                    <a:pt x="808" y="266"/>
                  </a:lnTo>
                  <a:lnTo>
                    <a:pt x="825" y="258"/>
                  </a:lnTo>
                  <a:lnTo>
                    <a:pt x="790" y="2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4361" name="Freeform 25"/>
            <p:cNvSpPr>
              <a:spLocks/>
            </p:cNvSpPr>
            <p:nvPr/>
          </p:nvSpPr>
          <p:spPr bwMode="auto">
            <a:xfrm>
              <a:off x="4355" y="1441"/>
              <a:ext cx="339" cy="675"/>
            </a:xfrm>
            <a:custGeom>
              <a:avLst/>
              <a:gdLst/>
              <a:ahLst/>
              <a:cxnLst>
                <a:cxn ang="0">
                  <a:pos x="284" y="267"/>
                </a:cxn>
                <a:cxn ang="0">
                  <a:pos x="334" y="207"/>
                </a:cxn>
                <a:cxn ang="0">
                  <a:pos x="309" y="292"/>
                </a:cxn>
                <a:cxn ang="0">
                  <a:pos x="326" y="344"/>
                </a:cxn>
                <a:cxn ang="0">
                  <a:pos x="314" y="378"/>
                </a:cxn>
                <a:cxn ang="0">
                  <a:pos x="308" y="354"/>
                </a:cxn>
                <a:cxn ang="0">
                  <a:pos x="302" y="338"/>
                </a:cxn>
                <a:cxn ang="0">
                  <a:pos x="293" y="323"/>
                </a:cxn>
                <a:cxn ang="0">
                  <a:pos x="283" y="309"/>
                </a:cxn>
                <a:cxn ang="0">
                  <a:pos x="273" y="295"/>
                </a:cxn>
                <a:cxn ang="0">
                  <a:pos x="261" y="282"/>
                </a:cxn>
                <a:cxn ang="0">
                  <a:pos x="249" y="271"/>
                </a:cxn>
                <a:cxn ang="0">
                  <a:pos x="235" y="259"/>
                </a:cxn>
                <a:cxn ang="0">
                  <a:pos x="221" y="250"/>
                </a:cxn>
                <a:cxn ang="0">
                  <a:pos x="207" y="241"/>
                </a:cxn>
                <a:cxn ang="0">
                  <a:pos x="192" y="233"/>
                </a:cxn>
                <a:cxn ang="0">
                  <a:pos x="176" y="227"/>
                </a:cxn>
                <a:cxn ang="0">
                  <a:pos x="160" y="221"/>
                </a:cxn>
                <a:cxn ang="0">
                  <a:pos x="142" y="217"/>
                </a:cxn>
                <a:cxn ang="0">
                  <a:pos x="134" y="215"/>
                </a:cxn>
                <a:cxn ang="0">
                  <a:pos x="76" y="342"/>
                </a:cxn>
                <a:cxn ang="0">
                  <a:pos x="89" y="378"/>
                </a:cxn>
                <a:cxn ang="0">
                  <a:pos x="69" y="398"/>
                </a:cxn>
                <a:cxn ang="0">
                  <a:pos x="66" y="430"/>
                </a:cxn>
                <a:cxn ang="0">
                  <a:pos x="109" y="476"/>
                </a:cxn>
                <a:cxn ang="0">
                  <a:pos x="195" y="515"/>
                </a:cxn>
                <a:cxn ang="0">
                  <a:pos x="234" y="511"/>
                </a:cxn>
                <a:cxn ang="0">
                  <a:pos x="239" y="465"/>
                </a:cxn>
                <a:cxn ang="0">
                  <a:pos x="267" y="422"/>
                </a:cxn>
                <a:cxn ang="0">
                  <a:pos x="291" y="420"/>
                </a:cxn>
                <a:cxn ang="0">
                  <a:pos x="310" y="403"/>
                </a:cxn>
                <a:cxn ang="0">
                  <a:pos x="338" y="451"/>
                </a:cxn>
                <a:cxn ang="0">
                  <a:pos x="301" y="486"/>
                </a:cxn>
                <a:cxn ang="0">
                  <a:pos x="274" y="544"/>
                </a:cxn>
                <a:cxn ang="0">
                  <a:pos x="225" y="565"/>
                </a:cxn>
                <a:cxn ang="0">
                  <a:pos x="263" y="624"/>
                </a:cxn>
                <a:cxn ang="0">
                  <a:pos x="244" y="674"/>
                </a:cxn>
                <a:cxn ang="0">
                  <a:pos x="197" y="602"/>
                </a:cxn>
                <a:cxn ang="0">
                  <a:pos x="50" y="445"/>
                </a:cxn>
                <a:cxn ang="0">
                  <a:pos x="51" y="408"/>
                </a:cxn>
                <a:cxn ang="0">
                  <a:pos x="76" y="369"/>
                </a:cxn>
                <a:cxn ang="0">
                  <a:pos x="52" y="344"/>
                </a:cxn>
                <a:cxn ang="0">
                  <a:pos x="65" y="298"/>
                </a:cxn>
                <a:cxn ang="0">
                  <a:pos x="95" y="271"/>
                </a:cxn>
                <a:cxn ang="0">
                  <a:pos x="120" y="178"/>
                </a:cxn>
                <a:cxn ang="0">
                  <a:pos x="10" y="59"/>
                </a:cxn>
                <a:cxn ang="0">
                  <a:pos x="0" y="0"/>
                </a:cxn>
                <a:cxn ang="0">
                  <a:pos x="21" y="58"/>
                </a:cxn>
                <a:cxn ang="0">
                  <a:pos x="284" y="267"/>
                </a:cxn>
              </a:cxnLst>
              <a:rect l="0" t="0" r="r" b="b"/>
              <a:pathLst>
                <a:path w="339" h="675">
                  <a:moveTo>
                    <a:pt x="284" y="267"/>
                  </a:moveTo>
                  <a:lnTo>
                    <a:pt x="334" y="207"/>
                  </a:lnTo>
                  <a:lnTo>
                    <a:pt x="309" y="292"/>
                  </a:lnTo>
                  <a:lnTo>
                    <a:pt x="326" y="344"/>
                  </a:lnTo>
                  <a:lnTo>
                    <a:pt x="314" y="378"/>
                  </a:lnTo>
                  <a:lnTo>
                    <a:pt x="308" y="354"/>
                  </a:lnTo>
                  <a:lnTo>
                    <a:pt x="302" y="338"/>
                  </a:lnTo>
                  <a:lnTo>
                    <a:pt x="293" y="323"/>
                  </a:lnTo>
                  <a:lnTo>
                    <a:pt x="283" y="309"/>
                  </a:lnTo>
                  <a:lnTo>
                    <a:pt x="273" y="295"/>
                  </a:lnTo>
                  <a:lnTo>
                    <a:pt x="261" y="282"/>
                  </a:lnTo>
                  <a:lnTo>
                    <a:pt x="249" y="271"/>
                  </a:lnTo>
                  <a:lnTo>
                    <a:pt x="235" y="259"/>
                  </a:lnTo>
                  <a:lnTo>
                    <a:pt x="221" y="250"/>
                  </a:lnTo>
                  <a:lnTo>
                    <a:pt x="207" y="241"/>
                  </a:lnTo>
                  <a:lnTo>
                    <a:pt x="192" y="233"/>
                  </a:lnTo>
                  <a:lnTo>
                    <a:pt x="176" y="227"/>
                  </a:lnTo>
                  <a:lnTo>
                    <a:pt x="160" y="221"/>
                  </a:lnTo>
                  <a:lnTo>
                    <a:pt x="142" y="217"/>
                  </a:lnTo>
                  <a:lnTo>
                    <a:pt x="134" y="215"/>
                  </a:lnTo>
                  <a:lnTo>
                    <a:pt x="76" y="342"/>
                  </a:lnTo>
                  <a:lnTo>
                    <a:pt x="89" y="378"/>
                  </a:lnTo>
                  <a:lnTo>
                    <a:pt x="69" y="398"/>
                  </a:lnTo>
                  <a:lnTo>
                    <a:pt x="66" y="430"/>
                  </a:lnTo>
                  <a:lnTo>
                    <a:pt x="109" y="476"/>
                  </a:lnTo>
                  <a:lnTo>
                    <a:pt x="195" y="515"/>
                  </a:lnTo>
                  <a:lnTo>
                    <a:pt x="234" y="511"/>
                  </a:lnTo>
                  <a:lnTo>
                    <a:pt x="239" y="465"/>
                  </a:lnTo>
                  <a:lnTo>
                    <a:pt x="267" y="422"/>
                  </a:lnTo>
                  <a:lnTo>
                    <a:pt x="291" y="420"/>
                  </a:lnTo>
                  <a:lnTo>
                    <a:pt x="310" y="403"/>
                  </a:lnTo>
                  <a:lnTo>
                    <a:pt x="338" y="451"/>
                  </a:lnTo>
                  <a:lnTo>
                    <a:pt x="301" y="486"/>
                  </a:lnTo>
                  <a:lnTo>
                    <a:pt x="274" y="544"/>
                  </a:lnTo>
                  <a:lnTo>
                    <a:pt x="225" y="565"/>
                  </a:lnTo>
                  <a:lnTo>
                    <a:pt x="263" y="624"/>
                  </a:lnTo>
                  <a:lnTo>
                    <a:pt x="244" y="674"/>
                  </a:lnTo>
                  <a:lnTo>
                    <a:pt x="197" y="602"/>
                  </a:lnTo>
                  <a:lnTo>
                    <a:pt x="50" y="445"/>
                  </a:lnTo>
                  <a:lnTo>
                    <a:pt x="51" y="408"/>
                  </a:lnTo>
                  <a:lnTo>
                    <a:pt x="76" y="369"/>
                  </a:lnTo>
                  <a:lnTo>
                    <a:pt x="52" y="344"/>
                  </a:lnTo>
                  <a:lnTo>
                    <a:pt x="65" y="298"/>
                  </a:lnTo>
                  <a:lnTo>
                    <a:pt x="95" y="271"/>
                  </a:lnTo>
                  <a:lnTo>
                    <a:pt x="120" y="178"/>
                  </a:lnTo>
                  <a:lnTo>
                    <a:pt x="10" y="59"/>
                  </a:lnTo>
                  <a:lnTo>
                    <a:pt x="0" y="0"/>
                  </a:lnTo>
                  <a:lnTo>
                    <a:pt x="21" y="58"/>
                  </a:lnTo>
                  <a:lnTo>
                    <a:pt x="284" y="26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4362" name="Freeform 26"/>
            <p:cNvSpPr>
              <a:spLocks/>
            </p:cNvSpPr>
            <p:nvPr/>
          </p:nvSpPr>
          <p:spPr bwMode="auto">
            <a:xfrm>
              <a:off x="4585" y="2066"/>
              <a:ext cx="604" cy="293"/>
            </a:xfrm>
            <a:custGeom>
              <a:avLst/>
              <a:gdLst/>
              <a:ahLst/>
              <a:cxnLst>
                <a:cxn ang="0">
                  <a:pos x="591" y="107"/>
                </a:cxn>
                <a:cxn ang="0">
                  <a:pos x="576" y="108"/>
                </a:cxn>
                <a:cxn ang="0">
                  <a:pos x="556" y="108"/>
                </a:cxn>
                <a:cxn ang="0">
                  <a:pos x="535" y="107"/>
                </a:cxn>
                <a:cxn ang="0">
                  <a:pos x="515" y="105"/>
                </a:cxn>
                <a:cxn ang="0">
                  <a:pos x="496" y="100"/>
                </a:cxn>
                <a:cxn ang="0">
                  <a:pos x="477" y="96"/>
                </a:cxn>
                <a:cxn ang="0">
                  <a:pos x="457" y="90"/>
                </a:cxn>
                <a:cxn ang="0">
                  <a:pos x="455" y="96"/>
                </a:cxn>
                <a:cxn ang="0">
                  <a:pos x="371" y="239"/>
                </a:cxn>
                <a:cxn ang="0">
                  <a:pos x="329" y="193"/>
                </a:cxn>
                <a:cxn ang="0">
                  <a:pos x="298" y="278"/>
                </a:cxn>
                <a:cxn ang="0">
                  <a:pos x="201" y="191"/>
                </a:cxn>
                <a:cxn ang="0">
                  <a:pos x="150" y="284"/>
                </a:cxn>
                <a:cxn ang="0">
                  <a:pos x="120" y="198"/>
                </a:cxn>
                <a:cxn ang="0">
                  <a:pos x="19" y="292"/>
                </a:cxn>
                <a:cxn ang="0">
                  <a:pos x="0" y="92"/>
                </a:cxn>
                <a:cxn ang="0">
                  <a:pos x="18" y="32"/>
                </a:cxn>
                <a:cxn ang="0">
                  <a:pos x="46" y="34"/>
                </a:cxn>
                <a:cxn ang="0">
                  <a:pos x="54" y="217"/>
                </a:cxn>
                <a:cxn ang="0">
                  <a:pos x="121" y="115"/>
                </a:cxn>
                <a:cxn ang="0">
                  <a:pos x="155" y="222"/>
                </a:cxn>
                <a:cxn ang="0">
                  <a:pos x="194" y="140"/>
                </a:cxn>
                <a:cxn ang="0">
                  <a:pos x="290" y="224"/>
                </a:cxn>
                <a:cxn ang="0">
                  <a:pos x="309" y="171"/>
                </a:cxn>
                <a:cxn ang="0">
                  <a:pos x="234" y="91"/>
                </a:cxn>
                <a:cxn ang="0">
                  <a:pos x="357" y="179"/>
                </a:cxn>
                <a:cxn ang="0">
                  <a:pos x="433" y="72"/>
                </a:cxn>
                <a:cxn ang="0">
                  <a:pos x="369" y="0"/>
                </a:cxn>
                <a:cxn ang="0">
                  <a:pos x="382" y="11"/>
                </a:cxn>
                <a:cxn ang="0">
                  <a:pos x="394" y="23"/>
                </a:cxn>
                <a:cxn ang="0">
                  <a:pos x="408" y="33"/>
                </a:cxn>
                <a:cxn ang="0">
                  <a:pos x="423" y="44"/>
                </a:cxn>
                <a:cxn ang="0">
                  <a:pos x="437" y="50"/>
                </a:cxn>
                <a:cxn ang="0">
                  <a:pos x="453" y="58"/>
                </a:cxn>
                <a:cxn ang="0">
                  <a:pos x="468" y="64"/>
                </a:cxn>
                <a:cxn ang="0">
                  <a:pos x="484" y="68"/>
                </a:cxn>
                <a:cxn ang="0">
                  <a:pos x="502" y="73"/>
                </a:cxn>
                <a:cxn ang="0">
                  <a:pos x="519" y="74"/>
                </a:cxn>
                <a:cxn ang="0">
                  <a:pos x="535" y="76"/>
                </a:cxn>
                <a:cxn ang="0">
                  <a:pos x="551" y="75"/>
                </a:cxn>
                <a:cxn ang="0">
                  <a:pos x="569" y="74"/>
                </a:cxn>
                <a:cxn ang="0">
                  <a:pos x="586" y="71"/>
                </a:cxn>
                <a:cxn ang="0">
                  <a:pos x="601" y="66"/>
                </a:cxn>
                <a:cxn ang="0">
                  <a:pos x="603" y="66"/>
                </a:cxn>
                <a:cxn ang="0">
                  <a:pos x="591" y="107"/>
                </a:cxn>
              </a:cxnLst>
              <a:rect l="0" t="0" r="r" b="b"/>
              <a:pathLst>
                <a:path w="604" h="293">
                  <a:moveTo>
                    <a:pt x="591" y="107"/>
                  </a:moveTo>
                  <a:lnTo>
                    <a:pt x="576" y="108"/>
                  </a:lnTo>
                  <a:lnTo>
                    <a:pt x="556" y="108"/>
                  </a:lnTo>
                  <a:lnTo>
                    <a:pt x="535" y="107"/>
                  </a:lnTo>
                  <a:lnTo>
                    <a:pt x="515" y="105"/>
                  </a:lnTo>
                  <a:lnTo>
                    <a:pt x="496" y="100"/>
                  </a:lnTo>
                  <a:lnTo>
                    <a:pt x="477" y="96"/>
                  </a:lnTo>
                  <a:lnTo>
                    <a:pt x="457" y="90"/>
                  </a:lnTo>
                  <a:lnTo>
                    <a:pt x="455" y="96"/>
                  </a:lnTo>
                  <a:lnTo>
                    <a:pt x="371" y="239"/>
                  </a:lnTo>
                  <a:lnTo>
                    <a:pt x="329" y="193"/>
                  </a:lnTo>
                  <a:lnTo>
                    <a:pt x="298" y="278"/>
                  </a:lnTo>
                  <a:lnTo>
                    <a:pt x="201" y="191"/>
                  </a:lnTo>
                  <a:lnTo>
                    <a:pt x="150" y="284"/>
                  </a:lnTo>
                  <a:lnTo>
                    <a:pt x="120" y="198"/>
                  </a:lnTo>
                  <a:lnTo>
                    <a:pt x="19" y="292"/>
                  </a:lnTo>
                  <a:lnTo>
                    <a:pt x="0" y="92"/>
                  </a:lnTo>
                  <a:lnTo>
                    <a:pt x="18" y="32"/>
                  </a:lnTo>
                  <a:lnTo>
                    <a:pt x="46" y="34"/>
                  </a:lnTo>
                  <a:lnTo>
                    <a:pt x="54" y="217"/>
                  </a:lnTo>
                  <a:lnTo>
                    <a:pt x="121" y="115"/>
                  </a:lnTo>
                  <a:lnTo>
                    <a:pt x="155" y="222"/>
                  </a:lnTo>
                  <a:lnTo>
                    <a:pt x="194" y="140"/>
                  </a:lnTo>
                  <a:lnTo>
                    <a:pt x="290" y="224"/>
                  </a:lnTo>
                  <a:lnTo>
                    <a:pt x="309" y="171"/>
                  </a:lnTo>
                  <a:lnTo>
                    <a:pt x="234" y="91"/>
                  </a:lnTo>
                  <a:lnTo>
                    <a:pt x="357" y="179"/>
                  </a:lnTo>
                  <a:lnTo>
                    <a:pt x="433" y="72"/>
                  </a:lnTo>
                  <a:lnTo>
                    <a:pt x="369" y="0"/>
                  </a:lnTo>
                  <a:lnTo>
                    <a:pt x="382" y="11"/>
                  </a:lnTo>
                  <a:lnTo>
                    <a:pt x="394" y="23"/>
                  </a:lnTo>
                  <a:lnTo>
                    <a:pt x="408" y="33"/>
                  </a:lnTo>
                  <a:lnTo>
                    <a:pt x="423" y="44"/>
                  </a:lnTo>
                  <a:lnTo>
                    <a:pt x="437" y="50"/>
                  </a:lnTo>
                  <a:lnTo>
                    <a:pt x="453" y="58"/>
                  </a:lnTo>
                  <a:lnTo>
                    <a:pt x="468" y="64"/>
                  </a:lnTo>
                  <a:lnTo>
                    <a:pt x="484" y="68"/>
                  </a:lnTo>
                  <a:lnTo>
                    <a:pt x="502" y="73"/>
                  </a:lnTo>
                  <a:lnTo>
                    <a:pt x="519" y="74"/>
                  </a:lnTo>
                  <a:lnTo>
                    <a:pt x="535" y="76"/>
                  </a:lnTo>
                  <a:lnTo>
                    <a:pt x="551" y="75"/>
                  </a:lnTo>
                  <a:lnTo>
                    <a:pt x="569" y="74"/>
                  </a:lnTo>
                  <a:lnTo>
                    <a:pt x="586" y="71"/>
                  </a:lnTo>
                  <a:lnTo>
                    <a:pt x="601" y="66"/>
                  </a:lnTo>
                  <a:lnTo>
                    <a:pt x="603" y="66"/>
                  </a:lnTo>
                  <a:lnTo>
                    <a:pt x="591" y="10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4347">
                                            <p:txEl>
                                              <p:pRg st="0" end="0"/>
                                            </p:txEl>
                                          </p:spTgt>
                                        </p:tgtEl>
                                        <p:attrNameLst>
                                          <p:attrName>style.visibility</p:attrName>
                                        </p:attrNameLst>
                                      </p:cBhvr>
                                      <p:to>
                                        <p:strVal val="visible"/>
                                      </p:to>
                                    </p:set>
                                    <p:animEffect transition="in" filter="randombar(vertical)">
                                      <p:cBhvr>
                                        <p:cTn id="7" dur="500"/>
                                        <p:tgtEl>
                                          <p:spTgt spid="143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6387"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6388"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16389"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6390"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16391"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16392"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16393"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6394"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16395"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Each node is permitted to have two links to other nodes, called the </a:t>
            </a:r>
            <a:r>
              <a:rPr lang="en-US" altLang="zh-CN" sz="2800" b="1" u="sng">
                <a:solidFill>
                  <a:schemeClr val="accent2"/>
                </a:solidFill>
                <a:effectLst/>
                <a:ea typeface="宋体" charset="-122"/>
              </a:rPr>
              <a:t>left child</a:t>
            </a:r>
            <a:r>
              <a:rPr lang="en-US" altLang="zh-CN" sz="2800" b="1">
                <a:solidFill>
                  <a:schemeClr val="accent2"/>
                </a:solidFill>
                <a:effectLst/>
                <a:ea typeface="宋体" charset="-122"/>
              </a:rPr>
              <a:t> </a:t>
            </a:r>
            <a:r>
              <a:rPr lang="en-US" altLang="zh-CN" sz="2800">
                <a:effectLst/>
                <a:ea typeface="宋体" charset="-122"/>
              </a:rPr>
              <a:t>and the </a:t>
            </a:r>
            <a:r>
              <a:rPr lang="en-US" altLang="zh-CN" sz="2800" b="1" u="sng">
                <a:solidFill>
                  <a:schemeClr val="accent2"/>
                </a:solidFill>
                <a:effectLst/>
                <a:ea typeface="宋体" charset="-122"/>
              </a:rPr>
              <a:t>right child</a:t>
            </a:r>
            <a:r>
              <a:rPr lang="en-US" altLang="zh-CN" sz="2800">
                <a:effectLst/>
                <a:ea typeface="宋体" charset="-122"/>
              </a:rPr>
              <a:t>.</a:t>
            </a:r>
          </a:p>
        </p:txBody>
      </p:sp>
      <p:pic>
        <p:nvPicPr>
          <p:cNvPr id="16396"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6397"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16398"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16399"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16400"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16401"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16402"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16403"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16404"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500188" y="2901950"/>
            <a:ext cx="1449387" cy="41433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8435" name="Line 3"/>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8436"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8437" name="Line 5"/>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18438"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8439"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18440" name="Line 8"/>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18441" name="Line 9"/>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18442" name="Line 10"/>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8443" name="Rectangle 11"/>
          <p:cNvSpPr>
            <a:spLocks noGrp="1" noChangeArrowheads="1"/>
          </p:cNvSpPr>
          <p:nvPr>
            <p:ph type="title"/>
          </p:nvPr>
        </p:nvSpPr>
        <p:spPr>
          <a:noFill/>
          <a:ln/>
        </p:spPr>
        <p:txBody>
          <a:bodyPr/>
          <a:lstStyle/>
          <a:p>
            <a:r>
              <a:rPr lang="en-US" altLang="zh-CN">
                <a:ea typeface="宋体" charset="-122"/>
              </a:rPr>
              <a:t>A </a:t>
            </a:r>
            <a:r>
              <a:rPr lang="en-US" altLang="zh-CN" u="sng">
                <a:ea typeface="宋体" charset="-122"/>
              </a:rPr>
              <a:t>Binary Tree </a:t>
            </a:r>
            <a:r>
              <a:rPr lang="en-US" altLang="zh-CN">
                <a:ea typeface="宋体" charset="-122"/>
              </a:rPr>
              <a:t>of States</a:t>
            </a:r>
          </a:p>
        </p:txBody>
      </p:sp>
      <p:sp>
        <p:nvSpPr>
          <p:cNvPr id="18444" name="Rectangle 12"/>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Each node is permitted to have two links to other nodes, called the </a:t>
            </a:r>
            <a:r>
              <a:rPr lang="en-US" altLang="zh-CN" sz="2800" b="1" u="sng">
                <a:solidFill>
                  <a:schemeClr val="accent2"/>
                </a:solidFill>
                <a:effectLst/>
                <a:ea typeface="宋体" charset="-122"/>
              </a:rPr>
              <a:t>left child</a:t>
            </a:r>
            <a:r>
              <a:rPr lang="en-US" altLang="zh-CN" sz="2800">
                <a:solidFill>
                  <a:schemeClr val="accent2"/>
                </a:solidFill>
                <a:effectLst/>
                <a:ea typeface="宋体" charset="-122"/>
              </a:rPr>
              <a:t> </a:t>
            </a:r>
            <a:r>
              <a:rPr lang="en-US" altLang="zh-CN" sz="2800">
                <a:effectLst/>
                <a:ea typeface="宋体" charset="-122"/>
              </a:rPr>
              <a:t>and the </a:t>
            </a:r>
            <a:r>
              <a:rPr lang="en-US" altLang="zh-CN" sz="2800" b="1" u="sng">
                <a:solidFill>
                  <a:schemeClr val="accent2"/>
                </a:solidFill>
                <a:effectLst/>
                <a:ea typeface="宋体" charset="-122"/>
              </a:rPr>
              <a:t>right child</a:t>
            </a:r>
            <a:r>
              <a:rPr lang="en-US" altLang="zh-CN" sz="2800">
                <a:effectLst/>
                <a:ea typeface="宋体" charset="-122"/>
              </a:rPr>
              <a:t>.</a:t>
            </a:r>
          </a:p>
        </p:txBody>
      </p:sp>
      <p:pic>
        <p:nvPicPr>
          <p:cNvPr id="18445" name="Picture 13"/>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8446" name="Picture 14"/>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18447" name="Picture 15"/>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18448" name="Picture 16"/>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18449" name="Picture 17"/>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18450" name="Picture 18"/>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18451" name="Picture 19"/>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18452" name="Picture 20"/>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18453" name="Picture 21"/>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0483"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20484"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20485"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20486"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0487"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20488"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0489"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20490"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20491"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Children are usually drawn below a node.</a:t>
            </a:r>
          </a:p>
        </p:txBody>
      </p:sp>
      <p:pic>
        <p:nvPicPr>
          <p:cNvPr id="20492"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20493"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20494"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20495"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20496"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20497"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20498"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20499"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20500"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20501" name="AutoShape 21"/>
          <p:cNvSpPr>
            <a:spLocks noChangeArrowheads="1"/>
          </p:cNvSpPr>
          <p:nvPr/>
        </p:nvSpPr>
        <p:spPr bwMode="auto">
          <a:xfrm>
            <a:off x="5937250" y="3436938"/>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right child of</a:t>
            </a:r>
          </a:p>
          <a:p>
            <a:pPr algn="ctr"/>
            <a:r>
              <a:rPr lang="en-US" altLang="zh-CN">
                <a:solidFill>
                  <a:schemeClr val="tx1"/>
                </a:solidFill>
                <a:latin typeface="Arial" charset="0"/>
                <a:ea typeface="宋体" charset="-122"/>
              </a:rPr>
              <a:t>Washington is</a:t>
            </a:r>
          </a:p>
          <a:p>
            <a:pPr algn="ctr"/>
            <a:r>
              <a:rPr lang="en-US" altLang="zh-CN">
                <a:solidFill>
                  <a:schemeClr val="tx1"/>
                </a:solidFill>
                <a:latin typeface="Arial" charset="0"/>
                <a:ea typeface="宋体" charset="-122"/>
              </a:rPr>
              <a:t>Colorado.</a:t>
            </a:r>
          </a:p>
        </p:txBody>
      </p:sp>
      <p:sp>
        <p:nvSpPr>
          <p:cNvPr id="20502" name="AutoShape 22"/>
          <p:cNvSpPr>
            <a:spLocks noChangeArrowheads="1"/>
          </p:cNvSpPr>
          <p:nvPr/>
        </p:nvSpPr>
        <p:spPr bwMode="auto">
          <a:xfrm>
            <a:off x="2370138" y="3589338"/>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left child of</a:t>
            </a:r>
          </a:p>
          <a:p>
            <a:pPr algn="ctr"/>
            <a:r>
              <a:rPr lang="en-US" altLang="zh-CN">
                <a:solidFill>
                  <a:schemeClr val="tx1"/>
                </a:solidFill>
                <a:latin typeface="Arial" charset="0"/>
                <a:ea typeface="宋体" charset="-122"/>
              </a:rPr>
              <a:t>Washington is</a:t>
            </a:r>
          </a:p>
          <a:p>
            <a:pPr algn="ctr"/>
            <a:r>
              <a:rPr lang="en-US" altLang="zh-CN">
                <a:solidFill>
                  <a:schemeClr val="tx1"/>
                </a:solidFill>
                <a:latin typeface="Arial" charset="0"/>
                <a:ea typeface="宋体" charset="-122"/>
              </a:rPr>
              <a:t>Arkansas.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2531"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22532"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22533"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22534"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2535"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22536"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2537"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22538"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22539"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Some nodes have only one child.</a:t>
            </a:r>
          </a:p>
        </p:txBody>
      </p:sp>
      <p:pic>
        <p:nvPicPr>
          <p:cNvPr id="22540"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22541"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22542"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22543"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22544"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22545"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22546"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22547"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22548"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22549" name="AutoShape 21"/>
          <p:cNvSpPr>
            <a:spLocks noChangeArrowheads="1"/>
          </p:cNvSpPr>
          <p:nvPr/>
        </p:nvSpPr>
        <p:spPr bwMode="auto">
          <a:xfrm>
            <a:off x="1089025" y="42592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Arkansas has a</a:t>
            </a:r>
          </a:p>
          <a:p>
            <a:pPr algn="ctr"/>
            <a:r>
              <a:rPr lang="en-US" altLang="zh-CN">
                <a:solidFill>
                  <a:schemeClr val="tx1"/>
                </a:solidFill>
                <a:latin typeface="Arial" charset="0"/>
                <a:ea typeface="宋体" charset="-122"/>
              </a:rPr>
              <a:t>left child, but no</a:t>
            </a:r>
          </a:p>
          <a:p>
            <a:pPr algn="ctr"/>
            <a:r>
              <a:rPr lang="en-US" altLang="zh-CN">
                <a:solidFill>
                  <a:schemeClr val="tx1"/>
                </a:solidFill>
                <a:latin typeface="Arial" charset="0"/>
                <a:ea typeface="宋体" charset="-122"/>
              </a:rPr>
              <a:t>right child.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4579"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24580"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24581"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24582"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4583"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24584"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4585"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24586" name="Rectangle 10"/>
          <p:cNvSpPr>
            <a:spLocks noGrp="1" noChangeArrowheads="1"/>
          </p:cNvSpPr>
          <p:nvPr>
            <p:ph type="title"/>
          </p:nvPr>
        </p:nvSpPr>
        <p:spPr>
          <a:noFill/>
          <a:ln/>
        </p:spPr>
        <p:txBody>
          <a:bodyPr/>
          <a:lstStyle/>
          <a:p>
            <a:r>
              <a:rPr lang="en-US" altLang="zh-CN">
                <a:ea typeface="宋体" charset="-122"/>
              </a:rPr>
              <a:t>A Quiz</a:t>
            </a:r>
          </a:p>
        </p:txBody>
      </p:sp>
      <p:sp>
        <p:nvSpPr>
          <p:cNvPr id="24587"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Some nodes have only one child.</a:t>
            </a:r>
          </a:p>
        </p:txBody>
      </p:sp>
      <p:pic>
        <p:nvPicPr>
          <p:cNvPr id="24588"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24589"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24590"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24591"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24592"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24593"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24594"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24595"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24596"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24597" name="AutoShape 21"/>
          <p:cNvSpPr>
            <a:spLocks noChangeArrowheads="1"/>
          </p:cNvSpPr>
          <p:nvPr/>
        </p:nvSpPr>
        <p:spPr bwMode="auto">
          <a:xfrm>
            <a:off x="1089025" y="42592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sz="3200" dirty="0">
                <a:solidFill>
                  <a:srgbClr val="FF0000"/>
                </a:solidFill>
                <a:latin typeface="Monotype Corsiva" pitchFamily="66" charset="0"/>
                <a:ea typeface="宋体" charset="-122"/>
              </a:rPr>
              <a:t>Which node has</a:t>
            </a:r>
          </a:p>
          <a:p>
            <a:pPr algn="ctr"/>
            <a:r>
              <a:rPr lang="en-US" altLang="zh-CN" sz="3200" dirty="0">
                <a:solidFill>
                  <a:srgbClr val="FF0000"/>
                </a:solidFill>
                <a:latin typeface="Monotype Corsiva" pitchFamily="66" charset="0"/>
                <a:ea typeface="宋体" charset="-122"/>
              </a:rPr>
              <a:t>only a right child?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6627"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26628"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26629"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26630"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6631"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26632"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6633"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26634" name="Rectangle 10"/>
          <p:cNvSpPr>
            <a:spLocks noGrp="1" noChangeArrowheads="1"/>
          </p:cNvSpPr>
          <p:nvPr>
            <p:ph type="title"/>
          </p:nvPr>
        </p:nvSpPr>
        <p:spPr>
          <a:noFill/>
          <a:ln/>
        </p:spPr>
        <p:txBody>
          <a:bodyPr/>
          <a:lstStyle/>
          <a:p>
            <a:r>
              <a:rPr lang="en-US" altLang="zh-CN">
                <a:ea typeface="宋体" charset="-122"/>
              </a:rPr>
              <a:t>A Quiz</a:t>
            </a:r>
          </a:p>
        </p:txBody>
      </p:sp>
      <p:sp>
        <p:nvSpPr>
          <p:cNvPr id="26635"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Some nodes have only one child.</a:t>
            </a:r>
          </a:p>
        </p:txBody>
      </p:sp>
      <p:pic>
        <p:nvPicPr>
          <p:cNvPr id="26636"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26637"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26638"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26639"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26640"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26641"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26642"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26643"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26644"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26645" name="AutoShape 21"/>
          <p:cNvSpPr>
            <a:spLocks noChangeArrowheads="1"/>
          </p:cNvSpPr>
          <p:nvPr/>
        </p:nvSpPr>
        <p:spPr bwMode="auto">
          <a:xfrm>
            <a:off x="1089025" y="42592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dirty="0">
                <a:solidFill>
                  <a:srgbClr val="FF0000"/>
                </a:solidFill>
                <a:latin typeface="Arial" charset="0"/>
                <a:ea typeface="宋体" charset="-122"/>
              </a:rPr>
              <a:t>Florida has</a:t>
            </a:r>
          </a:p>
          <a:p>
            <a:pPr algn="ctr"/>
            <a:r>
              <a:rPr lang="en-US" altLang="zh-CN" dirty="0">
                <a:solidFill>
                  <a:srgbClr val="FF0000"/>
                </a:solidFill>
                <a:latin typeface="Arial" charset="0"/>
                <a:ea typeface="宋体" charset="-122"/>
              </a:rPr>
              <a:t>only a right child.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8675"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28676"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28677"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28678"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8679"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28680"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8681"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28682"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28683"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A node with no children is called a </a:t>
            </a:r>
            <a:r>
              <a:rPr lang="en-US" altLang="zh-CN" sz="2800" b="1" u="sng">
                <a:solidFill>
                  <a:schemeClr val="accent2"/>
                </a:solidFill>
                <a:effectLst/>
                <a:ea typeface="宋体" charset="-122"/>
              </a:rPr>
              <a:t>leaf</a:t>
            </a:r>
            <a:r>
              <a:rPr lang="en-US" altLang="zh-CN" sz="2800">
                <a:effectLst/>
                <a:ea typeface="宋体" charset="-122"/>
              </a:rPr>
              <a:t>.</a:t>
            </a:r>
          </a:p>
        </p:txBody>
      </p:sp>
      <p:pic>
        <p:nvPicPr>
          <p:cNvPr id="28684"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28685"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28686"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28687"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28688"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28689"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28690"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28691"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28692"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0723"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30724"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30725"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30726"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0727"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30728"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0729"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30730"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30731"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Each node is called the </a:t>
            </a:r>
            <a:r>
              <a:rPr lang="en-US" altLang="zh-CN" sz="2800" b="1" u="sng">
                <a:solidFill>
                  <a:schemeClr val="accent2"/>
                </a:solidFill>
                <a:effectLst/>
                <a:ea typeface="宋体" charset="-122"/>
              </a:rPr>
              <a:t>parent</a:t>
            </a:r>
            <a:r>
              <a:rPr lang="en-US" altLang="zh-CN" sz="2800">
                <a:effectLst/>
                <a:ea typeface="宋体" charset="-122"/>
              </a:rPr>
              <a:t> of its children.</a:t>
            </a:r>
          </a:p>
        </p:txBody>
      </p:sp>
      <p:pic>
        <p:nvPicPr>
          <p:cNvPr id="30732"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30733"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30734"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30735"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30736"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30737"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30738"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30739"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30740"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30741" name="AutoShape 21"/>
          <p:cNvSpPr>
            <a:spLocks noChangeArrowheads="1"/>
          </p:cNvSpPr>
          <p:nvPr/>
        </p:nvSpPr>
        <p:spPr bwMode="auto">
          <a:xfrm>
            <a:off x="1089025" y="42592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Washington is the</a:t>
            </a:r>
          </a:p>
          <a:p>
            <a:pPr algn="ctr"/>
            <a:r>
              <a:rPr lang="en-US" altLang="zh-CN">
                <a:solidFill>
                  <a:schemeClr val="tx1"/>
                </a:solidFill>
                <a:latin typeface="Arial" charset="0"/>
                <a:ea typeface="宋体" charset="-122"/>
              </a:rPr>
              <a:t>parent of Arkansas</a:t>
            </a:r>
          </a:p>
          <a:p>
            <a:pPr algn="ctr"/>
            <a:r>
              <a:rPr lang="en-US" altLang="zh-CN">
                <a:solidFill>
                  <a:schemeClr val="tx1"/>
                </a:solidFill>
                <a:latin typeface="Arial" charset="0"/>
                <a:ea typeface="宋体" charset="-122"/>
              </a:rPr>
              <a:t>and Colorado.</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2771"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32772"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32773"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32774"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2775"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32776"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2777"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32778"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32779" name="Rectangle 11"/>
          <p:cNvSpPr>
            <a:spLocks noGrp="1" noChangeArrowheads="1"/>
          </p:cNvSpPr>
          <p:nvPr>
            <p:ph type="body" sz="half" idx="1"/>
          </p:nvPr>
        </p:nvSpPr>
        <p:spPr>
          <a:xfrm>
            <a:off x="882650" y="1951038"/>
            <a:ext cx="3749675" cy="1309687"/>
          </a:xfrm>
          <a:noFill/>
          <a:ln/>
        </p:spPr>
        <p:txBody>
          <a:bodyPr/>
          <a:lstStyle/>
          <a:p>
            <a:pPr marL="396875" indent="-396875">
              <a:buFont typeface="Monotype Sorts" pitchFamily="2" charset="2"/>
              <a:buNone/>
            </a:pPr>
            <a:r>
              <a:rPr lang="en-US" altLang="zh-CN" sz="2800">
                <a:effectLst/>
                <a:ea typeface="宋体" charset="-122"/>
              </a:rPr>
              <a:t>Two rules about parents:</a:t>
            </a:r>
          </a:p>
        </p:txBody>
      </p:sp>
      <p:pic>
        <p:nvPicPr>
          <p:cNvPr id="32780"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32781"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32782"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32783"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32784"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32785"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32786"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32787"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32788"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32789" name="Rectangle 21"/>
          <p:cNvSpPr>
            <a:spLocks noChangeArrowheads="1"/>
          </p:cNvSpPr>
          <p:nvPr/>
        </p:nvSpPr>
        <p:spPr bwMode="auto">
          <a:xfrm>
            <a:off x="1066800" y="2957513"/>
            <a:ext cx="3262313" cy="2711450"/>
          </a:xfrm>
          <a:prstGeom prst="rect">
            <a:avLst/>
          </a:prstGeom>
          <a:noFill/>
          <a:ln w="12700">
            <a:noFill/>
            <a:miter lim="800000"/>
            <a:headEnd/>
            <a:tailEnd/>
          </a:ln>
          <a:effectLst/>
        </p:spPr>
        <p:txBody>
          <a:bodyPr lIns="90488" tIns="44450" rIns="90488" bIns="44450"/>
          <a:lstStyle/>
          <a:p>
            <a:pPr marL="396875" indent="-396875">
              <a:spcBef>
                <a:spcPct val="20000"/>
              </a:spcBef>
              <a:buClr>
                <a:schemeClr val="tx2"/>
              </a:buClr>
              <a:buSzPct val="100000"/>
              <a:buFont typeface="Monotype Sorts" pitchFamily="2" charset="2"/>
              <a:buChar char="¶"/>
            </a:pPr>
            <a:r>
              <a:rPr lang="en-US" altLang="zh-CN" sz="2800">
                <a:solidFill>
                  <a:schemeClr val="tx1"/>
                </a:solidFill>
                <a:ea typeface="宋体" charset="-122"/>
              </a:rPr>
              <a:t>The root has no parent.</a:t>
            </a:r>
          </a:p>
          <a:p>
            <a:pPr marL="396875" indent="-396875">
              <a:spcBef>
                <a:spcPct val="20000"/>
              </a:spcBef>
              <a:buClr>
                <a:schemeClr val="tx2"/>
              </a:buClr>
              <a:buSzPct val="100000"/>
              <a:buFont typeface="Monotype Sorts" pitchFamily="2" charset="2"/>
              <a:buChar char="·"/>
            </a:pPr>
            <a:r>
              <a:rPr lang="en-US" altLang="zh-CN" sz="2800">
                <a:solidFill>
                  <a:schemeClr val="tx1"/>
                </a:solidFill>
                <a:ea typeface="宋体" charset="-122"/>
              </a:rPr>
              <a:t>Every other node has exactly one parent.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a:ea typeface="宋体" charset="-122"/>
              </a:rPr>
              <a:t>Motivation</a:t>
            </a:r>
          </a:p>
        </p:txBody>
      </p:sp>
      <p:sp>
        <p:nvSpPr>
          <p:cNvPr id="166915" name="Rectangle 3"/>
          <p:cNvSpPr>
            <a:spLocks noGrp="1" noChangeArrowheads="1"/>
          </p:cNvSpPr>
          <p:nvPr>
            <p:ph type="body" idx="1"/>
          </p:nvPr>
        </p:nvSpPr>
        <p:spPr/>
        <p:txBody>
          <a:bodyPr/>
          <a:lstStyle/>
          <a:p>
            <a:pPr>
              <a:lnSpc>
                <a:spcPct val="90000"/>
              </a:lnSpc>
            </a:pPr>
            <a:r>
              <a:rPr lang="en-US" altLang="zh-CN" sz="2800" dirty="0">
                <a:ea typeface="宋体" charset="-122"/>
              </a:rPr>
              <a:t>Linear structures</a:t>
            </a:r>
          </a:p>
          <a:p>
            <a:pPr lvl="1">
              <a:lnSpc>
                <a:spcPct val="90000"/>
              </a:lnSpc>
            </a:pPr>
            <a:r>
              <a:rPr lang="en-US" altLang="zh-CN" sz="2400" dirty="0">
                <a:ea typeface="宋体" charset="-122"/>
              </a:rPr>
              <a:t>arrays</a:t>
            </a:r>
          </a:p>
          <a:p>
            <a:pPr lvl="1">
              <a:lnSpc>
                <a:spcPct val="90000"/>
              </a:lnSpc>
            </a:pPr>
            <a:r>
              <a:rPr lang="en-US" altLang="zh-CN" sz="2400" dirty="0">
                <a:ea typeface="宋体" charset="-122"/>
              </a:rPr>
              <a:t>dynamic arrays</a:t>
            </a:r>
          </a:p>
          <a:p>
            <a:pPr lvl="1">
              <a:lnSpc>
                <a:spcPct val="90000"/>
              </a:lnSpc>
            </a:pPr>
            <a:r>
              <a:rPr lang="en-US" altLang="zh-CN" sz="2400" dirty="0">
                <a:ea typeface="宋体" charset="-122"/>
              </a:rPr>
              <a:t>linked lists</a:t>
            </a:r>
          </a:p>
          <a:p>
            <a:pPr>
              <a:lnSpc>
                <a:spcPct val="90000"/>
              </a:lnSpc>
            </a:pPr>
            <a:r>
              <a:rPr lang="en-US" altLang="zh-CN" sz="2800" dirty="0">
                <a:ea typeface="宋体" charset="-122"/>
              </a:rPr>
              <a:t>Nonlinear Structures</a:t>
            </a:r>
          </a:p>
          <a:p>
            <a:pPr lvl="1">
              <a:lnSpc>
                <a:spcPct val="90000"/>
              </a:lnSpc>
            </a:pPr>
            <a:r>
              <a:rPr lang="en-US" altLang="zh-CN" sz="2400" dirty="0">
                <a:ea typeface="宋体" charset="-122"/>
              </a:rPr>
              <a:t>trees - Hierarchical Structures</a:t>
            </a:r>
          </a:p>
          <a:p>
            <a:pPr lvl="1">
              <a:lnSpc>
                <a:spcPct val="90000"/>
              </a:lnSpc>
            </a:pPr>
            <a:r>
              <a:rPr lang="en-US" altLang="zh-CN" sz="2400" dirty="0">
                <a:ea typeface="宋体" charset="-122"/>
              </a:rPr>
              <a:t>Graphs </a:t>
            </a:r>
          </a:p>
          <a:p>
            <a:pPr lvl="1">
              <a:lnSpc>
                <a:spcPct val="90000"/>
              </a:lnSpc>
              <a:buFont typeface="Monotype Sorts" pitchFamily="2" charset="2"/>
              <a:buNone/>
            </a:pPr>
            <a:endParaRPr lang="en-US" altLang="zh-CN" sz="2400" dirty="0">
              <a:ea typeface="宋体" charset="-122"/>
            </a:endParaRPr>
          </a:p>
          <a:p>
            <a:pPr>
              <a:lnSpc>
                <a:spcPct val="90000"/>
              </a:lnSpc>
            </a:pPr>
            <a:r>
              <a:rPr lang="en-US" altLang="zh-CN" sz="2800" dirty="0">
                <a:ea typeface="宋体" charset="-122"/>
              </a:rPr>
              <a:t>Why???</a:t>
            </a:r>
          </a:p>
          <a:p>
            <a:pPr>
              <a:lnSpc>
                <a:spcPct val="90000"/>
              </a:lnSpc>
              <a:buFont typeface="Monotype Sorts" pitchFamily="2" charset="2"/>
              <a:buNone/>
            </a:pPr>
            <a:endParaRPr lang="en-US" altLang="en-US" sz="700" b="1" dirty="0">
              <a:latin typeface="Courier New" pitchFamily="49" charset="0"/>
            </a:endParaRPr>
          </a:p>
          <a:p>
            <a:pPr>
              <a:lnSpc>
                <a:spcPct val="90000"/>
              </a:lnSpc>
              <a:buFont typeface="Monotype Sorts" pitchFamily="2" charset="2"/>
              <a:buNone/>
            </a:pPr>
            <a:endParaRPr lang="en-US" altLang="en-US" sz="700" b="1" dirty="0">
              <a:latin typeface="Courier New" pitchFamily="49" charset="0"/>
            </a:endParaRPr>
          </a:p>
          <a:p>
            <a:pPr>
              <a:lnSpc>
                <a:spcPct val="90000"/>
              </a:lnSpc>
              <a:buFont typeface="Monotype Sorts" pitchFamily="2" charset="2"/>
              <a:buNone/>
            </a:pPr>
            <a:endParaRPr lang="en-US" altLang="en-US" sz="2400" b="1" dirty="0">
              <a:latin typeface="Courier New" pitchFamily="49" charset="0"/>
            </a:endParaRPr>
          </a:p>
          <a:p>
            <a:pPr>
              <a:lnSpc>
                <a:spcPct val="90000"/>
              </a:lnSpc>
              <a:buFont typeface="Monotype Sorts" pitchFamily="2" charset="2"/>
              <a:buNone/>
            </a:pPr>
            <a:endParaRPr lang="en-US" altLang="en-US" sz="1600" dirty="0"/>
          </a:p>
          <a:p>
            <a:pPr>
              <a:lnSpc>
                <a:spcPct val="90000"/>
              </a:lnSpc>
              <a:buFont typeface="Monotype Sorts" pitchFamily="2" charset="2"/>
              <a:buNone/>
            </a:pPr>
            <a:endParaRPr lang="en-US" altLang="en-US" sz="2400" b="1" dirty="0">
              <a:latin typeface="Courier New" pitchFamily="49" charset="0"/>
            </a:endParaRPr>
          </a:p>
          <a:p>
            <a:pPr>
              <a:lnSpc>
                <a:spcPct val="90000"/>
              </a:lnSpc>
              <a:buFont typeface="Monotype Sorts" pitchFamily="2" charset="2"/>
              <a:buNone/>
            </a:pPr>
            <a:endParaRPr lang="en-US" altLang="en-US" sz="2400" b="1" dirty="0">
              <a:latin typeface="Courier New" pitchFamily="49" charset="0"/>
            </a:endParaRPr>
          </a:p>
          <a:p>
            <a:pPr>
              <a:lnSpc>
                <a:spcPct val="90000"/>
              </a:lnSpc>
              <a:buFont typeface="Monotype Sorts" pitchFamily="2" charset="2"/>
              <a:buNone/>
            </a:pPr>
            <a:endParaRPr lang="en-US" altLang="en-US" sz="1600" dirty="0"/>
          </a:p>
          <a:p>
            <a:pPr>
              <a:lnSpc>
                <a:spcPct val="90000"/>
              </a:lnSpc>
              <a:buFont typeface="Monotype Sorts" pitchFamily="2" charset="2"/>
              <a:buNone/>
            </a:pPr>
            <a:r>
              <a:rPr lang="en-US" altLang="en-US" sz="2400" b="1" dirty="0">
                <a:latin typeface="Courier New" pitchFamily="49" charset="0"/>
              </a:rPr>
              <a:t> </a:t>
            </a:r>
            <a:r>
              <a:rPr lang="en-US" altLang="en-US" sz="24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69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69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9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91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691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4819"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34820"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34821"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34822"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4823"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34824"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4825"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34826"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34827"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Two nodes with the same parent are called </a:t>
            </a:r>
            <a:r>
              <a:rPr lang="en-US" altLang="zh-CN" sz="2800" u="sng">
                <a:solidFill>
                  <a:schemeClr val="accent2"/>
                </a:solidFill>
                <a:effectLst/>
                <a:ea typeface="宋体" charset="-122"/>
              </a:rPr>
              <a:t>siblings</a:t>
            </a:r>
            <a:r>
              <a:rPr lang="en-US" altLang="zh-CN" sz="2800">
                <a:effectLst/>
                <a:ea typeface="宋体" charset="-122"/>
              </a:rPr>
              <a:t>.</a:t>
            </a:r>
          </a:p>
        </p:txBody>
      </p:sp>
      <p:pic>
        <p:nvPicPr>
          <p:cNvPr id="34828"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34829"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34830"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34831"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34832"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34833"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34834"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34835"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34836"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34837" name="AutoShape 21"/>
          <p:cNvSpPr>
            <a:spLocks noChangeArrowheads="1"/>
          </p:cNvSpPr>
          <p:nvPr/>
        </p:nvSpPr>
        <p:spPr bwMode="auto">
          <a:xfrm>
            <a:off x="1089025" y="42592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Arkansas</a:t>
            </a:r>
          </a:p>
          <a:p>
            <a:pPr algn="ctr"/>
            <a:r>
              <a:rPr lang="en-US" altLang="zh-CN">
                <a:solidFill>
                  <a:schemeClr val="tx1"/>
                </a:solidFill>
                <a:latin typeface="Arial" charset="0"/>
                <a:ea typeface="宋体" charset="-122"/>
              </a:rPr>
              <a:t>and Colorado</a:t>
            </a:r>
          </a:p>
          <a:p>
            <a:pPr algn="ctr"/>
            <a:r>
              <a:rPr lang="en-US" altLang="zh-CN">
                <a:solidFill>
                  <a:schemeClr val="tx1"/>
                </a:solidFill>
                <a:latin typeface="Arial" charset="0"/>
                <a:ea typeface="宋体" charset="-122"/>
              </a:rPr>
              <a:t>are siblings.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zh-CN">
                <a:ea typeface="宋体" charset="-122"/>
              </a:rPr>
              <a:t>Complete Binary Trees</a:t>
            </a:r>
          </a:p>
        </p:txBody>
      </p:sp>
      <p:sp>
        <p:nvSpPr>
          <p:cNvPr id="36867"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a:t>
            </a:r>
            <a:r>
              <a:rPr lang="en-US" altLang="zh-CN" b="1" u="sng">
                <a:solidFill>
                  <a:schemeClr val="accent2"/>
                </a:solidFill>
                <a:effectLst/>
                <a:ea typeface="宋体" charset="-122"/>
              </a:rPr>
              <a:t>complete </a:t>
            </a:r>
            <a:r>
              <a:rPr lang="en-US" altLang="zh-CN">
                <a:effectLst/>
                <a:ea typeface="宋体" charset="-122"/>
              </a:rPr>
              <a:t>binary tree is a special kind of binary tree which will be useful to us.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zh-CN">
                <a:ea typeface="宋体" charset="-122"/>
              </a:rPr>
              <a:t>Complete Binary Trees</a:t>
            </a:r>
          </a:p>
        </p:txBody>
      </p:sp>
      <p:sp>
        <p:nvSpPr>
          <p:cNvPr id="38915"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complete binary tree is a special kind of binary tree which will be useful to us.</a:t>
            </a:r>
          </a:p>
        </p:txBody>
      </p:sp>
      <p:pic>
        <p:nvPicPr>
          <p:cNvPr id="38916" name="Picture 4"/>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sp>
        <p:nvSpPr>
          <p:cNvPr id="38917" name="AutoShape 5"/>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When a complete</a:t>
            </a:r>
          </a:p>
          <a:p>
            <a:pPr algn="ctr"/>
            <a:r>
              <a:rPr lang="en-US" altLang="zh-CN">
                <a:solidFill>
                  <a:schemeClr val="tx1"/>
                </a:solidFill>
                <a:latin typeface="Arial" charset="0"/>
                <a:ea typeface="宋体" charset="-122"/>
              </a:rPr>
              <a:t>binary tree is built,</a:t>
            </a:r>
          </a:p>
          <a:p>
            <a:pPr algn="ctr"/>
            <a:r>
              <a:rPr lang="en-US" altLang="zh-CN">
                <a:solidFill>
                  <a:schemeClr val="tx1"/>
                </a:solidFill>
                <a:latin typeface="Arial" charset="0"/>
                <a:ea typeface="宋体" charset="-122"/>
              </a:rPr>
              <a:t>its first node must be</a:t>
            </a:r>
          </a:p>
          <a:p>
            <a:pPr algn="ctr"/>
            <a:r>
              <a:rPr lang="en-US" altLang="zh-CN">
                <a:solidFill>
                  <a:schemeClr val="tx1"/>
                </a:solidFill>
                <a:latin typeface="Arial" charset="0"/>
                <a:ea typeface="宋体" charset="-122"/>
              </a:rPr>
              <a:t>the root.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40963" name="Rectangle 3"/>
          <p:cNvSpPr>
            <a:spLocks noGrp="1" noChangeArrowheads="1"/>
          </p:cNvSpPr>
          <p:nvPr>
            <p:ph type="title"/>
          </p:nvPr>
        </p:nvSpPr>
        <p:spPr>
          <a:noFill/>
          <a:ln/>
        </p:spPr>
        <p:txBody>
          <a:bodyPr/>
          <a:lstStyle/>
          <a:p>
            <a:r>
              <a:rPr lang="en-US" altLang="zh-CN">
                <a:ea typeface="宋体" charset="-122"/>
              </a:rPr>
              <a:t>Complete Binary Trees</a:t>
            </a:r>
          </a:p>
        </p:txBody>
      </p:sp>
      <p:sp>
        <p:nvSpPr>
          <p:cNvPr id="40964" name="Rectangle 4"/>
          <p:cNvSpPr>
            <a:spLocks noGrp="1" noChangeArrowheads="1"/>
          </p:cNvSpPr>
          <p:nvPr>
            <p:ph type="body" idx="1"/>
          </p:nvPr>
        </p:nvSpPr>
        <p:spPr>
          <a:xfrm>
            <a:off x="685800" y="1981200"/>
            <a:ext cx="3749675" cy="4114800"/>
          </a:xfrm>
          <a:noFill/>
          <a:ln/>
        </p:spPr>
        <p:txBody>
          <a:bodyPr/>
          <a:lstStyle/>
          <a:p>
            <a:pPr marL="0" indent="0">
              <a:buFont typeface="Monotype Sorts" pitchFamily="2" charset="2"/>
              <a:buNone/>
            </a:pPr>
            <a:r>
              <a:rPr lang="en-US" altLang="zh-CN">
                <a:effectLst/>
                <a:ea typeface="宋体" charset="-122"/>
              </a:rPr>
              <a:t>The second node of a complete binary tree is always the left child of the root...</a:t>
            </a:r>
          </a:p>
        </p:txBody>
      </p:sp>
      <p:pic>
        <p:nvPicPr>
          <p:cNvPr id="40965" name="Picture 5"/>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40966" name="Picture 6"/>
          <p:cNvPicPr>
            <a:picLocks noChangeArrowheads="1"/>
          </p:cNvPicPr>
          <p:nvPr/>
        </p:nvPicPr>
        <p:blipFill>
          <a:blip r:embed="rId4"/>
          <a:srcRect/>
          <a:stretch>
            <a:fillRect/>
          </a:stretch>
        </p:blipFill>
        <p:spPr bwMode="auto">
          <a:xfrm>
            <a:off x="4968875" y="2571750"/>
            <a:ext cx="808038" cy="687388"/>
          </a:xfrm>
          <a:prstGeom prst="rect">
            <a:avLst/>
          </a:prstGeom>
          <a:noFill/>
          <a:ln w="12700">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3011" name="Line 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43012" name="Rectangle 4"/>
          <p:cNvSpPr>
            <a:spLocks noGrp="1" noChangeArrowheads="1"/>
          </p:cNvSpPr>
          <p:nvPr>
            <p:ph type="title"/>
          </p:nvPr>
        </p:nvSpPr>
        <p:spPr>
          <a:noFill/>
          <a:ln/>
        </p:spPr>
        <p:txBody>
          <a:bodyPr/>
          <a:lstStyle/>
          <a:p>
            <a:r>
              <a:rPr lang="en-US" altLang="zh-CN">
                <a:ea typeface="宋体" charset="-122"/>
              </a:rPr>
              <a:t>Complete Binary Trees</a:t>
            </a:r>
          </a:p>
        </p:txBody>
      </p:sp>
      <p:sp>
        <p:nvSpPr>
          <p:cNvPr id="43013" name="Rectangle 5"/>
          <p:cNvSpPr>
            <a:spLocks noGrp="1" noChangeArrowheads="1"/>
          </p:cNvSpPr>
          <p:nvPr>
            <p:ph type="body" idx="1"/>
          </p:nvPr>
        </p:nvSpPr>
        <p:spPr>
          <a:xfrm>
            <a:off x="685800" y="1981200"/>
            <a:ext cx="3749675" cy="4114800"/>
          </a:xfrm>
          <a:noFill/>
          <a:ln/>
        </p:spPr>
        <p:txBody>
          <a:bodyPr/>
          <a:lstStyle/>
          <a:p>
            <a:pPr marL="0" indent="0">
              <a:buFont typeface="Monotype Sorts" pitchFamily="2" charset="2"/>
              <a:buNone/>
            </a:pPr>
            <a:r>
              <a:rPr lang="en-US" altLang="zh-CN">
                <a:effectLst/>
                <a:ea typeface="宋体" charset="-122"/>
              </a:rPr>
              <a:t>The second node of a complete binary tree is always the left child of the root...</a:t>
            </a:r>
          </a:p>
          <a:p>
            <a:pPr marL="0" indent="0">
              <a:buFont typeface="Monotype Sorts" pitchFamily="2" charset="2"/>
              <a:buNone/>
            </a:pPr>
            <a:r>
              <a:rPr lang="en-US" altLang="zh-CN">
                <a:effectLst/>
                <a:ea typeface="宋体" charset="-122"/>
              </a:rPr>
              <a:t>... and the third node is always the right child of the root.</a:t>
            </a:r>
          </a:p>
        </p:txBody>
      </p:sp>
      <p:pic>
        <p:nvPicPr>
          <p:cNvPr id="43014" name="Picture 6"/>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43015" name="Picture 7"/>
          <p:cNvPicPr>
            <a:picLocks noChangeArrowheads="1"/>
          </p:cNvPicPr>
          <p:nvPr/>
        </p:nvPicPr>
        <p:blipFill>
          <a:blip r:embed="rId4"/>
          <a:srcRect/>
          <a:stretch>
            <a:fillRect/>
          </a:stretch>
        </p:blipFill>
        <p:spPr bwMode="auto">
          <a:xfrm>
            <a:off x="4968875" y="2571750"/>
            <a:ext cx="808038" cy="687388"/>
          </a:xfrm>
          <a:prstGeom prst="rect">
            <a:avLst/>
          </a:prstGeom>
          <a:noFill/>
          <a:ln w="12700">
            <a:noFill/>
            <a:miter lim="800000"/>
            <a:headEnd/>
            <a:tailEnd/>
          </a:ln>
          <a:effectLst/>
        </p:spPr>
      </p:pic>
      <p:pic>
        <p:nvPicPr>
          <p:cNvPr id="43016" name="Picture 8"/>
          <p:cNvPicPr>
            <a:picLocks noChangeArrowheads="1"/>
          </p:cNvPicPr>
          <p:nvPr/>
        </p:nvPicPr>
        <p:blipFill>
          <a:blip r:embed="rId5"/>
          <a:srcRect/>
          <a:stretch>
            <a:fillRect/>
          </a:stretch>
        </p:blipFill>
        <p:spPr bwMode="auto">
          <a:xfrm>
            <a:off x="7115175" y="2511425"/>
            <a:ext cx="873125" cy="777875"/>
          </a:xfrm>
          <a:prstGeom prst="rect">
            <a:avLst/>
          </a:prstGeom>
          <a:noFill/>
          <a:ln w="12700">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pic>
        <p:nvPicPr>
          <p:cNvPr id="45059" name="Picture 3"/>
          <p:cNvPicPr>
            <a:picLocks noChangeArrowheads="1"/>
          </p:cNvPicPr>
          <p:nvPr/>
        </p:nvPicPr>
        <p:blipFill>
          <a:blip r:embed="rId3"/>
          <a:srcRect/>
          <a:stretch>
            <a:fillRect/>
          </a:stretch>
        </p:blipFill>
        <p:spPr bwMode="auto">
          <a:xfrm>
            <a:off x="3814763" y="3657600"/>
            <a:ext cx="1204912" cy="1003300"/>
          </a:xfrm>
          <a:prstGeom prst="rect">
            <a:avLst/>
          </a:prstGeom>
          <a:noFill/>
          <a:ln w="12700">
            <a:noFill/>
            <a:miter lim="800000"/>
            <a:headEnd/>
            <a:tailEnd/>
          </a:ln>
          <a:effectLst/>
        </p:spPr>
      </p:pic>
      <p:sp>
        <p:nvSpPr>
          <p:cNvPr id="45060" name="Line 4"/>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5061" name="Line 5"/>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45062" name="Rectangle 6"/>
          <p:cNvSpPr>
            <a:spLocks noGrp="1" noChangeArrowheads="1"/>
          </p:cNvSpPr>
          <p:nvPr>
            <p:ph type="title"/>
          </p:nvPr>
        </p:nvSpPr>
        <p:spPr>
          <a:noFill/>
          <a:ln/>
        </p:spPr>
        <p:txBody>
          <a:bodyPr/>
          <a:lstStyle/>
          <a:p>
            <a:r>
              <a:rPr lang="en-US" altLang="zh-CN">
                <a:ea typeface="宋体" charset="-122"/>
              </a:rPr>
              <a:t>Complete Binary Trees</a:t>
            </a:r>
          </a:p>
        </p:txBody>
      </p:sp>
      <p:sp>
        <p:nvSpPr>
          <p:cNvPr id="45063" name="Rectangle 7"/>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45064" name="Picture 8"/>
          <p:cNvPicPr>
            <a:picLocks noChangeArrowheads="1"/>
          </p:cNvPicPr>
          <p:nvPr/>
        </p:nvPicPr>
        <p:blipFill>
          <a:blip r:embed="rId4"/>
          <a:srcRect/>
          <a:stretch>
            <a:fillRect/>
          </a:stretch>
        </p:blipFill>
        <p:spPr bwMode="auto">
          <a:xfrm>
            <a:off x="5913438" y="1362075"/>
            <a:ext cx="1433512" cy="969963"/>
          </a:xfrm>
          <a:prstGeom prst="rect">
            <a:avLst/>
          </a:prstGeom>
          <a:noFill/>
          <a:ln w="12700">
            <a:noFill/>
            <a:miter lim="800000"/>
            <a:headEnd/>
            <a:tailEnd/>
          </a:ln>
          <a:effectLst/>
        </p:spPr>
      </p:pic>
      <p:pic>
        <p:nvPicPr>
          <p:cNvPr id="45065" name="Picture 9"/>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45066" name="Picture 10"/>
          <p:cNvPicPr>
            <a:picLocks noChangeArrowheads="1"/>
          </p:cNvPicPr>
          <p:nvPr/>
        </p:nvPicPr>
        <p:blipFill>
          <a:blip r:embed="rId6"/>
          <a:srcRect/>
          <a:stretch>
            <a:fillRect/>
          </a:stretch>
        </p:blipFill>
        <p:spPr bwMode="auto">
          <a:xfrm>
            <a:off x="7115175" y="2511425"/>
            <a:ext cx="873125" cy="777875"/>
          </a:xfrm>
          <a:prstGeom prst="rect">
            <a:avLst/>
          </a:prstGeom>
          <a:noFill/>
          <a:ln w="12700">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47107"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pic>
        <p:nvPicPr>
          <p:cNvPr id="47108" name="Picture 4"/>
          <p:cNvPicPr>
            <a:picLocks noChangeArrowheads="1"/>
          </p:cNvPicPr>
          <p:nvPr/>
        </p:nvPicPr>
        <p:blipFill>
          <a:blip r:embed="rId3"/>
          <a:srcRect/>
          <a:stretch>
            <a:fillRect/>
          </a:stretch>
        </p:blipFill>
        <p:spPr bwMode="auto">
          <a:xfrm>
            <a:off x="3814763" y="3657600"/>
            <a:ext cx="1204912" cy="1003300"/>
          </a:xfrm>
          <a:prstGeom prst="rect">
            <a:avLst/>
          </a:prstGeom>
          <a:noFill/>
          <a:ln w="12700">
            <a:noFill/>
            <a:miter lim="800000"/>
            <a:headEnd/>
            <a:tailEnd/>
          </a:ln>
          <a:effectLst/>
        </p:spPr>
      </p:pic>
      <p:sp>
        <p:nvSpPr>
          <p:cNvPr id="47109" name="Line 5"/>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7110" name="Line 6"/>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47111" name="Rectangle 7"/>
          <p:cNvSpPr>
            <a:spLocks noGrp="1" noChangeArrowheads="1"/>
          </p:cNvSpPr>
          <p:nvPr>
            <p:ph type="title"/>
          </p:nvPr>
        </p:nvSpPr>
        <p:spPr>
          <a:noFill/>
          <a:ln/>
        </p:spPr>
        <p:txBody>
          <a:bodyPr/>
          <a:lstStyle/>
          <a:p>
            <a:r>
              <a:rPr lang="en-US" altLang="zh-CN">
                <a:ea typeface="宋体" charset="-122"/>
              </a:rPr>
              <a:t>Complete Binary Trees</a:t>
            </a:r>
          </a:p>
        </p:txBody>
      </p:sp>
      <p:sp>
        <p:nvSpPr>
          <p:cNvPr id="47112" name="Rectangle 8"/>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47113" name="Picture 9"/>
          <p:cNvPicPr>
            <a:picLocks noChangeArrowheads="1"/>
          </p:cNvPicPr>
          <p:nvPr/>
        </p:nvPicPr>
        <p:blipFill>
          <a:blip r:embed="rId4"/>
          <a:srcRect/>
          <a:stretch>
            <a:fillRect/>
          </a:stretch>
        </p:blipFill>
        <p:spPr bwMode="auto">
          <a:xfrm>
            <a:off x="5913438" y="1362075"/>
            <a:ext cx="1433512" cy="969963"/>
          </a:xfrm>
          <a:prstGeom prst="rect">
            <a:avLst/>
          </a:prstGeom>
          <a:noFill/>
          <a:ln w="12700">
            <a:noFill/>
            <a:miter lim="800000"/>
            <a:headEnd/>
            <a:tailEnd/>
          </a:ln>
          <a:effectLst/>
        </p:spPr>
      </p:pic>
      <p:pic>
        <p:nvPicPr>
          <p:cNvPr id="47114" name="Picture 10"/>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47115" name="Picture 11"/>
          <p:cNvPicPr>
            <a:picLocks noChangeArrowheads="1"/>
          </p:cNvPicPr>
          <p:nvPr/>
        </p:nvPicPr>
        <p:blipFill>
          <a:blip r:embed="rId6"/>
          <a:srcRect/>
          <a:stretch>
            <a:fillRect/>
          </a:stretch>
        </p:blipFill>
        <p:spPr bwMode="auto">
          <a:xfrm>
            <a:off x="7115175" y="2511425"/>
            <a:ext cx="873125" cy="777875"/>
          </a:xfrm>
          <a:prstGeom prst="rect">
            <a:avLst/>
          </a:prstGeom>
          <a:noFill/>
          <a:ln w="12700">
            <a:noFill/>
            <a:miter lim="800000"/>
            <a:headEnd/>
            <a:tailEnd/>
          </a:ln>
          <a:effectLst/>
        </p:spPr>
      </p:pic>
      <p:pic>
        <p:nvPicPr>
          <p:cNvPr id="47116" name="Picture 12"/>
          <p:cNvPicPr>
            <a:picLocks noChangeArrowheads="1"/>
          </p:cNvPicPr>
          <p:nvPr/>
        </p:nvPicPr>
        <p:blipFill>
          <a:blip r:embed="rId7"/>
          <a:srcRect/>
          <a:stretch>
            <a:fillRect/>
          </a:stretch>
        </p:blipFill>
        <p:spPr bwMode="auto">
          <a:xfrm>
            <a:off x="5251450" y="3641725"/>
            <a:ext cx="711200" cy="1111250"/>
          </a:xfrm>
          <a:prstGeom prst="rect">
            <a:avLst/>
          </a:prstGeom>
          <a:noFill/>
          <a:ln w="12700">
            <a:noFill/>
            <a:miter lim="800000"/>
            <a:headEnd/>
            <a:tailEnd/>
          </a:ln>
          <a:effec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49155"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49156" name="Line 4"/>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pic>
        <p:nvPicPr>
          <p:cNvPr id="49157" name="Picture 5"/>
          <p:cNvPicPr>
            <a:picLocks noChangeArrowheads="1"/>
          </p:cNvPicPr>
          <p:nvPr/>
        </p:nvPicPr>
        <p:blipFill>
          <a:blip r:embed="rId3"/>
          <a:srcRect/>
          <a:stretch>
            <a:fillRect/>
          </a:stretch>
        </p:blipFill>
        <p:spPr bwMode="auto">
          <a:xfrm>
            <a:off x="6086475" y="3794125"/>
            <a:ext cx="1444625" cy="822325"/>
          </a:xfrm>
          <a:prstGeom prst="rect">
            <a:avLst/>
          </a:prstGeom>
          <a:noFill/>
          <a:ln w="12700">
            <a:noFill/>
            <a:miter lim="800000"/>
            <a:headEnd/>
            <a:tailEnd/>
          </a:ln>
          <a:effectLst/>
        </p:spPr>
      </p:pic>
      <p:pic>
        <p:nvPicPr>
          <p:cNvPr id="49158" name="Picture 6"/>
          <p:cNvPicPr>
            <a:picLocks noChangeArrowheads="1"/>
          </p:cNvPicPr>
          <p:nvPr/>
        </p:nvPicPr>
        <p:blipFill>
          <a:blip r:embed="rId4"/>
          <a:srcRect/>
          <a:stretch>
            <a:fillRect/>
          </a:stretch>
        </p:blipFill>
        <p:spPr bwMode="auto">
          <a:xfrm>
            <a:off x="3814763" y="3657600"/>
            <a:ext cx="1204912" cy="1003300"/>
          </a:xfrm>
          <a:prstGeom prst="rect">
            <a:avLst/>
          </a:prstGeom>
          <a:noFill/>
          <a:ln w="12700">
            <a:noFill/>
            <a:miter lim="800000"/>
            <a:headEnd/>
            <a:tailEnd/>
          </a:ln>
          <a:effectLst/>
        </p:spPr>
      </p:pic>
      <p:sp>
        <p:nvSpPr>
          <p:cNvPr id="49159" name="Line 7"/>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9160" name="Line 8"/>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49161" name="Rectangle 9"/>
          <p:cNvSpPr>
            <a:spLocks noGrp="1" noChangeArrowheads="1"/>
          </p:cNvSpPr>
          <p:nvPr>
            <p:ph type="title"/>
          </p:nvPr>
        </p:nvSpPr>
        <p:spPr>
          <a:noFill/>
          <a:ln/>
        </p:spPr>
        <p:txBody>
          <a:bodyPr/>
          <a:lstStyle/>
          <a:p>
            <a:r>
              <a:rPr lang="en-US" altLang="zh-CN">
                <a:ea typeface="宋体" charset="-122"/>
              </a:rPr>
              <a:t>Complete Binary Trees</a:t>
            </a:r>
          </a:p>
        </p:txBody>
      </p:sp>
      <p:sp>
        <p:nvSpPr>
          <p:cNvPr id="49162" name="Rectangle 10"/>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49163" name="Picture 11"/>
          <p:cNvPicPr>
            <a:picLocks noChangeArrowheads="1"/>
          </p:cNvPicPr>
          <p:nvPr/>
        </p:nvPicPr>
        <p:blipFill>
          <a:blip r:embed="rId5"/>
          <a:srcRect/>
          <a:stretch>
            <a:fillRect/>
          </a:stretch>
        </p:blipFill>
        <p:spPr bwMode="auto">
          <a:xfrm>
            <a:off x="5913438" y="1362075"/>
            <a:ext cx="1433512" cy="969963"/>
          </a:xfrm>
          <a:prstGeom prst="rect">
            <a:avLst/>
          </a:prstGeom>
          <a:noFill/>
          <a:ln w="12700">
            <a:noFill/>
            <a:miter lim="800000"/>
            <a:headEnd/>
            <a:tailEnd/>
          </a:ln>
          <a:effectLst/>
        </p:spPr>
      </p:pic>
      <p:pic>
        <p:nvPicPr>
          <p:cNvPr id="49164" name="Picture 12"/>
          <p:cNvPicPr>
            <a:picLocks noChangeArrowheads="1"/>
          </p:cNvPicPr>
          <p:nvPr/>
        </p:nvPicPr>
        <p:blipFill>
          <a:blip r:embed="rId6"/>
          <a:srcRect/>
          <a:stretch>
            <a:fillRect/>
          </a:stretch>
        </p:blipFill>
        <p:spPr bwMode="auto">
          <a:xfrm>
            <a:off x="4968875" y="2571750"/>
            <a:ext cx="808038" cy="687388"/>
          </a:xfrm>
          <a:prstGeom prst="rect">
            <a:avLst/>
          </a:prstGeom>
          <a:noFill/>
          <a:ln w="12700">
            <a:noFill/>
            <a:miter lim="800000"/>
            <a:headEnd/>
            <a:tailEnd/>
          </a:ln>
          <a:effectLst/>
        </p:spPr>
      </p:pic>
      <p:pic>
        <p:nvPicPr>
          <p:cNvPr id="49165" name="Picture 13"/>
          <p:cNvPicPr>
            <a:picLocks noChangeArrowheads="1"/>
          </p:cNvPicPr>
          <p:nvPr/>
        </p:nvPicPr>
        <p:blipFill>
          <a:blip r:embed="rId7"/>
          <a:srcRect/>
          <a:stretch>
            <a:fillRect/>
          </a:stretch>
        </p:blipFill>
        <p:spPr bwMode="auto">
          <a:xfrm>
            <a:off x="7115175" y="2511425"/>
            <a:ext cx="873125" cy="777875"/>
          </a:xfrm>
          <a:prstGeom prst="rect">
            <a:avLst/>
          </a:prstGeom>
          <a:noFill/>
          <a:ln w="12700">
            <a:noFill/>
            <a:miter lim="800000"/>
            <a:headEnd/>
            <a:tailEnd/>
          </a:ln>
          <a:effectLst/>
        </p:spPr>
      </p:pic>
      <p:pic>
        <p:nvPicPr>
          <p:cNvPr id="49166" name="Picture 14"/>
          <p:cNvPicPr>
            <a:picLocks noChangeArrowheads="1"/>
          </p:cNvPicPr>
          <p:nvPr/>
        </p:nvPicPr>
        <p:blipFill>
          <a:blip r:embed="rId8"/>
          <a:srcRect/>
          <a:stretch>
            <a:fillRect/>
          </a:stretch>
        </p:blipFill>
        <p:spPr bwMode="auto">
          <a:xfrm>
            <a:off x="5251450" y="3641725"/>
            <a:ext cx="711200" cy="1111250"/>
          </a:xfrm>
          <a:prstGeom prst="rect">
            <a:avLst/>
          </a:prstGeom>
          <a:noFill/>
          <a:ln w="12700">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51203"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51204" name="Line 4"/>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51205" name="Line 5"/>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51206" name="Picture 6"/>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51207" name="Picture 7"/>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51208" name="Picture 8"/>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sp>
        <p:nvSpPr>
          <p:cNvPr id="51209"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1210" name="Line 10"/>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51211" name="Rectangle 11"/>
          <p:cNvSpPr>
            <a:spLocks noGrp="1" noChangeArrowheads="1"/>
          </p:cNvSpPr>
          <p:nvPr>
            <p:ph type="title"/>
          </p:nvPr>
        </p:nvSpPr>
        <p:spPr>
          <a:noFill/>
          <a:ln/>
        </p:spPr>
        <p:txBody>
          <a:bodyPr/>
          <a:lstStyle/>
          <a:p>
            <a:r>
              <a:rPr lang="en-US" altLang="zh-CN">
                <a:ea typeface="宋体" charset="-122"/>
              </a:rPr>
              <a:t>Complete Binary Trees</a:t>
            </a:r>
          </a:p>
        </p:txBody>
      </p:sp>
      <p:sp>
        <p:nvSpPr>
          <p:cNvPr id="51212" name="Rectangle 12"/>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51213" name="Picture 13"/>
          <p:cNvPicPr>
            <a:picLocks noChangeArrowheads="1"/>
          </p:cNvPicPr>
          <p:nvPr/>
        </p:nvPicPr>
        <p:blipFill>
          <a:blip r:embed="rId6"/>
          <a:srcRect/>
          <a:stretch>
            <a:fillRect/>
          </a:stretch>
        </p:blipFill>
        <p:spPr bwMode="auto">
          <a:xfrm>
            <a:off x="5913438" y="1362075"/>
            <a:ext cx="1433512" cy="969963"/>
          </a:xfrm>
          <a:prstGeom prst="rect">
            <a:avLst/>
          </a:prstGeom>
          <a:noFill/>
          <a:ln w="12700">
            <a:noFill/>
            <a:miter lim="800000"/>
            <a:headEnd/>
            <a:tailEnd/>
          </a:ln>
          <a:effectLst/>
        </p:spPr>
      </p:pic>
      <p:pic>
        <p:nvPicPr>
          <p:cNvPr id="51214" name="Picture 14"/>
          <p:cNvPicPr>
            <a:picLocks noChangeArrowheads="1"/>
          </p:cNvPicPr>
          <p:nvPr/>
        </p:nvPicPr>
        <p:blipFill>
          <a:blip r:embed="rId7"/>
          <a:srcRect/>
          <a:stretch>
            <a:fillRect/>
          </a:stretch>
        </p:blipFill>
        <p:spPr bwMode="auto">
          <a:xfrm>
            <a:off x="4968875" y="2571750"/>
            <a:ext cx="808038" cy="687388"/>
          </a:xfrm>
          <a:prstGeom prst="rect">
            <a:avLst/>
          </a:prstGeom>
          <a:noFill/>
          <a:ln w="12700">
            <a:noFill/>
            <a:miter lim="800000"/>
            <a:headEnd/>
            <a:tailEnd/>
          </a:ln>
          <a:effectLst/>
        </p:spPr>
      </p:pic>
      <p:pic>
        <p:nvPicPr>
          <p:cNvPr id="51215" name="Picture 15"/>
          <p:cNvPicPr>
            <a:picLocks noChangeArrowheads="1"/>
          </p:cNvPicPr>
          <p:nvPr/>
        </p:nvPicPr>
        <p:blipFill>
          <a:blip r:embed="rId8"/>
          <a:srcRect/>
          <a:stretch>
            <a:fillRect/>
          </a:stretch>
        </p:blipFill>
        <p:spPr bwMode="auto">
          <a:xfrm>
            <a:off x="7115175" y="2511425"/>
            <a:ext cx="873125" cy="777875"/>
          </a:xfrm>
          <a:prstGeom prst="rect">
            <a:avLst/>
          </a:prstGeom>
          <a:noFill/>
          <a:ln w="12700">
            <a:noFill/>
            <a:miter lim="800000"/>
            <a:headEnd/>
            <a:tailEnd/>
          </a:ln>
          <a:effectLst/>
        </p:spPr>
      </p:pic>
      <p:pic>
        <p:nvPicPr>
          <p:cNvPr id="51216" name="Picture 16"/>
          <p:cNvPicPr>
            <a:picLocks noChangeArrowheads="1"/>
          </p:cNvPicPr>
          <p:nvPr/>
        </p:nvPicPr>
        <p:blipFill>
          <a:blip r:embed="rId9"/>
          <a:srcRect/>
          <a:stretch>
            <a:fillRect/>
          </a:stretch>
        </p:blipFill>
        <p:spPr bwMode="auto">
          <a:xfrm>
            <a:off x="5251450" y="3641725"/>
            <a:ext cx="711200" cy="1111250"/>
          </a:xfrm>
          <a:prstGeom prst="rect">
            <a:avLst/>
          </a:prstGeom>
          <a:noFill/>
          <a:ln w="12700">
            <a:noFill/>
            <a:miter lim="800000"/>
            <a:headEnd/>
            <a:tailEnd/>
          </a:ln>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53251"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53252"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53253"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53254"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53255" name="Picture 7"/>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53256" name="Picture 8"/>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53257" name="Picture 9"/>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sp>
        <p:nvSpPr>
          <p:cNvPr id="53258"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3259" name="Line 11"/>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53260" name="Rectangle 12"/>
          <p:cNvSpPr>
            <a:spLocks noGrp="1" noChangeArrowheads="1"/>
          </p:cNvSpPr>
          <p:nvPr>
            <p:ph type="title"/>
          </p:nvPr>
        </p:nvSpPr>
        <p:spPr>
          <a:noFill/>
          <a:ln/>
        </p:spPr>
        <p:txBody>
          <a:bodyPr/>
          <a:lstStyle/>
          <a:p>
            <a:r>
              <a:rPr lang="en-US" altLang="zh-CN">
                <a:ea typeface="宋体" charset="-122"/>
              </a:rPr>
              <a:t>Complete Binary Trees</a:t>
            </a:r>
          </a:p>
        </p:txBody>
      </p:sp>
      <p:sp>
        <p:nvSpPr>
          <p:cNvPr id="53261" name="Rectangle 13"/>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53262" name="Picture 14"/>
          <p:cNvPicPr>
            <a:picLocks noChangeArrowheads="1"/>
          </p:cNvPicPr>
          <p:nvPr/>
        </p:nvPicPr>
        <p:blipFill>
          <a:blip r:embed="rId6"/>
          <a:srcRect/>
          <a:stretch>
            <a:fillRect/>
          </a:stretch>
        </p:blipFill>
        <p:spPr bwMode="auto">
          <a:xfrm>
            <a:off x="5913438" y="1362075"/>
            <a:ext cx="1433512" cy="969963"/>
          </a:xfrm>
          <a:prstGeom prst="rect">
            <a:avLst/>
          </a:prstGeom>
          <a:noFill/>
          <a:ln w="12700">
            <a:noFill/>
            <a:miter lim="800000"/>
            <a:headEnd/>
            <a:tailEnd/>
          </a:ln>
          <a:effectLst/>
        </p:spPr>
      </p:pic>
      <p:pic>
        <p:nvPicPr>
          <p:cNvPr id="53263" name="Picture 15"/>
          <p:cNvPicPr>
            <a:picLocks noChangeArrowheads="1"/>
          </p:cNvPicPr>
          <p:nvPr/>
        </p:nvPicPr>
        <p:blipFill>
          <a:blip r:embed="rId7"/>
          <a:srcRect/>
          <a:stretch>
            <a:fillRect/>
          </a:stretch>
        </p:blipFill>
        <p:spPr bwMode="auto">
          <a:xfrm>
            <a:off x="4968875" y="2571750"/>
            <a:ext cx="808038" cy="687388"/>
          </a:xfrm>
          <a:prstGeom prst="rect">
            <a:avLst/>
          </a:prstGeom>
          <a:noFill/>
          <a:ln w="12700">
            <a:noFill/>
            <a:miter lim="800000"/>
            <a:headEnd/>
            <a:tailEnd/>
          </a:ln>
          <a:effectLst/>
        </p:spPr>
      </p:pic>
      <p:pic>
        <p:nvPicPr>
          <p:cNvPr id="53264" name="Picture 16"/>
          <p:cNvPicPr>
            <a:picLocks noChangeArrowheads="1"/>
          </p:cNvPicPr>
          <p:nvPr/>
        </p:nvPicPr>
        <p:blipFill>
          <a:blip r:embed="rId8"/>
          <a:srcRect/>
          <a:stretch>
            <a:fillRect/>
          </a:stretch>
        </p:blipFill>
        <p:spPr bwMode="auto">
          <a:xfrm>
            <a:off x="7115175" y="2511425"/>
            <a:ext cx="873125" cy="777875"/>
          </a:xfrm>
          <a:prstGeom prst="rect">
            <a:avLst/>
          </a:prstGeom>
          <a:noFill/>
          <a:ln w="12700">
            <a:noFill/>
            <a:miter lim="800000"/>
            <a:headEnd/>
            <a:tailEnd/>
          </a:ln>
          <a:effectLst/>
        </p:spPr>
      </p:pic>
      <p:pic>
        <p:nvPicPr>
          <p:cNvPr id="53265" name="Picture 17"/>
          <p:cNvPicPr>
            <a:picLocks noChangeArrowheads="1"/>
          </p:cNvPicPr>
          <p:nvPr/>
        </p:nvPicPr>
        <p:blipFill>
          <a:blip r:embed="rId9"/>
          <a:srcRect/>
          <a:stretch>
            <a:fillRect/>
          </a:stretch>
        </p:blipFill>
        <p:spPr bwMode="auto">
          <a:xfrm>
            <a:off x="5251450" y="3641725"/>
            <a:ext cx="711200" cy="1111250"/>
          </a:xfrm>
          <a:prstGeom prst="rect">
            <a:avLst/>
          </a:prstGeom>
          <a:noFill/>
          <a:ln w="12700">
            <a:noFill/>
            <a:miter lim="800000"/>
            <a:headEnd/>
            <a:tailEnd/>
          </a:ln>
          <a:effectLst/>
        </p:spPr>
      </p:pic>
      <p:pic>
        <p:nvPicPr>
          <p:cNvPr id="53266" name="Picture 18"/>
          <p:cNvPicPr>
            <a:picLocks noChangeArrowheads="1"/>
          </p:cNvPicPr>
          <p:nvPr/>
        </p:nvPicPr>
        <p:blipFill>
          <a:blip r:embed="rId10"/>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a:ea typeface="宋体" charset="-122"/>
              </a:rPr>
              <a:t>Application: Mailing Addresses</a:t>
            </a:r>
          </a:p>
        </p:txBody>
      </p:sp>
      <p:sp>
        <p:nvSpPr>
          <p:cNvPr id="167939" name="Text Box 3"/>
          <p:cNvSpPr txBox="1">
            <a:spLocks noChangeArrowheads="1"/>
          </p:cNvSpPr>
          <p:nvPr/>
        </p:nvSpPr>
        <p:spPr bwMode="auto">
          <a:xfrm>
            <a:off x="152400" y="1981200"/>
            <a:ext cx="8610600" cy="4893647"/>
          </a:xfrm>
          <a:prstGeom prst="rect">
            <a:avLst/>
          </a:prstGeom>
          <a:noFill/>
          <a:ln w="12700">
            <a:noFill/>
            <a:miter lim="800000"/>
            <a:headEnd/>
            <a:tailEnd/>
          </a:ln>
          <a:effectLst/>
        </p:spPr>
        <p:txBody>
          <a:bodyPr>
            <a:spAutoFit/>
          </a:bodyPr>
          <a:lstStyle/>
          <a:p>
            <a:pPr>
              <a:spcBef>
                <a:spcPct val="50000"/>
              </a:spcBef>
            </a:pPr>
            <a:r>
              <a:rPr lang="en-US" altLang="zh-CN" dirty="0">
                <a:solidFill>
                  <a:srgbClr val="FFFF00"/>
                </a:solidFill>
                <a:ea typeface="宋体" charset="-122"/>
              </a:rPr>
              <a:t>Zhigang Zhu, CS Dept, CCNY, New York, NY 10031, USA</a:t>
            </a:r>
          </a:p>
          <a:p>
            <a:pPr>
              <a:spcBef>
                <a:spcPct val="50000"/>
              </a:spcBef>
            </a:pPr>
            <a:endParaRPr lang="en-US" altLang="zh-CN" dirty="0">
              <a:solidFill>
                <a:srgbClr val="FFFF00"/>
              </a:solidFill>
              <a:ea typeface="宋体" charset="-122"/>
            </a:endParaRPr>
          </a:p>
          <a:p>
            <a:pPr>
              <a:spcBef>
                <a:spcPct val="50000"/>
              </a:spcBef>
            </a:pPr>
            <a:r>
              <a:rPr lang="en-US" altLang="zh-CN" dirty="0">
                <a:solidFill>
                  <a:srgbClr val="FFFF00"/>
                </a:solidFill>
                <a:ea typeface="宋体" charset="-122"/>
              </a:rPr>
              <a:t>7.9 billion = 7,900,000,000 people in the world</a:t>
            </a:r>
          </a:p>
          <a:p>
            <a:pPr>
              <a:spcBef>
                <a:spcPct val="50000"/>
              </a:spcBef>
            </a:pPr>
            <a:endParaRPr lang="en-US" altLang="zh-CN" dirty="0">
              <a:solidFill>
                <a:srgbClr val="FFFF00"/>
              </a:solidFill>
              <a:ea typeface="宋体" charset="-122"/>
            </a:endParaRPr>
          </a:p>
          <a:p>
            <a:pPr>
              <a:spcBef>
                <a:spcPct val="50000"/>
              </a:spcBef>
            </a:pPr>
            <a:r>
              <a:rPr lang="en-US" altLang="zh-CN" dirty="0">
                <a:solidFill>
                  <a:srgbClr val="FFFF00"/>
                </a:solidFill>
                <a:ea typeface="宋体" charset="-122"/>
              </a:rPr>
              <a:t>What kind of structure is the best for a postman to locate me?</a:t>
            </a:r>
          </a:p>
          <a:p>
            <a:pPr>
              <a:spcBef>
                <a:spcPct val="50000"/>
              </a:spcBef>
            </a:pPr>
            <a:r>
              <a:rPr lang="en-US" altLang="zh-CN" dirty="0">
                <a:solidFill>
                  <a:srgbClr val="FFFF00"/>
                </a:solidFill>
                <a:ea typeface="宋体" charset="-122"/>
              </a:rPr>
              <a:t>Array ?</a:t>
            </a:r>
          </a:p>
          <a:p>
            <a:pPr>
              <a:spcBef>
                <a:spcPct val="50000"/>
              </a:spcBef>
            </a:pPr>
            <a:r>
              <a:rPr lang="en-US" altLang="zh-CN" dirty="0">
                <a:solidFill>
                  <a:srgbClr val="FFFF00"/>
                </a:solidFill>
                <a:ea typeface="宋体" charset="-122"/>
              </a:rPr>
              <a:t>Linked list ?</a:t>
            </a:r>
          </a:p>
          <a:p>
            <a:pPr>
              <a:spcBef>
                <a:spcPct val="50000"/>
              </a:spcBef>
            </a:pPr>
            <a:r>
              <a:rPr lang="en-US" altLang="zh-CN" dirty="0">
                <a:solidFill>
                  <a:srgbClr val="FFFF00"/>
                </a:solidFill>
                <a:ea typeface="宋体" charset="-122"/>
              </a:rPr>
              <a:t>Tree ?</a:t>
            </a:r>
          </a:p>
          <a:p>
            <a:pPr>
              <a:spcBef>
                <a:spcPct val="50000"/>
              </a:spcBef>
            </a:pPr>
            <a:endParaRPr lang="zh-CN" altLang="en-US" dirty="0">
              <a:solidFill>
                <a:srgbClr val="FFFF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9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79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7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55299"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55300"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55301" name="Line 5"/>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55302"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55303"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55304" name="Picture 8"/>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55305" name="Picture 9"/>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55306" name="Picture 10"/>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pic>
        <p:nvPicPr>
          <p:cNvPr id="55307" name="Picture 11"/>
          <p:cNvPicPr>
            <a:picLocks noChangeArrowheads="1"/>
          </p:cNvPicPr>
          <p:nvPr/>
        </p:nvPicPr>
        <p:blipFill>
          <a:blip r:embed="rId6"/>
          <a:srcRect/>
          <a:stretch>
            <a:fillRect/>
          </a:stretch>
        </p:blipFill>
        <p:spPr bwMode="auto">
          <a:xfrm>
            <a:off x="5195888" y="5280025"/>
            <a:ext cx="717550" cy="454025"/>
          </a:xfrm>
          <a:prstGeom prst="rect">
            <a:avLst/>
          </a:prstGeom>
          <a:noFill/>
          <a:ln w="12700">
            <a:noFill/>
            <a:miter lim="800000"/>
            <a:headEnd/>
            <a:tailEnd/>
          </a:ln>
          <a:effectLst/>
        </p:spPr>
      </p:pic>
      <p:sp>
        <p:nvSpPr>
          <p:cNvPr id="55308"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5309" name="Line 1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55310" name="Rectangle 14"/>
          <p:cNvSpPr>
            <a:spLocks noGrp="1" noChangeArrowheads="1"/>
          </p:cNvSpPr>
          <p:nvPr>
            <p:ph type="title"/>
          </p:nvPr>
        </p:nvSpPr>
        <p:spPr>
          <a:noFill/>
          <a:ln/>
        </p:spPr>
        <p:txBody>
          <a:bodyPr/>
          <a:lstStyle/>
          <a:p>
            <a:r>
              <a:rPr lang="en-US" altLang="zh-CN">
                <a:ea typeface="宋体" charset="-122"/>
              </a:rPr>
              <a:t>Complete Binary Trees</a:t>
            </a:r>
          </a:p>
        </p:txBody>
      </p:sp>
      <p:sp>
        <p:nvSpPr>
          <p:cNvPr id="55311" name="Rectangle 15"/>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55312" name="Picture 16"/>
          <p:cNvPicPr>
            <a:picLocks noChangeArrowheads="1"/>
          </p:cNvPicPr>
          <p:nvPr/>
        </p:nvPicPr>
        <p:blipFill>
          <a:blip r:embed="rId7"/>
          <a:srcRect/>
          <a:stretch>
            <a:fillRect/>
          </a:stretch>
        </p:blipFill>
        <p:spPr bwMode="auto">
          <a:xfrm>
            <a:off x="5913438" y="1362075"/>
            <a:ext cx="1433512" cy="969963"/>
          </a:xfrm>
          <a:prstGeom prst="rect">
            <a:avLst/>
          </a:prstGeom>
          <a:noFill/>
          <a:ln w="12700">
            <a:noFill/>
            <a:miter lim="800000"/>
            <a:headEnd/>
            <a:tailEnd/>
          </a:ln>
          <a:effectLst/>
        </p:spPr>
      </p:pic>
      <p:pic>
        <p:nvPicPr>
          <p:cNvPr id="55313" name="Picture 17"/>
          <p:cNvPicPr>
            <a:picLocks noChangeArrowheads="1"/>
          </p:cNvPicPr>
          <p:nvPr/>
        </p:nvPicPr>
        <p:blipFill>
          <a:blip r:embed="rId8"/>
          <a:srcRect/>
          <a:stretch>
            <a:fillRect/>
          </a:stretch>
        </p:blipFill>
        <p:spPr bwMode="auto">
          <a:xfrm>
            <a:off x="4968875" y="2571750"/>
            <a:ext cx="808038" cy="687388"/>
          </a:xfrm>
          <a:prstGeom prst="rect">
            <a:avLst/>
          </a:prstGeom>
          <a:noFill/>
          <a:ln w="12700">
            <a:noFill/>
            <a:miter lim="800000"/>
            <a:headEnd/>
            <a:tailEnd/>
          </a:ln>
          <a:effectLst/>
        </p:spPr>
      </p:pic>
      <p:pic>
        <p:nvPicPr>
          <p:cNvPr id="55314" name="Picture 18"/>
          <p:cNvPicPr>
            <a:picLocks noChangeArrowheads="1"/>
          </p:cNvPicPr>
          <p:nvPr/>
        </p:nvPicPr>
        <p:blipFill>
          <a:blip r:embed="rId9"/>
          <a:srcRect/>
          <a:stretch>
            <a:fillRect/>
          </a:stretch>
        </p:blipFill>
        <p:spPr bwMode="auto">
          <a:xfrm>
            <a:off x="7115175" y="2511425"/>
            <a:ext cx="873125" cy="777875"/>
          </a:xfrm>
          <a:prstGeom prst="rect">
            <a:avLst/>
          </a:prstGeom>
          <a:noFill/>
          <a:ln w="12700">
            <a:noFill/>
            <a:miter lim="800000"/>
            <a:headEnd/>
            <a:tailEnd/>
          </a:ln>
          <a:effectLst/>
        </p:spPr>
      </p:pic>
      <p:pic>
        <p:nvPicPr>
          <p:cNvPr id="55315" name="Picture 19"/>
          <p:cNvPicPr>
            <a:picLocks noChangeArrowheads="1"/>
          </p:cNvPicPr>
          <p:nvPr/>
        </p:nvPicPr>
        <p:blipFill>
          <a:blip r:embed="rId10"/>
          <a:srcRect/>
          <a:stretch>
            <a:fillRect/>
          </a:stretch>
        </p:blipFill>
        <p:spPr bwMode="auto">
          <a:xfrm>
            <a:off x="5251450" y="3641725"/>
            <a:ext cx="711200" cy="1111250"/>
          </a:xfrm>
          <a:prstGeom prst="rect">
            <a:avLst/>
          </a:prstGeom>
          <a:noFill/>
          <a:ln w="12700">
            <a:noFill/>
            <a:miter lim="800000"/>
            <a:headEnd/>
            <a:tailEnd/>
          </a:ln>
          <a:effectLst/>
        </p:spPr>
      </p:pic>
      <p:pic>
        <p:nvPicPr>
          <p:cNvPr id="55316" name="Picture 20"/>
          <p:cNvPicPr>
            <a:picLocks noChangeArrowheads="1"/>
          </p:cNvPicPr>
          <p:nvPr/>
        </p:nvPicPr>
        <p:blipFill>
          <a:blip r:embed="rId11"/>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57347"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57348"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57349" name="Line 5"/>
          <p:cNvSpPr>
            <a:spLocks noChangeShapeType="1"/>
          </p:cNvSpPr>
          <p:nvPr/>
        </p:nvSpPr>
        <p:spPr bwMode="auto">
          <a:xfrm flipH="1">
            <a:off x="5608638" y="4572000"/>
            <a:ext cx="258762" cy="898525"/>
          </a:xfrm>
          <a:prstGeom prst="line">
            <a:avLst/>
          </a:prstGeom>
          <a:noFill/>
          <a:ln w="12700">
            <a:solidFill>
              <a:schemeClr val="accent2"/>
            </a:solidFill>
            <a:round/>
            <a:headEnd/>
            <a:tailEnd/>
          </a:ln>
          <a:effectLst/>
        </p:spPr>
        <p:txBody>
          <a:bodyPr/>
          <a:lstStyle/>
          <a:p>
            <a:endParaRPr lang="en-US"/>
          </a:p>
        </p:txBody>
      </p:sp>
      <p:sp>
        <p:nvSpPr>
          <p:cNvPr id="57350"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57351"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57352" name="Picture 8"/>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57353" name="Picture 9"/>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57354" name="Picture 10"/>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pic>
        <p:nvPicPr>
          <p:cNvPr id="57355" name="Picture 11"/>
          <p:cNvPicPr>
            <a:picLocks noChangeArrowheads="1"/>
          </p:cNvPicPr>
          <p:nvPr/>
        </p:nvPicPr>
        <p:blipFill>
          <a:blip r:embed="rId6"/>
          <a:srcRect/>
          <a:stretch>
            <a:fillRect/>
          </a:stretch>
        </p:blipFill>
        <p:spPr bwMode="auto">
          <a:xfrm>
            <a:off x="5195888" y="5280025"/>
            <a:ext cx="717550" cy="454025"/>
          </a:xfrm>
          <a:prstGeom prst="rect">
            <a:avLst/>
          </a:prstGeom>
          <a:noFill/>
          <a:ln w="12700">
            <a:noFill/>
            <a:miter lim="800000"/>
            <a:headEnd/>
            <a:tailEnd/>
          </a:ln>
          <a:effectLst/>
        </p:spPr>
      </p:pic>
      <p:sp>
        <p:nvSpPr>
          <p:cNvPr id="57356"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7357" name="Line 1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57358" name="Rectangle 14"/>
          <p:cNvSpPr>
            <a:spLocks noGrp="1" noChangeArrowheads="1"/>
          </p:cNvSpPr>
          <p:nvPr>
            <p:ph type="title"/>
          </p:nvPr>
        </p:nvSpPr>
        <p:spPr>
          <a:noFill/>
          <a:ln/>
        </p:spPr>
        <p:txBody>
          <a:bodyPr/>
          <a:lstStyle/>
          <a:p>
            <a:r>
              <a:rPr lang="en-US" altLang="zh-CN">
                <a:solidFill>
                  <a:schemeClr val="hlink"/>
                </a:solidFill>
                <a:ea typeface="宋体" charset="-122"/>
              </a:rPr>
              <a:t>Is This Complete?</a:t>
            </a:r>
          </a:p>
        </p:txBody>
      </p:sp>
      <p:pic>
        <p:nvPicPr>
          <p:cNvPr id="57359" name="Picture 15"/>
          <p:cNvPicPr>
            <a:picLocks noChangeArrowheads="1"/>
          </p:cNvPicPr>
          <p:nvPr/>
        </p:nvPicPr>
        <p:blipFill>
          <a:blip r:embed="rId7"/>
          <a:srcRect/>
          <a:stretch>
            <a:fillRect/>
          </a:stretch>
        </p:blipFill>
        <p:spPr bwMode="auto">
          <a:xfrm>
            <a:off x="5913438" y="1362075"/>
            <a:ext cx="1433512" cy="969963"/>
          </a:xfrm>
          <a:prstGeom prst="rect">
            <a:avLst/>
          </a:prstGeom>
          <a:noFill/>
          <a:ln w="12700">
            <a:noFill/>
            <a:miter lim="800000"/>
            <a:headEnd/>
            <a:tailEnd/>
          </a:ln>
          <a:effectLst/>
        </p:spPr>
      </p:pic>
      <p:pic>
        <p:nvPicPr>
          <p:cNvPr id="57360" name="Picture 16"/>
          <p:cNvPicPr>
            <a:picLocks noChangeArrowheads="1"/>
          </p:cNvPicPr>
          <p:nvPr/>
        </p:nvPicPr>
        <p:blipFill>
          <a:blip r:embed="rId8"/>
          <a:srcRect/>
          <a:stretch>
            <a:fillRect/>
          </a:stretch>
        </p:blipFill>
        <p:spPr bwMode="auto">
          <a:xfrm>
            <a:off x="4968875" y="2571750"/>
            <a:ext cx="808038" cy="687388"/>
          </a:xfrm>
          <a:prstGeom prst="rect">
            <a:avLst/>
          </a:prstGeom>
          <a:noFill/>
          <a:ln w="12700">
            <a:noFill/>
            <a:miter lim="800000"/>
            <a:headEnd/>
            <a:tailEnd/>
          </a:ln>
          <a:effectLst/>
        </p:spPr>
      </p:pic>
      <p:pic>
        <p:nvPicPr>
          <p:cNvPr id="57361" name="Picture 17"/>
          <p:cNvPicPr>
            <a:picLocks noChangeArrowheads="1"/>
          </p:cNvPicPr>
          <p:nvPr/>
        </p:nvPicPr>
        <p:blipFill>
          <a:blip r:embed="rId9"/>
          <a:srcRect/>
          <a:stretch>
            <a:fillRect/>
          </a:stretch>
        </p:blipFill>
        <p:spPr bwMode="auto">
          <a:xfrm>
            <a:off x="7115175" y="2511425"/>
            <a:ext cx="873125" cy="777875"/>
          </a:xfrm>
          <a:prstGeom prst="rect">
            <a:avLst/>
          </a:prstGeom>
          <a:noFill/>
          <a:ln w="12700">
            <a:noFill/>
            <a:miter lim="800000"/>
            <a:headEnd/>
            <a:tailEnd/>
          </a:ln>
          <a:effectLst/>
        </p:spPr>
      </p:pic>
      <p:pic>
        <p:nvPicPr>
          <p:cNvPr id="57362" name="Picture 18"/>
          <p:cNvPicPr>
            <a:picLocks noChangeArrowheads="1"/>
          </p:cNvPicPr>
          <p:nvPr/>
        </p:nvPicPr>
        <p:blipFill>
          <a:blip r:embed="rId10"/>
          <a:srcRect/>
          <a:stretch>
            <a:fillRect/>
          </a:stretch>
        </p:blipFill>
        <p:spPr bwMode="auto">
          <a:xfrm>
            <a:off x="5251450" y="3641725"/>
            <a:ext cx="711200" cy="1111250"/>
          </a:xfrm>
          <a:prstGeom prst="rect">
            <a:avLst/>
          </a:prstGeom>
          <a:noFill/>
          <a:ln w="12700">
            <a:noFill/>
            <a:miter lim="800000"/>
            <a:headEnd/>
            <a:tailEnd/>
          </a:ln>
          <a:effectLst/>
        </p:spPr>
      </p:pic>
      <p:pic>
        <p:nvPicPr>
          <p:cNvPr id="57363" name="Picture 19"/>
          <p:cNvPicPr>
            <a:picLocks noChangeArrowheads="1"/>
          </p:cNvPicPr>
          <p:nvPr/>
        </p:nvPicPr>
        <p:blipFill>
          <a:blip r:embed="rId11"/>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59395"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59396"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59397" name="Line 5"/>
          <p:cNvSpPr>
            <a:spLocks noChangeShapeType="1"/>
          </p:cNvSpPr>
          <p:nvPr/>
        </p:nvSpPr>
        <p:spPr bwMode="auto">
          <a:xfrm>
            <a:off x="4816475" y="4389438"/>
            <a:ext cx="792163" cy="1081087"/>
          </a:xfrm>
          <a:prstGeom prst="line">
            <a:avLst/>
          </a:prstGeom>
          <a:noFill/>
          <a:ln w="12700">
            <a:solidFill>
              <a:schemeClr val="accent2"/>
            </a:solidFill>
            <a:round/>
            <a:headEnd/>
            <a:tailEnd/>
          </a:ln>
          <a:effectLst/>
        </p:spPr>
        <p:txBody>
          <a:bodyPr/>
          <a:lstStyle/>
          <a:p>
            <a:endParaRPr lang="en-US"/>
          </a:p>
        </p:txBody>
      </p:sp>
      <p:sp>
        <p:nvSpPr>
          <p:cNvPr id="59398"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pic>
        <p:nvPicPr>
          <p:cNvPr id="59399" name="Picture 7"/>
          <p:cNvPicPr>
            <a:picLocks noChangeArrowheads="1"/>
          </p:cNvPicPr>
          <p:nvPr/>
        </p:nvPicPr>
        <p:blipFill>
          <a:blip r:embed="rId3"/>
          <a:srcRect/>
          <a:stretch>
            <a:fillRect/>
          </a:stretch>
        </p:blipFill>
        <p:spPr bwMode="auto">
          <a:xfrm>
            <a:off x="6086475" y="3794125"/>
            <a:ext cx="1444625" cy="822325"/>
          </a:xfrm>
          <a:prstGeom prst="rect">
            <a:avLst/>
          </a:prstGeom>
          <a:noFill/>
          <a:ln w="12700">
            <a:noFill/>
            <a:miter lim="800000"/>
            <a:headEnd/>
            <a:tailEnd/>
          </a:ln>
          <a:effectLst/>
        </p:spPr>
      </p:pic>
      <p:pic>
        <p:nvPicPr>
          <p:cNvPr id="59400" name="Picture 8"/>
          <p:cNvPicPr>
            <a:picLocks noChangeArrowheads="1"/>
          </p:cNvPicPr>
          <p:nvPr/>
        </p:nvPicPr>
        <p:blipFill>
          <a:blip r:embed="rId4"/>
          <a:srcRect/>
          <a:stretch>
            <a:fillRect/>
          </a:stretch>
        </p:blipFill>
        <p:spPr bwMode="auto">
          <a:xfrm>
            <a:off x="3814763" y="3657600"/>
            <a:ext cx="1204912" cy="1003300"/>
          </a:xfrm>
          <a:prstGeom prst="rect">
            <a:avLst/>
          </a:prstGeom>
          <a:noFill/>
          <a:ln w="12700">
            <a:noFill/>
            <a:miter lim="800000"/>
            <a:headEnd/>
            <a:tailEnd/>
          </a:ln>
          <a:effectLst/>
        </p:spPr>
      </p:pic>
      <p:pic>
        <p:nvPicPr>
          <p:cNvPr id="59401" name="Picture 9"/>
          <p:cNvPicPr>
            <a:picLocks noChangeArrowheads="1"/>
          </p:cNvPicPr>
          <p:nvPr/>
        </p:nvPicPr>
        <p:blipFill>
          <a:blip r:embed="rId5"/>
          <a:srcRect/>
          <a:stretch>
            <a:fillRect/>
          </a:stretch>
        </p:blipFill>
        <p:spPr bwMode="auto">
          <a:xfrm>
            <a:off x="5195888" y="5280025"/>
            <a:ext cx="717550" cy="454025"/>
          </a:xfrm>
          <a:prstGeom prst="rect">
            <a:avLst/>
          </a:prstGeom>
          <a:noFill/>
          <a:ln w="12700">
            <a:noFill/>
            <a:miter lim="800000"/>
            <a:headEnd/>
            <a:tailEnd/>
          </a:ln>
          <a:effectLst/>
        </p:spPr>
      </p:pic>
      <p:sp>
        <p:nvSpPr>
          <p:cNvPr id="59402"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9403" name="Line 11"/>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59404" name="Rectangle 12"/>
          <p:cNvSpPr>
            <a:spLocks noGrp="1" noChangeArrowheads="1"/>
          </p:cNvSpPr>
          <p:nvPr>
            <p:ph type="title"/>
          </p:nvPr>
        </p:nvSpPr>
        <p:spPr>
          <a:noFill/>
          <a:ln/>
        </p:spPr>
        <p:txBody>
          <a:bodyPr/>
          <a:lstStyle/>
          <a:p>
            <a:r>
              <a:rPr lang="en-US" altLang="zh-CN">
                <a:solidFill>
                  <a:schemeClr val="hlink"/>
                </a:solidFill>
                <a:ea typeface="宋体" charset="-122"/>
              </a:rPr>
              <a:t>Is This Complete?</a:t>
            </a:r>
          </a:p>
        </p:txBody>
      </p:sp>
      <p:pic>
        <p:nvPicPr>
          <p:cNvPr id="59405" name="Picture 13"/>
          <p:cNvPicPr>
            <a:picLocks noChangeArrowheads="1"/>
          </p:cNvPicPr>
          <p:nvPr/>
        </p:nvPicPr>
        <p:blipFill>
          <a:blip r:embed="rId6"/>
          <a:srcRect/>
          <a:stretch>
            <a:fillRect/>
          </a:stretch>
        </p:blipFill>
        <p:spPr bwMode="auto">
          <a:xfrm>
            <a:off x="5913438" y="1362075"/>
            <a:ext cx="1433512" cy="969963"/>
          </a:xfrm>
          <a:prstGeom prst="rect">
            <a:avLst/>
          </a:prstGeom>
          <a:noFill/>
          <a:ln w="12700">
            <a:noFill/>
            <a:miter lim="800000"/>
            <a:headEnd/>
            <a:tailEnd/>
          </a:ln>
          <a:effectLst/>
        </p:spPr>
      </p:pic>
      <p:pic>
        <p:nvPicPr>
          <p:cNvPr id="59406" name="Picture 14"/>
          <p:cNvPicPr>
            <a:picLocks noChangeArrowheads="1"/>
          </p:cNvPicPr>
          <p:nvPr/>
        </p:nvPicPr>
        <p:blipFill>
          <a:blip r:embed="rId7"/>
          <a:srcRect/>
          <a:stretch>
            <a:fillRect/>
          </a:stretch>
        </p:blipFill>
        <p:spPr bwMode="auto">
          <a:xfrm>
            <a:off x="4968875" y="2571750"/>
            <a:ext cx="808038" cy="687388"/>
          </a:xfrm>
          <a:prstGeom prst="rect">
            <a:avLst/>
          </a:prstGeom>
          <a:noFill/>
          <a:ln w="12700">
            <a:noFill/>
            <a:miter lim="800000"/>
            <a:headEnd/>
            <a:tailEnd/>
          </a:ln>
          <a:effectLst/>
        </p:spPr>
      </p:pic>
      <p:pic>
        <p:nvPicPr>
          <p:cNvPr id="59407" name="Picture 15"/>
          <p:cNvPicPr>
            <a:picLocks noChangeArrowheads="1"/>
          </p:cNvPicPr>
          <p:nvPr/>
        </p:nvPicPr>
        <p:blipFill>
          <a:blip r:embed="rId8"/>
          <a:srcRect/>
          <a:stretch>
            <a:fillRect/>
          </a:stretch>
        </p:blipFill>
        <p:spPr bwMode="auto">
          <a:xfrm>
            <a:off x="7115175" y="2511425"/>
            <a:ext cx="873125" cy="777875"/>
          </a:xfrm>
          <a:prstGeom prst="rect">
            <a:avLst/>
          </a:prstGeom>
          <a:noFill/>
          <a:ln w="12700">
            <a:noFill/>
            <a:miter lim="800000"/>
            <a:headEnd/>
            <a:tailEnd/>
          </a:ln>
          <a:effectLst/>
        </p:spPr>
      </p:pic>
      <p:pic>
        <p:nvPicPr>
          <p:cNvPr id="59408" name="Picture 16"/>
          <p:cNvPicPr>
            <a:picLocks noChangeArrowheads="1"/>
          </p:cNvPicPr>
          <p:nvPr/>
        </p:nvPicPr>
        <p:blipFill>
          <a:blip r:embed="rId9"/>
          <a:srcRect/>
          <a:stretch>
            <a:fillRect/>
          </a:stretch>
        </p:blipFill>
        <p:spPr bwMode="auto">
          <a:xfrm>
            <a:off x="5251450" y="3641725"/>
            <a:ext cx="711200" cy="1111250"/>
          </a:xfrm>
          <a:prstGeom prst="rect">
            <a:avLst/>
          </a:prstGeom>
          <a:noFill/>
          <a:ln w="12700">
            <a:noFill/>
            <a:miter lim="800000"/>
            <a:headEnd/>
            <a:tailEnd/>
          </a:ln>
          <a:effectLst/>
        </p:spPr>
      </p:pic>
      <p:pic>
        <p:nvPicPr>
          <p:cNvPr id="59409" name="Picture 17"/>
          <p:cNvPicPr>
            <a:picLocks noChangeArrowheads="1"/>
          </p:cNvPicPr>
          <p:nvPr/>
        </p:nvPicPr>
        <p:blipFill>
          <a:blip r:embed="rId10"/>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61443" name="Rectangle 3"/>
          <p:cNvSpPr>
            <a:spLocks noGrp="1" noChangeArrowheads="1"/>
          </p:cNvSpPr>
          <p:nvPr>
            <p:ph type="title"/>
          </p:nvPr>
        </p:nvSpPr>
        <p:spPr>
          <a:noFill/>
          <a:ln/>
        </p:spPr>
        <p:txBody>
          <a:bodyPr/>
          <a:lstStyle/>
          <a:p>
            <a:r>
              <a:rPr lang="en-US" altLang="zh-CN">
                <a:solidFill>
                  <a:schemeClr val="hlink"/>
                </a:solidFill>
                <a:ea typeface="宋体" charset="-122"/>
              </a:rPr>
              <a:t>Is This Complete?</a:t>
            </a:r>
          </a:p>
        </p:txBody>
      </p:sp>
      <p:pic>
        <p:nvPicPr>
          <p:cNvPr id="61444" name="Picture 4"/>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61445" name="Picture 5"/>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tLang="zh-CN">
                <a:solidFill>
                  <a:schemeClr val="hlink"/>
                </a:solidFill>
                <a:ea typeface="宋体" charset="-122"/>
              </a:rPr>
              <a:t>Is This Complete?</a:t>
            </a:r>
          </a:p>
        </p:txBody>
      </p:sp>
      <p:pic>
        <p:nvPicPr>
          <p:cNvPr id="63491" name="Picture 3"/>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tLang="zh-CN">
                <a:solidFill>
                  <a:schemeClr val="hlink"/>
                </a:solidFill>
                <a:ea typeface="宋体" charset="-122"/>
              </a:rPr>
              <a:t>Is This Complete?</a:t>
            </a:r>
          </a:p>
        </p:txBody>
      </p:sp>
      <p:sp>
        <p:nvSpPr>
          <p:cNvPr id="65539" name="Rectangle 3"/>
          <p:cNvSpPr>
            <a:spLocks noGrp="1" noChangeArrowheads="1"/>
          </p:cNvSpPr>
          <p:nvPr>
            <p:ph type="body" idx="1"/>
          </p:nvPr>
        </p:nvSpPr>
        <p:spPr>
          <a:xfrm>
            <a:off x="685800" y="1981200"/>
            <a:ext cx="4419600" cy="4114800"/>
          </a:xfrm>
          <a:noFill/>
          <a:ln/>
        </p:spPr>
        <p:txBody>
          <a:bodyPr/>
          <a:lstStyle/>
          <a:p>
            <a:pPr marL="457200" indent="-457200">
              <a:buFont typeface="Monotype Sorts" pitchFamily="2" charset="2"/>
              <a:buNone/>
            </a:pPr>
            <a:r>
              <a:rPr lang="en-US" altLang="zh-CN" dirty="0">
                <a:effectLst/>
                <a:ea typeface="宋体" charset="-122"/>
              </a:rPr>
              <a:t>Yes!</a:t>
            </a:r>
          </a:p>
          <a:p>
            <a:pPr marL="457200" indent="-457200">
              <a:buClr>
                <a:schemeClr val="hlink"/>
              </a:buClr>
              <a:buSzPct val="100000"/>
              <a:buFont typeface="Monotype Sorts" pitchFamily="2" charset="2"/>
              <a:buChar char="4"/>
            </a:pPr>
            <a:r>
              <a:rPr lang="en-US" altLang="zh-CN" dirty="0">
                <a:effectLst/>
                <a:ea typeface="宋体" charset="-122"/>
              </a:rPr>
              <a:t>It is called the empty tree, and it has no nodes, not even a 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tLang="zh-CN">
                <a:ea typeface="宋体" charset="-122"/>
              </a:rPr>
              <a:t>Full Binary Trees</a:t>
            </a:r>
          </a:p>
        </p:txBody>
      </p:sp>
      <p:sp>
        <p:nvSpPr>
          <p:cNvPr id="77827"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full binary tree is a special kind of complete binary tree</a:t>
            </a:r>
          </a:p>
        </p:txBody>
      </p:sp>
      <p:pic>
        <p:nvPicPr>
          <p:cNvPr id="77828" name="Picture 4"/>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sp>
        <p:nvSpPr>
          <p:cNvPr id="77829" name="AutoShape 5"/>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When a full</a:t>
            </a:r>
          </a:p>
          <a:p>
            <a:pPr algn="ctr"/>
            <a:r>
              <a:rPr lang="en-US" altLang="zh-CN">
                <a:solidFill>
                  <a:schemeClr val="tx1"/>
                </a:solidFill>
                <a:latin typeface="Arial" charset="0"/>
                <a:ea typeface="宋体" charset="-122"/>
              </a:rPr>
              <a:t>binary tree is built,</a:t>
            </a:r>
          </a:p>
          <a:p>
            <a:pPr algn="ctr"/>
            <a:r>
              <a:rPr lang="en-US" altLang="zh-CN">
                <a:solidFill>
                  <a:schemeClr val="tx1"/>
                </a:solidFill>
                <a:latin typeface="Arial" charset="0"/>
                <a:ea typeface="宋体" charset="-122"/>
              </a:rPr>
              <a:t>its first node must be</a:t>
            </a:r>
          </a:p>
          <a:p>
            <a:pPr algn="ctr"/>
            <a:r>
              <a:rPr lang="en-US" altLang="zh-CN">
                <a:solidFill>
                  <a:schemeClr val="tx1"/>
                </a:solidFill>
                <a:latin typeface="Arial" charset="0"/>
                <a:ea typeface="宋体" charset="-122"/>
              </a:rPr>
              <a:t>the root.</a:t>
            </a:r>
          </a:p>
        </p:txBody>
      </p:sp>
      <p:sp>
        <p:nvSpPr>
          <p:cNvPr id="77830" name="Text Box 6"/>
          <p:cNvSpPr txBox="1">
            <a:spLocks noChangeArrowheads="1"/>
          </p:cNvSpPr>
          <p:nvPr/>
        </p:nvSpPr>
        <p:spPr bwMode="auto">
          <a:xfrm>
            <a:off x="6248400" y="3505200"/>
            <a:ext cx="1143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FULL</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Line 2"/>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79875" name="Rectangle 3"/>
          <p:cNvSpPr>
            <a:spLocks noGrp="1" noChangeArrowheads="1"/>
          </p:cNvSpPr>
          <p:nvPr>
            <p:ph type="title"/>
          </p:nvPr>
        </p:nvSpPr>
        <p:spPr>
          <a:noFill/>
          <a:ln/>
        </p:spPr>
        <p:txBody>
          <a:bodyPr/>
          <a:lstStyle/>
          <a:p>
            <a:r>
              <a:rPr lang="en-US" altLang="zh-CN">
                <a:ea typeface="宋体" charset="-122"/>
              </a:rPr>
              <a:t>Full Binary Trees</a:t>
            </a:r>
          </a:p>
        </p:txBody>
      </p:sp>
      <p:sp>
        <p:nvSpPr>
          <p:cNvPr id="79876" name="Rectangle 4"/>
          <p:cNvSpPr>
            <a:spLocks noGrp="1" noChangeArrowheads="1"/>
          </p:cNvSpPr>
          <p:nvPr>
            <p:ph type="body" idx="1"/>
          </p:nvPr>
        </p:nvSpPr>
        <p:spPr>
          <a:xfrm>
            <a:off x="685800" y="1981200"/>
            <a:ext cx="3749675" cy="4114800"/>
          </a:xfrm>
          <a:noFill/>
          <a:ln/>
        </p:spPr>
        <p:txBody>
          <a:bodyPr/>
          <a:lstStyle/>
          <a:p>
            <a:pPr marL="0" indent="0">
              <a:buFont typeface="Monotype Sorts" pitchFamily="2" charset="2"/>
              <a:buNone/>
            </a:pPr>
            <a:r>
              <a:rPr lang="en-US" altLang="zh-CN">
                <a:effectLst/>
                <a:ea typeface="宋体" charset="-122"/>
              </a:rPr>
              <a:t>The second node of a full binary tree is always the left child of the root...</a:t>
            </a:r>
          </a:p>
        </p:txBody>
      </p:sp>
      <p:pic>
        <p:nvPicPr>
          <p:cNvPr id="79877" name="Picture 5"/>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79878" name="Picture 6"/>
          <p:cNvPicPr>
            <a:picLocks noChangeArrowheads="1"/>
          </p:cNvPicPr>
          <p:nvPr/>
        </p:nvPicPr>
        <p:blipFill>
          <a:blip r:embed="rId4"/>
          <a:srcRect/>
          <a:stretch>
            <a:fillRect/>
          </a:stretch>
        </p:blipFill>
        <p:spPr bwMode="auto">
          <a:xfrm>
            <a:off x="4968875" y="2571750"/>
            <a:ext cx="808038" cy="687388"/>
          </a:xfrm>
          <a:prstGeom prst="rect">
            <a:avLst/>
          </a:prstGeom>
          <a:noFill/>
          <a:ln w="12700">
            <a:noFill/>
            <a:miter lim="800000"/>
            <a:headEnd/>
            <a:tailEnd/>
          </a:ln>
          <a:effectLst/>
        </p:spPr>
      </p:pic>
      <p:sp>
        <p:nvSpPr>
          <p:cNvPr id="79879" name="Text Box 7"/>
          <p:cNvSpPr txBox="1">
            <a:spLocks noChangeArrowheads="1"/>
          </p:cNvSpPr>
          <p:nvPr/>
        </p:nvSpPr>
        <p:spPr bwMode="auto">
          <a:xfrm>
            <a:off x="6248400" y="3505200"/>
            <a:ext cx="1905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 FULL yet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81923" name="Line 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81924" name="Rectangle 4"/>
          <p:cNvSpPr>
            <a:spLocks noGrp="1" noChangeArrowheads="1"/>
          </p:cNvSpPr>
          <p:nvPr>
            <p:ph type="title"/>
          </p:nvPr>
        </p:nvSpPr>
        <p:spPr>
          <a:noFill/>
          <a:ln/>
        </p:spPr>
        <p:txBody>
          <a:bodyPr/>
          <a:lstStyle/>
          <a:p>
            <a:r>
              <a:rPr lang="en-US" altLang="zh-CN">
                <a:ea typeface="宋体" charset="-122"/>
              </a:rPr>
              <a:t>Full Binary Trees</a:t>
            </a:r>
          </a:p>
        </p:txBody>
      </p:sp>
      <p:sp>
        <p:nvSpPr>
          <p:cNvPr id="81925" name="Rectangle 5"/>
          <p:cNvSpPr>
            <a:spLocks noGrp="1" noChangeArrowheads="1"/>
          </p:cNvSpPr>
          <p:nvPr>
            <p:ph type="body" idx="1"/>
          </p:nvPr>
        </p:nvSpPr>
        <p:spPr>
          <a:xfrm>
            <a:off x="685800" y="1981200"/>
            <a:ext cx="3886200" cy="4876800"/>
          </a:xfrm>
          <a:noFill/>
          <a:ln/>
        </p:spPr>
        <p:txBody>
          <a:bodyPr/>
          <a:lstStyle/>
          <a:p>
            <a:pPr marL="0" indent="0">
              <a:buFont typeface="Monotype Sorts" pitchFamily="2" charset="2"/>
              <a:buNone/>
            </a:pPr>
            <a:r>
              <a:rPr lang="en-US" altLang="zh-CN">
                <a:effectLst/>
                <a:ea typeface="宋体" charset="-122"/>
              </a:rPr>
              <a:t>The second node of a full binary tree is always the left child of the root...</a:t>
            </a:r>
          </a:p>
          <a:p>
            <a:pPr marL="0" indent="0">
              <a:buFont typeface="Monotype Sorts" pitchFamily="2" charset="2"/>
              <a:buNone/>
            </a:pPr>
            <a:r>
              <a:rPr lang="en-US" altLang="zh-CN">
                <a:effectLst/>
                <a:ea typeface="宋体" charset="-122"/>
              </a:rPr>
              <a:t>... and you MUST have the third node which always the right child of the root.</a:t>
            </a:r>
          </a:p>
        </p:txBody>
      </p:sp>
      <p:pic>
        <p:nvPicPr>
          <p:cNvPr id="81926" name="Picture 6"/>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81927" name="Picture 7"/>
          <p:cNvPicPr>
            <a:picLocks noChangeArrowheads="1"/>
          </p:cNvPicPr>
          <p:nvPr/>
        </p:nvPicPr>
        <p:blipFill>
          <a:blip r:embed="rId4"/>
          <a:srcRect/>
          <a:stretch>
            <a:fillRect/>
          </a:stretch>
        </p:blipFill>
        <p:spPr bwMode="auto">
          <a:xfrm>
            <a:off x="4968875" y="2571750"/>
            <a:ext cx="808038" cy="687388"/>
          </a:xfrm>
          <a:prstGeom prst="rect">
            <a:avLst/>
          </a:prstGeom>
          <a:noFill/>
          <a:ln w="12700">
            <a:noFill/>
            <a:miter lim="800000"/>
            <a:headEnd/>
            <a:tailEnd/>
          </a:ln>
          <a:effectLst/>
        </p:spPr>
      </p:pic>
      <p:pic>
        <p:nvPicPr>
          <p:cNvPr id="81928" name="Picture 8"/>
          <p:cNvPicPr>
            <a:picLocks noChangeArrowheads="1"/>
          </p:cNvPicPr>
          <p:nvPr/>
        </p:nvPicPr>
        <p:blipFill>
          <a:blip r:embed="rId5"/>
          <a:srcRect/>
          <a:stretch>
            <a:fillRect/>
          </a:stretch>
        </p:blipFill>
        <p:spPr bwMode="auto">
          <a:xfrm>
            <a:off x="7115175" y="2511425"/>
            <a:ext cx="873125" cy="777875"/>
          </a:xfrm>
          <a:prstGeom prst="rect">
            <a:avLst/>
          </a:prstGeom>
          <a:noFill/>
          <a:ln w="12700">
            <a:noFill/>
            <a:miter lim="800000"/>
            <a:headEnd/>
            <a:tailEnd/>
          </a:ln>
          <a:effectLst/>
        </p:spPr>
      </p:pic>
      <p:sp>
        <p:nvSpPr>
          <p:cNvPr id="81929" name="Text Box 9"/>
          <p:cNvSpPr txBox="1">
            <a:spLocks noChangeArrowheads="1"/>
          </p:cNvSpPr>
          <p:nvPr/>
        </p:nvSpPr>
        <p:spPr bwMode="auto">
          <a:xfrm>
            <a:off x="6248400" y="3505200"/>
            <a:ext cx="1143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FULL</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Line 2"/>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pic>
        <p:nvPicPr>
          <p:cNvPr id="83971" name="Picture 3"/>
          <p:cNvPicPr>
            <a:picLocks noChangeArrowheads="1"/>
          </p:cNvPicPr>
          <p:nvPr/>
        </p:nvPicPr>
        <p:blipFill>
          <a:blip r:embed="rId3"/>
          <a:srcRect/>
          <a:stretch>
            <a:fillRect/>
          </a:stretch>
        </p:blipFill>
        <p:spPr bwMode="auto">
          <a:xfrm>
            <a:off x="3814763" y="3657600"/>
            <a:ext cx="1204912" cy="1003300"/>
          </a:xfrm>
          <a:prstGeom prst="rect">
            <a:avLst/>
          </a:prstGeom>
          <a:noFill/>
          <a:ln w="12700">
            <a:noFill/>
            <a:miter lim="800000"/>
            <a:headEnd/>
            <a:tailEnd/>
          </a:ln>
          <a:effectLst/>
        </p:spPr>
      </p:pic>
      <p:sp>
        <p:nvSpPr>
          <p:cNvPr id="83972" name="Line 4"/>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83973" name="Line 5"/>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83974" name="Rectangle 6"/>
          <p:cNvSpPr>
            <a:spLocks noGrp="1" noChangeArrowheads="1"/>
          </p:cNvSpPr>
          <p:nvPr>
            <p:ph type="title"/>
          </p:nvPr>
        </p:nvSpPr>
        <p:spPr>
          <a:noFill/>
          <a:ln/>
        </p:spPr>
        <p:txBody>
          <a:bodyPr/>
          <a:lstStyle/>
          <a:p>
            <a:r>
              <a:rPr lang="en-US" altLang="zh-CN">
                <a:ea typeface="宋体" charset="-122"/>
              </a:rPr>
              <a:t>Full Binary Trees</a:t>
            </a:r>
          </a:p>
        </p:txBody>
      </p:sp>
      <p:sp>
        <p:nvSpPr>
          <p:cNvPr id="83975" name="Rectangle 7"/>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83976" name="Picture 8"/>
          <p:cNvPicPr>
            <a:picLocks noChangeArrowheads="1"/>
          </p:cNvPicPr>
          <p:nvPr/>
        </p:nvPicPr>
        <p:blipFill>
          <a:blip r:embed="rId4"/>
          <a:srcRect/>
          <a:stretch>
            <a:fillRect/>
          </a:stretch>
        </p:blipFill>
        <p:spPr bwMode="auto">
          <a:xfrm>
            <a:off x="5913438" y="1362075"/>
            <a:ext cx="1433512" cy="969963"/>
          </a:xfrm>
          <a:prstGeom prst="rect">
            <a:avLst/>
          </a:prstGeom>
          <a:noFill/>
          <a:ln w="12700">
            <a:noFill/>
            <a:miter lim="800000"/>
            <a:headEnd/>
            <a:tailEnd/>
          </a:ln>
          <a:effectLst/>
        </p:spPr>
      </p:pic>
      <p:pic>
        <p:nvPicPr>
          <p:cNvPr id="83977" name="Picture 9"/>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83978" name="Picture 10"/>
          <p:cNvPicPr>
            <a:picLocks noChangeArrowheads="1"/>
          </p:cNvPicPr>
          <p:nvPr/>
        </p:nvPicPr>
        <p:blipFill>
          <a:blip r:embed="rId6"/>
          <a:srcRect/>
          <a:stretch>
            <a:fillRect/>
          </a:stretch>
        </p:blipFill>
        <p:spPr bwMode="auto">
          <a:xfrm>
            <a:off x="7115175" y="2511425"/>
            <a:ext cx="873125" cy="777875"/>
          </a:xfrm>
          <a:prstGeom prst="rect">
            <a:avLst/>
          </a:prstGeom>
          <a:noFill/>
          <a:ln w="12700">
            <a:noFill/>
            <a:miter lim="800000"/>
            <a:headEnd/>
            <a:tailEnd/>
          </a:ln>
          <a:effectLst/>
        </p:spPr>
      </p:pic>
      <p:sp>
        <p:nvSpPr>
          <p:cNvPr id="83979" name="Text Box 11"/>
          <p:cNvSpPr txBox="1">
            <a:spLocks noChangeArrowheads="1"/>
          </p:cNvSpPr>
          <p:nvPr/>
        </p:nvSpPr>
        <p:spPr bwMode="auto">
          <a:xfrm>
            <a:off x="4800600" y="4953000"/>
            <a:ext cx="2133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 FULL yet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1027"/>
          <p:cNvSpPr>
            <a:spLocks noGrp="1" noChangeArrowheads="1"/>
          </p:cNvSpPr>
          <p:nvPr>
            <p:ph type="title"/>
          </p:nvPr>
        </p:nvSpPr>
        <p:spPr>
          <a:xfrm>
            <a:off x="304800" y="609600"/>
            <a:ext cx="8382000" cy="876300"/>
          </a:xfrm>
          <a:noFill/>
          <a:ln/>
          <a:effectLst/>
        </p:spPr>
        <p:txBody>
          <a:bodyPr lIns="92075" tIns="46038" rIns="92075" bIns="46038" anchor="b"/>
          <a:lstStyle/>
          <a:p>
            <a:r>
              <a:rPr lang="en-US" altLang="en-US">
                <a:solidFill>
                  <a:schemeClr val="tx1"/>
                </a:solidFill>
              </a:rPr>
              <a:t>A Tree for all the mailing addresses</a:t>
            </a:r>
          </a:p>
        </p:txBody>
      </p:sp>
      <p:sp>
        <p:nvSpPr>
          <p:cNvPr id="168965" name="Rectangle 1029"/>
          <p:cNvSpPr>
            <a:spLocks noChangeArrowheads="1"/>
          </p:cNvSpPr>
          <p:nvPr/>
        </p:nvSpPr>
        <p:spPr bwMode="auto">
          <a:xfrm>
            <a:off x="3997325" y="1770063"/>
            <a:ext cx="792163" cy="4794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8973" name="Line 1037"/>
          <p:cNvSpPr>
            <a:spLocks noChangeShapeType="1"/>
          </p:cNvSpPr>
          <p:nvPr/>
        </p:nvSpPr>
        <p:spPr bwMode="auto">
          <a:xfrm flipH="1" flipV="1">
            <a:off x="4795838" y="2176463"/>
            <a:ext cx="385762" cy="33813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8974" name="Line 1038"/>
          <p:cNvSpPr>
            <a:spLocks noChangeShapeType="1"/>
          </p:cNvSpPr>
          <p:nvPr/>
        </p:nvSpPr>
        <p:spPr bwMode="auto">
          <a:xfrm flipH="1" flipV="1">
            <a:off x="5334000" y="2895600"/>
            <a:ext cx="228600" cy="3810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8979" name="Line 1043"/>
          <p:cNvSpPr>
            <a:spLocks noChangeShapeType="1"/>
          </p:cNvSpPr>
          <p:nvPr/>
        </p:nvSpPr>
        <p:spPr bwMode="auto">
          <a:xfrm flipV="1">
            <a:off x="1981200" y="2128838"/>
            <a:ext cx="2138363" cy="309562"/>
          </a:xfrm>
          <a:prstGeom prst="line">
            <a:avLst/>
          </a:prstGeom>
          <a:noFill/>
          <a:ln w="12700">
            <a:solidFill>
              <a:schemeClr val="tx1"/>
            </a:solidFill>
            <a:round/>
            <a:headEnd type="stealth" w="med" len="lg"/>
            <a:tailEnd type="none" w="sm" len="sm"/>
          </a:ln>
          <a:effectLst/>
        </p:spPr>
        <p:txBody>
          <a:bodyPr wrap="none" anchor="ctr"/>
          <a:lstStyle/>
          <a:p>
            <a:endParaRPr lang="en-US"/>
          </a:p>
        </p:txBody>
      </p:sp>
      <p:grpSp>
        <p:nvGrpSpPr>
          <p:cNvPr id="168988" name="Group 1052"/>
          <p:cNvGrpSpPr>
            <a:grpSpLocks/>
          </p:cNvGrpSpPr>
          <p:nvPr/>
        </p:nvGrpSpPr>
        <p:grpSpPr bwMode="auto">
          <a:xfrm>
            <a:off x="1524000" y="2438400"/>
            <a:ext cx="974725" cy="515938"/>
            <a:chOff x="1786" y="1757"/>
            <a:chExt cx="614" cy="325"/>
          </a:xfrm>
        </p:grpSpPr>
        <p:sp>
          <p:nvSpPr>
            <p:cNvPr id="168966" name="Rectangle 1030"/>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8980" name="Rectangle 1044"/>
            <p:cNvSpPr>
              <a:spLocks noChangeArrowheads="1"/>
            </p:cNvSpPr>
            <p:nvPr/>
          </p:nvSpPr>
          <p:spPr bwMode="auto">
            <a:xfrm>
              <a:off x="1786" y="1757"/>
              <a:ext cx="614"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China</a:t>
              </a:r>
              <a:r>
                <a:rPr lang="en-US" altLang="en-US" b="1">
                  <a:solidFill>
                    <a:schemeClr val="tx1"/>
                  </a:solidFill>
                  <a:latin typeface="Arial" charset="0"/>
                </a:rPr>
                <a:t>  </a:t>
              </a:r>
            </a:p>
          </p:txBody>
        </p:sp>
      </p:grpSp>
      <p:sp>
        <p:nvSpPr>
          <p:cNvPr id="168981" name="Rectangle 1045"/>
          <p:cNvSpPr>
            <a:spLocks noChangeArrowheads="1"/>
          </p:cNvSpPr>
          <p:nvPr/>
        </p:nvSpPr>
        <p:spPr bwMode="auto">
          <a:xfrm>
            <a:off x="3959225" y="1755775"/>
            <a:ext cx="1146175" cy="457200"/>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Earth</a:t>
            </a:r>
            <a:r>
              <a:rPr lang="en-US" altLang="en-US" b="1">
                <a:solidFill>
                  <a:schemeClr val="tx1"/>
                </a:solidFill>
                <a:latin typeface="Arial" charset="0"/>
              </a:rPr>
              <a:t>   </a:t>
            </a:r>
          </a:p>
        </p:txBody>
      </p:sp>
      <p:grpSp>
        <p:nvGrpSpPr>
          <p:cNvPr id="168995" name="Group 1059"/>
          <p:cNvGrpSpPr>
            <a:grpSpLocks/>
          </p:cNvGrpSpPr>
          <p:nvPr/>
        </p:nvGrpSpPr>
        <p:grpSpPr bwMode="auto">
          <a:xfrm>
            <a:off x="4876800" y="2438400"/>
            <a:ext cx="917575" cy="457200"/>
            <a:chOff x="3072" y="1536"/>
            <a:chExt cx="578" cy="288"/>
          </a:xfrm>
        </p:grpSpPr>
        <p:sp>
          <p:nvSpPr>
            <p:cNvPr id="168967" name="Rectangle 1031"/>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8987" name="Rectangle 1051"/>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USA</a:t>
              </a:r>
              <a:r>
                <a:rPr lang="en-US" altLang="en-US" b="1">
                  <a:solidFill>
                    <a:schemeClr val="tx1"/>
                  </a:solidFill>
                  <a:latin typeface="Arial" charset="0"/>
                </a:rPr>
                <a:t>   </a:t>
              </a:r>
            </a:p>
          </p:txBody>
        </p:sp>
      </p:grpSp>
      <p:sp>
        <p:nvSpPr>
          <p:cNvPr id="168990" name="Rectangle 1054"/>
          <p:cNvSpPr>
            <a:spLocks noChangeArrowheads="1"/>
          </p:cNvSpPr>
          <p:nvPr/>
        </p:nvSpPr>
        <p:spPr bwMode="auto">
          <a:xfrm>
            <a:off x="3733800" y="25146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grpSp>
        <p:nvGrpSpPr>
          <p:cNvPr id="168991" name="Group 1055"/>
          <p:cNvGrpSpPr>
            <a:grpSpLocks/>
          </p:cNvGrpSpPr>
          <p:nvPr/>
        </p:nvGrpSpPr>
        <p:grpSpPr bwMode="auto">
          <a:xfrm>
            <a:off x="2667000" y="2438400"/>
            <a:ext cx="974725" cy="515938"/>
            <a:chOff x="1786" y="1757"/>
            <a:chExt cx="614" cy="325"/>
          </a:xfrm>
        </p:grpSpPr>
        <p:sp>
          <p:nvSpPr>
            <p:cNvPr id="168992" name="Rectangle 1056"/>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8993" name="Rectangle 1057"/>
            <p:cNvSpPr>
              <a:spLocks noChangeArrowheads="1"/>
            </p:cNvSpPr>
            <p:nvPr/>
          </p:nvSpPr>
          <p:spPr bwMode="auto">
            <a:xfrm>
              <a:off x="1786" y="1757"/>
              <a:ext cx="614" cy="250"/>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Korea</a:t>
              </a:r>
              <a:endParaRPr lang="en-US" altLang="en-US" b="1">
                <a:solidFill>
                  <a:schemeClr val="tx1"/>
                </a:solidFill>
                <a:latin typeface="Arial" charset="0"/>
              </a:endParaRPr>
            </a:p>
          </p:txBody>
        </p:sp>
      </p:grpSp>
      <p:sp>
        <p:nvSpPr>
          <p:cNvPr id="168996" name="Line 1060"/>
          <p:cNvSpPr>
            <a:spLocks noChangeShapeType="1"/>
          </p:cNvSpPr>
          <p:nvPr/>
        </p:nvSpPr>
        <p:spPr bwMode="auto">
          <a:xfrm flipV="1">
            <a:off x="3505200" y="2128838"/>
            <a:ext cx="614363" cy="309562"/>
          </a:xfrm>
          <a:prstGeom prst="line">
            <a:avLst/>
          </a:prstGeom>
          <a:noFill/>
          <a:ln w="12700">
            <a:solidFill>
              <a:schemeClr val="tx1"/>
            </a:solidFill>
            <a:round/>
            <a:headEnd type="stealth" w="med" len="lg"/>
            <a:tailEnd type="none" w="sm" len="sm"/>
          </a:ln>
          <a:effectLst/>
        </p:spPr>
        <p:txBody>
          <a:bodyPr wrap="none" anchor="ctr"/>
          <a:lstStyle/>
          <a:p>
            <a:endParaRPr lang="en-US"/>
          </a:p>
        </p:txBody>
      </p:sp>
      <p:grpSp>
        <p:nvGrpSpPr>
          <p:cNvPr id="168997" name="Group 1061"/>
          <p:cNvGrpSpPr>
            <a:grpSpLocks/>
          </p:cNvGrpSpPr>
          <p:nvPr/>
        </p:nvGrpSpPr>
        <p:grpSpPr bwMode="auto">
          <a:xfrm>
            <a:off x="5486400" y="3276600"/>
            <a:ext cx="917575" cy="457200"/>
            <a:chOff x="3072" y="1536"/>
            <a:chExt cx="578" cy="288"/>
          </a:xfrm>
        </p:grpSpPr>
        <p:sp>
          <p:nvSpPr>
            <p:cNvPr id="168998" name="Rectangle 1062"/>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8999" name="Rectangle 1063"/>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NY</a:t>
              </a:r>
              <a:r>
                <a:rPr lang="en-US" altLang="en-US" b="1">
                  <a:solidFill>
                    <a:schemeClr val="tx1"/>
                  </a:solidFill>
                  <a:latin typeface="Arial" charset="0"/>
                </a:rPr>
                <a:t>   </a:t>
              </a:r>
            </a:p>
          </p:txBody>
        </p:sp>
      </p:grpSp>
      <p:sp>
        <p:nvSpPr>
          <p:cNvPr id="169000" name="Line 1064"/>
          <p:cNvSpPr>
            <a:spLocks noChangeShapeType="1"/>
          </p:cNvSpPr>
          <p:nvPr/>
        </p:nvSpPr>
        <p:spPr bwMode="auto">
          <a:xfrm flipV="1">
            <a:off x="1143000" y="2971800"/>
            <a:ext cx="614363" cy="309563"/>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01" name="Line 1065"/>
          <p:cNvSpPr>
            <a:spLocks noChangeShapeType="1"/>
          </p:cNvSpPr>
          <p:nvPr/>
        </p:nvSpPr>
        <p:spPr bwMode="auto">
          <a:xfrm flipV="1">
            <a:off x="1447800" y="2971800"/>
            <a:ext cx="304800" cy="3810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02" name="Line 1066"/>
          <p:cNvSpPr>
            <a:spLocks noChangeShapeType="1"/>
          </p:cNvSpPr>
          <p:nvPr/>
        </p:nvSpPr>
        <p:spPr bwMode="auto">
          <a:xfrm flipH="1" flipV="1">
            <a:off x="1752600" y="2971800"/>
            <a:ext cx="685800" cy="3810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03" name="Rectangle 1067"/>
          <p:cNvSpPr>
            <a:spLocks noChangeArrowheads="1"/>
          </p:cNvSpPr>
          <p:nvPr/>
        </p:nvSpPr>
        <p:spPr bwMode="auto">
          <a:xfrm>
            <a:off x="1295400" y="35814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sp>
        <p:nvSpPr>
          <p:cNvPr id="169004" name="Rectangle 1068"/>
          <p:cNvSpPr>
            <a:spLocks noChangeArrowheads="1"/>
          </p:cNvSpPr>
          <p:nvPr/>
        </p:nvSpPr>
        <p:spPr bwMode="auto">
          <a:xfrm>
            <a:off x="5257800" y="63246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grpSp>
        <p:nvGrpSpPr>
          <p:cNvPr id="169005" name="Group 1069"/>
          <p:cNvGrpSpPr>
            <a:grpSpLocks/>
          </p:cNvGrpSpPr>
          <p:nvPr/>
        </p:nvGrpSpPr>
        <p:grpSpPr bwMode="auto">
          <a:xfrm>
            <a:off x="5943600" y="4114800"/>
            <a:ext cx="917575" cy="457200"/>
            <a:chOff x="3072" y="1536"/>
            <a:chExt cx="578" cy="288"/>
          </a:xfrm>
        </p:grpSpPr>
        <p:sp>
          <p:nvSpPr>
            <p:cNvPr id="169006" name="Rectangle 1070"/>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07" name="Rectangle 1071"/>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NYC</a:t>
              </a:r>
              <a:r>
                <a:rPr lang="en-US" altLang="en-US" b="1">
                  <a:solidFill>
                    <a:schemeClr val="tx1"/>
                  </a:solidFill>
                  <a:latin typeface="Arial" charset="0"/>
                </a:rPr>
                <a:t>   </a:t>
              </a:r>
            </a:p>
          </p:txBody>
        </p:sp>
      </p:grpSp>
      <p:grpSp>
        <p:nvGrpSpPr>
          <p:cNvPr id="169008" name="Group 1072"/>
          <p:cNvGrpSpPr>
            <a:grpSpLocks/>
          </p:cNvGrpSpPr>
          <p:nvPr/>
        </p:nvGrpSpPr>
        <p:grpSpPr bwMode="auto">
          <a:xfrm>
            <a:off x="3962400" y="3276600"/>
            <a:ext cx="917575" cy="457200"/>
            <a:chOff x="3072" y="1536"/>
            <a:chExt cx="578" cy="288"/>
          </a:xfrm>
        </p:grpSpPr>
        <p:sp>
          <p:nvSpPr>
            <p:cNvPr id="169009" name="Rectangle 1073"/>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10" name="Rectangle 1074"/>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MA</a:t>
              </a:r>
              <a:r>
                <a:rPr lang="en-US" altLang="en-US" b="1">
                  <a:solidFill>
                    <a:schemeClr val="tx1"/>
                  </a:solidFill>
                  <a:latin typeface="Arial" charset="0"/>
                </a:rPr>
                <a:t>   </a:t>
              </a:r>
            </a:p>
          </p:txBody>
        </p:sp>
      </p:grpSp>
      <p:sp>
        <p:nvSpPr>
          <p:cNvPr id="169011" name="Rectangle 1075"/>
          <p:cNvSpPr>
            <a:spLocks noChangeArrowheads="1"/>
          </p:cNvSpPr>
          <p:nvPr/>
        </p:nvSpPr>
        <p:spPr bwMode="auto">
          <a:xfrm>
            <a:off x="4800600" y="33528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sp>
        <p:nvSpPr>
          <p:cNvPr id="169012" name="Line 1076"/>
          <p:cNvSpPr>
            <a:spLocks noChangeShapeType="1"/>
          </p:cNvSpPr>
          <p:nvPr/>
        </p:nvSpPr>
        <p:spPr bwMode="auto">
          <a:xfrm flipV="1">
            <a:off x="4343400" y="2895600"/>
            <a:ext cx="914400" cy="3810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13" name="Line 1077"/>
          <p:cNvSpPr>
            <a:spLocks noChangeShapeType="1"/>
          </p:cNvSpPr>
          <p:nvPr/>
        </p:nvSpPr>
        <p:spPr bwMode="auto">
          <a:xfrm flipV="1">
            <a:off x="5410200" y="3810000"/>
            <a:ext cx="304800" cy="304800"/>
          </a:xfrm>
          <a:prstGeom prst="line">
            <a:avLst/>
          </a:prstGeom>
          <a:noFill/>
          <a:ln w="12700">
            <a:solidFill>
              <a:schemeClr val="tx1"/>
            </a:solidFill>
            <a:round/>
            <a:headEnd type="stealth" w="med" len="lg"/>
            <a:tailEnd type="none" w="sm" len="sm"/>
          </a:ln>
          <a:effectLst/>
        </p:spPr>
        <p:txBody>
          <a:bodyPr wrap="none" anchor="ctr"/>
          <a:lstStyle/>
          <a:p>
            <a:endParaRPr lang="en-US"/>
          </a:p>
        </p:txBody>
      </p:sp>
      <p:grpSp>
        <p:nvGrpSpPr>
          <p:cNvPr id="169014" name="Group 1078"/>
          <p:cNvGrpSpPr>
            <a:grpSpLocks/>
          </p:cNvGrpSpPr>
          <p:nvPr/>
        </p:nvGrpSpPr>
        <p:grpSpPr bwMode="auto">
          <a:xfrm>
            <a:off x="5181600" y="5181600"/>
            <a:ext cx="1143000" cy="457200"/>
            <a:chOff x="3072" y="1536"/>
            <a:chExt cx="578" cy="288"/>
          </a:xfrm>
        </p:grpSpPr>
        <p:sp>
          <p:nvSpPr>
            <p:cNvPr id="169015" name="Rectangle 1079"/>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16" name="Rectangle 1080"/>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dirty="0">
                  <a:solidFill>
                    <a:schemeClr val="tx1"/>
                  </a:solidFill>
                  <a:latin typeface="Arial" charset="0"/>
                </a:rPr>
                <a:t> CCNY</a:t>
              </a:r>
              <a:r>
                <a:rPr lang="en-US" altLang="en-US" b="1" dirty="0">
                  <a:solidFill>
                    <a:schemeClr val="tx1"/>
                  </a:solidFill>
                  <a:latin typeface="Arial" charset="0"/>
                </a:rPr>
                <a:t>   </a:t>
              </a:r>
            </a:p>
          </p:txBody>
        </p:sp>
      </p:grpSp>
      <p:grpSp>
        <p:nvGrpSpPr>
          <p:cNvPr id="169017" name="Group 1081"/>
          <p:cNvGrpSpPr>
            <a:grpSpLocks/>
          </p:cNvGrpSpPr>
          <p:nvPr/>
        </p:nvGrpSpPr>
        <p:grpSpPr bwMode="auto">
          <a:xfrm>
            <a:off x="6324600" y="6248400"/>
            <a:ext cx="1143000" cy="457200"/>
            <a:chOff x="3072" y="1536"/>
            <a:chExt cx="578" cy="288"/>
          </a:xfrm>
        </p:grpSpPr>
        <p:sp>
          <p:nvSpPr>
            <p:cNvPr id="169018" name="Rectangle 1082"/>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19" name="Rectangle 1083"/>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Z. Zhu</a:t>
              </a:r>
              <a:r>
                <a:rPr lang="en-US" altLang="en-US" b="1">
                  <a:solidFill>
                    <a:schemeClr val="tx1"/>
                  </a:solidFill>
                  <a:latin typeface="Arial" charset="0"/>
                </a:rPr>
                <a:t>   </a:t>
              </a:r>
            </a:p>
          </p:txBody>
        </p:sp>
      </p:grpSp>
      <p:sp>
        <p:nvSpPr>
          <p:cNvPr id="169020" name="Line 1084"/>
          <p:cNvSpPr>
            <a:spLocks noChangeShapeType="1"/>
          </p:cNvSpPr>
          <p:nvPr/>
        </p:nvSpPr>
        <p:spPr bwMode="auto">
          <a:xfrm flipH="1" flipV="1">
            <a:off x="6172200" y="4572000"/>
            <a:ext cx="381000" cy="2286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21" name="Line 1085"/>
          <p:cNvSpPr>
            <a:spLocks noChangeShapeType="1"/>
          </p:cNvSpPr>
          <p:nvPr/>
        </p:nvSpPr>
        <p:spPr bwMode="auto">
          <a:xfrm flipV="1">
            <a:off x="5562600" y="5638800"/>
            <a:ext cx="228600" cy="228600"/>
          </a:xfrm>
          <a:prstGeom prst="line">
            <a:avLst/>
          </a:prstGeom>
          <a:noFill/>
          <a:ln w="12700">
            <a:solidFill>
              <a:schemeClr val="tx1"/>
            </a:solidFill>
            <a:round/>
            <a:headEnd type="stealth" w="med" len="lg"/>
            <a:tailEnd type="none" w="sm" len="sm"/>
          </a:ln>
          <a:effectLst/>
        </p:spPr>
        <p:txBody>
          <a:bodyPr wrap="none" anchor="ctr"/>
          <a:lstStyle/>
          <a:p>
            <a:endParaRPr lang="en-US"/>
          </a:p>
        </p:txBody>
      </p:sp>
      <p:grpSp>
        <p:nvGrpSpPr>
          <p:cNvPr id="169022" name="Group 1086"/>
          <p:cNvGrpSpPr>
            <a:grpSpLocks/>
          </p:cNvGrpSpPr>
          <p:nvPr/>
        </p:nvGrpSpPr>
        <p:grpSpPr bwMode="auto">
          <a:xfrm>
            <a:off x="4876800" y="4114800"/>
            <a:ext cx="1143000" cy="457200"/>
            <a:chOff x="3072" y="1536"/>
            <a:chExt cx="578" cy="288"/>
          </a:xfrm>
        </p:grpSpPr>
        <p:sp>
          <p:nvSpPr>
            <p:cNvPr id="169023" name="Rectangle 1087"/>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24" name="Rectangle 1088"/>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dirty="0">
                  <a:solidFill>
                    <a:schemeClr val="tx1"/>
                  </a:solidFill>
                  <a:latin typeface="Arial" charset="0"/>
                </a:rPr>
                <a:t>Albany</a:t>
              </a:r>
              <a:r>
                <a:rPr lang="en-US" altLang="en-US" b="1" dirty="0">
                  <a:solidFill>
                    <a:schemeClr val="tx1"/>
                  </a:solidFill>
                  <a:latin typeface="Arial" charset="0"/>
                </a:rPr>
                <a:t>   </a:t>
              </a:r>
            </a:p>
          </p:txBody>
        </p:sp>
      </p:grpSp>
      <p:sp>
        <p:nvSpPr>
          <p:cNvPr id="169025" name="Line 1089"/>
          <p:cNvSpPr>
            <a:spLocks noChangeShapeType="1"/>
          </p:cNvSpPr>
          <p:nvPr/>
        </p:nvSpPr>
        <p:spPr bwMode="auto">
          <a:xfrm flipH="1" flipV="1">
            <a:off x="5943600" y="3810000"/>
            <a:ext cx="381000" cy="304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26" name="Rectangle 1090"/>
          <p:cNvSpPr>
            <a:spLocks noChangeArrowheads="1"/>
          </p:cNvSpPr>
          <p:nvPr/>
        </p:nvSpPr>
        <p:spPr bwMode="auto">
          <a:xfrm>
            <a:off x="6324600" y="5257800"/>
            <a:ext cx="917575" cy="396875"/>
          </a:xfrm>
          <a:prstGeom prst="rect">
            <a:avLst/>
          </a:prstGeom>
          <a:noFill/>
          <a:ln w="9525">
            <a:noFill/>
            <a:miter lim="800000"/>
            <a:headEnd/>
            <a:tailEnd/>
          </a:ln>
          <a:effectLst/>
        </p:spPr>
        <p:txBody>
          <a:bodyPr lIns="92075" tIns="46038" rIns="92075" bIns="46038">
            <a:spAutoFit/>
          </a:bodyPr>
          <a:lstStyle/>
          <a:p>
            <a:r>
              <a:rPr lang="en-US" altLang="en-US" sz="2000" b="1" dirty="0">
                <a:solidFill>
                  <a:schemeClr val="tx1"/>
                </a:solidFill>
                <a:latin typeface="Arial" charset="0"/>
              </a:rPr>
              <a:t>... ...</a:t>
            </a:r>
            <a:endParaRPr lang="en-US" altLang="en-US" b="1" dirty="0">
              <a:solidFill>
                <a:schemeClr val="tx1"/>
              </a:solidFill>
              <a:latin typeface="Arial" charset="0"/>
            </a:endParaRPr>
          </a:p>
        </p:txBody>
      </p:sp>
      <p:sp>
        <p:nvSpPr>
          <p:cNvPr id="169027" name="Rectangle 1091"/>
          <p:cNvSpPr>
            <a:spLocks noChangeArrowheads="1"/>
          </p:cNvSpPr>
          <p:nvPr/>
        </p:nvSpPr>
        <p:spPr bwMode="auto">
          <a:xfrm>
            <a:off x="5410200" y="4724400"/>
            <a:ext cx="917575" cy="396875"/>
          </a:xfrm>
          <a:prstGeom prst="rect">
            <a:avLst/>
          </a:prstGeom>
          <a:noFill/>
          <a:ln w="9525">
            <a:noFill/>
            <a:miter lim="800000"/>
            <a:headEnd/>
            <a:tailEnd/>
          </a:ln>
          <a:effectLst/>
        </p:spPr>
        <p:txBody>
          <a:bodyPr lIns="92075" tIns="46038" rIns="92075" bIns="46038">
            <a:spAutoFit/>
          </a:bodyPr>
          <a:lstStyle/>
          <a:p>
            <a:r>
              <a:rPr lang="en-US" altLang="en-US" sz="2000" b="1" dirty="0">
                <a:solidFill>
                  <a:schemeClr val="tx1"/>
                </a:solidFill>
                <a:latin typeface="Arial" charset="0"/>
              </a:rPr>
              <a:t>... ...</a:t>
            </a:r>
            <a:endParaRPr lang="en-US" altLang="en-US" b="1" dirty="0">
              <a:solidFill>
                <a:schemeClr val="tx1"/>
              </a:solidFill>
              <a:latin typeface="Arial" charset="0"/>
            </a:endParaRPr>
          </a:p>
        </p:txBody>
      </p:sp>
      <p:sp>
        <p:nvSpPr>
          <p:cNvPr id="169028" name="Rectangle 1092"/>
          <p:cNvSpPr>
            <a:spLocks noChangeArrowheads="1"/>
          </p:cNvSpPr>
          <p:nvPr/>
        </p:nvSpPr>
        <p:spPr bwMode="auto">
          <a:xfrm>
            <a:off x="3810000" y="38100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sp>
        <p:nvSpPr>
          <p:cNvPr id="169029" name="Rectangle 1093"/>
          <p:cNvSpPr>
            <a:spLocks noChangeArrowheads="1"/>
          </p:cNvSpPr>
          <p:nvPr/>
        </p:nvSpPr>
        <p:spPr bwMode="auto">
          <a:xfrm>
            <a:off x="2743200" y="30480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grpSp>
        <p:nvGrpSpPr>
          <p:cNvPr id="169030" name="Group 1094"/>
          <p:cNvGrpSpPr>
            <a:grpSpLocks/>
          </p:cNvGrpSpPr>
          <p:nvPr/>
        </p:nvGrpSpPr>
        <p:grpSpPr bwMode="auto">
          <a:xfrm>
            <a:off x="5257800" y="5791200"/>
            <a:ext cx="914400" cy="457200"/>
            <a:chOff x="3072" y="1536"/>
            <a:chExt cx="578" cy="288"/>
          </a:xfrm>
        </p:grpSpPr>
        <p:sp>
          <p:nvSpPr>
            <p:cNvPr id="169031" name="Rectangle 1095"/>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32" name="Rectangle 1096"/>
            <p:cNvSpPr>
              <a:spLocks noChangeArrowheads="1"/>
            </p:cNvSpPr>
            <p:nvPr/>
          </p:nvSpPr>
          <p:spPr bwMode="auto">
            <a:xfrm>
              <a:off x="3072" y="1536"/>
              <a:ext cx="578" cy="250"/>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CS </a:t>
              </a:r>
              <a:endParaRPr lang="en-US" altLang="en-US" b="1">
                <a:solidFill>
                  <a:schemeClr val="tx1"/>
                </a:solidFill>
                <a:latin typeface="Arial" charset="0"/>
              </a:endParaRPr>
            </a:p>
          </p:txBody>
        </p:sp>
      </p:grpSp>
      <p:sp>
        <p:nvSpPr>
          <p:cNvPr id="169033" name="Line 1097"/>
          <p:cNvSpPr>
            <a:spLocks noChangeShapeType="1"/>
          </p:cNvSpPr>
          <p:nvPr/>
        </p:nvSpPr>
        <p:spPr bwMode="auto">
          <a:xfrm flipH="1" flipV="1">
            <a:off x="6019800" y="6019800"/>
            <a:ext cx="685800" cy="304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2" name="Rectangle 1"/>
          <p:cNvSpPr/>
          <p:nvPr/>
        </p:nvSpPr>
        <p:spPr>
          <a:xfrm>
            <a:off x="1143000" y="4114800"/>
            <a:ext cx="3091111" cy="461665"/>
          </a:xfrm>
          <a:prstGeom prst="rect">
            <a:avLst/>
          </a:prstGeom>
        </p:spPr>
        <p:txBody>
          <a:bodyPr wrap="none">
            <a:spAutoFit/>
          </a:bodyPr>
          <a:lstStyle/>
          <a:p>
            <a:r>
              <a:rPr lang="en-US" dirty="0">
                <a:solidFill>
                  <a:srgbClr val="FFFC66"/>
                </a:solidFill>
              </a:rPr>
              <a:t>932 towns and 62 cities</a:t>
            </a:r>
          </a:p>
        </p:txBody>
      </p:sp>
      <p:sp>
        <p:nvSpPr>
          <p:cNvPr id="58" name="Rectangle 57"/>
          <p:cNvSpPr/>
          <p:nvPr/>
        </p:nvSpPr>
        <p:spPr>
          <a:xfrm>
            <a:off x="6019800" y="2362200"/>
            <a:ext cx="1851438" cy="461665"/>
          </a:xfrm>
          <a:prstGeom prst="rect">
            <a:avLst/>
          </a:prstGeom>
        </p:spPr>
        <p:txBody>
          <a:bodyPr wrap="none">
            <a:spAutoFit/>
          </a:bodyPr>
          <a:lstStyle/>
          <a:p>
            <a:r>
              <a:rPr lang="en-US" dirty="0">
                <a:solidFill>
                  <a:srgbClr val="FFFC66"/>
                </a:solidFill>
              </a:rPr>
              <a:t>197 countries</a:t>
            </a:r>
          </a:p>
        </p:txBody>
      </p:sp>
      <p:sp>
        <p:nvSpPr>
          <p:cNvPr id="59" name="Rectangle 58"/>
          <p:cNvSpPr/>
          <p:nvPr/>
        </p:nvSpPr>
        <p:spPr>
          <a:xfrm>
            <a:off x="6400800" y="3276600"/>
            <a:ext cx="1253168" cy="461665"/>
          </a:xfrm>
          <a:prstGeom prst="rect">
            <a:avLst/>
          </a:prstGeom>
        </p:spPr>
        <p:txBody>
          <a:bodyPr wrap="none">
            <a:spAutoFit/>
          </a:bodyPr>
          <a:lstStyle/>
          <a:p>
            <a:r>
              <a:rPr lang="en-US" dirty="0">
                <a:solidFill>
                  <a:srgbClr val="FFFC66"/>
                </a:solidFill>
              </a:rPr>
              <a:t>50 states</a:t>
            </a:r>
          </a:p>
        </p:txBody>
      </p:sp>
      <p:grpSp>
        <p:nvGrpSpPr>
          <p:cNvPr id="60" name="Group 1078"/>
          <p:cNvGrpSpPr>
            <a:grpSpLocks/>
          </p:cNvGrpSpPr>
          <p:nvPr/>
        </p:nvGrpSpPr>
        <p:grpSpPr bwMode="auto">
          <a:xfrm>
            <a:off x="6399878" y="4724400"/>
            <a:ext cx="1143000" cy="457200"/>
            <a:chOff x="3611" y="1152"/>
            <a:chExt cx="578" cy="288"/>
          </a:xfrm>
        </p:grpSpPr>
        <p:sp>
          <p:nvSpPr>
            <p:cNvPr id="61" name="Rectangle 1079"/>
            <p:cNvSpPr>
              <a:spLocks noChangeArrowheads="1"/>
            </p:cNvSpPr>
            <p:nvPr/>
          </p:nvSpPr>
          <p:spPr bwMode="auto">
            <a:xfrm>
              <a:off x="3650" y="1200"/>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62" name="Rectangle 1080"/>
            <p:cNvSpPr>
              <a:spLocks noChangeArrowheads="1"/>
            </p:cNvSpPr>
            <p:nvPr/>
          </p:nvSpPr>
          <p:spPr bwMode="auto">
            <a:xfrm>
              <a:off x="3611" y="1152"/>
              <a:ext cx="578" cy="252"/>
            </a:xfrm>
            <a:prstGeom prst="rect">
              <a:avLst/>
            </a:prstGeom>
            <a:noFill/>
            <a:ln w="9525">
              <a:noFill/>
              <a:miter lim="800000"/>
              <a:headEnd/>
              <a:tailEnd/>
            </a:ln>
            <a:effectLst/>
          </p:spPr>
          <p:txBody>
            <a:bodyPr lIns="92075" tIns="46038" rIns="92075" bIns="46038">
              <a:spAutoFit/>
            </a:bodyPr>
            <a:lstStyle/>
            <a:p>
              <a:r>
                <a:rPr lang="en-US" altLang="en-US" sz="2000" b="1" dirty="0">
                  <a:solidFill>
                    <a:schemeClr val="tx1"/>
                  </a:solidFill>
                  <a:latin typeface="Arial" charset="0"/>
                </a:rPr>
                <a:t> 10031</a:t>
              </a:r>
              <a:endParaRPr lang="en-US" altLang="en-US" b="1" dirty="0">
                <a:solidFill>
                  <a:schemeClr val="tx1"/>
                </a:solidFill>
                <a:latin typeface="Arial" charset="0"/>
              </a:endParaRPr>
            </a:p>
          </p:txBody>
        </p:sp>
      </p:grpSp>
      <p:sp>
        <p:nvSpPr>
          <p:cNvPr id="63" name="Line 1085"/>
          <p:cNvSpPr>
            <a:spLocks noChangeShapeType="1"/>
          </p:cNvSpPr>
          <p:nvPr/>
        </p:nvSpPr>
        <p:spPr bwMode="auto">
          <a:xfrm flipV="1">
            <a:off x="6096000" y="5105400"/>
            <a:ext cx="457200" cy="2286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3" name="Rectangle 2"/>
          <p:cNvSpPr/>
          <p:nvPr/>
        </p:nvSpPr>
        <p:spPr>
          <a:xfrm>
            <a:off x="304800" y="4648200"/>
            <a:ext cx="4876800" cy="461665"/>
          </a:xfrm>
          <a:prstGeom prst="rect">
            <a:avLst/>
          </a:prstGeom>
        </p:spPr>
        <p:txBody>
          <a:bodyPr wrap="square">
            <a:spAutoFit/>
          </a:bodyPr>
          <a:lstStyle/>
          <a:p>
            <a:r>
              <a:rPr lang="en-US" dirty="0">
                <a:solidFill>
                  <a:srgbClr val="FFFC66"/>
                </a:solidFill>
              </a:rPr>
              <a:t>New York, NY Covers 145 ZIP Codes</a:t>
            </a:r>
          </a:p>
        </p:txBody>
      </p:sp>
      <p:sp>
        <p:nvSpPr>
          <p:cNvPr id="4" name="Rectangle 3"/>
          <p:cNvSpPr/>
          <p:nvPr/>
        </p:nvSpPr>
        <p:spPr>
          <a:xfrm>
            <a:off x="990600" y="5181600"/>
            <a:ext cx="3655718" cy="461665"/>
          </a:xfrm>
          <a:prstGeom prst="rect">
            <a:avLst/>
          </a:prstGeom>
        </p:spPr>
        <p:txBody>
          <a:bodyPr wrap="none">
            <a:spAutoFit/>
          </a:bodyPr>
          <a:lstStyle/>
          <a:p>
            <a:r>
              <a:rPr lang="en-US" dirty="0">
                <a:solidFill>
                  <a:srgbClr val="FFFC66"/>
                </a:solidFill>
              </a:rPr>
              <a:t>Zip 10031 has 822 Business</a:t>
            </a:r>
          </a:p>
        </p:txBody>
      </p:sp>
      <p:sp>
        <p:nvSpPr>
          <p:cNvPr id="5" name="Rectangle 4"/>
          <p:cNvSpPr/>
          <p:nvPr/>
        </p:nvSpPr>
        <p:spPr>
          <a:xfrm>
            <a:off x="457200" y="5715000"/>
            <a:ext cx="4572000" cy="461665"/>
          </a:xfrm>
          <a:prstGeom prst="rect">
            <a:avLst/>
          </a:prstGeom>
        </p:spPr>
        <p:txBody>
          <a:bodyPr wrap="square">
            <a:spAutoFit/>
          </a:bodyPr>
          <a:lstStyle/>
          <a:p>
            <a:r>
              <a:rPr lang="en-US" dirty="0">
                <a:solidFill>
                  <a:srgbClr val="FFFC66"/>
                </a:solidFill>
              </a:rPr>
              <a:t>CCNY 8 schools, ~10 </a:t>
            </a:r>
            <a:r>
              <a:rPr lang="en-US" dirty="0" err="1">
                <a:solidFill>
                  <a:srgbClr val="FFFC66"/>
                </a:solidFill>
              </a:rPr>
              <a:t>depts</a:t>
            </a:r>
            <a:r>
              <a:rPr lang="en-US" dirty="0">
                <a:solidFill>
                  <a:srgbClr val="FFFC66"/>
                </a:solidFill>
              </a:rPr>
              <a:t> each</a:t>
            </a:r>
          </a:p>
        </p:txBody>
      </p:sp>
      <p:sp>
        <p:nvSpPr>
          <p:cNvPr id="67" name="Rectangle 66"/>
          <p:cNvSpPr/>
          <p:nvPr/>
        </p:nvSpPr>
        <p:spPr>
          <a:xfrm>
            <a:off x="1066800" y="6248400"/>
            <a:ext cx="3886200" cy="461665"/>
          </a:xfrm>
          <a:prstGeom prst="rect">
            <a:avLst/>
          </a:prstGeom>
        </p:spPr>
        <p:txBody>
          <a:bodyPr wrap="square">
            <a:spAutoFit/>
          </a:bodyPr>
          <a:lstStyle/>
          <a:p>
            <a:r>
              <a:rPr lang="en-US" dirty="0">
                <a:solidFill>
                  <a:srgbClr val="FFFC66"/>
                </a:solidFill>
              </a:rPr>
              <a:t>~30 faculty or staff members</a:t>
            </a:r>
          </a:p>
        </p:txBody>
      </p:sp>
      <p:sp>
        <p:nvSpPr>
          <p:cNvPr id="68" name="Rectangle 67"/>
          <p:cNvSpPr/>
          <p:nvPr/>
        </p:nvSpPr>
        <p:spPr>
          <a:xfrm>
            <a:off x="457200" y="304800"/>
            <a:ext cx="8153400" cy="461665"/>
          </a:xfrm>
          <a:prstGeom prst="rect">
            <a:avLst/>
          </a:prstGeom>
        </p:spPr>
        <p:txBody>
          <a:bodyPr wrap="square">
            <a:spAutoFit/>
          </a:bodyPr>
          <a:lstStyle/>
          <a:p>
            <a:r>
              <a:rPr lang="en-US">
                <a:solidFill>
                  <a:srgbClr val="FFFC66"/>
                </a:solidFill>
              </a:rPr>
              <a:t>Total searches: </a:t>
            </a:r>
            <a:r>
              <a:rPr lang="en-US" dirty="0">
                <a:solidFill>
                  <a:srgbClr val="FFFC66"/>
                </a:solidFill>
              </a:rPr>
              <a:t>200+50+1000+150+1000+100+30 = 2530!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8" grpId="0"/>
      <p:bldP spid="59" grpId="0"/>
      <p:bldP spid="3" grpId="0"/>
      <p:bldP spid="4" grpId="0"/>
      <p:bldP spid="5" grpId="0"/>
      <p:bldP spid="67" grpId="0"/>
      <p:bldP spid="6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86019"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pic>
        <p:nvPicPr>
          <p:cNvPr id="86020" name="Picture 4"/>
          <p:cNvPicPr>
            <a:picLocks noChangeArrowheads="1"/>
          </p:cNvPicPr>
          <p:nvPr/>
        </p:nvPicPr>
        <p:blipFill>
          <a:blip r:embed="rId3"/>
          <a:srcRect/>
          <a:stretch>
            <a:fillRect/>
          </a:stretch>
        </p:blipFill>
        <p:spPr bwMode="auto">
          <a:xfrm>
            <a:off x="3814763" y="3657600"/>
            <a:ext cx="1204912" cy="1003300"/>
          </a:xfrm>
          <a:prstGeom prst="rect">
            <a:avLst/>
          </a:prstGeom>
          <a:noFill/>
          <a:ln w="12700">
            <a:noFill/>
            <a:miter lim="800000"/>
            <a:headEnd/>
            <a:tailEnd/>
          </a:ln>
          <a:effectLst/>
        </p:spPr>
      </p:pic>
      <p:sp>
        <p:nvSpPr>
          <p:cNvPr id="86021" name="Line 5"/>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86022" name="Line 6"/>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86023" name="Rectangle 7"/>
          <p:cNvSpPr>
            <a:spLocks noGrp="1" noChangeArrowheads="1"/>
          </p:cNvSpPr>
          <p:nvPr>
            <p:ph type="title"/>
          </p:nvPr>
        </p:nvSpPr>
        <p:spPr>
          <a:noFill/>
          <a:ln/>
        </p:spPr>
        <p:txBody>
          <a:bodyPr/>
          <a:lstStyle/>
          <a:p>
            <a:r>
              <a:rPr lang="en-US" altLang="zh-CN">
                <a:ea typeface="宋体" charset="-122"/>
              </a:rPr>
              <a:t>Full Binary Trees</a:t>
            </a:r>
          </a:p>
        </p:txBody>
      </p:sp>
      <p:sp>
        <p:nvSpPr>
          <p:cNvPr id="86024" name="Rectangle 8"/>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86025" name="Picture 9"/>
          <p:cNvPicPr>
            <a:picLocks noChangeArrowheads="1"/>
          </p:cNvPicPr>
          <p:nvPr/>
        </p:nvPicPr>
        <p:blipFill>
          <a:blip r:embed="rId4"/>
          <a:srcRect/>
          <a:stretch>
            <a:fillRect/>
          </a:stretch>
        </p:blipFill>
        <p:spPr bwMode="auto">
          <a:xfrm>
            <a:off x="5913438" y="1362075"/>
            <a:ext cx="1433512" cy="969963"/>
          </a:xfrm>
          <a:prstGeom prst="rect">
            <a:avLst/>
          </a:prstGeom>
          <a:noFill/>
          <a:ln w="12700">
            <a:noFill/>
            <a:miter lim="800000"/>
            <a:headEnd/>
            <a:tailEnd/>
          </a:ln>
          <a:effectLst/>
        </p:spPr>
      </p:pic>
      <p:pic>
        <p:nvPicPr>
          <p:cNvPr id="86026" name="Picture 10"/>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86027" name="Picture 11"/>
          <p:cNvPicPr>
            <a:picLocks noChangeArrowheads="1"/>
          </p:cNvPicPr>
          <p:nvPr/>
        </p:nvPicPr>
        <p:blipFill>
          <a:blip r:embed="rId6"/>
          <a:srcRect/>
          <a:stretch>
            <a:fillRect/>
          </a:stretch>
        </p:blipFill>
        <p:spPr bwMode="auto">
          <a:xfrm>
            <a:off x="7115175" y="2511425"/>
            <a:ext cx="873125" cy="777875"/>
          </a:xfrm>
          <a:prstGeom prst="rect">
            <a:avLst/>
          </a:prstGeom>
          <a:noFill/>
          <a:ln w="12700">
            <a:noFill/>
            <a:miter lim="800000"/>
            <a:headEnd/>
            <a:tailEnd/>
          </a:ln>
          <a:effectLst/>
        </p:spPr>
      </p:pic>
      <p:pic>
        <p:nvPicPr>
          <p:cNvPr id="86028" name="Picture 12"/>
          <p:cNvPicPr>
            <a:picLocks noChangeArrowheads="1"/>
          </p:cNvPicPr>
          <p:nvPr/>
        </p:nvPicPr>
        <p:blipFill>
          <a:blip r:embed="rId7"/>
          <a:srcRect/>
          <a:stretch>
            <a:fillRect/>
          </a:stretch>
        </p:blipFill>
        <p:spPr bwMode="auto">
          <a:xfrm>
            <a:off x="5251450" y="3641725"/>
            <a:ext cx="711200" cy="1111250"/>
          </a:xfrm>
          <a:prstGeom prst="rect">
            <a:avLst/>
          </a:prstGeom>
          <a:noFill/>
          <a:ln w="12700">
            <a:noFill/>
            <a:miter lim="800000"/>
            <a:headEnd/>
            <a:tailEnd/>
          </a:ln>
          <a:effectLst/>
        </p:spPr>
      </p:pic>
      <p:sp>
        <p:nvSpPr>
          <p:cNvPr id="86029" name="Text Box 13"/>
          <p:cNvSpPr txBox="1">
            <a:spLocks noChangeArrowheads="1"/>
          </p:cNvSpPr>
          <p:nvPr/>
        </p:nvSpPr>
        <p:spPr bwMode="auto">
          <a:xfrm>
            <a:off x="4800600" y="4953000"/>
            <a:ext cx="2133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 FULL yet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88067"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88068" name="Line 4"/>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pic>
        <p:nvPicPr>
          <p:cNvPr id="88069" name="Picture 5"/>
          <p:cNvPicPr>
            <a:picLocks noChangeArrowheads="1"/>
          </p:cNvPicPr>
          <p:nvPr/>
        </p:nvPicPr>
        <p:blipFill>
          <a:blip r:embed="rId3"/>
          <a:srcRect/>
          <a:stretch>
            <a:fillRect/>
          </a:stretch>
        </p:blipFill>
        <p:spPr bwMode="auto">
          <a:xfrm>
            <a:off x="6086475" y="3794125"/>
            <a:ext cx="1444625" cy="822325"/>
          </a:xfrm>
          <a:prstGeom prst="rect">
            <a:avLst/>
          </a:prstGeom>
          <a:noFill/>
          <a:ln w="12700">
            <a:noFill/>
            <a:miter lim="800000"/>
            <a:headEnd/>
            <a:tailEnd/>
          </a:ln>
          <a:effectLst/>
        </p:spPr>
      </p:pic>
      <p:pic>
        <p:nvPicPr>
          <p:cNvPr id="88070" name="Picture 6"/>
          <p:cNvPicPr>
            <a:picLocks noChangeArrowheads="1"/>
          </p:cNvPicPr>
          <p:nvPr/>
        </p:nvPicPr>
        <p:blipFill>
          <a:blip r:embed="rId4"/>
          <a:srcRect/>
          <a:stretch>
            <a:fillRect/>
          </a:stretch>
        </p:blipFill>
        <p:spPr bwMode="auto">
          <a:xfrm>
            <a:off x="3814763" y="3657600"/>
            <a:ext cx="1204912" cy="1003300"/>
          </a:xfrm>
          <a:prstGeom prst="rect">
            <a:avLst/>
          </a:prstGeom>
          <a:noFill/>
          <a:ln w="12700">
            <a:noFill/>
            <a:miter lim="800000"/>
            <a:headEnd/>
            <a:tailEnd/>
          </a:ln>
          <a:effectLst/>
        </p:spPr>
      </p:pic>
      <p:sp>
        <p:nvSpPr>
          <p:cNvPr id="88071" name="Line 7"/>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88072" name="Line 8"/>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88073" name="Rectangle 9"/>
          <p:cNvSpPr>
            <a:spLocks noGrp="1" noChangeArrowheads="1"/>
          </p:cNvSpPr>
          <p:nvPr>
            <p:ph type="title"/>
          </p:nvPr>
        </p:nvSpPr>
        <p:spPr>
          <a:noFill/>
          <a:ln/>
        </p:spPr>
        <p:txBody>
          <a:bodyPr/>
          <a:lstStyle/>
          <a:p>
            <a:r>
              <a:rPr lang="en-US" altLang="zh-CN">
                <a:ea typeface="宋体" charset="-122"/>
              </a:rPr>
              <a:t>Full Binary Trees</a:t>
            </a:r>
          </a:p>
        </p:txBody>
      </p:sp>
      <p:sp>
        <p:nvSpPr>
          <p:cNvPr id="88074" name="Rectangle 10"/>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88075" name="Picture 11"/>
          <p:cNvPicPr>
            <a:picLocks noChangeArrowheads="1"/>
          </p:cNvPicPr>
          <p:nvPr/>
        </p:nvPicPr>
        <p:blipFill>
          <a:blip r:embed="rId5"/>
          <a:srcRect/>
          <a:stretch>
            <a:fillRect/>
          </a:stretch>
        </p:blipFill>
        <p:spPr bwMode="auto">
          <a:xfrm>
            <a:off x="5913438" y="1362075"/>
            <a:ext cx="1433512" cy="969963"/>
          </a:xfrm>
          <a:prstGeom prst="rect">
            <a:avLst/>
          </a:prstGeom>
          <a:noFill/>
          <a:ln w="12700">
            <a:noFill/>
            <a:miter lim="800000"/>
            <a:headEnd/>
            <a:tailEnd/>
          </a:ln>
          <a:effectLst/>
        </p:spPr>
      </p:pic>
      <p:pic>
        <p:nvPicPr>
          <p:cNvPr id="88076" name="Picture 12"/>
          <p:cNvPicPr>
            <a:picLocks noChangeArrowheads="1"/>
          </p:cNvPicPr>
          <p:nvPr/>
        </p:nvPicPr>
        <p:blipFill>
          <a:blip r:embed="rId6"/>
          <a:srcRect/>
          <a:stretch>
            <a:fillRect/>
          </a:stretch>
        </p:blipFill>
        <p:spPr bwMode="auto">
          <a:xfrm>
            <a:off x="4968875" y="2571750"/>
            <a:ext cx="808038" cy="687388"/>
          </a:xfrm>
          <a:prstGeom prst="rect">
            <a:avLst/>
          </a:prstGeom>
          <a:noFill/>
          <a:ln w="12700">
            <a:noFill/>
            <a:miter lim="800000"/>
            <a:headEnd/>
            <a:tailEnd/>
          </a:ln>
          <a:effectLst/>
        </p:spPr>
      </p:pic>
      <p:pic>
        <p:nvPicPr>
          <p:cNvPr id="88077" name="Picture 13"/>
          <p:cNvPicPr>
            <a:picLocks noChangeArrowheads="1"/>
          </p:cNvPicPr>
          <p:nvPr/>
        </p:nvPicPr>
        <p:blipFill>
          <a:blip r:embed="rId7"/>
          <a:srcRect/>
          <a:stretch>
            <a:fillRect/>
          </a:stretch>
        </p:blipFill>
        <p:spPr bwMode="auto">
          <a:xfrm>
            <a:off x="7115175" y="2511425"/>
            <a:ext cx="873125" cy="777875"/>
          </a:xfrm>
          <a:prstGeom prst="rect">
            <a:avLst/>
          </a:prstGeom>
          <a:noFill/>
          <a:ln w="12700">
            <a:noFill/>
            <a:miter lim="800000"/>
            <a:headEnd/>
            <a:tailEnd/>
          </a:ln>
          <a:effectLst/>
        </p:spPr>
      </p:pic>
      <p:pic>
        <p:nvPicPr>
          <p:cNvPr id="88078" name="Picture 14"/>
          <p:cNvPicPr>
            <a:picLocks noChangeArrowheads="1"/>
          </p:cNvPicPr>
          <p:nvPr/>
        </p:nvPicPr>
        <p:blipFill>
          <a:blip r:embed="rId8"/>
          <a:srcRect/>
          <a:stretch>
            <a:fillRect/>
          </a:stretch>
        </p:blipFill>
        <p:spPr bwMode="auto">
          <a:xfrm>
            <a:off x="5251450" y="3641725"/>
            <a:ext cx="711200" cy="1111250"/>
          </a:xfrm>
          <a:prstGeom prst="rect">
            <a:avLst/>
          </a:prstGeom>
          <a:noFill/>
          <a:ln w="12700">
            <a:noFill/>
            <a:miter lim="800000"/>
            <a:headEnd/>
            <a:tailEnd/>
          </a:ln>
          <a:effectLst/>
        </p:spPr>
      </p:pic>
      <p:sp>
        <p:nvSpPr>
          <p:cNvPr id="88079" name="Text Box 15"/>
          <p:cNvSpPr txBox="1">
            <a:spLocks noChangeArrowheads="1"/>
          </p:cNvSpPr>
          <p:nvPr/>
        </p:nvSpPr>
        <p:spPr bwMode="auto">
          <a:xfrm>
            <a:off x="4800600" y="4953000"/>
            <a:ext cx="2133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 FULL yet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90115"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90116" name="Line 4"/>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90117" name="Line 5"/>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90118" name="Picture 6"/>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90119" name="Picture 7"/>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90120" name="Picture 8"/>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sp>
        <p:nvSpPr>
          <p:cNvPr id="90121"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90122" name="Line 10"/>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90123" name="Rectangle 11"/>
          <p:cNvSpPr>
            <a:spLocks noGrp="1" noChangeArrowheads="1"/>
          </p:cNvSpPr>
          <p:nvPr>
            <p:ph type="title"/>
          </p:nvPr>
        </p:nvSpPr>
        <p:spPr>
          <a:noFill/>
          <a:ln/>
        </p:spPr>
        <p:txBody>
          <a:bodyPr/>
          <a:lstStyle/>
          <a:p>
            <a:r>
              <a:rPr lang="en-US" altLang="zh-CN">
                <a:ea typeface="宋体" charset="-122"/>
              </a:rPr>
              <a:t>Full Binary Trees</a:t>
            </a:r>
          </a:p>
        </p:txBody>
      </p:sp>
      <p:sp>
        <p:nvSpPr>
          <p:cNvPr id="90124" name="Rectangle 12"/>
          <p:cNvSpPr>
            <a:spLocks noGrp="1" noChangeArrowheads="1"/>
          </p:cNvSpPr>
          <p:nvPr>
            <p:ph type="body" idx="1"/>
          </p:nvPr>
        </p:nvSpPr>
        <p:spPr>
          <a:xfrm>
            <a:off x="685800" y="1981200"/>
            <a:ext cx="2590800" cy="47244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...until every leaf has the same depth (2)</a:t>
            </a:r>
          </a:p>
        </p:txBody>
      </p:sp>
      <p:pic>
        <p:nvPicPr>
          <p:cNvPr id="90125" name="Picture 13"/>
          <p:cNvPicPr>
            <a:picLocks noChangeArrowheads="1"/>
          </p:cNvPicPr>
          <p:nvPr/>
        </p:nvPicPr>
        <p:blipFill>
          <a:blip r:embed="rId6"/>
          <a:srcRect/>
          <a:stretch>
            <a:fillRect/>
          </a:stretch>
        </p:blipFill>
        <p:spPr bwMode="auto">
          <a:xfrm>
            <a:off x="5913438" y="1362075"/>
            <a:ext cx="1433512" cy="969963"/>
          </a:xfrm>
          <a:prstGeom prst="rect">
            <a:avLst/>
          </a:prstGeom>
          <a:noFill/>
          <a:ln w="12700">
            <a:noFill/>
            <a:miter lim="800000"/>
            <a:headEnd/>
            <a:tailEnd/>
          </a:ln>
          <a:effectLst/>
        </p:spPr>
      </p:pic>
      <p:pic>
        <p:nvPicPr>
          <p:cNvPr id="90126" name="Picture 14"/>
          <p:cNvPicPr>
            <a:picLocks noChangeArrowheads="1"/>
          </p:cNvPicPr>
          <p:nvPr/>
        </p:nvPicPr>
        <p:blipFill>
          <a:blip r:embed="rId7"/>
          <a:srcRect/>
          <a:stretch>
            <a:fillRect/>
          </a:stretch>
        </p:blipFill>
        <p:spPr bwMode="auto">
          <a:xfrm>
            <a:off x="4968875" y="2571750"/>
            <a:ext cx="808038" cy="687388"/>
          </a:xfrm>
          <a:prstGeom prst="rect">
            <a:avLst/>
          </a:prstGeom>
          <a:noFill/>
          <a:ln w="12700">
            <a:noFill/>
            <a:miter lim="800000"/>
            <a:headEnd/>
            <a:tailEnd/>
          </a:ln>
          <a:effectLst/>
        </p:spPr>
      </p:pic>
      <p:pic>
        <p:nvPicPr>
          <p:cNvPr id="90127" name="Picture 15"/>
          <p:cNvPicPr>
            <a:picLocks noChangeArrowheads="1"/>
          </p:cNvPicPr>
          <p:nvPr/>
        </p:nvPicPr>
        <p:blipFill>
          <a:blip r:embed="rId8"/>
          <a:srcRect/>
          <a:stretch>
            <a:fillRect/>
          </a:stretch>
        </p:blipFill>
        <p:spPr bwMode="auto">
          <a:xfrm>
            <a:off x="7115175" y="2511425"/>
            <a:ext cx="873125" cy="777875"/>
          </a:xfrm>
          <a:prstGeom prst="rect">
            <a:avLst/>
          </a:prstGeom>
          <a:noFill/>
          <a:ln w="12700">
            <a:noFill/>
            <a:miter lim="800000"/>
            <a:headEnd/>
            <a:tailEnd/>
          </a:ln>
          <a:effectLst/>
        </p:spPr>
      </p:pic>
      <p:pic>
        <p:nvPicPr>
          <p:cNvPr id="90128" name="Picture 16"/>
          <p:cNvPicPr>
            <a:picLocks noChangeArrowheads="1"/>
          </p:cNvPicPr>
          <p:nvPr/>
        </p:nvPicPr>
        <p:blipFill>
          <a:blip r:embed="rId9"/>
          <a:srcRect/>
          <a:stretch>
            <a:fillRect/>
          </a:stretch>
        </p:blipFill>
        <p:spPr bwMode="auto">
          <a:xfrm>
            <a:off x="5251450" y="3641725"/>
            <a:ext cx="711200" cy="1111250"/>
          </a:xfrm>
          <a:prstGeom prst="rect">
            <a:avLst/>
          </a:prstGeom>
          <a:noFill/>
          <a:ln w="12700">
            <a:noFill/>
            <a:miter lim="800000"/>
            <a:headEnd/>
            <a:tailEnd/>
          </a:ln>
          <a:effectLst/>
        </p:spPr>
      </p:pic>
      <p:sp>
        <p:nvSpPr>
          <p:cNvPr id="90129" name="Text Box 17"/>
          <p:cNvSpPr txBox="1">
            <a:spLocks noChangeArrowheads="1"/>
          </p:cNvSpPr>
          <p:nvPr/>
        </p:nvSpPr>
        <p:spPr bwMode="auto">
          <a:xfrm>
            <a:off x="5638800" y="4953000"/>
            <a:ext cx="12954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FULL!</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92163"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92164"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92165"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92166"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92167" name="Picture 7"/>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92168" name="Picture 8"/>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92169" name="Picture 9"/>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sp>
        <p:nvSpPr>
          <p:cNvPr id="92170"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92171" name="Line 11"/>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92172" name="Rectangle 12"/>
          <p:cNvSpPr>
            <a:spLocks noGrp="1" noChangeArrowheads="1"/>
          </p:cNvSpPr>
          <p:nvPr>
            <p:ph type="title"/>
          </p:nvPr>
        </p:nvSpPr>
        <p:spPr>
          <a:noFill/>
          <a:ln/>
        </p:spPr>
        <p:txBody>
          <a:bodyPr/>
          <a:lstStyle/>
          <a:p>
            <a:r>
              <a:rPr lang="en-US" altLang="zh-CN">
                <a:ea typeface="宋体" charset="-122"/>
              </a:rPr>
              <a:t>Full Binary Trees</a:t>
            </a:r>
          </a:p>
        </p:txBody>
      </p:sp>
      <p:sp>
        <p:nvSpPr>
          <p:cNvPr id="92173" name="Rectangle 13"/>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92174" name="Picture 14"/>
          <p:cNvPicPr>
            <a:picLocks noChangeArrowheads="1"/>
          </p:cNvPicPr>
          <p:nvPr/>
        </p:nvPicPr>
        <p:blipFill>
          <a:blip r:embed="rId6"/>
          <a:srcRect/>
          <a:stretch>
            <a:fillRect/>
          </a:stretch>
        </p:blipFill>
        <p:spPr bwMode="auto">
          <a:xfrm>
            <a:off x="5913438" y="1362075"/>
            <a:ext cx="1433512" cy="969963"/>
          </a:xfrm>
          <a:prstGeom prst="rect">
            <a:avLst/>
          </a:prstGeom>
          <a:noFill/>
          <a:ln w="12700">
            <a:noFill/>
            <a:miter lim="800000"/>
            <a:headEnd/>
            <a:tailEnd/>
          </a:ln>
          <a:effectLst/>
        </p:spPr>
      </p:pic>
      <p:pic>
        <p:nvPicPr>
          <p:cNvPr id="92175" name="Picture 15"/>
          <p:cNvPicPr>
            <a:picLocks noChangeArrowheads="1"/>
          </p:cNvPicPr>
          <p:nvPr/>
        </p:nvPicPr>
        <p:blipFill>
          <a:blip r:embed="rId7"/>
          <a:srcRect/>
          <a:stretch>
            <a:fillRect/>
          </a:stretch>
        </p:blipFill>
        <p:spPr bwMode="auto">
          <a:xfrm>
            <a:off x="4968875" y="2571750"/>
            <a:ext cx="808038" cy="687388"/>
          </a:xfrm>
          <a:prstGeom prst="rect">
            <a:avLst/>
          </a:prstGeom>
          <a:noFill/>
          <a:ln w="12700">
            <a:noFill/>
            <a:miter lim="800000"/>
            <a:headEnd/>
            <a:tailEnd/>
          </a:ln>
          <a:effectLst/>
        </p:spPr>
      </p:pic>
      <p:pic>
        <p:nvPicPr>
          <p:cNvPr id="92176" name="Picture 16"/>
          <p:cNvPicPr>
            <a:picLocks noChangeArrowheads="1"/>
          </p:cNvPicPr>
          <p:nvPr/>
        </p:nvPicPr>
        <p:blipFill>
          <a:blip r:embed="rId8"/>
          <a:srcRect/>
          <a:stretch>
            <a:fillRect/>
          </a:stretch>
        </p:blipFill>
        <p:spPr bwMode="auto">
          <a:xfrm>
            <a:off x="7115175" y="2511425"/>
            <a:ext cx="873125" cy="777875"/>
          </a:xfrm>
          <a:prstGeom prst="rect">
            <a:avLst/>
          </a:prstGeom>
          <a:noFill/>
          <a:ln w="12700">
            <a:noFill/>
            <a:miter lim="800000"/>
            <a:headEnd/>
            <a:tailEnd/>
          </a:ln>
          <a:effectLst/>
        </p:spPr>
      </p:pic>
      <p:pic>
        <p:nvPicPr>
          <p:cNvPr id="92177" name="Picture 17"/>
          <p:cNvPicPr>
            <a:picLocks noChangeArrowheads="1"/>
          </p:cNvPicPr>
          <p:nvPr/>
        </p:nvPicPr>
        <p:blipFill>
          <a:blip r:embed="rId9"/>
          <a:srcRect/>
          <a:stretch>
            <a:fillRect/>
          </a:stretch>
        </p:blipFill>
        <p:spPr bwMode="auto">
          <a:xfrm>
            <a:off x="5251450" y="3641725"/>
            <a:ext cx="711200" cy="1111250"/>
          </a:xfrm>
          <a:prstGeom prst="rect">
            <a:avLst/>
          </a:prstGeom>
          <a:noFill/>
          <a:ln w="12700">
            <a:noFill/>
            <a:miter lim="800000"/>
            <a:headEnd/>
            <a:tailEnd/>
          </a:ln>
          <a:effectLst/>
        </p:spPr>
      </p:pic>
      <p:pic>
        <p:nvPicPr>
          <p:cNvPr id="92178" name="Picture 18"/>
          <p:cNvPicPr>
            <a:picLocks noChangeArrowheads="1"/>
          </p:cNvPicPr>
          <p:nvPr/>
        </p:nvPicPr>
        <p:blipFill>
          <a:blip r:embed="rId10"/>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94211"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94212"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94213" name="Line 5"/>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94214"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94215"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94216" name="Picture 8"/>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94217" name="Picture 9"/>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94218" name="Picture 10"/>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pic>
        <p:nvPicPr>
          <p:cNvPr id="94219" name="Picture 11"/>
          <p:cNvPicPr>
            <a:picLocks noChangeArrowheads="1"/>
          </p:cNvPicPr>
          <p:nvPr/>
        </p:nvPicPr>
        <p:blipFill>
          <a:blip r:embed="rId6"/>
          <a:srcRect/>
          <a:stretch>
            <a:fillRect/>
          </a:stretch>
        </p:blipFill>
        <p:spPr bwMode="auto">
          <a:xfrm>
            <a:off x="5195888" y="5280025"/>
            <a:ext cx="717550" cy="454025"/>
          </a:xfrm>
          <a:prstGeom prst="rect">
            <a:avLst/>
          </a:prstGeom>
          <a:noFill/>
          <a:ln w="12700">
            <a:noFill/>
            <a:miter lim="800000"/>
            <a:headEnd/>
            <a:tailEnd/>
          </a:ln>
          <a:effectLst/>
        </p:spPr>
      </p:pic>
      <p:sp>
        <p:nvSpPr>
          <p:cNvPr id="94220"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94221" name="Line 1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94222" name="Rectangle 14"/>
          <p:cNvSpPr>
            <a:spLocks noGrp="1" noChangeArrowheads="1"/>
          </p:cNvSpPr>
          <p:nvPr>
            <p:ph type="title"/>
          </p:nvPr>
        </p:nvSpPr>
        <p:spPr>
          <a:noFill/>
          <a:ln/>
        </p:spPr>
        <p:txBody>
          <a:bodyPr/>
          <a:lstStyle/>
          <a:p>
            <a:r>
              <a:rPr lang="en-US" altLang="zh-CN">
                <a:ea typeface="宋体" charset="-122"/>
              </a:rPr>
              <a:t>Full Binary Trees</a:t>
            </a:r>
          </a:p>
        </p:txBody>
      </p:sp>
      <p:sp>
        <p:nvSpPr>
          <p:cNvPr id="94223" name="Rectangle 15"/>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94224" name="Picture 16"/>
          <p:cNvPicPr>
            <a:picLocks noChangeArrowheads="1"/>
          </p:cNvPicPr>
          <p:nvPr/>
        </p:nvPicPr>
        <p:blipFill>
          <a:blip r:embed="rId7"/>
          <a:srcRect/>
          <a:stretch>
            <a:fillRect/>
          </a:stretch>
        </p:blipFill>
        <p:spPr bwMode="auto">
          <a:xfrm>
            <a:off x="5913438" y="1362075"/>
            <a:ext cx="1433512" cy="969963"/>
          </a:xfrm>
          <a:prstGeom prst="rect">
            <a:avLst/>
          </a:prstGeom>
          <a:noFill/>
          <a:ln w="12700">
            <a:noFill/>
            <a:miter lim="800000"/>
            <a:headEnd/>
            <a:tailEnd/>
          </a:ln>
          <a:effectLst/>
        </p:spPr>
      </p:pic>
      <p:pic>
        <p:nvPicPr>
          <p:cNvPr id="94225" name="Picture 17"/>
          <p:cNvPicPr>
            <a:picLocks noChangeArrowheads="1"/>
          </p:cNvPicPr>
          <p:nvPr/>
        </p:nvPicPr>
        <p:blipFill>
          <a:blip r:embed="rId8"/>
          <a:srcRect/>
          <a:stretch>
            <a:fillRect/>
          </a:stretch>
        </p:blipFill>
        <p:spPr bwMode="auto">
          <a:xfrm>
            <a:off x="4968875" y="2571750"/>
            <a:ext cx="808038" cy="687388"/>
          </a:xfrm>
          <a:prstGeom prst="rect">
            <a:avLst/>
          </a:prstGeom>
          <a:noFill/>
          <a:ln w="12700">
            <a:noFill/>
            <a:miter lim="800000"/>
            <a:headEnd/>
            <a:tailEnd/>
          </a:ln>
          <a:effectLst/>
        </p:spPr>
      </p:pic>
      <p:pic>
        <p:nvPicPr>
          <p:cNvPr id="94226" name="Picture 18"/>
          <p:cNvPicPr>
            <a:picLocks noChangeArrowheads="1"/>
          </p:cNvPicPr>
          <p:nvPr/>
        </p:nvPicPr>
        <p:blipFill>
          <a:blip r:embed="rId9"/>
          <a:srcRect/>
          <a:stretch>
            <a:fillRect/>
          </a:stretch>
        </p:blipFill>
        <p:spPr bwMode="auto">
          <a:xfrm>
            <a:off x="7115175" y="2511425"/>
            <a:ext cx="873125" cy="777875"/>
          </a:xfrm>
          <a:prstGeom prst="rect">
            <a:avLst/>
          </a:prstGeom>
          <a:noFill/>
          <a:ln w="12700">
            <a:noFill/>
            <a:miter lim="800000"/>
            <a:headEnd/>
            <a:tailEnd/>
          </a:ln>
          <a:effectLst/>
        </p:spPr>
      </p:pic>
      <p:pic>
        <p:nvPicPr>
          <p:cNvPr id="94227" name="Picture 19"/>
          <p:cNvPicPr>
            <a:picLocks noChangeArrowheads="1"/>
          </p:cNvPicPr>
          <p:nvPr/>
        </p:nvPicPr>
        <p:blipFill>
          <a:blip r:embed="rId10"/>
          <a:srcRect/>
          <a:stretch>
            <a:fillRect/>
          </a:stretch>
        </p:blipFill>
        <p:spPr bwMode="auto">
          <a:xfrm>
            <a:off x="5251450" y="3641725"/>
            <a:ext cx="711200" cy="1111250"/>
          </a:xfrm>
          <a:prstGeom prst="rect">
            <a:avLst/>
          </a:prstGeom>
          <a:noFill/>
          <a:ln w="12700">
            <a:noFill/>
            <a:miter lim="800000"/>
            <a:headEnd/>
            <a:tailEnd/>
          </a:ln>
          <a:effectLst/>
        </p:spPr>
      </p:pic>
      <p:pic>
        <p:nvPicPr>
          <p:cNvPr id="94228" name="Picture 20"/>
          <p:cNvPicPr>
            <a:picLocks noChangeArrowheads="1"/>
          </p:cNvPicPr>
          <p:nvPr/>
        </p:nvPicPr>
        <p:blipFill>
          <a:blip r:embed="rId11"/>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96259"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96260"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96261" name="Line 5"/>
          <p:cNvSpPr>
            <a:spLocks noChangeShapeType="1"/>
          </p:cNvSpPr>
          <p:nvPr/>
        </p:nvSpPr>
        <p:spPr bwMode="auto">
          <a:xfrm>
            <a:off x="4876800" y="4572000"/>
            <a:ext cx="731838" cy="898525"/>
          </a:xfrm>
          <a:prstGeom prst="line">
            <a:avLst/>
          </a:prstGeom>
          <a:noFill/>
          <a:ln w="12700">
            <a:solidFill>
              <a:schemeClr val="accent2"/>
            </a:solidFill>
            <a:round/>
            <a:headEnd/>
            <a:tailEnd/>
          </a:ln>
          <a:effectLst/>
        </p:spPr>
        <p:txBody>
          <a:bodyPr/>
          <a:lstStyle/>
          <a:p>
            <a:endParaRPr lang="en-US"/>
          </a:p>
        </p:txBody>
      </p:sp>
      <p:sp>
        <p:nvSpPr>
          <p:cNvPr id="96262"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96263"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96264" name="Picture 8"/>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96265" name="Picture 9"/>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96266" name="Picture 10"/>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pic>
        <p:nvPicPr>
          <p:cNvPr id="96267" name="Picture 11"/>
          <p:cNvPicPr>
            <a:picLocks noChangeArrowheads="1"/>
          </p:cNvPicPr>
          <p:nvPr/>
        </p:nvPicPr>
        <p:blipFill>
          <a:blip r:embed="rId6"/>
          <a:srcRect/>
          <a:stretch>
            <a:fillRect/>
          </a:stretch>
        </p:blipFill>
        <p:spPr bwMode="auto">
          <a:xfrm>
            <a:off x="5195888" y="5280025"/>
            <a:ext cx="717550" cy="454025"/>
          </a:xfrm>
          <a:prstGeom prst="rect">
            <a:avLst/>
          </a:prstGeom>
          <a:noFill/>
          <a:ln w="12700">
            <a:noFill/>
            <a:miter lim="800000"/>
            <a:headEnd/>
            <a:tailEnd/>
          </a:ln>
          <a:effectLst/>
        </p:spPr>
      </p:pic>
      <p:sp>
        <p:nvSpPr>
          <p:cNvPr id="96268"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96269" name="Line 1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96270" name="Rectangle 14"/>
          <p:cNvSpPr>
            <a:spLocks noGrp="1" noChangeArrowheads="1"/>
          </p:cNvSpPr>
          <p:nvPr>
            <p:ph type="title"/>
          </p:nvPr>
        </p:nvSpPr>
        <p:spPr>
          <a:noFill/>
          <a:ln/>
        </p:spPr>
        <p:txBody>
          <a:bodyPr/>
          <a:lstStyle/>
          <a:p>
            <a:r>
              <a:rPr lang="en-US" altLang="zh-CN">
                <a:solidFill>
                  <a:schemeClr val="hlink"/>
                </a:solidFill>
                <a:ea typeface="宋体" charset="-122"/>
              </a:rPr>
              <a:t>Is This </a:t>
            </a:r>
            <a:r>
              <a:rPr lang="en-US" altLang="zh-CN">
                <a:ea typeface="宋体" charset="-122"/>
              </a:rPr>
              <a:t>Full</a:t>
            </a:r>
            <a:r>
              <a:rPr lang="en-US" altLang="zh-CN">
                <a:solidFill>
                  <a:schemeClr val="hlink"/>
                </a:solidFill>
                <a:ea typeface="宋体" charset="-122"/>
              </a:rPr>
              <a:t>?</a:t>
            </a:r>
          </a:p>
        </p:txBody>
      </p:sp>
      <p:pic>
        <p:nvPicPr>
          <p:cNvPr id="96271" name="Picture 15"/>
          <p:cNvPicPr>
            <a:picLocks noChangeArrowheads="1"/>
          </p:cNvPicPr>
          <p:nvPr/>
        </p:nvPicPr>
        <p:blipFill>
          <a:blip r:embed="rId7"/>
          <a:srcRect/>
          <a:stretch>
            <a:fillRect/>
          </a:stretch>
        </p:blipFill>
        <p:spPr bwMode="auto">
          <a:xfrm>
            <a:off x="5913438" y="1362075"/>
            <a:ext cx="1433512" cy="969963"/>
          </a:xfrm>
          <a:prstGeom prst="rect">
            <a:avLst/>
          </a:prstGeom>
          <a:noFill/>
          <a:ln w="12700">
            <a:noFill/>
            <a:miter lim="800000"/>
            <a:headEnd/>
            <a:tailEnd/>
          </a:ln>
          <a:effectLst/>
        </p:spPr>
      </p:pic>
      <p:pic>
        <p:nvPicPr>
          <p:cNvPr id="96272" name="Picture 16"/>
          <p:cNvPicPr>
            <a:picLocks noChangeArrowheads="1"/>
          </p:cNvPicPr>
          <p:nvPr/>
        </p:nvPicPr>
        <p:blipFill>
          <a:blip r:embed="rId8"/>
          <a:srcRect/>
          <a:stretch>
            <a:fillRect/>
          </a:stretch>
        </p:blipFill>
        <p:spPr bwMode="auto">
          <a:xfrm>
            <a:off x="4968875" y="2571750"/>
            <a:ext cx="808038" cy="687388"/>
          </a:xfrm>
          <a:prstGeom prst="rect">
            <a:avLst/>
          </a:prstGeom>
          <a:noFill/>
          <a:ln w="12700">
            <a:noFill/>
            <a:miter lim="800000"/>
            <a:headEnd/>
            <a:tailEnd/>
          </a:ln>
          <a:effectLst/>
        </p:spPr>
      </p:pic>
      <p:pic>
        <p:nvPicPr>
          <p:cNvPr id="96273" name="Picture 17"/>
          <p:cNvPicPr>
            <a:picLocks noChangeArrowheads="1"/>
          </p:cNvPicPr>
          <p:nvPr/>
        </p:nvPicPr>
        <p:blipFill>
          <a:blip r:embed="rId9"/>
          <a:srcRect/>
          <a:stretch>
            <a:fillRect/>
          </a:stretch>
        </p:blipFill>
        <p:spPr bwMode="auto">
          <a:xfrm>
            <a:off x="7115175" y="2511425"/>
            <a:ext cx="873125" cy="777875"/>
          </a:xfrm>
          <a:prstGeom prst="rect">
            <a:avLst/>
          </a:prstGeom>
          <a:noFill/>
          <a:ln w="12700">
            <a:noFill/>
            <a:miter lim="800000"/>
            <a:headEnd/>
            <a:tailEnd/>
          </a:ln>
          <a:effectLst/>
        </p:spPr>
      </p:pic>
      <p:pic>
        <p:nvPicPr>
          <p:cNvPr id="96274" name="Picture 18"/>
          <p:cNvPicPr>
            <a:picLocks noChangeArrowheads="1"/>
          </p:cNvPicPr>
          <p:nvPr/>
        </p:nvPicPr>
        <p:blipFill>
          <a:blip r:embed="rId10"/>
          <a:srcRect/>
          <a:stretch>
            <a:fillRect/>
          </a:stretch>
        </p:blipFill>
        <p:spPr bwMode="auto">
          <a:xfrm>
            <a:off x="5251450" y="3641725"/>
            <a:ext cx="711200" cy="1111250"/>
          </a:xfrm>
          <a:prstGeom prst="rect">
            <a:avLst/>
          </a:prstGeom>
          <a:noFill/>
          <a:ln w="12700">
            <a:noFill/>
            <a:miter lim="800000"/>
            <a:headEnd/>
            <a:tailEnd/>
          </a:ln>
          <a:effectLst/>
        </p:spPr>
      </p:pic>
      <p:pic>
        <p:nvPicPr>
          <p:cNvPr id="96275" name="Picture 19"/>
          <p:cNvPicPr>
            <a:picLocks noChangeArrowheads="1"/>
          </p:cNvPicPr>
          <p:nvPr/>
        </p:nvPicPr>
        <p:blipFill>
          <a:blip r:embed="rId11"/>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106499"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106500"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06501" name="Line 5"/>
          <p:cNvSpPr>
            <a:spLocks noChangeShapeType="1"/>
          </p:cNvSpPr>
          <p:nvPr/>
        </p:nvSpPr>
        <p:spPr bwMode="auto">
          <a:xfrm>
            <a:off x="5562600" y="4724400"/>
            <a:ext cx="46038" cy="746125"/>
          </a:xfrm>
          <a:prstGeom prst="line">
            <a:avLst/>
          </a:prstGeom>
          <a:noFill/>
          <a:ln w="12700">
            <a:solidFill>
              <a:schemeClr val="accent2"/>
            </a:solidFill>
            <a:round/>
            <a:headEnd/>
            <a:tailEnd/>
          </a:ln>
          <a:effectLst/>
        </p:spPr>
        <p:txBody>
          <a:bodyPr/>
          <a:lstStyle/>
          <a:p>
            <a:endParaRPr lang="en-US"/>
          </a:p>
        </p:txBody>
      </p:sp>
      <p:sp>
        <p:nvSpPr>
          <p:cNvPr id="106502"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06503"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106504" name="Picture 8"/>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106505" name="Picture 9"/>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106506" name="Picture 10"/>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pic>
        <p:nvPicPr>
          <p:cNvPr id="106507" name="Picture 11"/>
          <p:cNvPicPr>
            <a:picLocks noChangeArrowheads="1"/>
          </p:cNvPicPr>
          <p:nvPr/>
        </p:nvPicPr>
        <p:blipFill>
          <a:blip r:embed="rId6"/>
          <a:srcRect/>
          <a:stretch>
            <a:fillRect/>
          </a:stretch>
        </p:blipFill>
        <p:spPr bwMode="auto">
          <a:xfrm>
            <a:off x="5195888" y="5280025"/>
            <a:ext cx="717550" cy="454025"/>
          </a:xfrm>
          <a:prstGeom prst="rect">
            <a:avLst/>
          </a:prstGeom>
          <a:noFill/>
          <a:ln w="12700">
            <a:noFill/>
            <a:miter lim="800000"/>
            <a:headEnd/>
            <a:tailEnd/>
          </a:ln>
          <a:effectLst/>
        </p:spPr>
      </p:pic>
      <p:sp>
        <p:nvSpPr>
          <p:cNvPr id="106508"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06509" name="Line 1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06510" name="Rectangle 14"/>
          <p:cNvSpPr>
            <a:spLocks noGrp="1" noChangeArrowheads="1"/>
          </p:cNvSpPr>
          <p:nvPr>
            <p:ph type="title"/>
          </p:nvPr>
        </p:nvSpPr>
        <p:spPr>
          <a:noFill/>
          <a:ln/>
        </p:spPr>
        <p:txBody>
          <a:bodyPr/>
          <a:lstStyle/>
          <a:p>
            <a:r>
              <a:rPr lang="en-US" altLang="zh-CN">
                <a:solidFill>
                  <a:schemeClr val="hlink"/>
                </a:solidFill>
                <a:ea typeface="宋体" charset="-122"/>
              </a:rPr>
              <a:t>Is This </a:t>
            </a:r>
            <a:r>
              <a:rPr lang="en-US" altLang="zh-CN">
                <a:ea typeface="宋体" charset="-122"/>
              </a:rPr>
              <a:t>Full</a:t>
            </a:r>
            <a:r>
              <a:rPr lang="en-US" altLang="zh-CN">
                <a:solidFill>
                  <a:schemeClr val="hlink"/>
                </a:solidFill>
                <a:ea typeface="宋体" charset="-122"/>
              </a:rPr>
              <a:t>?</a:t>
            </a:r>
          </a:p>
        </p:txBody>
      </p:sp>
      <p:pic>
        <p:nvPicPr>
          <p:cNvPr id="106511" name="Picture 15"/>
          <p:cNvPicPr>
            <a:picLocks noChangeArrowheads="1"/>
          </p:cNvPicPr>
          <p:nvPr/>
        </p:nvPicPr>
        <p:blipFill>
          <a:blip r:embed="rId7"/>
          <a:srcRect/>
          <a:stretch>
            <a:fillRect/>
          </a:stretch>
        </p:blipFill>
        <p:spPr bwMode="auto">
          <a:xfrm>
            <a:off x="5913438" y="1362075"/>
            <a:ext cx="1433512" cy="969963"/>
          </a:xfrm>
          <a:prstGeom prst="rect">
            <a:avLst/>
          </a:prstGeom>
          <a:noFill/>
          <a:ln w="12700">
            <a:noFill/>
            <a:miter lim="800000"/>
            <a:headEnd/>
            <a:tailEnd/>
          </a:ln>
          <a:effectLst/>
        </p:spPr>
      </p:pic>
      <p:pic>
        <p:nvPicPr>
          <p:cNvPr id="106512" name="Picture 16"/>
          <p:cNvPicPr>
            <a:picLocks noChangeArrowheads="1"/>
          </p:cNvPicPr>
          <p:nvPr/>
        </p:nvPicPr>
        <p:blipFill>
          <a:blip r:embed="rId8"/>
          <a:srcRect/>
          <a:stretch>
            <a:fillRect/>
          </a:stretch>
        </p:blipFill>
        <p:spPr bwMode="auto">
          <a:xfrm>
            <a:off x="4968875" y="2571750"/>
            <a:ext cx="808038" cy="687388"/>
          </a:xfrm>
          <a:prstGeom prst="rect">
            <a:avLst/>
          </a:prstGeom>
          <a:noFill/>
          <a:ln w="12700">
            <a:noFill/>
            <a:miter lim="800000"/>
            <a:headEnd/>
            <a:tailEnd/>
          </a:ln>
          <a:effectLst/>
        </p:spPr>
      </p:pic>
      <p:pic>
        <p:nvPicPr>
          <p:cNvPr id="106513" name="Picture 17"/>
          <p:cNvPicPr>
            <a:picLocks noChangeArrowheads="1"/>
          </p:cNvPicPr>
          <p:nvPr/>
        </p:nvPicPr>
        <p:blipFill>
          <a:blip r:embed="rId9"/>
          <a:srcRect/>
          <a:stretch>
            <a:fillRect/>
          </a:stretch>
        </p:blipFill>
        <p:spPr bwMode="auto">
          <a:xfrm>
            <a:off x="7115175" y="2511425"/>
            <a:ext cx="873125" cy="777875"/>
          </a:xfrm>
          <a:prstGeom prst="rect">
            <a:avLst/>
          </a:prstGeom>
          <a:noFill/>
          <a:ln w="12700">
            <a:noFill/>
            <a:miter lim="800000"/>
            <a:headEnd/>
            <a:tailEnd/>
          </a:ln>
          <a:effectLst/>
        </p:spPr>
      </p:pic>
      <p:pic>
        <p:nvPicPr>
          <p:cNvPr id="106514" name="Picture 18"/>
          <p:cNvPicPr>
            <a:picLocks noChangeArrowheads="1"/>
          </p:cNvPicPr>
          <p:nvPr/>
        </p:nvPicPr>
        <p:blipFill>
          <a:blip r:embed="rId10"/>
          <a:srcRect/>
          <a:stretch>
            <a:fillRect/>
          </a:stretch>
        </p:blipFill>
        <p:spPr bwMode="auto">
          <a:xfrm>
            <a:off x="5251450" y="3641725"/>
            <a:ext cx="711200" cy="1111250"/>
          </a:xfrm>
          <a:prstGeom prst="rect">
            <a:avLst/>
          </a:prstGeom>
          <a:noFill/>
          <a:ln w="12700">
            <a:noFill/>
            <a:miter lim="800000"/>
            <a:headEnd/>
            <a:tailEnd/>
          </a:ln>
          <a:effectLst/>
        </p:spPr>
      </p:pic>
      <p:pic>
        <p:nvPicPr>
          <p:cNvPr id="106515" name="Picture 19"/>
          <p:cNvPicPr>
            <a:picLocks noChangeArrowheads="1"/>
          </p:cNvPicPr>
          <p:nvPr/>
        </p:nvPicPr>
        <p:blipFill>
          <a:blip r:embed="rId11"/>
          <a:srcRect/>
          <a:stretch>
            <a:fillRect/>
          </a:stretch>
        </p:blipFill>
        <p:spPr bwMode="auto">
          <a:xfrm>
            <a:off x="3276600" y="5064125"/>
            <a:ext cx="1128713" cy="520700"/>
          </a:xfrm>
          <a:prstGeom prst="rect">
            <a:avLst/>
          </a:prstGeom>
          <a:noFill/>
          <a:ln w="12700">
            <a:noFill/>
            <a:miter lim="800000"/>
            <a:headEnd/>
            <a:tailEnd/>
          </a:ln>
          <a:effectLst/>
        </p:spPr>
      </p:pic>
      <p:pic>
        <p:nvPicPr>
          <p:cNvPr id="106516" name="Picture 20"/>
          <p:cNvPicPr>
            <a:picLocks noChangeArrowheads="1"/>
          </p:cNvPicPr>
          <p:nvPr/>
        </p:nvPicPr>
        <p:blipFill>
          <a:blip r:embed="rId12"/>
          <a:srcRect/>
          <a:stretch>
            <a:fillRect/>
          </a:stretch>
        </p:blipFill>
        <p:spPr bwMode="auto">
          <a:xfrm>
            <a:off x="8534400" y="5410200"/>
            <a:ext cx="244475" cy="136525"/>
          </a:xfrm>
          <a:prstGeom prst="rect">
            <a:avLst/>
          </a:prstGeom>
          <a:noFill/>
          <a:ln w="12700">
            <a:noFill/>
            <a:miter lim="800000"/>
            <a:headEnd/>
            <a:tailEnd/>
          </a:ln>
          <a:effectLst/>
        </p:spPr>
      </p:pic>
      <p:pic>
        <p:nvPicPr>
          <p:cNvPr id="106518" name="Picture 22"/>
          <p:cNvPicPr>
            <a:picLocks noChangeArrowheads="1"/>
          </p:cNvPicPr>
          <p:nvPr/>
        </p:nvPicPr>
        <p:blipFill>
          <a:blip r:embed="rId13"/>
          <a:srcRect/>
          <a:stretch>
            <a:fillRect/>
          </a:stretch>
        </p:blipFill>
        <p:spPr bwMode="auto">
          <a:xfrm>
            <a:off x="7010400" y="5105400"/>
            <a:ext cx="339725" cy="677863"/>
          </a:xfrm>
          <a:prstGeom prst="rect">
            <a:avLst/>
          </a:prstGeom>
          <a:noFill/>
          <a:ln w="12700">
            <a:noFill/>
            <a:miter lim="800000"/>
            <a:headEnd/>
            <a:tailEnd/>
          </a:ln>
          <a:effectLst/>
        </p:spPr>
      </p:pic>
      <p:sp>
        <p:nvSpPr>
          <p:cNvPr id="106519" name="Line 23"/>
          <p:cNvSpPr>
            <a:spLocks noChangeShapeType="1"/>
          </p:cNvSpPr>
          <p:nvPr/>
        </p:nvSpPr>
        <p:spPr bwMode="auto">
          <a:xfrm>
            <a:off x="7086600" y="4572000"/>
            <a:ext cx="46038" cy="746125"/>
          </a:xfrm>
          <a:prstGeom prst="line">
            <a:avLst/>
          </a:prstGeom>
          <a:noFill/>
          <a:ln w="12700">
            <a:solidFill>
              <a:schemeClr val="accent2"/>
            </a:solidFill>
            <a:round/>
            <a:headEnd/>
            <a:tailEnd/>
          </a:ln>
          <a:effectLst/>
        </p:spPr>
        <p:txBody>
          <a:bodyPr/>
          <a:lstStyle/>
          <a:p>
            <a:endParaRPr lang="en-US"/>
          </a:p>
        </p:txBody>
      </p:sp>
      <p:sp>
        <p:nvSpPr>
          <p:cNvPr id="106520" name="Line 24"/>
          <p:cNvSpPr>
            <a:spLocks noChangeShapeType="1"/>
          </p:cNvSpPr>
          <p:nvPr/>
        </p:nvSpPr>
        <p:spPr bwMode="auto">
          <a:xfrm>
            <a:off x="8610600" y="4648200"/>
            <a:ext cx="46038" cy="746125"/>
          </a:xfrm>
          <a:prstGeom prst="line">
            <a:avLst/>
          </a:prstGeom>
          <a:noFill/>
          <a:ln w="12700">
            <a:solidFill>
              <a:schemeClr val="accent2"/>
            </a:solidFill>
            <a:round/>
            <a:headEnd/>
            <a:tailEnd/>
          </a:ln>
          <a:effectLst/>
        </p:spPr>
        <p:txBody>
          <a:bodyP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00355" name="Rectangle 3"/>
          <p:cNvSpPr>
            <a:spLocks noGrp="1" noChangeArrowheads="1"/>
          </p:cNvSpPr>
          <p:nvPr>
            <p:ph type="title"/>
          </p:nvPr>
        </p:nvSpPr>
        <p:spPr>
          <a:noFill/>
          <a:ln/>
        </p:spPr>
        <p:txBody>
          <a:bodyPr/>
          <a:lstStyle/>
          <a:p>
            <a:r>
              <a:rPr lang="en-US" altLang="zh-CN">
                <a:solidFill>
                  <a:schemeClr val="hlink"/>
                </a:solidFill>
                <a:ea typeface="宋体" charset="-122"/>
              </a:rPr>
              <a:t>Is This </a:t>
            </a:r>
            <a:r>
              <a:rPr lang="en-US" altLang="zh-CN">
                <a:ea typeface="宋体" charset="-122"/>
              </a:rPr>
              <a:t>Full</a:t>
            </a:r>
            <a:r>
              <a:rPr lang="en-US" altLang="zh-CN">
                <a:solidFill>
                  <a:schemeClr val="hlink"/>
                </a:solidFill>
                <a:ea typeface="宋体" charset="-122"/>
              </a:rPr>
              <a:t>?</a:t>
            </a:r>
          </a:p>
        </p:txBody>
      </p:sp>
      <p:pic>
        <p:nvPicPr>
          <p:cNvPr id="100356" name="Picture 4"/>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00357" name="Picture 5"/>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sp>
        <p:nvSpPr>
          <p:cNvPr id="100358" name="Line 6"/>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pic>
        <p:nvPicPr>
          <p:cNvPr id="100359" name="Picture 7"/>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p:spPr>
        <p:txBody>
          <a:bodyPr/>
          <a:lstStyle/>
          <a:p>
            <a:r>
              <a:rPr lang="en-US" altLang="zh-CN">
                <a:solidFill>
                  <a:schemeClr val="hlink"/>
                </a:solidFill>
                <a:ea typeface="宋体" charset="-122"/>
              </a:rPr>
              <a:t>Is This </a:t>
            </a:r>
            <a:r>
              <a:rPr lang="en-US" altLang="zh-CN">
                <a:ea typeface="宋体" charset="-122"/>
              </a:rPr>
              <a:t>Full</a:t>
            </a:r>
            <a:r>
              <a:rPr lang="en-US" altLang="zh-CN">
                <a:solidFill>
                  <a:schemeClr val="hlink"/>
                </a:solidFill>
                <a:ea typeface="宋体" charset="-122"/>
              </a:rPr>
              <a:t>?</a:t>
            </a:r>
          </a:p>
        </p:txBody>
      </p:sp>
      <p:pic>
        <p:nvPicPr>
          <p:cNvPr id="102403" name="Picture 3"/>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noFill/>
          <a:ln/>
        </p:spPr>
        <p:txBody>
          <a:bodyPr/>
          <a:lstStyle/>
          <a:p>
            <a:r>
              <a:rPr lang="en-US" altLang="zh-CN">
                <a:solidFill>
                  <a:schemeClr val="hlink"/>
                </a:solidFill>
                <a:ea typeface="宋体" charset="-122"/>
              </a:rPr>
              <a:t>Is This </a:t>
            </a:r>
            <a:r>
              <a:rPr lang="en-US" altLang="zh-CN">
                <a:ea typeface="宋体" charset="-122"/>
              </a:rPr>
              <a:t>Full</a:t>
            </a:r>
            <a:r>
              <a:rPr lang="en-US" altLang="zh-CN">
                <a:solidFill>
                  <a:schemeClr val="hlink"/>
                </a:solidFill>
                <a:ea typeface="宋体" charset="-122"/>
              </a:rPr>
              <a:t>?</a:t>
            </a:r>
          </a:p>
        </p:txBody>
      </p:sp>
      <p:sp>
        <p:nvSpPr>
          <p:cNvPr id="104451" name="Rectangle 3"/>
          <p:cNvSpPr>
            <a:spLocks noGrp="1" noChangeArrowheads="1"/>
          </p:cNvSpPr>
          <p:nvPr>
            <p:ph type="body" idx="1"/>
          </p:nvPr>
        </p:nvSpPr>
        <p:spPr>
          <a:xfrm>
            <a:off x="685800" y="1981200"/>
            <a:ext cx="4419600" cy="4114800"/>
          </a:xfrm>
          <a:noFill/>
          <a:ln/>
        </p:spPr>
        <p:txBody>
          <a:bodyPr/>
          <a:lstStyle/>
          <a:p>
            <a:pPr marL="457200" indent="-457200">
              <a:buFont typeface="Monotype Sorts" pitchFamily="2" charset="2"/>
              <a:buNone/>
            </a:pPr>
            <a:r>
              <a:rPr lang="en-US" altLang="zh-CN" dirty="0">
                <a:effectLst/>
                <a:ea typeface="宋体" charset="-122"/>
              </a:rPr>
              <a:t>Yes!</a:t>
            </a:r>
          </a:p>
          <a:p>
            <a:pPr marL="457200" indent="-457200">
              <a:buClr>
                <a:schemeClr val="hlink"/>
              </a:buClr>
              <a:buSzPct val="100000"/>
              <a:buFont typeface="Monotype Sorts" pitchFamily="2" charset="2"/>
              <a:buChar char="4"/>
            </a:pPr>
            <a:r>
              <a:rPr lang="en-US" altLang="zh-CN" dirty="0">
                <a:effectLst/>
                <a:ea typeface="宋体" charset="-122"/>
              </a:rPr>
              <a:t>It is called the empty tree, and it has no nodes, not even a 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573463" y="1981200"/>
            <a:ext cx="5516562" cy="4114800"/>
          </a:xfrm>
          <a:noFill/>
          <a:ln/>
        </p:spPr>
        <p:txBody>
          <a:bodyPr/>
          <a:lstStyle/>
          <a:p>
            <a:r>
              <a:rPr lang="en-US" altLang="zh-CN" sz="2800">
                <a:effectLst/>
                <a:ea typeface="宋体" charset="-122"/>
              </a:rPr>
              <a:t>Chapter 10 introduces </a:t>
            </a:r>
            <a:r>
              <a:rPr lang="en-US" altLang="zh-CN" sz="2800" b="1" u="sng">
                <a:solidFill>
                  <a:schemeClr val="accent2"/>
                </a:solidFill>
                <a:effectLst/>
                <a:ea typeface="宋体" charset="-122"/>
              </a:rPr>
              <a:t>trees</a:t>
            </a:r>
            <a:r>
              <a:rPr lang="en-US" altLang="zh-CN" sz="2800">
                <a:effectLst/>
                <a:ea typeface="宋体" charset="-122"/>
              </a:rPr>
              <a:t>.</a:t>
            </a:r>
          </a:p>
          <a:p>
            <a:r>
              <a:rPr lang="en-US" altLang="zh-CN" sz="2800">
                <a:effectLst/>
                <a:ea typeface="宋体" charset="-122"/>
              </a:rPr>
              <a:t>This presentation illustrates basic terminology for binary trees</a:t>
            </a:r>
          </a:p>
          <a:p>
            <a:r>
              <a:rPr lang="en-US" altLang="zh-CN" sz="2800">
                <a:effectLst/>
                <a:ea typeface="宋体" charset="-122"/>
              </a:rPr>
              <a:t>and focuses on </a:t>
            </a:r>
          </a:p>
          <a:p>
            <a:pPr lvl="1"/>
            <a:r>
              <a:rPr lang="en-US" altLang="zh-CN" sz="2400">
                <a:effectLst/>
                <a:ea typeface="宋体" charset="-122"/>
              </a:rPr>
              <a:t> </a:t>
            </a:r>
            <a:r>
              <a:rPr lang="en-US" altLang="zh-CN" sz="2400" b="1" u="sng">
                <a:solidFill>
                  <a:schemeClr val="accent2"/>
                </a:solidFill>
                <a:effectLst/>
                <a:ea typeface="宋体" charset="-122"/>
              </a:rPr>
              <a:t>Complete Binary Trees: </a:t>
            </a:r>
            <a:r>
              <a:rPr lang="en-US" altLang="zh-CN" sz="2400">
                <a:effectLst/>
                <a:ea typeface="宋体" charset="-122"/>
              </a:rPr>
              <a:t>the simplest kind of trees</a:t>
            </a:r>
            <a:endParaRPr lang="en-US" altLang="zh-CN" sz="2400" b="1" u="sng">
              <a:solidFill>
                <a:schemeClr val="accent2"/>
              </a:solidFill>
              <a:effectLst/>
              <a:ea typeface="宋体" charset="-122"/>
            </a:endParaRPr>
          </a:p>
          <a:p>
            <a:pPr lvl="1"/>
            <a:r>
              <a:rPr lang="en-US" altLang="zh-CN" sz="2400" b="1" u="sng">
                <a:solidFill>
                  <a:schemeClr val="accent2"/>
                </a:solidFill>
                <a:effectLst/>
                <a:ea typeface="宋体" charset="-122"/>
              </a:rPr>
              <a:t>Binary Tree Traversals: </a:t>
            </a:r>
            <a:r>
              <a:rPr lang="en-US" altLang="zh-CN" sz="2400">
                <a:effectLst/>
                <a:ea typeface="宋体" charset="-122"/>
              </a:rPr>
              <a:t>any kind of binary trees</a:t>
            </a:r>
          </a:p>
        </p:txBody>
      </p:sp>
      <p:pic>
        <p:nvPicPr>
          <p:cNvPr id="4099" name="Picture 3"/>
          <p:cNvPicPr>
            <a:picLocks noChangeArrowheads="1"/>
          </p:cNvPicPr>
          <p:nvPr/>
        </p:nvPicPr>
        <p:blipFill>
          <a:blip r:embed="rId3"/>
          <a:srcRect l="21890"/>
          <a:stretch>
            <a:fillRect/>
          </a:stretch>
        </p:blipFill>
        <p:spPr bwMode="auto">
          <a:xfrm>
            <a:off x="41275" y="0"/>
            <a:ext cx="1625600" cy="1833563"/>
          </a:xfrm>
          <a:prstGeom prst="rect">
            <a:avLst/>
          </a:prstGeom>
          <a:noFill/>
          <a:ln w="12700">
            <a:noFill/>
            <a:miter lim="800000"/>
            <a:headEnd/>
            <a:tailEnd/>
          </a:ln>
          <a:effectLst/>
        </p:spPr>
      </p:pic>
      <p:sp>
        <p:nvSpPr>
          <p:cNvPr id="4100" name="Rectangle 4"/>
          <p:cNvSpPr>
            <a:spLocks noGrp="1" noChangeArrowheads="1"/>
          </p:cNvSpPr>
          <p:nvPr>
            <p:ph type="title"/>
          </p:nvPr>
        </p:nvSpPr>
        <p:spPr>
          <a:xfrm>
            <a:off x="990600" y="266700"/>
            <a:ext cx="7772400" cy="1143000"/>
          </a:xfrm>
          <a:noFill/>
          <a:ln/>
        </p:spPr>
        <p:txBody>
          <a:bodyPr/>
          <a:lstStyle/>
          <a:p>
            <a:r>
              <a:rPr lang="en-US" altLang="zh-CN">
                <a:ea typeface="宋体" charset="-122"/>
              </a:rPr>
              <a:t>Trees and Binary Trees</a:t>
            </a:r>
          </a:p>
        </p:txBody>
      </p:sp>
      <p:pic>
        <p:nvPicPr>
          <p:cNvPr id="4101" name="Picture 5"/>
          <p:cNvPicPr>
            <a:picLocks noChangeArrowheads="1"/>
          </p:cNvPicPr>
          <p:nvPr/>
        </p:nvPicPr>
        <p:blipFill>
          <a:blip r:embed="rId4"/>
          <a:srcRect/>
          <a:stretch>
            <a:fillRect/>
          </a:stretch>
        </p:blipFill>
        <p:spPr bwMode="auto">
          <a:xfrm>
            <a:off x="0" y="2189163"/>
            <a:ext cx="4019550" cy="3178175"/>
          </a:xfrm>
          <a:prstGeom prst="rect">
            <a:avLst/>
          </a:prstGeom>
          <a:noFill/>
          <a:ln w="12700">
            <a:noFill/>
            <a:miter lim="800000"/>
            <a:headEnd/>
            <a:tailEnd/>
          </a:ln>
          <a:effectLst/>
        </p:spPr>
      </p:pic>
      <p:sp>
        <p:nvSpPr>
          <p:cNvPr id="4102" name="Rectangle 6"/>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ffectLst>
                  <a:outerShdw blurRad="38100" dist="38100" dir="2700000" algn="tl">
                    <a:srgbClr val="000000"/>
                  </a:outerShdw>
                </a:effectLst>
                <a:latin typeface="Arial" charset="0"/>
                <a:ea typeface="宋体" charset="-122"/>
              </a:rPr>
              <a:t>Data Structures</a:t>
            </a:r>
          </a:p>
          <a:p>
            <a:r>
              <a:rPr lang="en-US" altLang="zh-CN" b="1">
                <a:solidFill>
                  <a:schemeClr val="tx1"/>
                </a:solidFill>
                <a:effectLst>
                  <a:outerShdw blurRad="38100" dist="38100" dir="2700000" algn="tl">
                    <a:srgbClr val="000000"/>
                  </a:outerShdw>
                </a:effectLst>
                <a:latin typeface="Arial" charset="0"/>
                <a:ea typeface="宋体" charset="-122"/>
              </a:rPr>
              <a:t>and Other Objects</a:t>
            </a:r>
          </a:p>
          <a:p>
            <a:r>
              <a:rPr lang="en-US" altLang="zh-CN" b="1">
                <a:solidFill>
                  <a:schemeClr val="tx1"/>
                </a:solidFill>
                <a:effectLst>
                  <a:outerShdw blurRad="38100" dist="38100" dir="2700000" algn="tl">
                    <a:srgbClr val="000000"/>
                  </a:outerShdw>
                </a:effectLst>
                <a:latin typeface="Arial" charset="0"/>
                <a:ea typeface="宋体" charset="-122"/>
              </a:rPr>
              <a:t>Using C++</a:t>
            </a:r>
          </a:p>
          <a:p>
            <a:pPr eaLnBrk="1"/>
            <a:endParaRPr lang="zh-CN" altLang="en-US" b="1">
              <a:solidFill>
                <a:schemeClr val="tx1"/>
              </a:solidFill>
              <a:effectLst>
                <a:outerShdw blurRad="38100" dist="38100" dir="2700000" algn="tl">
                  <a:srgbClr val="000000"/>
                </a:outerShdw>
              </a:effectLst>
              <a:latin typeface="Arial" charset="0"/>
              <a:ea typeface="宋体" charset="-122"/>
            </a:endParaRPr>
          </a:p>
        </p:txBody>
      </p:sp>
      <p:pic>
        <p:nvPicPr>
          <p:cNvPr id="4103" name="Picture 7"/>
          <p:cNvPicPr>
            <a:picLocks noChangeArrowheads="1"/>
          </p:cNvPicPr>
          <p:nvPr/>
        </p:nvPicPr>
        <p:blipFill>
          <a:blip r:embed="rId5"/>
          <a:srcRect/>
          <a:stretch>
            <a:fillRect/>
          </a:stretch>
        </p:blipFill>
        <p:spPr bwMode="auto">
          <a:xfrm>
            <a:off x="7402513" y="177800"/>
            <a:ext cx="1025525" cy="1325563"/>
          </a:xfrm>
          <a:prstGeom prst="rect">
            <a:avLst/>
          </a:prstGeom>
          <a:noFill/>
          <a:ln w="12700">
            <a:noFill/>
            <a:miter lim="800000"/>
            <a:headEnd/>
            <a:tailEnd/>
          </a:ln>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a:lstStyle/>
          <a:p>
            <a:r>
              <a:rPr lang="en-US" altLang="zh-CN">
                <a:ea typeface="宋体" charset="-122"/>
              </a:rPr>
              <a:t>Implementing a Complete Binary Tree</a:t>
            </a:r>
          </a:p>
        </p:txBody>
      </p:sp>
      <p:sp>
        <p:nvSpPr>
          <p:cNvPr id="67587" name="Rectangle 3"/>
          <p:cNvSpPr>
            <a:spLocks noGrp="1" noChangeArrowheads="1"/>
          </p:cNvSpPr>
          <p:nvPr>
            <p:ph type="body" sz="half" idx="1"/>
          </p:nvPr>
        </p:nvSpPr>
        <p:spPr>
          <a:xfrm>
            <a:off x="685800" y="1981200"/>
            <a:ext cx="6081713" cy="4114800"/>
          </a:xfrm>
          <a:noFill/>
          <a:ln/>
        </p:spPr>
        <p:txBody>
          <a:bodyPr/>
          <a:lstStyle/>
          <a:p>
            <a:r>
              <a:rPr lang="en-US" altLang="zh-CN">
                <a:effectLst/>
                <a:ea typeface="宋体" charset="-122"/>
              </a:rPr>
              <a:t>We will store the date from the nodes in a partially-filled array.</a:t>
            </a:r>
          </a:p>
        </p:txBody>
      </p:sp>
      <p:sp>
        <p:nvSpPr>
          <p:cNvPr id="67588"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7589"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67590"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67591"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67592"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67593"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67594"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67595"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latin typeface="Arial" charset="0"/>
                <a:ea typeface="宋体" charset="-122"/>
              </a:rPr>
              <a:t>An array of data</a:t>
            </a:r>
          </a:p>
        </p:txBody>
      </p:sp>
      <p:sp>
        <p:nvSpPr>
          <p:cNvPr id="67596" name="Freeform 12"/>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67597"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67598" name="Rectangle 14"/>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tx1"/>
                </a:solidFill>
                <a:latin typeface="Arial" charset="0"/>
                <a:ea typeface="宋体" charset="-122"/>
              </a:rPr>
              <a:t>We don't care what's in</a:t>
            </a:r>
          </a:p>
          <a:p>
            <a:pPr algn="ctr"/>
            <a:r>
              <a:rPr lang="en-US" altLang="zh-CN">
                <a:solidFill>
                  <a:schemeClr val="tx1"/>
                </a:solidFill>
                <a:latin typeface="Arial" charset="0"/>
                <a:ea typeface="宋体" charset="-122"/>
              </a:rPr>
              <a:t>this part of the array.</a:t>
            </a:r>
          </a:p>
        </p:txBody>
      </p:sp>
      <p:sp>
        <p:nvSpPr>
          <p:cNvPr id="67599" name="Rectangle 15"/>
          <p:cNvSpPr>
            <a:spLocks noChangeArrowheads="1"/>
          </p:cNvSpPr>
          <p:nvPr/>
        </p:nvSpPr>
        <p:spPr bwMode="auto">
          <a:xfrm>
            <a:off x="1733550" y="2971800"/>
            <a:ext cx="90963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7600" name="Rectangle 16"/>
          <p:cNvSpPr>
            <a:spLocks noChangeArrowheads="1"/>
          </p:cNvSpPr>
          <p:nvPr/>
        </p:nvSpPr>
        <p:spPr bwMode="auto">
          <a:xfrm>
            <a:off x="2886075" y="3001963"/>
            <a:ext cx="5535613" cy="819150"/>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latin typeface="Arial" charset="0"/>
                <a:ea typeface="宋体" charset="-122"/>
              </a:rPr>
              <a:t>An integer to keep</a:t>
            </a:r>
          </a:p>
          <a:p>
            <a:r>
              <a:rPr lang="en-US" altLang="zh-CN">
                <a:solidFill>
                  <a:schemeClr val="tx1"/>
                </a:solidFill>
                <a:latin typeface="Arial" charset="0"/>
                <a:ea typeface="宋体" charset="-122"/>
              </a:rPr>
              <a:t>track of how many nodes are in the tree</a:t>
            </a:r>
          </a:p>
        </p:txBody>
      </p:sp>
      <p:sp>
        <p:nvSpPr>
          <p:cNvPr id="67601" name="Rectangle 17"/>
          <p:cNvSpPr>
            <a:spLocks noChangeArrowheads="1"/>
          </p:cNvSpPr>
          <p:nvPr/>
        </p:nvSpPr>
        <p:spPr bwMode="auto">
          <a:xfrm>
            <a:off x="2024063" y="313690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tx1"/>
                </a:solidFill>
                <a:latin typeface="Arial" charset="0"/>
                <a:ea typeface="宋体" charset="-122"/>
              </a:rPr>
              <a:t>3</a:t>
            </a:r>
          </a:p>
        </p:txBody>
      </p:sp>
      <p:pic>
        <p:nvPicPr>
          <p:cNvPr id="67602" name="Picture 18"/>
          <p:cNvPicPr>
            <a:picLocks noChangeArrowheads="1"/>
          </p:cNvPicPr>
          <p:nvPr/>
        </p:nvPicPr>
        <p:blipFill>
          <a:blip r:embed="rId3"/>
          <a:srcRect/>
          <a:stretch>
            <a:fillRect/>
          </a:stretch>
        </p:blipFill>
        <p:spPr bwMode="auto">
          <a:xfrm>
            <a:off x="3624263" y="4889500"/>
            <a:ext cx="646112" cy="366713"/>
          </a:xfrm>
          <a:prstGeom prst="rect">
            <a:avLst/>
          </a:prstGeom>
          <a:noFill/>
          <a:ln w="12700">
            <a:noFill/>
            <a:miter lim="800000"/>
            <a:headEnd/>
            <a:tailEnd/>
          </a:ln>
          <a:effectLst/>
        </p:spPr>
      </p:pic>
      <p:pic>
        <p:nvPicPr>
          <p:cNvPr id="67603" name="Picture 19"/>
          <p:cNvPicPr>
            <a:picLocks noChangeArrowheads="1"/>
          </p:cNvPicPr>
          <p:nvPr/>
        </p:nvPicPr>
        <p:blipFill>
          <a:blip r:embed="rId4"/>
          <a:srcRect/>
          <a:stretch>
            <a:fillRect/>
          </a:stretch>
        </p:blipFill>
        <p:spPr bwMode="auto">
          <a:xfrm>
            <a:off x="2803525" y="4852988"/>
            <a:ext cx="539750" cy="447675"/>
          </a:xfrm>
          <a:prstGeom prst="rect">
            <a:avLst/>
          </a:prstGeom>
          <a:noFill/>
          <a:ln w="12700">
            <a:noFill/>
            <a:miter lim="800000"/>
            <a:headEnd/>
            <a:tailEnd/>
          </a:ln>
          <a:effectLst/>
        </p:spPr>
      </p:pic>
      <p:pic>
        <p:nvPicPr>
          <p:cNvPr id="67604" name="Picture 20"/>
          <p:cNvPicPr>
            <a:picLocks noChangeArrowheads="1"/>
          </p:cNvPicPr>
          <p:nvPr/>
        </p:nvPicPr>
        <p:blipFill>
          <a:blip r:embed="rId5"/>
          <a:srcRect/>
          <a:stretch>
            <a:fillRect/>
          </a:stretch>
        </p:blipFill>
        <p:spPr bwMode="auto">
          <a:xfrm>
            <a:off x="1843088" y="4808538"/>
            <a:ext cx="641350" cy="433387"/>
          </a:xfrm>
          <a:prstGeom prst="rect">
            <a:avLst/>
          </a:prstGeom>
          <a:noFill/>
          <a:ln w="12700">
            <a:noFill/>
            <a:miter lim="800000"/>
            <a:headEnd/>
            <a:tailEnd/>
          </a:ln>
          <a:effec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tLang="zh-CN">
                <a:ea typeface="宋体" charset="-122"/>
              </a:rPr>
              <a:t>Implementing a Complete Binary Tree Using an Array</a:t>
            </a:r>
          </a:p>
        </p:txBody>
      </p:sp>
      <p:sp>
        <p:nvSpPr>
          <p:cNvPr id="69635" name="Rectangle 3"/>
          <p:cNvSpPr>
            <a:spLocks noGrp="1" noChangeArrowheads="1"/>
          </p:cNvSpPr>
          <p:nvPr>
            <p:ph type="body" sz="half" idx="1"/>
          </p:nvPr>
        </p:nvSpPr>
        <p:spPr>
          <a:xfrm>
            <a:off x="685800" y="1981200"/>
            <a:ext cx="6081713" cy="4114800"/>
          </a:xfrm>
          <a:noFill/>
          <a:ln/>
        </p:spPr>
        <p:txBody>
          <a:bodyPr/>
          <a:lstStyle/>
          <a:p>
            <a:r>
              <a:rPr lang="en-US" altLang="zh-CN">
                <a:effectLst/>
                <a:ea typeface="宋体" charset="-122"/>
              </a:rPr>
              <a:t>We will store the date from the nodes in a partially-filled array.</a:t>
            </a:r>
          </a:p>
        </p:txBody>
      </p:sp>
      <p:sp>
        <p:nvSpPr>
          <p:cNvPr id="69636"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37"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69638"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69639"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69640"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69641"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69642"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69643"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latin typeface="Arial" charset="0"/>
                <a:ea typeface="宋体" charset="-122"/>
              </a:rPr>
              <a:t>An array of data</a:t>
            </a:r>
          </a:p>
        </p:txBody>
      </p:sp>
      <p:sp>
        <p:nvSpPr>
          <p:cNvPr id="69644" name="Freeform 12"/>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69645"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69646" name="Rectangle 14"/>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tx1"/>
                </a:solidFill>
                <a:latin typeface="Arial" charset="0"/>
                <a:ea typeface="宋体" charset="-122"/>
              </a:rPr>
              <a:t>We don't care what's in</a:t>
            </a:r>
          </a:p>
          <a:p>
            <a:pPr algn="ctr"/>
            <a:r>
              <a:rPr lang="en-US" altLang="zh-CN">
                <a:solidFill>
                  <a:schemeClr val="tx1"/>
                </a:solidFill>
                <a:latin typeface="Arial" charset="0"/>
                <a:ea typeface="宋体" charset="-122"/>
              </a:rPr>
              <a:t>this part of the array.</a:t>
            </a:r>
          </a:p>
        </p:txBody>
      </p:sp>
      <p:sp>
        <p:nvSpPr>
          <p:cNvPr id="69647" name="Rectangle 15"/>
          <p:cNvSpPr>
            <a:spLocks noChangeArrowheads="1"/>
          </p:cNvSpPr>
          <p:nvPr/>
        </p:nvSpPr>
        <p:spPr bwMode="auto">
          <a:xfrm>
            <a:off x="1733550" y="2971800"/>
            <a:ext cx="90963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48" name="Rectangle 16"/>
          <p:cNvSpPr>
            <a:spLocks noChangeArrowheads="1"/>
          </p:cNvSpPr>
          <p:nvPr/>
        </p:nvSpPr>
        <p:spPr bwMode="auto">
          <a:xfrm>
            <a:off x="2886075" y="3001963"/>
            <a:ext cx="5535613" cy="819150"/>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latin typeface="Arial" charset="0"/>
                <a:ea typeface="宋体" charset="-122"/>
              </a:rPr>
              <a:t>An integer to keep</a:t>
            </a:r>
          </a:p>
          <a:p>
            <a:r>
              <a:rPr lang="en-US" altLang="zh-CN">
                <a:solidFill>
                  <a:schemeClr val="tx1"/>
                </a:solidFill>
                <a:latin typeface="Arial" charset="0"/>
                <a:ea typeface="宋体" charset="-122"/>
              </a:rPr>
              <a:t>track of how many nodes are in the tree</a:t>
            </a:r>
          </a:p>
        </p:txBody>
      </p:sp>
      <p:sp>
        <p:nvSpPr>
          <p:cNvPr id="69649" name="Rectangle 17"/>
          <p:cNvSpPr>
            <a:spLocks noChangeArrowheads="1"/>
          </p:cNvSpPr>
          <p:nvPr/>
        </p:nvSpPr>
        <p:spPr bwMode="auto">
          <a:xfrm>
            <a:off x="2024063" y="313690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tx1"/>
                </a:solidFill>
                <a:latin typeface="Arial" charset="0"/>
                <a:ea typeface="宋体" charset="-122"/>
              </a:rPr>
              <a:t>3</a:t>
            </a:r>
          </a:p>
        </p:txBody>
      </p:sp>
      <p:pic>
        <p:nvPicPr>
          <p:cNvPr id="69650" name="Picture 18"/>
          <p:cNvPicPr>
            <a:picLocks noChangeArrowheads="1"/>
          </p:cNvPicPr>
          <p:nvPr/>
        </p:nvPicPr>
        <p:blipFill>
          <a:blip r:embed="rId3"/>
          <a:srcRect/>
          <a:stretch>
            <a:fillRect/>
          </a:stretch>
        </p:blipFill>
        <p:spPr bwMode="auto">
          <a:xfrm>
            <a:off x="3624263" y="4889500"/>
            <a:ext cx="646112" cy="366713"/>
          </a:xfrm>
          <a:prstGeom prst="rect">
            <a:avLst/>
          </a:prstGeom>
          <a:noFill/>
          <a:ln w="12700">
            <a:noFill/>
            <a:miter lim="800000"/>
            <a:headEnd/>
            <a:tailEnd/>
          </a:ln>
          <a:effectLst/>
        </p:spPr>
      </p:pic>
      <p:pic>
        <p:nvPicPr>
          <p:cNvPr id="69651" name="Picture 19"/>
          <p:cNvPicPr>
            <a:picLocks noChangeArrowheads="1"/>
          </p:cNvPicPr>
          <p:nvPr/>
        </p:nvPicPr>
        <p:blipFill>
          <a:blip r:embed="rId4"/>
          <a:srcRect/>
          <a:stretch>
            <a:fillRect/>
          </a:stretch>
        </p:blipFill>
        <p:spPr bwMode="auto">
          <a:xfrm>
            <a:off x="2803525" y="4852988"/>
            <a:ext cx="539750" cy="447675"/>
          </a:xfrm>
          <a:prstGeom prst="rect">
            <a:avLst/>
          </a:prstGeom>
          <a:noFill/>
          <a:ln w="12700">
            <a:noFill/>
            <a:miter lim="800000"/>
            <a:headEnd/>
            <a:tailEnd/>
          </a:ln>
          <a:effectLst/>
        </p:spPr>
      </p:pic>
      <p:pic>
        <p:nvPicPr>
          <p:cNvPr id="69652" name="Picture 20"/>
          <p:cNvPicPr>
            <a:picLocks noChangeArrowheads="1"/>
          </p:cNvPicPr>
          <p:nvPr/>
        </p:nvPicPr>
        <p:blipFill>
          <a:blip r:embed="rId5"/>
          <a:srcRect/>
          <a:stretch>
            <a:fillRect/>
          </a:stretch>
        </p:blipFill>
        <p:spPr bwMode="auto">
          <a:xfrm>
            <a:off x="1843088" y="4808538"/>
            <a:ext cx="641350" cy="433387"/>
          </a:xfrm>
          <a:prstGeom prst="rect">
            <a:avLst/>
          </a:prstGeom>
          <a:noFill/>
          <a:ln w="12700">
            <a:noFill/>
            <a:miter lim="800000"/>
            <a:headEnd/>
            <a:tailEnd/>
          </a:ln>
          <a:effectLst/>
        </p:spPr>
      </p:pic>
      <p:sp>
        <p:nvSpPr>
          <p:cNvPr id="69653" name="AutoShape 21"/>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Read Section 10.2 to</a:t>
            </a:r>
          </a:p>
          <a:p>
            <a:pPr algn="ctr"/>
            <a:r>
              <a:rPr lang="en-US" altLang="zh-CN">
                <a:solidFill>
                  <a:schemeClr val="tx1"/>
                </a:solidFill>
                <a:latin typeface="Arial" charset="0"/>
                <a:ea typeface="宋体" charset="-122"/>
              </a:rPr>
              <a:t>see details of how</a:t>
            </a:r>
          </a:p>
          <a:p>
            <a:pPr algn="ctr"/>
            <a:r>
              <a:rPr lang="en-US" altLang="zh-CN">
                <a:solidFill>
                  <a:schemeClr val="tx1"/>
                </a:solidFill>
                <a:latin typeface="Arial" charset="0"/>
                <a:ea typeface="宋体" charset="-122"/>
              </a:rPr>
              <a:t>the entries are stored.</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26"/>
          <p:cNvSpPr>
            <a:spLocks noGrp="1" noChangeArrowheads="1"/>
          </p:cNvSpPr>
          <p:nvPr>
            <p:ph type="title"/>
          </p:nvPr>
        </p:nvSpPr>
        <p:spPr/>
        <p:txBody>
          <a:bodyPr/>
          <a:lstStyle/>
          <a:p>
            <a:r>
              <a:rPr lang="en-US" altLang="zh-CN">
                <a:ea typeface="宋体" charset="-122"/>
              </a:rPr>
              <a:t>Implementing a Complete Binary Tree Using an Array</a:t>
            </a:r>
          </a:p>
        </p:txBody>
      </p:sp>
      <p:sp>
        <p:nvSpPr>
          <p:cNvPr id="175107" name="Rectangle 1027"/>
          <p:cNvSpPr>
            <a:spLocks noGrp="1" noChangeArrowheads="1"/>
          </p:cNvSpPr>
          <p:nvPr>
            <p:ph type="body" idx="1"/>
          </p:nvPr>
        </p:nvSpPr>
        <p:spPr/>
        <p:txBody>
          <a:bodyPr/>
          <a:lstStyle/>
          <a:p>
            <a:r>
              <a:rPr lang="en-US" altLang="zh-CN">
                <a:ea typeface="宋体" charset="-122"/>
              </a:rPr>
              <a:t>Root is at component [0]</a:t>
            </a:r>
          </a:p>
          <a:p>
            <a:r>
              <a:rPr lang="en-US" altLang="zh-CN">
                <a:ea typeface="宋体" charset="-122"/>
              </a:rPr>
              <a:t>Parent of node in [i] is at [(i-1)/2) </a:t>
            </a:r>
          </a:p>
          <a:p>
            <a:r>
              <a:rPr lang="en-US" altLang="zh-CN">
                <a:ea typeface="宋体" charset="-122"/>
              </a:rPr>
              <a:t>Children (if exist) of node [i] is at [2i+1] and [2i+2]</a:t>
            </a:r>
          </a:p>
          <a:p>
            <a:endParaRPr lang="en-US" altLang="zh-CN">
              <a:ea typeface="宋体" charset="-122"/>
            </a:endParaRPr>
          </a:p>
          <a:p>
            <a:r>
              <a:rPr lang="en-US" altLang="zh-CN">
                <a:ea typeface="宋体" charset="-122"/>
              </a:rPr>
              <a:t>Total node number </a:t>
            </a:r>
          </a:p>
          <a:p>
            <a:pPr lvl="1"/>
            <a:r>
              <a:rPr lang="en-US" altLang="zh-CN">
                <a:ea typeface="宋体" charset="-122"/>
              </a:rPr>
              <a:t>2</a:t>
            </a:r>
            <a:r>
              <a:rPr lang="en-US" altLang="zh-CN" baseline="30000">
                <a:ea typeface="宋体" charset="-122"/>
              </a:rPr>
              <a:t>0</a:t>
            </a:r>
            <a:r>
              <a:rPr lang="en-US" altLang="zh-CN">
                <a:ea typeface="宋体" charset="-122"/>
              </a:rPr>
              <a:t>+2</a:t>
            </a:r>
            <a:r>
              <a:rPr lang="en-US" altLang="zh-CN" baseline="30000">
                <a:ea typeface="宋体" charset="-122"/>
              </a:rPr>
              <a:t>1</a:t>
            </a:r>
            <a:r>
              <a:rPr lang="en-US" altLang="zh-CN">
                <a:ea typeface="宋体" charset="-122"/>
              </a:rPr>
              <a:t>+2</a:t>
            </a:r>
            <a:r>
              <a:rPr lang="en-US" altLang="zh-CN" baseline="30000">
                <a:ea typeface="宋体" charset="-122"/>
              </a:rPr>
              <a:t>2</a:t>
            </a:r>
            <a:r>
              <a:rPr lang="en-US" altLang="zh-CN">
                <a:ea typeface="宋体" charset="-122"/>
              </a:rPr>
              <a:t>+…+2</a:t>
            </a:r>
            <a:r>
              <a:rPr lang="en-US" altLang="zh-CN" baseline="30000">
                <a:ea typeface="宋体" charset="-122"/>
              </a:rPr>
              <a:t>d-1</a:t>
            </a:r>
            <a:r>
              <a:rPr lang="en-US" altLang="zh-CN">
                <a:ea typeface="宋体" charset="-122"/>
              </a:rPr>
              <a:t>+r,  r &lt;= 2</a:t>
            </a:r>
            <a:r>
              <a:rPr lang="en-US" altLang="zh-CN" baseline="30000">
                <a:ea typeface="宋体" charset="-122"/>
              </a:rPr>
              <a:t>d</a:t>
            </a:r>
            <a:r>
              <a:rPr lang="en-US" altLang="zh-CN">
                <a:ea typeface="宋体" charset="-122"/>
              </a:rPr>
              <a:t>,  d is the depth</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p:spPr>
        <p:txBody>
          <a:bodyPr/>
          <a:lstStyle/>
          <a:p>
            <a:r>
              <a:rPr lang="en-US" altLang="zh-CN" sz="2800">
                <a:effectLst/>
                <a:ea typeface="宋体" charset="-122"/>
              </a:rPr>
              <a:t>Binary trees contain nodes.</a:t>
            </a:r>
          </a:p>
          <a:p>
            <a:r>
              <a:rPr lang="en-US" altLang="zh-CN" sz="2800">
                <a:effectLst/>
                <a:ea typeface="宋体" charset="-122"/>
              </a:rPr>
              <a:t>Each node may have a left child and a right child.</a:t>
            </a:r>
          </a:p>
          <a:p>
            <a:r>
              <a:rPr lang="en-US" altLang="zh-CN" sz="2800">
                <a:effectLst/>
                <a:ea typeface="宋体" charset="-122"/>
              </a:rPr>
              <a:t>If you start from any node and move upward, you will eventually reach the root.</a:t>
            </a:r>
          </a:p>
          <a:p>
            <a:r>
              <a:rPr lang="en-US" altLang="zh-CN" sz="2800">
                <a:effectLst/>
                <a:ea typeface="宋体" charset="-122"/>
              </a:rPr>
              <a:t>Every node except the root has one parent. The root has no parent.</a:t>
            </a:r>
          </a:p>
          <a:p>
            <a:r>
              <a:rPr lang="en-US" altLang="zh-CN" sz="2800">
                <a:effectLst/>
                <a:ea typeface="宋体" charset="-122"/>
              </a:rPr>
              <a:t>Complete binary trees require the nodes to fill in each level from left-to-right before starting the next level.</a:t>
            </a:r>
          </a:p>
        </p:txBody>
      </p:sp>
      <p:pic>
        <p:nvPicPr>
          <p:cNvPr id="71683" name="Picture 3"/>
          <p:cNvPicPr>
            <a:picLocks noChangeArrowheads="1"/>
          </p:cNvPicPr>
          <p:nvPr/>
        </p:nvPicPr>
        <p:blipFill>
          <a:blip r:embed="rId3"/>
          <a:srcRect l="21890"/>
          <a:stretch>
            <a:fillRect/>
          </a:stretch>
        </p:blipFill>
        <p:spPr bwMode="auto">
          <a:xfrm>
            <a:off x="41275" y="0"/>
            <a:ext cx="1625600" cy="1833563"/>
          </a:xfrm>
          <a:prstGeom prst="rect">
            <a:avLst/>
          </a:prstGeom>
          <a:noFill/>
          <a:ln w="12700">
            <a:noFill/>
            <a:miter lim="800000"/>
            <a:headEnd/>
            <a:tailEnd/>
          </a:ln>
          <a:effectLst/>
        </p:spPr>
      </p:pic>
      <p:sp>
        <p:nvSpPr>
          <p:cNvPr id="71684" name="Rectangle 4"/>
          <p:cNvSpPr>
            <a:spLocks noGrp="1" noChangeArrowheads="1"/>
          </p:cNvSpPr>
          <p:nvPr>
            <p:ph type="title"/>
          </p:nvPr>
        </p:nvSpPr>
        <p:spPr>
          <a:noFill/>
          <a:ln/>
        </p:spPr>
        <p:txBody>
          <a:bodyPr/>
          <a:lstStyle/>
          <a:p>
            <a:r>
              <a:rPr lang="zh-CN" altLang="en-US">
                <a:ea typeface="宋体" charset="-122"/>
              </a:rPr>
              <a:t>   </a:t>
            </a:r>
            <a:r>
              <a:rPr lang="en-US" altLang="zh-CN">
                <a:ea typeface="宋体" charset="-122"/>
              </a:rPr>
              <a:t>Binary Tree Summary</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628650" y="1657350"/>
            <a:ext cx="7658100" cy="3600450"/>
          </a:xfrm>
          <a:noFill/>
          <a:ln/>
        </p:spPr>
        <p:txBody>
          <a:bodyPr lIns="92075" tIns="46038" rIns="92075" bIns="46038"/>
          <a:lstStyle/>
          <a:p>
            <a:pPr>
              <a:lnSpc>
                <a:spcPct val="90000"/>
              </a:lnSpc>
              <a:buFont typeface="Monotype Sorts" pitchFamily="2" charset="2"/>
              <a:buNone/>
            </a:pPr>
            <a:endParaRPr lang="en-US" altLang="en-US" sz="1800" b="1"/>
          </a:p>
          <a:p>
            <a:pPr>
              <a:lnSpc>
                <a:spcPct val="90000"/>
              </a:lnSpc>
              <a:buFont typeface="Monotype Sorts" pitchFamily="2" charset="2"/>
              <a:buNone/>
            </a:pPr>
            <a:r>
              <a:rPr lang="en-US" altLang="en-US" sz="2800" b="1"/>
              <a:t>A binary tree is a structure in which:</a:t>
            </a:r>
            <a:endParaRPr lang="en-US" altLang="en-US" sz="2400" b="1"/>
          </a:p>
          <a:p>
            <a:pPr>
              <a:lnSpc>
                <a:spcPct val="90000"/>
              </a:lnSpc>
              <a:buFont typeface="Monotype Sorts" pitchFamily="2" charset="2"/>
              <a:buNone/>
            </a:pPr>
            <a:endParaRPr lang="en-US" altLang="en-US" sz="2400" b="1"/>
          </a:p>
          <a:p>
            <a:pPr>
              <a:lnSpc>
                <a:spcPct val="90000"/>
              </a:lnSpc>
              <a:buFont typeface="Monotype Sorts" pitchFamily="2" charset="2"/>
              <a:buNone/>
            </a:pPr>
            <a:r>
              <a:rPr lang="en-US" altLang="en-US" sz="2800" b="1"/>
              <a:t>   Each node can have at most two children, and in which a unique path exists from the root to every other node.</a:t>
            </a:r>
            <a:endParaRPr lang="en-US" altLang="en-US" sz="2400" b="1"/>
          </a:p>
          <a:p>
            <a:pPr>
              <a:lnSpc>
                <a:spcPct val="90000"/>
              </a:lnSpc>
              <a:buFont typeface="Monotype Sorts" pitchFamily="2" charset="2"/>
              <a:buNone/>
            </a:pPr>
            <a:endParaRPr lang="en-US" altLang="en-US" sz="2400" b="1"/>
          </a:p>
          <a:p>
            <a:pPr>
              <a:lnSpc>
                <a:spcPct val="90000"/>
              </a:lnSpc>
              <a:buFont typeface="Monotype Sorts" pitchFamily="2" charset="2"/>
              <a:buNone/>
            </a:pPr>
            <a:r>
              <a:rPr lang="en-US" altLang="en-US" sz="2800" b="1"/>
              <a:t>The two children of a node are called the    </a:t>
            </a:r>
            <a:r>
              <a:rPr lang="en-US" altLang="en-US" sz="2800" b="1">
                <a:solidFill>
                  <a:srgbClr val="FFCC00"/>
                </a:solidFill>
              </a:rPr>
              <a:t>left child</a:t>
            </a:r>
            <a:r>
              <a:rPr lang="en-US" altLang="en-US" sz="2800" b="1"/>
              <a:t> and the </a:t>
            </a:r>
            <a:r>
              <a:rPr lang="en-US" altLang="en-US" sz="2800" b="1">
                <a:solidFill>
                  <a:srgbClr val="FFCC00"/>
                </a:solidFill>
              </a:rPr>
              <a:t>right child,</a:t>
            </a:r>
            <a:r>
              <a:rPr lang="en-US" altLang="en-US" sz="2800" b="1">
                <a:solidFill>
                  <a:srgbClr val="CC0000"/>
                </a:solidFill>
              </a:rPr>
              <a:t> </a:t>
            </a:r>
            <a:r>
              <a:rPr lang="en-US" altLang="en-US" sz="2800" b="1"/>
              <a:t>if they exist.</a:t>
            </a:r>
            <a:endParaRPr lang="en-US" altLang="en-US" sz="2400" b="1"/>
          </a:p>
          <a:p>
            <a:pPr>
              <a:lnSpc>
                <a:spcPct val="90000"/>
              </a:lnSpc>
              <a:buFont typeface="Monotype Sorts" pitchFamily="2" charset="2"/>
              <a:buNone/>
            </a:pPr>
            <a:endParaRPr lang="en-US" altLang="en-US" sz="2400" b="1"/>
          </a:p>
        </p:txBody>
      </p:sp>
      <p:sp>
        <p:nvSpPr>
          <p:cNvPr id="114691" name="Rectangle 3"/>
          <p:cNvSpPr>
            <a:spLocks noGrp="1" noChangeArrowheads="1"/>
          </p:cNvSpPr>
          <p:nvPr>
            <p:ph type="title"/>
          </p:nvPr>
        </p:nvSpPr>
        <p:spPr>
          <a:xfrm>
            <a:off x="381000" y="533400"/>
            <a:ext cx="8001000" cy="990600"/>
          </a:xfrm>
          <a:noFill/>
          <a:ln/>
          <a:effectLst/>
        </p:spPr>
        <p:txBody>
          <a:bodyPr lIns="92075" tIns="46038" rIns="92075" bIns="46038" anchor="b"/>
          <a:lstStyle/>
          <a:p>
            <a:r>
              <a:rPr lang="en-US" altLang="en-US">
                <a:solidFill>
                  <a:schemeClr val="tx1"/>
                </a:solidFill>
              </a:rPr>
              <a:t>Binary Tree  Basics</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16739" name="Rectangle 3"/>
          <p:cNvSpPr>
            <a:spLocks noGrp="1" noChangeArrowheads="1"/>
          </p:cNvSpPr>
          <p:nvPr>
            <p:ph type="title"/>
          </p:nvPr>
        </p:nvSpPr>
        <p:spPr>
          <a:noFill/>
          <a:ln/>
          <a:effectLst/>
        </p:spPr>
        <p:txBody>
          <a:bodyPr lIns="92075" tIns="46038" rIns="92075" bIns="46038" anchor="b"/>
          <a:lstStyle/>
          <a:p>
            <a:r>
              <a:rPr lang="en-US" altLang="en-US">
                <a:solidFill>
                  <a:schemeClr val="tx1"/>
                </a:solidFill>
              </a:rPr>
              <a:t>A Binary Tree Exercise</a:t>
            </a:r>
          </a:p>
        </p:txBody>
      </p:sp>
      <p:grpSp>
        <p:nvGrpSpPr>
          <p:cNvPr id="116740" name="Group 4"/>
          <p:cNvGrpSpPr>
            <a:grpSpLocks/>
          </p:cNvGrpSpPr>
          <p:nvPr/>
        </p:nvGrpSpPr>
        <p:grpSpPr bwMode="auto">
          <a:xfrm>
            <a:off x="996950" y="1846263"/>
            <a:ext cx="7493000" cy="4338637"/>
            <a:chOff x="628" y="1163"/>
            <a:chExt cx="4720" cy="2733"/>
          </a:xfrm>
        </p:grpSpPr>
        <p:sp>
          <p:nvSpPr>
            <p:cNvPr id="116741" name="Rectangle 5"/>
            <p:cNvSpPr>
              <a:spLocks noChangeArrowheads="1"/>
            </p:cNvSpPr>
            <p:nvPr/>
          </p:nvSpPr>
          <p:spPr bwMode="auto">
            <a:xfrm>
              <a:off x="2320" y="116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2" name="Rectangle 6"/>
            <p:cNvSpPr>
              <a:spLocks noChangeArrowheads="1"/>
            </p:cNvSpPr>
            <p:nvPr/>
          </p:nvSpPr>
          <p:spPr bwMode="auto">
            <a:xfrm>
              <a:off x="1432" y="194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3" name="Rectangle 7"/>
            <p:cNvSpPr>
              <a:spLocks noChangeArrowheads="1"/>
            </p:cNvSpPr>
            <p:nvPr/>
          </p:nvSpPr>
          <p:spPr bwMode="auto">
            <a:xfrm>
              <a:off x="3316" y="194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4" name="Rectangle 8"/>
            <p:cNvSpPr>
              <a:spLocks noChangeArrowheads="1"/>
            </p:cNvSpPr>
            <p:nvPr/>
          </p:nvSpPr>
          <p:spPr bwMode="auto">
            <a:xfrm>
              <a:off x="4072" y="2711"/>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5" name="Rectangle 9"/>
            <p:cNvSpPr>
              <a:spLocks noChangeArrowheads="1"/>
            </p:cNvSpPr>
            <p:nvPr/>
          </p:nvSpPr>
          <p:spPr bwMode="auto">
            <a:xfrm>
              <a:off x="4672" y="3539"/>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6" name="Rectangle 10"/>
            <p:cNvSpPr>
              <a:spLocks noChangeArrowheads="1"/>
            </p:cNvSpPr>
            <p:nvPr/>
          </p:nvSpPr>
          <p:spPr bwMode="auto">
            <a:xfrm>
              <a:off x="628" y="272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7" name="Rectangle 11"/>
            <p:cNvSpPr>
              <a:spLocks noChangeArrowheads="1"/>
            </p:cNvSpPr>
            <p:nvPr/>
          </p:nvSpPr>
          <p:spPr bwMode="auto">
            <a:xfrm>
              <a:off x="2056" y="2680"/>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8" name="Rectangle 12"/>
            <p:cNvSpPr>
              <a:spLocks noChangeArrowheads="1"/>
            </p:cNvSpPr>
            <p:nvPr/>
          </p:nvSpPr>
          <p:spPr bwMode="auto">
            <a:xfrm>
              <a:off x="1648" y="3472"/>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16749" name="Line 13"/>
          <p:cNvSpPr>
            <a:spLocks noChangeShapeType="1"/>
          </p:cNvSpPr>
          <p:nvPr/>
        </p:nvSpPr>
        <p:spPr bwMode="auto">
          <a:xfrm flipH="1" flipV="1">
            <a:off x="4686300" y="2305050"/>
            <a:ext cx="952500" cy="8001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0" name="Line 14"/>
          <p:cNvSpPr>
            <a:spLocks noChangeShapeType="1"/>
          </p:cNvSpPr>
          <p:nvPr/>
        </p:nvSpPr>
        <p:spPr bwMode="auto">
          <a:xfrm flipH="1" flipV="1">
            <a:off x="6229350" y="35433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1" name="Line 15"/>
          <p:cNvSpPr>
            <a:spLocks noChangeShapeType="1"/>
          </p:cNvSpPr>
          <p:nvPr/>
        </p:nvSpPr>
        <p:spPr bwMode="auto">
          <a:xfrm flipH="1" flipV="1">
            <a:off x="7429500" y="4781550"/>
            <a:ext cx="685800" cy="8572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2" name="Line 16"/>
          <p:cNvSpPr>
            <a:spLocks noChangeShapeType="1"/>
          </p:cNvSpPr>
          <p:nvPr/>
        </p:nvSpPr>
        <p:spPr bwMode="auto">
          <a:xfrm flipH="1" flipV="1">
            <a:off x="3105150" y="3505200"/>
            <a:ext cx="742950" cy="7429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3" name="Line 17"/>
          <p:cNvSpPr>
            <a:spLocks noChangeShapeType="1"/>
          </p:cNvSpPr>
          <p:nvPr/>
        </p:nvSpPr>
        <p:spPr bwMode="auto">
          <a:xfrm flipV="1">
            <a:off x="1619250" y="352425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4" name="Line 18"/>
          <p:cNvSpPr>
            <a:spLocks noChangeShapeType="1"/>
          </p:cNvSpPr>
          <p:nvPr/>
        </p:nvSpPr>
        <p:spPr bwMode="auto">
          <a:xfrm flipV="1">
            <a:off x="2952750" y="4762500"/>
            <a:ext cx="514350" cy="685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5" name="Line 19"/>
          <p:cNvSpPr>
            <a:spLocks noChangeShapeType="1"/>
          </p:cNvSpPr>
          <p:nvPr/>
        </p:nvSpPr>
        <p:spPr bwMode="auto">
          <a:xfrm flipV="1">
            <a:off x="2914650" y="2247900"/>
            <a:ext cx="857250" cy="8191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6" name="Rectangle 20"/>
          <p:cNvSpPr>
            <a:spLocks noChangeArrowheads="1"/>
          </p:cNvSpPr>
          <p:nvPr/>
        </p:nvSpPr>
        <p:spPr bwMode="auto">
          <a:xfrm>
            <a:off x="2270125" y="3094038"/>
            <a:ext cx="100806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16757" name="Rectangle 21"/>
          <p:cNvSpPr>
            <a:spLocks noChangeArrowheads="1"/>
          </p:cNvSpPr>
          <p:nvPr/>
        </p:nvSpPr>
        <p:spPr bwMode="auto">
          <a:xfrm>
            <a:off x="3736975" y="1874838"/>
            <a:ext cx="96361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16758" name="Rectangle 22"/>
          <p:cNvSpPr>
            <a:spLocks noChangeArrowheads="1"/>
          </p:cNvSpPr>
          <p:nvPr/>
        </p:nvSpPr>
        <p:spPr bwMode="auto">
          <a:xfrm>
            <a:off x="3317875" y="4275138"/>
            <a:ext cx="939800"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16759" name="Rectangle 23"/>
          <p:cNvSpPr>
            <a:spLocks noChangeArrowheads="1"/>
          </p:cNvSpPr>
          <p:nvPr/>
        </p:nvSpPr>
        <p:spPr bwMode="auto">
          <a:xfrm>
            <a:off x="2670175" y="5494338"/>
            <a:ext cx="101441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16760" name="Rectangle 24"/>
          <p:cNvSpPr>
            <a:spLocks noChangeArrowheads="1"/>
          </p:cNvSpPr>
          <p:nvPr/>
        </p:nvSpPr>
        <p:spPr bwMode="auto">
          <a:xfrm>
            <a:off x="7470775" y="5627688"/>
            <a:ext cx="96361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16761" name="Rectangle 25"/>
          <p:cNvSpPr>
            <a:spLocks noChangeArrowheads="1"/>
          </p:cNvSpPr>
          <p:nvPr/>
        </p:nvSpPr>
        <p:spPr bwMode="auto">
          <a:xfrm>
            <a:off x="6594475" y="4294188"/>
            <a:ext cx="901700"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16762" name="Rectangle 26"/>
          <p:cNvSpPr>
            <a:spLocks noChangeArrowheads="1"/>
          </p:cNvSpPr>
          <p:nvPr/>
        </p:nvSpPr>
        <p:spPr bwMode="auto">
          <a:xfrm>
            <a:off x="993775" y="4313238"/>
            <a:ext cx="992188"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16763" name="Rectangle 27"/>
          <p:cNvSpPr>
            <a:spLocks noChangeArrowheads="1"/>
          </p:cNvSpPr>
          <p:nvPr/>
        </p:nvSpPr>
        <p:spPr bwMode="auto">
          <a:xfrm>
            <a:off x="5356225" y="3113088"/>
            <a:ext cx="939800"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18787" name="Rectangle 3"/>
          <p:cNvSpPr>
            <a:spLocks noGrp="1" noChangeArrowheads="1"/>
          </p:cNvSpPr>
          <p:nvPr>
            <p:ph type="title"/>
          </p:nvPr>
        </p:nvSpPr>
        <p:spPr>
          <a:noFill/>
          <a:ln/>
          <a:effectLst/>
        </p:spPr>
        <p:txBody>
          <a:bodyPr lIns="92075" tIns="46038" rIns="92075" bIns="46038" anchor="b"/>
          <a:lstStyle/>
          <a:p>
            <a:r>
              <a:rPr lang="en-US" altLang="en-US">
                <a:solidFill>
                  <a:schemeClr val="tx1"/>
                </a:solidFill>
              </a:rPr>
              <a:t>How many leaf nodes?</a:t>
            </a:r>
          </a:p>
        </p:txBody>
      </p:sp>
      <p:grpSp>
        <p:nvGrpSpPr>
          <p:cNvPr id="118788" name="Group 4"/>
          <p:cNvGrpSpPr>
            <a:grpSpLocks/>
          </p:cNvGrpSpPr>
          <p:nvPr/>
        </p:nvGrpSpPr>
        <p:grpSpPr bwMode="auto">
          <a:xfrm>
            <a:off x="2006600" y="1770063"/>
            <a:ext cx="5548313" cy="3678237"/>
            <a:chOff x="1264" y="1115"/>
            <a:chExt cx="3495" cy="2317"/>
          </a:xfrm>
        </p:grpSpPr>
        <p:sp>
          <p:nvSpPr>
            <p:cNvPr id="118789" name="Rectangle 5"/>
            <p:cNvSpPr>
              <a:spLocks noChangeArrowheads="1"/>
            </p:cNvSpPr>
            <p:nvPr/>
          </p:nvSpPr>
          <p:spPr bwMode="auto">
            <a:xfrm>
              <a:off x="2518" y="1115"/>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0" name="Rectangle 6"/>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1" name="Rectangle 7"/>
            <p:cNvSpPr>
              <a:spLocks noChangeArrowheads="1"/>
            </p:cNvSpPr>
            <p:nvPr/>
          </p:nvSpPr>
          <p:spPr bwMode="auto">
            <a:xfrm>
              <a:off x="3256" y="1776"/>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2" name="Rectangle 8"/>
            <p:cNvSpPr>
              <a:spLocks noChangeArrowheads="1"/>
            </p:cNvSpPr>
            <p:nvPr/>
          </p:nvSpPr>
          <p:spPr bwMode="auto">
            <a:xfrm>
              <a:off x="3816" y="2428"/>
              <a:ext cx="499"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3" name="Rectangle 9"/>
            <p:cNvSpPr>
              <a:spLocks noChangeArrowheads="1"/>
            </p:cNvSpPr>
            <p:nvPr/>
          </p:nvSpPr>
          <p:spPr bwMode="auto">
            <a:xfrm>
              <a:off x="4261" y="3130"/>
              <a:ext cx="498"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4" name="Rectangle 10"/>
            <p:cNvSpPr>
              <a:spLocks noChangeArrowheads="1"/>
            </p:cNvSpPr>
            <p:nvPr/>
          </p:nvSpPr>
          <p:spPr bwMode="auto">
            <a:xfrm>
              <a:off x="1264" y="2442"/>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5" name="Rectangle 11"/>
            <p:cNvSpPr>
              <a:spLocks noChangeArrowheads="1"/>
            </p:cNvSpPr>
            <p:nvPr/>
          </p:nvSpPr>
          <p:spPr bwMode="auto">
            <a:xfrm>
              <a:off x="2322" y="2401"/>
              <a:ext cx="455"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6" name="Rectangle 12"/>
            <p:cNvSpPr>
              <a:spLocks noChangeArrowheads="1"/>
            </p:cNvSpPr>
            <p:nvPr/>
          </p:nvSpPr>
          <p:spPr bwMode="auto">
            <a:xfrm>
              <a:off x="2020" y="3073"/>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18797" name="Line 13"/>
          <p:cNvSpPr>
            <a:spLocks noChangeShapeType="1"/>
          </p:cNvSpPr>
          <p:nvPr/>
        </p:nvSpPr>
        <p:spPr bwMode="auto">
          <a:xfrm flipH="1" flipV="1">
            <a:off x="4795838" y="2176463"/>
            <a:ext cx="704850" cy="6794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798" name="Line 14"/>
          <p:cNvSpPr>
            <a:spLocks noChangeShapeType="1"/>
          </p:cNvSpPr>
          <p:nvPr/>
        </p:nvSpPr>
        <p:spPr bwMode="auto">
          <a:xfrm flipH="1" flipV="1">
            <a:off x="5940425" y="3227388"/>
            <a:ext cx="576263" cy="66198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799" name="Line 15"/>
          <p:cNvSpPr>
            <a:spLocks noChangeShapeType="1"/>
          </p:cNvSpPr>
          <p:nvPr/>
        </p:nvSpPr>
        <p:spPr bwMode="auto">
          <a:xfrm flipH="1" flipV="1">
            <a:off x="6827838" y="4276725"/>
            <a:ext cx="508000" cy="727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800" name="Line 16"/>
          <p:cNvSpPr>
            <a:spLocks noChangeShapeType="1"/>
          </p:cNvSpPr>
          <p:nvPr/>
        </p:nvSpPr>
        <p:spPr bwMode="auto">
          <a:xfrm flipH="1" flipV="1">
            <a:off x="3624263" y="3195638"/>
            <a:ext cx="550862" cy="6286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801" name="Line 17"/>
          <p:cNvSpPr>
            <a:spLocks noChangeShapeType="1"/>
          </p:cNvSpPr>
          <p:nvPr/>
        </p:nvSpPr>
        <p:spPr bwMode="auto">
          <a:xfrm flipV="1">
            <a:off x="2524125" y="3211513"/>
            <a:ext cx="577850" cy="66198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802" name="Line 18"/>
          <p:cNvSpPr>
            <a:spLocks noChangeShapeType="1"/>
          </p:cNvSpPr>
          <p:nvPr/>
        </p:nvSpPr>
        <p:spPr bwMode="auto">
          <a:xfrm flipV="1">
            <a:off x="3513138" y="4260850"/>
            <a:ext cx="379412" cy="582613"/>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803" name="Line 19"/>
          <p:cNvSpPr>
            <a:spLocks noChangeShapeType="1"/>
          </p:cNvSpPr>
          <p:nvPr/>
        </p:nvSpPr>
        <p:spPr bwMode="auto">
          <a:xfrm flipV="1">
            <a:off x="3484563" y="2128838"/>
            <a:ext cx="635000" cy="69532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804" name="Rectangle 20"/>
          <p:cNvSpPr>
            <a:spLocks noChangeArrowheads="1"/>
          </p:cNvSpPr>
          <p:nvPr/>
        </p:nvSpPr>
        <p:spPr bwMode="auto">
          <a:xfrm>
            <a:off x="2835275" y="2789238"/>
            <a:ext cx="100806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18805" name="Rectangle 21"/>
          <p:cNvSpPr>
            <a:spLocks noChangeArrowheads="1"/>
          </p:cNvSpPr>
          <p:nvPr/>
        </p:nvSpPr>
        <p:spPr bwMode="auto">
          <a:xfrm>
            <a:off x="3959225" y="1755775"/>
            <a:ext cx="963613"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18806" name="Rectangle 22"/>
          <p:cNvSpPr>
            <a:spLocks noChangeArrowheads="1"/>
          </p:cNvSpPr>
          <p:nvPr/>
        </p:nvSpPr>
        <p:spPr bwMode="auto">
          <a:xfrm>
            <a:off x="3590925" y="3790950"/>
            <a:ext cx="939800"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18807" name="Rectangle 23"/>
          <p:cNvSpPr>
            <a:spLocks noChangeArrowheads="1"/>
          </p:cNvSpPr>
          <p:nvPr/>
        </p:nvSpPr>
        <p:spPr bwMode="auto">
          <a:xfrm>
            <a:off x="3130550" y="4862513"/>
            <a:ext cx="101441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18808" name="Rectangle 24"/>
          <p:cNvSpPr>
            <a:spLocks noChangeArrowheads="1"/>
          </p:cNvSpPr>
          <p:nvPr/>
        </p:nvSpPr>
        <p:spPr bwMode="auto">
          <a:xfrm>
            <a:off x="6745288" y="4975225"/>
            <a:ext cx="963612"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18809" name="Rectangle 25"/>
          <p:cNvSpPr>
            <a:spLocks noChangeArrowheads="1"/>
          </p:cNvSpPr>
          <p:nvPr/>
        </p:nvSpPr>
        <p:spPr bwMode="auto">
          <a:xfrm>
            <a:off x="6057900" y="3844925"/>
            <a:ext cx="901700"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18810" name="Rectangle 26"/>
          <p:cNvSpPr>
            <a:spLocks noChangeArrowheads="1"/>
          </p:cNvSpPr>
          <p:nvPr/>
        </p:nvSpPr>
        <p:spPr bwMode="auto">
          <a:xfrm>
            <a:off x="1870075" y="3860800"/>
            <a:ext cx="99218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18811" name="Rectangle 27"/>
          <p:cNvSpPr>
            <a:spLocks noChangeArrowheads="1"/>
          </p:cNvSpPr>
          <p:nvPr/>
        </p:nvSpPr>
        <p:spPr bwMode="auto">
          <a:xfrm>
            <a:off x="5102225" y="2805113"/>
            <a:ext cx="939800"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20835" name="Rectangle 3"/>
          <p:cNvSpPr>
            <a:spLocks noGrp="1" noChangeArrowheads="1"/>
          </p:cNvSpPr>
          <p:nvPr>
            <p:ph type="title"/>
          </p:nvPr>
        </p:nvSpPr>
        <p:spPr>
          <a:noFill/>
          <a:ln/>
          <a:effectLst/>
        </p:spPr>
        <p:txBody>
          <a:bodyPr lIns="92075" tIns="46038" rIns="92075" bIns="46038" anchor="b"/>
          <a:lstStyle/>
          <a:p>
            <a:r>
              <a:rPr lang="en-US" altLang="en-US">
                <a:solidFill>
                  <a:schemeClr val="tx1"/>
                </a:solidFill>
              </a:rPr>
              <a:t>How many descendants of Q?</a:t>
            </a:r>
          </a:p>
        </p:txBody>
      </p:sp>
      <p:grpSp>
        <p:nvGrpSpPr>
          <p:cNvPr id="120836" name="Group 4"/>
          <p:cNvGrpSpPr>
            <a:grpSpLocks/>
          </p:cNvGrpSpPr>
          <p:nvPr/>
        </p:nvGrpSpPr>
        <p:grpSpPr bwMode="auto">
          <a:xfrm>
            <a:off x="2006600" y="1770063"/>
            <a:ext cx="5548313" cy="3678237"/>
            <a:chOff x="1264" y="1115"/>
            <a:chExt cx="3495" cy="2317"/>
          </a:xfrm>
        </p:grpSpPr>
        <p:sp>
          <p:nvSpPr>
            <p:cNvPr id="120837" name="Rectangle 5"/>
            <p:cNvSpPr>
              <a:spLocks noChangeArrowheads="1"/>
            </p:cNvSpPr>
            <p:nvPr/>
          </p:nvSpPr>
          <p:spPr bwMode="auto">
            <a:xfrm>
              <a:off x="2518" y="1115"/>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38" name="Rectangle 6"/>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39" name="Rectangle 7"/>
            <p:cNvSpPr>
              <a:spLocks noChangeArrowheads="1"/>
            </p:cNvSpPr>
            <p:nvPr/>
          </p:nvSpPr>
          <p:spPr bwMode="auto">
            <a:xfrm>
              <a:off x="3256" y="1776"/>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40" name="Rectangle 8"/>
            <p:cNvSpPr>
              <a:spLocks noChangeArrowheads="1"/>
            </p:cNvSpPr>
            <p:nvPr/>
          </p:nvSpPr>
          <p:spPr bwMode="auto">
            <a:xfrm>
              <a:off x="3816" y="2428"/>
              <a:ext cx="499"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41" name="Rectangle 9"/>
            <p:cNvSpPr>
              <a:spLocks noChangeArrowheads="1"/>
            </p:cNvSpPr>
            <p:nvPr/>
          </p:nvSpPr>
          <p:spPr bwMode="auto">
            <a:xfrm>
              <a:off x="4261" y="3130"/>
              <a:ext cx="498"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42" name="Rectangle 10"/>
            <p:cNvSpPr>
              <a:spLocks noChangeArrowheads="1"/>
            </p:cNvSpPr>
            <p:nvPr/>
          </p:nvSpPr>
          <p:spPr bwMode="auto">
            <a:xfrm>
              <a:off x="1264" y="2442"/>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43" name="Rectangle 11"/>
            <p:cNvSpPr>
              <a:spLocks noChangeArrowheads="1"/>
            </p:cNvSpPr>
            <p:nvPr/>
          </p:nvSpPr>
          <p:spPr bwMode="auto">
            <a:xfrm>
              <a:off x="2322" y="2401"/>
              <a:ext cx="455"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44" name="Rectangle 12"/>
            <p:cNvSpPr>
              <a:spLocks noChangeArrowheads="1"/>
            </p:cNvSpPr>
            <p:nvPr/>
          </p:nvSpPr>
          <p:spPr bwMode="auto">
            <a:xfrm>
              <a:off x="2020" y="3073"/>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20845" name="Line 13"/>
          <p:cNvSpPr>
            <a:spLocks noChangeShapeType="1"/>
          </p:cNvSpPr>
          <p:nvPr/>
        </p:nvSpPr>
        <p:spPr bwMode="auto">
          <a:xfrm flipH="1" flipV="1">
            <a:off x="4795838" y="2176463"/>
            <a:ext cx="704850" cy="6794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46" name="Line 14"/>
          <p:cNvSpPr>
            <a:spLocks noChangeShapeType="1"/>
          </p:cNvSpPr>
          <p:nvPr/>
        </p:nvSpPr>
        <p:spPr bwMode="auto">
          <a:xfrm flipH="1" flipV="1">
            <a:off x="5940425" y="3227388"/>
            <a:ext cx="576263" cy="66198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47" name="Line 15"/>
          <p:cNvSpPr>
            <a:spLocks noChangeShapeType="1"/>
          </p:cNvSpPr>
          <p:nvPr/>
        </p:nvSpPr>
        <p:spPr bwMode="auto">
          <a:xfrm flipH="1" flipV="1">
            <a:off x="6827838" y="4276725"/>
            <a:ext cx="508000" cy="727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48" name="Line 16"/>
          <p:cNvSpPr>
            <a:spLocks noChangeShapeType="1"/>
          </p:cNvSpPr>
          <p:nvPr/>
        </p:nvSpPr>
        <p:spPr bwMode="auto">
          <a:xfrm flipH="1" flipV="1">
            <a:off x="3624263" y="3195638"/>
            <a:ext cx="550862" cy="6286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49" name="Line 17"/>
          <p:cNvSpPr>
            <a:spLocks noChangeShapeType="1"/>
          </p:cNvSpPr>
          <p:nvPr/>
        </p:nvSpPr>
        <p:spPr bwMode="auto">
          <a:xfrm flipV="1">
            <a:off x="2524125" y="3211513"/>
            <a:ext cx="577850" cy="66198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50" name="Line 18"/>
          <p:cNvSpPr>
            <a:spLocks noChangeShapeType="1"/>
          </p:cNvSpPr>
          <p:nvPr/>
        </p:nvSpPr>
        <p:spPr bwMode="auto">
          <a:xfrm flipV="1">
            <a:off x="3513138" y="4260850"/>
            <a:ext cx="379412" cy="582613"/>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51" name="Line 19"/>
          <p:cNvSpPr>
            <a:spLocks noChangeShapeType="1"/>
          </p:cNvSpPr>
          <p:nvPr/>
        </p:nvSpPr>
        <p:spPr bwMode="auto">
          <a:xfrm flipV="1">
            <a:off x="3484563" y="2128838"/>
            <a:ext cx="635000" cy="69532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52" name="Rectangle 20"/>
          <p:cNvSpPr>
            <a:spLocks noChangeArrowheads="1"/>
          </p:cNvSpPr>
          <p:nvPr/>
        </p:nvSpPr>
        <p:spPr bwMode="auto">
          <a:xfrm>
            <a:off x="2835275" y="2789238"/>
            <a:ext cx="100806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20853" name="Rectangle 21"/>
          <p:cNvSpPr>
            <a:spLocks noChangeArrowheads="1"/>
          </p:cNvSpPr>
          <p:nvPr/>
        </p:nvSpPr>
        <p:spPr bwMode="auto">
          <a:xfrm>
            <a:off x="3959225" y="1755775"/>
            <a:ext cx="963613"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20854" name="Rectangle 22"/>
          <p:cNvSpPr>
            <a:spLocks noChangeArrowheads="1"/>
          </p:cNvSpPr>
          <p:nvPr/>
        </p:nvSpPr>
        <p:spPr bwMode="auto">
          <a:xfrm>
            <a:off x="3590925" y="3790950"/>
            <a:ext cx="939800"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20855" name="Rectangle 23"/>
          <p:cNvSpPr>
            <a:spLocks noChangeArrowheads="1"/>
          </p:cNvSpPr>
          <p:nvPr/>
        </p:nvSpPr>
        <p:spPr bwMode="auto">
          <a:xfrm>
            <a:off x="3130550" y="4862513"/>
            <a:ext cx="101441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20856" name="Rectangle 24"/>
          <p:cNvSpPr>
            <a:spLocks noChangeArrowheads="1"/>
          </p:cNvSpPr>
          <p:nvPr/>
        </p:nvSpPr>
        <p:spPr bwMode="auto">
          <a:xfrm>
            <a:off x="6745288" y="4975225"/>
            <a:ext cx="963612"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20857" name="Rectangle 25"/>
          <p:cNvSpPr>
            <a:spLocks noChangeArrowheads="1"/>
          </p:cNvSpPr>
          <p:nvPr/>
        </p:nvSpPr>
        <p:spPr bwMode="auto">
          <a:xfrm>
            <a:off x="6057900" y="3844925"/>
            <a:ext cx="901700"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20858" name="Rectangle 26"/>
          <p:cNvSpPr>
            <a:spLocks noChangeArrowheads="1"/>
          </p:cNvSpPr>
          <p:nvPr/>
        </p:nvSpPr>
        <p:spPr bwMode="auto">
          <a:xfrm>
            <a:off x="1870075" y="3860800"/>
            <a:ext cx="99218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20859" name="Rectangle 27"/>
          <p:cNvSpPr>
            <a:spLocks noChangeArrowheads="1"/>
          </p:cNvSpPr>
          <p:nvPr/>
        </p:nvSpPr>
        <p:spPr bwMode="auto">
          <a:xfrm>
            <a:off x="5102225" y="2805113"/>
            <a:ext cx="939800"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22883" name="Rectangle 3"/>
          <p:cNvSpPr>
            <a:spLocks noGrp="1" noChangeArrowheads="1"/>
          </p:cNvSpPr>
          <p:nvPr>
            <p:ph type="title"/>
          </p:nvPr>
        </p:nvSpPr>
        <p:spPr>
          <a:noFill/>
          <a:ln/>
          <a:effectLst/>
        </p:spPr>
        <p:txBody>
          <a:bodyPr lIns="92075" tIns="46038" rIns="92075" bIns="46038" anchor="b"/>
          <a:lstStyle/>
          <a:p>
            <a:r>
              <a:rPr lang="en-US" altLang="en-US">
                <a:solidFill>
                  <a:schemeClr val="tx1"/>
                </a:solidFill>
              </a:rPr>
              <a:t>How many ancestors of K?</a:t>
            </a:r>
          </a:p>
        </p:txBody>
      </p:sp>
      <p:grpSp>
        <p:nvGrpSpPr>
          <p:cNvPr id="122884" name="Group 4"/>
          <p:cNvGrpSpPr>
            <a:grpSpLocks/>
          </p:cNvGrpSpPr>
          <p:nvPr/>
        </p:nvGrpSpPr>
        <p:grpSpPr bwMode="auto">
          <a:xfrm>
            <a:off x="1870075" y="1755775"/>
            <a:ext cx="5838825" cy="3798888"/>
            <a:chOff x="1178" y="1106"/>
            <a:chExt cx="3678" cy="2393"/>
          </a:xfrm>
        </p:grpSpPr>
        <p:grpSp>
          <p:nvGrpSpPr>
            <p:cNvPr id="122885" name="Group 5"/>
            <p:cNvGrpSpPr>
              <a:grpSpLocks/>
            </p:cNvGrpSpPr>
            <p:nvPr/>
          </p:nvGrpSpPr>
          <p:grpSpPr bwMode="auto">
            <a:xfrm>
              <a:off x="1264" y="1115"/>
              <a:ext cx="3495" cy="2317"/>
              <a:chOff x="1264" y="1115"/>
              <a:chExt cx="3495" cy="2317"/>
            </a:xfrm>
          </p:grpSpPr>
          <p:sp>
            <p:nvSpPr>
              <p:cNvPr id="122886" name="Rectangle 6"/>
              <p:cNvSpPr>
                <a:spLocks noChangeArrowheads="1"/>
              </p:cNvSpPr>
              <p:nvPr/>
            </p:nvSpPr>
            <p:spPr bwMode="auto">
              <a:xfrm>
                <a:off x="2518" y="1115"/>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87" name="Rectangle 7"/>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88" name="Rectangle 8"/>
              <p:cNvSpPr>
                <a:spLocks noChangeArrowheads="1"/>
              </p:cNvSpPr>
              <p:nvPr/>
            </p:nvSpPr>
            <p:spPr bwMode="auto">
              <a:xfrm>
                <a:off x="3256" y="1776"/>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89" name="Rectangle 9"/>
              <p:cNvSpPr>
                <a:spLocks noChangeArrowheads="1"/>
              </p:cNvSpPr>
              <p:nvPr/>
            </p:nvSpPr>
            <p:spPr bwMode="auto">
              <a:xfrm>
                <a:off x="3816" y="2428"/>
                <a:ext cx="499"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90" name="Rectangle 10"/>
              <p:cNvSpPr>
                <a:spLocks noChangeArrowheads="1"/>
              </p:cNvSpPr>
              <p:nvPr/>
            </p:nvSpPr>
            <p:spPr bwMode="auto">
              <a:xfrm>
                <a:off x="4261" y="3130"/>
                <a:ext cx="498"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91" name="Rectangle 11"/>
              <p:cNvSpPr>
                <a:spLocks noChangeArrowheads="1"/>
              </p:cNvSpPr>
              <p:nvPr/>
            </p:nvSpPr>
            <p:spPr bwMode="auto">
              <a:xfrm>
                <a:off x="1264" y="2442"/>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92" name="Rectangle 12"/>
              <p:cNvSpPr>
                <a:spLocks noChangeArrowheads="1"/>
              </p:cNvSpPr>
              <p:nvPr/>
            </p:nvSpPr>
            <p:spPr bwMode="auto">
              <a:xfrm>
                <a:off x="2322" y="2401"/>
                <a:ext cx="455"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93" name="Rectangle 13"/>
              <p:cNvSpPr>
                <a:spLocks noChangeArrowheads="1"/>
              </p:cNvSpPr>
              <p:nvPr/>
            </p:nvSpPr>
            <p:spPr bwMode="auto">
              <a:xfrm>
                <a:off x="2020" y="3073"/>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22894" name="Line 14"/>
            <p:cNvSpPr>
              <a:spLocks noChangeShapeType="1"/>
            </p:cNvSpPr>
            <p:nvPr/>
          </p:nvSpPr>
          <p:spPr bwMode="auto">
            <a:xfrm flipH="1" flipV="1">
              <a:off x="3021" y="1371"/>
              <a:ext cx="444" cy="42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895" name="Line 15"/>
            <p:cNvSpPr>
              <a:spLocks noChangeShapeType="1"/>
            </p:cNvSpPr>
            <p:nvPr/>
          </p:nvSpPr>
          <p:spPr bwMode="auto">
            <a:xfrm flipH="1" flipV="1">
              <a:off x="3742" y="2033"/>
              <a:ext cx="363" cy="41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896" name="Line 16"/>
            <p:cNvSpPr>
              <a:spLocks noChangeShapeType="1"/>
            </p:cNvSpPr>
            <p:nvPr/>
          </p:nvSpPr>
          <p:spPr bwMode="auto">
            <a:xfrm flipH="1" flipV="1">
              <a:off x="4301" y="2694"/>
              <a:ext cx="320" cy="45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897" name="Line 17"/>
            <p:cNvSpPr>
              <a:spLocks noChangeShapeType="1"/>
            </p:cNvSpPr>
            <p:nvPr/>
          </p:nvSpPr>
          <p:spPr bwMode="auto">
            <a:xfrm flipH="1" flipV="1">
              <a:off x="2283" y="2013"/>
              <a:ext cx="347" cy="396"/>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898" name="Line 18"/>
            <p:cNvSpPr>
              <a:spLocks noChangeShapeType="1"/>
            </p:cNvSpPr>
            <p:nvPr/>
          </p:nvSpPr>
          <p:spPr bwMode="auto">
            <a:xfrm flipV="1">
              <a:off x="1590" y="2023"/>
              <a:ext cx="364" cy="41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899" name="Line 19"/>
            <p:cNvSpPr>
              <a:spLocks noChangeShapeType="1"/>
            </p:cNvSpPr>
            <p:nvPr/>
          </p:nvSpPr>
          <p:spPr bwMode="auto">
            <a:xfrm flipV="1">
              <a:off x="2213" y="2684"/>
              <a:ext cx="239" cy="36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900" name="Line 20"/>
            <p:cNvSpPr>
              <a:spLocks noChangeShapeType="1"/>
            </p:cNvSpPr>
            <p:nvPr/>
          </p:nvSpPr>
          <p:spPr bwMode="auto">
            <a:xfrm flipV="1">
              <a:off x="2195" y="1341"/>
              <a:ext cx="400" cy="43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901" name="Rectangle 21"/>
            <p:cNvSpPr>
              <a:spLocks noChangeArrowheads="1"/>
            </p:cNvSpPr>
            <p:nvPr/>
          </p:nvSpPr>
          <p:spPr bwMode="auto">
            <a:xfrm>
              <a:off x="1786" y="1757"/>
              <a:ext cx="635"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22902" name="Rectangle 22"/>
            <p:cNvSpPr>
              <a:spLocks noChangeArrowheads="1"/>
            </p:cNvSpPr>
            <p:nvPr/>
          </p:nvSpPr>
          <p:spPr bwMode="auto">
            <a:xfrm>
              <a:off x="2494" y="1106"/>
              <a:ext cx="607"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22903" name="Rectangle 23"/>
            <p:cNvSpPr>
              <a:spLocks noChangeArrowheads="1"/>
            </p:cNvSpPr>
            <p:nvPr/>
          </p:nvSpPr>
          <p:spPr bwMode="auto">
            <a:xfrm>
              <a:off x="2262" y="2388"/>
              <a:ext cx="592"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22904" name="Rectangle 24"/>
            <p:cNvSpPr>
              <a:spLocks noChangeArrowheads="1"/>
            </p:cNvSpPr>
            <p:nvPr/>
          </p:nvSpPr>
          <p:spPr bwMode="auto">
            <a:xfrm>
              <a:off x="1972" y="3063"/>
              <a:ext cx="639"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22905" name="Rectangle 25"/>
            <p:cNvSpPr>
              <a:spLocks noChangeArrowheads="1"/>
            </p:cNvSpPr>
            <p:nvPr/>
          </p:nvSpPr>
          <p:spPr bwMode="auto">
            <a:xfrm>
              <a:off x="4249" y="3134"/>
              <a:ext cx="607"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22906" name="Rectangle 26"/>
            <p:cNvSpPr>
              <a:spLocks noChangeArrowheads="1"/>
            </p:cNvSpPr>
            <p:nvPr/>
          </p:nvSpPr>
          <p:spPr bwMode="auto">
            <a:xfrm>
              <a:off x="3816" y="2422"/>
              <a:ext cx="568"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22907" name="Rectangle 27"/>
            <p:cNvSpPr>
              <a:spLocks noChangeArrowheads="1"/>
            </p:cNvSpPr>
            <p:nvPr/>
          </p:nvSpPr>
          <p:spPr bwMode="auto">
            <a:xfrm>
              <a:off x="1178" y="2432"/>
              <a:ext cx="625"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22908" name="Rectangle 28"/>
            <p:cNvSpPr>
              <a:spLocks noChangeArrowheads="1"/>
            </p:cNvSpPr>
            <p:nvPr/>
          </p:nvSpPr>
          <p:spPr bwMode="auto">
            <a:xfrm>
              <a:off x="3214" y="1767"/>
              <a:ext cx="592"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grpSp>
      <p:sp>
        <p:nvSpPr>
          <p:cNvPr id="122909" name="Text Box 29"/>
          <p:cNvSpPr txBox="1">
            <a:spLocks noChangeArrowheads="1"/>
          </p:cNvSpPr>
          <p:nvPr/>
        </p:nvSpPr>
        <p:spPr bwMode="auto">
          <a:xfrm>
            <a:off x="685800" y="6172200"/>
            <a:ext cx="73914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Question: How to implement a general binary tree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9"/>
                                        </p:tgtEl>
                                        <p:attrNameLst>
                                          <p:attrName>style.visibility</p:attrName>
                                        </p:attrNameLst>
                                      </p:cBhvr>
                                      <p:to>
                                        <p:strVal val="visible"/>
                                      </p:to>
                                    </p:set>
                                    <p:anim calcmode="lin" valueType="num">
                                      <p:cBhvr additive="base">
                                        <p:cTn id="7" dur="500" fill="hold"/>
                                        <p:tgtEl>
                                          <p:spTgt spid="122909"/>
                                        </p:tgtEl>
                                        <p:attrNameLst>
                                          <p:attrName>ppt_x</p:attrName>
                                        </p:attrNameLst>
                                      </p:cBhvr>
                                      <p:tavLst>
                                        <p:tav tm="0">
                                          <p:val>
                                            <p:strVal val="0-#ppt_w/2"/>
                                          </p:val>
                                        </p:tav>
                                        <p:tav tm="100000">
                                          <p:val>
                                            <p:strVal val="#ppt_x"/>
                                          </p:val>
                                        </p:tav>
                                      </p:tavLst>
                                    </p:anim>
                                    <p:anim calcmode="lin" valueType="num">
                                      <p:cBhvr additive="base">
                                        <p:cTn id="8" dur="500" fill="hold"/>
                                        <p:tgtEl>
                                          <p:spTgt spid="1229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24931"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Implementing a Binary Tree with a Class for Nodes</a:t>
            </a:r>
          </a:p>
        </p:txBody>
      </p:sp>
      <p:grpSp>
        <p:nvGrpSpPr>
          <p:cNvPr id="124932" name="Group 4"/>
          <p:cNvGrpSpPr>
            <a:grpSpLocks/>
          </p:cNvGrpSpPr>
          <p:nvPr/>
        </p:nvGrpSpPr>
        <p:grpSpPr bwMode="auto">
          <a:xfrm>
            <a:off x="996950" y="1846263"/>
            <a:ext cx="7493000" cy="4338637"/>
            <a:chOff x="628" y="1163"/>
            <a:chExt cx="4720" cy="2733"/>
          </a:xfrm>
        </p:grpSpPr>
        <p:sp>
          <p:nvSpPr>
            <p:cNvPr id="124933" name="Rectangle 5"/>
            <p:cNvSpPr>
              <a:spLocks noChangeArrowheads="1"/>
            </p:cNvSpPr>
            <p:nvPr/>
          </p:nvSpPr>
          <p:spPr bwMode="auto">
            <a:xfrm>
              <a:off x="2320" y="116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4" name="Rectangle 6"/>
            <p:cNvSpPr>
              <a:spLocks noChangeArrowheads="1"/>
            </p:cNvSpPr>
            <p:nvPr/>
          </p:nvSpPr>
          <p:spPr bwMode="auto">
            <a:xfrm>
              <a:off x="1432" y="194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5" name="Rectangle 7"/>
            <p:cNvSpPr>
              <a:spLocks noChangeArrowheads="1"/>
            </p:cNvSpPr>
            <p:nvPr/>
          </p:nvSpPr>
          <p:spPr bwMode="auto">
            <a:xfrm>
              <a:off x="3316" y="194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6" name="Rectangle 8"/>
            <p:cNvSpPr>
              <a:spLocks noChangeArrowheads="1"/>
            </p:cNvSpPr>
            <p:nvPr/>
          </p:nvSpPr>
          <p:spPr bwMode="auto">
            <a:xfrm>
              <a:off x="4072" y="2711"/>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7" name="Rectangle 9"/>
            <p:cNvSpPr>
              <a:spLocks noChangeArrowheads="1"/>
            </p:cNvSpPr>
            <p:nvPr/>
          </p:nvSpPr>
          <p:spPr bwMode="auto">
            <a:xfrm>
              <a:off x="4672" y="3539"/>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8" name="Rectangle 10"/>
            <p:cNvSpPr>
              <a:spLocks noChangeArrowheads="1"/>
            </p:cNvSpPr>
            <p:nvPr/>
          </p:nvSpPr>
          <p:spPr bwMode="auto">
            <a:xfrm>
              <a:off x="628" y="272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9" name="Rectangle 11"/>
            <p:cNvSpPr>
              <a:spLocks noChangeArrowheads="1"/>
            </p:cNvSpPr>
            <p:nvPr/>
          </p:nvSpPr>
          <p:spPr bwMode="auto">
            <a:xfrm>
              <a:off x="2056" y="2680"/>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40" name="Rectangle 12"/>
            <p:cNvSpPr>
              <a:spLocks noChangeArrowheads="1"/>
            </p:cNvSpPr>
            <p:nvPr/>
          </p:nvSpPr>
          <p:spPr bwMode="auto">
            <a:xfrm>
              <a:off x="1648" y="3472"/>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24941" name="Line 13"/>
          <p:cNvSpPr>
            <a:spLocks noChangeShapeType="1"/>
          </p:cNvSpPr>
          <p:nvPr/>
        </p:nvSpPr>
        <p:spPr bwMode="auto">
          <a:xfrm flipH="1" flipV="1">
            <a:off x="4686300" y="2362200"/>
            <a:ext cx="952500" cy="8001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2" name="Line 14"/>
          <p:cNvSpPr>
            <a:spLocks noChangeShapeType="1"/>
          </p:cNvSpPr>
          <p:nvPr/>
        </p:nvSpPr>
        <p:spPr bwMode="auto">
          <a:xfrm flipH="1" flipV="1">
            <a:off x="6229350" y="35814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3" name="Line 15"/>
          <p:cNvSpPr>
            <a:spLocks noChangeShapeType="1"/>
          </p:cNvSpPr>
          <p:nvPr/>
        </p:nvSpPr>
        <p:spPr bwMode="auto">
          <a:xfrm flipH="1" flipV="1">
            <a:off x="7429500" y="4724400"/>
            <a:ext cx="685800" cy="8572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4" name="Line 16"/>
          <p:cNvSpPr>
            <a:spLocks noChangeShapeType="1"/>
          </p:cNvSpPr>
          <p:nvPr/>
        </p:nvSpPr>
        <p:spPr bwMode="auto">
          <a:xfrm flipH="1" flipV="1">
            <a:off x="3105150" y="3505200"/>
            <a:ext cx="742950" cy="7429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5" name="Line 17"/>
          <p:cNvSpPr>
            <a:spLocks noChangeShapeType="1"/>
          </p:cNvSpPr>
          <p:nvPr/>
        </p:nvSpPr>
        <p:spPr bwMode="auto">
          <a:xfrm flipV="1">
            <a:off x="1619250" y="34290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6" name="Line 18"/>
          <p:cNvSpPr>
            <a:spLocks noChangeShapeType="1"/>
          </p:cNvSpPr>
          <p:nvPr/>
        </p:nvSpPr>
        <p:spPr bwMode="auto">
          <a:xfrm flipV="1">
            <a:off x="2952750" y="4800600"/>
            <a:ext cx="514350" cy="685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7" name="Line 19"/>
          <p:cNvSpPr>
            <a:spLocks noChangeShapeType="1"/>
          </p:cNvSpPr>
          <p:nvPr/>
        </p:nvSpPr>
        <p:spPr bwMode="auto">
          <a:xfrm flipV="1">
            <a:off x="2914650" y="2286000"/>
            <a:ext cx="857250" cy="8191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8" name="Rectangle 20"/>
          <p:cNvSpPr>
            <a:spLocks noChangeArrowheads="1"/>
          </p:cNvSpPr>
          <p:nvPr/>
        </p:nvSpPr>
        <p:spPr bwMode="auto">
          <a:xfrm>
            <a:off x="2270125" y="3048000"/>
            <a:ext cx="100488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24949" name="Rectangle 21"/>
          <p:cNvSpPr>
            <a:spLocks noChangeArrowheads="1"/>
          </p:cNvSpPr>
          <p:nvPr/>
        </p:nvSpPr>
        <p:spPr bwMode="auto">
          <a:xfrm>
            <a:off x="3736975" y="18288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24950" name="Rectangle 22"/>
          <p:cNvSpPr>
            <a:spLocks noChangeArrowheads="1"/>
          </p:cNvSpPr>
          <p:nvPr/>
        </p:nvSpPr>
        <p:spPr bwMode="auto">
          <a:xfrm>
            <a:off x="3317875" y="4191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24951" name="Rectangle 23"/>
          <p:cNvSpPr>
            <a:spLocks noChangeArrowheads="1"/>
          </p:cNvSpPr>
          <p:nvPr/>
        </p:nvSpPr>
        <p:spPr bwMode="auto">
          <a:xfrm>
            <a:off x="2670175" y="5486400"/>
            <a:ext cx="10112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24952" name="Rectangle 24"/>
          <p:cNvSpPr>
            <a:spLocks noChangeArrowheads="1"/>
          </p:cNvSpPr>
          <p:nvPr/>
        </p:nvSpPr>
        <p:spPr bwMode="auto">
          <a:xfrm>
            <a:off x="7470775" y="55626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24953" name="Rectangle 25"/>
          <p:cNvSpPr>
            <a:spLocks noChangeArrowheads="1"/>
          </p:cNvSpPr>
          <p:nvPr/>
        </p:nvSpPr>
        <p:spPr bwMode="auto">
          <a:xfrm>
            <a:off x="6594475" y="4267200"/>
            <a:ext cx="8985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24954" name="Rectangle 26"/>
          <p:cNvSpPr>
            <a:spLocks noChangeArrowheads="1"/>
          </p:cNvSpPr>
          <p:nvPr/>
        </p:nvSpPr>
        <p:spPr bwMode="auto">
          <a:xfrm>
            <a:off x="993775" y="4267200"/>
            <a:ext cx="989013"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24955" name="Rectangle 27"/>
          <p:cNvSpPr>
            <a:spLocks noChangeArrowheads="1"/>
          </p:cNvSpPr>
          <p:nvPr/>
        </p:nvSpPr>
        <p:spPr bwMode="auto">
          <a:xfrm>
            <a:off x="5356225" y="3048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
        <p:nvSpPr>
          <p:cNvPr id="124956" name="Line 28"/>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57" name="Line 29"/>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58" name="Line 30"/>
          <p:cNvSpPr>
            <a:spLocks noChangeShapeType="1"/>
          </p:cNvSpPr>
          <p:nvPr/>
        </p:nvSpPr>
        <p:spPr bwMode="auto">
          <a:xfrm>
            <a:off x="61341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59" name="Line 31"/>
          <p:cNvSpPr>
            <a:spLocks noChangeShapeType="1"/>
          </p:cNvSpPr>
          <p:nvPr/>
        </p:nvSpPr>
        <p:spPr bwMode="auto">
          <a:xfrm>
            <a:off x="7353300" y="42862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0" name="Line 32"/>
          <p:cNvSpPr>
            <a:spLocks noChangeShapeType="1"/>
          </p:cNvSpPr>
          <p:nvPr/>
        </p:nvSpPr>
        <p:spPr bwMode="auto">
          <a:xfrm>
            <a:off x="8286750" y="56007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1" name="Line 33"/>
          <p:cNvSpPr>
            <a:spLocks noChangeShapeType="1"/>
          </p:cNvSpPr>
          <p:nvPr/>
        </p:nvSpPr>
        <p:spPr bwMode="auto">
          <a:xfrm>
            <a:off x="664845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2" name="Line 34"/>
          <p:cNvSpPr>
            <a:spLocks noChangeShapeType="1"/>
          </p:cNvSpPr>
          <p:nvPr/>
        </p:nvSpPr>
        <p:spPr bwMode="auto">
          <a:xfrm>
            <a:off x="7600950" y="56197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3" name="Line 35"/>
          <p:cNvSpPr>
            <a:spLocks noChangeShapeType="1"/>
          </p:cNvSpPr>
          <p:nvPr/>
        </p:nvSpPr>
        <p:spPr bwMode="auto">
          <a:xfrm>
            <a:off x="54483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4" name="Line 36"/>
          <p:cNvSpPr>
            <a:spLocks noChangeShapeType="1"/>
          </p:cNvSpPr>
          <p:nvPr/>
        </p:nvSpPr>
        <p:spPr bwMode="auto">
          <a:xfrm>
            <a:off x="40386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5" name="Line 37"/>
          <p:cNvSpPr>
            <a:spLocks noChangeShapeType="1"/>
          </p:cNvSpPr>
          <p:nvPr/>
        </p:nvSpPr>
        <p:spPr bwMode="auto">
          <a:xfrm>
            <a:off x="2800350" y="55054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6" name="Line 38"/>
          <p:cNvSpPr>
            <a:spLocks noChangeShapeType="1"/>
          </p:cNvSpPr>
          <p:nvPr/>
        </p:nvSpPr>
        <p:spPr bwMode="auto">
          <a:xfrm>
            <a:off x="3409950" y="54864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7" name="Line 39"/>
          <p:cNvSpPr>
            <a:spLocks noChangeShapeType="1"/>
          </p:cNvSpPr>
          <p:nvPr/>
        </p:nvSpPr>
        <p:spPr bwMode="auto">
          <a:xfrm>
            <a:off x="24574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8" name="Line 40"/>
          <p:cNvSpPr>
            <a:spLocks noChangeShapeType="1"/>
          </p:cNvSpPr>
          <p:nvPr/>
        </p:nvSpPr>
        <p:spPr bwMode="auto">
          <a:xfrm>
            <a:off x="30289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9" name="Line 41"/>
          <p:cNvSpPr>
            <a:spLocks noChangeShapeType="1"/>
          </p:cNvSpPr>
          <p:nvPr/>
        </p:nvSpPr>
        <p:spPr bwMode="auto">
          <a:xfrm>
            <a:off x="1790700" y="43243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70" name="Line 42"/>
          <p:cNvSpPr>
            <a:spLocks noChangeShapeType="1"/>
          </p:cNvSpPr>
          <p:nvPr/>
        </p:nvSpPr>
        <p:spPr bwMode="auto">
          <a:xfrm>
            <a:off x="118110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71" name="Line 43"/>
          <p:cNvSpPr>
            <a:spLocks noChangeShapeType="1"/>
          </p:cNvSpPr>
          <p:nvPr/>
        </p:nvSpPr>
        <p:spPr bwMode="auto">
          <a:xfrm>
            <a:off x="34671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72" name="Line 44"/>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24973" name="Text Box 45"/>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宋体" charset="-122"/>
              </a:rPr>
              <a:t>Binary Trees</a:t>
            </a:r>
          </a:p>
        </p:txBody>
      </p:sp>
      <p:sp>
        <p:nvSpPr>
          <p:cNvPr id="6147" name="Rectangle 3"/>
          <p:cNvSpPr>
            <a:spLocks noGrp="1" noChangeArrowheads="1"/>
          </p:cNvSpPr>
          <p:nvPr>
            <p:ph type="body" sz="half" idx="1"/>
          </p:nvPr>
        </p:nvSpPr>
        <p:spPr>
          <a:xfrm>
            <a:off x="685800" y="1981200"/>
            <a:ext cx="7924800" cy="4114800"/>
          </a:xfrm>
          <a:noFill/>
          <a:ln/>
        </p:spPr>
        <p:txBody>
          <a:bodyPr/>
          <a:lstStyle/>
          <a:p>
            <a:r>
              <a:rPr lang="en-US" altLang="zh-CN" sz="2800">
                <a:effectLst/>
                <a:ea typeface="宋体" charset="-122"/>
              </a:rPr>
              <a:t>A binary tree has </a:t>
            </a:r>
            <a:r>
              <a:rPr lang="en-US" altLang="zh-CN" sz="2800" b="1" u="sng">
                <a:solidFill>
                  <a:schemeClr val="accent2"/>
                </a:solidFill>
                <a:effectLst/>
                <a:ea typeface="宋体" charset="-122"/>
              </a:rPr>
              <a:t>nodes</a:t>
            </a:r>
            <a:r>
              <a:rPr lang="en-US" altLang="zh-CN" sz="2800">
                <a:effectLst/>
                <a:ea typeface="宋体" charset="-122"/>
              </a:rPr>
              <a:t>, similar to nodes in a linked list structure.</a:t>
            </a:r>
          </a:p>
          <a:p>
            <a:r>
              <a:rPr lang="en-US" altLang="zh-CN" sz="2800" b="1" u="sng">
                <a:solidFill>
                  <a:schemeClr val="accent2"/>
                </a:solidFill>
                <a:effectLst/>
                <a:ea typeface="宋体" charset="-122"/>
              </a:rPr>
              <a:t>Data</a:t>
            </a:r>
            <a:r>
              <a:rPr lang="en-US" altLang="zh-CN" sz="2800">
                <a:effectLst/>
                <a:ea typeface="宋体" charset="-122"/>
              </a:rPr>
              <a:t> of one sort or another may be stored at each node.</a:t>
            </a:r>
          </a:p>
          <a:p>
            <a:r>
              <a:rPr lang="en-US" altLang="zh-CN" sz="2800">
                <a:effectLst/>
                <a:ea typeface="宋体" charset="-122"/>
              </a:rPr>
              <a:t>But it is the </a:t>
            </a:r>
            <a:r>
              <a:rPr lang="en-US" altLang="zh-CN" sz="2800" b="1" u="sng">
                <a:solidFill>
                  <a:schemeClr val="accent2"/>
                </a:solidFill>
                <a:effectLst/>
                <a:ea typeface="宋体" charset="-122"/>
              </a:rPr>
              <a:t>connections</a:t>
            </a:r>
            <a:r>
              <a:rPr lang="en-US" altLang="zh-CN" sz="2800">
                <a:effectLst/>
                <a:ea typeface="宋体" charset="-122"/>
              </a:rPr>
              <a:t> between the nodes which characterize a binary tree.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vertic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randombar(vertic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randombar(vertical)">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a:ea typeface="宋体" charset="-122"/>
              </a:rPr>
              <a:t>Binary Tree Nodes</a:t>
            </a:r>
          </a:p>
        </p:txBody>
      </p:sp>
      <p:sp>
        <p:nvSpPr>
          <p:cNvPr id="109571" name="Rectangle 3"/>
          <p:cNvSpPr>
            <a:spLocks noGrp="1" noChangeArrowheads="1"/>
          </p:cNvSpPr>
          <p:nvPr>
            <p:ph type="body" idx="1"/>
          </p:nvPr>
        </p:nvSpPr>
        <p:spPr/>
        <p:txBody>
          <a:bodyPr/>
          <a:lstStyle/>
          <a:p>
            <a:r>
              <a:rPr lang="en-US" altLang="zh-CN" dirty="0">
                <a:ea typeface="宋体" charset="-122"/>
              </a:rPr>
              <a:t>Each node of a binary tree is stored in an object of a new </a:t>
            </a:r>
            <a:r>
              <a:rPr lang="en-US" altLang="zh-CN" dirty="0" err="1">
                <a:solidFill>
                  <a:srgbClr val="FFFF00"/>
                </a:solidFill>
                <a:ea typeface="宋体" charset="-122"/>
              </a:rPr>
              <a:t>binary_tree_node</a:t>
            </a:r>
            <a:r>
              <a:rPr lang="en-US" altLang="zh-CN" dirty="0">
                <a:ea typeface="宋体" charset="-122"/>
              </a:rPr>
              <a:t> class that we are going to define</a:t>
            </a:r>
          </a:p>
          <a:p>
            <a:r>
              <a:rPr lang="en-US" altLang="zh-CN" dirty="0">
                <a:ea typeface="宋体" charset="-122"/>
              </a:rPr>
              <a:t>Each node contains data as well as pointers to its children (nodes)</a:t>
            </a:r>
          </a:p>
          <a:p>
            <a:r>
              <a:rPr lang="en-US" altLang="zh-CN" dirty="0">
                <a:ea typeface="宋体" charset="-122"/>
              </a:rPr>
              <a:t>An entire tree is represented as a pointer to the root node</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ea typeface="宋体" charset="-122"/>
              </a:rPr>
              <a:t>binary_tree_node Class</a:t>
            </a:r>
          </a:p>
        </p:txBody>
      </p:sp>
      <p:sp>
        <p:nvSpPr>
          <p:cNvPr id="110595" name="Rectangle 3"/>
          <p:cNvSpPr>
            <a:spLocks noGrp="1" noChangeArrowheads="1"/>
          </p:cNvSpPr>
          <p:nvPr>
            <p:ph type="body" idx="1"/>
          </p:nvPr>
        </p:nvSpPr>
        <p:spPr/>
        <p:txBody>
          <a:bodyPr/>
          <a:lstStyle/>
          <a:p>
            <a:r>
              <a:rPr lang="en-US" altLang="zh-CN">
                <a:ea typeface="宋体" charset="-122"/>
              </a:rPr>
              <a:t>variables</a:t>
            </a:r>
          </a:p>
          <a:p>
            <a:r>
              <a:rPr lang="en-US" altLang="zh-CN">
                <a:ea typeface="宋体" charset="-122"/>
              </a:rPr>
              <a:t>                                             functions</a:t>
            </a:r>
          </a:p>
        </p:txBody>
      </p:sp>
      <p:sp>
        <p:nvSpPr>
          <p:cNvPr id="110596" name="Rectangle 4"/>
          <p:cNvSpPr>
            <a:spLocks noChangeArrowheads="1"/>
          </p:cNvSpPr>
          <p:nvPr/>
        </p:nvSpPr>
        <p:spPr bwMode="auto">
          <a:xfrm>
            <a:off x="677863" y="3200400"/>
            <a:ext cx="8153400" cy="321468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0597" name="Rectangle 5"/>
          <p:cNvSpPr>
            <a:spLocks noChangeArrowheads="1"/>
          </p:cNvSpPr>
          <p:nvPr/>
        </p:nvSpPr>
        <p:spPr bwMode="auto">
          <a:xfrm>
            <a:off x="762000" y="3276600"/>
            <a:ext cx="79930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class binary_tree_node</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public:</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private:</a:t>
            </a:r>
          </a:p>
          <a:p>
            <a:r>
              <a:rPr lang="en-US" altLang="zh-CN" sz="1800">
                <a:solidFill>
                  <a:srgbClr val="000000"/>
                </a:solidFill>
                <a:latin typeface="Arial" charset="0"/>
                <a:ea typeface="宋体" charset="-122"/>
              </a:rPr>
              <a:t>	Item data_field;</a:t>
            </a:r>
          </a:p>
          <a:p>
            <a:r>
              <a:rPr lang="en-US" altLang="zh-CN" sz="1800">
                <a:solidFill>
                  <a:srgbClr val="000000"/>
                </a:solidFill>
                <a:latin typeface="Arial" charset="0"/>
                <a:ea typeface="宋体" charset="-122"/>
              </a:rPr>
              <a:t>	binary_tree_node *left_field;</a:t>
            </a:r>
          </a:p>
          <a:p>
            <a:r>
              <a:rPr lang="en-US" altLang="zh-CN" sz="1800">
                <a:solidFill>
                  <a:srgbClr val="000000"/>
                </a:solidFill>
                <a:latin typeface="Arial" charset="0"/>
                <a:ea typeface="宋体" charset="-122"/>
              </a:rPr>
              <a:t>	binary_tree_node *right_field;</a:t>
            </a:r>
          </a:p>
          <a:p>
            <a:r>
              <a:rPr lang="en-US" altLang="zh-CN" sz="1800">
                <a:solidFill>
                  <a:srgbClr val="000000"/>
                </a:solidFill>
                <a:latin typeface="Arial" charset="0"/>
                <a:ea typeface="宋体" charset="-122"/>
              </a:rPr>
              <a:t>    };</a:t>
            </a:r>
          </a:p>
          <a:p>
            <a:endParaRPr lang="zh-CN" altLang="en-US" sz="1800">
              <a:solidFill>
                <a:srgbClr val="000000"/>
              </a:solidFill>
              <a:latin typeface="Arial" charset="0"/>
              <a:ea typeface="宋体" charset="-122"/>
            </a:endParaRPr>
          </a:p>
        </p:txBody>
      </p:sp>
      <p:sp>
        <p:nvSpPr>
          <p:cNvPr id="110598" name="Text Box 6"/>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
        <p:nvSpPr>
          <p:cNvPr id="110599" name="Text Box 7"/>
          <p:cNvSpPr txBox="1">
            <a:spLocks noChangeArrowheads="1"/>
          </p:cNvSpPr>
          <p:nvPr/>
        </p:nvSpPr>
        <p:spPr bwMode="auto">
          <a:xfrm>
            <a:off x="5715000" y="3200400"/>
            <a:ext cx="2819400" cy="3487738"/>
          </a:xfrm>
          <a:prstGeom prst="rect">
            <a:avLst/>
          </a:prstGeom>
          <a:solidFill>
            <a:srgbClr val="99CCFF"/>
          </a:solidFill>
          <a:ln w="12700">
            <a:noFill/>
            <a:miter lim="800000"/>
            <a:headEnd/>
            <a:tailEnd/>
          </a:ln>
          <a:effectLst/>
        </p:spPr>
        <p:txBody>
          <a:bodyPr>
            <a:spAutoFit/>
          </a:bodyPr>
          <a:lstStyle/>
          <a:p>
            <a:pPr>
              <a:lnSpc>
                <a:spcPct val="40000"/>
              </a:lnSpc>
              <a:spcBef>
                <a:spcPct val="50000"/>
              </a:spcBef>
            </a:pPr>
            <a:r>
              <a:rPr lang="en-US" altLang="zh-CN">
                <a:solidFill>
                  <a:schemeClr val="bg2"/>
                </a:solidFill>
                <a:ea typeface="宋体" charset="-122"/>
              </a:rPr>
              <a:t>//retrievals</a:t>
            </a:r>
          </a:p>
          <a:p>
            <a:pPr>
              <a:lnSpc>
                <a:spcPct val="40000"/>
              </a:lnSpc>
              <a:spcBef>
                <a:spcPct val="50000"/>
              </a:spcBef>
            </a:pPr>
            <a:r>
              <a:rPr lang="en-US" altLang="zh-CN">
                <a:ea typeface="宋体" charset="-122"/>
              </a:rPr>
              <a:t>data</a:t>
            </a:r>
          </a:p>
          <a:p>
            <a:pPr>
              <a:lnSpc>
                <a:spcPct val="40000"/>
              </a:lnSpc>
              <a:spcBef>
                <a:spcPct val="50000"/>
              </a:spcBef>
            </a:pPr>
            <a:r>
              <a:rPr lang="en-US" altLang="zh-CN">
                <a:ea typeface="宋体" charset="-122"/>
              </a:rPr>
              <a:t>left</a:t>
            </a:r>
          </a:p>
          <a:p>
            <a:pPr>
              <a:lnSpc>
                <a:spcPct val="40000"/>
              </a:lnSpc>
              <a:spcBef>
                <a:spcPct val="50000"/>
              </a:spcBef>
            </a:pPr>
            <a:r>
              <a:rPr lang="en-US" altLang="zh-CN">
                <a:ea typeface="宋体" charset="-122"/>
              </a:rPr>
              <a:t>right</a:t>
            </a:r>
          </a:p>
          <a:p>
            <a:pPr>
              <a:lnSpc>
                <a:spcPct val="40000"/>
              </a:lnSpc>
              <a:spcBef>
                <a:spcPct val="50000"/>
              </a:spcBef>
            </a:pPr>
            <a:r>
              <a:rPr lang="en-US" altLang="zh-CN">
                <a:solidFill>
                  <a:schemeClr val="bg2"/>
                </a:solidFill>
                <a:ea typeface="宋体" charset="-122"/>
              </a:rPr>
              <a:t>//set</a:t>
            </a:r>
          </a:p>
          <a:p>
            <a:pPr>
              <a:lnSpc>
                <a:spcPct val="40000"/>
              </a:lnSpc>
              <a:spcBef>
                <a:spcPct val="50000"/>
              </a:spcBef>
            </a:pPr>
            <a:r>
              <a:rPr lang="en-US" altLang="zh-CN">
                <a:ea typeface="宋体" charset="-122"/>
              </a:rPr>
              <a:t>set_data</a:t>
            </a:r>
          </a:p>
          <a:p>
            <a:pPr>
              <a:lnSpc>
                <a:spcPct val="40000"/>
              </a:lnSpc>
              <a:spcBef>
                <a:spcPct val="50000"/>
              </a:spcBef>
            </a:pPr>
            <a:r>
              <a:rPr lang="en-US" altLang="zh-CN">
                <a:ea typeface="宋体" charset="-122"/>
              </a:rPr>
              <a:t>set_left</a:t>
            </a:r>
          </a:p>
          <a:p>
            <a:pPr>
              <a:lnSpc>
                <a:spcPct val="40000"/>
              </a:lnSpc>
              <a:spcBef>
                <a:spcPct val="50000"/>
              </a:spcBef>
            </a:pPr>
            <a:r>
              <a:rPr lang="en-US" altLang="zh-CN">
                <a:ea typeface="宋体" charset="-122"/>
              </a:rPr>
              <a:t>set_right</a:t>
            </a:r>
          </a:p>
          <a:p>
            <a:pPr>
              <a:lnSpc>
                <a:spcPct val="80000"/>
              </a:lnSpc>
              <a:spcBef>
                <a:spcPct val="50000"/>
              </a:spcBef>
            </a:pPr>
            <a:r>
              <a:rPr lang="en-US" altLang="zh-CN">
                <a:solidFill>
                  <a:schemeClr val="bg2"/>
                </a:solidFill>
                <a:ea typeface="宋体" charset="-122"/>
              </a:rPr>
              <a:t>//boolean</a:t>
            </a:r>
          </a:p>
          <a:p>
            <a:pPr>
              <a:lnSpc>
                <a:spcPct val="80000"/>
              </a:lnSpc>
              <a:spcBef>
                <a:spcPct val="50000"/>
              </a:spcBef>
            </a:pPr>
            <a:r>
              <a:rPr lang="en-US" altLang="zh-CN">
                <a:ea typeface="宋体" charset="-122"/>
              </a:rPr>
              <a:t>is_leaf</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ea typeface="宋体" charset="-122"/>
              </a:rPr>
              <a:t>Creating and Manipulating Trees</a:t>
            </a:r>
          </a:p>
        </p:txBody>
      </p:sp>
      <p:sp>
        <p:nvSpPr>
          <p:cNvPr id="111619" name="Rectangle 3"/>
          <p:cNvSpPr>
            <a:spLocks noGrp="1" noChangeArrowheads="1"/>
          </p:cNvSpPr>
          <p:nvPr>
            <p:ph type="body" idx="1"/>
          </p:nvPr>
        </p:nvSpPr>
        <p:spPr/>
        <p:txBody>
          <a:bodyPr/>
          <a:lstStyle/>
          <a:p>
            <a:r>
              <a:rPr lang="en-US" altLang="zh-CN">
                <a:ea typeface="宋体" charset="-122"/>
              </a:rPr>
              <a:t>Consider only two functions</a:t>
            </a:r>
          </a:p>
          <a:p>
            <a:pPr lvl="1"/>
            <a:r>
              <a:rPr lang="en-US" altLang="zh-CN">
                <a:ea typeface="宋体" charset="-122"/>
              </a:rPr>
              <a:t>Clearing a tree</a:t>
            </a:r>
          </a:p>
          <a:p>
            <a:pPr lvl="2"/>
            <a:r>
              <a:rPr lang="en-US" altLang="zh-CN">
                <a:ea typeface="宋体" charset="-122"/>
              </a:rPr>
              <a:t>Return nodes of a tree to the heap</a:t>
            </a:r>
          </a:p>
          <a:p>
            <a:pPr lvl="1"/>
            <a:r>
              <a:rPr lang="en-US" altLang="zh-CN">
                <a:ea typeface="宋体" charset="-122"/>
              </a:rPr>
              <a:t>Copying a tree</a:t>
            </a:r>
          </a:p>
          <a:p>
            <a:r>
              <a:rPr lang="en-US" altLang="zh-CN">
                <a:ea typeface="宋体" charset="-122"/>
              </a:rPr>
              <a:t>The Implementation is easier than it seems </a:t>
            </a:r>
          </a:p>
          <a:p>
            <a:pPr lvl="1"/>
            <a:r>
              <a:rPr lang="en-US" altLang="zh-CN">
                <a:ea typeface="宋体" charset="-122"/>
              </a:rPr>
              <a:t>if we use recursive thinking</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31075"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Clearing a Tree</a:t>
            </a:r>
          </a:p>
        </p:txBody>
      </p:sp>
      <p:grpSp>
        <p:nvGrpSpPr>
          <p:cNvPr id="2" name="Group 4"/>
          <p:cNvGrpSpPr>
            <a:grpSpLocks/>
          </p:cNvGrpSpPr>
          <p:nvPr/>
        </p:nvGrpSpPr>
        <p:grpSpPr bwMode="auto">
          <a:xfrm>
            <a:off x="996950" y="1846263"/>
            <a:ext cx="7493000" cy="4338637"/>
            <a:chOff x="628" y="1163"/>
            <a:chExt cx="4720" cy="2733"/>
          </a:xfrm>
        </p:grpSpPr>
        <p:sp>
          <p:nvSpPr>
            <p:cNvPr id="131077" name="Rectangle 5"/>
            <p:cNvSpPr>
              <a:spLocks noChangeArrowheads="1"/>
            </p:cNvSpPr>
            <p:nvPr/>
          </p:nvSpPr>
          <p:spPr bwMode="auto">
            <a:xfrm>
              <a:off x="2320" y="116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78" name="Rectangle 6"/>
            <p:cNvSpPr>
              <a:spLocks noChangeArrowheads="1"/>
            </p:cNvSpPr>
            <p:nvPr/>
          </p:nvSpPr>
          <p:spPr bwMode="auto">
            <a:xfrm>
              <a:off x="1432" y="194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79" name="Rectangle 7"/>
            <p:cNvSpPr>
              <a:spLocks noChangeArrowheads="1"/>
            </p:cNvSpPr>
            <p:nvPr/>
          </p:nvSpPr>
          <p:spPr bwMode="auto">
            <a:xfrm>
              <a:off x="3316" y="194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0" name="Rectangle 8"/>
            <p:cNvSpPr>
              <a:spLocks noChangeArrowheads="1"/>
            </p:cNvSpPr>
            <p:nvPr/>
          </p:nvSpPr>
          <p:spPr bwMode="auto">
            <a:xfrm>
              <a:off x="4072" y="2711"/>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1" name="Rectangle 9"/>
            <p:cNvSpPr>
              <a:spLocks noChangeArrowheads="1"/>
            </p:cNvSpPr>
            <p:nvPr/>
          </p:nvSpPr>
          <p:spPr bwMode="auto">
            <a:xfrm>
              <a:off x="4672" y="3539"/>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2" name="Rectangle 10"/>
            <p:cNvSpPr>
              <a:spLocks noChangeArrowheads="1"/>
            </p:cNvSpPr>
            <p:nvPr/>
          </p:nvSpPr>
          <p:spPr bwMode="auto">
            <a:xfrm>
              <a:off x="628" y="272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3" name="Rectangle 11"/>
            <p:cNvSpPr>
              <a:spLocks noChangeArrowheads="1"/>
            </p:cNvSpPr>
            <p:nvPr/>
          </p:nvSpPr>
          <p:spPr bwMode="auto">
            <a:xfrm>
              <a:off x="2056" y="2680"/>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4" name="Rectangle 12"/>
            <p:cNvSpPr>
              <a:spLocks noChangeArrowheads="1"/>
            </p:cNvSpPr>
            <p:nvPr/>
          </p:nvSpPr>
          <p:spPr bwMode="auto">
            <a:xfrm>
              <a:off x="1648" y="3472"/>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31085" name="Line 13"/>
          <p:cNvSpPr>
            <a:spLocks noChangeShapeType="1"/>
          </p:cNvSpPr>
          <p:nvPr/>
        </p:nvSpPr>
        <p:spPr bwMode="auto">
          <a:xfrm flipH="1" flipV="1">
            <a:off x="4686300" y="2362200"/>
            <a:ext cx="952500" cy="8001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6" name="Line 14"/>
          <p:cNvSpPr>
            <a:spLocks noChangeShapeType="1"/>
          </p:cNvSpPr>
          <p:nvPr/>
        </p:nvSpPr>
        <p:spPr bwMode="auto">
          <a:xfrm flipH="1" flipV="1">
            <a:off x="6229350" y="35814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7" name="Line 15"/>
          <p:cNvSpPr>
            <a:spLocks noChangeShapeType="1"/>
          </p:cNvSpPr>
          <p:nvPr/>
        </p:nvSpPr>
        <p:spPr bwMode="auto">
          <a:xfrm flipH="1" flipV="1">
            <a:off x="7429500" y="4724400"/>
            <a:ext cx="685800" cy="8572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8" name="Line 16"/>
          <p:cNvSpPr>
            <a:spLocks noChangeShapeType="1"/>
          </p:cNvSpPr>
          <p:nvPr/>
        </p:nvSpPr>
        <p:spPr bwMode="auto">
          <a:xfrm flipH="1" flipV="1">
            <a:off x="3105150" y="3505200"/>
            <a:ext cx="742950" cy="7429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9" name="Line 17"/>
          <p:cNvSpPr>
            <a:spLocks noChangeShapeType="1"/>
          </p:cNvSpPr>
          <p:nvPr/>
        </p:nvSpPr>
        <p:spPr bwMode="auto">
          <a:xfrm flipV="1">
            <a:off x="1619250" y="34290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0" name="Line 18"/>
          <p:cNvSpPr>
            <a:spLocks noChangeShapeType="1"/>
          </p:cNvSpPr>
          <p:nvPr/>
        </p:nvSpPr>
        <p:spPr bwMode="auto">
          <a:xfrm flipV="1">
            <a:off x="2952750" y="4800600"/>
            <a:ext cx="514350" cy="685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1" name="Line 19"/>
          <p:cNvSpPr>
            <a:spLocks noChangeShapeType="1"/>
          </p:cNvSpPr>
          <p:nvPr/>
        </p:nvSpPr>
        <p:spPr bwMode="auto">
          <a:xfrm flipV="1">
            <a:off x="2914650" y="2286000"/>
            <a:ext cx="857250" cy="8191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2" name="Rectangle 20"/>
          <p:cNvSpPr>
            <a:spLocks noChangeArrowheads="1"/>
          </p:cNvSpPr>
          <p:nvPr/>
        </p:nvSpPr>
        <p:spPr bwMode="auto">
          <a:xfrm>
            <a:off x="2270125" y="3048000"/>
            <a:ext cx="100488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31093" name="Rectangle 21"/>
          <p:cNvSpPr>
            <a:spLocks noChangeArrowheads="1"/>
          </p:cNvSpPr>
          <p:nvPr/>
        </p:nvSpPr>
        <p:spPr bwMode="auto">
          <a:xfrm>
            <a:off x="3736975" y="18288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31094" name="Rectangle 22"/>
          <p:cNvSpPr>
            <a:spLocks noChangeArrowheads="1"/>
          </p:cNvSpPr>
          <p:nvPr/>
        </p:nvSpPr>
        <p:spPr bwMode="auto">
          <a:xfrm>
            <a:off x="3317875" y="4191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31095" name="Rectangle 23"/>
          <p:cNvSpPr>
            <a:spLocks noChangeArrowheads="1"/>
          </p:cNvSpPr>
          <p:nvPr/>
        </p:nvSpPr>
        <p:spPr bwMode="auto">
          <a:xfrm>
            <a:off x="2670175" y="5486400"/>
            <a:ext cx="10112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31096" name="Rectangle 24"/>
          <p:cNvSpPr>
            <a:spLocks noChangeArrowheads="1"/>
          </p:cNvSpPr>
          <p:nvPr/>
        </p:nvSpPr>
        <p:spPr bwMode="auto">
          <a:xfrm>
            <a:off x="7470775" y="55626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31097" name="Rectangle 25"/>
          <p:cNvSpPr>
            <a:spLocks noChangeArrowheads="1"/>
          </p:cNvSpPr>
          <p:nvPr/>
        </p:nvSpPr>
        <p:spPr bwMode="auto">
          <a:xfrm>
            <a:off x="6594475" y="4267200"/>
            <a:ext cx="8985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31098" name="Rectangle 26"/>
          <p:cNvSpPr>
            <a:spLocks noChangeArrowheads="1"/>
          </p:cNvSpPr>
          <p:nvPr/>
        </p:nvSpPr>
        <p:spPr bwMode="auto">
          <a:xfrm>
            <a:off x="993775" y="4267200"/>
            <a:ext cx="989013"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31099" name="Rectangle 27"/>
          <p:cNvSpPr>
            <a:spLocks noChangeArrowheads="1"/>
          </p:cNvSpPr>
          <p:nvPr/>
        </p:nvSpPr>
        <p:spPr bwMode="auto">
          <a:xfrm>
            <a:off x="5356225" y="3048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
        <p:nvSpPr>
          <p:cNvPr id="131100" name="Line 28"/>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1" name="Line 29"/>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2" name="Line 30"/>
          <p:cNvSpPr>
            <a:spLocks noChangeShapeType="1"/>
          </p:cNvSpPr>
          <p:nvPr/>
        </p:nvSpPr>
        <p:spPr bwMode="auto">
          <a:xfrm>
            <a:off x="61341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3" name="Line 31"/>
          <p:cNvSpPr>
            <a:spLocks noChangeShapeType="1"/>
          </p:cNvSpPr>
          <p:nvPr/>
        </p:nvSpPr>
        <p:spPr bwMode="auto">
          <a:xfrm>
            <a:off x="7353300" y="42862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4" name="Line 32"/>
          <p:cNvSpPr>
            <a:spLocks noChangeShapeType="1"/>
          </p:cNvSpPr>
          <p:nvPr/>
        </p:nvSpPr>
        <p:spPr bwMode="auto">
          <a:xfrm>
            <a:off x="8286750" y="56007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5" name="Line 33"/>
          <p:cNvSpPr>
            <a:spLocks noChangeShapeType="1"/>
          </p:cNvSpPr>
          <p:nvPr/>
        </p:nvSpPr>
        <p:spPr bwMode="auto">
          <a:xfrm>
            <a:off x="664845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6" name="Line 34"/>
          <p:cNvSpPr>
            <a:spLocks noChangeShapeType="1"/>
          </p:cNvSpPr>
          <p:nvPr/>
        </p:nvSpPr>
        <p:spPr bwMode="auto">
          <a:xfrm>
            <a:off x="7600950" y="56197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7" name="Line 35"/>
          <p:cNvSpPr>
            <a:spLocks noChangeShapeType="1"/>
          </p:cNvSpPr>
          <p:nvPr/>
        </p:nvSpPr>
        <p:spPr bwMode="auto">
          <a:xfrm>
            <a:off x="54483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8" name="Line 36"/>
          <p:cNvSpPr>
            <a:spLocks noChangeShapeType="1"/>
          </p:cNvSpPr>
          <p:nvPr/>
        </p:nvSpPr>
        <p:spPr bwMode="auto">
          <a:xfrm>
            <a:off x="40386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9" name="Line 37"/>
          <p:cNvSpPr>
            <a:spLocks noChangeShapeType="1"/>
          </p:cNvSpPr>
          <p:nvPr/>
        </p:nvSpPr>
        <p:spPr bwMode="auto">
          <a:xfrm>
            <a:off x="2800350" y="55054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0" name="Line 38"/>
          <p:cNvSpPr>
            <a:spLocks noChangeShapeType="1"/>
          </p:cNvSpPr>
          <p:nvPr/>
        </p:nvSpPr>
        <p:spPr bwMode="auto">
          <a:xfrm>
            <a:off x="3409950" y="54864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1" name="Line 39"/>
          <p:cNvSpPr>
            <a:spLocks noChangeShapeType="1"/>
          </p:cNvSpPr>
          <p:nvPr/>
        </p:nvSpPr>
        <p:spPr bwMode="auto">
          <a:xfrm>
            <a:off x="24574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2" name="Line 40"/>
          <p:cNvSpPr>
            <a:spLocks noChangeShapeType="1"/>
          </p:cNvSpPr>
          <p:nvPr/>
        </p:nvSpPr>
        <p:spPr bwMode="auto">
          <a:xfrm>
            <a:off x="30289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3" name="Line 41"/>
          <p:cNvSpPr>
            <a:spLocks noChangeShapeType="1"/>
          </p:cNvSpPr>
          <p:nvPr/>
        </p:nvSpPr>
        <p:spPr bwMode="auto">
          <a:xfrm>
            <a:off x="1790700" y="43243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4" name="Line 42"/>
          <p:cNvSpPr>
            <a:spLocks noChangeShapeType="1"/>
          </p:cNvSpPr>
          <p:nvPr/>
        </p:nvSpPr>
        <p:spPr bwMode="auto">
          <a:xfrm>
            <a:off x="118110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5" name="Line 43"/>
          <p:cNvSpPr>
            <a:spLocks noChangeShapeType="1"/>
          </p:cNvSpPr>
          <p:nvPr/>
        </p:nvSpPr>
        <p:spPr bwMode="auto">
          <a:xfrm>
            <a:off x="34671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6" name="Line 44"/>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31117" name="Text Box 45"/>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31075"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Clearing a Tree</a:t>
            </a:r>
          </a:p>
        </p:txBody>
      </p:sp>
      <p:grpSp>
        <p:nvGrpSpPr>
          <p:cNvPr id="131076" name="Group 4"/>
          <p:cNvGrpSpPr>
            <a:grpSpLocks/>
          </p:cNvGrpSpPr>
          <p:nvPr/>
        </p:nvGrpSpPr>
        <p:grpSpPr bwMode="auto">
          <a:xfrm>
            <a:off x="996950" y="1846263"/>
            <a:ext cx="7493000" cy="4338637"/>
            <a:chOff x="628" y="1163"/>
            <a:chExt cx="4720" cy="2733"/>
          </a:xfrm>
        </p:grpSpPr>
        <p:sp>
          <p:nvSpPr>
            <p:cNvPr id="131077" name="Rectangle 5"/>
            <p:cNvSpPr>
              <a:spLocks noChangeArrowheads="1"/>
            </p:cNvSpPr>
            <p:nvPr/>
          </p:nvSpPr>
          <p:spPr bwMode="auto">
            <a:xfrm>
              <a:off x="2320" y="116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78" name="Rectangle 6"/>
            <p:cNvSpPr>
              <a:spLocks noChangeArrowheads="1"/>
            </p:cNvSpPr>
            <p:nvPr/>
          </p:nvSpPr>
          <p:spPr bwMode="auto">
            <a:xfrm>
              <a:off x="1432" y="194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79" name="Rectangle 7"/>
            <p:cNvSpPr>
              <a:spLocks noChangeArrowheads="1"/>
            </p:cNvSpPr>
            <p:nvPr/>
          </p:nvSpPr>
          <p:spPr bwMode="auto">
            <a:xfrm>
              <a:off x="3316" y="194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0" name="Rectangle 8"/>
            <p:cNvSpPr>
              <a:spLocks noChangeArrowheads="1"/>
            </p:cNvSpPr>
            <p:nvPr/>
          </p:nvSpPr>
          <p:spPr bwMode="auto">
            <a:xfrm>
              <a:off x="4072" y="2711"/>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1" name="Rectangle 9"/>
            <p:cNvSpPr>
              <a:spLocks noChangeArrowheads="1"/>
            </p:cNvSpPr>
            <p:nvPr/>
          </p:nvSpPr>
          <p:spPr bwMode="auto">
            <a:xfrm>
              <a:off x="4672" y="3539"/>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2" name="Rectangle 10"/>
            <p:cNvSpPr>
              <a:spLocks noChangeArrowheads="1"/>
            </p:cNvSpPr>
            <p:nvPr/>
          </p:nvSpPr>
          <p:spPr bwMode="auto">
            <a:xfrm>
              <a:off x="628" y="272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3" name="Rectangle 11"/>
            <p:cNvSpPr>
              <a:spLocks noChangeArrowheads="1"/>
            </p:cNvSpPr>
            <p:nvPr/>
          </p:nvSpPr>
          <p:spPr bwMode="auto">
            <a:xfrm>
              <a:off x="2056" y="2680"/>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4" name="Rectangle 12"/>
            <p:cNvSpPr>
              <a:spLocks noChangeArrowheads="1"/>
            </p:cNvSpPr>
            <p:nvPr/>
          </p:nvSpPr>
          <p:spPr bwMode="auto">
            <a:xfrm>
              <a:off x="1648" y="3472"/>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31085" name="Line 13"/>
          <p:cNvSpPr>
            <a:spLocks noChangeShapeType="1"/>
          </p:cNvSpPr>
          <p:nvPr/>
        </p:nvSpPr>
        <p:spPr bwMode="auto">
          <a:xfrm flipH="1" flipV="1">
            <a:off x="4686300" y="2362200"/>
            <a:ext cx="952500" cy="8001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6" name="Line 14"/>
          <p:cNvSpPr>
            <a:spLocks noChangeShapeType="1"/>
          </p:cNvSpPr>
          <p:nvPr/>
        </p:nvSpPr>
        <p:spPr bwMode="auto">
          <a:xfrm flipH="1" flipV="1">
            <a:off x="6229350" y="35814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7" name="Line 15"/>
          <p:cNvSpPr>
            <a:spLocks noChangeShapeType="1"/>
          </p:cNvSpPr>
          <p:nvPr/>
        </p:nvSpPr>
        <p:spPr bwMode="auto">
          <a:xfrm flipH="1" flipV="1">
            <a:off x="7429500" y="4724400"/>
            <a:ext cx="685800" cy="8572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8" name="Line 16"/>
          <p:cNvSpPr>
            <a:spLocks noChangeShapeType="1"/>
          </p:cNvSpPr>
          <p:nvPr/>
        </p:nvSpPr>
        <p:spPr bwMode="auto">
          <a:xfrm flipH="1" flipV="1">
            <a:off x="3105150" y="3505200"/>
            <a:ext cx="742950" cy="7429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9" name="Line 17"/>
          <p:cNvSpPr>
            <a:spLocks noChangeShapeType="1"/>
          </p:cNvSpPr>
          <p:nvPr/>
        </p:nvSpPr>
        <p:spPr bwMode="auto">
          <a:xfrm flipV="1">
            <a:off x="1619250" y="34290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0" name="Line 18"/>
          <p:cNvSpPr>
            <a:spLocks noChangeShapeType="1"/>
          </p:cNvSpPr>
          <p:nvPr/>
        </p:nvSpPr>
        <p:spPr bwMode="auto">
          <a:xfrm flipV="1">
            <a:off x="2952750" y="4800600"/>
            <a:ext cx="514350" cy="685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1" name="Line 19"/>
          <p:cNvSpPr>
            <a:spLocks noChangeShapeType="1"/>
          </p:cNvSpPr>
          <p:nvPr/>
        </p:nvSpPr>
        <p:spPr bwMode="auto">
          <a:xfrm flipV="1">
            <a:off x="2914650" y="2286000"/>
            <a:ext cx="857250" cy="8191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2" name="Rectangle 20"/>
          <p:cNvSpPr>
            <a:spLocks noChangeArrowheads="1"/>
          </p:cNvSpPr>
          <p:nvPr/>
        </p:nvSpPr>
        <p:spPr bwMode="auto">
          <a:xfrm>
            <a:off x="2270125" y="3048000"/>
            <a:ext cx="100488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31093" name="Rectangle 21"/>
          <p:cNvSpPr>
            <a:spLocks noChangeArrowheads="1"/>
          </p:cNvSpPr>
          <p:nvPr/>
        </p:nvSpPr>
        <p:spPr bwMode="auto">
          <a:xfrm>
            <a:off x="3736975" y="18288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31094" name="Rectangle 22"/>
          <p:cNvSpPr>
            <a:spLocks noChangeArrowheads="1"/>
          </p:cNvSpPr>
          <p:nvPr/>
        </p:nvSpPr>
        <p:spPr bwMode="auto">
          <a:xfrm>
            <a:off x="3317875" y="4191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31095" name="Rectangle 23"/>
          <p:cNvSpPr>
            <a:spLocks noChangeArrowheads="1"/>
          </p:cNvSpPr>
          <p:nvPr/>
        </p:nvSpPr>
        <p:spPr bwMode="auto">
          <a:xfrm>
            <a:off x="2670175" y="5486400"/>
            <a:ext cx="10112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31096" name="Rectangle 24"/>
          <p:cNvSpPr>
            <a:spLocks noChangeArrowheads="1"/>
          </p:cNvSpPr>
          <p:nvPr/>
        </p:nvSpPr>
        <p:spPr bwMode="auto">
          <a:xfrm>
            <a:off x="7470775" y="55626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31097" name="Rectangle 25"/>
          <p:cNvSpPr>
            <a:spLocks noChangeArrowheads="1"/>
          </p:cNvSpPr>
          <p:nvPr/>
        </p:nvSpPr>
        <p:spPr bwMode="auto">
          <a:xfrm>
            <a:off x="6594475" y="4267200"/>
            <a:ext cx="8985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31098" name="Rectangle 26"/>
          <p:cNvSpPr>
            <a:spLocks noChangeArrowheads="1"/>
          </p:cNvSpPr>
          <p:nvPr/>
        </p:nvSpPr>
        <p:spPr bwMode="auto">
          <a:xfrm>
            <a:off x="993775" y="4267200"/>
            <a:ext cx="989013"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31099" name="Rectangle 27"/>
          <p:cNvSpPr>
            <a:spLocks noChangeArrowheads="1"/>
          </p:cNvSpPr>
          <p:nvPr/>
        </p:nvSpPr>
        <p:spPr bwMode="auto">
          <a:xfrm>
            <a:off x="5356225" y="3048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
        <p:nvSpPr>
          <p:cNvPr id="131100" name="Line 28"/>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1" name="Line 29"/>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2" name="Line 30"/>
          <p:cNvSpPr>
            <a:spLocks noChangeShapeType="1"/>
          </p:cNvSpPr>
          <p:nvPr/>
        </p:nvSpPr>
        <p:spPr bwMode="auto">
          <a:xfrm>
            <a:off x="61341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3" name="Line 31"/>
          <p:cNvSpPr>
            <a:spLocks noChangeShapeType="1"/>
          </p:cNvSpPr>
          <p:nvPr/>
        </p:nvSpPr>
        <p:spPr bwMode="auto">
          <a:xfrm>
            <a:off x="7353300" y="42862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4" name="Line 32"/>
          <p:cNvSpPr>
            <a:spLocks noChangeShapeType="1"/>
          </p:cNvSpPr>
          <p:nvPr/>
        </p:nvSpPr>
        <p:spPr bwMode="auto">
          <a:xfrm>
            <a:off x="8286750" y="56007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5" name="Line 33"/>
          <p:cNvSpPr>
            <a:spLocks noChangeShapeType="1"/>
          </p:cNvSpPr>
          <p:nvPr/>
        </p:nvSpPr>
        <p:spPr bwMode="auto">
          <a:xfrm>
            <a:off x="664845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6" name="Line 34"/>
          <p:cNvSpPr>
            <a:spLocks noChangeShapeType="1"/>
          </p:cNvSpPr>
          <p:nvPr/>
        </p:nvSpPr>
        <p:spPr bwMode="auto">
          <a:xfrm>
            <a:off x="7600950" y="56197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7" name="Line 35"/>
          <p:cNvSpPr>
            <a:spLocks noChangeShapeType="1"/>
          </p:cNvSpPr>
          <p:nvPr/>
        </p:nvSpPr>
        <p:spPr bwMode="auto">
          <a:xfrm>
            <a:off x="54483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8" name="Line 36"/>
          <p:cNvSpPr>
            <a:spLocks noChangeShapeType="1"/>
          </p:cNvSpPr>
          <p:nvPr/>
        </p:nvSpPr>
        <p:spPr bwMode="auto">
          <a:xfrm>
            <a:off x="40386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9" name="Line 37"/>
          <p:cNvSpPr>
            <a:spLocks noChangeShapeType="1"/>
          </p:cNvSpPr>
          <p:nvPr/>
        </p:nvSpPr>
        <p:spPr bwMode="auto">
          <a:xfrm>
            <a:off x="2800350" y="55054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0" name="Line 38"/>
          <p:cNvSpPr>
            <a:spLocks noChangeShapeType="1"/>
          </p:cNvSpPr>
          <p:nvPr/>
        </p:nvSpPr>
        <p:spPr bwMode="auto">
          <a:xfrm>
            <a:off x="3409950" y="54864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1" name="Line 39"/>
          <p:cNvSpPr>
            <a:spLocks noChangeShapeType="1"/>
          </p:cNvSpPr>
          <p:nvPr/>
        </p:nvSpPr>
        <p:spPr bwMode="auto">
          <a:xfrm>
            <a:off x="24574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2" name="Line 40"/>
          <p:cNvSpPr>
            <a:spLocks noChangeShapeType="1"/>
          </p:cNvSpPr>
          <p:nvPr/>
        </p:nvSpPr>
        <p:spPr bwMode="auto">
          <a:xfrm>
            <a:off x="30289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3" name="Line 41"/>
          <p:cNvSpPr>
            <a:spLocks noChangeShapeType="1"/>
          </p:cNvSpPr>
          <p:nvPr/>
        </p:nvSpPr>
        <p:spPr bwMode="auto">
          <a:xfrm>
            <a:off x="1790700" y="43243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4" name="Line 42"/>
          <p:cNvSpPr>
            <a:spLocks noChangeShapeType="1"/>
          </p:cNvSpPr>
          <p:nvPr/>
        </p:nvSpPr>
        <p:spPr bwMode="auto">
          <a:xfrm>
            <a:off x="118110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5" name="Line 43"/>
          <p:cNvSpPr>
            <a:spLocks noChangeShapeType="1"/>
          </p:cNvSpPr>
          <p:nvPr/>
        </p:nvSpPr>
        <p:spPr bwMode="auto">
          <a:xfrm>
            <a:off x="34671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6" name="Line 44"/>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31117" name="Text Box 45"/>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
        <p:nvSpPr>
          <p:cNvPr id="131118" name="Oval 46"/>
          <p:cNvSpPr>
            <a:spLocks noChangeArrowheads="1"/>
          </p:cNvSpPr>
          <p:nvPr/>
        </p:nvSpPr>
        <p:spPr bwMode="auto">
          <a:xfrm>
            <a:off x="568325" y="2857500"/>
            <a:ext cx="4584700" cy="3314700"/>
          </a:xfrm>
          <a:prstGeom prst="ellipse">
            <a:avLst/>
          </a:prstGeom>
          <a:noFill/>
          <a:ln w="25400">
            <a:solidFill>
              <a:srgbClr val="CC0000"/>
            </a:solidFill>
            <a:round/>
            <a:headEnd/>
            <a:tailEnd/>
          </a:ln>
          <a:effectLst/>
        </p:spPr>
        <p:txBody>
          <a:bodyPr wrap="none" anchor="ctr"/>
          <a:lstStyle/>
          <a:p>
            <a:endParaRPr lang="en-US"/>
          </a:p>
        </p:txBody>
      </p:sp>
      <p:sp>
        <p:nvSpPr>
          <p:cNvPr id="131119" name="Rectangle 47"/>
          <p:cNvSpPr>
            <a:spLocks noChangeArrowheads="1"/>
          </p:cNvSpPr>
          <p:nvPr/>
        </p:nvSpPr>
        <p:spPr bwMode="auto">
          <a:xfrm>
            <a:off x="381000" y="6248400"/>
            <a:ext cx="3333750"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CC0000"/>
                </a:solidFill>
                <a:latin typeface="Arial" charset="0"/>
              </a:rPr>
              <a:t>Clear LEFT SUBTREE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33123"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Clearing a Tree</a:t>
            </a:r>
          </a:p>
        </p:txBody>
      </p:sp>
      <p:sp>
        <p:nvSpPr>
          <p:cNvPr id="133125" name="Rectangle 5"/>
          <p:cNvSpPr>
            <a:spLocks noChangeArrowheads="1"/>
          </p:cNvSpPr>
          <p:nvPr/>
        </p:nvSpPr>
        <p:spPr bwMode="auto">
          <a:xfrm>
            <a:off x="3683000" y="1846263"/>
            <a:ext cx="1073150" cy="566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127" name="Rectangle 7"/>
          <p:cNvSpPr>
            <a:spLocks noChangeArrowheads="1"/>
          </p:cNvSpPr>
          <p:nvPr/>
        </p:nvSpPr>
        <p:spPr bwMode="auto">
          <a:xfrm>
            <a:off x="5264150" y="3084513"/>
            <a:ext cx="1073150" cy="566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128" name="Rectangle 8"/>
          <p:cNvSpPr>
            <a:spLocks noChangeArrowheads="1"/>
          </p:cNvSpPr>
          <p:nvPr/>
        </p:nvSpPr>
        <p:spPr bwMode="auto">
          <a:xfrm>
            <a:off x="6464300" y="4303713"/>
            <a:ext cx="1073150" cy="566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129" name="Rectangle 9"/>
          <p:cNvSpPr>
            <a:spLocks noChangeArrowheads="1"/>
          </p:cNvSpPr>
          <p:nvPr/>
        </p:nvSpPr>
        <p:spPr bwMode="auto">
          <a:xfrm>
            <a:off x="7416800" y="5618163"/>
            <a:ext cx="1073150" cy="566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133" name="Line 13"/>
          <p:cNvSpPr>
            <a:spLocks noChangeShapeType="1"/>
          </p:cNvSpPr>
          <p:nvPr/>
        </p:nvSpPr>
        <p:spPr bwMode="auto">
          <a:xfrm flipH="1" flipV="1">
            <a:off x="4686300" y="2362200"/>
            <a:ext cx="952500" cy="8001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3134" name="Line 14"/>
          <p:cNvSpPr>
            <a:spLocks noChangeShapeType="1"/>
          </p:cNvSpPr>
          <p:nvPr/>
        </p:nvSpPr>
        <p:spPr bwMode="auto">
          <a:xfrm flipH="1" flipV="1">
            <a:off x="6229350" y="35814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3135" name="Line 15"/>
          <p:cNvSpPr>
            <a:spLocks noChangeShapeType="1"/>
          </p:cNvSpPr>
          <p:nvPr/>
        </p:nvSpPr>
        <p:spPr bwMode="auto">
          <a:xfrm flipH="1" flipV="1">
            <a:off x="7429500" y="4724400"/>
            <a:ext cx="685800" cy="8572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3141" name="Rectangle 21"/>
          <p:cNvSpPr>
            <a:spLocks noChangeArrowheads="1"/>
          </p:cNvSpPr>
          <p:nvPr/>
        </p:nvSpPr>
        <p:spPr bwMode="auto">
          <a:xfrm>
            <a:off x="3736975" y="18288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33144" name="Rectangle 24"/>
          <p:cNvSpPr>
            <a:spLocks noChangeArrowheads="1"/>
          </p:cNvSpPr>
          <p:nvPr/>
        </p:nvSpPr>
        <p:spPr bwMode="auto">
          <a:xfrm>
            <a:off x="7470775" y="55626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33145" name="Rectangle 25"/>
          <p:cNvSpPr>
            <a:spLocks noChangeArrowheads="1"/>
          </p:cNvSpPr>
          <p:nvPr/>
        </p:nvSpPr>
        <p:spPr bwMode="auto">
          <a:xfrm>
            <a:off x="6594475" y="4267200"/>
            <a:ext cx="8985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33147" name="Rectangle 27"/>
          <p:cNvSpPr>
            <a:spLocks noChangeArrowheads="1"/>
          </p:cNvSpPr>
          <p:nvPr/>
        </p:nvSpPr>
        <p:spPr bwMode="auto">
          <a:xfrm>
            <a:off x="5356225" y="3048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
        <p:nvSpPr>
          <p:cNvPr id="133148" name="Line 28"/>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49" name="Line 29"/>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0" name="Line 30"/>
          <p:cNvSpPr>
            <a:spLocks noChangeShapeType="1"/>
          </p:cNvSpPr>
          <p:nvPr/>
        </p:nvSpPr>
        <p:spPr bwMode="auto">
          <a:xfrm>
            <a:off x="61341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1" name="Line 31"/>
          <p:cNvSpPr>
            <a:spLocks noChangeShapeType="1"/>
          </p:cNvSpPr>
          <p:nvPr/>
        </p:nvSpPr>
        <p:spPr bwMode="auto">
          <a:xfrm>
            <a:off x="7353300" y="42862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2" name="Line 32"/>
          <p:cNvSpPr>
            <a:spLocks noChangeShapeType="1"/>
          </p:cNvSpPr>
          <p:nvPr/>
        </p:nvSpPr>
        <p:spPr bwMode="auto">
          <a:xfrm>
            <a:off x="8286750" y="56007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3" name="Line 33"/>
          <p:cNvSpPr>
            <a:spLocks noChangeShapeType="1"/>
          </p:cNvSpPr>
          <p:nvPr/>
        </p:nvSpPr>
        <p:spPr bwMode="auto">
          <a:xfrm>
            <a:off x="664845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4" name="Line 34"/>
          <p:cNvSpPr>
            <a:spLocks noChangeShapeType="1"/>
          </p:cNvSpPr>
          <p:nvPr/>
        </p:nvSpPr>
        <p:spPr bwMode="auto">
          <a:xfrm>
            <a:off x="7600950" y="56197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5" name="Line 35"/>
          <p:cNvSpPr>
            <a:spLocks noChangeShapeType="1"/>
          </p:cNvSpPr>
          <p:nvPr/>
        </p:nvSpPr>
        <p:spPr bwMode="auto">
          <a:xfrm>
            <a:off x="54483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64" name="Line 44"/>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33165" name="Text Box 45"/>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
        <p:nvSpPr>
          <p:cNvPr id="133166" name="Oval 46"/>
          <p:cNvSpPr>
            <a:spLocks noChangeArrowheads="1"/>
          </p:cNvSpPr>
          <p:nvPr/>
        </p:nvSpPr>
        <p:spPr bwMode="auto">
          <a:xfrm rot="-2196529">
            <a:off x="5621338" y="2316163"/>
            <a:ext cx="2438400" cy="4800600"/>
          </a:xfrm>
          <a:prstGeom prst="ellipse">
            <a:avLst/>
          </a:prstGeom>
          <a:noFill/>
          <a:ln w="25400">
            <a:solidFill>
              <a:srgbClr val="CC0000"/>
            </a:solidFill>
            <a:round/>
            <a:headEnd/>
            <a:tailEnd/>
          </a:ln>
          <a:effectLst/>
        </p:spPr>
        <p:txBody>
          <a:bodyPr wrap="none" anchor="ctr"/>
          <a:lstStyle/>
          <a:p>
            <a:endParaRPr lang="en-US"/>
          </a:p>
        </p:txBody>
      </p:sp>
      <p:sp>
        <p:nvSpPr>
          <p:cNvPr id="133167" name="Rectangle 47"/>
          <p:cNvSpPr>
            <a:spLocks noChangeArrowheads="1"/>
          </p:cNvSpPr>
          <p:nvPr/>
        </p:nvSpPr>
        <p:spPr bwMode="auto">
          <a:xfrm>
            <a:off x="3352800" y="6248400"/>
            <a:ext cx="3521075"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CC0000"/>
                </a:solidFill>
                <a:latin typeface="Arial" charset="0"/>
              </a:rPr>
              <a:t>Clear RIGHT SUBTREE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35171"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Clearing a Tree</a:t>
            </a:r>
          </a:p>
        </p:txBody>
      </p:sp>
      <p:sp>
        <p:nvSpPr>
          <p:cNvPr id="135172" name="Rectangle 4"/>
          <p:cNvSpPr>
            <a:spLocks noChangeArrowheads="1"/>
          </p:cNvSpPr>
          <p:nvPr/>
        </p:nvSpPr>
        <p:spPr bwMode="auto">
          <a:xfrm>
            <a:off x="3683000" y="1846263"/>
            <a:ext cx="1073150" cy="566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5179" name="Rectangle 11"/>
          <p:cNvSpPr>
            <a:spLocks noChangeArrowheads="1"/>
          </p:cNvSpPr>
          <p:nvPr/>
        </p:nvSpPr>
        <p:spPr bwMode="auto">
          <a:xfrm>
            <a:off x="3736975" y="18288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35183" name="Line 15"/>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5184" name="Line 16"/>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5191" name="Line 23"/>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35192" name="Text Box 24"/>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
        <p:nvSpPr>
          <p:cNvPr id="135193" name="Oval 25"/>
          <p:cNvSpPr>
            <a:spLocks noChangeArrowheads="1"/>
          </p:cNvSpPr>
          <p:nvPr/>
        </p:nvSpPr>
        <p:spPr bwMode="auto">
          <a:xfrm rot="36631">
            <a:off x="2984500" y="1389063"/>
            <a:ext cx="2438400" cy="1524000"/>
          </a:xfrm>
          <a:prstGeom prst="ellipse">
            <a:avLst/>
          </a:prstGeom>
          <a:noFill/>
          <a:ln w="25400">
            <a:solidFill>
              <a:srgbClr val="CC0000"/>
            </a:solidFill>
            <a:round/>
            <a:headEnd/>
            <a:tailEnd/>
          </a:ln>
          <a:effectLst/>
        </p:spPr>
        <p:txBody>
          <a:bodyPr wrap="none" anchor="ctr"/>
          <a:lstStyle/>
          <a:p>
            <a:endParaRPr lang="en-US"/>
          </a:p>
        </p:txBody>
      </p:sp>
      <p:sp>
        <p:nvSpPr>
          <p:cNvPr id="135194" name="Rectangle 26"/>
          <p:cNvSpPr>
            <a:spLocks noChangeArrowheads="1"/>
          </p:cNvSpPr>
          <p:nvPr/>
        </p:nvSpPr>
        <p:spPr bwMode="auto">
          <a:xfrm>
            <a:off x="2895600" y="3048000"/>
            <a:ext cx="4362450"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CC0000"/>
                </a:solidFill>
                <a:latin typeface="Arial" charset="0"/>
              </a:rPr>
              <a:t>Return root node to the heap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p:txBody>
      </p:sp>
      <p:sp>
        <p:nvSpPr>
          <p:cNvPr id="137219"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Clearing a Tree</a:t>
            </a:r>
          </a:p>
        </p:txBody>
      </p:sp>
      <p:sp>
        <p:nvSpPr>
          <p:cNvPr id="137220" name="Rectangle 4"/>
          <p:cNvSpPr>
            <a:spLocks noChangeArrowheads="1"/>
          </p:cNvSpPr>
          <p:nvPr/>
        </p:nvSpPr>
        <p:spPr bwMode="auto">
          <a:xfrm>
            <a:off x="3683000" y="1846263"/>
            <a:ext cx="1073150" cy="439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7221" name="Rectangle 5"/>
          <p:cNvSpPr>
            <a:spLocks noChangeArrowheads="1"/>
          </p:cNvSpPr>
          <p:nvPr/>
        </p:nvSpPr>
        <p:spPr bwMode="auto">
          <a:xfrm>
            <a:off x="3736975" y="1828800"/>
            <a:ext cx="1081088"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NULL </a:t>
            </a:r>
          </a:p>
        </p:txBody>
      </p:sp>
      <p:sp>
        <p:nvSpPr>
          <p:cNvPr id="137224" name="Line 8"/>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37225" name="Text Box 9"/>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
        <p:nvSpPr>
          <p:cNvPr id="137227" name="Rectangle 11"/>
          <p:cNvSpPr>
            <a:spLocks noChangeArrowheads="1"/>
          </p:cNvSpPr>
          <p:nvPr/>
        </p:nvSpPr>
        <p:spPr bwMode="auto">
          <a:xfrm>
            <a:off x="2895600" y="3048000"/>
            <a:ext cx="4260850"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CC0000"/>
                </a:solidFill>
                <a:latin typeface="Arial" charset="0"/>
              </a:rPr>
              <a:t>Set the root pointer to NULL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ea typeface="宋体" charset="-122"/>
              </a:rPr>
              <a:t>Clear a Tree</a:t>
            </a:r>
          </a:p>
        </p:txBody>
      </p:sp>
      <p:sp>
        <p:nvSpPr>
          <p:cNvPr id="140291" name="Rectangle 3"/>
          <p:cNvSpPr>
            <a:spLocks noGrp="1" noChangeArrowheads="1"/>
          </p:cNvSpPr>
          <p:nvPr>
            <p:ph type="body" idx="1"/>
          </p:nvPr>
        </p:nvSpPr>
        <p:spPr/>
        <p:txBody>
          <a:bodyPr/>
          <a:lstStyle/>
          <a:p>
            <a:r>
              <a:rPr lang="en-US" altLang="zh-CN">
                <a:ea typeface="宋体" charset="-122"/>
              </a:rPr>
              <a:t>key: recursive thinking</a:t>
            </a:r>
          </a:p>
        </p:txBody>
      </p:sp>
      <p:sp>
        <p:nvSpPr>
          <p:cNvPr id="140292" name="Rectangle 4"/>
          <p:cNvSpPr>
            <a:spLocks noChangeArrowheads="1"/>
          </p:cNvSpPr>
          <p:nvPr/>
        </p:nvSpPr>
        <p:spPr bwMode="auto">
          <a:xfrm>
            <a:off x="677863" y="2895600"/>
            <a:ext cx="8153400" cy="351948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0293" name="Rectangle 5"/>
          <p:cNvSpPr>
            <a:spLocks noChangeArrowheads="1"/>
          </p:cNvSpPr>
          <p:nvPr/>
        </p:nvSpPr>
        <p:spPr bwMode="auto">
          <a:xfrm>
            <a:off x="762000" y="2971800"/>
            <a:ext cx="7993063" cy="3384550"/>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tree_clear(binary_tree_node&lt;Item&gt;*&amp; root_ptr)</a:t>
            </a:r>
          </a:p>
          <a:p>
            <a:r>
              <a:rPr lang="en-US" altLang="zh-CN" sz="1800">
                <a:solidFill>
                  <a:srgbClr val="000000"/>
                </a:solidFill>
                <a:latin typeface="Arial" charset="0"/>
                <a:ea typeface="宋体" charset="-122"/>
              </a:rPr>
              <a:t>    // Library facilities used: cstdlib</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(root_ptr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tree_clear( root_ptr-&gt;left( ) ); // </a:t>
            </a:r>
            <a:r>
              <a:rPr lang="en-US" altLang="zh-CN" sz="1800" i="1">
                <a:solidFill>
                  <a:srgbClr val="000000"/>
                </a:solidFill>
                <a:latin typeface="Arial" charset="0"/>
                <a:ea typeface="宋体" charset="-122"/>
              </a:rPr>
              <a:t>clear left sub_tree</a:t>
            </a:r>
          </a:p>
          <a:p>
            <a:r>
              <a:rPr lang="en-US" altLang="zh-CN" sz="1800">
                <a:solidFill>
                  <a:srgbClr val="000000"/>
                </a:solidFill>
                <a:latin typeface="Arial" charset="0"/>
                <a:ea typeface="宋体" charset="-122"/>
              </a:rPr>
              <a:t>	    tree_clear( root_ptr-&gt;right( ) ); // </a:t>
            </a:r>
            <a:r>
              <a:rPr lang="en-US" altLang="zh-CN" sz="1800" i="1">
                <a:solidFill>
                  <a:srgbClr val="000000"/>
                </a:solidFill>
                <a:latin typeface="Arial" charset="0"/>
                <a:ea typeface="宋体" charset="-122"/>
              </a:rPr>
              <a:t>clear right sub_tree</a:t>
            </a:r>
          </a:p>
          <a:p>
            <a:r>
              <a:rPr lang="en-US" altLang="zh-CN" sz="1800">
                <a:solidFill>
                  <a:srgbClr val="000000"/>
                </a:solidFill>
                <a:latin typeface="Arial" charset="0"/>
                <a:ea typeface="宋体" charset="-122"/>
              </a:rPr>
              <a:t>	    delete root_ptr;   // r</a:t>
            </a:r>
            <a:r>
              <a:rPr lang="en-US" altLang="zh-CN" sz="1800" i="1">
                <a:solidFill>
                  <a:srgbClr val="000000"/>
                </a:solidFill>
                <a:latin typeface="Arial" charset="0"/>
                <a:ea typeface="宋体" charset="-122"/>
              </a:rPr>
              <a:t>eturn root node to the heap</a:t>
            </a:r>
          </a:p>
          <a:p>
            <a:r>
              <a:rPr lang="en-US" altLang="zh-CN" sz="1800">
                <a:solidFill>
                  <a:srgbClr val="000000"/>
                </a:solidFill>
                <a:latin typeface="Arial" charset="0"/>
                <a:ea typeface="宋体" charset="-122"/>
              </a:rPr>
              <a:t>	    root_ptr = NULL; // </a:t>
            </a:r>
            <a:r>
              <a:rPr lang="en-US" altLang="zh-CN" sz="1800" i="1">
                <a:solidFill>
                  <a:srgbClr val="000000"/>
                </a:solidFill>
                <a:latin typeface="Arial" charset="0"/>
                <a:ea typeface="宋体" charset="-122"/>
              </a:rPr>
              <a:t>set root pointer to the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
        <p:nvSpPr>
          <p:cNvPr id="140294" name="Text Box 6"/>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ea typeface="宋体" charset="-122"/>
              </a:rPr>
              <a:t>Copy a Tree</a:t>
            </a:r>
          </a:p>
        </p:txBody>
      </p:sp>
      <p:sp>
        <p:nvSpPr>
          <p:cNvPr id="141315" name="Rectangle 3"/>
          <p:cNvSpPr>
            <a:spLocks noGrp="1" noChangeArrowheads="1"/>
          </p:cNvSpPr>
          <p:nvPr>
            <p:ph type="body" idx="1"/>
          </p:nvPr>
        </p:nvSpPr>
        <p:spPr/>
        <p:txBody>
          <a:bodyPr/>
          <a:lstStyle/>
          <a:p>
            <a:r>
              <a:rPr lang="en-US" altLang="zh-CN">
                <a:ea typeface="宋体" charset="-122"/>
              </a:rPr>
              <a:t>Can you implement the copy?  (p 467)</a:t>
            </a:r>
          </a:p>
        </p:txBody>
      </p:sp>
      <p:sp>
        <p:nvSpPr>
          <p:cNvPr id="141316" name="Rectangle 4"/>
          <p:cNvSpPr>
            <a:spLocks noChangeArrowheads="1"/>
          </p:cNvSpPr>
          <p:nvPr/>
        </p:nvSpPr>
        <p:spPr bwMode="auto">
          <a:xfrm>
            <a:off x="304800" y="2667000"/>
            <a:ext cx="8526463" cy="41910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1317" name="Rectangle 5"/>
          <p:cNvSpPr>
            <a:spLocks noChangeArrowheads="1"/>
          </p:cNvSpPr>
          <p:nvPr/>
        </p:nvSpPr>
        <p:spPr bwMode="auto">
          <a:xfrm>
            <a:off x="609600" y="2590800"/>
            <a:ext cx="8145463" cy="4244975"/>
          </a:xfrm>
          <a:prstGeom prst="rect">
            <a:avLst/>
          </a:prstGeom>
          <a:noFill/>
          <a:ln w="12700">
            <a:noFill/>
            <a:miter lim="800000"/>
            <a:headEnd/>
            <a:tailEnd/>
          </a:ln>
          <a:effectLst/>
        </p:spPr>
        <p:txBody>
          <a:bodyPr lIns="90488" tIns="44450" rIns="90488" bIns="44450">
            <a:spAutoFit/>
          </a:bodyPr>
          <a:lstStyle/>
          <a:p>
            <a:r>
              <a:rPr lang="zh-CN" altLang="en-US" sz="1600">
                <a:solidFill>
                  <a:srgbClr val="000000"/>
                </a:solidFill>
                <a:latin typeface="Arial" charset="0"/>
                <a:ea typeface="宋体" charset="-122"/>
              </a:rPr>
              <a:t> </a:t>
            </a:r>
            <a:r>
              <a:rPr lang="en-US" altLang="zh-CN" sz="1600">
                <a:solidFill>
                  <a:srgbClr val="000000"/>
                </a:solidFill>
                <a:latin typeface="Arial" charset="0"/>
                <a:ea typeface="宋体" charset="-122"/>
              </a:rPr>
              <a:t>template &lt;class Item&gt;</a:t>
            </a:r>
          </a:p>
          <a:p>
            <a:r>
              <a:rPr lang="en-US" altLang="zh-CN" sz="1600">
                <a:solidFill>
                  <a:srgbClr val="000000"/>
                </a:solidFill>
                <a:latin typeface="Arial" charset="0"/>
                <a:ea typeface="宋体" charset="-122"/>
              </a:rPr>
              <a:t>    binary_tree_node&lt;Item&gt;* tree_copy(const binary_tree_node&lt;Item&gt;* root_ptr)</a:t>
            </a:r>
          </a:p>
          <a:p>
            <a:r>
              <a:rPr lang="en-US" altLang="zh-CN" sz="1600">
                <a:solidFill>
                  <a:srgbClr val="000000"/>
                </a:solidFill>
                <a:latin typeface="Arial" charset="0"/>
                <a:ea typeface="宋体" charset="-122"/>
              </a:rPr>
              <a:t>    // Library facilities used: cstdlib</a:t>
            </a:r>
          </a:p>
          <a:p>
            <a:r>
              <a:rPr lang="en-US" altLang="zh-CN" sz="1600">
                <a:solidFill>
                  <a:srgbClr val="000000"/>
                </a:solidFill>
                <a:latin typeface="Arial" charset="0"/>
                <a:ea typeface="宋体" charset="-122"/>
              </a:rPr>
              <a:t>    {</a:t>
            </a:r>
          </a:p>
          <a:p>
            <a:r>
              <a:rPr lang="en-US" altLang="zh-CN" sz="1600">
                <a:solidFill>
                  <a:srgbClr val="000000"/>
                </a:solidFill>
                <a:latin typeface="Arial" charset="0"/>
                <a:ea typeface="宋体" charset="-122"/>
              </a:rPr>
              <a:t>	binary_tree_node&lt;Item&gt; *l_ptr;</a:t>
            </a:r>
          </a:p>
          <a:p>
            <a:r>
              <a:rPr lang="en-US" altLang="zh-CN" sz="1600">
                <a:solidFill>
                  <a:srgbClr val="000000"/>
                </a:solidFill>
                <a:latin typeface="Arial" charset="0"/>
                <a:ea typeface="宋体" charset="-122"/>
              </a:rPr>
              <a:t>	binary_tree_node&lt;Item&gt; *r_ptr;</a:t>
            </a:r>
          </a:p>
          <a:p>
            <a:endParaRPr lang="en-US" altLang="zh-CN" sz="1600">
              <a:solidFill>
                <a:srgbClr val="000000"/>
              </a:solidFill>
              <a:latin typeface="Arial" charset="0"/>
              <a:ea typeface="宋体" charset="-122"/>
            </a:endParaRPr>
          </a:p>
          <a:p>
            <a:r>
              <a:rPr lang="en-US" altLang="zh-CN" sz="1600">
                <a:solidFill>
                  <a:srgbClr val="000000"/>
                </a:solidFill>
                <a:latin typeface="Arial" charset="0"/>
                <a:ea typeface="宋体" charset="-122"/>
              </a:rPr>
              <a:t>	if (root_ptr == NULL)</a:t>
            </a:r>
          </a:p>
          <a:p>
            <a:r>
              <a:rPr lang="en-US" altLang="zh-CN" sz="1600">
                <a:solidFill>
                  <a:srgbClr val="000000"/>
                </a:solidFill>
                <a:latin typeface="Arial" charset="0"/>
                <a:ea typeface="宋体" charset="-122"/>
              </a:rPr>
              <a:t>	    return NULL;</a:t>
            </a:r>
          </a:p>
          <a:p>
            <a:r>
              <a:rPr lang="en-US" altLang="zh-CN" sz="1600">
                <a:solidFill>
                  <a:srgbClr val="000000"/>
                </a:solidFill>
                <a:latin typeface="Arial" charset="0"/>
                <a:ea typeface="宋体" charset="-122"/>
              </a:rPr>
              <a:t>	else</a:t>
            </a:r>
          </a:p>
          <a:p>
            <a:r>
              <a:rPr lang="en-US" altLang="zh-CN" sz="1600">
                <a:solidFill>
                  <a:srgbClr val="000000"/>
                </a:solidFill>
                <a:latin typeface="Arial" charset="0"/>
                <a:ea typeface="宋体" charset="-122"/>
              </a:rPr>
              <a:t>	{</a:t>
            </a:r>
          </a:p>
          <a:p>
            <a:r>
              <a:rPr lang="en-US" altLang="zh-CN" sz="1600">
                <a:solidFill>
                  <a:srgbClr val="000000"/>
                </a:solidFill>
                <a:latin typeface="Arial" charset="0"/>
                <a:ea typeface="宋体" charset="-122"/>
              </a:rPr>
              <a:t>	    l_ptr = tree_copy( root_ptr-&gt;left( ) ); // </a:t>
            </a:r>
            <a:r>
              <a:rPr lang="en-US" altLang="zh-CN" sz="1600" i="1">
                <a:solidFill>
                  <a:srgbClr val="000000"/>
                </a:solidFill>
                <a:latin typeface="Arial" charset="0"/>
                <a:ea typeface="宋体" charset="-122"/>
              </a:rPr>
              <a:t>copy the left sub_tree</a:t>
            </a:r>
          </a:p>
          <a:p>
            <a:r>
              <a:rPr lang="en-US" altLang="zh-CN" sz="1600">
                <a:solidFill>
                  <a:srgbClr val="000000"/>
                </a:solidFill>
                <a:latin typeface="Arial" charset="0"/>
                <a:ea typeface="宋体" charset="-122"/>
              </a:rPr>
              <a:t>	    r_ptr = tree_copy( root_ptr-&gt;right( ) ); // </a:t>
            </a:r>
            <a:r>
              <a:rPr lang="en-US" altLang="zh-CN" sz="1600" i="1">
                <a:solidFill>
                  <a:srgbClr val="000000"/>
                </a:solidFill>
                <a:latin typeface="Arial" charset="0"/>
                <a:ea typeface="宋体" charset="-122"/>
              </a:rPr>
              <a:t>copy the right sub_tree</a:t>
            </a:r>
          </a:p>
          <a:p>
            <a:r>
              <a:rPr lang="en-US" altLang="zh-CN" sz="1600">
                <a:solidFill>
                  <a:srgbClr val="000000"/>
                </a:solidFill>
                <a:latin typeface="Arial" charset="0"/>
                <a:ea typeface="宋体" charset="-122"/>
              </a:rPr>
              <a:t>	    return  </a:t>
            </a:r>
          </a:p>
          <a:p>
            <a:r>
              <a:rPr lang="en-US" altLang="zh-CN" sz="1600">
                <a:solidFill>
                  <a:srgbClr val="000000"/>
                </a:solidFill>
                <a:latin typeface="Arial" charset="0"/>
                <a:ea typeface="宋体" charset="-122"/>
              </a:rPr>
              <a:t>		new binary_tree_node&lt;Item&gt;( root_ptr-&gt;data( ), l_ptr, r_ptr);</a:t>
            </a:r>
          </a:p>
          <a:p>
            <a:r>
              <a:rPr lang="en-US" altLang="zh-CN" sz="1600">
                <a:solidFill>
                  <a:srgbClr val="000000"/>
                </a:solidFill>
                <a:latin typeface="Arial" charset="0"/>
                <a:ea typeface="宋体" charset="-122"/>
              </a:rPr>
              <a:t>	}  // </a:t>
            </a:r>
            <a:r>
              <a:rPr lang="en-US" altLang="zh-CN" sz="1600" i="1">
                <a:solidFill>
                  <a:srgbClr val="000000"/>
                </a:solidFill>
                <a:latin typeface="Arial" charset="0"/>
                <a:ea typeface="宋体" charset="-122"/>
              </a:rPr>
              <a:t>copy the root node and set the the root pointer</a:t>
            </a:r>
          </a:p>
          <a:p>
            <a:r>
              <a:rPr lang="en-US" altLang="zh-CN" sz="1600">
                <a:solidFill>
                  <a:srgbClr val="000000"/>
                </a:solidFill>
                <a:latin typeface="Arial" charset="0"/>
                <a:ea typeface="宋体" charset="-122"/>
              </a:rPr>
              <a:t>    }</a:t>
            </a:r>
          </a:p>
        </p:txBody>
      </p:sp>
      <p:sp>
        <p:nvSpPr>
          <p:cNvPr id="141318" name="Text Box 6"/>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宋体" charset="-122"/>
              </a:rPr>
              <a:t>Binary Trees</a:t>
            </a:r>
          </a:p>
        </p:txBody>
      </p:sp>
      <p:sp>
        <p:nvSpPr>
          <p:cNvPr id="8195" name="Rectangle 3"/>
          <p:cNvSpPr>
            <a:spLocks noGrp="1" noChangeArrowheads="1"/>
          </p:cNvSpPr>
          <p:nvPr>
            <p:ph type="body" sz="half" idx="1"/>
          </p:nvPr>
        </p:nvSpPr>
        <p:spPr>
          <a:xfrm>
            <a:off x="685800" y="1981200"/>
            <a:ext cx="7924800" cy="4114800"/>
          </a:xfrm>
          <a:noFill/>
          <a:ln/>
        </p:spPr>
        <p:txBody>
          <a:bodyPr/>
          <a:lstStyle/>
          <a:p>
            <a:r>
              <a:rPr lang="en-US" altLang="zh-CN" sz="2800">
                <a:effectLst/>
                <a:ea typeface="宋体" charset="-122"/>
              </a:rPr>
              <a:t>A binary tree has </a:t>
            </a:r>
            <a:r>
              <a:rPr lang="en-US" altLang="zh-CN" sz="2800" b="1" u="sng">
                <a:solidFill>
                  <a:schemeClr val="accent2"/>
                </a:solidFill>
                <a:effectLst/>
                <a:ea typeface="宋体" charset="-122"/>
              </a:rPr>
              <a:t>nodes</a:t>
            </a:r>
            <a:r>
              <a:rPr lang="en-US" altLang="zh-CN" sz="2800">
                <a:effectLst/>
                <a:ea typeface="宋体" charset="-122"/>
              </a:rPr>
              <a:t>, similar to nodes in a linked list structure.</a:t>
            </a:r>
          </a:p>
          <a:p>
            <a:r>
              <a:rPr lang="en-US" altLang="zh-CN" sz="2800" b="1" u="sng">
                <a:solidFill>
                  <a:schemeClr val="accent2"/>
                </a:solidFill>
                <a:effectLst/>
                <a:ea typeface="宋体" charset="-122"/>
              </a:rPr>
              <a:t>Data</a:t>
            </a:r>
            <a:r>
              <a:rPr lang="en-US" altLang="zh-CN" sz="2800">
                <a:effectLst/>
                <a:ea typeface="宋体" charset="-122"/>
              </a:rPr>
              <a:t> of one sort or another may be stored at each node.</a:t>
            </a:r>
          </a:p>
          <a:p>
            <a:r>
              <a:rPr lang="en-US" altLang="zh-CN" sz="2800">
                <a:effectLst/>
                <a:ea typeface="宋体" charset="-122"/>
              </a:rPr>
              <a:t>But it is the</a:t>
            </a:r>
            <a:r>
              <a:rPr lang="en-US" altLang="zh-CN" sz="2800" b="1">
                <a:solidFill>
                  <a:schemeClr val="accent2"/>
                </a:solidFill>
                <a:effectLst/>
                <a:ea typeface="宋体" charset="-122"/>
              </a:rPr>
              <a:t> </a:t>
            </a:r>
            <a:r>
              <a:rPr lang="en-US" altLang="zh-CN" sz="2800" b="1" u="sng">
                <a:solidFill>
                  <a:schemeClr val="accent2"/>
                </a:solidFill>
                <a:effectLst/>
                <a:ea typeface="宋体" charset="-122"/>
              </a:rPr>
              <a:t>connections</a:t>
            </a:r>
            <a:r>
              <a:rPr lang="en-US" altLang="zh-CN" sz="2800" b="1">
                <a:solidFill>
                  <a:schemeClr val="accent2"/>
                </a:solidFill>
                <a:effectLst/>
                <a:ea typeface="宋体" charset="-122"/>
              </a:rPr>
              <a:t> </a:t>
            </a:r>
            <a:r>
              <a:rPr lang="en-US" altLang="zh-CN" sz="2800">
                <a:effectLst/>
                <a:ea typeface="宋体" charset="-122"/>
              </a:rPr>
              <a:t>between the nodes which characterize a binary tree.</a:t>
            </a:r>
          </a:p>
        </p:txBody>
      </p:sp>
      <p:sp>
        <p:nvSpPr>
          <p:cNvPr id="8196" name="AutoShape 4"/>
          <p:cNvSpPr>
            <a:spLocks noChangeArrowheads="1"/>
          </p:cNvSpPr>
          <p:nvPr/>
        </p:nvSpPr>
        <p:spPr bwMode="auto">
          <a:xfrm>
            <a:off x="5067300" y="45339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An example can</a:t>
            </a:r>
          </a:p>
          <a:p>
            <a:pPr algn="ctr"/>
            <a:r>
              <a:rPr lang="en-US" altLang="zh-CN">
                <a:solidFill>
                  <a:schemeClr val="tx1"/>
                </a:solidFill>
                <a:latin typeface="Arial" charset="0"/>
                <a:ea typeface="宋体" charset="-122"/>
              </a:rPr>
              <a:t>illustrate how the</a:t>
            </a:r>
          </a:p>
          <a:p>
            <a:pPr algn="ctr"/>
            <a:r>
              <a:rPr lang="en-US" altLang="zh-CN">
                <a:solidFill>
                  <a:schemeClr val="tx1"/>
                </a:solidFill>
                <a:latin typeface="Arial" charset="0"/>
                <a:ea typeface="宋体" charset="-122"/>
              </a:rPr>
              <a:t>connections work</a:t>
            </a:r>
          </a:p>
        </p:txBody>
      </p:sp>
      <p:grpSp>
        <p:nvGrpSpPr>
          <p:cNvPr id="8202" name="Group 10"/>
          <p:cNvGrpSpPr>
            <a:grpSpLocks/>
          </p:cNvGrpSpPr>
          <p:nvPr/>
        </p:nvGrpSpPr>
        <p:grpSpPr bwMode="auto">
          <a:xfrm>
            <a:off x="4046538" y="4306888"/>
            <a:ext cx="1323975" cy="1525587"/>
            <a:chOff x="2549" y="2713"/>
            <a:chExt cx="834" cy="961"/>
          </a:xfrm>
        </p:grpSpPr>
        <p:sp>
          <p:nvSpPr>
            <p:cNvPr id="8197" name="Freeform 5"/>
            <p:cNvSpPr>
              <a:spLocks/>
            </p:cNvSpPr>
            <p:nvPr/>
          </p:nvSpPr>
          <p:spPr bwMode="auto">
            <a:xfrm>
              <a:off x="2803" y="3231"/>
              <a:ext cx="569" cy="416"/>
            </a:xfrm>
            <a:custGeom>
              <a:avLst/>
              <a:gdLst/>
              <a:ahLst/>
              <a:cxnLst>
                <a:cxn ang="0">
                  <a:pos x="368" y="0"/>
                </a:cxn>
                <a:cxn ang="0">
                  <a:pos x="305" y="31"/>
                </a:cxn>
                <a:cxn ang="0">
                  <a:pos x="0" y="191"/>
                </a:cxn>
                <a:cxn ang="0">
                  <a:pos x="9" y="415"/>
                </a:cxn>
                <a:cxn ang="0">
                  <a:pos x="89" y="331"/>
                </a:cxn>
                <a:cxn ang="0">
                  <a:pos x="133" y="389"/>
                </a:cxn>
                <a:cxn ang="0">
                  <a:pos x="177" y="325"/>
                </a:cxn>
                <a:cxn ang="0">
                  <a:pos x="265" y="397"/>
                </a:cxn>
                <a:cxn ang="0">
                  <a:pos x="313" y="330"/>
                </a:cxn>
                <a:cxn ang="0">
                  <a:pos x="339" y="354"/>
                </a:cxn>
                <a:cxn ang="0">
                  <a:pos x="432" y="227"/>
                </a:cxn>
                <a:cxn ang="0">
                  <a:pos x="562" y="244"/>
                </a:cxn>
                <a:cxn ang="0">
                  <a:pos x="568" y="219"/>
                </a:cxn>
                <a:cxn ang="0">
                  <a:pos x="368" y="0"/>
                </a:cxn>
              </a:cxnLst>
              <a:rect l="0" t="0" r="r" b="b"/>
              <a:pathLst>
                <a:path w="569" h="416">
                  <a:moveTo>
                    <a:pt x="368" y="0"/>
                  </a:moveTo>
                  <a:lnTo>
                    <a:pt x="305" y="31"/>
                  </a:lnTo>
                  <a:lnTo>
                    <a:pt x="0" y="191"/>
                  </a:lnTo>
                  <a:lnTo>
                    <a:pt x="9" y="415"/>
                  </a:lnTo>
                  <a:lnTo>
                    <a:pt x="89" y="331"/>
                  </a:lnTo>
                  <a:lnTo>
                    <a:pt x="133" y="389"/>
                  </a:lnTo>
                  <a:lnTo>
                    <a:pt x="177" y="325"/>
                  </a:lnTo>
                  <a:lnTo>
                    <a:pt x="265" y="397"/>
                  </a:lnTo>
                  <a:lnTo>
                    <a:pt x="313" y="330"/>
                  </a:lnTo>
                  <a:lnTo>
                    <a:pt x="339" y="354"/>
                  </a:lnTo>
                  <a:lnTo>
                    <a:pt x="432" y="227"/>
                  </a:lnTo>
                  <a:lnTo>
                    <a:pt x="562" y="244"/>
                  </a:lnTo>
                  <a:lnTo>
                    <a:pt x="568" y="219"/>
                  </a:lnTo>
                  <a:lnTo>
                    <a:pt x="36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8198" name="Freeform 6"/>
            <p:cNvSpPr>
              <a:spLocks/>
            </p:cNvSpPr>
            <p:nvPr/>
          </p:nvSpPr>
          <p:spPr bwMode="auto">
            <a:xfrm>
              <a:off x="2556" y="2739"/>
              <a:ext cx="781" cy="670"/>
            </a:xfrm>
            <a:custGeom>
              <a:avLst/>
              <a:gdLst/>
              <a:ahLst/>
              <a:cxnLst>
                <a:cxn ang="0">
                  <a:pos x="777" y="208"/>
                </a:cxn>
                <a:cxn ang="0">
                  <a:pos x="724" y="172"/>
                </a:cxn>
                <a:cxn ang="0">
                  <a:pos x="635" y="195"/>
                </a:cxn>
                <a:cxn ang="0">
                  <a:pos x="500" y="267"/>
                </a:cxn>
                <a:cxn ang="0">
                  <a:pos x="46" y="0"/>
                </a:cxn>
                <a:cxn ang="0">
                  <a:pos x="0" y="26"/>
                </a:cxn>
                <a:cxn ang="0">
                  <a:pos x="8" y="76"/>
                </a:cxn>
                <a:cxn ang="0">
                  <a:pos x="130" y="202"/>
                </a:cxn>
                <a:cxn ang="0">
                  <a:pos x="55" y="359"/>
                </a:cxn>
                <a:cxn ang="0">
                  <a:pos x="72" y="392"/>
                </a:cxn>
                <a:cxn ang="0">
                  <a:pos x="53" y="428"/>
                </a:cxn>
                <a:cxn ang="0">
                  <a:pos x="56" y="467"/>
                </a:cxn>
                <a:cxn ang="0">
                  <a:pos x="249" y="669"/>
                </a:cxn>
                <a:cxn ang="0">
                  <a:pos x="402" y="633"/>
                </a:cxn>
                <a:cxn ang="0">
                  <a:pos x="553" y="527"/>
                </a:cxn>
                <a:cxn ang="0">
                  <a:pos x="628" y="371"/>
                </a:cxn>
                <a:cxn ang="0">
                  <a:pos x="780" y="237"/>
                </a:cxn>
                <a:cxn ang="0">
                  <a:pos x="777" y="208"/>
                </a:cxn>
              </a:cxnLst>
              <a:rect l="0" t="0" r="r" b="b"/>
              <a:pathLst>
                <a:path w="781" h="670">
                  <a:moveTo>
                    <a:pt x="777" y="208"/>
                  </a:moveTo>
                  <a:lnTo>
                    <a:pt x="724" y="172"/>
                  </a:lnTo>
                  <a:lnTo>
                    <a:pt x="635" y="195"/>
                  </a:lnTo>
                  <a:lnTo>
                    <a:pt x="500" y="267"/>
                  </a:lnTo>
                  <a:lnTo>
                    <a:pt x="46" y="0"/>
                  </a:lnTo>
                  <a:lnTo>
                    <a:pt x="0" y="26"/>
                  </a:lnTo>
                  <a:lnTo>
                    <a:pt x="8" y="76"/>
                  </a:lnTo>
                  <a:lnTo>
                    <a:pt x="130" y="202"/>
                  </a:lnTo>
                  <a:lnTo>
                    <a:pt x="55" y="359"/>
                  </a:lnTo>
                  <a:lnTo>
                    <a:pt x="72" y="392"/>
                  </a:lnTo>
                  <a:lnTo>
                    <a:pt x="53" y="428"/>
                  </a:lnTo>
                  <a:lnTo>
                    <a:pt x="56" y="467"/>
                  </a:lnTo>
                  <a:lnTo>
                    <a:pt x="249" y="669"/>
                  </a:lnTo>
                  <a:lnTo>
                    <a:pt x="402" y="633"/>
                  </a:lnTo>
                  <a:lnTo>
                    <a:pt x="553" y="527"/>
                  </a:lnTo>
                  <a:lnTo>
                    <a:pt x="628" y="371"/>
                  </a:lnTo>
                  <a:lnTo>
                    <a:pt x="780" y="237"/>
                  </a:lnTo>
                  <a:lnTo>
                    <a:pt x="777" y="208"/>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199" name="Freeform 7"/>
            <p:cNvSpPr>
              <a:spLocks/>
            </p:cNvSpPr>
            <p:nvPr/>
          </p:nvSpPr>
          <p:spPr bwMode="auto">
            <a:xfrm>
              <a:off x="2549" y="2713"/>
              <a:ext cx="834" cy="757"/>
            </a:xfrm>
            <a:custGeom>
              <a:avLst/>
              <a:gdLst/>
              <a:ahLst/>
              <a:cxnLst>
                <a:cxn ang="0">
                  <a:pos x="780" y="194"/>
                </a:cxn>
                <a:cxn ang="0">
                  <a:pos x="758" y="185"/>
                </a:cxn>
                <a:cxn ang="0">
                  <a:pos x="733" y="179"/>
                </a:cxn>
                <a:cxn ang="0">
                  <a:pos x="708" y="181"/>
                </a:cxn>
                <a:cxn ang="0">
                  <a:pos x="683" y="186"/>
                </a:cxn>
                <a:cxn ang="0">
                  <a:pos x="503" y="277"/>
                </a:cxn>
                <a:cxn ang="0">
                  <a:pos x="0" y="43"/>
                </a:cxn>
                <a:cxn ang="0">
                  <a:pos x="63" y="42"/>
                </a:cxn>
                <a:cxn ang="0">
                  <a:pos x="521" y="310"/>
                </a:cxn>
                <a:cxn ang="0">
                  <a:pos x="675" y="226"/>
                </a:cxn>
                <a:cxn ang="0">
                  <a:pos x="687" y="222"/>
                </a:cxn>
                <a:cxn ang="0">
                  <a:pos x="707" y="220"/>
                </a:cxn>
                <a:cxn ang="0">
                  <a:pos x="728" y="223"/>
                </a:cxn>
                <a:cxn ang="0">
                  <a:pos x="745" y="230"/>
                </a:cxn>
                <a:cxn ang="0">
                  <a:pos x="763" y="243"/>
                </a:cxn>
                <a:cxn ang="0">
                  <a:pos x="770" y="254"/>
                </a:cxn>
                <a:cxn ang="0">
                  <a:pos x="730" y="273"/>
                </a:cxn>
                <a:cxn ang="0">
                  <a:pos x="693" y="298"/>
                </a:cxn>
                <a:cxn ang="0">
                  <a:pos x="660" y="326"/>
                </a:cxn>
                <a:cxn ang="0">
                  <a:pos x="630" y="358"/>
                </a:cxn>
                <a:cxn ang="0">
                  <a:pos x="603" y="392"/>
                </a:cxn>
                <a:cxn ang="0">
                  <a:pos x="580" y="431"/>
                </a:cxn>
                <a:cxn ang="0">
                  <a:pos x="563" y="472"/>
                </a:cxn>
                <a:cxn ang="0">
                  <a:pos x="550" y="514"/>
                </a:cxn>
                <a:cxn ang="0">
                  <a:pos x="544" y="540"/>
                </a:cxn>
                <a:cxn ang="0">
                  <a:pos x="531" y="552"/>
                </a:cxn>
                <a:cxn ang="0">
                  <a:pos x="497" y="582"/>
                </a:cxn>
                <a:cxn ang="0">
                  <a:pos x="459" y="608"/>
                </a:cxn>
                <a:cxn ang="0">
                  <a:pos x="419" y="630"/>
                </a:cxn>
                <a:cxn ang="0">
                  <a:pos x="377" y="646"/>
                </a:cxn>
                <a:cxn ang="0">
                  <a:pos x="332" y="658"/>
                </a:cxn>
                <a:cxn ang="0">
                  <a:pos x="286" y="664"/>
                </a:cxn>
                <a:cxn ang="0">
                  <a:pos x="242" y="716"/>
                </a:cxn>
                <a:cxn ang="0">
                  <a:pos x="291" y="711"/>
                </a:cxn>
                <a:cxn ang="0">
                  <a:pos x="338" y="701"/>
                </a:cxn>
                <a:cxn ang="0">
                  <a:pos x="383" y="685"/>
                </a:cxn>
                <a:cxn ang="0">
                  <a:pos x="425" y="666"/>
                </a:cxn>
                <a:cxn ang="0">
                  <a:pos x="466" y="642"/>
                </a:cxn>
                <a:cxn ang="0">
                  <a:pos x="499" y="615"/>
                </a:cxn>
                <a:cxn ang="0">
                  <a:pos x="518" y="600"/>
                </a:cxn>
                <a:cxn ang="0">
                  <a:pos x="547" y="578"/>
                </a:cxn>
                <a:cxn ang="0">
                  <a:pos x="579" y="561"/>
                </a:cxn>
                <a:cxn ang="0">
                  <a:pos x="613" y="549"/>
                </a:cxn>
                <a:cxn ang="0">
                  <a:pos x="824" y="756"/>
                </a:cxn>
                <a:cxn ang="0">
                  <a:pos x="646" y="533"/>
                </a:cxn>
                <a:cxn ang="0">
                  <a:pos x="639" y="526"/>
                </a:cxn>
                <a:cxn ang="0">
                  <a:pos x="643" y="487"/>
                </a:cxn>
                <a:cxn ang="0">
                  <a:pos x="650" y="450"/>
                </a:cxn>
                <a:cxn ang="0">
                  <a:pos x="663" y="413"/>
                </a:cxn>
                <a:cxn ang="0">
                  <a:pos x="681" y="380"/>
                </a:cxn>
                <a:cxn ang="0">
                  <a:pos x="702" y="348"/>
                </a:cxn>
                <a:cxn ang="0">
                  <a:pos x="729" y="320"/>
                </a:cxn>
                <a:cxn ang="0">
                  <a:pos x="758" y="294"/>
                </a:cxn>
                <a:cxn ang="0">
                  <a:pos x="790" y="275"/>
                </a:cxn>
                <a:cxn ang="0">
                  <a:pos x="825" y="258"/>
                </a:cxn>
              </a:cxnLst>
              <a:rect l="0" t="0" r="r" b="b"/>
              <a:pathLst>
                <a:path w="834" h="757">
                  <a:moveTo>
                    <a:pt x="790" y="201"/>
                  </a:moveTo>
                  <a:lnTo>
                    <a:pt x="780" y="194"/>
                  </a:lnTo>
                  <a:lnTo>
                    <a:pt x="768" y="189"/>
                  </a:lnTo>
                  <a:lnTo>
                    <a:pt x="758" y="185"/>
                  </a:lnTo>
                  <a:lnTo>
                    <a:pt x="746" y="182"/>
                  </a:lnTo>
                  <a:lnTo>
                    <a:pt x="733" y="179"/>
                  </a:lnTo>
                  <a:lnTo>
                    <a:pt x="720" y="181"/>
                  </a:lnTo>
                  <a:lnTo>
                    <a:pt x="708" y="181"/>
                  </a:lnTo>
                  <a:lnTo>
                    <a:pt x="696" y="183"/>
                  </a:lnTo>
                  <a:lnTo>
                    <a:pt x="683" y="186"/>
                  </a:lnTo>
                  <a:lnTo>
                    <a:pt x="676" y="189"/>
                  </a:lnTo>
                  <a:lnTo>
                    <a:pt x="503" y="277"/>
                  </a:lnTo>
                  <a:lnTo>
                    <a:pt x="41" y="0"/>
                  </a:lnTo>
                  <a:lnTo>
                    <a:pt x="0" y="43"/>
                  </a:lnTo>
                  <a:lnTo>
                    <a:pt x="7" y="69"/>
                  </a:lnTo>
                  <a:lnTo>
                    <a:pt x="63" y="42"/>
                  </a:lnTo>
                  <a:lnTo>
                    <a:pt x="246" y="166"/>
                  </a:lnTo>
                  <a:lnTo>
                    <a:pt x="521" y="310"/>
                  </a:lnTo>
                  <a:lnTo>
                    <a:pt x="666" y="227"/>
                  </a:lnTo>
                  <a:lnTo>
                    <a:pt x="675" y="226"/>
                  </a:lnTo>
                  <a:lnTo>
                    <a:pt x="676" y="226"/>
                  </a:lnTo>
                  <a:lnTo>
                    <a:pt x="687" y="222"/>
                  </a:lnTo>
                  <a:lnTo>
                    <a:pt x="696" y="220"/>
                  </a:lnTo>
                  <a:lnTo>
                    <a:pt x="707" y="220"/>
                  </a:lnTo>
                  <a:lnTo>
                    <a:pt x="717" y="220"/>
                  </a:lnTo>
                  <a:lnTo>
                    <a:pt x="728" y="223"/>
                  </a:lnTo>
                  <a:lnTo>
                    <a:pt x="737" y="227"/>
                  </a:lnTo>
                  <a:lnTo>
                    <a:pt x="745" y="230"/>
                  </a:lnTo>
                  <a:lnTo>
                    <a:pt x="755" y="235"/>
                  </a:lnTo>
                  <a:lnTo>
                    <a:pt x="763" y="243"/>
                  </a:lnTo>
                  <a:lnTo>
                    <a:pt x="769" y="251"/>
                  </a:lnTo>
                  <a:lnTo>
                    <a:pt x="770" y="254"/>
                  </a:lnTo>
                  <a:lnTo>
                    <a:pt x="749" y="263"/>
                  </a:lnTo>
                  <a:lnTo>
                    <a:pt x="730" y="273"/>
                  </a:lnTo>
                  <a:lnTo>
                    <a:pt x="711" y="286"/>
                  </a:lnTo>
                  <a:lnTo>
                    <a:pt x="693" y="298"/>
                  </a:lnTo>
                  <a:lnTo>
                    <a:pt x="676" y="312"/>
                  </a:lnTo>
                  <a:lnTo>
                    <a:pt x="660" y="326"/>
                  </a:lnTo>
                  <a:lnTo>
                    <a:pt x="644" y="342"/>
                  </a:lnTo>
                  <a:lnTo>
                    <a:pt x="630" y="358"/>
                  </a:lnTo>
                  <a:lnTo>
                    <a:pt x="616" y="376"/>
                  </a:lnTo>
                  <a:lnTo>
                    <a:pt x="603" y="392"/>
                  </a:lnTo>
                  <a:lnTo>
                    <a:pt x="592" y="411"/>
                  </a:lnTo>
                  <a:lnTo>
                    <a:pt x="580" y="431"/>
                  </a:lnTo>
                  <a:lnTo>
                    <a:pt x="570" y="452"/>
                  </a:lnTo>
                  <a:lnTo>
                    <a:pt x="563" y="472"/>
                  </a:lnTo>
                  <a:lnTo>
                    <a:pt x="555" y="492"/>
                  </a:lnTo>
                  <a:lnTo>
                    <a:pt x="550" y="514"/>
                  </a:lnTo>
                  <a:lnTo>
                    <a:pt x="544" y="535"/>
                  </a:lnTo>
                  <a:lnTo>
                    <a:pt x="544" y="540"/>
                  </a:lnTo>
                  <a:lnTo>
                    <a:pt x="542" y="542"/>
                  </a:lnTo>
                  <a:lnTo>
                    <a:pt x="531" y="552"/>
                  </a:lnTo>
                  <a:lnTo>
                    <a:pt x="515" y="568"/>
                  </a:lnTo>
                  <a:lnTo>
                    <a:pt x="497" y="582"/>
                  </a:lnTo>
                  <a:lnTo>
                    <a:pt x="479" y="595"/>
                  </a:lnTo>
                  <a:lnTo>
                    <a:pt x="459" y="608"/>
                  </a:lnTo>
                  <a:lnTo>
                    <a:pt x="439" y="619"/>
                  </a:lnTo>
                  <a:lnTo>
                    <a:pt x="419" y="630"/>
                  </a:lnTo>
                  <a:lnTo>
                    <a:pt x="398" y="639"/>
                  </a:lnTo>
                  <a:lnTo>
                    <a:pt x="377" y="646"/>
                  </a:lnTo>
                  <a:lnTo>
                    <a:pt x="355" y="652"/>
                  </a:lnTo>
                  <a:lnTo>
                    <a:pt x="332" y="658"/>
                  </a:lnTo>
                  <a:lnTo>
                    <a:pt x="309" y="662"/>
                  </a:lnTo>
                  <a:lnTo>
                    <a:pt x="286" y="664"/>
                  </a:lnTo>
                  <a:lnTo>
                    <a:pt x="263" y="667"/>
                  </a:lnTo>
                  <a:lnTo>
                    <a:pt x="242" y="716"/>
                  </a:lnTo>
                  <a:lnTo>
                    <a:pt x="266" y="713"/>
                  </a:lnTo>
                  <a:lnTo>
                    <a:pt x="291" y="711"/>
                  </a:lnTo>
                  <a:lnTo>
                    <a:pt x="314" y="707"/>
                  </a:lnTo>
                  <a:lnTo>
                    <a:pt x="338" y="701"/>
                  </a:lnTo>
                  <a:lnTo>
                    <a:pt x="359" y="693"/>
                  </a:lnTo>
                  <a:lnTo>
                    <a:pt x="383" y="685"/>
                  </a:lnTo>
                  <a:lnTo>
                    <a:pt x="405" y="676"/>
                  </a:lnTo>
                  <a:lnTo>
                    <a:pt x="425" y="666"/>
                  </a:lnTo>
                  <a:lnTo>
                    <a:pt x="447" y="654"/>
                  </a:lnTo>
                  <a:lnTo>
                    <a:pt x="466" y="642"/>
                  </a:lnTo>
                  <a:lnTo>
                    <a:pt x="472" y="637"/>
                  </a:lnTo>
                  <a:lnTo>
                    <a:pt x="499" y="615"/>
                  </a:lnTo>
                  <a:lnTo>
                    <a:pt x="504" y="611"/>
                  </a:lnTo>
                  <a:lnTo>
                    <a:pt x="518" y="600"/>
                  </a:lnTo>
                  <a:lnTo>
                    <a:pt x="532" y="587"/>
                  </a:lnTo>
                  <a:lnTo>
                    <a:pt x="547" y="578"/>
                  </a:lnTo>
                  <a:lnTo>
                    <a:pt x="562" y="568"/>
                  </a:lnTo>
                  <a:lnTo>
                    <a:pt x="579" y="561"/>
                  </a:lnTo>
                  <a:lnTo>
                    <a:pt x="596" y="554"/>
                  </a:lnTo>
                  <a:lnTo>
                    <a:pt x="613" y="549"/>
                  </a:lnTo>
                  <a:lnTo>
                    <a:pt x="616" y="553"/>
                  </a:lnTo>
                  <a:lnTo>
                    <a:pt x="824" y="756"/>
                  </a:lnTo>
                  <a:lnTo>
                    <a:pt x="833" y="734"/>
                  </a:lnTo>
                  <a:lnTo>
                    <a:pt x="646" y="533"/>
                  </a:lnTo>
                  <a:lnTo>
                    <a:pt x="640" y="527"/>
                  </a:lnTo>
                  <a:lnTo>
                    <a:pt x="639" y="526"/>
                  </a:lnTo>
                  <a:lnTo>
                    <a:pt x="641" y="506"/>
                  </a:lnTo>
                  <a:lnTo>
                    <a:pt x="643" y="487"/>
                  </a:lnTo>
                  <a:lnTo>
                    <a:pt x="646" y="468"/>
                  </a:lnTo>
                  <a:lnTo>
                    <a:pt x="650" y="450"/>
                  </a:lnTo>
                  <a:lnTo>
                    <a:pt x="656" y="430"/>
                  </a:lnTo>
                  <a:lnTo>
                    <a:pt x="663" y="413"/>
                  </a:lnTo>
                  <a:lnTo>
                    <a:pt x="673" y="396"/>
                  </a:lnTo>
                  <a:lnTo>
                    <a:pt x="681" y="380"/>
                  </a:lnTo>
                  <a:lnTo>
                    <a:pt x="691" y="363"/>
                  </a:lnTo>
                  <a:lnTo>
                    <a:pt x="702" y="348"/>
                  </a:lnTo>
                  <a:lnTo>
                    <a:pt x="715" y="334"/>
                  </a:lnTo>
                  <a:lnTo>
                    <a:pt x="729" y="320"/>
                  </a:lnTo>
                  <a:lnTo>
                    <a:pt x="742" y="308"/>
                  </a:lnTo>
                  <a:lnTo>
                    <a:pt x="758" y="294"/>
                  </a:lnTo>
                  <a:lnTo>
                    <a:pt x="774" y="284"/>
                  </a:lnTo>
                  <a:lnTo>
                    <a:pt x="790" y="275"/>
                  </a:lnTo>
                  <a:lnTo>
                    <a:pt x="808" y="266"/>
                  </a:lnTo>
                  <a:lnTo>
                    <a:pt x="825" y="258"/>
                  </a:lnTo>
                  <a:lnTo>
                    <a:pt x="790" y="2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8200" name="Freeform 8"/>
            <p:cNvSpPr>
              <a:spLocks/>
            </p:cNvSpPr>
            <p:nvPr/>
          </p:nvSpPr>
          <p:spPr bwMode="auto">
            <a:xfrm>
              <a:off x="2549" y="2756"/>
              <a:ext cx="339" cy="675"/>
            </a:xfrm>
            <a:custGeom>
              <a:avLst/>
              <a:gdLst/>
              <a:ahLst/>
              <a:cxnLst>
                <a:cxn ang="0">
                  <a:pos x="284" y="267"/>
                </a:cxn>
                <a:cxn ang="0">
                  <a:pos x="334" y="207"/>
                </a:cxn>
                <a:cxn ang="0">
                  <a:pos x="309" y="292"/>
                </a:cxn>
                <a:cxn ang="0">
                  <a:pos x="326" y="344"/>
                </a:cxn>
                <a:cxn ang="0">
                  <a:pos x="314" y="378"/>
                </a:cxn>
                <a:cxn ang="0">
                  <a:pos x="308" y="354"/>
                </a:cxn>
                <a:cxn ang="0">
                  <a:pos x="302" y="338"/>
                </a:cxn>
                <a:cxn ang="0">
                  <a:pos x="293" y="323"/>
                </a:cxn>
                <a:cxn ang="0">
                  <a:pos x="283" y="309"/>
                </a:cxn>
                <a:cxn ang="0">
                  <a:pos x="273" y="295"/>
                </a:cxn>
                <a:cxn ang="0">
                  <a:pos x="261" y="282"/>
                </a:cxn>
                <a:cxn ang="0">
                  <a:pos x="249" y="271"/>
                </a:cxn>
                <a:cxn ang="0">
                  <a:pos x="235" y="259"/>
                </a:cxn>
                <a:cxn ang="0">
                  <a:pos x="221" y="250"/>
                </a:cxn>
                <a:cxn ang="0">
                  <a:pos x="207" y="241"/>
                </a:cxn>
                <a:cxn ang="0">
                  <a:pos x="192" y="233"/>
                </a:cxn>
                <a:cxn ang="0">
                  <a:pos x="176" y="227"/>
                </a:cxn>
                <a:cxn ang="0">
                  <a:pos x="160" y="221"/>
                </a:cxn>
                <a:cxn ang="0">
                  <a:pos x="142" y="217"/>
                </a:cxn>
                <a:cxn ang="0">
                  <a:pos x="134" y="215"/>
                </a:cxn>
                <a:cxn ang="0">
                  <a:pos x="76" y="342"/>
                </a:cxn>
                <a:cxn ang="0">
                  <a:pos x="89" y="378"/>
                </a:cxn>
                <a:cxn ang="0">
                  <a:pos x="69" y="398"/>
                </a:cxn>
                <a:cxn ang="0">
                  <a:pos x="66" y="430"/>
                </a:cxn>
                <a:cxn ang="0">
                  <a:pos x="109" y="476"/>
                </a:cxn>
                <a:cxn ang="0">
                  <a:pos x="195" y="515"/>
                </a:cxn>
                <a:cxn ang="0">
                  <a:pos x="234" y="511"/>
                </a:cxn>
                <a:cxn ang="0">
                  <a:pos x="239" y="465"/>
                </a:cxn>
                <a:cxn ang="0">
                  <a:pos x="267" y="422"/>
                </a:cxn>
                <a:cxn ang="0">
                  <a:pos x="291" y="420"/>
                </a:cxn>
                <a:cxn ang="0">
                  <a:pos x="310" y="403"/>
                </a:cxn>
                <a:cxn ang="0">
                  <a:pos x="338" y="451"/>
                </a:cxn>
                <a:cxn ang="0">
                  <a:pos x="301" y="486"/>
                </a:cxn>
                <a:cxn ang="0">
                  <a:pos x="274" y="544"/>
                </a:cxn>
                <a:cxn ang="0">
                  <a:pos x="225" y="565"/>
                </a:cxn>
                <a:cxn ang="0">
                  <a:pos x="263" y="624"/>
                </a:cxn>
                <a:cxn ang="0">
                  <a:pos x="244" y="674"/>
                </a:cxn>
                <a:cxn ang="0">
                  <a:pos x="197" y="602"/>
                </a:cxn>
                <a:cxn ang="0">
                  <a:pos x="50" y="445"/>
                </a:cxn>
                <a:cxn ang="0">
                  <a:pos x="51" y="408"/>
                </a:cxn>
                <a:cxn ang="0">
                  <a:pos x="76" y="369"/>
                </a:cxn>
                <a:cxn ang="0">
                  <a:pos x="52" y="344"/>
                </a:cxn>
                <a:cxn ang="0">
                  <a:pos x="65" y="298"/>
                </a:cxn>
                <a:cxn ang="0">
                  <a:pos x="95" y="271"/>
                </a:cxn>
                <a:cxn ang="0">
                  <a:pos x="120" y="178"/>
                </a:cxn>
                <a:cxn ang="0">
                  <a:pos x="10" y="59"/>
                </a:cxn>
                <a:cxn ang="0">
                  <a:pos x="0" y="0"/>
                </a:cxn>
                <a:cxn ang="0">
                  <a:pos x="21" y="58"/>
                </a:cxn>
                <a:cxn ang="0">
                  <a:pos x="284" y="267"/>
                </a:cxn>
              </a:cxnLst>
              <a:rect l="0" t="0" r="r" b="b"/>
              <a:pathLst>
                <a:path w="339" h="675">
                  <a:moveTo>
                    <a:pt x="284" y="267"/>
                  </a:moveTo>
                  <a:lnTo>
                    <a:pt x="334" y="207"/>
                  </a:lnTo>
                  <a:lnTo>
                    <a:pt x="309" y="292"/>
                  </a:lnTo>
                  <a:lnTo>
                    <a:pt x="326" y="344"/>
                  </a:lnTo>
                  <a:lnTo>
                    <a:pt x="314" y="378"/>
                  </a:lnTo>
                  <a:lnTo>
                    <a:pt x="308" y="354"/>
                  </a:lnTo>
                  <a:lnTo>
                    <a:pt x="302" y="338"/>
                  </a:lnTo>
                  <a:lnTo>
                    <a:pt x="293" y="323"/>
                  </a:lnTo>
                  <a:lnTo>
                    <a:pt x="283" y="309"/>
                  </a:lnTo>
                  <a:lnTo>
                    <a:pt x="273" y="295"/>
                  </a:lnTo>
                  <a:lnTo>
                    <a:pt x="261" y="282"/>
                  </a:lnTo>
                  <a:lnTo>
                    <a:pt x="249" y="271"/>
                  </a:lnTo>
                  <a:lnTo>
                    <a:pt x="235" y="259"/>
                  </a:lnTo>
                  <a:lnTo>
                    <a:pt x="221" y="250"/>
                  </a:lnTo>
                  <a:lnTo>
                    <a:pt x="207" y="241"/>
                  </a:lnTo>
                  <a:lnTo>
                    <a:pt x="192" y="233"/>
                  </a:lnTo>
                  <a:lnTo>
                    <a:pt x="176" y="227"/>
                  </a:lnTo>
                  <a:lnTo>
                    <a:pt x="160" y="221"/>
                  </a:lnTo>
                  <a:lnTo>
                    <a:pt x="142" y="217"/>
                  </a:lnTo>
                  <a:lnTo>
                    <a:pt x="134" y="215"/>
                  </a:lnTo>
                  <a:lnTo>
                    <a:pt x="76" y="342"/>
                  </a:lnTo>
                  <a:lnTo>
                    <a:pt x="89" y="378"/>
                  </a:lnTo>
                  <a:lnTo>
                    <a:pt x="69" y="398"/>
                  </a:lnTo>
                  <a:lnTo>
                    <a:pt x="66" y="430"/>
                  </a:lnTo>
                  <a:lnTo>
                    <a:pt x="109" y="476"/>
                  </a:lnTo>
                  <a:lnTo>
                    <a:pt x="195" y="515"/>
                  </a:lnTo>
                  <a:lnTo>
                    <a:pt x="234" y="511"/>
                  </a:lnTo>
                  <a:lnTo>
                    <a:pt x="239" y="465"/>
                  </a:lnTo>
                  <a:lnTo>
                    <a:pt x="267" y="422"/>
                  </a:lnTo>
                  <a:lnTo>
                    <a:pt x="291" y="420"/>
                  </a:lnTo>
                  <a:lnTo>
                    <a:pt x="310" y="403"/>
                  </a:lnTo>
                  <a:lnTo>
                    <a:pt x="338" y="451"/>
                  </a:lnTo>
                  <a:lnTo>
                    <a:pt x="301" y="486"/>
                  </a:lnTo>
                  <a:lnTo>
                    <a:pt x="274" y="544"/>
                  </a:lnTo>
                  <a:lnTo>
                    <a:pt x="225" y="565"/>
                  </a:lnTo>
                  <a:lnTo>
                    <a:pt x="263" y="624"/>
                  </a:lnTo>
                  <a:lnTo>
                    <a:pt x="244" y="674"/>
                  </a:lnTo>
                  <a:lnTo>
                    <a:pt x="197" y="602"/>
                  </a:lnTo>
                  <a:lnTo>
                    <a:pt x="50" y="445"/>
                  </a:lnTo>
                  <a:lnTo>
                    <a:pt x="51" y="408"/>
                  </a:lnTo>
                  <a:lnTo>
                    <a:pt x="76" y="369"/>
                  </a:lnTo>
                  <a:lnTo>
                    <a:pt x="52" y="344"/>
                  </a:lnTo>
                  <a:lnTo>
                    <a:pt x="65" y="298"/>
                  </a:lnTo>
                  <a:lnTo>
                    <a:pt x="95" y="271"/>
                  </a:lnTo>
                  <a:lnTo>
                    <a:pt x="120" y="178"/>
                  </a:lnTo>
                  <a:lnTo>
                    <a:pt x="10" y="59"/>
                  </a:lnTo>
                  <a:lnTo>
                    <a:pt x="0" y="0"/>
                  </a:lnTo>
                  <a:lnTo>
                    <a:pt x="21" y="58"/>
                  </a:lnTo>
                  <a:lnTo>
                    <a:pt x="284" y="26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8201" name="Freeform 9"/>
            <p:cNvSpPr>
              <a:spLocks/>
            </p:cNvSpPr>
            <p:nvPr/>
          </p:nvSpPr>
          <p:spPr bwMode="auto">
            <a:xfrm>
              <a:off x="2779" y="3381"/>
              <a:ext cx="604" cy="293"/>
            </a:xfrm>
            <a:custGeom>
              <a:avLst/>
              <a:gdLst/>
              <a:ahLst/>
              <a:cxnLst>
                <a:cxn ang="0">
                  <a:pos x="591" y="107"/>
                </a:cxn>
                <a:cxn ang="0">
                  <a:pos x="576" y="108"/>
                </a:cxn>
                <a:cxn ang="0">
                  <a:pos x="556" y="108"/>
                </a:cxn>
                <a:cxn ang="0">
                  <a:pos x="535" y="107"/>
                </a:cxn>
                <a:cxn ang="0">
                  <a:pos x="515" y="105"/>
                </a:cxn>
                <a:cxn ang="0">
                  <a:pos x="496" y="100"/>
                </a:cxn>
                <a:cxn ang="0">
                  <a:pos x="477" y="96"/>
                </a:cxn>
                <a:cxn ang="0">
                  <a:pos x="457" y="90"/>
                </a:cxn>
                <a:cxn ang="0">
                  <a:pos x="455" y="96"/>
                </a:cxn>
                <a:cxn ang="0">
                  <a:pos x="371" y="239"/>
                </a:cxn>
                <a:cxn ang="0">
                  <a:pos x="329" y="193"/>
                </a:cxn>
                <a:cxn ang="0">
                  <a:pos x="298" y="278"/>
                </a:cxn>
                <a:cxn ang="0">
                  <a:pos x="201" y="191"/>
                </a:cxn>
                <a:cxn ang="0">
                  <a:pos x="150" y="284"/>
                </a:cxn>
                <a:cxn ang="0">
                  <a:pos x="120" y="198"/>
                </a:cxn>
                <a:cxn ang="0">
                  <a:pos x="19" y="292"/>
                </a:cxn>
                <a:cxn ang="0">
                  <a:pos x="0" y="92"/>
                </a:cxn>
                <a:cxn ang="0">
                  <a:pos x="18" y="32"/>
                </a:cxn>
                <a:cxn ang="0">
                  <a:pos x="46" y="34"/>
                </a:cxn>
                <a:cxn ang="0">
                  <a:pos x="54" y="217"/>
                </a:cxn>
                <a:cxn ang="0">
                  <a:pos x="121" y="115"/>
                </a:cxn>
                <a:cxn ang="0">
                  <a:pos x="155" y="222"/>
                </a:cxn>
                <a:cxn ang="0">
                  <a:pos x="194" y="140"/>
                </a:cxn>
                <a:cxn ang="0">
                  <a:pos x="290" y="224"/>
                </a:cxn>
                <a:cxn ang="0">
                  <a:pos x="309" y="171"/>
                </a:cxn>
                <a:cxn ang="0">
                  <a:pos x="234" y="91"/>
                </a:cxn>
                <a:cxn ang="0">
                  <a:pos x="357" y="179"/>
                </a:cxn>
                <a:cxn ang="0">
                  <a:pos x="433" y="72"/>
                </a:cxn>
                <a:cxn ang="0">
                  <a:pos x="369" y="0"/>
                </a:cxn>
                <a:cxn ang="0">
                  <a:pos x="382" y="11"/>
                </a:cxn>
                <a:cxn ang="0">
                  <a:pos x="394" y="23"/>
                </a:cxn>
                <a:cxn ang="0">
                  <a:pos x="408" y="33"/>
                </a:cxn>
                <a:cxn ang="0">
                  <a:pos x="423" y="44"/>
                </a:cxn>
                <a:cxn ang="0">
                  <a:pos x="437" y="50"/>
                </a:cxn>
                <a:cxn ang="0">
                  <a:pos x="453" y="58"/>
                </a:cxn>
                <a:cxn ang="0">
                  <a:pos x="468" y="64"/>
                </a:cxn>
                <a:cxn ang="0">
                  <a:pos x="484" y="68"/>
                </a:cxn>
                <a:cxn ang="0">
                  <a:pos x="502" y="73"/>
                </a:cxn>
                <a:cxn ang="0">
                  <a:pos x="519" y="74"/>
                </a:cxn>
                <a:cxn ang="0">
                  <a:pos x="535" y="76"/>
                </a:cxn>
                <a:cxn ang="0">
                  <a:pos x="551" y="75"/>
                </a:cxn>
                <a:cxn ang="0">
                  <a:pos x="569" y="74"/>
                </a:cxn>
                <a:cxn ang="0">
                  <a:pos x="586" y="71"/>
                </a:cxn>
                <a:cxn ang="0">
                  <a:pos x="601" y="66"/>
                </a:cxn>
                <a:cxn ang="0">
                  <a:pos x="603" y="66"/>
                </a:cxn>
                <a:cxn ang="0">
                  <a:pos x="591" y="107"/>
                </a:cxn>
              </a:cxnLst>
              <a:rect l="0" t="0" r="r" b="b"/>
              <a:pathLst>
                <a:path w="604" h="293">
                  <a:moveTo>
                    <a:pt x="591" y="107"/>
                  </a:moveTo>
                  <a:lnTo>
                    <a:pt x="576" y="108"/>
                  </a:lnTo>
                  <a:lnTo>
                    <a:pt x="556" y="108"/>
                  </a:lnTo>
                  <a:lnTo>
                    <a:pt x="535" y="107"/>
                  </a:lnTo>
                  <a:lnTo>
                    <a:pt x="515" y="105"/>
                  </a:lnTo>
                  <a:lnTo>
                    <a:pt x="496" y="100"/>
                  </a:lnTo>
                  <a:lnTo>
                    <a:pt x="477" y="96"/>
                  </a:lnTo>
                  <a:lnTo>
                    <a:pt x="457" y="90"/>
                  </a:lnTo>
                  <a:lnTo>
                    <a:pt x="455" y="96"/>
                  </a:lnTo>
                  <a:lnTo>
                    <a:pt x="371" y="239"/>
                  </a:lnTo>
                  <a:lnTo>
                    <a:pt x="329" y="193"/>
                  </a:lnTo>
                  <a:lnTo>
                    <a:pt x="298" y="278"/>
                  </a:lnTo>
                  <a:lnTo>
                    <a:pt x="201" y="191"/>
                  </a:lnTo>
                  <a:lnTo>
                    <a:pt x="150" y="284"/>
                  </a:lnTo>
                  <a:lnTo>
                    <a:pt x="120" y="198"/>
                  </a:lnTo>
                  <a:lnTo>
                    <a:pt x="19" y="292"/>
                  </a:lnTo>
                  <a:lnTo>
                    <a:pt x="0" y="92"/>
                  </a:lnTo>
                  <a:lnTo>
                    <a:pt x="18" y="32"/>
                  </a:lnTo>
                  <a:lnTo>
                    <a:pt x="46" y="34"/>
                  </a:lnTo>
                  <a:lnTo>
                    <a:pt x="54" y="217"/>
                  </a:lnTo>
                  <a:lnTo>
                    <a:pt x="121" y="115"/>
                  </a:lnTo>
                  <a:lnTo>
                    <a:pt x="155" y="222"/>
                  </a:lnTo>
                  <a:lnTo>
                    <a:pt x="194" y="140"/>
                  </a:lnTo>
                  <a:lnTo>
                    <a:pt x="290" y="224"/>
                  </a:lnTo>
                  <a:lnTo>
                    <a:pt x="309" y="171"/>
                  </a:lnTo>
                  <a:lnTo>
                    <a:pt x="234" y="91"/>
                  </a:lnTo>
                  <a:lnTo>
                    <a:pt x="357" y="179"/>
                  </a:lnTo>
                  <a:lnTo>
                    <a:pt x="433" y="72"/>
                  </a:lnTo>
                  <a:lnTo>
                    <a:pt x="369" y="0"/>
                  </a:lnTo>
                  <a:lnTo>
                    <a:pt x="382" y="11"/>
                  </a:lnTo>
                  <a:lnTo>
                    <a:pt x="394" y="23"/>
                  </a:lnTo>
                  <a:lnTo>
                    <a:pt x="408" y="33"/>
                  </a:lnTo>
                  <a:lnTo>
                    <a:pt x="423" y="44"/>
                  </a:lnTo>
                  <a:lnTo>
                    <a:pt x="437" y="50"/>
                  </a:lnTo>
                  <a:lnTo>
                    <a:pt x="453" y="58"/>
                  </a:lnTo>
                  <a:lnTo>
                    <a:pt x="468" y="64"/>
                  </a:lnTo>
                  <a:lnTo>
                    <a:pt x="484" y="68"/>
                  </a:lnTo>
                  <a:lnTo>
                    <a:pt x="502" y="73"/>
                  </a:lnTo>
                  <a:lnTo>
                    <a:pt x="519" y="74"/>
                  </a:lnTo>
                  <a:lnTo>
                    <a:pt x="535" y="76"/>
                  </a:lnTo>
                  <a:lnTo>
                    <a:pt x="551" y="75"/>
                  </a:lnTo>
                  <a:lnTo>
                    <a:pt x="569" y="74"/>
                  </a:lnTo>
                  <a:lnTo>
                    <a:pt x="586" y="71"/>
                  </a:lnTo>
                  <a:lnTo>
                    <a:pt x="601" y="66"/>
                  </a:lnTo>
                  <a:lnTo>
                    <a:pt x="603" y="66"/>
                  </a:lnTo>
                  <a:lnTo>
                    <a:pt x="591" y="10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ea typeface="宋体" charset="-122"/>
              </a:rPr>
              <a:t>Binary Tree Traversals</a:t>
            </a:r>
          </a:p>
        </p:txBody>
      </p:sp>
      <p:sp>
        <p:nvSpPr>
          <p:cNvPr id="112643" name="Rectangle 3"/>
          <p:cNvSpPr>
            <a:spLocks noGrp="1" noChangeArrowheads="1"/>
          </p:cNvSpPr>
          <p:nvPr>
            <p:ph type="body" idx="1"/>
          </p:nvPr>
        </p:nvSpPr>
        <p:spPr/>
        <p:txBody>
          <a:bodyPr/>
          <a:lstStyle/>
          <a:p>
            <a:pPr>
              <a:lnSpc>
                <a:spcPct val="90000"/>
              </a:lnSpc>
            </a:pPr>
            <a:r>
              <a:rPr lang="en-US" altLang="zh-CN">
                <a:ea typeface="宋体" charset="-122"/>
              </a:rPr>
              <a:t>pre-order traversal</a:t>
            </a:r>
          </a:p>
          <a:p>
            <a:pPr lvl="1">
              <a:lnSpc>
                <a:spcPct val="90000"/>
              </a:lnSpc>
            </a:pPr>
            <a:r>
              <a:rPr lang="en-US" altLang="zh-CN">
                <a:ea typeface="宋体" charset="-122"/>
              </a:rPr>
              <a:t>root (left sub_tree) (right sub_tree)</a:t>
            </a:r>
          </a:p>
          <a:p>
            <a:pPr>
              <a:lnSpc>
                <a:spcPct val="90000"/>
              </a:lnSpc>
            </a:pPr>
            <a:r>
              <a:rPr lang="en-US" altLang="zh-CN">
                <a:ea typeface="宋体" charset="-122"/>
              </a:rPr>
              <a:t>in-order traversal</a:t>
            </a:r>
          </a:p>
          <a:p>
            <a:pPr lvl="1">
              <a:lnSpc>
                <a:spcPct val="90000"/>
              </a:lnSpc>
            </a:pPr>
            <a:r>
              <a:rPr lang="en-US" altLang="zh-CN">
                <a:ea typeface="宋体" charset="-122"/>
              </a:rPr>
              <a:t>(left sub_tree) root (right sub_tree)</a:t>
            </a:r>
          </a:p>
          <a:p>
            <a:pPr>
              <a:lnSpc>
                <a:spcPct val="90000"/>
              </a:lnSpc>
            </a:pPr>
            <a:r>
              <a:rPr lang="en-US" altLang="zh-CN">
                <a:ea typeface="宋体" charset="-122"/>
              </a:rPr>
              <a:t>post-order traversal</a:t>
            </a:r>
          </a:p>
          <a:p>
            <a:pPr lvl="1">
              <a:lnSpc>
                <a:spcPct val="90000"/>
              </a:lnSpc>
            </a:pPr>
            <a:r>
              <a:rPr lang="en-US" altLang="zh-CN">
                <a:ea typeface="宋体" charset="-122"/>
              </a:rPr>
              <a:t>(left sub_tree) (right sub_tree) root</a:t>
            </a:r>
          </a:p>
          <a:p>
            <a:pPr>
              <a:lnSpc>
                <a:spcPct val="90000"/>
              </a:lnSpc>
            </a:pPr>
            <a:r>
              <a:rPr lang="en-US" altLang="zh-CN">
                <a:ea typeface="宋体" charset="-122"/>
              </a:rPr>
              <a:t>backward in-order traversal</a:t>
            </a:r>
          </a:p>
          <a:p>
            <a:pPr lvl="1">
              <a:lnSpc>
                <a:spcPct val="90000"/>
              </a:lnSpc>
            </a:pPr>
            <a:r>
              <a:rPr lang="en-US" altLang="zh-CN">
                <a:ea typeface="宋体" charset="-122"/>
              </a:rPr>
              <a:t>(right sub_tree) root (left sub_tree)</a:t>
            </a:r>
          </a:p>
        </p:txBody>
      </p:sp>
      <p:sp>
        <p:nvSpPr>
          <p:cNvPr id="112644" name="Text Box 4"/>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4387"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4388"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4389" name="Rectangle 5"/>
          <p:cNvSpPr>
            <a:spLocks noGrp="1" noChangeArrowheads="1"/>
          </p:cNvSpPr>
          <p:nvPr>
            <p:ph type="body" idx="1"/>
          </p:nvPr>
        </p:nvSpPr>
        <p:spPr>
          <a:xfrm>
            <a:off x="620713" y="1958975"/>
            <a:ext cx="7913687" cy="43116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44390" name="Rectangle 6"/>
          <p:cNvSpPr>
            <a:spLocks noGrp="1" noChangeArrowheads="1"/>
          </p:cNvSpPr>
          <p:nvPr>
            <p:ph type="title"/>
          </p:nvPr>
        </p:nvSpPr>
        <p:spPr>
          <a:xfrm>
            <a:off x="306388" y="457200"/>
            <a:ext cx="8509000" cy="1143000"/>
          </a:xfrm>
          <a:ln/>
          <a:effectLst/>
        </p:spPr>
        <p:txBody>
          <a:bodyPr lIns="92075" tIns="46038" rIns="92075" bIns="46038" anchor="b"/>
          <a:lstStyle/>
          <a:p>
            <a:br>
              <a:rPr lang="en-US" altLang="en-US"/>
            </a:br>
            <a:r>
              <a:rPr lang="en-US" altLang="en-US" sz="4000">
                <a:solidFill>
                  <a:schemeClr val="tx1"/>
                </a:solidFill>
              </a:rPr>
              <a:t>Preorder Traversal:   J E A H T M Y</a:t>
            </a:r>
          </a:p>
        </p:txBody>
      </p:sp>
      <p:sp>
        <p:nvSpPr>
          <p:cNvPr id="144391" name="Rectangle 7"/>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392" name="Rectangle 8"/>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393" name="Rectangle 9"/>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44394" name="Group 10"/>
          <p:cNvGrpSpPr>
            <a:grpSpLocks/>
          </p:cNvGrpSpPr>
          <p:nvPr/>
        </p:nvGrpSpPr>
        <p:grpSpPr bwMode="auto">
          <a:xfrm>
            <a:off x="4162425" y="2876550"/>
            <a:ext cx="927100" cy="457200"/>
            <a:chOff x="2622" y="1812"/>
            <a:chExt cx="584" cy="288"/>
          </a:xfrm>
        </p:grpSpPr>
        <p:sp>
          <p:nvSpPr>
            <p:cNvPr id="144395" name="Rectangle 11"/>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396" name="Rectangle 12"/>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‘J’</a:t>
              </a:r>
            </a:p>
          </p:txBody>
        </p:sp>
      </p:grpSp>
      <p:sp>
        <p:nvSpPr>
          <p:cNvPr id="144397" name="Line 13"/>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398" name="Line 14"/>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399" name="Line 15"/>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400" name="Line 16"/>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401" name="Rectangle 17"/>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‘E’</a:t>
            </a:r>
          </a:p>
        </p:txBody>
      </p:sp>
      <p:sp>
        <p:nvSpPr>
          <p:cNvPr id="144402" name="Rectangle 18"/>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‘A’</a:t>
            </a:r>
          </a:p>
        </p:txBody>
      </p:sp>
      <p:sp>
        <p:nvSpPr>
          <p:cNvPr id="144403" name="Rectangle 19"/>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‘H’</a:t>
            </a:r>
          </a:p>
        </p:txBody>
      </p:sp>
      <p:sp>
        <p:nvSpPr>
          <p:cNvPr id="144404" name="Rectangle 20"/>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405" name="Rectangle 21"/>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406" name="Rectangle 22"/>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407" name="Rectangle 23"/>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a:t>
            </a:r>
          </a:p>
        </p:txBody>
      </p:sp>
      <p:sp>
        <p:nvSpPr>
          <p:cNvPr id="144408" name="Line 24"/>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409" name="Line 25"/>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410" name="Rectangle 26"/>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‘M’</a:t>
            </a:r>
          </a:p>
        </p:txBody>
      </p:sp>
      <p:sp>
        <p:nvSpPr>
          <p:cNvPr id="144411" name="Rectangle 27"/>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‘Y’</a:t>
            </a:r>
          </a:p>
        </p:txBody>
      </p:sp>
      <p:sp>
        <p:nvSpPr>
          <p:cNvPr id="144412" name="Rectangle 28"/>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413" name="Line 29"/>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414" name="Rectangle 30"/>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tree</a:t>
            </a:r>
          </a:p>
        </p:txBody>
      </p:sp>
      <p:sp>
        <p:nvSpPr>
          <p:cNvPr id="144415" name="Rectangle 31"/>
          <p:cNvSpPr>
            <a:spLocks noChangeArrowheads="1"/>
          </p:cNvSpPr>
          <p:nvPr/>
        </p:nvSpPr>
        <p:spPr bwMode="auto">
          <a:xfrm>
            <a:off x="712788" y="5834063"/>
            <a:ext cx="3757612"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hlink"/>
                </a:solidFill>
                <a:latin typeface="Arial" charset="0"/>
              </a:rPr>
              <a:t>Print left subtree second</a:t>
            </a:r>
          </a:p>
        </p:txBody>
      </p:sp>
      <p:sp>
        <p:nvSpPr>
          <p:cNvPr id="144416" name="Rectangle 32"/>
          <p:cNvSpPr>
            <a:spLocks noChangeArrowheads="1"/>
          </p:cNvSpPr>
          <p:nvPr/>
        </p:nvSpPr>
        <p:spPr bwMode="auto">
          <a:xfrm>
            <a:off x="5176838" y="5834063"/>
            <a:ext cx="3435350"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FFC66"/>
                </a:solidFill>
                <a:latin typeface="Arial" charset="0"/>
              </a:rPr>
              <a:t>Print right subtree last</a:t>
            </a:r>
          </a:p>
        </p:txBody>
      </p:sp>
      <p:sp>
        <p:nvSpPr>
          <p:cNvPr id="144417" name="Rectangle 33"/>
          <p:cNvSpPr>
            <a:spLocks noChangeArrowheads="1"/>
          </p:cNvSpPr>
          <p:nvPr/>
        </p:nvSpPr>
        <p:spPr bwMode="auto">
          <a:xfrm>
            <a:off x="5648325" y="1657350"/>
            <a:ext cx="1538288" cy="457200"/>
          </a:xfrm>
          <a:prstGeom prst="rect">
            <a:avLst/>
          </a:prstGeom>
          <a:noFill/>
          <a:ln w="9525">
            <a:noFill/>
            <a:miter lim="800000"/>
            <a:headEnd/>
            <a:tailEnd/>
          </a:ln>
          <a:effectLst/>
        </p:spPr>
        <p:txBody>
          <a:bodyPr wrap="none" lIns="92075" tIns="46038" rIns="92075" bIns="46038">
            <a:spAutoFit/>
          </a:bodyPr>
          <a:lstStyle/>
          <a:p>
            <a:r>
              <a:rPr lang="en-US" altLang="en-US" b="1">
                <a:latin typeface="Arial" charset="0"/>
              </a:rPr>
              <a:t>Print first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a:ea typeface="宋体" charset="-122"/>
              </a:rPr>
              <a:t>Preorder Traversal</a:t>
            </a:r>
          </a:p>
        </p:txBody>
      </p:sp>
      <p:sp>
        <p:nvSpPr>
          <p:cNvPr id="154627" name="Rectangle 3"/>
          <p:cNvSpPr>
            <a:spLocks noGrp="1" noChangeArrowheads="1"/>
          </p:cNvSpPr>
          <p:nvPr>
            <p:ph type="body" idx="1"/>
          </p:nvPr>
        </p:nvSpPr>
        <p:spPr/>
        <p:txBody>
          <a:bodyPr/>
          <a:lstStyle/>
          <a:p>
            <a:r>
              <a:rPr lang="en-US" altLang="zh-CN">
                <a:ea typeface="宋体" charset="-122"/>
              </a:rPr>
              <a:t>Example: print the contents of each node</a:t>
            </a:r>
          </a:p>
        </p:txBody>
      </p:sp>
      <p:sp>
        <p:nvSpPr>
          <p:cNvPr id="154628"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4629" name="Rectangle 5"/>
          <p:cNvSpPr>
            <a:spLocks noChangeArrowheads="1"/>
          </p:cNvSpPr>
          <p:nvPr/>
        </p:nvSpPr>
        <p:spPr bwMode="auto">
          <a:xfrm>
            <a:off x="457200" y="2895600"/>
            <a:ext cx="81454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preorder_print(const binary_tree_node&lt;Item&gt;* node_ptr)</a:t>
            </a:r>
          </a:p>
          <a:p>
            <a:r>
              <a:rPr lang="en-US" altLang="zh-CN" sz="1800">
                <a:solidFill>
                  <a:srgbClr val="000000"/>
                </a:solidFill>
                <a:latin typeface="Arial" charset="0"/>
                <a:ea typeface="宋体" charset="-122"/>
              </a:rPr>
              <a:t>    // Library facilities used: cstdlib, iostream</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std::cout &lt;&lt;  node_ptr-&gt;data( ) &lt;&lt; std::endl;</a:t>
            </a:r>
          </a:p>
          <a:p>
            <a:r>
              <a:rPr lang="en-US" altLang="zh-CN" sz="1800">
                <a:solidFill>
                  <a:srgbClr val="000000"/>
                </a:solidFill>
                <a:latin typeface="Arial" charset="0"/>
                <a:ea typeface="宋体" charset="-122"/>
              </a:rPr>
              <a:t>            preorder_print(node_ptr-&gt;left( ));</a:t>
            </a:r>
          </a:p>
          <a:p>
            <a:r>
              <a:rPr lang="en-US" altLang="zh-CN" sz="1800">
                <a:solidFill>
                  <a:srgbClr val="000000"/>
                </a:solidFill>
                <a:latin typeface="Arial" charset="0"/>
                <a:ea typeface="宋体" charset="-122"/>
              </a:rPr>
              <a:t>            preorder_print(node_ptr-&gt;right( ));</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2339"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2340"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2341" name="Rectangle 5"/>
          <p:cNvSpPr>
            <a:spLocks noGrp="1" noChangeArrowheads="1"/>
          </p:cNvSpPr>
          <p:nvPr>
            <p:ph type="body" idx="1"/>
          </p:nvPr>
        </p:nvSpPr>
        <p:spPr>
          <a:xfrm>
            <a:off x="620713" y="1958975"/>
            <a:ext cx="7913687" cy="43116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42342" name="Rectangle 6"/>
          <p:cNvSpPr>
            <a:spLocks noGrp="1" noChangeArrowheads="1"/>
          </p:cNvSpPr>
          <p:nvPr>
            <p:ph type="title"/>
          </p:nvPr>
        </p:nvSpPr>
        <p:spPr>
          <a:xfrm>
            <a:off x="361950" y="533400"/>
            <a:ext cx="8515350" cy="1143000"/>
          </a:xfrm>
          <a:noFill/>
          <a:ln/>
          <a:effectLst/>
        </p:spPr>
        <p:txBody>
          <a:bodyPr lIns="92075" tIns="46038" rIns="92075" bIns="46038" anchor="b"/>
          <a:lstStyle/>
          <a:p>
            <a:br>
              <a:rPr lang="en-US" altLang="en-US"/>
            </a:br>
            <a:r>
              <a:rPr lang="en-US" altLang="en-US" sz="4000">
                <a:solidFill>
                  <a:schemeClr val="tx1"/>
                </a:solidFill>
              </a:rPr>
              <a:t>Inorder Traversal:  A E H J M T Y</a:t>
            </a:r>
            <a:r>
              <a:rPr lang="en-US" altLang="en-US"/>
              <a:t> </a:t>
            </a:r>
          </a:p>
        </p:txBody>
      </p:sp>
      <p:sp>
        <p:nvSpPr>
          <p:cNvPr id="142343" name="Rectangle 7"/>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44" name="Rectangle 8"/>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45" name="Rectangle 9"/>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42346" name="Group 10"/>
          <p:cNvGrpSpPr>
            <a:grpSpLocks/>
          </p:cNvGrpSpPr>
          <p:nvPr/>
        </p:nvGrpSpPr>
        <p:grpSpPr bwMode="auto">
          <a:xfrm>
            <a:off x="4162425" y="2876550"/>
            <a:ext cx="927100" cy="457200"/>
            <a:chOff x="2622" y="1812"/>
            <a:chExt cx="584" cy="288"/>
          </a:xfrm>
        </p:grpSpPr>
        <p:sp>
          <p:nvSpPr>
            <p:cNvPr id="142347" name="Rectangle 11"/>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48" name="Rectangle 12"/>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‘J’</a:t>
              </a:r>
            </a:p>
          </p:txBody>
        </p:sp>
      </p:grpSp>
      <p:sp>
        <p:nvSpPr>
          <p:cNvPr id="142349" name="Line 13"/>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50" name="Line 14"/>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51" name="Line 15"/>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52" name="Line 16"/>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53" name="Rectangle 17"/>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‘E’</a:t>
            </a:r>
          </a:p>
        </p:txBody>
      </p:sp>
      <p:sp>
        <p:nvSpPr>
          <p:cNvPr id="142354" name="Rectangle 18"/>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‘A’</a:t>
            </a:r>
          </a:p>
        </p:txBody>
      </p:sp>
      <p:sp>
        <p:nvSpPr>
          <p:cNvPr id="142355" name="Rectangle 19"/>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‘H’</a:t>
            </a:r>
          </a:p>
        </p:txBody>
      </p:sp>
      <p:sp>
        <p:nvSpPr>
          <p:cNvPr id="142356" name="Rectangle 20"/>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57" name="Rectangle 21"/>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58" name="Rectangle 22"/>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59" name="Rectangle 23"/>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a:t>
            </a:r>
          </a:p>
        </p:txBody>
      </p:sp>
      <p:sp>
        <p:nvSpPr>
          <p:cNvPr id="142360" name="Line 24"/>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61" name="Line 25"/>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62" name="Rectangle 26"/>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‘M’</a:t>
            </a:r>
          </a:p>
        </p:txBody>
      </p:sp>
      <p:sp>
        <p:nvSpPr>
          <p:cNvPr id="142363" name="Rectangle 27"/>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‘Y’</a:t>
            </a:r>
          </a:p>
        </p:txBody>
      </p:sp>
      <p:sp>
        <p:nvSpPr>
          <p:cNvPr id="142364" name="Rectangle 28"/>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65" name="Line 29"/>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66" name="Rectangle 30"/>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tree</a:t>
            </a:r>
          </a:p>
        </p:txBody>
      </p:sp>
      <p:sp>
        <p:nvSpPr>
          <p:cNvPr id="142367" name="Rectangle 31"/>
          <p:cNvSpPr>
            <a:spLocks noChangeArrowheads="1"/>
          </p:cNvSpPr>
          <p:nvPr/>
        </p:nvSpPr>
        <p:spPr bwMode="auto">
          <a:xfrm>
            <a:off x="712788" y="5834063"/>
            <a:ext cx="3267075" cy="457200"/>
          </a:xfrm>
          <a:prstGeom prst="rect">
            <a:avLst/>
          </a:prstGeom>
          <a:noFill/>
          <a:ln w="9525">
            <a:noFill/>
            <a:miter lim="800000"/>
            <a:headEnd/>
            <a:tailEnd/>
          </a:ln>
          <a:effectLst/>
        </p:spPr>
        <p:txBody>
          <a:bodyPr wrap="none" lIns="92075" tIns="46038" rIns="92075" bIns="46038">
            <a:spAutoFit/>
          </a:bodyPr>
          <a:lstStyle/>
          <a:p>
            <a:r>
              <a:rPr lang="en-US" altLang="en-US" b="1">
                <a:latin typeface="Arial" charset="0"/>
              </a:rPr>
              <a:t>Print left subtree first</a:t>
            </a:r>
          </a:p>
        </p:txBody>
      </p:sp>
      <p:sp>
        <p:nvSpPr>
          <p:cNvPr id="142368" name="Rectangle 32"/>
          <p:cNvSpPr>
            <a:spLocks noChangeArrowheads="1"/>
          </p:cNvSpPr>
          <p:nvPr/>
        </p:nvSpPr>
        <p:spPr bwMode="auto">
          <a:xfrm>
            <a:off x="5176838" y="5834063"/>
            <a:ext cx="3435350"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FFC66"/>
                </a:solidFill>
                <a:latin typeface="Arial" charset="0"/>
              </a:rPr>
              <a:t>Print right subtree last</a:t>
            </a:r>
          </a:p>
        </p:txBody>
      </p:sp>
      <p:sp>
        <p:nvSpPr>
          <p:cNvPr id="142369" name="Rectangle 33"/>
          <p:cNvSpPr>
            <a:spLocks noChangeArrowheads="1"/>
          </p:cNvSpPr>
          <p:nvPr/>
        </p:nvSpPr>
        <p:spPr bwMode="auto">
          <a:xfrm>
            <a:off x="5648325" y="1657350"/>
            <a:ext cx="2030413"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hlink"/>
                </a:solidFill>
                <a:latin typeface="Arial" charset="0"/>
              </a:rPr>
              <a:t>Print second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a:ea typeface="宋体" charset="-122"/>
              </a:rPr>
              <a:t>Inorder Traversal</a:t>
            </a:r>
          </a:p>
        </p:txBody>
      </p:sp>
      <p:sp>
        <p:nvSpPr>
          <p:cNvPr id="156675" name="Rectangle 3"/>
          <p:cNvSpPr>
            <a:spLocks noGrp="1" noChangeArrowheads="1"/>
          </p:cNvSpPr>
          <p:nvPr>
            <p:ph type="body" idx="1"/>
          </p:nvPr>
        </p:nvSpPr>
        <p:spPr/>
        <p:txBody>
          <a:bodyPr/>
          <a:lstStyle/>
          <a:p>
            <a:r>
              <a:rPr lang="en-US" altLang="zh-CN">
                <a:ea typeface="宋体" charset="-122"/>
              </a:rPr>
              <a:t>Example: print the contents of each node</a:t>
            </a:r>
          </a:p>
        </p:txBody>
      </p:sp>
      <p:sp>
        <p:nvSpPr>
          <p:cNvPr id="156676"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6677" name="Rectangle 5"/>
          <p:cNvSpPr>
            <a:spLocks noChangeArrowheads="1"/>
          </p:cNvSpPr>
          <p:nvPr/>
        </p:nvSpPr>
        <p:spPr bwMode="auto">
          <a:xfrm>
            <a:off x="457200" y="2895600"/>
            <a:ext cx="81454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inorder_print(const binary_tree_node&lt;Item&gt;* node_ptr)</a:t>
            </a:r>
          </a:p>
          <a:p>
            <a:r>
              <a:rPr lang="en-US" altLang="zh-CN" sz="1800">
                <a:solidFill>
                  <a:srgbClr val="000000"/>
                </a:solidFill>
                <a:latin typeface="Arial" charset="0"/>
                <a:ea typeface="宋体" charset="-122"/>
              </a:rPr>
              <a:t>    // Library facilities used: cstdlib, iostream</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inorder_print(node_ptr-&gt;left( ));</a:t>
            </a:r>
          </a:p>
          <a:p>
            <a:r>
              <a:rPr lang="en-US" altLang="zh-CN" sz="1800">
                <a:solidFill>
                  <a:srgbClr val="000000"/>
                </a:solidFill>
                <a:latin typeface="Arial" charset="0"/>
                <a:ea typeface="宋体" charset="-122"/>
              </a:rPr>
              <a:t>            std::cout &lt;&lt;  node_ptr-&gt;data( ) &lt;&lt; std::endl;</a:t>
            </a:r>
          </a:p>
          <a:p>
            <a:r>
              <a:rPr lang="en-US" altLang="zh-CN" sz="1800">
                <a:solidFill>
                  <a:srgbClr val="000000"/>
                </a:solidFill>
                <a:latin typeface="Arial" charset="0"/>
                <a:ea typeface="宋体" charset="-122"/>
              </a:rPr>
              <a:t>            inorder_print(node_ptr-&gt;right( ));</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6435"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6436"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6437" name="Rectangle 5"/>
          <p:cNvSpPr>
            <a:spLocks noGrp="1" noChangeArrowheads="1"/>
          </p:cNvSpPr>
          <p:nvPr>
            <p:ph type="body" idx="1"/>
          </p:nvPr>
        </p:nvSpPr>
        <p:spPr>
          <a:xfrm>
            <a:off x="620713" y="1958975"/>
            <a:ext cx="7913687" cy="43116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46438" name="Rectangle 6"/>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39" name="Rectangle 7"/>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40" name="Rectangle 8"/>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46441" name="Group 9"/>
          <p:cNvGrpSpPr>
            <a:grpSpLocks/>
          </p:cNvGrpSpPr>
          <p:nvPr/>
        </p:nvGrpSpPr>
        <p:grpSpPr bwMode="auto">
          <a:xfrm>
            <a:off x="4162425" y="2876550"/>
            <a:ext cx="927100" cy="457200"/>
            <a:chOff x="2622" y="1812"/>
            <a:chExt cx="584" cy="288"/>
          </a:xfrm>
        </p:grpSpPr>
        <p:sp>
          <p:nvSpPr>
            <p:cNvPr id="146442" name="Rectangle 10"/>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43" name="Rectangle 11"/>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‘J’</a:t>
              </a:r>
            </a:p>
          </p:txBody>
        </p:sp>
      </p:grpSp>
      <p:sp>
        <p:nvSpPr>
          <p:cNvPr id="146444" name="Line 12"/>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45" name="Line 13"/>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46" name="Line 14"/>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47" name="Line 15"/>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48" name="Rectangle 16"/>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‘E’</a:t>
            </a:r>
          </a:p>
        </p:txBody>
      </p:sp>
      <p:sp>
        <p:nvSpPr>
          <p:cNvPr id="146449" name="Rectangle 17"/>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‘A’</a:t>
            </a:r>
          </a:p>
        </p:txBody>
      </p:sp>
      <p:sp>
        <p:nvSpPr>
          <p:cNvPr id="146450" name="Rectangle 18"/>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‘H’</a:t>
            </a:r>
          </a:p>
        </p:txBody>
      </p:sp>
      <p:sp>
        <p:nvSpPr>
          <p:cNvPr id="146451" name="Rectangle 19"/>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52" name="Rectangle 20"/>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53" name="Rectangle 21"/>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54" name="Rectangle 22"/>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a:t>
            </a:r>
          </a:p>
        </p:txBody>
      </p:sp>
      <p:sp>
        <p:nvSpPr>
          <p:cNvPr id="146455" name="Line 23"/>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56" name="Line 24"/>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57" name="Rectangle 25"/>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‘M’</a:t>
            </a:r>
          </a:p>
        </p:txBody>
      </p:sp>
      <p:sp>
        <p:nvSpPr>
          <p:cNvPr id="146458" name="Rectangle 26"/>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‘Y’</a:t>
            </a:r>
          </a:p>
        </p:txBody>
      </p:sp>
      <p:sp>
        <p:nvSpPr>
          <p:cNvPr id="146459" name="Rectangle 27"/>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60" name="Line 28"/>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61" name="Rectangle 29"/>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tree</a:t>
            </a:r>
          </a:p>
        </p:txBody>
      </p:sp>
      <p:sp>
        <p:nvSpPr>
          <p:cNvPr id="146462" name="Rectangle 30"/>
          <p:cNvSpPr>
            <a:spLocks noChangeArrowheads="1"/>
          </p:cNvSpPr>
          <p:nvPr/>
        </p:nvSpPr>
        <p:spPr bwMode="auto">
          <a:xfrm>
            <a:off x="712788" y="5834063"/>
            <a:ext cx="3267075"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C0128"/>
                </a:solidFill>
                <a:latin typeface="Arial" charset="0"/>
              </a:rPr>
              <a:t>Print left subtree first</a:t>
            </a:r>
          </a:p>
        </p:txBody>
      </p:sp>
      <p:sp>
        <p:nvSpPr>
          <p:cNvPr id="146463" name="Rectangle 31"/>
          <p:cNvSpPr>
            <a:spLocks noChangeArrowheads="1"/>
          </p:cNvSpPr>
          <p:nvPr/>
        </p:nvSpPr>
        <p:spPr bwMode="auto">
          <a:xfrm>
            <a:off x="4776788" y="5834063"/>
            <a:ext cx="3975100"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hlink"/>
                </a:solidFill>
                <a:latin typeface="Arial" charset="0"/>
              </a:rPr>
              <a:t>Print right subtree second</a:t>
            </a:r>
          </a:p>
        </p:txBody>
      </p:sp>
      <p:sp>
        <p:nvSpPr>
          <p:cNvPr id="146464" name="Rectangle 32"/>
          <p:cNvSpPr>
            <a:spLocks noChangeArrowheads="1"/>
          </p:cNvSpPr>
          <p:nvPr/>
        </p:nvSpPr>
        <p:spPr bwMode="auto">
          <a:xfrm>
            <a:off x="5648325" y="1657350"/>
            <a:ext cx="1489075"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FFC66"/>
                </a:solidFill>
                <a:latin typeface="Arial" charset="0"/>
              </a:rPr>
              <a:t>Print last</a:t>
            </a:r>
          </a:p>
        </p:txBody>
      </p:sp>
      <p:sp>
        <p:nvSpPr>
          <p:cNvPr id="146466" name="Rectangle 34"/>
          <p:cNvSpPr>
            <a:spLocks noGrp="1" noChangeArrowheads="1"/>
          </p:cNvSpPr>
          <p:nvPr>
            <p:ph type="title"/>
          </p:nvPr>
        </p:nvSpPr>
        <p:spPr>
          <a:xfrm>
            <a:off x="304800" y="342900"/>
            <a:ext cx="8077200" cy="1143000"/>
          </a:xfrm>
        </p:spPr>
        <p:txBody>
          <a:bodyPr/>
          <a:lstStyle/>
          <a:p>
            <a:r>
              <a:rPr lang="en-US" altLang="en-US" sz="3600" b="1">
                <a:solidFill>
                  <a:schemeClr val="tx1"/>
                </a:solidFill>
                <a:latin typeface="Arial" charset="0"/>
              </a:rPr>
              <a:t>Postorder Traversal:  A H E M Y T J</a:t>
            </a:r>
            <a:endParaRPr lang="en-US" altLang="zh-CN" sz="3600" b="1">
              <a:solidFill>
                <a:schemeClr val="tx1"/>
              </a:solidFill>
              <a:latin typeface="Arial" charset="0"/>
              <a:ea typeface="宋体"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a:ea typeface="宋体" charset="-122"/>
              </a:rPr>
              <a:t>Postorder Traversal</a:t>
            </a:r>
          </a:p>
        </p:txBody>
      </p:sp>
      <p:sp>
        <p:nvSpPr>
          <p:cNvPr id="157699" name="Rectangle 3"/>
          <p:cNvSpPr>
            <a:spLocks noGrp="1" noChangeArrowheads="1"/>
          </p:cNvSpPr>
          <p:nvPr>
            <p:ph type="body" idx="1"/>
          </p:nvPr>
        </p:nvSpPr>
        <p:spPr/>
        <p:txBody>
          <a:bodyPr/>
          <a:lstStyle/>
          <a:p>
            <a:r>
              <a:rPr lang="en-US" altLang="zh-CN">
                <a:ea typeface="宋体" charset="-122"/>
              </a:rPr>
              <a:t>Example: print the contents of each node</a:t>
            </a:r>
          </a:p>
        </p:txBody>
      </p:sp>
      <p:sp>
        <p:nvSpPr>
          <p:cNvPr id="157700"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7701" name="Rectangle 5"/>
          <p:cNvSpPr>
            <a:spLocks noChangeArrowheads="1"/>
          </p:cNvSpPr>
          <p:nvPr/>
        </p:nvSpPr>
        <p:spPr bwMode="auto">
          <a:xfrm>
            <a:off x="457200" y="2895600"/>
            <a:ext cx="81454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postorder_print(const binary_tree_node&lt;Item&gt;* node_ptr)</a:t>
            </a:r>
          </a:p>
          <a:p>
            <a:r>
              <a:rPr lang="en-US" altLang="zh-CN" sz="1800">
                <a:solidFill>
                  <a:srgbClr val="000000"/>
                </a:solidFill>
                <a:latin typeface="Arial" charset="0"/>
                <a:ea typeface="宋体" charset="-122"/>
              </a:rPr>
              <a:t>    // Library facilities used: cstdlib, iostream</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postorder_print(node_ptr-&gt;left( ));</a:t>
            </a:r>
          </a:p>
          <a:p>
            <a:r>
              <a:rPr lang="en-US" altLang="zh-CN" sz="1800">
                <a:solidFill>
                  <a:srgbClr val="000000"/>
                </a:solidFill>
                <a:latin typeface="Arial" charset="0"/>
                <a:ea typeface="宋体" charset="-122"/>
              </a:rPr>
              <a:t>            postorder_print(node_ptr-&gt;right( ));</a:t>
            </a:r>
          </a:p>
          <a:p>
            <a:r>
              <a:rPr lang="en-US" altLang="zh-CN" sz="1800">
                <a:solidFill>
                  <a:srgbClr val="000000"/>
                </a:solidFill>
                <a:latin typeface="Arial" charset="0"/>
                <a:ea typeface="宋体" charset="-122"/>
              </a:rPr>
              <a:t>            std::cout &lt;&lt;  node_ptr-&gt;data( ) &lt;&lt; std::endl;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Oval 2"/>
          <p:cNvSpPr>
            <a:spLocks noChangeArrowheads="1"/>
          </p:cNvSpPr>
          <p:nvPr/>
        </p:nvSpPr>
        <p:spPr bwMode="auto">
          <a:xfrm>
            <a:off x="4795838" y="3336925"/>
            <a:ext cx="3205162" cy="247173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0531" name="Oval 3"/>
          <p:cNvSpPr>
            <a:spLocks noChangeArrowheads="1"/>
          </p:cNvSpPr>
          <p:nvPr/>
        </p:nvSpPr>
        <p:spPr bwMode="auto">
          <a:xfrm>
            <a:off x="3124200" y="1778000"/>
            <a:ext cx="2743200" cy="176688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0532" name="Oval 4"/>
          <p:cNvSpPr>
            <a:spLocks noChangeArrowheads="1"/>
          </p:cNvSpPr>
          <p:nvPr/>
        </p:nvSpPr>
        <p:spPr bwMode="auto">
          <a:xfrm>
            <a:off x="914400" y="3446463"/>
            <a:ext cx="2971800" cy="2362200"/>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0533" name="Rectangle 5"/>
          <p:cNvSpPr>
            <a:spLocks noGrp="1" noChangeArrowheads="1"/>
          </p:cNvSpPr>
          <p:nvPr>
            <p:ph type="body" idx="1"/>
          </p:nvPr>
        </p:nvSpPr>
        <p:spPr>
          <a:xfrm>
            <a:off x="620713" y="1958975"/>
            <a:ext cx="7913687" cy="43116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50534" name="Rectangle 6"/>
          <p:cNvSpPr>
            <a:spLocks noGrp="1" noChangeArrowheads="1"/>
          </p:cNvSpPr>
          <p:nvPr>
            <p:ph type="title"/>
          </p:nvPr>
        </p:nvSpPr>
        <p:spPr>
          <a:xfrm>
            <a:off x="361950" y="533400"/>
            <a:ext cx="8515350" cy="1143000"/>
          </a:xfrm>
          <a:noFill/>
          <a:ln/>
          <a:effectLst/>
        </p:spPr>
        <p:txBody>
          <a:bodyPr lIns="92075" tIns="46038" rIns="92075" bIns="46038" anchor="b"/>
          <a:lstStyle/>
          <a:p>
            <a:br>
              <a:rPr lang="en-US" altLang="en-US"/>
            </a:br>
            <a:r>
              <a:rPr lang="en-US" altLang="en-US"/>
              <a:t>Backward </a:t>
            </a:r>
            <a:r>
              <a:rPr lang="en-US" altLang="en-US" sz="4000">
                <a:solidFill>
                  <a:schemeClr val="tx1"/>
                </a:solidFill>
              </a:rPr>
              <a:t>Inorder Traversal:</a:t>
            </a:r>
            <a:br>
              <a:rPr lang="en-US" altLang="en-US" sz="4000">
                <a:solidFill>
                  <a:schemeClr val="tx1"/>
                </a:solidFill>
              </a:rPr>
            </a:br>
            <a:r>
              <a:rPr lang="en-US" altLang="en-US" sz="4000">
                <a:solidFill>
                  <a:schemeClr val="tx1"/>
                </a:solidFill>
              </a:rPr>
              <a:t>  Y T M J H E A</a:t>
            </a:r>
            <a:r>
              <a:rPr lang="en-US" altLang="en-US"/>
              <a:t> </a:t>
            </a:r>
          </a:p>
        </p:txBody>
      </p:sp>
      <p:sp>
        <p:nvSpPr>
          <p:cNvPr id="150535" name="Rectangle 7"/>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36" name="Rectangle 8"/>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37" name="Rectangle 9"/>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50538" name="Group 10"/>
          <p:cNvGrpSpPr>
            <a:grpSpLocks/>
          </p:cNvGrpSpPr>
          <p:nvPr/>
        </p:nvGrpSpPr>
        <p:grpSpPr bwMode="auto">
          <a:xfrm>
            <a:off x="4162425" y="2876550"/>
            <a:ext cx="927100" cy="457200"/>
            <a:chOff x="2622" y="1812"/>
            <a:chExt cx="584" cy="288"/>
          </a:xfrm>
        </p:grpSpPr>
        <p:sp>
          <p:nvSpPr>
            <p:cNvPr id="150539" name="Rectangle 11"/>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40" name="Rectangle 12"/>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‘J’</a:t>
              </a:r>
            </a:p>
          </p:txBody>
        </p:sp>
      </p:grpSp>
      <p:sp>
        <p:nvSpPr>
          <p:cNvPr id="150541" name="Line 13"/>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42" name="Line 14"/>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43" name="Line 15"/>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44" name="Line 16"/>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45" name="Rectangle 17"/>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‘E’</a:t>
            </a:r>
          </a:p>
        </p:txBody>
      </p:sp>
      <p:sp>
        <p:nvSpPr>
          <p:cNvPr id="150546" name="Rectangle 18"/>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‘A’</a:t>
            </a:r>
          </a:p>
        </p:txBody>
      </p:sp>
      <p:sp>
        <p:nvSpPr>
          <p:cNvPr id="150547" name="Rectangle 19"/>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‘H’</a:t>
            </a:r>
          </a:p>
        </p:txBody>
      </p:sp>
      <p:sp>
        <p:nvSpPr>
          <p:cNvPr id="150548" name="Rectangle 20"/>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49" name="Rectangle 21"/>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50" name="Rectangle 22"/>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51" name="Rectangle 23"/>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a:t>
            </a:r>
          </a:p>
        </p:txBody>
      </p:sp>
      <p:sp>
        <p:nvSpPr>
          <p:cNvPr id="150552" name="Line 24"/>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53" name="Line 25"/>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54" name="Rectangle 26"/>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‘M’</a:t>
            </a:r>
          </a:p>
        </p:txBody>
      </p:sp>
      <p:sp>
        <p:nvSpPr>
          <p:cNvPr id="150555" name="Rectangle 27"/>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‘Y’</a:t>
            </a:r>
          </a:p>
        </p:txBody>
      </p:sp>
      <p:sp>
        <p:nvSpPr>
          <p:cNvPr id="150556" name="Rectangle 28"/>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57" name="Line 29"/>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58" name="Rectangle 30"/>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tree</a:t>
            </a:r>
          </a:p>
        </p:txBody>
      </p:sp>
      <p:sp>
        <p:nvSpPr>
          <p:cNvPr id="150559" name="Rectangle 31"/>
          <p:cNvSpPr>
            <a:spLocks noChangeArrowheads="1"/>
          </p:cNvSpPr>
          <p:nvPr/>
        </p:nvSpPr>
        <p:spPr bwMode="auto">
          <a:xfrm>
            <a:off x="4953000" y="5943600"/>
            <a:ext cx="3636963" cy="457200"/>
          </a:xfrm>
          <a:prstGeom prst="rect">
            <a:avLst/>
          </a:prstGeom>
          <a:noFill/>
          <a:ln w="9525">
            <a:noFill/>
            <a:miter lim="800000"/>
            <a:headEnd/>
            <a:tailEnd/>
          </a:ln>
          <a:effectLst/>
        </p:spPr>
        <p:txBody>
          <a:bodyPr lIns="92075" tIns="46038" rIns="92075" bIns="46038">
            <a:spAutoFit/>
          </a:bodyPr>
          <a:lstStyle/>
          <a:p>
            <a:r>
              <a:rPr lang="en-US" altLang="en-US" b="1">
                <a:latin typeface="Arial" charset="0"/>
              </a:rPr>
              <a:t>Print right subtree first</a:t>
            </a:r>
          </a:p>
        </p:txBody>
      </p:sp>
      <p:sp>
        <p:nvSpPr>
          <p:cNvPr id="150560" name="Rectangle 32"/>
          <p:cNvSpPr>
            <a:spLocks noChangeArrowheads="1"/>
          </p:cNvSpPr>
          <p:nvPr/>
        </p:nvSpPr>
        <p:spPr bwMode="auto">
          <a:xfrm>
            <a:off x="685800" y="5943600"/>
            <a:ext cx="3214688"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FFC66"/>
                </a:solidFill>
                <a:latin typeface="Arial" charset="0"/>
              </a:rPr>
              <a:t>Print left subtree last</a:t>
            </a:r>
          </a:p>
        </p:txBody>
      </p:sp>
      <p:sp>
        <p:nvSpPr>
          <p:cNvPr id="150561" name="Rectangle 33"/>
          <p:cNvSpPr>
            <a:spLocks noChangeArrowheads="1"/>
          </p:cNvSpPr>
          <p:nvPr/>
        </p:nvSpPr>
        <p:spPr bwMode="auto">
          <a:xfrm>
            <a:off x="5648325" y="1657350"/>
            <a:ext cx="2030413"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hlink"/>
                </a:solidFill>
                <a:latin typeface="Arial" charset="0"/>
              </a:rPr>
              <a:t>Print second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Rectangle 5"/>
          <p:cNvSpPr>
            <a:spLocks noGrp="1" noChangeArrowheads="1"/>
          </p:cNvSpPr>
          <p:nvPr>
            <p:ph type="body" idx="1"/>
          </p:nvPr>
        </p:nvSpPr>
        <p:spPr>
          <a:xfrm>
            <a:off x="620713" y="1958975"/>
            <a:ext cx="7913687" cy="43116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52582" name="Rectangle 6"/>
          <p:cNvSpPr>
            <a:spLocks noGrp="1" noChangeArrowheads="1"/>
          </p:cNvSpPr>
          <p:nvPr>
            <p:ph type="title"/>
          </p:nvPr>
        </p:nvSpPr>
        <p:spPr>
          <a:xfrm>
            <a:off x="361950" y="533400"/>
            <a:ext cx="8515350" cy="1143000"/>
          </a:xfrm>
          <a:noFill/>
          <a:ln/>
          <a:effectLst/>
        </p:spPr>
        <p:txBody>
          <a:bodyPr lIns="92075" tIns="46038" rIns="92075" bIns="46038" anchor="b"/>
          <a:lstStyle/>
          <a:p>
            <a:br>
              <a:rPr lang="en-US" altLang="en-US"/>
            </a:br>
            <a:r>
              <a:rPr lang="en-US" altLang="en-US"/>
              <a:t>Backward </a:t>
            </a:r>
            <a:r>
              <a:rPr lang="en-US" altLang="en-US" sz="4000">
                <a:solidFill>
                  <a:schemeClr val="tx1"/>
                </a:solidFill>
              </a:rPr>
              <a:t>Inorder Traversal:</a:t>
            </a:r>
            <a:br>
              <a:rPr lang="en-US" altLang="en-US" sz="4000">
                <a:solidFill>
                  <a:schemeClr val="tx1"/>
                </a:solidFill>
              </a:rPr>
            </a:br>
            <a:r>
              <a:rPr lang="en-US" altLang="en-US" sz="4000">
                <a:solidFill>
                  <a:schemeClr val="tx1"/>
                </a:solidFill>
              </a:rPr>
              <a:t>  Y T M J H E A</a:t>
            </a:r>
            <a:r>
              <a:rPr lang="en-US" altLang="en-US"/>
              <a:t> </a:t>
            </a:r>
          </a:p>
        </p:txBody>
      </p:sp>
      <p:grpSp>
        <p:nvGrpSpPr>
          <p:cNvPr id="152610" name="Group 34"/>
          <p:cNvGrpSpPr>
            <a:grpSpLocks/>
          </p:cNvGrpSpPr>
          <p:nvPr/>
        </p:nvGrpSpPr>
        <p:grpSpPr bwMode="auto">
          <a:xfrm rot="-5557262">
            <a:off x="3272632" y="1527968"/>
            <a:ext cx="7086600" cy="4030663"/>
            <a:chOff x="576" y="1120"/>
            <a:chExt cx="4464" cy="2539"/>
          </a:xfrm>
        </p:grpSpPr>
        <p:sp>
          <p:nvSpPr>
            <p:cNvPr id="152578" name="Oval 2"/>
            <p:cNvSpPr>
              <a:spLocks noChangeArrowheads="1"/>
            </p:cNvSpPr>
            <p:nvPr/>
          </p:nvSpPr>
          <p:spPr bwMode="auto">
            <a:xfrm>
              <a:off x="2955" y="2171"/>
              <a:ext cx="2019" cy="1557"/>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2579" name="Oval 3"/>
            <p:cNvSpPr>
              <a:spLocks noChangeArrowheads="1"/>
            </p:cNvSpPr>
            <p:nvPr/>
          </p:nvSpPr>
          <p:spPr bwMode="auto">
            <a:xfrm>
              <a:off x="1902" y="1189"/>
              <a:ext cx="1728" cy="1113"/>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2580" name="Oval 4"/>
            <p:cNvSpPr>
              <a:spLocks noChangeArrowheads="1"/>
            </p:cNvSpPr>
            <p:nvPr/>
          </p:nvSpPr>
          <p:spPr bwMode="auto">
            <a:xfrm>
              <a:off x="510" y="2240"/>
              <a:ext cx="1872" cy="148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2583" name="Rectangle 7"/>
            <p:cNvSpPr>
              <a:spLocks noChangeArrowheads="1"/>
            </p:cNvSpPr>
            <p:nvPr/>
          </p:nvSpPr>
          <p:spPr bwMode="auto">
            <a:xfrm>
              <a:off x="1216" y="2397"/>
              <a:ext cx="603" cy="244"/>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84" name="Rectangle 8"/>
            <p:cNvSpPr>
              <a:spLocks noChangeArrowheads="1"/>
            </p:cNvSpPr>
            <p:nvPr/>
          </p:nvSpPr>
          <p:spPr bwMode="auto">
            <a:xfrm>
              <a:off x="679" y="2889"/>
              <a:ext cx="533" cy="23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85" name="Rectangle 9"/>
            <p:cNvSpPr>
              <a:spLocks noChangeArrowheads="1"/>
            </p:cNvSpPr>
            <p:nvPr/>
          </p:nvSpPr>
          <p:spPr bwMode="auto">
            <a:xfrm>
              <a:off x="1575" y="2878"/>
              <a:ext cx="545" cy="25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52586" name="Group 10"/>
            <p:cNvGrpSpPr>
              <a:grpSpLocks/>
            </p:cNvGrpSpPr>
            <p:nvPr/>
          </p:nvGrpSpPr>
          <p:grpSpPr bwMode="auto">
            <a:xfrm>
              <a:off x="2556" y="1881"/>
              <a:ext cx="584" cy="288"/>
              <a:chOff x="2622" y="1812"/>
              <a:chExt cx="584" cy="288"/>
            </a:xfrm>
          </p:grpSpPr>
          <p:sp>
            <p:nvSpPr>
              <p:cNvPr id="152587" name="Rectangle 11"/>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88" name="Rectangle 12"/>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‘J’</a:t>
                </a:r>
              </a:p>
            </p:txBody>
          </p:sp>
        </p:grpSp>
        <p:sp>
          <p:nvSpPr>
            <p:cNvPr id="152589" name="Line 13"/>
            <p:cNvSpPr>
              <a:spLocks noChangeShapeType="1"/>
            </p:cNvSpPr>
            <p:nvPr/>
          </p:nvSpPr>
          <p:spPr bwMode="auto">
            <a:xfrm flipH="1" flipV="1">
              <a:off x="3119" y="2027"/>
              <a:ext cx="939" cy="37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590" name="Line 14"/>
            <p:cNvSpPr>
              <a:spLocks noChangeShapeType="1"/>
            </p:cNvSpPr>
            <p:nvPr/>
          </p:nvSpPr>
          <p:spPr bwMode="auto">
            <a:xfrm flipH="1" flipV="1">
              <a:off x="1689" y="2568"/>
              <a:ext cx="342" cy="299"/>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591" name="Line 15"/>
            <p:cNvSpPr>
              <a:spLocks noChangeShapeType="1"/>
            </p:cNvSpPr>
            <p:nvPr/>
          </p:nvSpPr>
          <p:spPr bwMode="auto">
            <a:xfrm flipV="1">
              <a:off x="1009" y="2576"/>
              <a:ext cx="358" cy="31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592" name="Line 16"/>
            <p:cNvSpPr>
              <a:spLocks noChangeShapeType="1"/>
            </p:cNvSpPr>
            <p:nvPr/>
          </p:nvSpPr>
          <p:spPr bwMode="auto">
            <a:xfrm flipV="1">
              <a:off x="1598" y="2035"/>
              <a:ext cx="993" cy="364"/>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593" name="Rectangle 17"/>
            <p:cNvSpPr>
              <a:spLocks noChangeArrowheads="1"/>
            </p:cNvSpPr>
            <p:nvPr/>
          </p:nvSpPr>
          <p:spPr bwMode="auto">
            <a:xfrm>
              <a:off x="1289" y="2391"/>
              <a:ext cx="406"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‘E’</a:t>
              </a:r>
            </a:p>
          </p:txBody>
        </p:sp>
        <p:sp>
          <p:nvSpPr>
            <p:cNvPr id="152594" name="Rectangle 18"/>
            <p:cNvSpPr>
              <a:spLocks noChangeArrowheads="1"/>
            </p:cNvSpPr>
            <p:nvPr/>
          </p:nvSpPr>
          <p:spPr bwMode="auto">
            <a:xfrm>
              <a:off x="749" y="2890"/>
              <a:ext cx="363"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‘A’</a:t>
              </a:r>
            </a:p>
          </p:txBody>
        </p:sp>
        <p:sp>
          <p:nvSpPr>
            <p:cNvPr id="152595" name="Rectangle 19"/>
            <p:cNvSpPr>
              <a:spLocks noChangeArrowheads="1"/>
            </p:cNvSpPr>
            <p:nvPr/>
          </p:nvSpPr>
          <p:spPr bwMode="auto">
            <a:xfrm>
              <a:off x="1645" y="2893"/>
              <a:ext cx="363"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‘H’</a:t>
              </a:r>
            </a:p>
          </p:txBody>
        </p:sp>
        <p:sp>
          <p:nvSpPr>
            <p:cNvPr id="152596" name="Rectangle 20"/>
            <p:cNvSpPr>
              <a:spLocks noChangeArrowheads="1"/>
            </p:cNvSpPr>
            <p:nvPr/>
          </p:nvSpPr>
          <p:spPr bwMode="auto">
            <a:xfrm>
              <a:off x="3797" y="2393"/>
              <a:ext cx="556"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97" name="Rectangle 21"/>
            <p:cNvSpPr>
              <a:spLocks noChangeArrowheads="1"/>
            </p:cNvSpPr>
            <p:nvPr/>
          </p:nvSpPr>
          <p:spPr bwMode="auto">
            <a:xfrm>
              <a:off x="3226" y="2888"/>
              <a:ext cx="566" cy="24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98" name="Rectangle 22"/>
            <p:cNvSpPr>
              <a:spLocks noChangeArrowheads="1"/>
            </p:cNvSpPr>
            <p:nvPr/>
          </p:nvSpPr>
          <p:spPr bwMode="auto">
            <a:xfrm>
              <a:off x="4304" y="2908"/>
              <a:ext cx="518" cy="254"/>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99" name="Rectangle 23"/>
            <p:cNvSpPr>
              <a:spLocks noChangeArrowheads="1"/>
            </p:cNvSpPr>
            <p:nvPr/>
          </p:nvSpPr>
          <p:spPr bwMode="auto">
            <a:xfrm>
              <a:off x="3858" y="2375"/>
              <a:ext cx="342"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a:t>
              </a:r>
            </a:p>
          </p:txBody>
        </p:sp>
        <p:sp>
          <p:nvSpPr>
            <p:cNvPr id="152600" name="Line 24"/>
            <p:cNvSpPr>
              <a:spLocks noChangeShapeType="1"/>
            </p:cNvSpPr>
            <p:nvPr/>
          </p:nvSpPr>
          <p:spPr bwMode="auto">
            <a:xfrm flipH="1" flipV="1">
              <a:off x="4300" y="2584"/>
              <a:ext cx="324" cy="299"/>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601" name="Line 25"/>
            <p:cNvSpPr>
              <a:spLocks noChangeShapeType="1"/>
            </p:cNvSpPr>
            <p:nvPr/>
          </p:nvSpPr>
          <p:spPr bwMode="auto">
            <a:xfrm flipV="1">
              <a:off x="3516" y="2537"/>
              <a:ext cx="374" cy="329"/>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602" name="Rectangle 26"/>
            <p:cNvSpPr>
              <a:spLocks noChangeArrowheads="1"/>
            </p:cNvSpPr>
            <p:nvPr/>
          </p:nvSpPr>
          <p:spPr bwMode="auto">
            <a:xfrm>
              <a:off x="3245" y="2895"/>
              <a:ext cx="439"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‘M’</a:t>
              </a:r>
            </a:p>
          </p:txBody>
        </p:sp>
        <p:sp>
          <p:nvSpPr>
            <p:cNvPr id="152603" name="Rectangle 27"/>
            <p:cNvSpPr>
              <a:spLocks noChangeArrowheads="1"/>
            </p:cNvSpPr>
            <p:nvPr/>
          </p:nvSpPr>
          <p:spPr bwMode="auto">
            <a:xfrm>
              <a:off x="4362" y="2895"/>
              <a:ext cx="353"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‘Y’</a:t>
              </a:r>
            </a:p>
          </p:txBody>
        </p:sp>
        <p:sp>
          <p:nvSpPr>
            <p:cNvPr id="152604" name="Rectangle 28"/>
            <p:cNvSpPr>
              <a:spLocks noChangeArrowheads="1"/>
            </p:cNvSpPr>
            <p:nvPr/>
          </p:nvSpPr>
          <p:spPr bwMode="auto">
            <a:xfrm>
              <a:off x="2749" y="1295"/>
              <a:ext cx="197" cy="294"/>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605" name="Line 29"/>
            <p:cNvSpPr>
              <a:spLocks noChangeShapeType="1"/>
            </p:cNvSpPr>
            <p:nvPr/>
          </p:nvSpPr>
          <p:spPr bwMode="auto">
            <a:xfrm flipV="1">
              <a:off x="2801" y="1428"/>
              <a:ext cx="27" cy="483"/>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606" name="Rectangle 30"/>
            <p:cNvSpPr>
              <a:spLocks noChangeArrowheads="1"/>
            </p:cNvSpPr>
            <p:nvPr/>
          </p:nvSpPr>
          <p:spPr bwMode="auto">
            <a:xfrm>
              <a:off x="2213" y="1198"/>
              <a:ext cx="471"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tree</a:t>
              </a:r>
            </a:p>
          </p:txBody>
        </p:sp>
      </p:grpSp>
      <p:sp>
        <p:nvSpPr>
          <p:cNvPr id="152607" name="Rectangle 31"/>
          <p:cNvSpPr>
            <a:spLocks noChangeArrowheads="1"/>
          </p:cNvSpPr>
          <p:nvPr/>
        </p:nvSpPr>
        <p:spPr bwMode="auto">
          <a:xfrm>
            <a:off x="2590800" y="1828800"/>
            <a:ext cx="3636963" cy="457200"/>
          </a:xfrm>
          <a:prstGeom prst="rect">
            <a:avLst/>
          </a:prstGeom>
          <a:noFill/>
          <a:ln w="9525">
            <a:noFill/>
            <a:miter lim="800000"/>
            <a:headEnd/>
            <a:tailEnd/>
          </a:ln>
          <a:effectLst/>
        </p:spPr>
        <p:txBody>
          <a:bodyPr lIns="92075" tIns="46038" rIns="92075" bIns="46038">
            <a:spAutoFit/>
          </a:bodyPr>
          <a:lstStyle/>
          <a:p>
            <a:r>
              <a:rPr lang="en-US" altLang="en-US" b="1">
                <a:latin typeface="Arial" charset="0"/>
              </a:rPr>
              <a:t>Print right subtree first</a:t>
            </a:r>
          </a:p>
        </p:txBody>
      </p:sp>
      <p:sp>
        <p:nvSpPr>
          <p:cNvPr id="152608" name="Rectangle 32"/>
          <p:cNvSpPr>
            <a:spLocks noChangeArrowheads="1"/>
          </p:cNvSpPr>
          <p:nvPr/>
        </p:nvSpPr>
        <p:spPr bwMode="auto">
          <a:xfrm>
            <a:off x="3429000" y="5943600"/>
            <a:ext cx="3214688"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FFC66"/>
                </a:solidFill>
                <a:latin typeface="Arial" charset="0"/>
              </a:rPr>
              <a:t>Print left subtree last</a:t>
            </a:r>
          </a:p>
        </p:txBody>
      </p:sp>
      <p:sp>
        <p:nvSpPr>
          <p:cNvPr id="152609" name="Rectangle 33"/>
          <p:cNvSpPr>
            <a:spLocks noChangeArrowheads="1"/>
          </p:cNvSpPr>
          <p:nvPr/>
        </p:nvSpPr>
        <p:spPr bwMode="auto">
          <a:xfrm>
            <a:off x="2743200" y="3962400"/>
            <a:ext cx="2030413"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hlink"/>
                </a:solidFill>
                <a:latin typeface="Arial" charset="0"/>
              </a:rPr>
              <a:t>Print second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a:ea typeface="宋体" charset="-122"/>
              </a:rPr>
              <a:t>A Useful Backward</a:t>
            </a:r>
            <a:br>
              <a:rPr lang="en-US" altLang="zh-CN">
                <a:ea typeface="宋体" charset="-122"/>
              </a:rPr>
            </a:br>
            <a:r>
              <a:rPr lang="en-US" altLang="zh-CN">
                <a:ea typeface="宋体" charset="-122"/>
              </a:rPr>
              <a:t>Inorder Traversal</a:t>
            </a:r>
          </a:p>
        </p:txBody>
      </p:sp>
      <p:sp>
        <p:nvSpPr>
          <p:cNvPr id="158723" name="Rectangle 3"/>
          <p:cNvSpPr>
            <a:spLocks noGrp="1" noChangeArrowheads="1"/>
          </p:cNvSpPr>
          <p:nvPr>
            <p:ph type="body" idx="1"/>
          </p:nvPr>
        </p:nvSpPr>
        <p:spPr/>
        <p:txBody>
          <a:bodyPr/>
          <a:lstStyle/>
          <a:p>
            <a:r>
              <a:rPr lang="en-US" altLang="zh-CN">
                <a:ea typeface="宋体" charset="-122"/>
              </a:rPr>
              <a:t>Intent each number according its depth</a:t>
            </a:r>
          </a:p>
        </p:txBody>
      </p:sp>
      <p:sp>
        <p:nvSpPr>
          <p:cNvPr id="158724"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8725" name="Rectangle 5"/>
          <p:cNvSpPr>
            <a:spLocks noChangeArrowheads="1"/>
          </p:cNvSpPr>
          <p:nvPr/>
        </p:nvSpPr>
        <p:spPr bwMode="auto">
          <a:xfrm>
            <a:off x="457200" y="2895600"/>
            <a:ext cx="8145463" cy="3384550"/>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 class SizeType&gt;</a:t>
            </a:r>
          </a:p>
          <a:p>
            <a:r>
              <a:rPr lang="en-US" altLang="zh-CN" sz="1800">
                <a:solidFill>
                  <a:srgbClr val="000000"/>
                </a:solidFill>
                <a:latin typeface="Arial" charset="0"/>
                <a:ea typeface="宋体" charset="-122"/>
              </a:rPr>
              <a:t>    void print(binary_tree_node&lt;Item&gt;* node_ptr, SizeType depth)</a:t>
            </a:r>
          </a:p>
          <a:p>
            <a:r>
              <a:rPr lang="en-US" altLang="zh-CN" sz="1800">
                <a:solidFill>
                  <a:srgbClr val="000000"/>
                </a:solidFill>
                <a:latin typeface="Arial" charset="0"/>
                <a:ea typeface="宋体" charset="-122"/>
              </a:rPr>
              <a:t>    // Library facilities used: iomanip, iostream, stdlib</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print(node_ptr-&gt;right( ), depth+1);</a:t>
            </a:r>
          </a:p>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std::cout &lt;&lt; std::setw(4*depth) &lt;&lt; ""; // Indent 4*depth spaces.</a:t>
            </a:r>
          </a:p>
          <a:p>
            <a:r>
              <a:rPr lang="en-US" altLang="zh-CN" sz="1800">
                <a:solidFill>
                  <a:srgbClr val="000000"/>
                </a:solidFill>
                <a:latin typeface="Arial" charset="0"/>
                <a:ea typeface="宋体" charset="-122"/>
              </a:rPr>
              <a:t>            std::cout &lt;&lt; node_ptr-&gt;data( ) &lt;&lt; std::endl;</a:t>
            </a:r>
          </a:p>
          <a:p>
            <a:r>
              <a:rPr lang="en-US" altLang="zh-CN" sz="1800">
                <a:solidFill>
                  <a:srgbClr val="000000"/>
                </a:solidFill>
                <a:latin typeface="Arial" charset="0"/>
                <a:ea typeface="宋体" charset="-122"/>
              </a:rPr>
              <a:t>            print(node_ptr-&gt;left( ),  depth+1);</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    </a:t>
            </a:r>
          </a:p>
        </p:txBody>
      </p:sp>
      <p:sp>
        <p:nvSpPr>
          <p:cNvPr id="158726" name="Text Box 6"/>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0243"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0244"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10245"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0246"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10247"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10248"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10249"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0250"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10251"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In this example, the data contained at each node is one of the 50 states.</a:t>
            </a:r>
          </a:p>
        </p:txBody>
      </p:sp>
      <p:pic>
        <p:nvPicPr>
          <p:cNvPr id="10252"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0253"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10254"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10255"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10256"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10257"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10258"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10259"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10260"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10261" name="Rectangle 21"/>
          <p:cNvSpPr>
            <a:spLocks noChangeArrowheads="1"/>
          </p:cNvSpPr>
          <p:nvPr/>
        </p:nvSpPr>
        <p:spPr bwMode="auto">
          <a:xfrm>
            <a:off x="6096000" y="1752600"/>
            <a:ext cx="1117600" cy="301625"/>
          </a:xfrm>
          <a:prstGeom prst="rect">
            <a:avLst/>
          </a:prstGeom>
          <a:noFill/>
          <a:ln w="12700">
            <a:noFill/>
            <a:miter lim="800000"/>
            <a:headEnd/>
            <a:tailEnd/>
          </a:ln>
          <a:effectLst/>
        </p:spPr>
        <p:txBody>
          <a:bodyPr wrap="none" lIns="90488" tIns="44450" rIns="90488" bIns="44450">
            <a:spAutoFit/>
          </a:bodyPr>
          <a:lstStyle/>
          <a:p>
            <a:r>
              <a:rPr lang="en-US" altLang="zh-CN" sz="1400">
                <a:solidFill>
                  <a:srgbClr val="000000"/>
                </a:solidFill>
                <a:latin typeface="Arial" charset="0"/>
                <a:ea typeface="宋体" charset="-122"/>
              </a:rPr>
              <a:t>Washington</a:t>
            </a:r>
          </a:p>
        </p:txBody>
      </p:sp>
      <p:sp>
        <p:nvSpPr>
          <p:cNvPr id="10262" name="Rectangle 22"/>
          <p:cNvSpPr>
            <a:spLocks noChangeArrowheads="1"/>
          </p:cNvSpPr>
          <p:nvPr/>
        </p:nvSpPr>
        <p:spPr bwMode="auto">
          <a:xfrm>
            <a:off x="7135813" y="2759075"/>
            <a:ext cx="900112" cy="301625"/>
          </a:xfrm>
          <a:prstGeom prst="rect">
            <a:avLst/>
          </a:prstGeom>
          <a:noFill/>
          <a:ln w="12700">
            <a:noFill/>
            <a:miter lim="800000"/>
            <a:headEnd/>
            <a:tailEnd/>
          </a:ln>
          <a:effectLst/>
        </p:spPr>
        <p:txBody>
          <a:bodyPr wrap="none" lIns="90488" tIns="44450" rIns="90488" bIns="44450">
            <a:spAutoFit/>
          </a:bodyPr>
          <a:lstStyle/>
          <a:p>
            <a:r>
              <a:rPr lang="en-US" altLang="zh-CN" sz="1400">
                <a:solidFill>
                  <a:srgbClr val="000000"/>
                </a:solidFill>
                <a:latin typeface="Arial" charset="0"/>
                <a:ea typeface="宋体" charset="-122"/>
              </a:rPr>
              <a:t>Colorado</a:t>
            </a:r>
          </a:p>
        </p:txBody>
      </p:sp>
      <p:sp>
        <p:nvSpPr>
          <p:cNvPr id="10263" name="Rectangle 23"/>
          <p:cNvSpPr>
            <a:spLocks noChangeArrowheads="1"/>
          </p:cNvSpPr>
          <p:nvPr/>
        </p:nvSpPr>
        <p:spPr bwMode="auto">
          <a:xfrm>
            <a:off x="6553200" y="4038600"/>
            <a:ext cx="989013" cy="301625"/>
          </a:xfrm>
          <a:prstGeom prst="rect">
            <a:avLst/>
          </a:prstGeom>
          <a:noFill/>
          <a:ln w="12700">
            <a:noFill/>
            <a:miter lim="800000"/>
            <a:headEnd/>
            <a:tailEnd/>
          </a:ln>
          <a:effectLst/>
        </p:spPr>
        <p:txBody>
          <a:bodyPr wrap="none" lIns="90488" tIns="44450" rIns="90488" bIns="44450">
            <a:spAutoFit/>
          </a:bodyPr>
          <a:lstStyle/>
          <a:p>
            <a:r>
              <a:rPr lang="en-US" altLang="zh-CN" sz="1400">
                <a:solidFill>
                  <a:srgbClr val="000000"/>
                </a:solidFill>
                <a:latin typeface="Arial" charset="0"/>
                <a:ea typeface="宋体" charset="-122"/>
              </a:rPr>
              <a:t>Oklahoma</a:t>
            </a:r>
          </a:p>
        </p:txBody>
      </p:sp>
      <p:sp>
        <p:nvSpPr>
          <p:cNvPr id="10264" name="Rectangle 24"/>
          <p:cNvSpPr>
            <a:spLocks noChangeArrowheads="1"/>
          </p:cNvSpPr>
          <p:nvPr/>
        </p:nvSpPr>
        <p:spPr bwMode="auto">
          <a:xfrm>
            <a:off x="4876800" y="2667000"/>
            <a:ext cx="920750" cy="301625"/>
          </a:xfrm>
          <a:prstGeom prst="rect">
            <a:avLst/>
          </a:prstGeom>
          <a:noFill/>
          <a:ln w="12700">
            <a:noFill/>
            <a:miter lim="800000"/>
            <a:headEnd/>
            <a:tailEnd/>
          </a:ln>
          <a:effectLst/>
        </p:spPr>
        <p:txBody>
          <a:bodyPr wrap="none" lIns="90488" tIns="44450" rIns="90488" bIns="44450">
            <a:spAutoFit/>
          </a:bodyPr>
          <a:lstStyle/>
          <a:p>
            <a:r>
              <a:rPr lang="en-US" altLang="zh-CN" sz="1400">
                <a:solidFill>
                  <a:srgbClr val="000000"/>
                </a:solidFill>
                <a:latin typeface="Arial" charset="0"/>
                <a:ea typeface="宋体" charset="-122"/>
              </a:rPr>
              <a:t>Arkansas</a:t>
            </a:r>
          </a:p>
        </p:txBody>
      </p:sp>
      <p:sp>
        <p:nvSpPr>
          <p:cNvPr id="10266" name="Rectangle 26"/>
          <p:cNvSpPr>
            <a:spLocks noChangeArrowheads="1"/>
          </p:cNvSpPr>
          <p:nvPr/>
        </p:nvSpPr>
        <p:spPr bwMode="auto">
          <a:xfrm>
            <a:off x="5257800" y="5334000"/>
            <a:ext cx="587375" cy="271463"/>
          </a:xfrm>
          <a:prstGeom prst="rect">
            <a:avLst/>
          </a:prstGeom>
          <a:noFill/>
          <a:ln w="12700">
            <a:noFill/>
            <a:miter lim="800000"/>
            <a:headEnd/>
            <a:tailEnd/>
          </a:ln>
          <a:effectLst/>
        </p:spPr>
        <p:txBody>
          <a:bodyPr wrap="none" lIns="90488" tIns="44450" rIns="90488" bIns="44450">
            <a:spAutoFit/>
          </a:bodyPr>
          <a:lstStyle/>
          <a:p>
            <a:r>
              <a:rPr lang="en-US" altLang="zh-CN" sz="1200">
                <a:solidFill>
                  <a:srgbClr val="000000"/>
                </a:solidFill>
                <a:latin typeface="Arial" charset="0"/>
                <a:ea typeface="宋体" charset="-122"/>
              </a:rPr>
              <a:t>Mass.</a:t>
            </a:r>
          </a:p>
        </p:txBody>
      </p:sp>
      <p:sp>
        <p:nvSpPr>
          <p:cNvPr id="10267" name="Rectangle 27"/>
          <p:cNvSpPr>
            <a:spLocks noChangeArrowheads="1"/>
          </p:cNvSpPr>
          <p:nvPr/>
        </p:nvSpPr>
        <p:spPr bwMode="auto">
          <a:xfrm rot="3840000">
            <a:off x="4328319" y="3977481"/>
            <a:ext cx="788988" cy="301625"/>
          </a:xfrm>
          <a:prstGeom prst="rect">
            <a:avLst/>
          </a:prstGeom>
          <a:noFill/>
          <a:ln w="12700">
            <a:noFill/>
            <a:miter lim="800000"/>
            <a:headEnd/>
            <a:tailEnd/>
          </a:ln>
          <a:effectLst/>
        </p:spPr>
        <p:txBody>
          <a:bodyPr lIns="90488" tIns="44450" rIns="90488" bIns="44450">
            <a:spAutoFit/>
          </a:bodyPr>
          <a:lstStyle/>
          <a:p>
            <a:r>
              <a:rPr lang="en-US" altLang="zh-CN" sz="1400">
                <a:solidFill>
                  <a:srgbClr val="000000"/>
                </a:solidFill>
                <a:latin typeface="Arial" charset="0"/>
                <a:ea typeface="宋体" charset="-122"/>
              </a:rPr>
              <a:t>Florida</a:t>
            </a:r>
          </a:p>
        </p:txBody>
      </p:sp>
      <p:sp>
        <p:nvSpPr>
          <p:cNvPr id="10268" name="Rectangle 28"/>
          <p:cNvSpPr>
            <a:spLocks noChangeArrowheads="1"/>
          </p:cNvSpPr>
          <p:nvPr/>
        </p:nvSpPr>
        <p:spPr bwMode="auto">
          <a:xfrm rot="16200000">
            <a:off x="7575551" y="5327650"/>
            <a:ext cx="673100" cy="333375"/>
          </a:xfrm>
          <a:prstGeom prst="rect">
            <a:avLst/>
          </a:prstGeom>
          <a:noFill/>
          <a:ln w="12700">
            <a:noFill/>
            <a:miter lim="800000"/>
            <a:headEnd/>
            <a:tailEnd/>
          </a:ln>
          <a:effectLst/>
        </p:spPr>
        <p:txBody>
          <a:bodyPr wrap="none" lIns="90488" tIns="44450" rIns="90488" bIns="44450">
            <a:spAutoFit/>
          </a:bodyPr>
          <a:lstStyle/>
          <a:p>
            <a:r>
              <a:rPr lang="en-US" altLang="zh-CN" sz="800">
                <a:solidFill>
                  <a:srgbClr val="000000"/>
                </a:solidFill>
                <a:latin typeface="Arial" charset="0"/>
                <a:ea typeface="宋体" charset="-122"/>
              </a:rPr>
              <a:t>New</a:t>
            </a:r>
          </a:p>
          <a:p>
            <a:r>
              <a:rPr lang="en-US" altLang="zh-CN" sz="800">
                <a:solidFill>
                  <a:srgbClr val="000000"/>
                </a:solidFill>
                <a:latin typeface="Arial" charset="0"/>
                <a:ea typeface="宋体" charset="-122"/>
              </a:rPr>
              <a:t>Hampshire</a:t>
            </a:r>
          </a:p>
        </p:txBody>
      </p:sp>
      <p:sp>
        <p:nvSpPr>
          <p:cNvPr id="10269" name="Rectangle 29"/>
          <p:cNvSpPr>
            <a:spLocks noChangeArrowheads="1"/>
          </p:cNvSpPr>
          <p:nvPr/>
        </p:nvSpPr>
        <p:spPr bwMode="auto">
          <a:xfrm>
            <a:off x="8001000" y="3962400"/>
            <a:ext cx="782638" cy="301625"/>
          </a:xfrm>
          <a:prstGeom prst="rect">
            <a:avLst/>
          </a:prstGeom>
          <a:noFill/>
          <a:ln w="12700">
            <a:noFill/>
            <a:miter lim="800000"/>
            <a:headEnd/>
            <a:tailEnd/>
          </a:ln>
          <a:effectLst/>
        </p:spPr>
        <p:txBody>
          <a:bodyPr wrap="none" lIns="90488" tIns="44450" rIns="90488" bIns="44450">
            <a:spAutoFit/>
          </a:bodyPr>
          <a:lstStyle/>
          <a:p>
            <a:r>
              <a:rPr lang="en-US" altLang="zh-CN" sz="1400">
                <a:solidFill>
                  <a:srgbClr val="000000"/>
                </a:solidFill>
                <a:latin typeface="Arial" charset="0"/>
                <a:ea typeface="宋体" charset="-122"/>
              </a:rPr>
              <a:t>Arizona</a:t>
            </a:r>
          </a:p>
        </p:txBody>
      </p:sp>
      <p:sp>
        <p:nvSpPr>
          <p:cNvPr id="10270" name="Rectangle 30"/>
          <p:cNvSpPr>
            <a:spLocks noChangeArrowheads="1"/>
          </p:cNvSpPr>
          <p:nvPr/>
        </p:nvSpPr>
        <p:spPr bwMode="auto">
          <a:xfrm>
            <a:off x="8310563" y="5562600"/>
            <a:ext cx="833437" cy="274638"/>
          </a:xfrm>
          <a:prstGeom prst="rect">
            <a:avLst/>
          </a:prstGeom>
          <a:noFill/>
          <a:ln w="12700">
            <a:noFill/>
            <a:miter lim="800000"/>
            <a:headEnd/>
            <a:tailEnd/>
          </a:ln>
          <a:effectLst/>
        </p:spPr>
        <p:txBody>
          <a:bodyPr wrap="none">
            <a:spAutoFit/>
          </a:bodyPr>
          <a:lstStyle/>
          <a:p>
            <a:r>
              <a:rPr lang="en-US" altLang="zh-CN" sz="1200">
                <a:solidFill>
                  <a:schemeClr val="tx1"/>
                </a:solidFill>
                <a:latin typeface="Arial" charset="0"/>
                <a:ea typeface="宋体" charset="-122"/>
              </a:rPr>
              <a:t>Nebraska</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a:ea typeface="宋体" charset="-122"/>
              </a:rPr>
              <a:t>A Challenging Question:</a:t>
            </a:r>
          </a:p>
        </p:txBody>
      </p:sp>
      <p:sp>
        <p:nvSpPr>
          <p:cNvPr id="161795" name="Rectangle 3"/>
          <p:cNvSpPr>
            <a:spLocks noGrp="1" noChangeArrowheads="1"/>
          </p:cNvSpPr>
          <p:nvPr>
            <p:ph type="body" idx="1"/>
          </p:nvPr>
        </p:nvSpPr>
        <p:spPr/>
        <p:txBody>
          <a:bodyPr/>
          <a:lstStyle/>
          <a:p>
            <a:pPr>
              <a:lnSpc>
                <a:spcPct val="90000"/>
              </a:lnSpc>
            </a:pPr>
            <a:r>
              <a:rPr lang="en-US" altLang="zh-CN" sz="2800" dirty="0">
                <a:ea typeface="宋体" charset="-122"/>
              </a:rPr>
              <a:t>For the traversals we have seen, the “processing” was simply printing the values of the node</a:t>
            </a:r>
          </a:p>
          <a:p>
            <a:pPr>
              <a:lnSpc>
                <a:spcPct val="90000"/>
              </a:lnSpc>
            </a:pPr>
            <a:r>
              <a:rPr lang="en-US" altLang="zh-CN" sz="2800" dirty="0">
                <a:ea typeface="宋体" charset="-122"/>
              </a:rPr>
              <a:t>But we’d like to do any kind of processing</a:t>
            </a:r>
          </a:p>
          <a:p>
            <a:pPr lvl="1">
              <a:lnSpc>
                <a:spcPct val="90000"/>
              </a:lnSpc>
            </a:pPr>
            <a:r>
              <a:rPr lang="en-US" altLang="zh-CN" sz="2400" dirty="0">
                <a:ea typeface="宋体" charset="-122"/>
              </a:rPr>
              <a:t>We can replace “</a:t>
            </a:r>
            <a:r>
              <a:rPr lang="en-US" altLang="zh-CN" sz="2400" dirty="0" err="1">
                <a:ea typeface="宋体" charset="-122"/>
              </a:rPr>
              <a:t>cout</a:t>
            </a:r>
            <a:r>
              <a:rPr lang="en-US" altLang="zh-CN" sz="2400" dirty="0">
                <a:ea typeface="宋体" charset="-122"/>
              </a:rPr>
              <a:t>” with some other form of “processing” </a:t>
            </a:r>
          </a:p>
          <a:p>
            <a:pPr>
              <a:lnSpc>
                <a:spcPct val="90000"/>
              </a:lnSpc>
            </a:pPr>
            <a:r>
              <a:rPr lang="en-US" altLang="zh-CN" sz="2800" dirty="0">
                <a:ea typeface="宋体" charset="-122"/>
              </a:rPr>
              <a:t>But how about 1000 kinds?</a:t>
            </a:r>
          </a:p>
          <a:p>
            <a:pPr lvl="1">
              <a:lnSpc>
                <a:spcPct val="90000"/>
              </a:lnSpc>
            </a:pPr>
            <a:r>
              <a:rPr lang="en-US" altLang="zh-CN" sz="2400" dirty="0">
                <a:ea typeface="宋体" charset="-122"/>
              </a:rPr>
              <a:t>Can template be helpful?</a:t>
            </a:r>
          </a:p>
          <a:p>
            <a:pPr>
              <a:lnSpc>
                <a:spcPct val="90000"/>
              </a:lnSpc>
            </a:pPr>
            <a:endParaRPr lang="en-US" altLang="zh-CN" sz="2800" dirty="0">
              <a:ea typeface="宋体" charset="-122"/>
            </a:endParaRPr>
          </a:p>
          <a:p>
            <a:pPr>
              <a:lnSpc>
                <a:spcPct val="90000"/>
              </a:lnSpc>
            </a:pPr>
            <a:r>
              <a:rPr lang="en-US" altLang="zh-CN" sz="2800" dirty="0">
                <a:ea typeface="宋体" charset="-122"/>
              </a:rPr>
              <a:t>Solution::::::::&gt; (pages 501 – 507)</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a:ea typeface="宋体" charset="-122"/>
              </a:rPr>
              <a:t>A parameter can be a function</a:t>
            </a:r>
          </a:p>
        </p:txBody>
      </p:sp>
      <p:sp>
        <p:nvSpPr>
          <p:cNvPr id="113667" name="Rectangle 3"/>
          <p:cNvSpPr>
            <a:spLocks noGrp="1" noChangeArrowheads="1"/>
          </p:cNvSpPr>
          <p:nvPr>
            <p:ph type="body" idx="1"/>
          </p:nvPr>
        </p:nvSpPr>
        <p:spPr/>
        <p:txBody>
          <a:bodyPr/>
          <a:lstStyle/>
          <a:p>
            <a:pPr>
              <a:lnSpc>
                <a:spcPct val="90000"/>
              </a:lnSpc>
            </a:pPr>
            <a:r>
              <a:rPr lang="en-US" altLang="zh-CN" sz="2800">
                <a:ea typeface="宋体" charset="-122"/>
              </a:rPr>
              <a:t>write one function capable of doing anything</a:t>
            </a:r>
          </a:p>
          <a:p>
            <a:pPr>
              <a:lnSpc>
                <a:spcPct val="90000"/>
              </a:lnSpc>
            </a:pPr>
            <a:r>
              <a:rPr lang="en-US" altLang="zh-CN" sz="2800">
                <a:ea typeface="宋体" charset="-122"/>
              </a:rPr>
              <a:t>A parameter to a function may be a function. Such a parameter is declared by </a:t>
            </a:r>
          </a:p>
          <a:p>
            <a:pPr lvl="1">
              <a:lnSpc>
                <a:spcPct val="90000"/>
              </a:lnSpc>
            </a:pPr>
            <a:r>
              <a:rPr lang="en-US" altLang="zh-CN" sz="2400">
                <a:ea typeface="宋体" charset="-122"/>
              </a:rPr>
              <a:t>the name of the function’s return type (or void), </a:t>
            </a:r>
          </a:p>
          <a:p>
            <a:pPr lvl="1">
              <a:lnSpc>
                <a:spcPct val="90000"/>
              </a:lnSpc>
            </a:pPr>
            <a:r>
              <a:rPr lang="en-US" altLang="zh-CN" sz="2400">
                <a:ea typeface="宋体" charset="-122"/>
              </a:rPr>
              <a:t>then the name of the parameter (i.e. the function), </a:t>
            </a:r>
          </a:p>
          <a:p>
            <a:pPr lvl="1">
              <a:lnSpc>
                <a:spcPct val="90000"/>
              </a:lnSpc>
            </a:pPr>
            <a:r>
              <a:rPr lang="en-US" altLang="zh-CN" sz="2400">
                <a:ea typeface="宋体" charset="-122"/>
              </a:rPr>
              <a:t>and finally a pair of parentheses (). </a:t>
            </a:r>
          </a:p>
          <a:p>
            <a:pPr lvl="1">
              <a:lnSpc>
                <a:spcPct val="90000"/>
              </a:lnSpc>
            </a:pPr>
            <a:r>
              <a:rPr lang="en-US" altLang="zh-CN" sz="2400">
                <a:ea typeface="宋体" charset="-122"/>
              </a:rPr>
              <a:t>Inside () is a list of parameter types of that parameter function</a:t>
            </a:r>
          </a:p>
          <a:p>
            <a:pPr>
              <a:lnSpc>
                <a:spcPct val="90000"/>
              </a:lnSpc>
            </a:pPr>
            <a:r>
              <a:rPr lang="en-US" altLang="zh-CN" sz="2800">
                <a:ea typeface="宋体" charset="-122"/>
              </a:rPr>
              <a:t>Example</a:t>
            </a:r>
          </a:p>
          <a:p>
            <a:pPr lvl="1">
              <a:lnSpc>
                <a:spcPct val="90000"/>
              </a:lnSpc>
            </a:pPr>
            <a:r>
              <a:rPr lang="en-US" altLang="zh-CN" sz="2400">
                <a:ea typeface="宋体" charset="-122"/>
              </a:rPr>
              <a:t>int sum ( void f (int&amp;, double), int i,...);</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a:ea typeface="宋体" charset="-122"/>
              </a:rPr>
              <a:t>Preorder Traversal – print only</a:t>
            </a:r>
          </a:p>
        </p:txBody>
      </p:sp>
      <p:sp>
        <p:nvSpPr>
          <p:cNvPr id="159747" name="Rectangle 3"/>
          <p:cNvSpPr>
            <a:spLocks noGrp="1" noChangeArrowheads="1"/>
          </p:cNvSpPr>
          <p:nvPr>
            <p:ph type="body" idx="1"/>
          </p:nvPr>
        </p:nvSpPr>
        <p:spPr/>
        <p:txBody>
          <a:bodyPr/>
          <a:lstStyle/>
          <a:p>
            <a:r>
              <a:rPr lang="en-US" altLang="zh-CN">
                <a:ea typeface="宋体" charset="-122"/>
              </a:rPr>
              <a:t>Example: print the contents of each node</a:t>
            </a:r>
          </a:p>
        </p:txBody>
      </p:sp>
      <p:sp>
        <p:nvSpPr>
          <p:cNvPr id="159748"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9749" name="Rectangle 5"/>
          <p:cNvSpPr>
            <a:spLocks noChangeArrowheads="1"/>
          </p:cNvSpPr>
          <p:nvPr/>
        </p:nvSpPr>
        <p:spPr bwMode="auto">
          <a:xfrm>
            <a:off x="457200" y="2895600"/>
            <a:ext cx="81454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preorder_print(const binary_tree_node&lt;Item&gt;* node_ptr)</a:t>
            </a:r>
          </a:p>
          <a:p>
            <a:r>
              <a:rPr lang="en-US" altLang="zh-CN" sz="1800">
                <a:solidFill>
                  <a:srgbClr val="000000"/>
                </a:solidFill>
                <a:latin typeface="Arial" charset="0"/>
                <a:ea typeface="宋体" charset="-122"/>
              </a:rPr>
              <a:t>    // Library facilities used: cstdlib, iostream</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std::cout &lt;&lt;  node_ptr-&gt;data( ) &lt;&lt; std::endl;</a:t>
            </a:r>
          </a:p>
          <a:p>
            <a:r>
              <a:rPr lang="en-US" altLang="zh-CN" sz="1800">
                <a:solidFill>
                  <a:srgbClr val="000000"/>
                </a:solidFill>
                <a:latin typeface="Arial" charset="0"/>
                <a:ea typeface="宋体" charset="-122"/>
              </a:rPr>
              <a:t>            preorder_print(node_ptr-&gt;left( ));</a:t>
            </a:r>
          </a:p>
          <a:p>
            <a:r>
              <a:rPr lang="en-US" altLang="zh-CN" sz="1800">
                <a:solidFill>
                  <a:srgbClr val="000000"/>
                </a:solidFill>
                <a:latin typeface="Arial" charset="0"/>
                <a:ea typeface="宋体" charset="-122"/>
              </a:rPr>
              <a:t>            preorder_print(node_ptr-&gt;right( ));</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04800" y="342900"/>
            <a:ext cx="8229600" cy="1143000"/>
          </a:xfrm>
        </p:spPr>
        <p:txBody>
          <a:bodyPr/>
          <a:lstStyle/>
          <a:p>
            <a:r>
              <a:rPr lang="en-US" altLang="zh-CN">
                <a:ea typeface="宋体" charset="-122"/>
              </a:rPr>
              <a:t>Preorder Traversal – general form</a:t>
            </a:r>
          </a:p>
        </p:txBody>
      </p:sp>
      <p:sp>
        <p:nvSpPr>
          <p:cNvPr id="160771" name="Rectangle 3"/>
          <p:cNvSpPr>
            <a:spLocks noGrp="1" noChangeArrowheads="1"/>
          </p:cNvSpPr>
          <p:nvPr>
            <p:ph type="body" idx="1"/>
          </p:nvPr>
        </p:nvSpPr>
        <p:spPr/>
        <p:txBody>
          <a:bodyPr/>
          <a:lstStyle/>
          <a:p>
            <a:r>
              <a:rPr lang="en-US" altLang="zh-CN">
                <a:ea typeface="宋体" charset="-122"/>
              </a:rPr>
              <a:t>A template function for tree traversals</a:t>
            </a:r>
          </a:p>
        </p:txBody>
      </p:sp>
      <p:sp>
        <p:nvSpPr>
          <p:cNvPr id="160772"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0773" name="Rectangle 5"/>
          <p:cNvSpPr>
            <a:spLocks noChangeArrowheads="1"/>
          </p:cNvSpPr>
          <p:nvPr/>
        </p:nvSpPr>
        <p:spPr bwMode="auto">
          <a:xfrm>
            <a:off x="457200" y="2895600"/>
            <a:ext cx="81454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preorder</a:t>
            </a:r>
            <a:r>
              <a:rPr lang="en-US" altLang="zh-CN" sz="1800">
                <a:latin typeface="Arial" charset="0"/>
                <a:ea typeface="宋体" charset="-122"/>
              </a:rPr>
              <a:t>(void f(Item&amp;)</a:t>
            </a:r>
            <a:r>
              <a:rPr lang="en-US" altLang="zh-CN" sz="1800">
                <a:solidFill>
                  <a:srgbClr val="000000"/>
                </a:solidFill>
                <a:latin typeface="Arial" charset="0"/>
                <a:ea typeface="宋体" charset="-122"/>
              </a:rPr>
              <a:t>, binary_tree_node&lt;Item&gt;*  node_ptr)</a:t>
            </a:r>
          </a:p>
          <a:p>
            <a:r>
              <a:rPr lang="en-US" altLang="zh-CN" sz="1800">
                <a:solidFill>
                  <a:srgbClr val="000000"/>
                </a:solidFill>
                <a:latin typeface="Arial" charset="0"/>
                <a:ea typeface="宋体" charset="-122"/>
              </a:rPr>
              <a:t>    // Library facilities used: cstdlib</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latin typeface="Arial" charset="0"/>
                <a:ea typeface="宋体" charset="-122"/>
              </a:rPr>
              <a:t>            f( node_ptr-&gt;data( ) )</a:t>
            </a:r>
            <a:r>
              <a:rPr lang="en-US" altLang="zh-CN" sz="1800">
                <a:solidFill>
                  <a:srgbClr val="000000"/>
                </a:solidFill>
                <a:latin typeface="Arial" charset="0"/>
                <a:ea typeface="宋体" charset="-122"/>
              </a:rPr>
              <a:t>; // node_ptr-&gt;data() return reference !</a:t>
            </a:r>
          </a:p>
          <a:p>
            <a:r>
              <a:rPr lang="en-US" altLang="zh-CN" sz="1800">
                <a:solidFill>
                  <a:srgbClr val="000000"/>
                </a:solidFill>
                <a:latin typeface="Arial" charset="0"/>
                <a:ea typeface="宋体" charset="-122"/>
              </a:rPr>
              <a:t>            preorder(f, node_ptr-&gt;left( ));</a:t>
            </a:r>
          </a:p>
          <a:p>
            <a:r>
              <a:rPr lang="en-US" altLang="zh-CN" sz="1800">
                <a:solidFill>
                  <a:srgbClr val="000000"/>
                </a:solidFill>
                <a:latin typeface="Arial" charset="0"/>
                <a:ea typeface="宋体" charset="-122"/>
              </a:rPr>
              <a:t>            preorder(f, node_ptr-&gt;right( ));</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zh-CN">
                <a:ea typeface="宋体" charset="-122"/>
              </a:rPr>
              <a:t>Preorder Traversal – how to use</a:t>
            </a:r>
          </a:p>
        </p:txBody>
      </p:sp>
      <p:sp>
        <p:nvSpPr>
          <p:cNvPr id="171011" name="Rectangle 3"/>
          <p:cNvSpPr>
            <a:spLocks noGrp="1" noChangeArrowheads="1"/>
          </p:cNvSpPr>
          <p:nvPr>
            <p:ph type="body" idx="1"/>
          </p:nvPr>
        </p:nvSpPr>
        <p:spPr>
          <a:xfrm>
            <a:off x="685800" y="1981200"/>
            <a:ext cx="8077200" cy="4114800"/>
          </a:xfrm>
        </p:spPr>
        <p:txBody>
          <a:bodyPr/>
          <a:lstStyle/>
          <a:p>
            <a:r>
              <a:rPr lang="en-US" altLang="zh-CN">
                <a:ea typeface="宋体" charset="-122"/>
              </a:rPr>
              <a:t>Define a real function before calling</a:t>
            </a:r>
          </a:p>
        </p:txBody>
      </p:sp>
      <p:sp>
        <p:nvSpPr>
          <p:cNvPr id="171012"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71014" name="Text Box 6"/>
          <p:cNvSpPr txBox="1">
            <a:spLocks noChangeArrowheads="1"/>
          </p:cNvSpPr>
          <p:nvPr/>
        </p:nvSpPr>
        <p:spPr bwMode="auto">
          <a:xfrm>
            <a:off x="3429000" y="5867400"/>
            <a:ext cx="52578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Yes!!!</a:t>
            </a:r>
          </a:p>
        </p:txBody>
      </p:sp>
      <p:sp>
        <p:nvSpPr>
          <p:cNvPr id="7" name="Rectangle 5"/>
          <p:cNvSpPr>
            <a:spLocks noChangeArrowheads="1"/>
          </p:cNvSpPr>
          <p:nvPr/>
        </p:nvSpPr>
        <p:spPr bwMode="auto">
          <a:xfrm>
            <a:off x="381000" y="2743200"/>
            <a:ext cx="8382000" cy="3384550"/>
          </a:xfrm>
          <a:prstGeom prst="rect">
            <a:avLst/>
          </a:prstGeom>
          <a:noFill/>
          <a:ln w="12700">
            <a:noFill/>
            <a:miter lim="800000"/>
            <a:headEnd/>
            <a:tailEnd/>
          </a:ln>
          <a:effectLst/>
        </p:spPr>
        <p:txBody>
          <a:bodyPr lIns="90488" tIns="44450" rIns="90488" bIns="44450">
            <a:spAutoFit/>
          </a:bodyPr>
          <a:lstStyle/>
          <a:p>
            <a:r>
              <a:rPr lang="en-US" altLang="zh-CN" sz="1800" dirty="0">
                <a:solidFill>
                  <a:srgbClr val="800000"/>
                </a:solidFill>
                <a:latin typeface="Arial" charset="0"/>
                <a:ea typeface="宋体" charset="-122"/>
              </a:rPr>
              <a:t>void </a:t>
            </a:r>
            <a:r>
              <a:rPr lang="en-US" altLang="zh-CN" sz="1800" dirty="0" err="1">
                <a:solidFill>
                  <a:srgbClr val="800000"/>
                </a:solidFill>
                <a:latin typeface="Arial" charset="0"/>
                <a:ea typeface="宋体" charset="-122"/>
              </a:rPr>
              <a:t>assign_default</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int</a:t>
            </a:r>
            <a:r>
              <a:rPr lang="en-US" altLang="zh-CN" sz="1800" dirty="0">
                <a:solidFill>
                  <a:srgbClr val="800000"/>
                </a:solidFill>
                <a:latin typeface="Arial" charset="0"/>
                <a:ea typeface="宋体" charset="-122"/>
              </a:rPr>
              <a:t>&amp; it)</a:t>
            </a:r>
          </a:p>
          <a:p>
            <a:r>
              <a:rPr lang="en-US" altLang="zh-CN" sz="1800" dirty="0">
                <a:solidFill>
                  <a:srgbClr val="800000"/>
                </a:solidFill>
                <a:latin typeface="Arial" charset="0"/>
                <a:ea typeface="宋体" charset="-122"/>
              </a:rPr>
              <a:t>    // Library facilities used: </a:t>
            </a:r>
            <a:r>
              <a:rPr lang="en-US" altLang="zh-CN" sz="1800" dirty="0" err="1">
                <a:solidFill>
                  <a:srgbClr val="800000"/>
                </a:solidFill>
                <a:latin typeface="Arial" charset="0"/>
                <a:ea typeface="宋体" charset="-122"/>
              </a:rPr>
              <a:t>iostream</a:t>
            </a:r>
            <a:endParaRPr lang="en-US" altLang="zh-CN" sz="1800" dirty="0">
              <a:solidFill>
                <a:srgbClr val="800000"/>
              </a:solidFill>
              <a:latin typeface="Arial" charset="0"/>
              <a:ea typeface="宋体" charset="-122"/>
            </a:endParaRPr>
          </a:p>
          <a:p>
            <a:r>
              <a:rPr lang="en-US" altLang="zh-CN" sz="1800" dirty="0">
                <a:solidFill>
                  <a:srgbClr val="800000"/>
                </a:solidFill>
                <a:latin typeface="Arial" charset="0"/>
                <a:ea typeface="宋体" charset="-122"/>
              </a:rPr>
              <a:t> {</a:t>
            </a:r>
          </a:p>
          <a:p>
            <a:r>
              <a:rPr lang="en-US" altLang="zh-CN" sz="1800" dirty="0">
                <a:solidFill>
                  <a:srgbClr val="800000"/>
                </a:solidFill>
                <a:latin typeface="Arial" charset="0"/>
                <a:ea typeface="宋体" charset="-122"/>
              </a:rPr>
              <a:t>	it  = 0;</a:t>
            </a:r>
          </a:p>
          <a:p>
            <a:r>
              <a:rPr lang="en-US" altLang="zh-CN" sz="1800" dirty="0">
                <a:solidFill>
                  <a:srgbClr val="800000"/>
                </a:solidFill>
                <a:latin typeface="Arial" charset="0"/>
                <a:ea typeface="宋体" charset="-122"/>
              </a:rPr>
              <a:t> }</a:t>
            </a:r>
            <a:endParaRPr lang="en-US" altLang="zh-CN" sz="1800" dirty="0">
              <a:solidFill>
                <a:srgbClr val="FF0000"/>
              </a:solidFill>
              <a:latin typeface="Arial" charset="0"/>
              <a:ea typeface="宋体" charset="-122"/>
            </a:endParaRPr>
          </a:p>
          <a:p>
            <a:endParaRPr lang="en-US" altLang="zh-CN" sz="1800" dirty="0">
              <a:solidFill>
                <a:srgbClr val="000000"/>
              </a:solidFill>
              <a:latin typeface="Arial" charset="0"/>
              <a:ea typeface="宋体" charset="-122"/>
            </a:endParaRPr>
          </a:p>
          <a:p>
            <a:r>
              <a:rPr lang="en-US" altLang="zh-CN" sz="1800" dirty="0">
                <a:solidFill>
                  <a:srgbClr val="000000"/>
                </a:solidFill>
                <a:latin typeface="Arial" charset="0"/>
                <a:ea typeface="宋体" charset="-122"/>
              </a:rPr>
              <a:t>You can assign a default value to all the node of a tree pointed by root:</a:t>
            </a:r>
          </a:p>
          <a:p>
            <a:endParaRPr lang="en-US" altLang="zh-CN" sz="1800" dirty="0">
              <a:solidFill>
                <a:srgbClr val="000000"/>
              </a:solidFill>
              <a:latin typeface="Arial" charset="0"/>
              <a:ea typeface="宋体" charset="-122"/>
            </a:endParaRPr>
          </a:p>
          <a:p>
            <a:r>
              <a:rPr lang="en-US" altLang="zh-CN" sz="1800" dirty="0" err="1">
                <a:solidFill>
                  <a:srgbClr val="000000"/>
                </a:solidFill>
                <a:latin typeface="Arial" charset="0"/>
                <a:ea typeface="宋体" charset="-122"/>
              </a:rPr>
              <a:t>binary_tree_node</a:t>
            </a:r>
            <a:r>
              <a:rPr lang="en-US" altLang="zh-CN" sz="1800" dirty="0">
                <a:solidFill>
                  <a:srgbClr val="000000"/>
                </a:solidFill>
                <a:latin typeface="Arial" charset="0"/>
                <a:ea typeface="宋体" charset="-122"/>
              </a:rPr>
              <a:t>&lt;</a:t>
            </a:r>
            <a:r>
              <a:rPr lang="en-US" altLang="zh-CN" sz="1800" dirty="0" err="1">
                <a:solidFill>
                  <a:srgbClr val="000000"/>
                </a:solidFill>
                <a:latin typeface="Arial" charset="0"/>
                <a:ea typeface="宋体" charset="-122"/>
              </a:rPr>
              <a:t>int</a:t>
            </a:r>
            <a:r>
              <a:rPr lang="en-US" altLang="zh-CN" sz="1800" dirty="0">
                <a:solidFill>
                  <a:srgbClr val="000000"/>
                </a:solidFill>
                <a:latin typeface="Arial" charset="0"/>
                <a:ea typeface="宋体" charset="-122"/>
              </a:rPr>
              <a:t>&gt; *root; </a:t>
            </a:r>
          </a:p>
          <a:p>
            <a:r>
              <a:rPr lang="en-US" altLang="zh-CN" sz="1800" dirty="0">
                <a:solidFill>
                  <a:srgbClr val="000000"/>
                </a:solidFill>
                <a:latin typeface="Arial" charset="0"/>
                <a:ea typeface="宋体" charset="-122"/>
              </a:rPr>
              <a:t>....</a:t>
            </a:r>
          </a:p>
          <a:p>
            <a:r>
              <a:rPr lang="en-US" altLang="zh-CN" sz="1800" dirty="0">
                <a:solidFill>
                  <a:srgbClr val="800000"/>
                </a:solidFill>
                <a:latin typeface="Arial" charset="0"/>
                <a:ea typeface="宋体" charset="-122"/>
              </a:rPr>
              <a:t>preorder(</a:t>
            </a:r>
            <a:r>
              <a:rPr lang="en-US" altLang="zh-CN" sz="1800" dirty="0" err="1">
                <a:solidFill>
                  <a:srgbClr val="800000"/>
                </a:solidFill>
                <a:latin typeface="Arial" charset="0"/>
                <a:ea typeface="宋体" charset="-122"/>
              </a:rPr>
              <a:t>assign_default</a:t>
            </a:r>
            <a:r>
              <a:rPr lang="en-US" altLang="zh-CN" sz="1800" dirty="0">
                <a:solidFill>
                  <a:srgbClr val="800000"/>
                </a:solidFill>
                <a:latin typeface="Arial" charset="0"/>
                <a:ea typeface="宋体" charset="-122"/>
              </a:rPr>
              <a:t>, root);</a:t>
            </a:r>
          </a:p>
          <a:p>
            <a:r>
              <a:rPr lang="en-US" altLang="zh-CN" sz="1800" dirty="0">
                <a:solidFill>
                  <a:srgbClr val="000000"/>
                </a:solidFill>
                <a:latin typeface="Arial" charset="0"/>
                <a:ea typeface="宋体" charset="-122"/>
              </a:rPr>
              <a:t> </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04800" y="342900"/>
            <a:ext cx="8839200" cy="1143000"/>
          </a:xfrm>
        </p:spPr>
        <p:txBody>
          <a:bodyPr/>
          <a:lstStyle/>
          <a:p>
            <a:r>
              <a:rPr lang="en-US" altLang="zh-CN">
                <a:ea typeface="宋体" charset="-122"/>
              </a:rPr>
              <a:t>Preorder Traversal – another functions</a:t>
            </a:r>
          </a:p>
        </p:txBody>
      </p:sp>
      <p:sp>
        <p:nvSpPr>
          <p:cNvPr id="164867" name="Rectangle 3"/>
          <p:cNvSpPr>
            <a:spLocks noGrp="1" noChangeArrowheads="1"/>
          </p:cNvSpPr>
          <p:nvPr>
            <p:ph type="body" idx="1"/>
          </p:nvPr>
        </p:nvSpPr>
        <p:spPr/>
        <p:txBody>
          <a:bodyPr/>
          <a:lstStyle/>
          <a:p>
            <a:r>
              <a:rPr lang="en-US" altLang="zh-CN">
                <a:ea typeface="宋体" charset="-122"/>
              </a:rPr>
              <a:t>Can define other functions...</a:t>
            </a:r>
          </a:p>
        </p:txBody>
      </p:sp>
      <p:sp>
        <p:nvSpPr>
          <p:cNvPr id="164868"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 name="Rectangle 5"/>
          <p:cNvSpPr>
            <a:spLocks noChangeArrowheads="1"/>
          </p:cNvSpPr>
          <p:nvPr/>
        </p:nvSpPr>
        <p:spPr bwMode="auto">
          <a:xfrm>
            <a:off x="457200" y="2743200"/>
            <a:ext cx="8145463" cy="3690754"/>
          </a:xfrm>
          <a:prstGeom prst="rect">
            <a:avLst/>
          </a:prstGeom>
          <a:noFill/>
          <a:ln w="12700">
            <a:noFill/>
            <a:miter lim="800000"/>
            <a:headEnd/>
            <a:tailEnd/>
          </a:ln>
          <a:effectLst/>
        </p:spPr>
        <p:txBody>
          <a:bodyPr lIns="90488" tIns="44450" rIns="90488" bIns="44450">
            <a:spAutoFit/>
          </a:bodyPr>
          <a:lstStyle/>
          <a:p>
            <a:r>
              <a:rPr lang="en-US" altLang="zh-CN" sz="1800" dirty="0">
                <a:solidFill>
                  <a:srgbClr val="800000"/>
                </a:solidFill>
                <a:latin typeface="Arial" charset="0"/>
                <a:ea typeface="宋体" charset="-122"/>
              </a:rPr>
              <a:t>void printout(</a:t>
            </a:r>
            <a:r>
              <a:rPr lang="en-US" altLang="zh-CN" sz="1800" dirty="0" err="1">
                <a:solidFill>
                  <a:srgbClr val="800000"/>
                </a:solidFill>
                <a:latin typeface="Arial" charset="0"/>
                <a:ea typeface="宋体" charset="-122"/>
              </a:rPr>
              <a:t>int</a:t>
            </a:r>
            <a:r>
              <a:rPr lang="en-US" altLang="zh-CN" sz="1800" dirty="0">
                <a:solidFill>
                  <a:srgbClr val="800000"/>
                </a:solidFill>
                <a:latin typeface="Arial" charset="0"/>
                <a:ea typeface="宋体" charset="-122"/>
              </a:rPr>
              <a:t> &amp; it)</a:t>
            </a:r>
          </a:p>
          <a:p>
            <a:r>
              <a:rPr lang="en-US" altLang="zh-CN" sz="1800" dirty="0">
                <a:solidFill>
                  <a:srgbClr val="800000"/>
                </a:solidFill>
                <a:latin typeface="Arial" charset="0"/>
                <a:ea typeface="宋体" charset="-122"/>
              </a:rPr>
              <a:t>    // Library facilities used: </a:t>
            </a:r>
            <a:r>
              <a:rPr lang="en-US" altLang="zh-CN" sz="1800" dirty="0" err="1">
                <a:solidFill>
                  <a:srgbClr val="800000"/>
                </a:solidFill>
                <a:latin typeface="Arial" charset="0"/>
                <a:ea typeface="宋体" charset="-122"/>
              </a:rPr>
              <a:t>iostream</a:t>
            </a:r>
            <a:endParaRPr lang="en-US" altLang="zh-CN" sz="1800" dirty="0">
              <a:solidFill>
                <a:srgbClr val="800000"/>
              </a:solidFill>
              <a:latin typeface="Arial" charset="0"/>
              <a:ea typeface="宋体" charset="-122"/>
            </a:endParaRPr>
          </a:p>
          <a:p>
            <a:r>
              <a:rPr lang="en-US" altLang="zh-CN" sz="1800" dirty="0">
                <a:solidFill>
                  <a:srgbClr val="800000"/>
                </a:solidFill>
                <a:latin typeface="Arial" charset="0"/>
                <a:ea typeface="宋体" charset="-122"/>
              </a:rPr>
              <a:t> {</a:t>
            </a:r>
          </a:p>
          <a:p>
            <a:r>
              <a:rPr lang="en-US" altLang="zh-CN" sz="1800" dirty="0">
                <a:solidFill>
                  <a:srgbClr val="800000"/>
                </a:solidFill>
                <a:latin typeface="Arial" charset="0"/>
                <a:ea typeface="宋体" charset="-122"/>
              </a:rPr>
              <a: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cout</a:t>
            </a:r>
            <a:r>
              <a:rPr lang="en-US" altLang="zh-CN" sz="1800" dirty="0">
                <a:solidFill>
                  <a:srgbClr val="800000"/>
                </a:solidFill>
                <a:latin typeface="Arial" charset="0"/>
                <a:ea typeface="宋体" charset="-122"/>
              </a:rPr>
              <a:t> &lt;&lt;  it &lt;&lt;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endl</a:t>
            </a:r>
            <a:r>
              <a:rPr lang="en-US" altLang="zh-CN" sz="1800" dirty="0">
                <a:solidFill>
                  <a:srgbClr val="800000"/>
                </a:solidFill>
                <a:latin typeface="Arial" charset="0"/>
                <a:ea typeface="宋体" charset="-122"/>
              </a:rPr>
              <a:t>;</a:t>
            </a:r>
          </a:p>
          <a:p>
            <a:r>
              <a:rPr lang="en-US" altLang="zh-CN" sz="1800" dirty="0">
                <a:solidFill>
                  <a:srgbClr val="800000"/>
                </a:solidFill>
                <a:latin typeface="Arial" charset="0"/>
                <a:ea typeface="宋体" charset="-122"/>
              </a:rPr>
              <a:t> }</a:t>
            </a:r>
          </a:p>
          <a:p>
            <a:r>
              <a:rPr lang="en-US" altLang="zh-CN" sz="1800" dirty="0">
                <a:solidFill>
                  <a:srgbClr val="800000"/>
                </a:solidFill>
                <a:latin typeface="Arial" charset="0"/>
                <a:ea typeface="宋体" charset="-122"/>
              </a:rPr>
              <a:t> </a:t>
            </a:r>
            <a:r>
              <a:rPr lang="en-US" altLang="zh-CN" sz="1800" dirty="0">
                <a:solidFill>
                  <a:srgbClr val="FF0000"/>
                </a:solidFill>
                <a:latin typeface="Arial" charset="0"/>
                <a:ea typeface="宋体" charset="-122"/>
              </a:rPr>
              <a:t>// unfortunately template does not used here for function parameters</a:t>
            </a:r>
            <a:endParaRPr lang="en-US" altLang="zh-CN" sz="1800" dirty="0">
              <a:solidFill>
                <a:srgbClr val="800000"/>
              </a:solidFill>
              <a:latin typeface="Arial" charset="0"/>
              <a:ea typeface="宋体" charset="-122"/>
            </a:endParaRPr>
          </a:p>
          <a:p>
            <a:endParaRPr lang="en-US" altLang="zh-CN" sz="1800" dirty="0">
              <a:solidFill>
                <a:srgbClr val="000000"/>
              </a:solidFill>
              <a:latin typeface="Arial" charset="0"/>
              <a:ea typeface="宋体" charset="-122"/>
            </a:endParaRPr>
          </a:p>
          <a:p>
            <a:r>
              <a:rPr lang="en-US" altLang="zh-CN" sz="1800" dirty="0">
                <a:solidFill>
                  <a:srgbClr val="000000"/>
                </a:solidFill>
                <a:latin typeface="Arial" charset="0"/>
                <a:ea typeface="宋体" charset="-122"/>
              </a:rPr>
              <a:t>Can you print out all the node of a tree pointed by root ?</a:t>
            </a:r>
          </a:p>
          <a:p>
            <a:endParaRPr lang="en-US" altLang="zh-CN" sz="1800" dirty="0">
              <a:solidFill>
                <a:srgbClr val="000000"/>
              </a:solidFill>
              <a:latin typeface="Arial" charset="0"/>
              <a:ea typeface="宋体" charset="-122"/>
            </a:endParaRPr>
          </a:p>
          <a:p>
            <a:r>
              <a:rPr lang="en-US" altLang="zh-CN" sz="1800" dirty="0" err="1">
                <a:solidFill>
                  <a:srgbClr val="000000"/>
                </a:solidFill>
                <a:latin typeface="Arial" charset="0"/>
                <a:ea typeface="宋体" charset="-122"/>
              </a:rPr>
              <a:t>binary_tree_node</a:t>
            </a:r>
            <a:r>
              <a:rPr lang="en-US" altLang="zh-CN" sz="1800" dirty="0">
                <a:solidFill>
                  <a:srgbClr val="000000"/>
                </a:solidFill>
                <a:latin typeface="Arial" charset="0"/>
                <a:ea typeface="宋体" charset="-122"/>
              </a:rPr>
              <a:t>&lt;</a:t>
            </a:r>
            <a:r>
              <a:rPr lang="en-US" altLang="zh-CN" sz="1800" dirty="0" err="1">
                <a:solidFill>
                  <a:srgbClr val="000000"/>
                </a:solidFill>
                <a:latin typeface="Arial" charset="0"/>
                <a:ea typeface="宋体" charset="-122"/>
              </a:rPr>
              <a:t>int</a:t>
            </a:r>
            <a:r>
              <a:rPr lang="en-US" altLang="zh-CN" sz="1800" dirty="0">
                <a:solidFill>
                  <a:srgbClr val="000000"/>
                </a:solidFill>
                <a:latin typeface="Arial" charset="0"/>
                <a:ea typeface="宋体" charset="-122"/>
              </a:rPr>
              <a:t>&gt; *root; </a:t>
            </a:r>
          </a:p>
          <a:p>
            <a:r>
              <a:rPr lang="en-US" altLang="zh-CN" sz="1800" dirty="0">
                <a:solidFill>
                  <a:srgbClr val="000000"/>
                </a:solidFill>
                <a:latin typeface="Arial" charset="0"/>
                <a:ea typeface="宋体" charset="-122"/>
              </a:rPr>
              <a:t>....</a:t>
            </a:r>
          </a:p>
          <a:p>
            <a:r>
              <a:rPr lang="en-US" altLang="zh-CN" sz="1800" dirty="0">
                <a:solidFill>
                  <a:srgbClr val="800000"/>
                </a:solidFill>
                <a:latin typeface="Arial" charset="0"/>
                <a:ea typeface="宋体" charset="-122"/>
              </a:rPr>
              <a:t>preorder(printout, root);</a:t>
            </a:r>
          </a:p>
          <a:p>
            <a:endParaRPr lang="zh-CN" altLang="en-US" sz="1800" dirty="0">
              <a:solidFill>
                <a:srgbClr val="000000"/>
              </a:solidFill>
              <a:latin typeface="Arial" charset="0"/>
              <a:ea typeface="宋体"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a:ea typeface="宋体" charset="-122"/>
              </a:rPr>
              <a:t>Preorder Traversal – how to use</a:t>
            </a:r>
          </a:p>
        </p:txBody>
      </p:sp>
      <p:sp>
        <p:nvSpPr>
          <p:cNvPr id="163843" name="Rectangle 3"/>
          <p:cNvSpPr>
            <a:spLocks noGrp="1" noChangeArrowheads="1"/>
          </p:cNvSpPr>
          <p:nvPr>
            <p:ph type="body" idx="1"/>
          </p:nvPr>
        </p:nvSpPr>
        <p:spPr>
          <a:xfrm>
            <a:off x="685800" y="1981200"/>
            <a:ext cx="8077200" cy="4114800"/>
          </a:xfrm>
        </p:spPr>
        <p:txBody>
          <a:bodyPr/>
          <a:lstStyle/>
          <a:p>
            <a:r>
              <a:rPr lang="en-US" altLang="zh-CN">
                <a:ea typeface="宋体" charset="-122"/>
              </a:rPr>
              <a:t>Can the function-arguments be template?</a:t>
            </a:r>
          </a:p>
        </p:txBody>
      </p:sp>
      <p:sp>
        <p:nvSpPr>
          <p:cNvPr id="163844"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3845" name="Rectangle 5"/>
          <p:cNvSpPr>
            <a:spLocks noChangeArrowheads="1"/>
          </p:cNvSpPr>
          <p:nvPr/>
        </p:nvSpPr>
        <p:spPr bwMode="auto">
          <a:xfrm>
            <a:off x="457200" y="2819400"/>
            <a:ext cx="8145463" cy="3659188"/>
          </a:xfrm>
          <a:prstGeom prst="rect">
            <a:avLst/>
          </a:prstGeom>
          <a:noFill/>
          <a:ln w="12700">
            <a:noFill/>
            <a:miter lim="800000"/>
            <a:headEnd/>
            <a:tailEnd/>
          </a:ln>
          <a:effectLst/>
        </p:spPr>
        <p:txBody>
          <a:bodyPr lIns="90488" tIns="44450" rIns="90488" bIns="44450">
            <a:spAutoFit/>
          </a:bodyPr>
          <a:lstStyle/>
          <a:p>
            <a:r>
              <a:rPr lang="zh-CN" altLang="en-US" sz="1800" dirty="0">
                <a:solidFill>
                  <a:srgbClr val="800000"/>
                </a:solidFill>
                <a:latin typeface="Arial" charset="0"/>
                <a:ea typeface="宋体" charset="-122"/>
              </a:rPr>
              <a:t> </a:t>
            </a:r>
            <a:r>
              <a:rPr lang="en-US" altLang="zh-CN" sz="1800" dirty="0">
                <a:solidFill>
                  <a:srgbClr val="800000"/>
                </a:solidFill>
                <a:latin typeface="Arial" charset="0"/>
                <a:ea typeface="宋体" charset="-122"/>
              </a:rPr>
              <a:t>template &lt;class Item&gt;</a:t>
            </a:r>
          </a:p>
          <a:p>
            <a:r>
              <a:rPr lang="en-US" altLang="zh-CN" sz="1800" dirty="0">
                <a:solidFill>
                  <a:srgbClr val="800000"/>
                </a:solidFill>
                <a:latin typeface="Arial" charset="0"/>
                <a:ea typeface="宋体" charset="-122"/>
              </a:rPr>
              <a:t>    void printout(Item&amp; it)</a:t>
            </a:r>
          </a:p>
          <a:p>
            <a:r>
              <a:rPr lang="en-US" altLang="zh-CN" sz="1800" dirty="0">
                <a:solidFill>
                  <a:srgbClr val="800000"/>
                </a:solidFill>
                <a:latin typeface="Arial" charset="0"/>
                <a:ea typeface="宋体" charset="-122"/>
              </a:rPr>
              <a:t>    // Library facilities used: </a:t>
            </a:r>
            <a:r>
              <a:rPr lang="en-US" altLang="zh-CN" sz="1800" dirty="0" err="1">
                <a:solidFill>
                  <a:srgbClr val="800000"/>
                </a:solidFill>
                <a:latin typeface="Arial" charset="0"/>
                <a:ea typeface="宋体" charset="-122"/>
              </a:rPr>
              <a:t>iostream</a:t>
            </a:r>
            <a:endParaRPr lang="en-US" altLang="zh-CN" sz="1800" dirty="0">
              <a:solidFill>
                <a:srgbClr val="800000"/>
              </a:solidFill>
              <a:latin typeface="Arial" charset="0"/>
              <a:ea typeface="宋体" charset="-122"/>
            </a:endParaRPr>
          </a:p>
          <a:p>
            <a:r>
              <a:rPr lang="en-US" altLang="zh-CN" sz="1800" dirty="0">
                <a:solidFill>
                  <a:srgbClr val="800000"/>
                </a:solidFill>
                <a:latin typeface="Arial" charset="0"/>
                <a:ea typeface="宋体" charset="-122"/>
              </a:rPr>
              <a:t> {</a:t>
            </a:r>
          </a:p>
          <a:p>
            <a:r>
              <a:rPr lang="en-US" altLang="zh-CN" sz="1800" dirty="0">
                <a:solidFill>
                  <a:srgbClr val="800000"/>
                </a:solidFill>
                <a:latin typeface="Arial" charset="0"/>
                <a:ea typeface="宋体" charset="-122"/>
              </a:rPr>
              <a: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cout</a:t>
            </a:r>
            <a:r>
              <a:rPr lang="en-US" altLang="zh-CN" sz="1800" dirty="0">
                <a:solidFill>
                  <a:srgbClr val="800000"/>
                </a:solidFill>
                <a:latin typeface="Arial" charset="0"/>
                <a:ea typeface="宋体" charset="-122"/>
              </a:rPr>
              <a:t> &lt;&lt;  it &lt;&lt;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endl</a:t>
            </a:r>
            <a:r>
              <a:rPr lang="en-US" altLang="zh-CN" sz="1800" dirty="0">
                <a:solidFill>
                  <a:srgbClr val="800000"/>
                </a:solidFill>
                <a:latin typeface="Arial" charset="0"/>
                <a:ea typeface="宋体" charset="-122"/>
              </a:rPr>
              <a:t>;</a:t>
            </a:r>
          </a:p>
          <a:p>
            <a:r>
              <a:rPr lang="en-US" altLang="zh-CN" sz="1800" dirty="0">
                <a:solidFill>
                  <a:srgbClr val="800000"/>
                </a:solidFill>
                <a:latin typeface="Arial" charset="0"/>
                <a:ea typeface="宋体" charset="-122"/>
              </a:rPr>
              <a:t> }</a:t>
            </a:r>
          </a:p>
          <a:p>
            <a:endParaRPr lang="en-US" altLang="zh-CN" sz="1800" dirty="0">
              <a:solidFill>
                <a:srgbClr val="000000"/>
              </a:solidFill>
              <a:latin typeface="Arial" charset="0"/>
              <a:ea typeface="宋体" charset="-122"/>
            </a:endParaRPr>
          </a:p>
          <a:p>
            <a:r>
              <a:rPr lang="en-US" altLang="zh-CN" sz="1800" dirty="0">
                <a:solidFill>
                  <a:srgbClr val="000000"/>
                </a:solidFill>
                <a:latin typeface="Arial" charset="0"/>
                <a:ea typeface="宋体" charset="-122"/>
              </a:rPr>
              <a:t>Can you print out all the node of a tree pointed by root ?</a:t>
            </a:r>
          </a:p>
          <a:p>
            <a:endParaRPr lang="en-US" altLang="zh-CN" sz="1800" dirty="0">
              <a:solidFill>
                <a:srgbClr val="000000"/>
              </a:solidFill>
              <a:latin typeface="Arial" charset="0"/>
              <a:ea typeface="宋体" charset="-122"/>
            </a:endParaRPr>
          </a:p>
          <a:p>
            <a:r>
              <a:rPr lang="en-US" altLang="zh-CN" sz="1800" dirty="0" err="1">
                <a:solidFill>
                  <a:srgbClr val="000000"/>
                </a:solidFill>
                <a:latin typeface="Arial" charset="0"/>
                <a:ea typeface="宋体" charset="-122"/>
              </a:rPr>
              <a:t>binary_tree_node</a:t>
            </a:r>
            <a:r>
              <a:rPr lang="en-US" altLang="zh-CN" sz="1800" dirty="0">
                <a:solidFill>
                  <a:srgbClr val="000000"/>
                </a:solidFill>
                <a:latin typeface="Arial" charset="0"/>
                <a:ea typeface="宋体" charset="-122"/>
              </a:rPr>
              <a:t>&lt;string&gt; *root; </a:t>
            </a:r>
          </a:p>
          <a:p>
            <a:r>
              <a:rPr lang="en-US" altLang="zh-CN" sz="1800" dirty="0">
                <a:solidFill>
                  <a:srgbClr val="000000"/>
                </a:solidFill>
                <a:latin typeface="Arial" charset="0"/>
                <a:ea typeface="宋体" charset="-122"/>
              </a:rPr>
              <a:t>....</a:t>
            </a:r>
          </a:p>
          <a:p>
            <a:r>
              <a:rPr lang="en-US" altLang="zh-CN" sz="1800" dirty="0">
                <a:solidFill>
                  <a:srgbClr val="800000"/>
                </a:solidFill>
                <a:latin typeface="Arial" charset="0"/>
                <a:ea typeface="宋体" charset="-122"/>
              </a:rPr>
              <a:t>preorder(</a:t>
            </a:r>
            <a:r>
              <a:rPr lang="en-US" altLang="zh-CN" sz="1800" dirty="0" err="1">
                <a:solidFill>
                  <a:srgbClr val="800000"/>
                </a:solidFill>
                <a:latin typeface="Arial" charset="0"/>
                <a:ea typeface="宋体" charset="-122"/>
              </a:rPr>
              <a:t>print_out</a:t>
            </a:r>
            <a:r>
              <a:rPr lang="en-US" altLang="zh-CN" sz="1800" dirty="0">
                <a:solidFill>
                  <a:srgbClr val="800000"/>
                </a:solidFill>
                <a:latin typeface="Arial" charset="0"/>
                <a:ea typeface="宋体" charset="-122"/>
              </a:rPr>
              <a:t>, root);</a:t>
            </a:r>
          </a:p>
          <a:p>
            <a:endParaRPr lang="en-US" altLang="zh-CN" sz="1800" dirty="0">
              <a:solidFill>
                <a:srgbClr val="000000"/>
              </a:solidFill>
              <a:latin typeface="Arial" charset="0"/>
              <a:ea typeface="宋体" charset="-122"/>
            </a:endParaRPr>
          </a:p>
        </p:txBody>
      </p:sp>
      <p:sp>
        <p:nvSpPr>
          <p:cNvPr id="163846" name="Text Box 6"/>
          <p:cNvSpPr txBox="1">
            <a:spLocks noChangeArrowheads="1"/>
          </p:cNvSpPr>
          <p:nvPr/>
        </p:nvSpPr>
        <p:spPr bwMode="auto">
          <a:xfrm>
            <a:off x="3429000" y="5867400"/>
            <a:ext cx="52578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X ! print_out should have real types </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a:ea typeface="宋体" charset="-122"/>
              </a:rPr>
              <a:t>Preorder Traversal – how to use</a:t>
            </a:r>
          </a:p>
        </p:txBody>
      </p:sp>
      <p:sp>
        <p:nvSpPr>
          <p:cNvPr id="174083" name="Rectangle 3"/>
          <p:cNvSpPr>
            <a:spLocks noGrp="1" noChangeArrowheads="1"/>
          </p:cNvSpPr>
          <p:nvPr>
            <p:ph type="body" idx="1"/>
          </p:nvPr>
        </p:nvSpPr>
        <p:spPr>
          <a:xfrm>
            <a:off x="685800" y="1981200"/>
            <a:ext cx="8077200" cy="4114800"/>
          </a:xfrm>
        </p:spPr>
        <p:txBody>
          <a:bodyPr/>
          <a:lstStyle/>
          <a:p>
            <a:r>
              <a:rPr lang="en-US" altLang="zh-CN">
                <a:ea typeface="宋体" charset="-122"/>
              </a:rPr>
              <a:t>The function-arguments may be template if...</a:t>
            </a:r>
          </a:p>
        </p:txBody>
      </p:sp>
      <p:sp>
        <p:nvSpPr>
          <p:cNvPr id="174084"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74085" name="Rectangle 5"/>
          <p:cNvSpPr>
            <a:spLocks noChangeArrowheads="1"/>
          </p:cNvSpPr>
          <p:nvPr/>
        </p:nvSpPr>
        <p:spPr bwMode="auto">
          <a:xfrm>
            <a:off x="457200" y="2895600"/>
            <a:ext cx="8145463" cy="3659188"/>
          </a:xfrm>
          <a:prstGeom prst="rect">
            <a:avLst/>
          </a:prstGeom>
          <a:noFill/>
          <a:ln w="12700">
            <a:noFill/>
            <a:miter lim="800000"/>
            <a:headEnd/>
            <a:tailEnd/>
          </a:ln>
          <a:effectLst/>
        </p:spPr>
        <p:txBody>
          <a:bodyPr lIns="90488" tIns="44450" rIns="90488" bIns="44450">
            <a:spAutoFit/>
          </a:bodyPr>
          <a:lstStyle/>
          <a:p>
            <a:r>
              <a:rPr lang="zh-CN" altLang="en-US" sz="1800" dirty="0">
                <a:solidFill>
                  <a:srgbClr val="000000"/>
                </a:solidFill>
                <a:latin typeface="Arial" charset="0"/>
                <a:ea typeface="宋体" charset="-122"/>
              </a:rPr>
              <a:t> </a:t>
            </a:r>
            <a:r>
              <a:rPr lang="en-US" altLang="zh-CN" sz="1800" dirty="0">
                <a:solidFill>
                  <a:srgbClr val="800000"/>
                </a:solidFill>
                <a:latin typeface="Arial" charset="0"/>
                <a:ea typeface="宋体" charset="-122"/>
              </a:rPr>
              <a:t>template &lt;class Item&gt;</a:t>
            </a:r>
          </a:p>
          <a:p>
            <a:r>
              <a:rPr lang="en-US" altLang="zh-CN" sz="1800" dirty="0">
                <a:solidFill>
                  <a:srgbClr val="800000"/>
                </a:solidFill>
                <a:latin typeface="Arial" charset="0"/>
                <a:ea typeface="宋体" charset="-122"/>
              </a:rPr>
              <a:t>    void printout(Item&amp; it)</a:t>
            </a:r>
          </a:p>
          <a:p>
            <a:r>
              <a:rPr lang="en-US" altLang="zh-CN" sz="1800" dirty="0">
                <a:solidFill>
                  <a:srgbClr val="800000"/>
                </a:solidFill>
                <a:latin typeface="Arial" charset="0"/>
                <a:ea typeface="宋体" charset="-122"/>
              </a:rPr>
              <a:t>    // Library facilities used: </a:t>
            </a:r>
            <a:r>
              <a:rPr lang="en-US" altLang="zh-CN" sz="1800" dirty="0" err="1">
                <a:solidFill>
                  <a:srgbClr val="800000"/>
                </a:solidFill>
                <a:latin typeface="Arial" charset="0"/>
                <a:ea typeface="宋体" charset="-122"/>
              </a:rPr>
              <a:t>iostream</a:t>
            </a:r>
            <a:endParaRPr lang="en-US" altLang="zh-CN" sz="1800" dirty="0">
              <a:solidFill>
                <a:srgbClr val="800000"/>
              </a:solidFill>
              <a:latin typeface="Arial" charset="0"/>
              <a:ea typeface="宋体" charset="-122"/>
            </a:endParaRPr>
          </a:p>
          <a:p>
            <a:r>
              <a:rPr lang="en-US" altLang="zh-CN" sz="1800" dirty="0">
                <a:solidFill>
                  <a:srgbClr val="800000"/>
                </a:solidFill>
                <a:latin typeface="Arial" charset="0"/>
                <a:ea typeface="宋体" charset="-122"/>
              </a:rPr>
              <a:t> {</a:t>
            </a:r>
          </a:p>
          <a:p>
            <a:r>
              <a:rPr lang="en-US" altLang="zh-CN" sz="1800" dirty="0">
                <a:solidFill>
                  <a:srgbClr val="800000"/>
                </a:solidFill>
                <a:latin typeface="Arial" charset="0"/>
                <a:ea typeface="宋体" charset="-122"/>
              </a:rPr>
              <a: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cout</a:t>
            </a:r>
            <a:r>
              <a:rPr lang="en-US" altLang="zh-CN" sz="1800" dirty="0">
                <a:solidFill>
                  <a:srgbClr val="800000"/>
                </a:solidFill>
                <a:latin typeface="Arial" charset="0"/>
                <a:ea typeface="宋体" charset="-122"/>
              </a:rPr>
              <a:t> &lt;&lt;  it &lt;&lt;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endl</a:t>
            </a:r>
            <a:r>
              <a:rPr lang="en-US" altLang="zh-CN" sz="1800" dirty="0">
                <a:solidFill>
                  <a:srgbClr val="800000"/>
                </a:solidFill>
                <a:latin typeface="Arial" charset="0"/>
                <a:ea typeface="宋体" charset="-122"/>
              </a:rPr>
              <a:t>;</a:t>
            </a:r>
          </a:p>
          <a:p>
            <a:r>
              <a:rPr lang="en-US" altLang="zh-CN" sz="1800" dirty="0">
                <a:solidFill>
                  <a:srgbClr val="800000"/>
                </a:solidFill>
                <a:latin typeface="Arial" charset="0"/>
                <a:ea typeface="宋体" charset="-122"/>
              </a:rPr>
              <a:t> }</a:t>
            </a:r>
          </a:p>
          <a:p>
            <a:endParaRPr lang="en-US" altLang="zh-CN" sz="1800" dirty="0">
              <a:solidFill>
                <a:srgbClr val="000000"/>
              </a:solidFill>
              <a:latin typeface="Arial" charset="0"/>
              <a:ea typeface="宋体" charset="-122"/>
            </a:endParaRPr>
          </a:p>
          <a:p>
            <a:r>
              <a:rPr lang="en-US" altLang="zh-CN" sz="1800" dirty="0">
                <a:solidFill>
                  <a:srgbClr val="000000"/>
                </a:solidFill>
                <a:latin typeface="Arial" charset="0"/>
                <a:ea typeface="宋体" charset="-122"/>
              </a:rPr>
              <a:t>Can you print out all the node of a tree pointed by root ?</a:t>
            </a:r>
          </a:p>
          <a:p>
            <a:endParaRPr lang="en-US" altLang="zh-CN" sz="1800" dirty="0">
              <a:solidFill>
                <a:srgbClr val="000000"/>
              </a:solidFill>
              <a:latin typeface="Arial" charset="0"/>
              <a:ea typeface="宋体" charset="-122"/>
            </a:endParaRPr>
          </a:p>
          <a:p>
            <a:r>
              <a:rPr lang="en-US" altLang="zh-CN" sz="1800" dirty="0" err="1">
                <a:solidFill>
                  <a:srgbClr val="000000"/>
                </a:solidFill>
                <a:latin typeface="Arial" charset="0"/>
                <a:ea typeface="宋体" charset="-122"/>
              </a:rPr>
              <a:t>binary_tree_node</a:t>
            </a:r>
            <a:r>
              <a:rPr lang="en-US" altLang="zh-CN" sz="1800" dirty="0">
                <a:solidFill>
                  <a:srgbClr val="000000"/>
                </a:solidFill>
                <a:latin typeface="Arial" charset="0"/>
                <a:ea typeface="宋体" charset="-122"/>
              </a:rPr>
              <a:t>&lt;string&gt; *root; </a:t>
            </a:r>
          </a:p>
          <a:p>
            <a:r>
              <a:rPr lang="en-US" altLang="zh-CN" sz="1800" dirty="0">
                <a:solidFill>
                  <a:srgbClr val="000000"/>
                </a:solidFill>
                <a:latin typeface="Arial" charset="0"/>
                <a:ea typeface="宋体" charset="-122"/>
              </a:rPr>
              <a:t>....</a:t>
            </a:r>
          </a:p>
          <a:p>
            <a:r>
              <a:rPr lang="en-US" altLang="zh-CN" sz="1800" dirty="0">
                <a:solidFill>
                  <a:srgbClr val="000000"/>
                </a:solidFill>
                <a:latin typeface="Arial" charset="0"/>
                <a:ea typeface="宋体" charset="-122"/>
              </a:rPr>
              <a:t>preorder(</a:t>
            </a:r>
            <a:r>
              <a:rPr lang="en-US" altLang="zh-CN" sz="1800" dirty="0" err="1">
                <a:solidFill>
                  <a:srgbClr val="000000"/>
                </a:solidFill>
                <a:latin typeface="Arial" charset="0"/>
                <a:ea typeface="宋体" charset="-122"/>
              </a:rPr>
              <a:t>print_out</a:t>
            </a:r>
            <a:r>
              <a:rPr lang="en-US" altLang="zh-CN" sz="1800" dirty="0">
                <a:solidFill>
                  <a:schemeClr val="accent2"/>
                </a:solidFill>
                <a:latin typeface="Arial" charset="0"/>
                <a:ea typeface="宋体" charset="-122"/>
              </a:rPr>
              <a:t>&lt;string&gt;</a:t>
            </a:r>
            <a:r>
              <a:rPr lang="en-US" altLang="zh-CN" sz="1800" dirty="0">
                <a:solidFill>
                  <a:srgbClr val="000000"/>
                </a:solidFill>
                <a:latin typeface="Arial" charset="0"/>
                <a:ea typeface="宋体" charset="-122"/>
              </a:rPr>
              <a:t>, root);</a:t>
            </a:r>
          </a:p>
          <a:p>
            <a:endParaRPr lang="en-US" altLang="zh-CN" sz="1800" dirty="0">
              <a:solidFill>
                <a:srgbClr val="000000"/>
              </a:solidFill>
              <a:latin typeface="Arial" charset="0"/>
              <a:ea typeface="宋体" charset="-122"/>
            </a:endParaRPr>
          </a:p>
        </p:txBody>
      </p:sp>
      <p:sp>
        <p:nvSpPr>
          <p:cNvPr id="174086" name="Text Box 6"/>
          <p:cNvSpPr txBox="1">
            <a:spLocks noChangeArrowheads="1"/>
          </p:cNvSpPr>
          <p:nvPr/>
        </p:nvSpPr>
        <p:spPr bwMode="auto">
          <a:xfrm>
            <a:off x="4343400" y="5410200"/>
            <a:ext cx="2819400" cy="835025"/>
          </a:xfrm>
          <a:prstGeom prst="rect">
            <a:avLst/>
          </a:prstGeom>
          <a:solidFill>
            <a:srgbClr val="FFFF99"/>
          </a:solidFill>
          <a:ln w="12700">
            <a:solidFill>
              <a:srgbClr val="FFFF99"/>
            </a:solidFill>
            <a:miter lim="800000"/>
            <a:headEnd/>
            <a:tailEnd/>
          </a:ln>
          <a:effectLst/>
        </p:spPr>
        <p:txBody>
          <a:bodyPr>
            <a:spAutoFit/>
          </a:bodyPr>
          <a:lstStyle/>
          <a:p>
            <a:pPr>
              <a:spcBef>
                <a:spcPct val="50000"/>
              </a:spcBef>
            </a:pPr>
            <a:r>
              <a:rPr lang="en-US" altLang="zh-CN">
                <a:ea typeface="宋体" charset="-122"/>
              </a:rPr>
              <a:t>But you may do the instantiation like this</a:t>
            </a:r>
          </a:p>
        </p:txBody>
      </p:sp>
      <p:sp>
        <p:nvSpPr>
          <p:cNvPr id="174087" name="Line 7"/>
          <p:cNvSpPr>
            <a:spLocks noChangeShapeType="1"/>
          </p:cNvSpPr>
          <p:nvPr/>
        </p:nvSpPr>
        <p:spPr bwMode="auto">
          <a:xfrm flipH="1">
            <a:off x="2895600" y="5715000"/>
            <a:ext cx="1371600" cy="228600"/>
          </a:xfrm>
          <a:prstGeom prst="line">
            <a:avLst/>
          </a:prstGeom>
          <a:noFill/>
          <a:ln w="254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a:ea typeface="宋体" charset="-122"/>
              </a:rPr>
              <a:t>Preorder Traversal </a:t>
            </a:r>
            <a:br>
              <a:rPr lang="en-US" altLang="zh-CN">
                <a:ea typeface="宋体" charset="-122"/>
              </a:rPr>
            </a:br>
            <a:r>
              <a:rPr lang="en-US" altLang="zh-CN">
                <a:ea typeface="宋体" charset="-122"/>
              </a:rPr>
              <a:t>– a more general form</a:t>
            </a:r>
          </a:p>
        </p:txBody>
      </p:sp>
      <p:sp>
        <p:nvSpPr>
          <p:cNvPr id="162819" name="Rectangle 3"/>
          <p:cNvSpPr>
            <a:spLocks noGrp="1" noChangeArrowheads="1"/>
          </p:cNvSpPr>
          <p:nvPr>
            <p:ph type="body" idx="1"/>
          </p:nvPr>
        </p:nvSpPr>
        <p:spPr>
          <a:xfrm>
            <a:off x="381000" y="1981200"/>
            <a:ext cx="8077200" cy="4114800"/>
          </a:xfrm>
        </p:spPr>
        <p:txBody>
          <a:bodyPr/>
          <a:lstStyle/>
          <a:p>
            <a:r>
              <a:rPr lang="en-US" altLang="zh-CN">
                <a:ea typeface="宋体" charset="-122"/>
              </a:rPr>
              <a:t>An extremely general implementation (p 505)</a:t>
            </a:r>
          </a:p>
        </p:txBody>
      </p:sp>
      <p:sp>
        <p:nvSpPr>
          <p:cNvPr id="162820" name="Rectangle 4"/>
          <p:cNvSpPr>
            <a:spLocks noChangeArrowheads="1"/>
          </p:cNvSpPr>
          <p:nvPr/>
        </p:nvSpPr>
        <p:spPr bwMode="auto">
          <a:xfrm>
            <a:off x="304800" y="2514600"/>
            <a:ext cx="8686800" cy="41148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2821" name="Rectangle 5"/>
          <p:cNvSpPr>
            <a:spLocks noChangeArrowheads="1"/>
          </p:cNvSpPr>
          <p:nvPr/>
        </p:nvSpPr>
        <p:spPr bwMode="auto">
          <a:xfrm>
            <a:off x="381000" y="2590800"/>
            <a:ext cx="8145463" cy="420846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a:t>
            </a:r>
            <a:r>
              <a:rPr lang="en-US" altLang="zh-CN" sz="1800">
                <a:latin typeface="Arial" charset="0"/>
                <a:ea typeface="宋体" charset="-122"/>
              </a:rPr>
              <a:t>class Process</a:t>
            </a:r>
            <a:r>
              <a:rPr lang="en-US" altLang="zh-CN" sz="1800">
                <a:solidFill>
                  <a:srgbClr val="000000"/>
                </a:solidFill>
                <a:latin typeface="Arial" charset="0"/>
                <a:ea typeface="宋体" charset="-122"/>
              </a:rPr>
              <a:t>, class BTNode&gt;</a:t>
            </a:r>
          </a:p>
          <a:p>
            <a:r>
              <a:rPr lang="en-US" altLang="zh-CN" sz="1800">
                <a:solidFill>
                  <a:srgbClr val="000000"/>
                </a:solidFill>
                <a:latin typeface="Arial" charset="0"/>
                <a:ea typeface="宋体" charset="-122"/>
              </a:rPr>
              <a:t>    void preorder(</a:t>
            </a:r>
            <a:r>
              <a:rPr lang="en-US" altLang="zh-CN" sz="1800">
                <a:latin typeface="Arial" charset="0"/>
                <a:ea typeface="宋体" charset="-122"/>
              </a:rPr>
              <a:t>Process f</a:t>
            </a:r>
            <a:r>
              <a:rPr lang="en-US" altLang="zh-CN" sz="1800">
                <a:solidFill>
                  <a:srgbClr val="000000"/>
                </a:solidFill>
                <a:latin typeface="Arial" charset="0"/>
                <a:ea typeface="宋体" charset="-122"/>
              </a:rPr>
              <a:t>, BTNode* node_ptr)</a:t>
            </a:r>
          </a:p>
          <a:p>
            <a:r>
              <a:rPr lang="en-US" altLang="zh-CN" sz="1800">
                <a:solidFill>
                  <a:srgbClr val="000000"/>
                </a:solidFill>
                <a:latin typeface="Arial" charset="0"/>
                <a:ea typeface="宋体" charset="-122"/>
              </a:rPr>
              <a:t>//     Note: BTNode may be a binary_tree_node or a const binary tree node.</a:t>
            </a:r>
          </a:p>
          <a:p>
            <a:r>
              <a:rPr lang="en-US" altLang="zh-CN" sz="1800">
                <a:solidFill>
                  <a:srgbClr val="000000"/>
                </a:solidFill>
                <a:latin typeface="Arial" charset="0"/>
                <a:ea typeface="宋体" charset="-122"/>
              </a:rPr>
              <a:t>//     </a:t>
            </a:r>
            <a:r>
              <a:rPr lang="en-US" altLang="zh-CN" sz="1800" u="sng">
                <a:solidFill>
                  <a:srgbClr val="000000"/>
                </a:solidFill>
                <a:latin typeface="Arial" charset="0"/>
                <a:ea typeface="宋体" charset="-122"/>
              </a:rPr>
              <a:t>Process is the type of a function f that may be called with a single</a:t>
            </a:r>
          </a:p>
          <a:p>
            <a:r>
              <a:rPr lang="en-US" altLang="zh-CN" sz="1800" u="sng">
                <a:solidFill>
                  <a:srgbClr val="000000"/>
                </a:solidFill>
                <a:latin typeface="Arial" charset="0"/>
                <a:ea typeface="宋体" charset="-122"/>
              </a:rPr>
              <a:t>//     Item argument (using the Item type from the node),</a:t>
            </a:r>
          </a:p>
          <a:p>
            <a:r>
              <a:rPr lang="en-US" altLang="zh-CN" sz="1800" u="sng">
                <a:solidFill>
                  <a:srgbClr val="000000"/>
                </a:solidFill>
                <a:latin typeface="Arial" charset="0"/>
                <a:ea typeface="宋体" charset="-122"/>
              </a:rPr>
              <a:t>//     </a:t>
            </a:r>
            <a:r>
              <a:rPr lang="en-US" altLang="zh-CN" sz="1800" u="sng">
                <a:latin typeface="Arial" charset="0"/>
                <a:ea typeface="宋体" charset="-122"/>
              </a:rPr>
              <a:t>as determined by the actual f in the following.</a:t>
            </a:r>
          </a:p>
          <a:p>
            <a:r>
              <a:rPr lang="en-US" altLang="zh-CN" sz="1800">
                <a:solidFill>
                  <a:srgbClr val="000000"/>
                </a:solidFill>
                <a:latin typeface="Arial" charset="0"/>
                <a:ea typeface="宋体" charset="-122"/>
              </a:rPr>
              <a:t>// Library facilities used: cstdlib</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f( node_ptr-&gt;data( ) );</a:t>
            </a:r>
          </a:p>
          <a:p>
            <a:r>
              <a:rPr lang="en-US" altLang="zh-CN" sz="1800">
                <a:solidFill>
                  <a:srgbClr val="000000"/>
                </a:solidFill>
                <a:latin typeface="Arial" charset="0"/>
                <a:ea typeface="宋体" charset="-122"/>
              </a:rPr>
              <a:t>            preorder(f, node_ptr-&gt;left( ));</a:t>
            </a:r>
          </a:p>
          <a:p>
            <a:r>
              <a:rPr lang="en-US" altLang="zh-CN" sz="1800">
                <a:solidFill>
                  <a:srgbClr val="000000"/>
                </a:solidFill>
                <a:latin typeface="Arial" charset="0"/>
                <a:ea typeface="宋体" charset="-122"/>
              </a:rPr>
              <a:t>            preorder(f, node_ptr-&gt;right( ));</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
        <p:nvSpPr>
          <p:cNvPr id="162822" name="Text Box 6"/>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zh-CN">
                <a:ea typeface="宋体" charset="-122"/>
              </a:rPr>
              <a:t>Functions as Parameters</a:t>
            </a:r>
          </a:p>
        </p:txBody>
      </p:sp>
      <p:sp>
        <p:nvSpPr>
          <p:cNvPr id="173059" name="Rectangle 3"/>
          <p:cNvSpPr>
            <a:spLocks noGrp="1" noChangeArrowheads="1"/>
          </p:cNvSpPr>
          <p:nvPr>
            <p:ph type="body" idx="1"/>
          </p:nvPr>
        </p:nvSpPr>
        <p:spPr/>
        <p:txBody>
          <a:bodyPr/>
          <a:lstStyle/>
          <a:p>
            <a:r>
              <a:rPr lang="en-US" altLang="zh-CN" sz="2400">
                <a:ea typeface="宋体" charset="-122"/>
              </a:rPr>
              <a:t>We can define a template function </a:t>
            </a:r>
            <a:r>
              <a:rPr lang="en-US" altLang="zh-CN" sz="2400" i="1">
                <a:ea typeface="宋体" charset="-122"/>
              </a:rPr>
              <a:t>X</a:t>
            </a:r>
            <a:r>
              <a:rPr lang="en-US" altLang="zh-CN" sz="2400">
                <a:ea typeface="宋体" charset="-122"/>
              </a:rPr>
              <a:t> with functions as parameters – which are called </a:t>
            </a:r>
            <a:r>
              <a:rPr lang="en-US" altLang="zh-CN" sz="2400" i="1">
                <a:ea typeface="宋体" charset="-122"/>
              </a:rPr>
              <a:t>function parameters</a:t>
            </a:r>
          </a:p>
          <a:p>
            <a:r>
              <a:rPr lang="en-US" altLang="zh-CN" sz="2400">
                <a:ea typeface="宋体" charset="-122"/>
              </a:rPr>
              <a:t>A function parameter can be simply written as </a:t>
            </a:r>
            <a:r>
              <a:rPr lang="en-US" altLang="zh-CN" sz="2400" i="1">
                <a:ea typeface="宋体" charset="-122"/>
              </a:rPr>
              <a:t>Process f</a:t>
            </a:r>
            <a:r>
              <a:rPr lang="en-US" altLang="zh-CN" sz="2400">
                <a:ea typeface="宋体" charset="-122"/>
              </a:rPr>
              <a:t> ( where Process is a template), and the forms and number of parameters for </a:t>
            </a:r>
            <a:r>
              <a:rPr lang="en-US" altLang="zh-CN" sz="2400" i="1">
                <a:ea typeface="宋体" charset="-122"/>
              </a:rPr>
              <a:t>f</a:t>
            </a:r>
            <a:r>
              <a:rPr lang="en-US" altLang="zh-CN" sz="2400">
                <a:ea typeface="宋体" charset="-122"/>
              </a:rPr>
              <a:t> are determined by the actual call of </a:t>
            </a:r>
            <a:r>
              <a:rPr lang="en-US" altLang="zh-CN" sz="2400" i="1">
                <a:ea typeface="宋体" charset="-122"/>
              </a:rPr>
              <a:t>f </a:t>
            </a:r>
            <a:r>
              <a:rPr lang="en-US" altLang="zh-CN" sz="2400">
                <a:ea typeface="宋体" charset="-122"/>
              </a:rPr>
              <a:t>inside the template function </a:t>
            </a:r>
            <a:r>
              <a:rPr lang="en-US" altLang="zh-CN" sz="2400" i="1">
                <a:ea typeface="宋体" charset="-122"/>
              </a:rPr>
              <a:t>X </a:t>
            </a:r>
          </a:p>
          <a:p>
            <a:r>
              <a:rPr lang="en-US" altLang="zh-CN" sz="2400">
                <a:ea typeface="宋体" charset="-122"/>
              </a:rPr>
              <a:t>The real function argument for </a:t>
            </a:r>
            <a:r>
              <a:rPr lang="en-US" altLang="zh-CN" sz="2400" i="1">
                <a:ea typeface="宋体" charset="-122"/>
              </a:rPr>
              <a:t>f</a:t>
            </a:r>
            <a:r>
              <a:rPr lang="en-US" altLang="zh-CN" sz="2400">
                <a:ea typeface="宋体" charset="-122"/>
              </a:rPr>
              <a:t> when calling the the template function </a:t>
            </a:r>
            <a:r>
              <a:rPr lang="en-US" altLang="zh-CN" sz="2400" i="1">
                <a:ea typeface="宋体" charset="-122"/>
              </a:rPr>
              <a:t>X</a:t>
            </a:r>
            <a:r>
              <a:rPr lang="en-US" altLang="zh-CN" sz="2400">
                <a:ea typeface="宋体" charset="-122"/>
              </a:rPr>
              <a:t> cannot be a template function, it must be instantiated in advance or right in the function call</a:t>
            </a:r>
          </a:p>
          <a:p>
            <a:endParaRPr lang="zh-CN" altLang="en-US" sz="2400">
              <a:ea typeface="宋体"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2291"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2292"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12293"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2294"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12295"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12296"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12297"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2298"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12299"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Each tree has a special node called its </a:t>
            </a:r>
            <a:r>
              <a:rPr lang="en-US" altLang="zh-CN" sz="2800" b="1" u="sng">
                <a:solidFill>
                  <a:schemeClr val="accent2"/>
                </a:solidFill>
                <a:effectLst/>
                <a:ea typeface="宋体" charset="-122"/>
              </a:rPr>
              <a:t>root</a:t>
            </a:r>
            <a:r>
              <a:rPr lang="en-US" altLang="zh-CN" sz="2800">
                <a:effectLst/>
                <a:ea typeface="宋体" charset="-122"/>
              </a:rPr>
              <a:t>, usually drawn at the top.</a:t>
            </a:r>
          </a:p>
        </p:txBody>
      </p:sp>
      <p:pic>
        <p:nvPicPr>
          <p:cNvPr id="12300"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2301"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12302"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12303"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12304"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12305"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12306"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12307"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12308"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zh-CN">
                <a:ea typeface="宋体" charset="-122"/>
              </a:rPr>
              <a:t>Summary</a:t>
            </a:r>
          </a:p>
        </p:txBody>
      </p:sp>
      <p:sp>
        <p:nvSpPr>
          <p:cNvPr id="165891" name="Rectangle 3"/>
          <p:cNvSpPr>
            <a:spLocks noGrp="1" noChangeArrowheads="1"/>
          </p:cNvSpPr>
          <p:nvPr>
            <p:ph type="body" idx="1"/>
          </p:nvPr>
        </p:nvSpPr>
        <p:spPr/>
        <p:txBody>
          <a:bodyPr/>
          <a:lstStyle/>
          <a:p>
            <a:pPr>
              <a:lnSpc>
                <a:spcPct val="90000"/>
              </a:lnSpc>
            </a:pPr>
            <a:r>
              <a:rPr lang="en-US" altLang="zh-CN" sz="2800">
                <a:ea typeface="宋体" charset="-122"/>
              </a:rPr>
              <a:t>Tree, Binary Tree, Complete Binary Tree</a:t>
            </a:r>
          </a:p>
          <a:p>
            <a:pPr lvl="1">
              <a:lnSpc>
                <a:spcPct val="90000"/>
              </a:lnSpc>
            </a:pPr>
            <a:r>
              <a:rPr lang="en-US" altLang="zh-CN" sz="2400">
                <a:ea typeface="宋体" charset="-122"/>
              </a:rPr>
              <a:t>child, parent, sibling, root, leaf, ancestor,...</a:t>
            </a:r>
          </a:p>
          <a:p>
            <a:pPr>
              <a:lnSpc>
                <a:spcPct val="90000"/>
              </a:lnSpc>
            </a:pPr>
            <a:r>
              <a:rPr lang="en-US" altLang="zh-CN" sz="2800">
                <a:ea typeface="宋体" charset="-122"/>
              </a:rPr>
              <a:t>Array Representation for Complete Binary Tree</a:t>
            </a:r>
          </a:p>
          <a:p>
            <a:pPr lvl="1">
              <a:lnSpc>
                <a:spcPct val="90000"/>
              </a:lnSpc>
            </a:pPr>
            <a:r>
              <a:rPr lang="en-US" altLang="zh-CN" sz="2400">
                <a:ea typeface="宋体" charset="-122"/>
              </a:rPr>
              <a:t>Difficult if not complete binary tree</a:t>
            </a:r>
          </a:p>
          <a:p>
            <a:pPr>
              <a:lnSpc>
                <a:spcPct val="90000"/>
              </a:lnSpc>
            </a:pPr>
            <a:r>
              <a:rPr lang="en-US" altLang="zh-CN" sz="2800">
                <a:ea typeface="宋体" charset="-122"/>
              </a:rPr>
              <a:t>A Class of binary_tree_node</a:t>
            </a:r>
          </a:p>
          <a:p>
            <a:pPr lvl="1">
              <a:lnSpc>
                <a:spcPct val="90000"/>
              </a:lnSpc>
            </a:pPr>
            <a:r>
              <a:rPr lang="en-US" altLang="zh-CN" sz="2400">
                <a:ea typeface="宋体" charset="-122"/>
              </a:rPr>
              <a:t>each node with two link fields </a:t>
            </a:r>
          </a:p>
          <a:p>
            <a:pPr>
              <a:lnSpc>
                <a:spcPct val="90000"/>
              </a:lnSpc>
            </a:pPr>
            <a:r>
              <a:rPr lang="en-US" altLang="zh-CN" sz="2800">
                <a:ea typeface="宋体" charset="-122"/>
              </a:rPr>
              <a:t>Tree Traversals </a:t>
            </a:r>
          </a:p>
          <a:p>
            <a:pPr lvl="1">
              <a:lnSpc>
                <a:spcPct val="90000"/>
              </a:lnSpc>
            </a:pPr>
            <a:r>
              <a:rPr lang="en-US" altLang="zh-CN" sz="2400">
                <a:ea typeface="宋体" charset="-122"/>
              </a:rPr>
              <a:t>recursive thinking makes things much easier</a:t>
            </a:r>
          </a:p>
          <a:p>
            <a:pPr>
              <a:lnSpc>
                <a:spcPct val="90000"/>
              </a:lnSpc>
            </a:pPr>
            <a:r>
              <a:rPr lang="en-US" altLang="zh-CN" sz="2800">
                <a:ea typeface="宋体" charset="-122"/>
              </a:rPr>
              <a:t>A general Tree Traversal </a:t>
            </a:r>
          </a:p>
          <a:p>
            <a:pPr lvl="1">
              <a:lnSpc>
                <a:spcPct val="90000"/>
              </a:lnSpc>
            </a:pPr>
            <a:r>
              <a:rPr lang="en-US" altLang="zh-CN" sz="2400">
                <a:ea typeface="宋体" charset="-122"/>
              </a:rPr>
              <a:t>A Function as a parameter of another function</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239000" y="5219700"/>
            <a:ext cx="1600200" cy="1143000"/>
          </a:xfrm>
          <a:noFill/>
          <a:ln/>
        </p:spPr>
        <p:txBody>
          <a:bodyPr/>
          <a:lstStyle/>
          <a:p>
            <a:r>
              <a:rPr lang="en-US" altLang="zh-CN" sz="2400">
                <a:latin typeface="Arial" charset="0"/>
                <a:ea typeface="宋体" charset="-122"/>
              </a:rPr>
              <a:t>T</a:t>
            </a:r>
            <a:r>
              <a:rPr lang="en-US" altLang="zh-CN" sz="1800">
                <a:latin typeface="Arial" charset="0"/>
                <a:ea typeface="宋体" charset="-122"/>
              </a:rPr>
              <a:t>HE  </a:t>
            </a:r>
            <a:r>
              <a:rPr lang="en-US" altLang="zh-CN" sz="2400">
                <a:latin typeface="Arial" charset="0"/>
                <a:ea typeface="宋体" charset="-122"/>
              </a:rPr>
              <a:t>E</a:t>
            </a:r>
            <a:r>
              <a:rPr lang="en-US" altLang="zh-CN" sz="1800">
                <a:latin typeface="Arial" charset="0"/>
                <a:ea typeface="宋体" charset="-122"/>
              </a:rPr>
              <a:t>ND</a:t>
            </a:r>
          </a:p>
        </p:txBody>
      </p:sp>
      <p:pic>
        <p:nvPicPr>
          <p:cNvPr id="73731" name="Picture 3"/>
          <p:cNvPicPr>
            <a:picLocks noGrp="1" noChangeArrowheads="1"/>
          </p:cNvPicPr>
          <p:nvPr>
            <p:ph type="body" idx="1"/>
          </p:nvPr>
        </p:nvPicPr>
        <p:blipFill>
          <a:blip r:embed="rId3"/>
          <a:srcRect/>
          <a:stretch>
            <a:fillRect/>
          </a:stretch>
        </p:blipFill>
        <p:spPr>
          <a:xfrm>
            <a:off x="6934200" y="4476750"/>
            <a:ext cx="1878013" cy="1162050"/>
          </a:xfrm>
          <a:noFill/>
          <a:ln/>
        </p:spPr>
      </p:pic>
      <p:sp>
        <p:nvSpPr>
          <p:cNvPr id="73732" name="Rectangle 4"/>
          <p:cNvSpPr>
            <a:spLocks noChangeArrowheads="1"/>
          </p:cNvSpPr>
          <p:nvPr/>
        </p:nvSpPr>
        <p:spPr bwMode="auto">
          <a:xfrm>
            <a:off x="1357313" y="2081213"/>
            <a:ext cx="7561262"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charset="-122"/>
              </a:rPr>
              <a:t>Presentation copyright 1997 Addison Wesley Longman,</a:t>
            </a:r>
          </a:p>
          <a:p>
            <a:r>
              <a:rPr lang="en-US" altLang="zh-CN" sz="1400">
                <a:solidFill>
                  <a:schemeClr val="tx1"/>
                </a:solidFill>
                <a:latin typeface="Arial" charset="0"/>
                <a:ea typeface="宋体" charset="-122"/>
              </a:rPr>
              <a:t>For use with </a:t>
            </a:r>
            <a:r>
              <a:rPr lang="en-US" altLang="zh-CN" sz="1400" i="1">
                <a:solidFill>
                  <a:schemeClr val="tx1"/>
                </a:solidFill>
                <a:latin typeface="Arial" charset="0"/>
                <a:ea typeface="宋体" charset="-122"/>
              </a:rPr>
              <a:t>Data Structures and Other Objects Using C++</a:t>
            </a:r>
          </a:p>
          <a:p>
            <a:r>
              <a:rPr lang="en-US" altLang="zh-CN" sz="1400">
                <a:solidFill>
                  <a:schemeClr val="tx1"/>
                </a:solidFill>
                <a:latin typeface="Arial" charset="0"/>
                <a:ea typeface="宋体" charset="-122"/>
              </a:rPr>
              <a:t>by Michael Main and Walter Savitch.</a:t>
            </a:r>
          </a:p>
          <a:p>
            <a:endParaRPr lang="en-US" altLang="zh-CN" sz="1400">
              <a:solidFill>
                <a:schemeClr val="tx1"/>
              </a:solidFill>
              <a:latin typeface="Arial" charset="0"/>
              <a:ea typeface="宋体" charset="-122"/>
            </a:endParaRPr>
          </a:p>
          <a:p>
            <a:r>
              <a:rPr lang="en-US" altLang="zh-CN" sz="1400">
                <a:solidFill>
                  <a:schemeClr val="tx1"/>
                </a:solidFill>
                <a:latin typeface="Arial" charset="0"/>
                <a:ea typeface="宋体" charset="-122"/>
              </a:rPr>
              <a:t>Some artwork in the presentation is used with permission from Presentation Task Force</a:t>
            </a:r>
          </a:p>
          <a:p>
            <a:r>
              <a:rPr lang="en-US" altLang="zh-CN" sz="1400">
                <a:solidFill>
                  <a:schemeClr val="tx1"/>
                </a:solidFill>
                <a:latin typeface="Arial" charset="0"/>
                <a:ea typeface="宋体" charset="-122"/>
              </a:rPr>
              <a:t>(copyright New Vision Technologies Inc) and Corel Gallery Clipart Catalog (copyright</a:t>
            </a:r>
          </a:p>
          <a:p>
            <a:r>
              <a:rPr lang="en-US" altLang="zh-CN" sz="1400">
                <a:solidFill>
                  <a:schemeClr val="tx1"/>
                </a:solidFill>
                <a:latin typeface="Arial" charset="0"/>
                <a:ea typeface="宋体" charset="-122"/>
              </a:rPr>
              <a:t>Corel Corporation, 3G Graphics Inc, Archive Arts, Cartesia Software, Image Club</a:t>
            </a:r>
          </a:p>
          <a:p>
            <a:r>
              <a:rPr lang="en-US" altLang="zh-CN" sz="1400">
                <a:solidFill>
                  <a:schemeClr val="tx1"/>
                </a:solidFill>
                <a:latin typeface="Arial" charset="0"/>
                <a:ea typeface="宋体" charset="-122"/>
              </a:rPr>
              <a:t>Graphics Inc, One Mile Up Inc, TechPool Studios, Totem Graphics Inc).</a:t>
            </a:r>
          </a:p>
          <a:p>
            <a:endParaRPr lang="en-US" altLang="zh-CN" sz="1400">
              <a:solidFill>
                <a:schemeClr val="tx1"/>
              </a:solidFill>
              <a:latin typeface="Arial" charset="0"/>
              <a:ea typeface="宋体" charset="-122"/>
            </a:endParaRPr>
          </a:p>
          <a:p>
            <a:r>
              <a:rPr lang="en-US" altLang="zh-CN" sz="1400">
                <a:solidFill>
                  <a:schemeClr val="tx1"/>
                </a:solidFill>
                <a:latin typeface="Arial" charset="0"/>
                <a:ea typeface="宋体" charset="-122"/>
              </a:rPr>
              <a:t>Students and instructors who use </a:t>
            </a:r>
            <a:r>
              <a:rPr lang="en-US" altLang="zh-CN" sz="1400" i="1">
                <a:solidFill>
                  <a:schemeClr val="tx1"/>
                </a:solidFill>
                <a:latin typeface="Arial" charset="0"/>
                <a:ea typeface="宋体" charset="-122"/>
              </a:rPr>
              <a:t>Data Structures and Other Objects  Using C++ </a:t>
            </a:r>
            <a:r>
              <a:rPr lang="en-US" altLang="zh-CN" sz="1400">
                <a:solidFill>
                  <a:schemeClr val="tx1"/>
                </a:solidFill>
                <a:latin typeface="Arial" charset="0"/>
                <a:ea typeface="宋体" charset="-122"/>
              </a:rPr>
              <a:t>are welcome</a:t>
            </a:r>
          </a:p>
          <a:p>
            <a:r>
              <a:rPr lang="en-US" altLang="zh-CN" sz="1400">
                <a:solidFill>
                  <a:schemeClr val="tx1"/>
                </a:solidFill>
                <a:latin typeface="Arial" charset="0"/>
                <a:ea typeface="宋体" charset="-122"/>
              </a:rPr>
              <a:t>to use this presentation however they see fit, so long as this copyright notice remains</a:t>
            </a:r>
          </a:p>
          <a:p>
            <a:r>
              <a:rPr lang="en-US" altLang="zh-CN" sz="1400">
                <a:solidFill>
                  <a:schemeClr val="tx1"/>
                </a:solidFill>
                <a:latin typeface="Arial" charset="0"/>
                <a:ea typeface="宋体" charset="-122"/>
              </a:rPr>
              <a:t>intact.</a:t>
            </a:r>
          </a:p>
        </p:txBody>
      </p:sp>
      <p:sp>
        <p:nvSpPr>
          <p:cNvPr id="73733" name="Text Box 5"/>
          <p:cNvSpPr txBox="1">
            <a:spLocks noChangeArrowheads="1"/>
          </p:cNvSpPr>
          <p:nvPr/>
        </p:nvSpPr>
        <p:spPr bwMode="auto">
          <a:xfrm>
            <a:off x="304800" y="685800"/>
            <a:ext cx="85344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Copyright from slide 2 – slide 49:</a:t>
            </a:r>
          </a:p>
        </p:txBody>
      </p:sp>
    </p:spTree>
  </p:cSld>
  <p:clrMapOvr>
    <a:masterClrMapping/>
  </p:clrMapOvr>
  <p:transition/>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c:\teaching\ftp\powerpnt\chapt02.ppt</Template>
  <TotalTime>707</TotalTime>
  <Pages>35</Pages>
  <Words>5827</Words>
  <Application>Microsoft Macintosh PowerPoint</Application>
  <PresentationFormat>On-screen Show (4:3)</PresentationFormat>
  <Paragraphs>872</Paragraphs>
  <Slides>91</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Arial</vt:lpstr>
      <vt:lpstr>Courier New</vt:lpstr>
      <vt:lpstr>Monotype Corsiva</vt:lpstr>
      <vt:lpstr>Monotype Sorts</vt:lpstr>
      <vt:lpstr>Times New Roman</vt:lpstr>
      <vt:lpstr>chapt02</vt:lpstr>
      <vt:lpstr>CSC212   Data Structure  - Section EF</vt:lpstr>
      <vt:lpstr>Motivation</vt:lpstr>
      <vt:lpstr>Application: Mailing Addresses</vt:lpstr>
      <vt:lpstr>A Tree for all the mailing addresses</vt:lpstr>
      <vt:lpstr>Trees and Binary Trees</vt:lpstr>
      <vt:lpstr>Binary Trees</vt:lpstr>
      <vt:lpstr>Binary Trees</vt:lpstr>
      <vt:lpstr>A Binary Tree of States</vt:lpstr>
      <vt:lpstr>A Binary Tree of States</vt:lpstr>
      <vt:lpstr>A Binary Tree of States</vt:lpstr>
      <vt:lpstr>A Binary Tree of States</vt:lpstr>
      <vt:lpstr>A Binary Tree of States</vt:lpstr>
      <vt:lpstr>A Binary Tree of States</vt:lpstr>
      <vt:lpstr>A Binary Tree of States</vt:lpstr>
      <vt:lpstr>A Quiz</vt:lpstr>
      <vt:lpstr>A Quiz</vt:lpstr>
      <vt:lpstr>A Binary Tree of States</vt:lpstr>
      <vt:lpstr>A Binary Tree of States</vt:lpstr>
      <vt:lpstr>A Binary Tree of States</vt:lpstr>
      <vt:lpstr>A Binary Tree of States</vt:lpstr>
      <vt:lpstr>Complete Binary Trees</vt:lpstr>
      <vt:lpstr>Complete Binary Trees</vt:lpstr>
      <vt:lpstr>Complete Binary Trees</vt:lpstr>
      <vt:lpstr>Complete Binary Trees</vt:lpstr>
      <vt:lpstr>Complete Binary Trees</vt:lpstr>
      <vt:lpstr>Complete Binary Trees</vt:lpstr>
      <vt:lpstr>Complete Binary Trees</vt:lpstr>
      <vt:lpstr>Complete Binary Trees</vt:lpstr>
      <vt:lpstr>Complete Binary Trees</vt:lpstr>
      <vt:lpstr>Complete Binary Trees</vt:lpstr>
      <vt:lpstr>Is This Complete?</vt:lpstr>
      <vt:lpstr>Is This Complete?</vt:lpstr>
      <vt:lpstr>Is This Complete?</vt:lpstr>
      <vt:lpstr>Is This Complete?</vt:lpstr>
      <vt:lpstr>Is This Complete?</vt:lpstr>
      <vt:lpstr>Full Binary Trees</vt:lpstr>
      <vt:lpstr>Full Binary Trees</vt:lpstr>
      <vt:lpstr>Full Binary Trees</vt:lpstr>
      <vt:lpstr>Full Binary Trees</vt:lpstr>
      <vt:lpstr>Full Binary Trees</vt:lpstr>
      <vt:lpstr>Full Binary Trees</vt:lpstr>
      <vt:lpstr>Full Binary Trees</vt:lpstr>
      <vt:lpstr>Full Binary Trees</vt:lpstr>
      <vt:lpstr>Full Binary Trees</vt:lpstr>
      <vt:lpstr>Is This Full?</vt:lpstr>
      <vt:lpstr>Is This Full?</vt:lpstr>
      <vt:lpstr>Is This Full?</vt:lpstr>
      <vt:lpstr>Is This Full?</vt:lpstr>
      <vt:lpstr>Is This Full?</vt:lpstr>
      <vt:lpstr>Implementing a Complete Binary Tree</vt:lpstr>
      <vt:lpstr>Implementing a Complete Binary Tree Using an Array</vt:lpstr>
      <vt:lpstr>Implementing a Complete Binary Tree Using an Array</vt:lpstr>
      <vt:lpstr>   Binary Tree Summary</vt:lpstr>
      <vt:lpstr>Binary Tree  Basics</vt:lpstr>
      <vt:lpstr>A Binary Tree Exercise</vt:lpstr>
      <vt:lpstr>How many leaf nodes?</vt:lpstr>
      <vt:lpstr>How many descendants of Q?</vt:lpstr>
      <vt:lpstr>How many ancestors of K?</vt:lpstr>
      <vt:lpstr>Implementing a Binary Tree with a Class for Nodes</vt:lpstr>
      <vt:lpstr>Binary Tree Nodes</vt:lpstr>
      <vt:lpstr>binary_tree_node Class</vt:lpstr>
      <vt:lpstr>Creating and Manipulating Trees</vt:lpstr>
      <vt:lpstr>Clearing a Tree</vt:lpstr>
      <vt:lpstr>Clearing a Tree</vt:lpstr>
      <vt:lpstr>Clearing a Tree</vt:lpstr>
      <vt:lpstr>Clearing a Tree</vt:lpstr>
      <vt:lpstr>Clearing a Tree</vt:lpstr>
      <vt:lpstr>Clear a Tree</vt:lpstr>
      <vt:lpstr>Copy a Tree</vt:lpstr>
      <vt:lpstr>Binary Tree Traversals</vt:lpstr>
      <vt:lpstr> Preorder Traversal:   J E A H T M Y</vt:lpstr>
      <vt:lpstr>Preorder Traversal</vt:lpstr>
      <vt:lpstr> Inorder Traversal:  A E H J M T Y </vt:lpstr>
      <vt:lpstr>Inorder Traversal</vt:lpstr>
      <vt:lpstr>Postorder Traversal:  A H E M Y T J</vt:lpstr>
      <vt:lpstr>Postorder Traversal</vt:lpstr>
      <vt:lpstr> Backward Inorder Traversal:   Y T M J H E A </vt:lpstr>
      <vt:lpstr> Backward Inorder Traversal:   Y T M J H E A </vt:lpstr>
      <vt:lpstr>A Useful Backward Inorder Traversal</vt:lpstr>
      <vt:lpstr>A Challenging Question:</vt:lpstr>
      <vt:lpstr>A parameter can be a function</vt:lpstr>
      <vt:lpstr>Preorder Traversal – print only</vt:lpstr>
      <vt:lpstr>Preorder Traversal – general form</vt:lpstr>
      <vt:lpstr>Preorder Traversal – how to use</vt:lpstr>
      <vt:lpstr>Preorder Traversal – another functions</vt:lpstr>
      <vt:lpstr>Preorder Traversal – how to use</vt:lpstr>
      <vt:lpstr>Preorder Traversal – how to use</vt:lpstr>
      <vt:lpstr>Preorder Traversal  – a more general form</vt:lpstr>
      <vt:lpstr>Functions as Parameters</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Complete Binary Trees</dc:subject>
  <dc:creator>Michael Main and Walter Savitch</dc:creator>
  <cp:keywords/>
  <dc:description>Presentation from Chapter 10._x000d_
Copyright 1997, by Addison Wesley Longman.</dc:description>
  <cp:lastModifiedBy>Zhigang Zhu</cp:lastModifiedBy>
  <cp:revision>210</cp:revision>
  <cp:lastPrinted>1997-04-03T09:38:18Z</cp:lastPrinted>
  <dcterms:created xsi:type="dcterms:W3CDTF">1994-10-31T07:49:20Z</dcterms:created>
  <dcterms:modified xsi:type="dcterms:W3CDTF">2023-03-29T17:45:27Z</dcterms:modified>
</cp:coreProperties>
</file>