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97" r:id="rId2"/>
    <p:sldId id="256" r:id="rId3"/>
    <p:sldId id="299"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300" r:id="rId44"/>
    <p:sldId id="296" r:id="rId4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accent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accent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accent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accent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accent1"/>
        </a:solidFill>
        <a:latin typeface="Times New Roman" pitchFamily="18" charset="0"/>
        <a:ea typeface="+mn-ea"/>
        <a:cs typeface="+mn-cs"/>
      </a:defRPr>
    </a:lvl5pPr>
    <a:lvl6pPr marL="2286000" algn="l" defTabSz="914400" rtl="0" eaLnBrk="1" latinLnBrk="0" hangingPunct="1">
      <a:defRPr sz="2400" kern="1200">
        <a:solidFill>
          <a:schemeClr val="accent1"/>
        </a:solidFill>
        <a:latin typeface="Times New Roman" pitchFamily="18" charset="0"/>
        <a:ea typeface="+mn-ea"/>
        <a:cs typeface="+mn-cs"/>
      </a:defRPr>
    </a:lvl6pPr>
    <a:lvl7pPr marL="2743200" algn="l" defTabSz="914400" rtl="0" eaLnBrk="1" latinLnBrk="0" hangingPunct="1">
      <a:defRPr sz="2400" kern="1200">
        <a:solidFill>
          <a:schemeClr val="accent1"/>
        </a:solidFill>
        <a:latin typeface="Times New Roman" pitchFamily="18" charset="0"/>
        <a:ea typeface="+mn-ea"/>
        <a:cs typeface="+mn-cs"/>
      </a:defRPr>
    </a:lvl7pPr>
    <a:lvl8pPr marL="3200400" algn="l" defTabSz="914400" rtl="0" eaLnBrk="1" latinLnBrk="0" hangingPunct="1">
      <a:defRPr sz="2400" kern="1200">
        <a:solidFill>
          <a:schemeClr val="accent1"/>
        </a:solidFill>
        <a:latin typeface="Times New Roman" pitchFamily="18" charset="0"/>
        <a:ea typeface="+mn-ea"/>
        <a:cs typeface="+mn-cs"/>
      </a:defRPr>
    </a:lvl8pPr>
    <a:lvl9pPr marL="3657600" algn="l" defTabSz="914400" rtl="0" eaLnBrk="1" latinLnBrk="0" hangingPunct="1">
      <a:defRPr sz="2400" kern="1200">
        <a:solidFill>
          <a:schemeClr val="accent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FFA3"/>
    <a:srgbClr val="00FF00"/>
    <a:srgbClr val="FC0128"/>
    <a:srgbClr val="FFFFFF"/>
    <a:srgbClr val="BC37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23" autoAdjust="0"/>
    <p:restoredTop sz="93854" autoAdjust="0"/>
  </p:normalViewPr>
  <p:slideViewPr>
    <p:cSldViewPr>
      <p:cViewPr varScale="1">
        <p:scale>
          <a:sx n="122" d="100"/>
          <a:sy n="122" d="100"/>
        </p:scale>
        <p:origin x="1648"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830888" y="8255000"/>
            <a:ext cx="536575" cy="454025"/>
          </a:xfrm>
          <a:prstGeom prst="rect">
            <a:avLst/>
          </a:prstGeom>
          <a:noFill/>
          <a:ln w="12700">
            <a:noFill/>
            <a:miter lim="800000"/>
            <a:headEnd/>
            <a:tailEnd/>
          </a:ln>
          <a:effectLst/>
        </p:spPr>
        <p:txBody>
          <a:bodyPr wrap="none" lIns="90488" tIns="44450" rIns="90488" bIns="44450">
            <a:spAutoFit/>
          </a:bodyPr>
          <a:lstStyle/>
          <a:p>
            <a:fld id="{0A773F4E-7843-4278-881B-4B2D156A4305}" type="slidenum">
              <a:rPr lang="en-US"/>
              <a:pPr/>
              <a:t>‹#›</a:t>
            </a:fld>
            <a:endParaRPr lang="en-US"/>
          </a:p>
        </p:txBody>
      </p:sp>
    </p:spTree>
    <p:extLst>
      <p:ext uri="{BB962C8B-B14F-4D97-AF65-F5344CB8AC3E}">
        <p14:creationId xmlns:p14="http://schemas.microsoft.com/office/powerpoint/2010/main" val="177205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2052" name="Rectangle 4"/>
          <p:cNvSpPr>
            <a:spLocks noChangeArrowheads="1"/>
          </p:cNvSpPr>
          <p:nvPr/>
        </p:nvSpPr>
        <p:spPr bwMode="auto">
          <a:xfrm>
            <a:off x="5738813" y="700088"/>
            <a:ext cx="536575" cy="454025"/>
          </a:xfrm>
          <a:prstGeom prst="rect">
            <a:avLst/>
          </a:prstGeom>
          <a:noFill/>
          <a:ln w="12700">
            <a:noFill/>
            <a:miter lim="800000"/>
            <a:headEnd/>
            <a:tailEnd/>
          </a:ln>
          <a:effectLst/>
        </p:spPr>
        <p:txBody>
          <a:bodyPr wrap="none" lIns="90488" tIns="44450" rIns="90488" bIns="44450">
            <a:spAutoFit/>
          </a:bodyPr>
          <a:lstStyle/>
          <a:p>
            <a:fld id="{D62A68E8-E79B-4FBC-8338-C06D7B3466A8}" type="slidenum">
              <a:rPr lang="en-US"/>
              <a:pPr/>
              <a:t>‹#›</a:t>
            </a:fld>
            <a:endParaRPr lang="en-US"/>
          </a:p>
        </p:txBody>
      </p:sp>
    </p:spTree>
    <p:extLst>
      <p:ext uri="{BB962C8B-B14F-4D97-AF65-F5344CB8AC3E}">
        <p14:creationId xmlns:p14="http://schemas.microsoft.com/office/powerpoint/2010/main" val="16481106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52525" y="692150"/>
            <a:ext cx="4554538" cy="3416300"/>
          </a:xfrm>
          <a:prstGeom prst="rect">
            <a:avLst/>
          </a:prstGeom>
          <a:solidFill>
            <a:srgbClr val="FFFFFF"/>
          </a:solidFill>
          <a:ln>
            <a:solidFill>
              <a:srgbClr val="000000"/>
            </a:solidFill>
            <a:miter lim="800000"/>
            <a:headEnd/>
            <a:tailEnd/>
          </a:ln>
        </p:spPr>
      </p:sp>
      <p:sp>
        <p:nvSpPr>
          <p:cNvPr id="890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pPr>
              <a:spcBef>
                <a:spcPct val="50000"/>
              </a:spcBef>
            </a:pPr>
            <a:r>
              <a:rPr lang="en-US" sz="2400">
                <a:effectLst>
                  <a:outerShdw blurRad="38100" dist="38100" dir="2700000" algn="tl">
                    <a:srgbClr val="C0C0C0"/>
                  </a:outerShdw>
                </a:effectLst>
              </a:rPr>
              <a:t>This lecture was modified from the 1997 presentation with the textbook, with new conventions provided in the second edition (2001) of the textbook  - Z. Zhu</a:t>
            </a:r>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p:spPr>
        <p:txBody>
          <a:bodyPr/>
          <a:lstStyle/>
          <a:p>
            <a:r>
              <a:rPr lang="en-US"/>
              <a:t>As you might have guessed, the data in the dictionary will be stored in a binary tree, with each node containing both a record of information and the key that's attached to that information. In this example, the Dictionary currently has only 9 of the 50 states, but that's enough to illustrate the idea.</a:t>
            </a:r>
          </a:p>
        </p:txBody>
      </p:sp>
      <p:sp>
        <p:nvSpPr>
          <p:cNvPr id="21507" name="Rectangle 3"/>
          <p:cNvSpPr>
            <a:spLocks noGrp="1" noRot="1" noChangeAspect="1" noChangeArrowheads="1" noTextEdit="1"/>
          </p:cNvSpPr>
          <p:nvPr>
            <p:ph type="sldImg"/>
          </p:nvPr>
        </p:nvSpPr>
        <p:spPr>
          <a:xfrm>
            <a:off x="1150938" y="711200"/>
            <a:ext cx="4556125" cy="34163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p:spPr>
        <p:txBody>
          <a:bodyPr/>
          <a:lstStyle/>
          <a:p>
            <a:r>
              <a:rPr lang="en-US"/>
              <a:t>The nodes cannot appear in just any order. The nodes must follow the special storage rules of a binary </a:t>
            </a:r>
            <a:r>
              <a:rPr lang="en-US" u="sng"/>
              <a:t>search</a:t>
            </a:r>
            <a:r>
              <a:rPr lang="en-US"/>
              <a:t> tree. There are two such rules:</a:t>
            </a:r>
          </a:p>
          <a:p>
            <a:r>
              <a:rPr lang="en-US"/>
              <a:t>1. Every key to the left of a node is alphabetically before the key of the node. </a:t>
            </a:r>
          </a:p>
          <a:p>
            <a:endParaRPr lang="en-US"/>
          </a:p>
          <a:p>
            <a:endParaRPr lang="en-US"/>
          </a:p>
        </p:txBody>
      </p:sp>
      <p:sp>
        <p:nvSpPr>
          <p:cNvPr id="235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p:spPr>
        <p:txBody>
          <a:bodyPr/>
          <a:lstStyle/>
          <a:p>
            <a:r>
              <a:rPr lang="en-US"/>
              <a:t>Notice that this rule applies to </a:t>
            </a:r>
            <a:r>
              <a:rPr lang="en-US" u="sng"/>
              <a:t>every</a:t>
            </a:r>
            <a:r>
              <a:rPr lang="en-US"/>
              <a:t> which can be reached by starting down the left branch of a node. For example, if I start at Oklahoma, and head down the left branch, I can reach Massachusetts and New Hampshire.</a:t>
            </a:r>
          </a:p>
          <a:p>
            <a:endParaRPr lang="en-US"/>
          </a:p>
          <a:p>
            <a:r>
              <a:rPr lang="en-US"/>
              <a:t>So, both Massachusetts and New Hampshire must be alphabetically before Oklahoma.</a:t>
            </a:r>
          </a:p>
        </p:txBody>
      </p:sp>
      <p:sp>
        <p:nvSpPr>
          <p:cNvPr id="256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a:lstStyle/>
          <a:p>
            <a:r>
              <a:rPr lang="en-US"/>
              <a:t>The second rule is the mirror image of the first rule:</a:t>
            </a:r>
          </a:p>
          <a:p>
            <a:r>
              <a:rPr lang="en-US"/>
              <a:t>2. Every key to the right of a node is alphabetically after the key of the node.</a:t>
            </a:r>
          </a:p>
        </p:txBody>
      </p:sp>
      <p:sp>
        <p:nvSpPr>
          <p:cNvPr id="276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p:spPr>
        <p:txBody>
          <a:bodyPr/>
          <a:lstStyle/>
          <a:p>
            <a:r>
              <a:rPr lang="en-US"/>
              <a:t>Here's an example: Arkansas is alphabetically after Arizona.</a:t>
            </a:r>
          </a:p>
        </p:txBody>
      </p:sp>
      <p:sp>
        <p:nvSpPr>
          <p:cNvPr id="296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p:spPr>
        <p:txBody>
          <a:bodyPr/>
          <a:lstStyle/>
          <a:p>
            <a:r>
              <a:rPr lang="en-US"/>
              <a:t>Once a tree is organized according to the storage rule of a binary search tree, it is easy to find any particular key, following this algorithm.</a:t>
            </a:r>
          </a:p>
          <a:p>
            <a:r>
              <a:rPr lang="en-US"/>
              <a:t>The algorithm starts at the root and repeatedly executes these steps.</a:t>
            </a:r>
          </a:p>
          <a:p>
            <a:r>
              <a:rPr lang="en-US"/>
              <a:t>1. First check to see if we found the key we were looking for. If so, then we can stop and return the associated information.</a:t>
            </a:r>
          </a:p>
          <a:p>
            <a:r>
              <a:rPr lang="en-US"/>
              <a:t>2. On the other hand, if the key at the current node is larger than the key that we're searching for, then we'll continue our search by moving leftward.</a:t>
            </a:r>
          </a:p>
          <a:p>
            <a:r>
              <a:rPr lang="en-US"/>
              <a:t>3. And if the key at the current node is smaller than the key that we're searching for, then we'll continue our search by moving rightward.</a:t>
            </a:r>
          </a:p>
        </p:txBody>
      </p:sp>
      <p:sp>
        <p:nvSpPr>
          <p:cNvPr id="317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p:spPr>
        <p:txBody>
          <a:bodyPr/>
          <a:lstStyle/>
          <a:p>
            <a:r>
              <a:rPr lang="en-US"/>
              <a:t>As an example, suppose we are searching for New Hampshire. We start at Florida, and since this is not the node we are after we must move down.  Do we move left or right?</a:t>
            </a:r>
          </a:p>
        </p:txBody>
      </p:sp>
      <p:sp>
        <p:nvSpPr>
          <p:cNvPr id="3379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p:spPr>
        <p:txBody>
          <a:bodyPr/>
          <a:lstStyle/>
          <a:p>
            <a:r>
              <a:rPr lang="en-US"/>
              <a:t>We have moved right from Florida, because Florida is smaller than New Hampshire.  Or to be more specific: The name "Florida" is alphabetically before the name "New Hampshire".  That's what we mean by "smaller".</a:t>
            </a:r>
          </a:p>
          <a:p>
            <a:endParaRPr lang="en-US"/>
          </a:p>
          <a:p>
            <a:r>
              <a:rPr lang="en-US"/>
              <a:t>Now we have arrived at Oklahoma.  Which way next?</a:t>
            </a:r>
          </a:p>
        </p:txBody>
      </p:sp>
      <p:sp>
        <p:nvSpPr>
          <p:cNvPr id="3584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p:spPr>
        <p:txBody>
          <a:bodyPr/>
          <a:lstStyle/>
          <a:p>
            <a:r>
              <a:rPr lang="en-US"/>
              <a:t>We move left from Oklahoma to Massachusetts. The leftward step was because Oklahoma is larger than the key we are looking for.</a:t>
            </a:r>
          </a:p>
        </p:txBody>
      </p:sp>
      <p:sp>
        <p:nvSpPr>
          <p:cNvPr id="3789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p:spPr>
        <p:txBody>
          <a:bodyPr/>
          <a:lstStyle/>
          <a:p>
            <a:r>
              <a:rPr lang="en-US"/>
              <a:t>From Massachusetts we continue searching, and take a right step. Now we have found New Hampshire, so we can return  the data from this node.</a:t>
            </a:r>
          </a:p>
        </p:txBody>
      </p:sp>
      <p:sp>
        <p:nvSpPr>
          <p:cNvPr id="399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914400" y="3768725"/>
            <a:ext cx="5029200" cy="4689475"/>
          </a:xfrm>
          <a:noFill/>
          <a:ln/>
        </p:spPr>
        <p:txBody>
          <a:bodyPr/>
          <a:lstStyle/>
          <a:p>
            <a:pPr>
              <a:spcAft>
                <a:spcPct val="75000"/>
              </a:spcAft>
            </a:pPr>
            <a:r>
              <a:rPr lang="en-US"/>
              <a:t>This lecture shows a common application of binary trees: Binary Search Trees used to implement a Dictionary data type.</a:t>
            </a:r>
          </a:p>
          <a:p>
            <a:pPr>
              <a:spcAft>
                <a:spcPct val="75000"/>
              </a:spcAft>
            </a:pPr>
            <a:r>
              <a:rPr lang="en-US"/>
              <a:t>Before this lecture, students should have a good understanding of binary trees, and should have seen some basic container data types similar to a dictionary (for example, a bag or a set).</a:t>
            </a:r>
          </a:p>
          <a:p>
            <a:pPr>
              <a:spcAft>
                <a:spcPct val="75000"/>
              </a:spcAft>
            </a:pPr>
            <a:endParaRPr lang="en-US"/>
          </a:p>
        </p:txBody>
      </p:sp>
      <p:sp>
        <p:nvSpPr>
          <p:cNvPr id="5123" name="Rectangle 3"/>
          <p:cNvSpPr>
            <a:spLocks noGrp="1" noRot="1" noChangeAspect="1" noChangeArrowheads="1" noTextEdit="1"/>
          </p:cNvSpPr>
          <p:nvPr>
            <p:ph type="sldImg"/>
          </p:nvPr>
        </p:nvSpPr>
        <p:spPr>
          <a:xfrm>
            <a:off x="1152525" y="692150"/>
            <a:ext cx="3963988" cy="2973388"/>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p:spPr>
        <p:txBody>
          <a:bodyPr/>
          <a:lstStyle/>
          <a:p>
            <a:r>
              <a:rPr lang="en-US"/>
              <a:t>Adding a new node requires two steps, the first of which is similar to searching. In this first step we pretend that we are trying to find the key. Of course, we won't find the key, because it is not yet in the tree. So eventually we will reach a spot where there is no "next node" to step onto. At this point we stop and add the new node.</a:t>
            </a:r>
          </a:p>
        </p:txBody>
      </p:sp>
      <p:sp>
        <p:nvSpPr>
          <p:cNvPr id="419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p:spPr>
        <p:txBody>
          <a:bodyPr/>
          <a:lstStyle/>
          <a:p>
            <a:r>
              <a:rPr lang="en-US"/>
              <a:t>For example, suppose that Iowa wants to join our dictionary. We start by pretending to search for Iowa, beginning at the root...</a:t>
            </a:r>
          </a:p>
        </p:txBody>
      </p:sp>
      <p:sp>
        <p:nvSpPr>
          <p:cNvPr id="440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p:spPr>
        <p:txBody>
          <a:bodyPr/>
          <a:lstStyle/>
          <a:p>
            <a:r>
              <a:rPr lang="en-US"/>
              <a:t>Which way will we move from the root if we are searching for Iowa?</a:t>
            </a:r>
          </a:p>
        </p:txBody>
      </p:sp>
      <p:sp>
        <p:nvSpPr>
          <p:cNvPr id="460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p:spPr>
        <p:txBody>
          <a:bodyPr/>
          <a:lstStyle/>
          <a:p>
            <a:r>
              <a:rPr lang="en-US"/>
              <a:t>From the root we have moved right because Florida was smaller than Iowa.</a:t>
            </a:r>
          </a:p>
        </p:txBody>
      </p:sp>
      <p:sp>
        <p:nvSpPr>
          <p:cNvPr id="481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a:lstStyle/>
          <a:p>
            <a:r>
              <a:rPr lang="en-US"/>
              <a:t>From Oklahoma we move left, onto Massachusetts,...</a:t>
            </a:r>
          </a:p>
        </p:txBody>
      </p:sp>
      <p:sp>
        <p:nvSpPr>
          <p:cNvPr id="501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p:spPr>
        <p:txBody>
          <a:bodyPr/>
          <a:lstStyle/>
          <a:p>
            <a:r>
              <a:rPr lang="en-US"/>
              <a:t>...and from Massachusetts we </a:t>
            </a:r>
            <a:r>
              <a:rPr lang="en-US" u="sng"/>
              <a:t>would</a:t>
            </a:r>
            <a:r>
              <a:rPr lang="en-US"/>
              <a:t> move left again, if we could. But there is no node here. So we stop...</a:t>
            </a:r>
          </a:p>
        </p:txBody>
      </p:sp>
      <p:sp>
        <p:nvSpPr>
          <p:cNvPr id="5222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p:spPr>
        <p:txBody>
          <a:bodyPr/>
          <a:lstStyle/>
          <a:p>
            <a:r>
              <a:rPr lang="en-US"/>
              <a:t>...and this is the location for Iowa.</a:t>
            </a:r>
          </a:p>
          <a:p>
            <a:endParaRPr lang="en-US"/>
          </a:p>
          <a:p>
            <a:r>
              <a:rPr lang="en-US"/>
              <a:t>Later, when we are searching for Iowa, we will follow the same path down to Massachusetts. We will step left from Massachusetts, and there we find our goal of Iowa.</a:t>
            </a:r>
          </a:p>
          <a:p>
            <a:endParaRPr lang="en-US"/>
          </a:p>
          <a:p>
            <a:r>
              <a:rPr lang="en-US"/>
              <a:t>Important note: New nodes are always added at the leaves.</a:t>
            </a:r>
          </a:p>
        </p:txBody>
      </p:sp>
      <p:sp>
        <p:nvSpPr>
          <p:cNvPr id="5427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p:spPr>
        <p:txBody>
          <a:bodyPr/>
          <a:lstStyle/>
          <a:p>
            <a:r>
              <a:rPr lang="en-US"/>
              <a:t>One more example: Where would you add the new state of Kazakhstan?...</a:t>
            </a:r>
          </a:p>
        </p:txBody>
      </p:sp>
      <p:sp>
        <p:nvSpPr>
          <p:cNvPr id="5632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p:spPr>
        <p:txBody>
          <a:bodyPr/>
          <a:lstStyle/>
          <a:p>
            <a:r>
              <a:rPr lang="en-US"/>
              <a:t>If you followed the algorithm, then you saw that Kazakhstan is added as the right child of Iowa.</a:t>
            </a:r>
          </a:p>
        </p:txBody>
      </p:sp>
      <p:sp>
        <p:nvSpPr>
          <p:cNvPr id="583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p:spPr>
        <p:txBody>
          <a:bodyPr/>
          <a:lstStyle/>
          <a:p>
            <a:r>
              <a:rPr lang="en-US"/>
              <a:t>Removing an item requires three steps. We can look at the steps in detail in a moment, but first let's go through this outline so that you know roughly what to expect.</a:t>
            </a:r>
          </a:p>
          <a:p>
            <a:endParaRPr lang="en-US"/>
          </a:p>
          <a:p>
            <a:r>
              <a:rPr lang="en-US"/>
              <a:t>1. Find the item that you want to remove.</a:t>
            </a:r>
          </a:p>
          <a:p>
            <a:r>
              <a:rPr lang="en-US"/>
              <a:t>2. Some items are harder to remove than others. In particular, an item with two children is particularly hard to remove. So, in this second step we sometimes take an item that is hard to remove, and exchange it with an item that is easier to remove.</a:t>
            </a:r>
          </a:p>
          <a:p>
            <a:r>
              <a:rPr lang="en-US"/>
              <a:t>3. Finally, once the item is in a spot that is easy to remove, we remove it.</a:t>
            </a:r>
          </a:p>
          <a:p>
            <a:endParaRPr lang="en-US"/>
          </a:p>
          <a:p>
            <a:r>
              <a:rPr lang="en-US"/>
              <a:t>Let's look at the three steps in detail.</a:t>
            </a:r>
          </a:p>
        </p:txBody>
      </p:sp>
      <p:sp>
        <p:nvSpPr>
          <p:cNvPr id="604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noFill/>
          <a:ln/>
        </p:spPr>
        <p:txBody>
          <a:bodyPr/>
          <a:lstStyle/>
          <a:p>
            <a:r>
              <a:rPr lang="en-US"/>
              <a:t>This lecture shows how to use a binary tree to implement an abstract data structure called a </a:t>
            </a:r>
            <a:r>
              <a:rPr lang="en-US" u="sng"/>
              <a:t>Dictionary</a:t>
            </a:r>
            <a:r>
              <a:rPr lang="en-US"/>
              <a:t>. We'll start by explaining what a Dictionary is, without any reference to trees. Then we will show how the trees can be used to actually implement a Dictionary. It's important to realize that trees are but one possible way to implement a Dictionary, and the actual explanation of "What is a Dictionary?" will not refer to trees at all. In other words, a Dictionary is an abstract data type, and the trees are one of the mechanisms that can be used to implement the Dictionary.</a:t>
            </a:r>
          </a:p>
          <a:p>
            <a:endParaRPr lang="en-US"/>
          </a:p>
          <a:p>
            <a:r>
              <a:rPr lang="en-US"/>
              <a:t>So, what is a Dictionary? In many ways it is like other ADTs that you have seen, such as a bag which contains a collection of items. The difference is that each item in a Dictionary is attached to a string called the item's </a:t>
            </a:r>
            <a:r>
              <a:rPr lang="en-US" u="sng"/>
              <a:t>key</a:t>
            </a:r>
            <a:r>
              <a:rPr lang="en-US"/>
              <a:t>.</a:t>
            </a:r>
          </a:p>
        </p:txBody>
      </p:sp>
      <p:sp>
        <p:nvSpPr>
          <p:cNvPr id="71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p:spPr>
        <p:txBody>
          <a:bodyPr/>
          <a:lstStyle/>
          <a:p>
            <a:r>
              <a:rPr lang="en-US"/>
              <a:t>As an example, let's remove Florida.  (It's way too hot to be part of the union anyway). First we find it, which is easy enough by using the usual method to search for a key.</a:t>
            </a:r>
          </a:p>
        </p:txBody>
      </p:sp>
      <p:sp>
        <p:nvSpPr>
          <p:cNvPr id="624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a:ln/>
        </p:spPr>
        <p:txBody>
          <a:bodyPr/>
          <a:lstStyle/>
          <a:p>
            <a:r>
              <a:rPr lang="en-US"/>
              <a:t>In the second step we need to swap Florida with another item that is easier to remove. The reason that we need to do this swap is because of a problem that occurs if we just try to remove Florida...</a:t>
            </a:r>
          </a:p>
        </p:txBody>
      </p:sp>
      <p:sp>
        <p:nvSpPr>
          <p:cNvPr id="645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p:spPr>
        <p:txBody>
          <a:bodyPr/>
          <a:lstStyle/>
          <a:p>
            <a:r>
              <a:rPr lang="en-US"/>
              <a:t>We end up breaking the tree into two separate parts.</a:t>
            </a:r>
          </a:p>
        </p:txBody>
      </p:sp>
      <p:sp>
        <p:nvSpPr>
          <p:cNvPr id="665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p:spPr>
        <p:txBody>
          <a:bodyPr/>
          <a:lstStyle/>
          <a:p>
            <a:r>
              <a:rPr lang="en-US"/>
              <a:t>In general it is hard to recombine these two parts into a single tree. So, our goal is to find another item that is easier to remove, and copy that other item spot that we are trying to remove.</a:t>
            </a:r>
          </a:p>
        </p:txBody>
      </p:sp>
      <p:sp>
        <p:nvSpPr>
          <p:cNvPr id="686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p:spPr>
        <p:txBody>
          <a:bodyPr/>
          <a:lstStyle/>
          <a:p>
            <a:r>
              <a:rPr lang="en-US"/>
              <a:t>In general, there are two items that we could copy on top of Florida. In the book you'll see that one of these items is in the left subtree. In this lecture I'll use the other one, from the right subtree. In an actual program you can follow either approach.</a:t>
            </a:r>
          </a:p>
          <a:p>
            <a:endParaRPr lang="en-US"/>
          </a:p>
          <a:p>
            <a:r>
              <a:rPr lang="en-US"/>
              <a:t>However this is a small problem with the latter approach – if we allows items to have the same keys</a:t>
            </a:r>
          </a:p>
          <a:p>
            <a:endParaRPr lang="en-US"/>
          </a:p>
          <a:p>
            <a:r>
              <a:rPr lang="en-US"/>
              <a:t>Anyway, the approach we'll take here is to copy the smallest item in the right subtree onto Florida. To find that smallest item, step onto the right subtree (Oklahoma), and then race as far left as you can -- onto Iowa.</a:t>
            </a:r>
          </a:p>
        </p:txBody>
      </p:sp>
      <p:sp>
        <p:nvSpPr>
          <p:cNvPr id="706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noFill/>
          <a:ln/>
        </p:spPr>
        <p:txBody>
          <a:bodyPr/>
          <a:lstStyle/>
          <a:p>
            <a:r>
              <a:rPr lang="en-US"/>
              <a:t>Copy Iowa on top of the item that we are removing.</a:t>
            </a:r>
          </a:p>
        </p:txBody>
      </p:sp>
      <p:sp>
        <p:nvSpPr>
          <p:cNvPr id="727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noFill/>
          <a:ln/>
        </p:spPr>
        <p:txBody>
          <a:bodyPr/>
          <a:lstStyle/>
          <a:p>
            <a:r>
              <a:rPr lang="en-US"/>
              <a:t>We have eliminated Florida, but now we have two copies of Iowa. If you've ever been to Iowa, you know that one Iowa is more than enough, so next we must remove the extra Iowa...</a:t>
            </a:r>
          </a:p>
        </p:txBody>
      </p:sp>
      <p:sp>
        <p:nvSpPr>
          <p:cNvPr id="747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noFill/>
          <a:ln/>
        </p:spPr>
        <p:txBody>
          <a:bodyPr/>
          <a:lstStyle/>
          <a:p>
            <a:r>
              <a:rPr lang="en-US"/>
              <a:t>Note that the extra Iowa had one child (Kazakhstan), so that child is reconnected to the parent.</a:t>
            </a:r>
          </a:p>
          <a:p>
            <a:endParaRPr lang="en-US"/>
          </a:p>
          <a:p>
            <a:r>
              <a:rPr lang="en-US"/>
              <a:t>Here's a good question for you: Remember that it's hard to remove nodes with two children.  How do you know that the smallest item in the right subtree does not have two children? </a:t>
            </a:r>
          </a:p>
          <a:p>
            <a:endParaRPr lang="en-US"/>
          </a:p>
          <a:p>
            <a:r>
              <a:rPr lang="en-US"/>
              <a:t>Answer: Since it is the smallest item, it can't have a left child because that left child would be even smaller.</a:t>
            </a:r>
          </a:p>
        </p:txBody>
      </p:sp>
      <p:sp>
        <p:nvSpPr>
          <p:cNvPr id="768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p:spPr>
        <p:txBody>
          <a:bodyPr/>
          <a:lstStyle/>
          <a:p>
            <a:r>
              <a:rPr lang="en-US"/>
              <a:t>In fact, the guarantee that the smallest item has at most one child is one of the reasons why I selected the smallest item. There's a second reason, can you think of it?</a:t>
            </a:r>
          </a:p>
        </p:txBody>
      </p:sp>
      <p:sp>
        <p:nvSpPr>
          <p:cNvPr id="788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noFill/>
          <a:ln/>
        </p:spPr>
        <p:txBody>
          <a:bodyPr/>
          <a:lstStyle/>
          <a:p>
            <a:r>
              <a:rPr lang="en-US"/>
              <a:t>The second reason is that I am take this smallest item and place it in Florida's location. In order to maintain the binary search tree storage rules, this item must be smaller than anything that remains in the right subtree--therefore I must choose the smallest item in the right subtree.</a:t>
            </a:r>
          </a:p>
          <a:p>
            <a:endParaRPr lang="en-US"/>
          </a:p>
          <a:p>
            <a:endParaRPr lang="en-US"/>
          </a:p>
        </p:txBody>
      </p:sp>
      <p:sp>
        <p:nvSpPr>
          <p:cNvPr id="808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noFill/>
          <a:ln/>
        </p:spPr>
        <p:txBody>
          <a:bodyPr/>
          <a:lstStyle/>
          <a:p>
            <a:r>
              <a:rPr lang="en-US"/>
              <a:t>For this example, each item that I'm putting in the Dictionary is a record which contain a bunch of geographical information about a state.</a:t>
            </a:r>
          </a:p>
        </p:txBody>
      </p:sp>
      <p:sp>
        <p:nvSpPr>
          <p:cNvPr id="92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noFill/>
          <a:ln/>
        </p:spPr>
        <p:txBody>
          <a:bodyPr/>
          <a:lstStyle/>
          <a:p>
            <a:r>
              <a:rPr lang="en-US"/>
              <a:t>Here's a summary of the removal steps. Note that if the item that we want to remove does not have a right child, then we can just remove it (and reconnect its left child if there is one).</a:t>
            </a:r>
          </a:p>
          <a:p>
            <a:endParaRPr lang="en-US"/>
          </a:p>
          <a:p>
            <a:r>
              <a:rPr lang="en-US"/>
              <a:t>In the text book, the process is done in a symmetrical way--using the largest item in the left subtree. Either approach works fine.</a:t>
            </a:r>
          </a:p>
          <a:p>
            <a:endParaRPr lang="en-US"/>
          </a:p>
          <a:p>
            <a:r>
              <a:rPr lang="en-US"/>
              <a:t>Also, the textbook implements a Bag rather than a Dictionary. One of the resultant differences is that the Bag may have several copies of the same item, so that items in the left subtree can be less than </a:t>
            </a:r>
            <a:r>
              <a:rPr lang="en-US" u="sng"/>
              <a:t>or equal to </a:t>
            </a:r>
            <a:r>
              <a:rPr lang="en-US"/>
              <a:t>the item in a node.</a:t>
            </a:r>
          </a:p>
        </p:txBody>
      </p:sp>
      <p:sp>
        <p:nvSpPr>
          <p:cNvPr id="829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noFill/>
          <a:ln/>
        </p:spPr>
        <p:txBody>
          <a:bodyPr/>
          <a:lstStyle/>
          <a:p>
            <a:r>
              <a:rPr lang="en-US"/>
              <a:t>A quick summary . . .</a:t>
            </a:r>
          </a:p>
        </p:txBody>
      </p:sp>
      <p:sp>
        <p:nvSpPr>
          <p:cNvPr id="8499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noFill/>
          <a:ln/>
        </p:spPr>
        <p:txBody>
          <a:bodyPr/>
          <a:lstStyle/>
          <a:p>
            <a:r>
              <a:rPr lang="en-US"/>
              <a:t>Feel free to send your ideas to:</a:t>
            </a:r>
          </a:p>
          <a:p>
            <a:r>
              <a:rPr lang="en-US"/>
              <a:t>  Michael Main</a:t>
            </a:r>
          </a:p>
          <a:p>
            <a:r>
              <a:rPr lang="en-US"/>
              <a:t>  main@colorado.edu</a:t>
            </a:r>
          </a:p>
        </p:txBody>
      </p:sp>
      <p:sp>
        <p:nvSpPr>
          <p:cNvPr id="8704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noFill/>
          <a:ln/>
        </p:spPr>
        <p:txBody>
          <a:bodyPr/>
          <a:lstStyle/>
          <a:p>
            <a:r>
              <a:rPr lang="en-US"/>
              <a:t>The key for each record is the name of the state. In general, the keys could be some other sort of value such as social security numbers. The keys must have the property that they form a total order under some comparison operation such as “less than”.</a:t>
            </a:r>
          </a:p>
        </p:txBody>
      </p:sp>
      <p:sp>
        <p:nvSpPr>
          <p:cNvPr id="112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noFill/>
          <a:ln/>
        </p:spPr>
        <p:txBody>
          <a:bodyPr/>
          <a:lstStyle/>
          <a:p>
            <a:r>
              <a:rPr lang="en-US"/>
              <a:t>When an item is placed into the Dictionary, we must specify both the record of information and the key that is attached to that information. For example, if the Dictionary is implemented as an object type, then there will be an Insert method. The Insert method will have two parameters: a string (which is the key) and a record (which is the item being inserted).</a:t>
            </a:r>
          </a:p>
        </p:txBody>
      </p:sp>
      <p:sp>
        <p:nvSpPr>
          <p:cNvPr id="133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noFill/>
          <a:ln/>
        </p:spPr>
        <p:txBody>
          <a:bodyPr/>
          <a:lstStyle/>
          <a:p>
            <a:r>
              <a:rPr lang="en-US"/>
              <a:t>When you want to retrieve information from the Dictionary, you call a retrieval method, and specify the key of the item that you are looking for. This key is the parameter of the retrieval procedure.</a:t>
            </a:r>
          </a:p>
        </p:txBody>
      </p:sp>
      <p:sp>
        <p:nvSpPr>
          <p:cNvPr id="153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noFill/>
          <a:ln/>
        </p:spPr>
        <p:txBody>
          <a:bodyPr/>
          <a:lstStyle/>
          <a:p>
            <a:r>
              <a:rPr lang="en-US"/>
              <a:t>The Dictionary finds the information, and returns it.</a:t>
            </a:r>
          </a:p>
          <a:p>
            <a:endParaRPr lang="en-US"/>
          </a:p>
          <a:p>
            <a:endParaRPr lang="en-US"/>
          </a:p>
        </p:txBody>
      </p:sp>
      <p:sp>
        <p:nvSpPr>
          <p:cNvPr id="174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noFill/>
          <a:ln/>
        </p:spPr>
        <p:txBody>
          <a:bodyPr/>
          <a:lstStyle/>
          <a:p>
            <a:r>
              <a:rPr lang="en-US"/>
              <a:t>That's enough about the abstract workings of a Dictionary. Now we are going to look at how a binary tree can be used to store the information of a Dictionary in a way that makes it fairly easy to add new items, to retrieve existing items, and to remove items.  (You never know when a state might want to secede from the union.)</a:t>
            </a:r>
          </a:p>
        </p:txBody>
      </p:sp>
      <p:sp>
        <p:nvSpPr>
          <p:cNvPr id="194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342900"/>
            <a:ext cx="2038350" cy="5753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42900"/>
            <a:ext cx="5962650" cy="5753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429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ChangeArrowheads="1"/>
          </p:cNvSpPr>
          <p:nvPr/>
        </p:nvSpPr>
        <p:spPr bwMode="auto">
          <a:xfrm>
            <a:off x="0" y="15240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0" y="173355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pitchFamily="2"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5.wmf"/><Relationship Id="rId7" Type="http://schemas.openxmlformats.org/officeDocument/2006/relationships/image" Target="../media/image8.wmf"/><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4.wmf"/><Relationship Id="rId11" Type="http://schemas.openxmlformats.org/officeDocument/2006/relationships/image" Target="../media/image12.wmf"/><Relationship Id="rId5" Type="http://schemas.openxmlformats.org/officeDocument/2006/relationships/image" Target="../media/image7.wmf"/><Relationship Id="rId10" Type="http://schemas.openxmlformats.org/officeDocument/2006/relationships/image" Target="../media/image11.wmf"/><Relationship Id="rId4" Type="http://schemas.openxmlformats.org/officeDocument/2006/relationships/image" Target="../media/image6.wmf"/><Relationship Id="rId9" Type="http://schemas.openxmlformats.org/officeDocument/2006/relationships/image" Target="../media/image10.wmf"/></Relationships>
</file>

<file path=ppt/slides/_rels/slide12.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5.wmf"/><Relationship Id="rId7" Type="http://schemas.openxmlformats.org/officeDocument/2006/relationships/image" Target="../media/image8.wmf"/><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4.wmf"/><Relationship Id="rId10" Type="http://schemas.openxmlformats.org/officeDocument/2006/relationships/image" Target="../media/image11.wmf"/><Relationship Id="rId4" Type="http://schemas.openxmlformats.org/officeDocument/2006/relationships/image" Target="../media/image6.wmf"/><Relationship Id="rId9" Type="http://schemas.openxmlformats.org/officeDocument/2006/relationships/image" Target="../media/image10.wmf"/></Relationships>
</file>

<file path=ppt/slides/_rels/slide13.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5.wmf"/><Relationship Id="rId7" Type="http://schemas.openxmlformats.org/officeDocument/2006/relationships/image" Target="../media/image4.wmf"/><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6.wmf"/><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image" Target="../media/image14.emf"/><Relationship Id="rId4" Type="http://schemas.openxmlformats.org/officeDocument/2006/relationships/image" Target="../media/image7.wmf"/><Relationship Id="rId9" Type="http://schemas.openxmlformats.org/officeDocument/2006/relationships/image" Target="../media/image13.emf"/></Relationships>
</file>

<file path=ppt/slides/_rels/slide1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5.wmf"/><Relationship Id="rId7" Type="http://schemas.openxmlformats.org/officeDocument/2006/relationships/image" Target="../media/image8.wmf"/><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1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5.wmf"/><Relationship Id="rId7" Type="http://schemas.openxmlformats.org/officeDocument/2006/relationships/image" Target="../media/image8.wmf"/><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15.emf"/><Relationship Id="rId9" Type="http://schemas.openxmlformats.org/officeDocument/2006/relationships/image" Target="../media/image12.wmf"/></Relationships>
</file>

<file path=ppt/slides/_rels/slide1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5.wmf"/><Relationship Id="rId7" Type="http://schemas.openxmlformats.org/officeDocument/2006/relationships/image" Target="../media/image8.wmf"/><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17.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5.wmf"/><Relationship Id="rId7" Type="http://schemas.openxmlformats.org/officeDocument/2006/relationships/image" Target="../media/image8.wmf"/><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1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5.wmf"/><Relationship Id="rId7" Type="http://schemas.openxmlformats.org/officeDocument/2006/relationships/image" Target="../media/image17.emf"/><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19.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5.wmf"/><Relationship Id="rId7" Type="http://schemas.openxmlformats.org/officeDocument/2006/relationships/image" Target="../media/image8.wmf"/><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8.e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5.wmf"/><Relationship Id="rId7" Type="http://schemas.openxmlformats.org/officeDocument/2006/relationships/image" Target="../media/image8.wmf"/><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9.emf"/><Relationship Id="rId4" Type="http://schemas.openxmlformats.org/officeDocument/2006/relationships/image" Target="../media/image6.wmf"/><Relationship Id="rId9" Type="http://schemas.openxmlformats.org/officeDocument/2006/relationships/image" Target="../media/image12.wmf"/></Relationships>
</file>

<file path=ppt/slides/_rels/slide21.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5.wmf"/><Relationship Id="rId7" Type="http://schemas.openxmlformats.org/officeDocument/2006/relationships/image" Target="../media/image8.wmf"/><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22.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0.wmf"/><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23.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0.wmf"/><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2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5.wmf"/><Relationship Id="rId7" Type="http://schemas.openxmlformats.org/officeDocument/2006/relationships/image" Target="../media/image22.emf"/><Relationship Id="rId12" Type="http://schemas.openxmlformats.org/officeDocument/2006/relationships/image" Target="../media/image20.wmf"/><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2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0.wmf"/><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23.e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26.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24.e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0.wmf"/><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2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5.emf"/><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28.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26.w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0.wmf"/><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29.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27.e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0.wmf"/><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26.w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0.wmf"/><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31.xml.rels><?xml version="1.0" encoding="UTF-8" standalone="yes"?>
<Relationships xmlns="http://schemas.openxmlformats.org/package/2006/relationships"><Relationship Id="rId8" Type="http://schemas.openxmlformats.org/officeDocument/2006/relationships/image" Target="../media/image28.emf"/><Relationship Id="rId13" Type="http://schemas.openxmlformats.org/officeDocument/2006/relationships/image" Target="../media/image26.w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0.wmf"/><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32.xml.rels><?xml version="1.0" encoding="UTF-8" standalone="yes"?>
<Relationships xmlns="http://schemas.openxmlformats.org/package/2006/relationships"><Relationship Id="rId8" Type="http://schemas.openxmlformats.org/officeDocument/2006/relationships/image" Target="../media/image29.emf"/><Relationship Id="rId13" Type="http://schemas.openxmlformats.org/officeDocument/2006/relationships/image" Target="../media/image26.w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0.wmf"/><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33.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6.wmf"/><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20.wmf"/><Relationship Id="rId5" Type="http://schemas.openxmlformats.org/officeDocument/2006/relationships/image" Target="../media/image4.wmf"/><Relationship Id="rId10" Type="http://schemas.openxmlformats.org/officeDocument/2006/relationships/image" Target="../media/image11.wmf"/><Relationship Id="rId4" Type="http://schemas.openxmlformats.org/officeDocument/2006/relationships/image" Target="../media/image6.wmf"/><Relationship Id="rId9" Type="http://schemas.openxmlformats.org/officeDocument/2006/relationships/image" Target="../media/image10.wmf"/></Relationships>
</file>

<file path=ppt/slides/_rels/slide34.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image" Target="../media/image26.w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0.wmf"/><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35.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26.w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0.wmf"/><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3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6.wmf"/><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20.wmf"/><Relationship Id="rId5" Type="http://schemas.openxmlformats.org/officeDocument/2006/relationships/image" Target="../media/image4.wmf"/><Relationship Id="rId10" Type="http://schemas.openxmlformats.org/officeDocument/2006/relationships/image" Target="../media/image11.wmf"/><Relationship Id="rId4" Type="http://schemas.openxmlformats.org/officeDocument/2006/relationships/image" Target="../media/image6.wmf"/><Relationship Id="rId9" Type="http://schemas.openxmlformats.org/officeDocument/2006/relationships/image" Target="../media/image10.wmf"/></Relationships>
</file>

<file path=ppt/slides/_rels/slide3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6.wmf"/><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20.wmf"/><Relationship Id="rId5" Type="http://schemas.openxmlformats.org/officeDocument/2006/relationships/image" Target="../media/image4.wmf"/><Relationship Id="rId10" Type="http://schemas.openxmlformats.org/officeDocument/2006/relationships/image" Target="../media/image11.wmf"/><Relationship Id="rId4" Type="http://schemas.openxmlformats.org/officeDocument/2006/relationships/image" Target="../media/image6.wmf"/><Relationship Id="rId9" Type="http://schemas.openxmlformats.org/officeDocument/2006/relationships/image" Target="../media/image10.wmf"/></Relationships>
</file>

<file path=ppt/slides/_rels/slide38.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6.wmf"/><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20.wmf"/><Relationship Id="rId5" Type="http://schemas.openxmlformats.org/officeDocument/2006/relationships/image" Target="../media/image4.wmf"/><Relationship Id="rId10" Type="http://schemas.openxmlformats.org/officeDocument/2006/relationships/image" Target="../media/image11.wmf"/><Relationship Id="rId4" Type="http://schemas.openxmlformats.org/officeDocument/2006/relationships/image" Target="../media/image6.wmf"/><Relationship Id="rId9" Type="http://schemas.openxmlformats.org/officeDocument/2006/relationships/image" Target="../media/image10.wmf"/></Relationships>
</file>

<file path=ppt/slides/_rels/slide39.xml.rels><?xml version="1.0" encoding="UTF-8" standalone="yes"?>
<Relationships xmlns="http://schemas.openxmlformats.org/package/2006/relationships"><Relationship Id="rId8" Type="http://schemas.openxmlformats.org/officeDocument/2006/relationships/image" Target="../media/image32.emf"/><Relationship Id="rId13" Type="http://schemas.openxmlformats.org/officeDocument/2006/relationships/image" Target="../media/image26.w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33.emf"/><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6.wmf"/><Relationship Id="rId2" Type="http://schemas.openxmlformats.org/officeDocument/2006/relationships/notesSlide" Target="../notesSlides/notesSlide39.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34.emf"/><Relationship Id="rId5" Type="http://schemas.openxmlformats.org/officeDocument/2006/relationships/image" Target="../media/image4.wmf"/><Relationship Id="rId10" Type="http://schemas.openxmlformats.org/officeDocument/2006/relationships/image" Target="../media/image11.wmf"/><Relationship Id="rId4" Type="http://schemas.openxmlformats.org/officeDocument/2006/relationships/image" Target="../media/image6.wmf"/><Relationship Id="rId9" Type="http://schemas.openxmlformats.org/officeDocument/2006/relationships/image" Target="../media/image10.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ctrTitle"/>
          </p:nvPr>
        </p:nvSpPr>
        <p:spPr>
          <a:xfrm>
            <a:off x="180975" y="228600"/>
            <a:ext cx="8963025" cy="1828800"/>
          </a:xfrm>
          <a:noFill/>
        </p:spPr>
        <p:txBody>
          <a:bodyPr/>
          <a:lstStyle/>
          <a:p>
            <a:r>
              <a:rPr lang="en-US" sz="3200" dirty="0">
                <a:latin typeface="Arial" charset="0"/>
              </a:rPr>
              <a:t>CSC212 </a:t>
            </a:r>
            <a:r>
              <a:rPr lang="en-US" dirty="0">
                <a:latin typeface="Arial" charset="0"/>
              </a:rPr>
              <a:t> </a:t>
            </a:r>
            <a:br>
              <a:rPr lang="en-US" dirty="0">
                <a:latin typeface="Arial" charset="0"/>
              </a:rPr>
            </a:br>
            <a:r>
              <a:rPr lang="en-US" dirty="0">
                <a:latin typeface="Arial" charset="0"/>
              </a:rPr>
              <a:t>Data Structure </a:t>
            </a:r>
            <a:br>
              <a:rPr lang="en-US" dirty="0">
                <a:latin typeface="Arial" charset="0"/>
              </a:rPr>
            </a:br>
            <a:r>
              <a:rPr lang="en-US" dirty="0">
                <a:latin typeface="Arial" charset="0"/>
              </a:rPr>
              <a:t>- </a:t>
            </a:r>
            <a:r>
              <a:rPr lang="en-US" sz="3200" dirty="0">
                <a:latin typeface="Arial" charset="0"/>
              </a:rPr>
              <a:t>Section EF</a:t>
            </a:r>
            <a:r>
              <a:rPr lang="en-US" dirty="0"/>
              <a:t> </a:t>
            </a:r>
          </a:p>
        </p:txBody>
      </p:sp>
      <p:sp>
        <p:nvSpPr>
          <p:cNvPr id="88067" name="Rectangle 3"/>
          <p:cNvSpPr>
            <a:spLocks noGrp="1" noChangeArrowheads="1"/>
          </p:cNvSpPr>
          <p:nvPr>
            <p:ph type="subTitle" idx="1"/>
          </p:nvPr>
        </p:nvSpPr>
        <p:spPr>
          <a:xfrm>
            <a:off x="838200" y="2819400"/>
            <a:ext cx="7162800" cy="3200400"/>
          </a:xfrm>
        </p:spPr>
        <p:txBody>
          <a:bodyPr/>
          <a:lstStyle/>
          <a:p>
            <a:r>
              <a:rPr lang="en-US" sz="4000"/>
              <a:t>Lecture 16</a:t>
            </a:r>
          </a:p>
          <a:p>
            <a:r>
              <a:rPr lang="en-US" sz="4000"/>
              <a:t>Binary Search Trees</a:t>
            </a:r>
          </a:p>
          <a:p>
            <a:endParaRPr lang="en-US"/>
          </a:p>
          <a:p>
            <a:r>
              <a:rPr lang="en-US"/>
              <a:t>Instructor:  Prof. Zhigang Zhu</a:t>
            </a:r>
          </a:p>
          <a:p>
            <a:r>
              <a:rPr lang="en-US"/>
              <a:t>Department of Computer Science </a:t>
            </a:r>
          </a:p>
          <a:p>
            <a:r>
              <a:rPr lang="en-US"/>
              <a:t>City College of New York</a:t>
            </a:r>
          </a:p>
        </p:txBody>
      </p:sp>
      <p:pic>
        <p:nvPicPr>
          <p:cNvPr id="88068" name="Picture 4" descr="cs-title"/>
          <p:cNvPicPr>
            <a:picLocks noChangeAspect="1" noChangeArrowheads="1"/>
          </p:cNvPicPr>
          <p:nvPr/>
        </p:nvPicPr>
        <p:blipFill>
          <a:blip r:embed="rId3" cstate="print"/>
          <a:srcRect/>
          <a:stretch>
            <a:fillRect/>
          </a:stretch>
        </p:blipFill>
        <p:spPr bwMode="auto">
          <a:xfrm>
            <a:off x="4703763" y="327025"/>
            <a:ext cx="4370387" cy="876300"/>
          </a:xfrm>
          <a:prstGeom prst="rect">
            <a:avLst/>
          </a:prstGeom>
          <a:noFill/>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a:lstStyle/>
          <a:p>
            <a:r>
              <a:rPr lang="en-US"/>
              <a:t>The Dictionary Data Type</a:t>
            </a:r>
          </a:p>
        </p:txBody>
      </p:sp>
      <p:sp>
        <p:nvSpPr>
          <p:cNvPr id="18435" name="Rectangle 3"/>
          <p:cNvSpPr>
            <a:spLocks noGrp="1" noChangeArrowheads="1"/>
          </p:cNvSpPr>
          <p:nvPr>
            <p:ph type="body" sz="half" idx="1"/>
          </p:nvPr>
        </p:nvSpPr>
        <p:spPr>
          <a:xfrm>
            <a:off x="685800" y="2803525"/>
            <a:ext cx="4740275" cy="3643313"/>
          </a:xfrm>
          <a:noFill/>
          <a:ln/>
        </p:spPr>
        <p:txBody>
          <a:bodyPr/>
          <a:lstStyle/>
          <a:p>
            <a:r>
              <a:rPr lang="en-US" sz="2800">
                <a:effectLst/>
              </a:rPr>
              <a:t>We'll look at how a binary tree can be used as the internal storage mechanism for the dictionary.</a:t>
            </a:r>
          </a:p>
        </p:txBody>
      </p:sp>
      <p:grpSp>
        <p:nvGrpSpPr>
          <p:cNvPr id="18446" name="Group 14"/>
          <p:cNvGrpSpPr>
            <a:grpSpLocks/>
          </p:cNvGrpSpPr>
          <p:nvPr/>
        </p:nvGrpSpPr>
        <p:grpSpPr bwMode="auto">
          <a:xfrm>
            <a:off x="4945063" y="2163763"/>
            <a:ext cx="3795712" cy="3562350"/>
            <a:chOff x="3115" y="1363"/>
            <a:chExt cx="2391" cy="2244"/>
          </a:xfrm>
        </p:grpSpPr>
        <p:grpSp>
          <p:nvGrpSpPr>
            <p:cNvPr id="18441" name="Group 9"/>
            <p:cNvGrpSpPr>
              <a:grpSpLocks/>
            </p:cNvGrpSpPr>
            <p:nvPr/>
          </p:nvGrpSpPr>
          <p:grpSpPr bwMode="auto">
            <a:xfrm>
              <a:off x="3115" y="1363"/>
              <a:ext cx="2391" cy="2244"/>
              <a:chOff x="3115" y="1363"/>
              <a:chExt cx="2391" cy="2244"/>
            </a:xfrm>
          </p:grpSpPr>
          <p:sp>
            <p:nvSpPr>
              <p:cNvPr id="18436" name="Freeform 4"/>
              <p:cNvSpPr>
                <a:spLocks/>
              </p:cNvSpPr>
              <p:nvPr/>
            </p:nvSpPr>
            <p:spPr bwMode="auto">
              <a:xfrm>
                <a:off x="3115" y="1411"/>
                <a:ext cx="2391" cy="2196"/>
              </a:xfrm>
              <a:custGeom>
                <a:avLst/>
                <a:gdLst/>
                <a:ahLst/>
                <a:cxnLst>
                  <a:cxn ang="0">
                    <a:pos x="696" y="0"/>
                  </a:cxn>
                  <a:cxn ang="0">
                    <a:pos x="0" y="1257"/>
                  </a:cxn>
                  <a:cxn ang="0">
                    <a:pos x="1694" y="2195"/>
                  </a:cxn>
                  <a:cxn ang="0">
                    <a:pos x="2390" y="938"/>
                  </a:cxn>
                  <a:cxn ang="0">
                    <a:pos x="696" y="0"/>
                  </a:cxn>
                </a:cxnLst>
                <a:rect l="0" t="0" r="r" b="b"/>
                <a:pathLst>
                  <a:path w="2391" h="2196">
                    <a:moveTo>
                      <a:pt x="696" y="0"/>
                    </a:moveTo>
                    <a:lnTo>
                      <a:pt x="0" y="1257"/>
                    </a:lnTo>
                    <a:lnTo>
                      <a:pt x="1694" y="2195"/>
                    </a:lnTo>
                    <a:lnTo>
                      <a:pt x="2390" y="938"/>
                    </a:lnTo>
                    <a:lnTo>
                      <a:pt x="696" y="0"/>
                    </a:lnTo>
                  </a:path>
                </a:pathLst>
              </a:custGeom>
              <a:solidFill>
                <a:srgbClr val="70230C"/>
              </a:solidFill>
              <a:ln w="12700" cap="rnd" cmpd="sng">
                <a:solidFill>
                  <a:srgbClr val="000000"/>
                </a:solidFill>
                <a:prstDash val="solid"/>
                <a:round/>
                <a:headEnd type="none" w="med" len="med"/>
                <a:tailEnd type="none" w="med" len="med"/>
              </a:ln>
              <a:effectLst/>
            </p:spPr>
            <p:txBody>
              <a:bodyPr/>
              <a:lstStyle/>
              <a:p>
                <a:endParaRPr lang="en-US"/>
              </a:p>
            </p:txBody>
          </p:sp>
          <p:sp>
            <p:nvSpPr>
              <p:cNvPr id="18437" name="Freeform 5"/>
              <p:cNvSpPr>
                <a:spLocks/>
              </p:cNvSpPr>
              <p:nvPr/>
            </p:nvSpPr>
            <p:spPr bwMode="auto">
              <a:xfrm>
                <a:off x="3217" y="2516"/>
                <a:ext cx="1628" cy="1007"/>
              </a:xfrm>
              <a:custGeom>
                <a:avLst/>
                <a:gdLst/>
                <a:ahLst/>
                <a:cxnLst>
                  <a:cxn ang="0">
                    <a:pos x="0" y="151"/>
                  </a:cxn>
                  <a:cxn ang="0">
                    <a:pos x="83" y="0"/>
                  </a:cxn>
                  <a:cxn ang="0">
                    <a:pos x="1627" y="854"/>
                  </a:cxn>
                  <a:cxn ang="0">
                    <a:pos x="1543" y="1006"/>
                  </a:cxn>
                  <a:cxn ang="0">
                    <a:pos x="0" y="151"/>
                  </a:cxn>
                </a:cxnLst>
                <a:rect l="0" t="0" r="r" b="b"/>
                <a:pathLst>
                  <a:path w="1628" h="1007">
                    <a:moveTo>
                      <a:pt x="0" y="151"/>
                    </a:moveTo>
                    <a:lnTo>
                      <a:pt x="83" y="0"/>
                    </a:lnTo>
                    <a:lnTo>
                      <a:pt x="1627" y="854"/>
                    </a:lnTo>
                    <a:lnTo>
                      <a:pt x="1543" y="1006"/>
                    </a:lnTo>
                    <a:lnTo>
                      <a:pt x="0" y="151"/>
                    </a:lnTo>
                  </a:path>
                </a:pathLst>
              </a:custGeom>
              <a:solidFill>
                <a:srgbClr val="B5B5B5"/>
              </a:solidFill>
              <a:ln w="12700" cap="rnd" cmpd="sng">
                <a:solidFill>
                  <a:srgbClr val="000000"/>
                </a:solidFill>
                <a:prstDash val="solid"/>
                <a:round/>
                <a:headEnd type="none" w="med" len="med"/>
                <a:tailEnd type="none" w="med" len="med"/>
              </a:ln>
              <a:effectLst/>
            </p:spPr>
            <p:txBody>
              <a:bodyPr/>
              <a:lstStyle/>
              <a:p>
                <a:endParaRPr lang="en-US"/>
              </a:p>
            </p:txBody>
          </p:sp>
          <p:sp>
            <p:nvSpPr>
              <p:cNvPr id="18438" name="Freeform 6"/>
              <p:cNvSpPr>
                <a:spLocks/>
              </p:cNvSpPr>
              <p:nvPr/>
            </p:nvSpPr>
            <p:spPr bwMode="auto">
              <a:xfrm>
                <a:off x="3299" y="1363"/>
                <a:ext cx="2185" cy="2008"/>
              </a:xfrm>
              <a:custGeom>
                <a:avLst/>
                <a:gdLst/>
                <a:ahLst/>
                <a:cxnLst>
                  <a:cxn ang="0">
                    <a:pos x="0" y="1155"/>
                  </a:cxn>
                  <a:cxn ang="0">
                    <a:pos x="627" y="1499"/>
                  </a:cxn>
                  <a:cxn ang="0">
                    <a:pos x="635" y="1503"/>
                  </a:cxn>
                  <a:cxn ang="0">
                    <a:pos x="658" y="1524"/>
                  </a:cxn>
                  <a:cxn ang="0">
                    <a:pos x="677" y="1548"/>
                  </a:cxn>
                  <a:cxn ang="0">
                    <a:pos x="694" y="1575"/>
                  </a:cxn>
                  <a:cxn ang="0">
                    <a:pos x="702" y="1603"/>
                  </a:cxn>
                  <a:cxn ang="0">
                    <a:pos x="710" y="1634"/>
                  </a:cxn>
                  <a:cxn ang="0">
                    <a:pos x="710" y="1666"/>
                  </a:cxn>
                  <a:cxn ang="0">
                    <a:pos x="703" y="1695"/>
                  </a:cxn>
                  <a:cxn ang="0">
                    <a:pos x="696" y="1723"/>
                  </a:cxn>
                  <a:cxn ang="0">
                    <a:pos x="715" y="1702"/>
                  </a:cxn>
                  <a:cxn ang="0">
                    <a:pos x="738" y="1682"/>
                  </a:cxn>
                  <a:cxn ang="0">
                    <a:pos x="766" y="1665"/>
                  </a:cxn>
                  <a:cxn ang="0">
                    <a:pos x="795" y="1654"/>
                  </a:cxn>
                  <a:cxn ang="0">
                    <a:pos x="824" y="1647"/>
                  </a:cxn>
                  <a:cxn ang="0">
                    <a:pos x="853" y="1646"/>
                  </a:cxn>
                  <a:cxn ang="0">
                    <a:pos x="883" y="1651"/>
                  </a:cxn>
                  <a:cxn ang="0">
                    <a:pos x="914" y="1658"/>
                  </a:cxn>
                  <a:cxn ang="0">
                    <a:pos x="922" y="1662"/>
                  </a:cxn>
                  <a:cxn ang="0">
                    <a:pos x="1546" y="2007"/>
                  </a:cxn>
                  <a:cxn ang="0">
                    <a:pos x="2184" y="853"/>
                  </a:cxn>
                  <a:cxn ang="0">
                    <a:pos x="1560" y="509"/>
                  </a:cxn>
                  <a:cxn ang="0">
                    <a:pos x="1551" y="503"/>
                  </a:cxn>
                  <a:cxn ang="0">
                    <a:pos x="1523" y="498"/>
                  </a:cxn>
                  <a:cxn ang="0">
                    <a:pos x="1491" y="492"/>
                  </a:cxn>
                  <a:cxn ang="0">
                    <a:pos x="1460" y="495"/>
                  </a:cxn>
                  <a:cxn ang="0">
                    <a:pos x="1431" y="500"/>
                  </a:cxn>
                  <a:cxn ang="0">
                    <a:pos x="1403" y="513"/>
                  </a:cxn>
                  <a:cxn ang="0">
                    <a:pos x="1373" y="527"/>
                  </a:cxn>
                  <a:cxn ang="0">
                    <a:pos x="1351" y="548"/>
                  </a:cxn>
                  <a:cxn ang="0">
                    <a:pos x="1332" y="570"/>
                  </a:cxn>
                  <a:cxn ang="0">
                    <a:pos x="1333" y="570"/>
                  </a:cxn>
                  <a:cxn ang="0">
                    <a:pos x="1340" y="541"/>
                  </a:cxn>
                  <a:cxn ang="0">
                    <a:pos x="1346" y="513"/>
                  </a:cxn>
                  <a:cxn ang="0">
                    <a:pos x="1346" y="482"/>
                  </a:cxn>
                  <a:cxn ang="0">
                    <a:pos x="1339" y="449"/>
                  </a:cxn>
                  <a:cxn ang="0">
                    <a:pos x="1330" y="423"/>
                  </a:cxn>
                  <a:cxn ang="0">
                    <a:pos x="1314" y="394"/>
                  </a:cxn>
                  <a:cxn ang="0">
                    <a:pos x="1293" y="371"/>
                  </a:cxn>
                  <a:cxn ang="0">
                    <a:pos x="1273" y="349"/>
                  </a:cxn>
                  <a:cxn ang="0">
                    <a:pos x="1265" y="345"/>
                  </a:cxn>
                  <a:cxn ang="0">
                    <a:pos x="641" y="0"/>
                  </a:cxn>
                  <a:cxn ang="0">
                    <a:pos x="0" y="1155"/>
                  </a:cxn>
                </a:cxnLst>
                <a:rect l="0" t="0" r="r" b="b"/>
                <a:pathLst>
                  <a:path w="2185" h="2008">
                    <a:moveTo>
                      <a:pt x="0" y="1155"/>
                    </a:moveTo>
                    <a:lnTo>
                      <a:pt x="627" y="1499"/>
                    </a:lnTo>
                    <a:lnTo>
                      <a:pt x="635" y="1503"/>
                    </a:lnTo>
                    <a:lnTo>
                      <a:pt x="658" y="1524"/>
                    </a:lnTo>
                    <a:lnTo>
                      <a:pt x="677" y="1548"/>
                    </a:lnTo>
                    <a:lnTo>
                      <a:pt x="694" y="1575"/>
                    </a:lnTo>
                    <a:lnTo>
                      <a:pt x="702" y="1603"/>
                    </a:lnTo>
                    <a:lnTo>
                      <a:pt x="710" y="1634"/>
                    </a:lnTo>
                    <a:lnTo>
                      <a:pt x="710" y="1666"/>
                    </a:lnTo>
                    <a:lnTo>
                      <a:pt x="703" y="1695"/>
                    </a:lnTo>
                    <a:lnTo>
                      <a:pt x="696" y="1723"/>
                    </a:lnTo>
                    <a:lnTo>
                      <a:pt x="715" y="1702"/>
                    </a:lnTo>
                    <a:lnTo>
                      <a:pt x="738" y="1682"/>
                    </a:lnTo>
                    <a:lnTo>
                      <a:pt x="766" y="1665"/>
                    </a:lnTo>
                    <a:lnTo>
                      <a:pt x="795" y="1654"/>
                    </a:lnTo>
                    <a:lnTo>
                      <a:pt x="824" y="1647"/>
                    </a:lnTo>
                    <a:lnTo>
                      <a:pt x="853" y="1646"/>
                    </a:lnTo>
                    <a:lnTo>
                      <a:pt x="883" y="1651"/>
                    </a:lnTo>
                    <a:lnTo>
                      <a:pt x="914" y="1658"/>
                    </a:lnTo>
                    <a:lnTo>
                      <a:pt x="922" y="1662"/>
                    </a:lnTo>
                    <a:lnTo>
                      <a:pt x="1546" y="2007"/>
                    </a:lnTo>
                    <a:lnTo>
                      <a:pt x="2184" y="853"/>
                    </a:lnTo>
                    <a:lnTo>
                      <a:pt x="1560" y="509"/>
                    </a:lnTo>
                    <a:lnTo>
                      <a:pt x="1551" y="503"/>
                    </a:lnTo>
                    <a:lnTo>
                      <a:pt x="1523" y="498"/>
                    </a:lnTo>
                    <a:lnTo>
                      <a:pt x="1491" y="492"/>
                    </a:lnTo>
                    <a:lnTo>
                      <a:pt x="1460" y="495"/>
                    </a:lnTo>
                    <a:lnTo>
                      <a:pt x="1431" y="500"/>
                    </a:lnTo>
                    <a:lnTo>
                      <a:pt x="1403" y="513"/>
                    </a:lnTo>
                    <a:lnTo>
                      <a:pt x="1373" y="527"/>
                    </a:lnTo>
                    <a:lnTo>
                      <a:pt x="1351" y="548"/>
                    </a:lnTo>
                    <a:lnTo>
                      <a:pt x="1332" y="570"/>
                    </a:lnTo>
                    <a:lnTo>
                      <a:pt x="1333" y="570"/>
                    </a:lnTo>
                    <a:lnTo>
                      <a:pt x="1340" y="541"/>
                    </a:lnTo>
                    <a:lnTo>
                      <a:pt x="1346" y="513"/>
                    </a:lnTo>
                    <a:lnTo>
                      <a:pt x="1346" y="482"/>
                    </a:lnTo>
                    <a:lnTo>
                      <a:pt x="1339" y="449"/>
                    </a:lnTo>
                    <a:lnTo>
                      <a:pt x="1330" y="423"/>
                    </a:lnTo>
                    <a:lnTo>
                      <a:pt x="1314" y="394"/>
                    </a:lnTo>
                    <a:lnTo>
                      <a:pt x="1293" y="371"/>
                    </a:lnTo>
                    <a:lnTo>
                      <a:pt x="1273" y="349"/>
                    </a:lnTo>
                    <a:lnTo>
                      <a:pt x="1265" y="345"/>
                    </a:lnTo>
                    <a:lnTo>
                      <a:pt x="641" y="0"/>
                    </a:lnTo>
                    <a:lnTo>
                      <a:pt x="0" y="1155"/>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8439" name="Line 7"/>
              <p:cNvSpPr>
                <a:spLocks noChangeShapeType="1"/>
              </p:cNvSpPr>
              <p:nvPr/>
            </p:nvSpPr>
            <p:spPr bwMode="auto">
              <a:xfrm flipV="1">
                <a:off x="3992" y="1923"/>
                <a:ext cx="644" cy="1162"/>
              </a:xfrm>
              <a:prstGeom prst="line">
                <a:avLst/>
              </a:prstGeom>
              <a:noFill/>
              <a:ln w="12700">
                <a:solidFill>
                  <a:srgbClr val="000000"/>
                </a:solidFill>
                <a:round/>
                <a:headEnd/>
                <a:tailEnd/>
              </a:ln>
              <a:effectLst/>
            </p:spPr>
            <p:txBody>
              <a:bodyPr/>
              <a:lstStyle/>
              <a:p>
                <a:endParaRPr lang="en-US"/>
              </a:p>
            </p:txBody>
          </p:sp>
          <p:sp>
            <p:nvSpPr>
              <p:cNvPr id="18440" name="Freeform 8"/>
              <p:cNvSpPr>
                <a:spLocks/>
              </p:cNvSpPr>
              <p:nvPr/>
            </p:nvSpPr>
            <p:spPr bwMode="auto">
              <a:xfrm>
                <a:off x="4734" y="3117"/>
                <a:ext cx="217" cy="188"/>
              </a:xfrm>
              <a:custGeom>
                <a:avLst/>
                <a:gdLst/>
                <a:ahLst/>
                <a:cxnLst>
                  <a:cxn ang="0">
                    <a:pos x="216" y="61"/>
                  </a:cxn>
                  <a:cxn ang="0">
                    <a:pos x="0" y="187"/>
                  </a:cxn>
                  <a:cxn ang="0">
                    <a:pos x="105" y="0"/>
                  </a:cxn>
                  <a:cxn ang="0">
                    <a:pos x="216" y="61"/>
                  </a:cxn>
                </a:cxnLst>
                <a:rect l="0" t="0" r="r" b="b"/>
                <a:pathLst>
                  <a:path w="217" h="188">
                    <a:moveTo>
                      <a:pt x="216" y="61"/>
                    </a:moveTo>
                    <a:lnTo>
                      <a:pt x="0" y="187"/>
                    </a:lnTo>
                    <a:lnTo>
                      <a:pt x="105" y="0"/>
                    </a:lnTo>
                    <a:lnTo>
                      <a:pt x="216" y="61"/>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8442" name="Freeform 10"/>
            <p:cNvSpPr>
              <a:spLocks/>
            </p:cNvSpPr>
            <p:nvPr/>
          </p:nvSpPr>
          <p:spPr bwMode="auto">
            <a:xfrm>
              <a:off x="3542" y="2757"/>
              <a:ext cx="379" cy="423"/>
            </a:xfrm>
            <a:custGeom>
              <a:avLst/>
              <a:gdLst/>
              <a:ahLst/>
              <a:cxnLst>
                <a:cxn ang="0">
                  <a:pos x="185" y="0"/>
                </a:cxn>
                <a:cxn ang="0">
                  <a:pos x="0" y="320"/>
                </a:cxn>
                <a:cxn ang="0">
                  <a:pos x="165" y="249"/>
                </a:cxn>
                <a:cxn ang="0">
                  <a:pos x="193" y="422"/>
                </a:cxn>
                <a:cxn ang="0">
                  <a:pos x="378" y="102"/>
                </a:cxn>
                <a:cxn ang="0">
                  <a:pos x="185" y="0"/>
                </a:cxn>
              </a:cxnLst>
              <a:rect l="0" t="0" r="r" b="b"/>
              <a:pathLst>
                <a:path w="379" h="423">
                  <a:moveTo>
                    <a:pt x="185" y="0"/>
                  </a:moveTo>
                  <a:lnTo>
                    <a:pt x="0" y="320"/>
                  </a:lnTo>
                  <a:lnTo>
                    <a:pt x="165" y="249"/>
                  </a:lnTo>
                  <a:lnTo>
                    <a:pt x="193" y="422"/>
                  </a:lnTo>
                  <a:lnTo>
                    <a:pt x="378" y="102"/>
                  </a:lnTo>
                  <a:lnTo>
                    <a:pt x="185" y="0"/>
                  </a:lnTo>
                </a:path>
              </a:pathLst>
            </a:custGeom>
            <a:solidFill>
              <a:srgbClr val="FC0128"/>
            </a:solidFill>
            <a:ln w="12700" cap="rnd" cmpd="sng">
              <a:solidFill>
                <a:srgbClr val="000000"/>
              </a:solidFill>
              <a:prstDash val="solid"/>
              <a:round/>
              <a:headEnd type="none" w="med" len="med"/>
              <a:tailEnd type="none" w="med" len="med"/>
            </a:ln>
            <a:effectLst/>
          </p:spPr>
          <p:txBody>
            <a:bodyPr/>
            <a:lstStyle/>
            <a:p>
              <a:endParaRPr lang="en-US"/>
            </a:p>
          </p:txBody>
        </p:sp>
        <p:sp>
          <p:nvSpPr>
            <p:cNvPr id="18443" name="Rectangle 11"/>
            <p:cNvSpPr>
              <a:spLocks noChangeArrowheads="1"/>
            </p:cNvSpPr>
            <p:nvPr/>
          </p:nvSpPr>
          <p:spPr bwMode="auto">
            <a:xfrm rot="1800000">
              <a:off x="3847" y="2323"/>
              <a:ext cx="214" cy="513"/>
            </a:xfrm>
            <a:prstGeom prst="rect">
              <a:avLst/>
            </a:prstGeom>
            <a:solidFill>
              <a:srgbClr val="FC0128"/>
            </a:solidFill>
            <a:ln w="12700">
              <a:solidFill>
                <a:schemeClr val="bg2"/>
              </a:solidFill>
              <a:miter lim="800000"/>
              <a:headEnd/>
              <a:tailEnd/>
            </a:ln>
            <a:effectLst/>
          </p:spPr>
          <p:txBody>
            <a:bodyPr wrap="none" anchor="ctr"/>
            <a:lstStyle/>
            <a:p>
              <a:endParaRPr lang="en-US"/>
            </a:p>
          </p:txBody>
        </p:sp>
        <p:sp>
          <p:nvSpPr>
            <p:cNvPr id="18444" name="Freeform 12"/>
            <p:cNvSpPr>
              <a:spLocks/>
            </p:cNvSpPr>
            <p:nvPr/>
          </p:nvSpPr>
          <p:spPr bwMode="auto">
            <a:xfrm>
              <a:off x="3715" y="2718"/>
              <a:ext cx="219" cy="174"/>
            </a:xfrm>
            <a:custGeom>
              <a:avLst/>
              <a:gdLst/>
              <a:ahLst/>
              <a:cxnLst>
                <a:cxn ang="0">
                  <a:pos x="0" y="83"/>
                </a:cxn>
                <a:cxn ang="0">
                  <a:pos x="41" y="0"/>
                </a:cxn>
                <a:cxn ang="0">
                  <a:pos x="218" y="110"/>
                </a:cxn>
                <a:cxn ang="0">
                  <a:pos x="183" y="173"/>
                </a:cxn>
                <a:cxn ang="0">
                  <a:pos x="0" y="83"/>
                </a:cxn>
              </a:cxnLst>
              <a:rect l="0" t="0" r="r" b="b"/>
              <a:pathLst>
                <a:path w="219" h="174">
                  <a:moveTo>
                    <a:pt x="0" y="83"/>
                  </a:moveTo>
                  <a:lnTo>
                    <a:pt x="41" y="0"/>
                  </a:lnTo>
                  <a:lnTo>
                    <a:pt x="218" y="110"/>
                  </a:lnTo>
                  <a:lnTo>
                    <a:pt x="183" y="173"/>
                  </a:lnTo>
                  <a:lnTo>
                    <a:pt x="0" y="83"/>
                  </a:lnTo>
                </a:path>
              </a:pathLst>
            </a:custGeom>
            <a:solidFill>
              <a:srgbClr val="FC0128"/>
            </a:solidFill>
            <a:ln w="12700" cap="rnd" cmpd="sng">
              <a:noFill/>
              <a:prstDash val="solid"/>
              <a:round/>
              <a:headEnd type="none" w="med" len="med"/>
              <a:tailEnd type="none" w="med" len="med"/>
            </a:ln>
            <a:effectLst/>
          </p:spPr>
          <p:txBody>
            <a:bodyPr/>
            <a:lstStyle/>
            <a:p>
              <a:endParaRPr lang="en-US"/>
            </a:p>
          </p:txBody>
        </p:sp>
        <p:sp>
          <p:nvSpPr>
            <p:cNvPr id="18445" name="Line 13"/>
            <p:cNvSpPr>
              <a:spLocks noChangeShapeType="1"/>
            </p:cNvSpPr>
            <p:nvPr/>
          </p:nvSpPr>
          <p:spPr bwMode="auto">
            <a:xfrm flipH="1">
              <a:off x="3744" y="2412"/>
              <a:ext cx="432" cy="756"/>
            </a:xfrm>
            <a:prstGeom prst="line">
              <a:avLst/>
            </a:prstGeom>
            <a:noFill/>
            <a:ln w="12700">
              <a:solidFill>
                <a:schemeClr val="bg2"/>
              </a:solidFill>
              <a:round/>
              <a:headEnd/>
              <a:tailEnd/>
            </a:ln>
            <a:effectLst/>
          </p:spPr>
          <p:txBody>
            <a:bodyPr/>
            <a:lstStyle/>
            <a:p>
              <a:endParaRPr lang="en-US"/>
            </a:p>
          </p:txBody>
        </p:sp>
      </p:grpSp>
      <p:sp>
        <p:nvSpPr>
          <p:cNvPr id="18447" name="Line 15"/>
          <p:cNvSpPr>
            <a:spLocks noChangeShapeType="1"/>
          </p:cNvSpPr>
          <p:nvPr/>
        </p:nvSpPr>
        <p:spPr bwMode="auto">
          <a:xfrm>
            <a:off x="7842250" y="3725863"/>
            <a:ext cx="46038" cy="287337"/>
          </a:xfrm>
          <a:prstGeom prst="line">
            <a:avLst/>
          </a:prstGeom>
          <a:noFill/>
          <a:ln w="12700">
            <a:solidFill>
              <a:schemeClr val="accent2"/>
            </a:solidFill>
            <a:round/>
            <a:headEnd/>
            <a:tailEnd/>
          </a:ln>
          <a:effectLst/>
        </p:spPr>
        <p:txBody>
          <a:bodyPr/>
          <a:lstStyle/>
          <a:p>
            <a:endParaRPr lang="en-US"/>
          </a:p>
        </p:txBody>
      </p:sp>
      <p:sp>
        <p:nvSpPr>
          <p:cNvPr id="18448" name="Line 16"/>
          <p:cNvSpPr>
            <a:spLocks noChangeShapeType="1"/>
          </p:cNvSpPr>
          <p:nvPr/>
        </p:nvSpPr>
        <p:spPr bwMode="auto">
          <a:xfrm flipH="1">
            <a:off x="7177088" y="3784600"/>
            <a:ext cx="219075" cy="104775"/>
          </a:xfrm>
          <a:prstGeom prst="line">
            <a:avLst/>
          </a:prstGeom>
          <a:noFill/>
          <a:ln w="12700">
            <a:solidFill>
              <a:schemeClr val="accent2"/>
            </a:solidFill>
            <a:round/>
            <a:headEnd/>
            <a:tailEnd/>
          </a:ln>
          <a:effectLst/>
        </p:spPr>
        <p:txBody>
          <a:bodyPr/>
          <a:lstStyle/>
          <a:p>
            <a:endParaRPr lang="en-US"/>
          </a:p>
        </p:txBody>
      </p:sp>
      <p:sp>
        <p:nvSpPr>
          <p:cNvPr id="18449" name="Line 17"/>
          <p:cNvSpPr>
            <a:spLocks noChangeShapeType="1"/>
          </p:cNvSpPr>
          <p:nvPr/>
        </p:nvSpPr>
        <p:spPr bwMode="auto">
          <a:xfrm>
            <a:off x="7099300" y="3992563"/>
            <a:ext cx="93663" cy="374650"/>
          </a:xfrm>
          <a:prstGeom prst="line">
            <a:avLst/>
          </a:prstGeom>
          <a:noFill/>
          <a:ln w="12700">
            <a:solidFill>
              <a:schemeClr val="accent2"/>
            </a:solidFill>
            <a:round/>
            <a:headEnd/>
            <a:tailEnd/>
          </a:ln>
          <a:effectLst/>
        </p:spPr>
        <p:txBody>
          <a:bodyPr/>
          <a:lstStyle/>
          <a:p>
            <a:endParaRPr lang="en-US"/>
          </a:p>
        </p:txBody>
      </p:sp>
      <p:sp>
        <p:nvSpPr>
          <p:cNvPr id="18450" name="Line 18"/>
          <p:cNvSpPr>
            <a:spLocks noChangeShapeType="1"/>
          </p:cNvSpPr>
          <p:nvPr/>
        </p:nvSpPr>
        <p:spPr bwMode="auto">
          <a:xfrm flipH="1">
            <a:off x="7627938" y="4059238"/>
            <a:ext cx="214312" cy="152400"/>
          </a:xfrm>
          <a:prstGeom prst="line">
            <a:avLst/>
          </a:prstGeom>
          <a:noFill/>
          <a:ln w="12700">
            <a:solidFill>
              <a:schemeClr val="accent2"/>
            </a:solidFill>
            <a:round/>
            <a:headEnd/>
            <a:tailEnd/>
          </a:ln>
          <a:effectLst/>
        </p:spPr>
        <p:txBody>
          <a:bodyPr/>
          <a:lstStyle/>
          <a:p>
            <a:endParaRPr lang="en-US"/>
          </a:p>
        </p:txBody>
      </p:sp>
      <p:sp>
        <p:nvSpPr>
          <p:cNvPr id="18451" name="Line 19"/>
          <p:cNvSpPr>
            <a:spLocks noChangeShapeType="1"/>
          </p:cNvSpPr>
          <p:nvPr/>
        </p:nvSpPr>
        <p:spPr bwMode="auto">
          <a:xfrm>
            <a:off x="7867650" y="4054475"/>
            <a:ext cx="12700" cy="415925"/>
          </a:xfrm>
          <a:prstGeom prst="line">
            <a:avLst/>
          </a:prstGeom>
          <a:noFill/>
          <a:ln w="12700">
            <a:solidFill>
              <a:schemeClr val="accent2"/>
            </a:solidFill>
            <a:round/>
            <a:headEnd/>
            <a:tailEnd/>
          </a:ln>
          <a:effectLst/>
        </p:spPr>
        <p:txBody>
          <a:bodyPr/>
          <a:lstStyle/>
          <a:p>
            <a:endParaRPr lang="en-US"/>
          </a:p>
        </p:txBody>
      </p:sp>
      <p:sp>
        <p:nvSpPr>
          <p:cNvPr id="18452" name="Line 20"/>
          <p:cNvSpPr>
            <a:spLocks noChangeShapeType="1"/>
          </p:cNvSpPr>
          <p:nvPr/>
        </p:nvSpPr>
        <p:spPr bwMode="auto">
          <a:xfrm flipH="1">
            <a:off x="7635875" y="4259263"/>
            <a:ext cx="6350" cy="404812"/>
          </a:xfrm>
          <a:prstGeom prst="line">
            <a:avLst/>
          </a:prstGeom>
          <a:noFill/>
          <a:ln w="12700">
            <a:solidFill>
              <a:schemeClr val="accent2"/>
            </a:solidFill>
            <a:round/>
            <a:headEnd/>
            <a:tailEnd/>
          </a:ln>
          <a:effectLst/>
        </p:spPr>
        <p:txBody>
          <a:bodyPr/>
          <a:lstStyle/>
          <a:p>
            <a:endParaRPr lang="en-US"/>
          </a:p>
        </p:txBody>
      </p:sp>
      <p:sp>
        <p:nvSpPr>
          <p:cNvPr id="18453" name="Line 21"/>
          <p:cNvSpPr>
            <a:spLocks noChangeShapeType="1"/>
          </p:cNvSpPr>
          <p:nvPr/>
        </p:nvSpPr>
        <p:spPr bwMode="auto">
          <a:xfrm flipH="1">
            <a:off x="7853363" y="4514850"/>
            <a:ext cx="47625" cy="268288"/>
          </a:xfrm>
          <a:prstGeom prst="line">
            <a:avLst/>
          </a:prstGeom>
          <a:noFill/>
          <a:ln w="12700">
            <a:solidFill>
              <a:schemeClr val="accent2"/>
            </a:solidFill>
            <a:round/>
            <a:headEnd/>
            <a:tailEnd/>
          </a:ln>
          <a:effectLst/>
        </p:spPr>
        <p:txBody>
          <a:bodyPr/>
          <a:lstStyle/>
          <a:p>
            <a:endParaRPr lang="en-US"/>
          </a:p>
        </p:txBody>
      </p:sp>
      <p:sp>
        <p:nvSpPr>
          <p:cNvPr id="18454" name="Line 22"/>
          <p:cNvSpPr>
            <a:spLocks noChangeShapeType="1"/>
          </p:cNvSpPr>
          <p:nvPr/>
        </p:nvSpPr>
        <p:spPr bwMode="auto">
          <a:xfrm flipH="1">
            <a:off x="7485063" y="3652838"/>
            <a:ext cx="346075" cy="92075"/>
          </a:xfrm>
          <a:prstGeom prst="line">
            <a:avLst/>
          </a:prstGeom>
          <a:noFill/>
          <a:ln w="12700">
            <a:solidFill>
              <a:schemeClr val="accent2"/>
            </a:solidFill>
            <a:round/>
            <a:headEnd/>
            <a:tailEnd/>
          </a:ln>
          <a:effectLst/>
        </p:spPr>
        <p:txBody>
          <a:bodyPr/>
          <a:lstStyle/>
          <a:p>
            <a:endParaRPr lang="en-US"/>
          </a:p>
        </p:txBody>
      </p:sp>
      <p:sp>
        <p:nvSpPr>
          <p:cNvPr id="18455" name="Freeform 23"/>
          <p:cNvSpPr>
            <a:spLocks/>
          </p:cNvSpPr>
          <p:nvPr/>
        </p:nvSpPr>
        <p:spPr bwMode="auto">
          <a:xfrm>
            <a:off x="7734300" y="4314825"/>
            <a:ext cx="344488" cy="311150"/>
          </a:xfrm>
          <a:custGeom>
            <a:avLst/>
            <a:gdLst/>
            <a:ahLst/>
            <a:cxnLst>
              <a:cxn ang="0">
                <a:pos x="84" y="6"/>
              </a:cxn>
              <a:cxn ang="0">
                <a:pos x="79" y="15"/>
              </a:cxn>
              <a:cxn ang="0">
                <a:pos x="84" y="21"/>
              </a:cxn>
              <a:cxn ang="0">
                <a:pos x="76" y="36"/>
              </a:cxn>
              <a:cxn ang="0">
                <a:pos x="77" y="48"/>
              </a:cxn>
              <a:cxn ang="0">
                <a:pos x="80" y="50"/>
              </a:cxn>
              <a:cxn ang="0">
                <a:pos x="77" y="57"/>
              </a:cxn>
              <a:cxn ang="0">
                <a:pos x="73" y="54"/>
              </a:cxn>
              <a:cxn ang="0">
                <a:pos x="63" y="65"/>
              </a:cxn>
              <a:cxn ang="0">
                <a:pos x="61" y="77"/>
              </a:cxn>
              <a:cxn ang="0">
                <a:pos x="43" y="75"/>
              </a:cxn>
              <a:cxn ang="0">
                <a:pos x="57" y="70"/>
              </a:cxn>
              <a:cxn ang="0">
                <a:pos x="65" y="54"/>
              </a:cxn>
              <a:cxn ang="0">
                <a:pos x="51" y="58"/>
              </a:cxn>
              <a:cxn ang="0">
                <a:pos x="49" y="65"/>
              </a:cxn>
              <a:cxn ang="0">
                <a:pos x="48" y="57"/>
              </a:cxn>
              <a:cxn ang="0">
                <a:pos x="66" y="45"/>
              </a:cxn>
              <a:cxn ang="0">
                <a:pos x="65" y="36"/>
              </a:cxn>
              <a:cxn ang="0">
                <a:pos x="43" y="23"/>
              </a:cxn>
              <a:cxn ang="0">
                <a:pos x="26" y="0"/>
              </a:cxn>
              <a:cxn ang="0">
                <a:pos x="22" y="8"/>
              </a:cxn>
              <a:cxn ang="0">
                <a:pos x="20" y="38"/>
              </a:cxn>
              <a:cxn ang="0">
                <a:pos x="9" y="60"/>
              </a:cxn>
              <a:cxn ang="0">
                <a:pos x="15" y="59"/>
              </a:cxn>
              <a:cxn ang="0">
                <a:pos x="22" y="67"/>
              </a:cxn>
              <a:cxn ang="0">
                <a:pos x="11" y="66"/>
              </a:cxn>
              <a:cxn ang="0">
                <a:pos x="6" y="72"/>
              </a:cxn>
              <a:cxn ang="0">
                <a:pos x="13" y="76"/>
              </a:cxn>
              <a:cxn ang="0">
                <a:pos x="0" y="85"/>
              </a:cxn>
              <a:cxn ang="0">
                <a:pos x="3" y="89"/>
              </a:cxn>
              <a:cxn ang="0">
                <a:pos x="15" y="96"/>
              </a:cxn>
              <a:cxn ang="0">
                <a:pos x="15" y="100"/>
              </a:cxn>
              <a:cxn ang="0">
                <a:pos x="23" y="105"/>
              </a:cxn>
              <a:cxn ang="0">
                <a:pos x="18" y="132"/>
              </a:cxn>
              <a:cxn ang="0">
                <a:pos x="27" y="141"/>
              </a:cxn>
              <a:cxn ang="0">
                <a:pos x="41" y="140"/>
              </a:cxn>
              <a:cxn ang="0">
                <a:pos x="53" y="148"/>
              </a:cxn>
              <a:cxn ang="0">
                <a:pos x="53" y="153"/>
              </a:cxn>
              <a:cxn ang="0">
                <a:pos x="71" y="159"/>
              </a:cxn>
              <a:cxn ang="0">
                <a:pos x="73" y="165"/>
              </a:cxn>
              <a:cxn ang="0">
                <a:pos x="109" y="171"/>
              </a:cxn>
              <a:cxn ang="0">
                <a:pos x="114" y="166"/>
              </a:cxn>
              <a:cxn ang="0">
                <a:pos x="163" y="195"/>
              </a:cxn>
              <a:cxn ang="0">
                <a:pos x="170" y="193"/>
              </a:cxn>
              <a:cxn ang="0">
                <a:pos x="170" y="177"/>
              </a:cxn>
              <a:cxn ang="0">
                <a:pos x="216" y="86"/>
              </a:cxn>
              <a:cxn ang="0">
                <a:pos x="84" y="6"/>
              </a:cxn>
            </a:cxnLst>
            <a:rect l="0" t="0" r="r" b="b"/>
            <a:pathLst>
              <a:path w="217" h="196">
                <a:moveTo>
                  <a:pt x="84" y="6"/>
                </a:moveTo>
                <a:lnTo>
                  <a:pt x="79" y="15"/>
                </a:lnTo>
                <a:lnTo>
                  <a:pt x="84" y="21"/>
                </a:lnTo>
                <a:lnTo>
                  <a:pt x="76" y="36"/>
                </a:lnTo>
                <a:lnTo>
                  <a:pt x="77" y="48"/>
                </a:lnTo>
                <a:lnTo>
                  <a:pt x="80" y="50"/>
                </a:lnTo>
                <a:lnTo>
                  <a:pt x="77" y="57"/>
                </a:lnTo>
                <a:lnTo>
                  <a:pt x="73" y="54"/>
                </a:lnTo>
                <a:lnTo>
                  <a:pt x="63" y="65"/>
                </a:lnTo>
                <a:lnTo>
                  <a:pt x="61" y="77"/>
                </a:lnTo>
                <a:lnTo>
                  <a:pt x="43" y="75"/>
                </a:lnTo>
                <a:lnTo>
                  <a:pt x="57" y="70"/>
                </a:lnTo>
                <a:lnTo>
                  <a:pt x="65" y="54"/>
                </a:lnTo>
                <a:lnTo>
                  <a:pt x="51" y="58"/>
                </a:lnTo>
                <a:lnTo>
                  <a:pt x="49" y="65"/>
                </a:lnTo>
                <a:lnTo>
                  <a:pt x="48" y="57"/>
                </a:lnTo>
                <a:lnTo>
                  <a:pt x="66" y="45"/>
                </a:lnTo>
                <a:lnTo>
                  <a:pt x="65" y="36"/>
                </a:lnTo>
                <a:lnTo>
                  <a:pt x="43" y="23"/>
                </a:lnTo>
                <a:lnTo>
                  <a:pt x="26" y="0"/>
                </a:lnTo>
                <a:lnTo>
                  <a:pt x="22" y="8"/>
                </a:lnTo>
                <a:lnTo>
                  <a:pt x="20" y="38"/>
                </a:lnTo>
                <a:lnTo>
                  <a:pt x="9" y="60"/>
                </a:lnTo>
                <a:lnTo>
                  <a:pt x="15" y="59"/>
                </a:lnTo>
                <a:lnTo>
                  <a:pt x="22" y="67"/>
                </a:lnTo>
                <a:lnTo>
                  <a:pt x="11" y="66"/>
                </a:lnTo>
                <a:lnTo>
                  <a:pt x="6" y="72"/>
                </a:lnTo>
                <a:lnTo>
                  <a:pt x="13" y="76"/>
                </a:lnTo>
                <a:lnTo>
                  <a:pt x="0" y="85"/>
                </a:lnTo>
                <a:lnTo>
                  <a:pt x="3" y="89"/>
                </a:lnTo>
                <a:lnTo>
                  <a:pt x="15" y="96"/>
                </a:lnTo>
                <a:lnTo>
                  <a:pt x="15" y="100"/>
                </a:lnTo>
                <a:lnTo>
                  <a:pt x="23" y="105"/>
                </a:lnTo>
                <a:lnTo>
                  <a:pt x="18" y="132"/>
                </a:lnTo>
                <a:lnTo>
                  <a:pt x="27" y="141"/>
                </a:lnTo>
                <a:lnTo>
                  <a:pt x="41" y="140"/>
                </a:lnTo>
                <a:lnTo>
                  <a:pt x="53" y="148"/>
                </a:lnTo>
                <a:lnTo>
                  <a:pt x="53" y="153"/>
                </a:lnTo>
                <a:lnTo>
                  <a:pt x="71" y="159"/>
                </a:lnTo>
                <a:lnTo>
                  <a:pt x="73" y="165"/>
                </a:lnTo>
                <a:lnTo>
                  <a:pt x="109" y="171"/>
                </a:lnTo>
                <a:lnTo>
                  <a:pt x="114" y="166"/>
                </a:lnTo>
                <a:lnTo>
                  <a:pt x="163" y="195"/>
                </a:lnTo>
                <a:lnTo>
                  <a:pt x="170" y="193"/>
                </a:lnTo>
                <a:lnTo>
                  <a:pt x="170" y="177"/>
                </a:lnTo>
                <a:lnTo>
                  <a:pt x="216" y="86"/>
                </a:lnTo>
                <a:lnTo>
                  <a:pt x="84" y="6"/>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8456" name="Freeform 24"/>
          <p:cNvSpPr>
            <a:spLocks/>
          </p:cNvSpPr>
          <p:nvPr/>
        </p:nvSpPr>
        <p:spPr bwMode="auto">
          <a:xfrm>
            <a:off x="7764463" y="3575050"/>
            <a:ext cx="14287" cy="39688"/>
          </a:xfrm>
          <a:custGeom>
            <a:avLst/>
            <a:gdLst/>
            <a:ahLst/>
            <a:cxnLst>
              <a:cxn ang="0">
                <a:pos x="8" y="0"/>
              </a:cxn>
              <a:cxn ang="0">
                <a:pos x="1" y="4"/>
              </a:cxn>
              <a:cxn ang="0">
                <a:pos x="0" y="24"/>
              </a:cxn>
              <a:cxn ang="0">
                <a:pos x="5" y="7"/>
              </a:cxn>
              <a:cxn ang="0">
                <a:pos x="8" y="0"/>
              </a:cxn>
            </a:cxnLst>
            <a:rect l="0" t="0" r="r" b="b"/>
            <a:pathLst>
              <a:path w="9" h="25">
                <a:moveTo>
                  <a:pt x="8" y="0"/>
                </a:moveTo>
                <a:lnTo>
                  <a:pt x="1" y="4"/>
                </a:lnTo>
                <a:lnTo>
                  <a:pt x="0" y="24"/>
                </a:lnTo>
                <a:lnTo>
                  <a:pt x="5" y="7"/>
                </a:lnTo>
                <a:lnTo>
                  <a:pt x="8" y="0"/>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8457" name="Freeform 25"/>
          <p:cNvSpPr>
            <a:spLocks/>
          </p:cNvSpPr>
          <p:nvPr/>
        </p:nvSpPr>
        <p:spPr bwMode="auto">
          <a:xfrm>
            <a:off x="7773988" y="3554413"/>
            <a:ext cx="4762" cy="11112"/>
          </a:xfrm>
          <a:custGeom>
            <a:avLst/>
            <a:gdLst/>
            <a:ahLst/>
            <a:cxnLst>
              <a:cxn ang="0">
                <a:pos x="2" y="0"/>
              </a:cxn>
              <a:cxn ang="0">
                <a:pos x="0" y="3"/>
              </a:cxn>
              <a:cxn ang="0">
                <a:pos x="2" y="6"/>
              </a:cxn>
              <a:cxn ang="0">
                <a:pos x="2" y="0"/>
              </a:cxn>
            </a:cxnLst>
            <a:rect l="0" t="0" r="r" b="b"/>
            <a:pathLst>
              <a:path w="3" h="7">
                <a:moveTo>
                  <a:pt x="2" y="0"/>
                </a:moveTo>
                <a:lnTo>
                  <a:pt x="0" y="3"/>
                </a:lnTo>
                <a:lnTo>
                  <a:pt x="2" y="6"/>
                </a:lnTo>
                <a:lnTo>
                  <a:pt x="2" y="0"/>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8458" name="Freeform 26"/>
          <p:cNvSpPr>
            <a:spLocks/>
          </p:cNvSpPr>
          <p:nvPr/>
        </p:nvSpPr>
        <p:spPr bwMode="auto">
          <a:xfrm>
            <a:off x="7759700" y="3557588"/>
            <a:ext cx="7938" cy="15875"/>
          </a:xfrm>
          <a:custGeom>
            <a:avLst/>
            <a:gdLst/>
            <a:ahLst/>
            <a:cxnLst>
              <a:cxn ang="0">
                <a:pos x="4" y="0"/>
              </a:cxn>
              <a:cxn ang="0">
                <a:pos x="0" y="2"/>
              </a:cxn>
              <a:cxn ang="0">
                <a:pos x="2" y="9"/>
              </a:cxn>
              <a:cxn ang="0">
                <a:pos x="4" y="5"/>
              </a:cxn>
              <a:cxn ang="0">
                <a:pos x="4" y="0"/>
              </a:cxn>
            </a:cxnLst>
            <a:rect l="0" t="0" r="r" b="b"/>
            <a:pathLst>
              <a:path w="5" h="10">
                <a:moveTo>
                  <a:pt x="4" y="0"/>
                </a:moveTo>
                <a:lnTo>
                  <a:pt x="0" y="2"/>
                </a:lnTo>
                <a:lnTo>
                  <a:pt x="2" y="9"/>
                </a:lnTo>
                <a:lnTo>
                  <a:pt x="4" y="5"/>
                </a:lnTo>
                <a:lnTo>
                  <a:pt x="4" y="0"/>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8459" name="Freeform 27"/>
          <p:cNvSpPr>
            <a:spLocks/>
          </p:cNvSpPr>
          <p:nvPr/>
        </p:nvSpPr>
        <p:spPr bwMode="auto">
          <a:xfrm>
            <a:off x="7281863" y="3627438"/>
            <a:ext cx="261937" cy="279400"/>
          </a:xfrm>
          <a:custGeom>
            <a:avLst/>
            <a:gdLst/>
            <a:ahLst/>
            <a:cxnLst>
              <a:cxn ang="0">
                <a:pos x="64" y="0"/>
              </a:cxn>
              <a:cxn ang="0">
                <a:pos x="0" y="109"/>
              </a:cxn>
              <a:cxn ang="0">
                <a:pos x="111" y="175"/>
              </a:cxn>
              <a:cxn ang="0">
                <a:pos x="164" y="61"/>
              </a:cxn>
              <a:cxn ang="0">
                <a:pos x="64" y="0"/>
              </a:cxn>
            </a:cxnLst>
            <a:rect l="0" t="0" r="r" b="b"/>
            <a:pathLst>
              <a:path w="165" h="176">
                <a:moveTo>
                  <a:pt x="64" y="0"/>
                </a:moveTo>
                <a:lnTo>
                  <a:pt x="0" y="109"/>
                </a:lnTo>
                <a:lnTo>
                  <a:pt x="111" y="175"/>
                </a:lnTo>
                <a:lnTo>
                  <a:pt x="164" y="61"/>
                </a:lnTo>
                <a:lnTo>
                  <a:pt x="64" y="0"/>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8460" name="Freeform 28"/>
          <p:cNvSpPr>
            <a:spLocks/>
          </p:cNvSpPr>
          <p:nvPr/>
        </p:nvSpPr>
        <p:spPr bwMode="auto">
          <a:xfrm>
            <a:off x="7007225" y="3794125"/>
            <a:ext cx="212725" cy="225425"/>
          </a:xfrm>
          <a:custGeom>
            <a:avLst/>
            <a:gdLst/>
            <a:ahLst/>
            <a:cxnLst>
              <a:cxn ang="0">
                <a:pos x="37" y="0"/>
              </a:cxn>
              <a:cxn ang="0">
                <a:pos x="26" y="31"/>
              </a:cxn>
              <a:cxn ang="0">
                <a:pos x="0" y="81"/>
              </a:cxn>
              <a:cxn ang="0">
                <a:pos x="2" y="88"/>
              </a:cxn>
              <a:cxn ang="0">
                <a:pos x="9" y="86"/>
              </a:cxn>
              <a:cxn ang="0">
                <a:pos x="0" y="104"/>
              </a:cxn>
              <a:cxn ang="0">
                <a:pos x="62" y="141"/>
              </a:cxn>
              <a:cxn ang="0">
                <a:pos x="67" y="137"/>
              </a:cxn>
              <a:cxn ang="0">
                <a:pos x="67" y="131"/>
              </a:cxn>
              <a:cxn ang="0">
                <a:pos x="71" y="130"/>
              </a:cxn>
              <a:cxn ang="0">
                <a:pos x="69" y="122"/>
              </a:cxn>
              <a:cxn ang="0">
                <a:pos x="78" y="119"/>
              </a:cxn>
              <a:cxn ang="0">
                <a:pos x="80" y="112"/>
              </a:cxn>
              <a:cxn ang="0">
                <a:pos x="84" y="114"/>
              </a:cxn>
              <a:cxn ang="0">
                <a:pos x="90" y="113"/>
              </a:cxn>
              <a:cxn ang="0">
                <a:pos x="92" y="108"/>
              </a:cxn>
              <a:cxn ang="0">
                <a:pos x="97" y="109"/>
              </a:cxn>
              <a:cxn ang="0">
                <a:pos x="101" y="103"/>
              </a:cxn>
              <a:cxn ang="0">
                <a:pos x="110" y="99"/>
              </a:cxn>
              <a:cxn ang="0">
                <a:pos x="111" y="94"/>
              </a:cxn>
              <a:cxn ang="0">
                <a:pos x="116" y="92"/>
              </a:cxn>
              <a:cxn ang="0">
                <a:pos x="119" y="82"/>
              </a:cxn>
              <a:cxn ang="0">
                <a:pos x="120" y="85"/>
              </a:cxn>
              <a:cxn ang="0">
                <a:pos x="126" y="82"/>
              </a:cxn>
              <a:cxn ang="0">
                <a:pos x="127" y="77"/>
              </a:cxn>
              <a:cxn ang="0">
                <a:pos x="130" y="77"/>
              </a:cxn>
              <a:cxn ang="0">
                <a:pos x="133" y="75"/>
              </a:cxn>
              <a:cxn ang="0">
                <a:pos x="117" y="64"/>
              </a:cxn>
              <a:cxn ang="0">
                <a:pos x="120" y="60"/>
              </a:cxn>
              <a:cxn ang="0">
                <a:pos x="126" y="63"/>
              </a:cxn>
              <a:cxn ang="0">
                <a:pos x="127" y="54"/>
              </a:cxn>
              <a:cxn ang="0">
                <a:pos x="37" y="0"/>
              </a:cxn>
            </a:cxnLst>
            <a:rect l="0" t="0" r="r" b="b"/>
            <a:pathLst>
              <a:path w="134" h="142">
                <a:moveTo>
                  <a:pt x="37" y="0"/>
                </a:moveTo>
                <a:lnTo>
                  <a:pt x="26" y="31"/>
                </a:lnTo>
                <a:lnTo>
                  <a:pt x="0" y="81"/>
                </a:lnTo>
                <a:lnTo>
                  <a:pt x="2" y="88"/>
                </a:lnTo>
                <a:lnTo>
                  <a:pt x="9" y="86"/>
                </a:lnTo>
                <a:lnTo>
                  <a:pt x="0" y="104"/>
                </a:lnTo>
                <a:lnTo>
                  <a:pt x="62" y="141"/>
                </a:lnTo>
                <a:lnTo>
                  <a:pt x="67" y="137"/>
                </a:lnTo>
                <a:lnTo>
                  <a:pt x="67" y="131"/>
                </a:lnTo>
                <a:lnTo>
                  <a:pt x="71" y="130"/>
                </a:lnTo>
                <a:lnTo>
                  <a:pt x="69" y="122"/>
                </a:lnTo>
                <a:lnTo>
                  <a:pt x="78" y="119"/>
                </a:lnTo>
                <a:lnTo>
                  <a:pt x="80" y="112"/>
                </a:lnTo>
                <a:lnTo>
                  <a:pt x="84" y="114"/>
                </a:lnTo>
                <a:lnTo>
                  <a:pt x="90" y="113"/>
                </a:lnTo>
                <a:lnTo>
                  <a:pt x="92" y="108"/>
                </a:lnTo>
                <a:lnTo>
                  <a:pt x="97" y="109"/>
                </a:lnTo>
                <a:lnTo>
                  <a:pt x="101" y="103"/>
                </a:lnTo>
                <a:lnTo>
                  <a:pt x="110" y="99"/>
                </a:lnTo>
                <a:lnTo>
                  <a:pt x="111" y="94"/>
                </a:lnTo>
                <a:lnTo>
                  <a:pt x="116" y="92"/>
                </a:lnTo>
                <a:lnTo>
                  <a:pt x="119" y="82"/>
                </a:lnTo>
                <a:lnTo>
                  <a:pt x="120" y="85"/>
                </a:lnTo>
                <a:lnTo>
                  <a:pt x="126" y="82"/>
                </a:lnTo>
                <a:lnTo>
                  <a:pt x="127" y="77"/>
                </a:lnTo>
                <a:lnTo>
                  <a:pt x="130" y="77"/>
                </a:lnTo>
                <a:lnTo>
                  <a:pt x="133" y="75"/>
                </a:lnTo>
                <a:lnTo>
                  <a:pt x="117" y="64"/>
                </a:lnTo>
                <a:lnTo>
                  <a:pt x="120" y="60"/>
                </a:lnTo>
                <a:lnTo>
                  <a:pt x="126" y="63"/>
                </a:lnTo>
                <a:lnTo>
                  <a:pt x="127" y="54"/>
                </a:lnTo>
                <a:lnTo>
                  <a:pt x="37" y="0"/>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8461" name="Freeform 29"/>
          <p:cNvSpPr>
            <a:spLocks/>
          </p:cNvSpPr>
          <p:nvPr/>
        </p:nvSpPr>
        <p:spPr bwMode="auto">
          <a:xfrm>
            <a:off x="7683500" y="3521075"/>
            <a:ext cx="196850" cy="352425"/>
          </a:xfrm>
          <a:custGeom>
            <a:avLst/>
            <a:gdLst/>
            <a:ahLst/>
            <a:cxnLst>
              <a:cxn ang="0">
                <a:pos x="111" y="77"/>
              </a:cxn>
              <a:cxn ang="0">
                <a:pos x="123" y="76"/>
              </a:cxn>
              <a:cxn ang="0">
                <a:pos x="115" y="77"/>
              </a:cxn>
              <a:cxn ang="0">
                <a:pos x="112" y="91"/>
              </a:cxn>
              <a:cxn ang="0">
                <a:pos x="104" y="108"/>
              </a:cxn>
              <a:cxn ang="0">
                <a:pos x="108" y="104"/>
              </a:cxn>
              <a:cxn ang="0">
                <a:pos x="114" y="86"/>
              </a:cxn>
              <a:cxn ang="0">
                <a:pos x="119" y="84"/>
              </a:cxn>
              <a:cxn ang="0">
                <a:pos x="117" y="134"/>
              </a:cxn>
              <a:cxn ang="0">
                <a:pos x="114" y="128"/>
              </a:cxn>
              <a:cxn ang="0">
                <a:pos x="111" y="145"/>
              </a:cxn>
              <a:cxn ang="0">
                <a:pos x="109" y="172"/>
              </a:cxn>
              <a:cxn ang="0">
                <a:pos x="109" y="182"/>
              </a:cxn>
              <a:cxn ang="0">
                <a:pos x="101" y="207"/>
              </a:cxn>
              <a:cxn ang="0">
                <a:pos x="89" y="217"/>
              </a:cxn>
              <a:cxn ang="0">
                <a:pos x="75" y="220"/>
              </a:cxn>
              <a:cxn ang="0">
                <a:pos x="73" y="210"/>
              </a:cxn>
              <a:cxn ang="0">
                <a:pos x="73" y="202"/>
              </a:cxn>
              <a:cxn ang="0">
                <a:pos x="71" y="199"/>
              </a:cxn>
              <a:cxn ang="0">
                <a:pos x="73" y="178"/>
              </a:cxn>
              <a:cxn ang="0">
                <a:pos x="76" y="172"/>
              </a:cxn>
              <a:cxn ang="0">
                <a:pos x="72" y="168"/>
              </a:cxn>
              <a:cxn ang="0">
                <a:pos x="75" y="159"/>
              </a:cxn>
              <a:cxn ang="0">
                <a:pos x="67" y="160"/>
              </a:cxn>
              <a:cxn ang="0">
                <a:pos x="64" y="161"/>
              </a:cxn>
              <a:cxn ang="0">
                <a:pos x="74" y="140"/>
              </a:cxn>
              <a:cxn ang="0">
                <a:pos x="71" y="135"/>
              </a:cxn>
              <a:cxn ang="0">
                <a:pos x="72" y="128"/>
              </a:cxn>
              <a:cxn ang="0">
                <a:pos x="69" y="134"/>
              </a:cxn>
              <a:cxn ang="0">
                <a:pos x="66" y="133"/>
              </a:cxn>
              <a:cxn ang="0">
                <a:pos x="67" y="128"/>
              </a:cxn>
              <a:cxn ang="0">
                <a:pos x="79" y="107"/>
              </a:cxn>
              <a:cxn ang="0">
                <a:pos x="74" y="95"/>
              </a:cxn>
              <a:cxn ang="0">
                <a:pos x="75" y="82"/>
              </a:cxn>
              <a:cxn ang="0">
                <a:pos x="73" y="76"/>
              </a:cxn>
              <a:cxn ang="0">
                <a:pos x="66" y="64"/>
              </a:cxn>
              <a:cxn ang="0">
                <a:pos x="57" y="62"/>
              </a:cxn>
              <a:cxn ang="0">
                <a:pos x="50" y="66"/>
              </a:cxn>
              <a:cxn ang="0">
                <a:pos x="46" y="63"/>
              </a:cxn>
              <a:cxn ang="0">
                <a:pos x="44" y="67"/>
              </a:cxn>
              <a:cxn ang="0">
                <a:pos x="40" y="60"/>
              </a:cxn>
              <a:cxn ang="0">
                <a:pos x="44" y="56"/>
              </a:cxn>
              <a:cxn ang="0">
                <a:pos x="38" y="47"/>
              </a:cxn>
              <a:cxn ang="0">
                <a:pos x="32" y="50"/>
              </a:cxn>
              <a:cxn ang="0">
                <a:pos x="21" y="36"/>
              </a:cxn>
              <a:cxn ang="0">
                <a:pos x="33" y="37"/>
              </a:cxn>
              <a:cxn ang="0">
                <a:pos x="19" y="35"/>
              </a:cxn>
              <a:cxn ang="0">
                <a:pos x="18" y="28"/>
              </a:cxn>
              <a:cxn ang="0">
                <a:pos x="14" y="25"/>
              </a:cxn>
              <a:cxn ang="0">
                <a:pos x="11" y="26"/>
              </a:cxn>
              <a:cxn ang="0">
                <a:pos x="6" y="24"/>
              </a:cxn>
              <a:cxn ang="0">
                <a:pos x="0" y="21"/>
              </a:cxn>
              <a:cxn ang="0">
                <a:pos x="7" y="6"/>
              </a:cxn>
              <a:cxn ang="0">
                <a:pos x="57" y="29"/>
              </a:cxn>
              <a:cxn ang="0">
                <a:pos x="108" y="69"/>
              </a:cxn>
            </a:cxnLst>
            <a:rect l="0" t="0" r="r" b="b"/>
            <a:pathLst>
              <a:path w="124" h="222">
                <a:moveTo>
                  <a:pt x="109" y="76"/>
                </a:moveTo>
                <a:lnTo>
                  <a:pt x="111" y="77"/>
                </a:lnTo>
                <a:lnTo>
                  <a:pt x="115" y="69"/>
                </a:lnTo>
                <a:lnTo>
                  <a:pt x="123" y="76"/>
                </a:lnTo>
                <a:lnTo>
                  <a:pt x="121" y="78"/>
                </a:lnTo>
                <a:lnTo>
                  <a:pt x="115" y="77"/>
                </a:lnTo>
                <a:lnTo>
                  <a:pt x="112" y="84"/>
                </a:lnTo>
                <a:lnTo>
                  <a:pt x="112" y="91"/>
                </a:lnTo>
                <a:lnTo>
                  <a:pt x="104" y="105"/>
                </a:lnTo>
                <a:lnTo>
                  <a:pt x="104" y="108"/>
                </a:lnTo>
                <a:lnTo>
                  <a:pt x="107" y="106"/>
                </a:lnTo>
                <a:lnTo>
                  <a:pt x="108" y="104"/>
                </a:lnTo>
                <a:lnTo>
                  <a:pt x="114" y="91"/>
                </a:lnTo>
                <a:lnTo>
                  <a:pt x="114" y="86"/>
                </a:lnTo>
                <a:lnTo>
                  <a:pt x="116" y="83"/>
                </a:lnTo>
                <a:lnTo>
                  <a:pt x="119" y="84"/>
                </a:lnTo>
                <a:lnTo>
                  <a:pt x="116" y="117"/>
                </a:lnTo>
                <a:lnTo>
                  <a:pt x="117" y="134"/>
                </a:lnTo>
                <a:lnTo>
                  <a:pt x="113" y="142"/>
                </a:lnTo>
                <a:lnTo>
                  <a:pt x="114" y="128"/>
                </a:lnTo>
                <a:lnTo>
                  <a:pt x="113" y="127"/>
                </a:lnTo>
                <a:lnTo>
                  <a:pt x="111" y="145"/>
                </a:lnTo>
                <a:lnTo>
                  <a:pt x="114" y="173"/>
                </a:lnTo>
                <a:lnTo>
                  <a:pt x="109" y="172"/>
                </a:lnTo>
                <a:lnTo>
                  <a:pt x="112" y="176"/>
                </a:lnTo>
                <a:lnTo>
                  <a:pt x="109" y="182"/>
                </a:lnTo>
                <a:lnTo>
                  <a:pt x="109" y="191"/>
                </a:lnTo>
                <a:lnTo>
                  <a:pt x="101" y="207"/>
                </a:lnTo>
                <a:lnTo>
                  <a:pt x="98" y="208"/>
                </a:lnTo>
                <a:lnTo>
                  <a:pt x="89" y="217"/>
                </a:lnTo>
                <a:lnTo>
                  <a:pt x="90" y="221"/>
                </a:lnTo>
                <a:lnTo>
                  <a:pt x="75" y="220"/>
                </a:lnTo>
                <a:lnTo>
                  <a:pt x="71" y="217"/>
                </a:lnTo>
                <a:lnTo>
                  <a:pt x="73" y="210"/>
                </a:lnTo>
                <a:lnTo>
                  <a:pt x="75" y="209"/>
                </a:lnTo>
                <a:lnTo>
                  <a:pt x="73" y="202"/>
                </a:lnTo>
                <a:lnTo>
                  <a:pt x="79" y="199"/>
                </a:lnTo>
                <a:lnTo>
                  <a:pt x="71" y="199"/>
                </a:lnTo>
                <a:lnTo>
                  <a:pt x="68" y="190"/>
                </a:lnTo>
                <a:lnTo>
                  <a:pt x="73" y="178"/>
                </a:lnTo>
                <a:lnTo>
                  <a:pt x="69" y="176"/>
                </a:lnTo>
                <a:lnTo>
                  <a:pt x="76" y="172"/>
                </a:lnTo>
                <a:lnTo>
                  <a:pt x="67" y="175"/>
                </a:lnTo>
                <a:lnTo>
                  <a:pt x="72" y="168"/>
                </a:lnTo>
                <a:lnTo>
                  <a:pt x="78" y="163"/>
                </a:lnTo>
                <a:lnTo>
                  <a:pt x="75" y="159"/>
                </a:lnTo>
                <a:lnTo>
                  <a:pt x="73" y="162"/>
                </a:lnTo>
                <a:lnTo>
                  <a:pt x="67" y="160"/>
                </a:lnTo>
                <a:lnTo>
                  <a:pt x="69" y="168"/>
                </a:lnTo>
                <a:lnTo>
                  <a:pt x="64" y="161"/>
                </a:lnTo>
                <a:lnTo>
                  <a:pt x="65" y="145"/>
                </a:lnTo>
                <a:lnTo>
                  <a:pt x="74" y="140"/>
                </a:lnTo>
                <a:lnTo>
                  <a:pt x="74" y="136"/>
                </a:lnTo>
                <a:lnTo>
                  <a:pt x="71" y="135"/>
                </a:lnTo>
                <a:lnTo>
                  <a:pt x="73" y="132"/>
                </a:lnTo>
                <a:lnTo>
                  <a:pt x="72" y="128"/>
                </a:lnTo>
                <a:lnTo>
                  <a:pt x="69" y="133"/>
                </a:lnTo>
                <a:lnTo>
                  <a:pt x="69" y="134"/>
                </a:lnTo>
                <a:lnTo>
                  <a:pt x="67" y="140"/>
                </a:lnTo>
                <a:lnTo>
                  <a:pt x="66" y="133"/>
                </a:lnTo>
                <a:lnTo>
                  <a:pt x="65" y="132"/>
                </a:lnTo>
                <a:lnTo>
                  <a:pt x="67" y="128"/>
                </a:lnTo>
                <a:lnTo>
                  <a:pt x="71" y="124"/>
                </a:lnTo>
                <a:lnTo>
                  <a:pt x="79" y="107"/>
                </a:lnTo>
                <a:lnTo>
                  <a:pt x="81" y="99"/>
                </a:lnTo>
                <a:lnTo>
                  <a:pt x="74" y="95"/>
                </a:lnTo>
                <a:lnTo>
                  <a:pt x="74" y="83"/>
                </a:lnTo>
                <a:lnTo>
                  <a:pt x="75" y="82"/>
                </a:lnTo>
                <a:lnTo>
                  <a:pt x="72" y="76"/>
                </a:lnTo>
                <a:lnTo>
                  <a:pt x="73" y="76"/>
                </a:lnTo>
                <a:lnTo>
                  <a:pt x="71" y="67"/>
                </a:lnTo>
                <a:lnTo>
                  <a:pt x="66" y="64"/>
                </a:lnTo>
                <a:lnTo>
                  <a:pt x="67" y="58"/>
                </a:lnTo>
                <a:lnTo>
                  <a:pt x="57" y="62"/>
                </a:lnTo>
                <a:lnTo>
                  <a:pt x="63" y="66"/>
                </a:lnTo>
                <a:lnTo>
                  <a:pt x="50" y="66"/>
                </a:lnTo>
                <a:lnTo>
                  <a:pt x="51" y="62"/>
                </a:lnTo>
                <a:lnTo>
                  <a:pt x="46" y="63"/>
                </a:lnTo>
                <a:lnTo>
                  <a:pt x="42" y="60"/>
                </a:lnTo>
                <a:lnTo>
                  <a:pt x="44" y="67"/>
                </a:lnTo>
                <a:lnTo>
                  <a:pt x="36" y="64"/>
                </a:lnTo>
                <a:lnTo>
                  <a:pt x="40" y="60"/>
                </a:lnTo>
                <a:lnTo>
                  <a:pt x="38" y="56"/>
                </a:lnTo>
                <a:lnTo>
                  <a:pt x="44" y="56"/>
                </a:lnTo>
                <a:lnTo>
                  <a:pt x="37" y="49"/>
                </a:lnTo>
                <a:lnTo>
                  <a:pt x="38" y="47"/>
                </a:lnTo>
                <a:lnTo>
                  <a:pt x="32" y="43"/>
                </a:lnTo>
                <a:lnTo>
                  <a:pt x="32" y="50"/>
                </a:lnTo>
                <a:lnTo>
                  <a:pt x="20" y="39"/>
                </a:lnTo>
                <a:lnTo>
                  <a:pt x="21" y="36"/>
                </a:lnTo>
                <a:lnTo>
                  <a:pt x="28" y="40"/>
                </a:lnTo>
                <a:lnTo>
                  <a:pt x="33" y="37"/>
                </a:lnTo>
                <a:lnTo>
                  <a:pt x="21" y="34"/>
                </a:lnTo>
                <a:lnTo>
                  <a:pt x="19" y="35"/>
                </a:lnTo>
                <a:lnTo>
                  <a:pt x="9" y="30"/>
                </a:lnTo>
                <a:lnTo>
                  <a:pt x="18" y="28"/>
                </a:lnTo>
                <a:lnTo>
                  <a:pt x="17" y="21"/>
                </a:lnTo>
                <a:lnTo>
                  <a:pt x="14" y="25"/>
                </a:lnTo>
                <a:lnTo>
                  <a:pt x="12" y="17"/>
                </a:lnTo>
                <a:lnTo>
                  <a:pt x="11" y="26"/>
                </a:lnTo>
                <a:lnTo>
                  <a:pt x="3" y="29"/>
                </a:lnTo>
                <a:lnTo>
                  <a:pt x="6" y="24"/>
                </a:lnTo>
                <a:lnTo>
                  <a:pt x="1" y="23"/>
                </a:lnTo>
                <a:lnTo>
                  <a:pt x="0" y="21"/>
                </a:lnTo>
                <a:lnTo>
                  <a:pt x="8" y="14"/>
                </a:lnTo>
                <a:lnTo>
                  <a:pt x="7" y="6"/>
                </a:lnTo>
                <a:lnTo>
                  <a:pt x="9" y="0"/>
                </a:lnTo>
                <a:lnTo>
                  <a:pt x="57" y="29"/>
                </a:lnTo>
                <a:lnTo>
                  <a:pt x="57" y="38"/>
                </a:lnTo>
                <a:lnTo>
                  <a:pt x="108" y="69"/>
                </a:lnTo>
                <a:lnTo>
                  <a:pt x="109" y="76"/>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8462" name="Freeform 30"/>
          <p:cNvSpPr>
            <a:spLocks/>
          </p:cNvSpPr>
          <p:nvPr/>
        </p:nvSpPr>
        <p:spPr bwMode="auto">
          <a:xfrm>
            <a:off x="7754938" y="3881438"/>
            <a:ext cx="298450" cy="357187"/>
          </a:xfrm>
          <a:custGeom>
            <a:avLst/>
            <a:gdLst/>
            <a:ahLst/>
            <a:cxnLst>
              <a:cxn ang="0">
                <a:pos x="11" y="0"/>
              </a:cxn>
              <a:cxn ang="0">
                <a:pos x="187" y="106"/>
              </a:cxn>
              <a:cxn ang="0">
                <a:pos x="181" y="119"/>
              </a:cxn>
              <a:cxn ang="0">
                <a:pos x="169" y="168"/>
              </a:cxn>
              <a:cxn ang="0">
                <a:pos x="141" y="224"/>
              </a:cxn>
              <a:cxn ang="0">
                <a:pos x="129" y="203"/>
              </a:cxn>
              <a:cxn ang="0">
                <a:pos x="123" y="208"/>
              </a:cxn>
              <a:cxn ang="0">
                <a:pos x="106" y="197"/>
              </a:cxn>
              <a:cxn ang="0">
                <a:pos x="107" y="197"/>
              </a:cxn>
              <a:cxn ang="0">
                <a:pos x="101" y="200"/>
              </a:cxn>
              <a:cxn ang="0">
                <a:pos x="94" y="192"/>
              </a:cxn>
              <a:cxn ang="0">
                <a:pos x="90" y="188"/>
              </a:cxn>
              <a:cxn ang="0">
                <a:pos x="84" y="189"/>
              </a:cxn>
              <a:cxn ang="0">
                <a:pos x="83" y="182"/>
              </a:cxn>
              <a:cxn ang="0">
                <a:pos x="75" y="184"/>
              </a:cxn>
              <a:cxn ang="0">
                <a:pos x="74" y="181"/>
              </a:cxn>
              <a:cxn ang="0">
                <a:pos x="75" y="175"/>
              </a:cxn>
              <a:cxn ang="0">
                <a:pos x="69" y="175"/>
              </a:cxn>
              <a:cxn ang="0">
                <a:pos x="65" y="169"/>
              </a:cxn>
              <a:cxn ang="0">
                <a:pos x="66" y="163"/>
              </a:cxn>
              <a:cxn ang="0">
                <a:pos x="56" y="161"/>
              </a:cxn>
              <a:cxn ang="0">
                <a:pos x="56" y="156"/>
              </a:cxn>
              <a:cxn ang="0">
                <a:pos x="50" y="156"/>
              </a:cxn>
              <a:cxn ang="0">
                <a:pos x="44" y="150"/>
              </a:cxn>
              <a:cxn ang="0">
                <a:pos x="45" y="142"/>
              </a:cxn>
              <a:cxn ang="0">
                <a:pos x="44" y="133"/>
              </a:cxn>
              <a:cxn ang="0">
                <a:pos x="41" y="140"/>
              </a:cxn>
              <a:cxn ang="0">
                <a:pos x="34" y="138"/>
              </a:cxn>
              <a:cxn ang="0">
                <a:pos x="36" y="129"/>
              </a:cxn>
              <a:cxn ang="0">
                <a:pos x="31" y="125"/>
              </a:cxn>
              <a:cxn ang="0">
                <a:pos x="63" y="62"/>
              </a:cxn>
              <a:cxn ang="0">
                <a:pos x="0" y="23"/>
              </a:cxn>
              <a:cxn ang="0">
                <a:pos x="11" y="0"/>
              </a:cxn>
            </a:cxnLst>
            <a:rect l="0" t="0" r="r" b="b"/>
            <a:pathLst>
              <a:path w="188" h="225">
                <a:moveTo>
                  <a:pt x="11" y="0"/>
                </a:moveTo>
                <a:lnTo>
                  <a:pt x="187" y="106"/>
                </a:lnTo>
                <a:lnTo>
                  <a:pt x="181" y="119"/>
                </a:lnTo>
                <a:lnTo>
                  <a:pt x="169" y="168"/>
                </a:lnTo>
                <a:lnTo>
                  <a:pt x="141" y="224"/>
                </a:lnTo>
                <a:lnTo>
                  <a:pt x="129" y="203"/>
                </a:lnTo>
                <a:lnTo>
                  <a:pt x="123" y="208"/>
                </a:lnTo>
                <a:lnTo>
                  <a:pt x="106" y="197"/>
                </a:lnTo>
                <a:lnTo>
                  <a:pt x="107" y="197"/>
                </a:lnTo>
                <a:lnTo>
                  <a:pt x="101" y="200"/>
                </a:lnTo>
                <a:lnTo>
                  <a:pt x="94" y="192"/>
                </a:lnTo>
                <a:lnTo>
                  <a:pt x="90" y="188"/>
                </a:lnTo>
                <a:lnTo>
                  <a:pt x="84" y="189"/>
                </a:lnTo>
                <a:lnTo>
                  <a:pt x="83" y="182"/>
                </a:lnTo>
                <a:lnTo>
                  <a:pt x="75" y="184"/>
                </a:lnTo>
                <a:lnTo>
                  <a:pt x="74" y="181"/>
                </a:lnTo>
                <a:lnTo>
                  <a:pt x="75" y="175"/>
                </a:lnTo>
                <a:lnTo>
                  <a:pt x="69" y="175"/>
                </a:lnTo>
                <a:lnTo>
                  <a:pt x="65" y="169"/>
                </a:lnTo>
                <a:lnTo>
                  <a:pt x="66" y="163"/>
                </a:lnTo>
                <a:lnTo>
                  <a:pt x="56" y="161"/>
                </a:lnTo>
                <a:lnTo>
                  <a:pt x="56" y="156"/>
                </a:lnTo>
                <a:lnTo>
                  <a:pt x="50" y="156"/>
                </a:lnTo>
                <a:lnTo>
                  <a:pt x="44" y="150"/>
                </a:lnTo>
                <a:lnTo>
                  <a:pt x="45" y="142"/>
                </a:lnTo>
                <a:lnTo>
                  <a:pt x="44" y="133"/>
                </a:lnTo>
                <a:lnTo>
                  <a:pt x="41" y="140"/>
                </a:lnTo>
                <a:lnTo>
                  <a:pt x="34" y="138"/>
                </a:lnTo>
                <a:lnTo>
                  <a:pt x="36" y="129"/>
                </a:lnTo>
                <a:lnTo>
                  <a:pt x="31" y="125"/>
                </a:lnTo>
                <a:lnTo>
                  <a:pt x="63" y="62"/>
                </a:lnTo>
                <a:lnTo>
                  <a:pt x="0" y="23"/>
                </a:lnTo>
                <a:lnTo>
                  <a:pt x="11" y="0"/>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8463" name="Freeform 31"/>
          <p:cNvSpPr>
            <a:spLocks/>
          </p:cNvSpPr>
          <p:nvPr/>
        </p:nvSpPr>
        <p:spPr bwMode="auto">
          <a:xfrm>
            <a:off x="7067550" y="4329113"/>
            <a:ext cx="220663" cy="274637"/>
          </a:xfrm>
          <a:custGeom>
            <a:avLst/>
            <a:gdLst/>
            <a:ahLst/>
            <a:cxnLst>
              <a:cxn ang="0">
                <a:pos x="67" y="0"/>
              </a:cxn>
              <a:cxn ang="0">
                <a:pos x="58" y="18"/>
              </a:cxn>
              <a:cxn ang="0">
                <a:pos x="51" y="18"/>
              </a:cxn>
              <a:cxn ang="0">
                <a:pos x="49" y="13"/>
              </a:cxn>
              <a:cxn ang="0">
                <a:pos x="45" y="14"/>
              </a:cxn>
              <a:cxn ang="0">
                <a:pos x="39" y="27"/>
              </a:cxn>
              <a:cxn ang="0">
                <a:pos x="37" y="36"/>
              </a:cxn>
              <a:cxn ang="0">
                <a:pos x="35" y="37"/>
              </a:cxn>
              <a:cxn ang="0">
                <a:pos x="32" y="38"/>
              </a:cxn>
              <a:cxn ang="0">
                <a:pos x="32" y="62"/>
              </a:cxn>
              <a:cxn ang="0">
                <a:pos x="25" y="60"/>
              </a:cxn>
              <a:cxn ang="0">
                <a:pos x="19" y="73"/>
              </a:cxn>
              <a:cxn ang="0">
                <a:pos x="13" y="75"/>
              </a:cxn>
              <a:cxn ang="0">
                <a:pos x="10" y="83"/>
              </a:cxn>
              <a:cxn ang="0">
                <a:pos x="12" y="86"/>
              </a:cxn>
              <a:cxn ang="0">
                <a:pos x="9" y="93"/>
              </a:cxn>
              <a:cxn ang="0">
                <a:pos x="6" y="86"/>
              </a:cxn>
              <a:cxn ang="0">
                <a:pos x="0" y="92"/>
              </a:cxn>
              <a:cxn ang="0">
                <a:pos x="50" y="156"/>
              </a:cxn>
              <a:cxn ang="0">
                <a:pos x="76" y="172"/>
              </a:cxn>
              <a:cxn ang="0">
                <a:pos x="138" y="43"/>
              </a:cxn>
              <a:cxn ang="0">
                <a:pos x="67" y="0"/>
              </a:cxn>
            </a:cxnLst>
            <a:rect l="0" t="0" r="r" b="b"/>
            <a:pathLst>
              <a:path w="139" h="173">
                <a:moveTo>
                  <a:pt x="67" y="0"/>
                </a:moveTo>
                <a:lnTo>
                  <a:pt x="58" y="18"/>
                </a:lnTo>
                <a:lnTo>
                  <a:pt x="51" y="18"/>
                </a:lnTo>
                <a:lnTo>
                  <a:pt x="49" y="13"/>
                </a:lnTo>
                <a:lnTo>
                  <a:pt x="45" y="14"/>
                </a:lnTo>
                <a:lnTo>
                  <a:pt x="39" y="27"/>
                </a:lnTo>
                <a:lnTo>
                  <a:pt x="37" y="36"/>
                </a:lnTo>
                <a:lnTo>
                  <a:pt x="35" y="37"/>
                </a:lnTo>
                <a:lnTo>
                  <a:pt x="32" y="38"/>
                </a:lnTo>
                <a:lnTo>
                  <a:pt x="32" y="62"/>
                </a:lnTo>
                <a:lnTo>
                  <a:pt x="25" y="60"/>
                </a:lnTo>
                <a:lnTo>
                  <a:pt x="19" y="73"/>
                </a:lnTo>
                <a:lnTo>
                  <a:pt x="13" y="75"/>
                </a:lnTo>
                <a:lnTo>
                  <a:pt x="10" y="83"/>
                </a:lnTo>
                <a:lnTo>
                  <a:pt x="12" y="86"/>
                </a:lnTo>
                <a:lnTo>
                  <a:pt x="9" y="93"/>
                </a:lnTo>
                <a:lnTo>
                  <a:pt x="6" y="86"/>
                </a:lnTo>
                <a:lnTo>
                  <a:pt x="0" y="92"/>
                </a:lnTo>
                <a:lnTo>
                  <a:pt x="50" y="156"/>
                </a:lnTo>
                <a:lnTo>
                  <a:pt x="76" y="172"/>
                </a:lnTo>
                <a:lnTo>
                  <a:pt x="138" y="43"/>
                </a:lnTo>
                <a:lnTo>
                  <a:pt x="67" y="0"/>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8464" name="Freeform 32"/>
          <p:cNvSpPr>
            <a:spLocks/>
          </p:cNvSpPr>
          <p:nvPr/>
        </p:nvSpPr>
        <p:spPr bwMode="auto">
          <a:xfrm>
            <a:off x="7540625" y="4170363"/>
            <a:ext cx="142875" cy="138112"/>
          </a:xfrm>
          <a:custGeom>
            <a:avLst/>
            <a:gdLst/>
            <a:ahLst/>
            <a:cxnLst>
              <a:cxn ang="0">
                <a:pos x="19" y="0"/>
              </a:cxn>
              <a:cxn ang="0">
                <a:pos x="0" y="19"/>
              </a:cxn>
              <a:cxn ang="0">
                <a:pos x="1" y="22"/>
              </a:cxn>
              <a:cxn ang="0">
                <a:pos x="54" y="54"/>
              </a:cxn>
              <a:cxn ang="0">
                <a:pos x="52" y="58"/>
              </a:cxn>
              <a:cxn ang="0">
                <a:pos x="54" y="58"/>
              </a:cxn>
              <a:cxn ang="0">
                <a:pos x="52" y="62"/>
              </a:cxn>
              <a:cxn ang="0">
                <a:pos x="55" y="68"/>
              </a:cxn>
              <a:cxn ang="0">
                <a:pos x="53" y="77"/>
              </a:cxn>
              <a:cxn ang="0">
                <a:pos x="57" y="78"/>
              </a:cxn>
              <a:cxn ang="0">
                <a:pos x="62" y="75"/>
              </a:cxn>
              <a:cxn ang="0">
                <a:pos x="64" y="76"/>
              </a:cxn>
              <a:cxn ang="0">
                <a:pos x="69" y="74"/>
              </a:cxn>
              <a:cxn ang="0">
                <a:pos x="71" y="76"/>
              </a:cxn>
              <a:cxn ang="0">
                <a:pos x="67" y="81"/>
              </a:cxn>
              <a:cxn ang="0">
                <a:pos x="68" y="83"/>
              </a:cxn>
              <a:cxn ang="0">
                <a:pos x="89" y="86"/>
              </a:cxn>
              <a:cxn ang="0">
                <a:pos x="89" y="70"/>
              </a:cxn>
              <a:cxn ang="0">
                <a:pos x="87" y="65"/>
              </a:cxn>
              <a:cxn ang="0">
                <a:pos x="88" y="72"/>
              </a:cxn>
              <a:cxn ang="0">
                <a:pos x="87" y="74"/>
              </a:cxn>
              <a:cxn ang="0">
                <a:pos x="87" y="74"/>
              </a:cxn>
              <a:cxn ang="0">
                <a:pos x="86" y="81"/>
              </a:cxn>
              <a:cxn ang="0">
                <a:pos x="80" y="79"/>
              </a:cxn>
              <a:cxn ang="0">
                <a:pos x="79" y="81"/>
              </a:cxn>
              <a:cxn ang="0">
                <a:pos x="74" y="75"/>
              </a:cxn>
              <a:cxn ang="0">
                <a:pos x="76" y="69"/>
              </a:cxn>
              <a:cxn ang="0">
                <a:pos x="74" y="66"/>
              </a:cxn>
              <a:cxn ang="0">
                <a:pos x="74" y="64"/>
              </a:cxn>
              <a:cxn ang="0">
                <a:pos x="76" y="61"/>
              </a:cxn>
              <a:cxn ang="0">
                <a:pos x="75" y="53"/>
              </a:cxn>
              <a:cxn ang="0">
                <a:pos x="69" y="47"/>
              </a:cxn>
              <a:cxn ang="0">
                <a:pos x="72" y="42"/>
              </a:cxn>
              <a:cxn ang="0">
                <a:pos x="80" y="38"/>
              </a:cxn>
              <a:cxn ang="0">
                <a:pos x="87" y="41"/>
              </a:cxn>
              <a:cxn ang="0">
                <a:pos x="87" y="37"/>
              </a:cxn>
              <a:cxn ang="0">
                <a:pos x="84" y="36"/>
              </a:cxn>
              <a:cxn ang="0">
                <a:pos x="83" y="35"/>
              </a:cxn>
              <a:cxn ang="0">
                <a:pos x="85" y="31"/>
              </a:cxn>
              <a:cxn ang="0">
                <a:pos x="80" y="27"/>
              </a:cxn>
              <a:cxn ang="0">
                <a:pos x="78" y="28"/>
              </a:cxn>
              <a:cxn ang="0">
                <a:pos x="74" y="26"/>
              </a:cxn>
              <a:cxn ang="0">
                <a:pos x="72" y="28"/>
              </a:cxn>
              <a:cxn ang="0">
                <a:pos x="69" y="26"/>
              </a:cxn>
              <a:cxn ang="0">
                <a:pos x="65" y="28"/>
              </a:cxn>
              <a:cxn ang="0">
                <a:pos x="19" y="0"/>
              </a:cxn>
            </a:cxnLst>
            <a:rect l="0" t="0" r="r" b="b"/>
            <a:pathLst>
              <a:path w="90" h="87">
                <a:moveTo>
                  <a:pt x="19" y="0"/>
                </a:moveTo>
                <a:lnTo>
                  <a:pt x="0" y="19"/>
                </a:lnTo>
                <a:lnTo>
                  <a:pt x="1" y="22"/>
                </a:lnTo>
                <a:lnTo>
                  <a:pt x="54" y="54"/>
                </a:lnTo>
                <a:lnTo>
                  <a:pt x="52" y="58"/>
                </a:lnTo>
                <a:lnTo>
                  <a:pt x="54" y="58"/>
                </a:lnTo>
                <a:lnTo>
                  <a:pt x="52" y="62"/>
                </a:lnTo>
                <a:lnTo>
                  <a:pt x="55" y="68"/>
                </a:lnTo>
                <a:lnTo>
                  <a:pt x="53" y="77"/>
                </a:lnTo>
                <a:lnTo>
                  <a:pt x="57" y="78"/>
                </a:lnTo>
                <a:lnTo>
                  <a:pt x="62" y="75"/>
                </a:lnTo>
                <a:lnTo>
                  <a:pt x="64" y="76"/>
                </a:lnTo>
                <a:lnTo>
                  <a:pt x="69" y="74"/>
                </a:lnTo>
                <a:lnTo>
                  <a:pt x="71" y="76"/>
                </a:lnTo>
                <a:lnTo>
                  <a:pt x="67" y="81"/>
                </a:lnTo>
                <a:lnTo>
                  <a:pt x="68" y="83"/>
                </a:lnTo>
                <a:lnTo>
                  <a:pt x="89" y="86"/>
                </a:lnTo>
                <a:lnTo>
                  <a:pt x="89" y="70"/>
                </a:lnTo>
                <a:lnTo>
                  <a:pt x="87" y="65"/>
                </a:lnTo>
                <a:lnTo>
                  <a:pt x="88" y="72"/>
                </a:lnTo>
                <a:lnTo>
                  <a:pt x="87" y="74"/>
                </a:lnTo>
                <a:lnTo>
                  <a:pt x="87" y="74"/>
                </a:lnTo>
                <a:lnTo>
                  <a:pt x="86" y="81"/>
                </a:lnTo>
                <a:lnTo>
                  <a:pt x="80" y="79"/>
                </a:lnTo>
                <a:lnTo>
                  <a:pt x="79" y="81"/>
                </a:lnTo>
                <a:lnTo>
                  <a:pt x="74" y="75"/>
                </a:lnTo>
                <a:lnTo>
                  <a:pt x="76" y="69"/>
                </a:lnTo>
                <a:lnTo>
                  <a:pt x="74" y="66"/>
                </a:lnTo>
                <a:lnTo>
                  <a:pt x="74" y="64"/>
                </a:lnTo>
                <a:lnTo>
                  <a:pt x="76" y="61"/>
                </a:lnTo>
                <a:lnTo>
                  <a:pt x="75" y="53"/>
                </a:lnTo>
                <a:lnTo>
                  <a:pt x="69" y="47"/>
                </a:lnTo>
                <a:lnTo>
                  <a:pt x="72" y="42"/>
                </a:lnTo>
                <a:lnTo>
                  <a:pt x="80" y="38"/>
                </a:lnTo>
                <a:lnTo>
                  <a:pt x="87" y="41"/>
                </a:lnTo>
                <a:lnTo>
                  <a:pt x="87" y="37"/>
                </a:lnTo>
                <a:lnTo>
                  <a:pt x="84" y="36"/>
                </a:lnTo>
                <a:lnTo>
                  <a:pt x="83" y="35"/>
                </a:lnTo>
                <a:lnTo>
                  <a:pt x="85" y="31"/>
                </a:lnTo>
                <a:lnTo>
                  <a:pt x="80" y="27"/>
                </a:lnTo>
                <a:lnTo>
                  <a:pt x="78" y="28"/>
                </a:lnTo>
                <a:lnTo>
                  <a:pt x="74" y="26"/>
                </a:lnTo>
                <a:lnTo>
                  <a:pt x="72" y="28"/>
                </a:lnTo>
                <a:lnTo>
                  <a:pt x="69" y="26"/>
                </a:lnTo>
                <a:lnTo>
                  <a:pt x="65" y="28"/>
                </a:lnTo>
                <a:lnTo>
                  <a:pt x="19" y="0"/>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8465" name="Freeform 33"/>
          <p:cNvSpPr>
            <a:spLocks/>
          </p:cNvSpPr>
          <p:nvPr/>
        </p:nvSpPr>
        <p:spPr bwMode="auto">
          <a:xfrm>
            <a:off x="7588250" y="4579938"/>
            <a:ext cx="136525" cy="157162"/>
          </a:xfrm>
          <a:custGeom>
            <a:avLst/>
            <a:gdLst/>
            <a:ahLst/>
            <a:cxnLst>
              <a:cxn ang="0">
                <a:pos x="85" y="3"/>
              </a:cxn>
              <a:cxn ang="0">
                <a:pos x="80" y="6"/>
              </a:cxn>
              <a:cxn ang="0">
                <a:pos x="78" y="0"/>
              </a:cxn>
              <a:cxn ang="0">
                <a:pos x="67" y="7"/>
              </a:cxn>
              <a:cxn ang="0">
                <a:pos x="66" y="12"/>
              </a:cxn>
              <a:cxn ang="0">
                <a:pos x="59" y="15"/>
              </a:cxn>
              <a:cxn ang="0">
                <a:pos x="56" y="23"/>
              </a:cxn>
              <a:cxn ang="0">
                <a:pos x="49" y="30"/>
              </a:cxn>
              <a:cxn ang="0">
                <a:pos x="42" y="26"/>
              </a:cxn>
              <a:cxn ang="0">
                <a:pos x="36" y="30"/>
              </a:cxn>
              <a:cxn ang="0">
                <a:pos x="29" y="44"/>
              </a:cxn>
              <a:cxn ang="0">
                <a:pos x="17" y="46"/>
              </a:cxn>
              <a:cxn ang="0">
                <a:pos x="5" y="71"/>
              </a:cxn>
              <a:cxn ang="0">
                <a:pos x="0" y="73"/>
              </a:cxn>
              <a:cxn ang="0">
                <a:pos x="0" y="81"/>
              </a:cxn>
              <a:cxn ang="0">
                <a:pos x="25" y="96"/>
              </a:cxn>
              <a:cxn ang="0">
                <a:pos x="42" y="93"/>
              </a:cxn>
              <a:cxn ang="0">
                <a:pos x="41" y="98"/>
              </a:cxn>
              <a:cxn ang="0">
                <a:pos x="49" y="91"/>
              </a:cxn>
              <a:cxn ang="0">
                <a:pos x="46" y="87"/>
              </a:cxn>
              <a:cxn ang="0">
                <a:pos x="50" y="83"/>
              </a:cxn>
              <a:cxn ang="0">
                <a:pos x="49" y="75"/>
              </a:cxn>
              <a:cxn ang="0">
                <a:pos x="85" y="3"/>
              </a:cxn>
            </a:cxnLst>
            <a:rect l="0" t="0" r="r" b="b"/>
            <a:pathLst>
              <a:path w="86" h="99">
                <a:moveTo>
                  <a:pt x="85" y="3"/>
                </a:moveTo>
                <a:lnTo>
                  <a:pt x="80" y="6"/>
                </a:lnTo>
                <a:lnTo>
                  <a:pt x="78" y="0"/>
                </a:lnTo>
                <a:lnTo>
                  <a:pt x="67" y="7"/>
                </a:lnTo>
                <a:lnTo>
                  <a:pt x="66" y="12"/>
                </a:lnTo>
                <a:lnTo>
                  <a:pt x="59" y="15"/>
                </a:lnTo>
                <a:lnTo>
                  <a:pt x="56" y="23"/>
                </a:lnTo>
                <a:lnTo>
                  <a:pt x="49" y="30"/>
                </a:lnTo>
                <a:lnTo>
                  <a:pt x="42" y="26"/>
                </a:lnTo>
                <a:lnTo>
                  <a:pt x="36" y="30"/>
                </a:lnTo>
                <a:lnTo>
                  <a:pt x="29" y="44"/>
                </a:lnTo>
                <a:lnTo>
                  <a:pt x="17" y="46"/>
                </a:lnTo>
                <a:lnTo>
                  <a:pt x="5" y="71"/>
                </a:lnTo>
                <a:lnTo>
                  <a:pt x="0" y="73"/>
                </a:lnTo>
                <a:lnTo>
                  <a:pt x="0" y="81"/>
                </a:lnTo>
                <a:lnTo>
                  <a:pt x="25" y="96"/>
                </a:lnTo>
                <a:lnTo>
                  <a:pt x="42" y="93"/>
                </a:lnTo>
                <a:lnTo>
                  <a:pt x="41" y="98"/>
                </a:lnTo>
                <a:lnTo>
                  <a:pt x="49" y="91"/>
                </a:lnTo>
                <a:lnTo>
                  <a:pt x="46" y="87"/>
                </a:lnTo>
                <a:lnTo>
                  <a:pt x="50" y="83"/>
                </a:lnTo>
                <a:lnTo>
                  <a:pt x="49" y="75"/>
                </a:lnTo>
                <a:lnTo>
                  <a:pt x="85" y="3"/>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8466" name="Freeform 34"/>
          <p:cNvSpPr>
            <a:spLocks/>
          </p:cNvSpPr>
          <p:nvPr/>
        </p:nvSpPr>
        <p:spPr bwMode="auto">
          <a:xfrm>
            <a:off x="7778750" y="4746625"/>
            <a:ext cx="155575" cy="111125"/>
          </a:xfrm>
          <a:custGeom>
            <a:avLst/>
            <a:gdLst/>
            <a:ahLst/>
            <a:cxnLst>
              <a:cxn ang="0">
                <a:pos x="61" y="0"/>
              </a:cxn>
              <a:cxn ang="0">
                <a:pos x="46" y="16"/>
              </a:cxn>
              <a:cxn ang="0">
                <a:pos x="33" y="19"/>
              </a:cxn>
              <a:cxn ang="0">
                <a:pos x="32" y="13"/>
              </a:cxn>
              <a:cxn ang="0">
                <a:pos x="26" y="18"/>
              </a:cxn>
              <a:cxn ang="0">
                <a:pos x="24" y="22"/>
              </a:cxn>
              <a:cxn ang="0">
                <a:pos x="19" y="23"/>
              </a:cxn>
              <a:cxn ang="0">
                <a:pos x="20" y="19"/>
              </a:cxn>
              <a:cxn ang="0">
                <a:pos x="9" y="29"/>
              </a:cxn>
              <a:cxn ang="0">
                <a:pos x="3" y="26"/>
              </a:cxn>
              <a:cxn ang="0">
                <a:pos x="0" y="33"/>
              </a:cxn>
              <a:cxn ang="0">
                <a:pos x="7" y="49"/>
              </a:cxn>
              <a:cxn ang="0">
                <a:pos x="9" y="50"/>
              </a:cxn>
              <a:cxn ang="0">
                <a:pos x="8" y="54"/>
              </a:cxn>
              <a:cxn ang="0">
                <a:pos x="12" y="63"/>
              </a:cxn>
              <a:cxn ang="0">
                <a:pos x="38" y="69"/>
              </a:cxn>
              <a:cxn ang="0">
                <a:pos x="39" y="65"/>
              </a:cxn>
              <a:cxn ang="0">
                <a:pos x="37" y="64"/>
              </a:cxn>
              <a:cxn ang="0">
                <a:pos x="57" y="53"/>
              </a:cxn>
              <a:cxn ang="0">
                <a:pos x="58" y="57"/>
              </a:cxn>
              <a:cxn ang="0">
                <a:pos x="57" y="58"/>
              </a:cxn>
              <a:cxn ang="0">
                <a:pos x="60" y="62"/>
              </a:cxn>
              <a:cxn ang="0">
                <a:pos x="72" y="50"/>
              </a:cxn>
              <a:cxn ang="0">
                <a:pos x="73" y="55"/>
              </a:cxn>
              <a:cxn ang="0">
                <a:pos x="83" y="50"/>
              </a:cxn>
              <a:cxn ang="0">
                <a:pos x="86" y="46"/>
              </a:cxn>
              <a:cxn ang="0">
                <a:pos x="93" y="56"/>
              </a:cxn>
              <a:cxn ang="0">
                <a:pos x="97" y="52"/>
              </a:cxn>
              <a:cxn ang="0">
                <a:pos x="94" y="45"/>
              </a:cxn>
              <a:cxn ang="0">
                <a:pos x="88" y="41"/>
              </a:cxn>
              <a:cxn ang="0">
                <a:pos x="84" y="43"/>
              </a:cxn>
              <a:cxn ang="0">
                <a:pos x="83" y="38"/>
              </a:cxn>
              <a:cxn ang="0">
                <a:pos x="66" y="39"/>
              </a:cxn>
              <a:cxn ang="0">
                <a:pos x="71" y="28"/>
              </a:cxn>
              <a:cxn ang="0">
                <a:pos x="53" y="17"/>
              </a:cxn>
              <a:cxn ang="0">
                <a:pos x="61" y="0"/>
              </a:cxn>
            </a:cxnLst>
            <a:rect l="0" t="0" r="r" b="b"/>
            <a:pathLst>
              <a:path w="98" h="70">
                <a:moveTo>
                  <a:pt x="61" y="0"/>
                </a:moveTo>
                <a:lnTo>
                  <a:pt x="46" y="16"/>
                </a:lnTo>
                <a:lnTo>
                  <a:pt x="33" y="19"/>
                </a:lnTo>
                <a:lnTo>
                  <a:pt x="32" y="13"/>
                </a:lnTo>
                <a:lnTo>
                  <a:pt x="26" y="18"/>
                </a:lnTo>
                <a:lnTo>
                  <a:pt x="24" y="22"/>
                </a:lnTo>
                <a:lnTo>
                  <a:pt x="19" y="23"/>
                </a:lnTo>
                <a:lnTo>
                  <a:pt x="20" y="19"/>
                </a:lnTo>
                <a:lnTo>
                  <a:pt x="9" y="29"/>
                </a:lnTo>
                <a:lnTo>
                  <a:pt x="3" y="26"/>
                </a:lnTo>
                <a:lnTo>
                  <a:pt x="0" y="33"/>
                </a:lnTo>
                <a:lnTo>
                  <a:pt x="7" y="49"/>
                </a:lnTo>
                <a:lnTo>
                  <a:pt x="9" y="50"/>
                </a:lnTo>
                <a:lnTo>
                  <a:pt x="8" y="54"/>
                </a:lnTo>
                <a:lnTo>
                  <a:pt x="12" y="63"/>
                </a:lnTo>
                <a:lnTo>
                  <a:pt x="38" y="69"/>
                </a:lnTo>
                <a:lnTo>
                  <a:pt x="39" y="65"/>
                </a:lnTo>
                <a:lnTo>
                  <a:pt x="37" y="64"/>
                </a:lnTo>
                <a:lnTo>
                  <a:pt x="57" y="53"/>
                </a:lnTo>
                <a:lnTo>
                  <a:pt x="58" y="57"/>
                </a:lnTo>
                <a:lnTo>
                  <a:pt x="57" y="58"/>
                </a:lnTo>
                <a:lnTo>
                  <a:pt x="60" y="62"/>
                </a:lnTo>
                <a:lnTo>
                  <a:pt x="72" y="50"/>
                </a:lnTo>
                <a:lnTo>
                  <a:pt x="73" y="55"/>
                </a:lnTo>
                <a:lnTo>
                  <a:pt x="83" y="50"/>
                </a:lnTo>
                <a:lnTo>
                  <a:pt x="86" y="46"/>
                </a:lnTo>
                <a:lnTo>
                  <a:pt x="93" y="56"/>
                </a:lnTo>
                <a:lnTo>
                  <a:pt x="97" y="52"/>
                </a:lnTo>
                <a:lnTo>
                  <a:pt x="94" y="45"/>
                </a:lnTo>
                <a:lnTo>
                  <a:pt x="88" y="41"/>
                </a:lnTo>
                <a:lnTo>
                  <a:pt x="84" y="43"/>
                </a:lnTo>
                <a:lnTo>
                  <a:pt x="83" y="38"/>
                </a:lnTo>
                <a:lnTo>
                  <a:pt x="66" y="39"/>
                </a:lnTo>
                <a:lnTo>
                  <a:pt x="71" y="28"/>
                </a:lnTo>
                <a:lnTo>
                  <a:pt x="53" y="17"/>
                </a:lnTo>
                <a:lnTo>
                  <a:pt x="61" y="0"/>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Tree>
  </p:cSld>
  <p:clrMapOvr>
    <a:masterClrMapping/>
  </p:clrMapOvr>
  <p:transition>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2"/>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grpSp>
        <p:nvGrpSpPr>
          <p:cNvPr id="20490" name="Group 10"/>
          <p:cNvGrpSpPr>
            <a:grpSpLocks/>
          </p:cNvGrpSpPr>
          <p:nvPr/>
        </p:nvGrpSpPr>
        <p:grpSpPr bwMode="auto">
          <a:xfrm>
            <a:off x="4251325" y="2989263"/>
            <a:ext cx="1668463" cy="3186112"/>
            <a:chOff x="2678" y="1883"/>
            <a:chExt cx="1051" cy="2007"/>
          </a:xfrm>
        </p:grpSpPr>
        <p:sp>
          <p:nvSpPr>
            <p:cNvPr id="20483" name="Line 3"/>
            <p:cNvSpPr>
              <a:spLocks noChangeShapeType="1"/>
            </p:cNvSpPr>
            <p:nvPr/>
          </p:nvSpPr>
          <p:spPr bwMode="auto">
            <a:xfrm>
              <a:off x="2928" y="2870"/>
              <a:ext cx="461" cy="682"/>
            </a:xfrm>
            <a:prstGeom prst="line">
              <a:avLst/>
            </a:prstGeom>
            <a:noFill/>
            <a:ln w="12700">
              <a:solidFill>
                <a:schemeClr val="accent2"/>
              </a:solidFill>
              <a:round/>
              <a:headEnd/>
              <a:tailEnd/>
            </a:ln>
            <a:effectLst/>
          </p:spPr>
          <p:txBody>
            <a:bodyPr/>
            <a:lstStyle/>
            <a:p>
              <a:endParaRPr lang="en-US"/>
            </a:p>
          </p:txBody>
        </p:sp>
        <p:grpSp>
          <p:nvGrpSpPr>
            <p:cNvPr id="20487" name="Group 7"/>
            <p:cNvGrpSpPr>
              <a:grpSpLocks/>
            </p:cNvGrpSpPr>
            <p:nvPr/>
          </p:nvGrpSpPr>
          <p:grpSpPr bwMode="auto">
            <a:xfrm>
              <a:off x="2678" y="1883"/>
              <a:ext cx="682" cy="1132"/>
              <a:chOff x="2678" y="1883"/>
              <a:chExt cx="682" cy="1132"/>
            </a:xfrm>
          </p:grpSpPr>
          <p:sp>
            <p:nvSpPr>
              <p:cNvPr id="20484" name="Line 4"/>
              <p:cNvSpPr>
                <a:spLocks noChangeShapeType="1"/>
              </p:cNvSpPr>
              <p:nvPr/>
            </p:nvSpPr>
            <p:spPr bwMode="auto">
              <a:xfrm flipH="1">
                <a:off x="2909" y="1883"/>
                <a:ext cx="451" cy="701"/>
              </a:xfrm>
              <a:prstGeom prst="line">
                <a:avLst/>
              </a:prstGeom>
              <a:noFill/>
              <a:ln w="12700">
                <a:solidFill>
                  <a:schemeClr val="accent2"/>
                </a:solidFill>
                <a:round/>
                <a:headEnd/>
                <a:tailEnd/>
              </a:ln>
              <a:effectLst/>
            </p:spPr>
            <p:txBody>
              <a:bodyPr/>
              <a:lstStyle/>
              <a:p>
                <a:endParaRPr lang="en-US"/>
              </a:p>
            </p:txBody>
          </p:sp>
          <p:pic>
            <p:nvPicPr>
              <p:cNvPr id="20485" name="Picture 5"/>
              <p:cNvPicPr>
                <a:picLocks noChangeArrowheads="1"/>
              </p:cNvPicPr>
              <p:nvPr/>
            </p:nvPicPr>
            <p:blipFill>
              <a:blip r:embed="rId3" cstate="print"/>
              <a:srcRect/>
              <a:stretch>
                <a:fillRect/>
              </a:stretch>
            </p:blipFill>
            <p:spPr bwMode="auto">
              <a:xfrm>
                <a:off x="2678" y="2449"/>
                <a:ext cx="557" cy="566"/>
              </a:xfrm>
              <a:prstGeom prst="rect">
                <a:avLst/>
              </a:prstGeom>
              <a:noFill/>
              <a:ln w="12700">
                <a:noFill/>
                <a:miter lim="800000"/>
                <a:headEnd/>
                <a:tailEnd/>
              </a:ln>
              <a:effectLst/>
            </p:spPr>
          </p:pic>
          <p:sp>
            <p:nvSpPr>
              <p:cNvPr id="20486" name="Rectangle 6"/>
              <p:cNvSpPr>
                <a:spLocks noChangeArrowheads="1"/>
              </p:cNvSpPr>
              <p:nvPr/>
            </p:nvSpPr>
            <p:spPr bwMode="auto">
              <a:xfrm>
                <a:off x="272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20488" name="Picture 8"/>
            <p:cNvPicPr>
              <a:picLocks noChangeArrowheads="1"/>
            </p:cNvPicPr>
            <p:nvPr/>
          </p:nvPicPr>
          <p:blipFill>
            <a:blip r:embed="rId4" cstate="print"/>
            <a:srcRect/>
            <a:stretch>
              <a:fillRect/>
            </a:stretch>
          </p:blipFill>
          <p:spPr bwMode="auto">
            <a:xfrm>
              <a:off x="3093" y="3350"/>
              <a:ext cx="636" cy="540"/>
            </a:xfrm>
            <a:prstGeom prst="rect">
              <a:avLst/>
            </a:prstGeom>
            <a:noFill/>
            <a:ln w="12700">
              <a:noFill/>
              <a:miter lim="800000"/>
              <a:headEnd/>
              <a:tailEnd/>
            </a:ln>
            <a:effectLst/>
          </p:spPr>
        </p:pic>
        <p:sp>
          <p:nvSpPr>
            <p:cNvPr id="20489" name="Rectangle 9"/>
            <p:cNvSpPr>
              <a:spLocks noChangeArrowheads="1"/>
            </p:cNvSpPr>
            <p:nvPr/>
          </p:nvSpPr>
          <p:spPr bwMode="auto">
            <a:xfrm>
              <a:off x="3102" y="3454"/>
              <a:ext cx="580"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grpSp>
      <p:pic>
        <p:nvPicPr>
          <p:cNvPr id="20491" name="Picture 11"/>
          <p:cNvPicPr>
            <a:picLocks noChangeArrowheads="1"/>
          </p:cNvPicPr>
          <p:nvPr/>
        </p:nvPicPr>
        <p:blipFill>
          <a:blip r:embed="rId5" cstate="print"/>
          <a:srcRect/>
          <a:stretch>
            <a:fillRect/>
          </a:stretch>
        </p:blipFill>
        <p:spPr bwMode="auto">
          <a:xfrm>
            <a:off x="4891088" y="2557463"/>
            <a:ext cx="873125" cy="777875"/>
          </a:xfrm>
          <a:prstGeom prst="rect">
            <a:avLst/>
          </a:prstGeom>
          <a:noFill/>
          <a:ln w="12700">
            <a:noFill/>
            <a:miter lim="800000"/>
            <a:headEnd/>
            <a:tailEnd/>
          </a:ln>
          <a:effectLst/>
        </p:spPr>
      </p:pic>
      <p:sp>
        <p:nvSpPr>
          <p:cNvPr id="20492" name="Rectangle 12"/>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20493" name="Line 13"/>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20494" name="Line 14"/>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20495" name="Line 15"/>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20496" name="Line 16"/>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20497" name="Line 17"/>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20498" name="Rectangle 18"/>
          <p:cNvSpPr>
            <a:spLocks noGrp="1" noChangeArrowheads="1"/>
          </p:cNvSpPr>
          <p:nvPr>
            <p:ph type="title"/>
          </p:nvPr>
        </p:nvSpPr>
        <p:spPr>
          <a:noFill/>
          <a:ln/>
        </p:spPr>
        <p:txBody>
          <a:bodyPr/>
          <a:lstStyle/>
          <a:p>
            <a:r>
              <a:rPr lang="en-US"/>
              <a:t>A Binary Search Tree of States</a:t>
            </a:r>
          </a:p>
        </p:txBody>
      </p:sp>
      <p:sp>
        <p:nvSpPr>
          <p:cNvPr id="20499" name="Rectangle 19"/>
          <p:cNvSpPr>
            <a:spLocks noGrp="1" noChangeArrowheads="1"/>
          </p:cNvSpPr>
          <p:nvPr>
            <p:ph type="body" sz="half" idx="1"/>
          </p:nvPr>
        </p:nvSpPr>
        <p:spPr>
          <a:xfrm>
            <a:off x="685800" y="1981200"/>
            <a:ext cx="2498725" cy="4435475"/>
          </a:xfrm>
          <a:noFill/>
          <a:ln/>
        </p:spPr>
        <p:txBody>
          <a:bodyPr/>
          <a:lstStyle/>
          <a:p>
            <a:pPr marL="0" indent="0">
              <a:buFont typeface="Monotype Sorts" pitchFamily="2" charset="2"/>
              <a:buNone/>
            </a:pPr>
            <a:r>
              <a:rPr lang="en-US" sz="2800">
                <a:effectLst/>
              </a:rPr>
              <a:t>The data in the dictionary will be stored in a binary tree, with each node containing an </a:t>
            </a:r>
            <a:r>
              <a:rPr lang="en-US" sz="2800" b="1" u="sng">
                <a:solidFill>
                  <a:schemeClr val="accent2"/>
                </a:solidFill>
                <a:effectLst/>
              </a:rPr>
              <a:t>item</a:t>
            </a:r>
            <a:r>
              <a:rPr lang="en-US" sz="2800">
                <a:effectLst/>
              </a:rPr>
              <a:t> and a </a:t>
            </a:r>
            <a:r>
              <a:rPr lang="en-US" sz="2800" b="1" u="sng">
                <a:solidFill>
                  <a:schemeClr val="accent2"/>
                </a:solidFill>
                <a:effectLst/>
              </a:rPr>
              <a:t>key</a:t>
            </a:r>
            <a:r>
              <a:rPr lang="en-US" sz="2800">
                <a:effectLst/>
              </a:rPr>
              <a:t>.</a:t>
            </a:r>
          </a:p>
        </p:txBody>
      </p:sp>
      <p:pic>
        <p:nvPicPr>
          <p:cNvPr id="20500" name="Picture 20"/>
          <p:cNvPicPr>
            <a:picLocks noChangeArrowheads="1"/>
          </p:cNvPicPr>
          <p:nvPr/>
        </p:nvPicPr>
        <p:blipFill>
          <a:blip r:embed="rId6"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20501" name="Picture 21"/>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20502" name="Picture 22"/>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20503" name="Picture 23"/>
          <p:cNvPicPr>
            <a:picLocks noChangeArrowheads="1"/>
          </p:cNvPicPr>
          <p:nvPr/>
        </p:nvPicPr>
        <p:blipFill>
          <a:blip r:embed="rId9"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20504" name="Picture 24"/>
          <p:cNvPicPr>
            <a:picLocks noChangeArrowheads="1"/>
          </p:cNvPicPr>
          <p:nvPr/>
        </p:nvPicPr>
        <p:blipFill>
          <a:blip r:embed="rId10" cstate="print"/>
          <a:srcRect/>
          <a:stretch>
            <a:fillRect/>
          </a:stretch>
        </p:blipFill>
        <p:spPr bwMode="auto">
          <a:xfrm>
            <a:off x="6446838" y="3887788"/>
            <a:ext cx="717550" cy="454025"/>
          </a:xfrm>
          <a:prstGeom prst="rect">
            <a:avLst/>
          </a:prstGeom>
          <a:noFill/>
          <a:ln w="12700">
            <a:noFill/>
            <a:miter lim="800000"/>
            <a:headEnd/>
            <a:tailEnd/>
          </a:ln>
          <a:effectLst/>
        </p:spPr>
      </p:pic>
      <p:pic>
        <p:nvPicPr>
          <p:cNvPr id="20505" name="Picture 25"/>
          <p:cNvPicPr>
            <a:picLocks noChangeArrowheads="1"/>
          </p:cNvPicPr>
          <p:nvPr/>
        </p:nvPicPr>
        <p:blipFill>
          <a:blip r:embed="rId11"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20506" name="Rectangle 26"/>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20507" name="Rectangle 27"/>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20508" name="Rectangle 28"/>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20509" name="Rectangle 29"/>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20510" name="Rectangle 30"/>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sp>
        <p:nvSpPr>
          <p:cNvPr id="20511" name="Rectangle 31"/>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8" name="Group 10"/>
          <p:cNvGrpSpPr>
            <a:grpSpLocks/>
          </p:cNvGrpSpPr>
          <p:nvPr/>
        </p:nvGrpSpPr>
        <p:grpSpPr bwMode="auto">
          <a:xfrm>
            <a:off x="4251325" y="2919413"/>
            <a:ext cx="1668463" cy="3255962"/>
            <a:chOff x="2678" y="1839"/>
            <a:chExt cx="1051" cy="2051"/>
          </a:xfrm>
        </p:grpSpPr>
        <p:sp>
          <p:nvSpPr>
            <p:cNvPr id="22530" name="Line 2"/>
            <p:cNvSpPr>
              <a:spLocks noChangeShapeType="1"/>
            </p:cNvSpPr>
            <p:nvPr/>
          </p:nvSpPr>
          <p:spPr bwMode="auto">
            <a:xfrm>
              <a:off x="2928" y="2870"/>
              <a:ext cx="461" cy="682"/>
            </a:xfrm>
            <a:prstGeom prst="line">
              <a:avLst/>
            </a:prstGeom>
            <a:noFill/>
            <a:ln w="12700">
              <a:solidFill>
                <a:schemeClr val="accent2"/>
              </a:solidFill>
              <a:round/>
              <a:headEnd/>
              <a:tailEnd/>
            </a:ln>
            <a:effectLst/>
          </p:spPr>
          <p:txBody>
            <a:bodyPr/>
            <a:lstStyle/>
            <a:p>
              <a:endParaRPr lang="en-US"/>
            </a:p>
          </p:txBody>
        </p:sp>
        <p:sp>
          <p:nvSpPr>
            <p:cNvPr id="22531" name="Rectangle 3"/>
            <p:cNvSpPr>
              <a:spLocks noChangeArrowheads="1"/>
            </p:cNvSpPr>
            <p:nvPr/>
          </p:nvSpPr>
          <p:spPr bwMode="auto">
            <a:xfrm>
              <a:off x="3063" y="1839"/>
              <a:ext cx="567"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grpSp>
          <p:nvGrpSpPr>
            <p:cNvPr id="22535" name="Group 7"/>
            <p:cNvGrpSpPr>
              <a:grpSpLocks/>
            </p:cNvGrpSpPr>
            <p:nvPr/>
          </p:nvGrpSpPr>
          <p:grpSpPr bwMode="auto">
            <a:xfrm>
              <a:off x="2678" y="1883"/>
              <a:ext cx="682" cy="1132"/>
              <a:chOff x="2678" y="1883"/>
              <a:chExt cx="682" cy="1132"/>
            </a:xfrm>
          </p:grpSpPr>
          <p:sp>
            <p:nvSpPr>
              <p:cNvPr id="22532" name="Line 4"/>
              <p:cNvSpPr>
                <a:spLocks noChangeShapeType="1"/>
              </p:cNvSpPr>
              <p:nvPr/>
            </p:nvSpPr>
            <p:spPr bwMode="auto">
              <a:xfrm flipH="1">
                <a:off x="2909" y="1883"/>
                <a:ext cx="451" cy="701"/>
              </a:xfrm>
              <a:prstGeom prst="line">
                <a:avLst/>
              </a:prstGeom>
              <a:noFill/>
              <a:ln w="12700">
                <a:solidFill>
                  <a:schemeClr val="accent2"/>
                </a:solidFill>
                <a:round/>
                <a:headEnd/>
                <a:tailEnd/>
              </a:ln>
              <a:effectLst/>
            </p:spPr>
            <p:txBody>
              <a:bodyPr/>
              <a:lstStyle/>
              <a:p>
                <a:endParaRPr lang="en-US"/>
              </a:p>
            </p:txBody>
          </p:sp>
          <p:pic>
            <p:nvPicPr>
              <p:cNvPr id="22533" name="Picture 5"/>
              <p:cNvPicPr>
                <a:picLocks noChangeArrowheads="1"/>
              </p:cNvPicPr>
              <p:nvPr/>
            </p:nvPicPr>
            <p:blipFill>
              <a:blip r:embed="rId3" cstate="print"/>
              <a:srcRect/>
              <a:stretch>
                <a:fillRect/>
              </a:stretch>
            </p:blipFill>
            <p:spPr bwMode="auto">
              <a:xfrm>
                <a:off x="2678" y="2449"/>
                <a:ext cx="557" cy="566"/>
              </a:xfrm>
              <a:prstGeom prst="rect">
                <a:avLst/>
              </a:prstGeom>
              <a:noFill/>
              <a:ln w="12700">
                <a:noFill/>
                <a:miter lim="800000"/>
                <a:headEnd/>
                <a:tailEnd/>
              </a:ln>
              <a:effectLst/>
            </p:spPr>
          </p:pic>
          <p:sp>
            <p:nvSpPr>
              <p:cNvPr id="22534" name="Rectangle 6"/>
              <p:cNvSpPr>
                <a:spLocks noChangeArrowheads="1"/>
              </p:cNvSpPr>
              <p:nvPr/>
            </p:nvSpPr>
            <p:spPr bwMode="auto">
              <a:xfrm>
                <a:off x="272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22536" name="Picture 8"/>
            <p:cNvPicPr>
              <a:picLocks noChangeArrowheads="1"/>
            </p:cNvPicPr>
            <p:nvPr/>
          </p:nvPicPr>
          <p:blipFill>
            <a:blip r:embed="rId4" cstate="print"/>
            <a:srcRect/>
            <a:stretch>
              <a:fillRect/>
            </a:stretch>
          </p:blipFill>
          <p:spPr bwMode="auto">
            <a:xfrm>
              <a:off x="3093" y="3350"/>
              <a:ext cx="636" cy="540"/>
            </a:xfrm>
            <a:prstGeom prst="rect">
              <a:avLst/>
            </a:prstGeom>
            <a:noFill/>
            <a:ln w="12700">
              <a:noFill/>
              <a:miter lim="800000"/>
              <a:headEnd/>
              <a:tailEnd/>
            </a:ln>
            <a:effectLst/>
          </p:spPr>
        </p:pic>
        <p:sp>
          <p:nvSpPr>
            <p:cNvPr id="22537" name="Rectangle 9"/>
            <p:cNvSpPr>
              <a:spLocks noChangeArrowheads="1"/>
            </p:cNvSpPr>
            <p:nvPr/>
          </p:nvSpPr>
          <p:spPr bwMode="auto">
            <a:xfrm>
              <a:off x="3102" y="3454"/>
              <a:ext cx="580"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grpSp>
      <p:sp>
        <p:nvSpPr>
          <p:cNvPr id="22539" name="Line 11"/>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22540" name="Line 12"/>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22541" name="Line 13"/>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22542" name="Line 14"/>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22543" name="Line 15"/>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22544" name="Line 16"/>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22545" name="Rectangle 17"/>
          <p:cNvSpPr>
            <a:spLocks noGrp="1" noChangeArrowheads="1"/>
          </p:cNvSpPr>
          <p:nvPr>
            <p:ph type="title"/>
          </p:nvPr>
        </p:nvSpPr>
        <p:spPr>
          <a:noFill/>
          <a:ln/>
        </p:spPr>
        <p:txBody>
          <a:bodyPr/>
          <a:lstStyle/>
          <a:p>
            <a:r>
              <a:rPr lang="en-US"/>
              <a:t>A Binary Search Tree of States</a:t>
            </a:r>
          </a:p>
        </p:txBody>
      </p:sp>
      <p:pic>
        <p:nvPicPr>
          <p:cNvPr id="22546" name="Picture 18"/>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22547" name="Picture 19"/>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22548" name="Picture 20"/>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22549" name="Picture 21"/>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22550" name="Picture 22"/>
          <p:cNvPicPr>
            <a:picLocks noChangeArrowheads="1"/>
          </p:cNvPicPr>
          <p:nvPr/>
        </p:nvPicPr>
        <p:blipFill>
          <a:blip r:embed="rId9"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22551" name="Picture 23"/>
          <p:cNvPicPr>
            <a:picLocks noChangeArrowheads="1"/>
          </p:cNvPicPr>
          <p:nvPr/>
        </p:nvPicPr>
        <p:blipFill>
          <a:blip r:embed="rId10" cstate="print"/>
          <a:srcRect/>
          <a:stretch>
            <a:fillRect/>
          </a:stretch>
        </p:blipFill>
        <p:spPr bwMode="auto">
          <a:xfrm>
            <a:off x="6446838" y="3887788"/>
            <a:ext cx="717550" cy="454025"/>
          </a:xfrm>
          <a:prstGeom prst="rect">
            <a:avLst/>
          </a:prstGeom>
          <a:noFill/>
          <a:ln w="12700">
            <a:noFill/>
            <a:miter lim="800000"/>
            <a:headEnd/>
            <a:tailEnd/>
          </a:ln>
          <a:effectLst/>
        </p:spPr>
      </p:pic>
      <p:pic>
        <p:nvPicPr>
          <p:cNvPr id="22552" name="Picture 24"/>
          <p:cNvPicPr>
            <a:picLocks noChangeArrowheads="1"/>
          </p:cNvPicPr>
          <p:nvPr/>
        </p:nvPicPr>
        <p:blipFill>
          <a:blip r:embed="rId11"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22553" name="Rectangle 25"/>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22554" name="Rectangle 26"/>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22555" name="Rectangle 27"/>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22556" name="Rectangle 28"/>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22557" name="Rectangle 29"/>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22558" name="Rectangle 30"/>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sp>
        <p:nvSpPr>
          <p:cNvPr id="22559" name="Rectangle 31"/>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sp>
        <p:nvSpPr>
          <p:cNvPr id="22560" name="Rectangle 32"/>
          <p:cNvSpPr>
            <a:spLocks noGrp="1" noChangeArrowheads="1"/>
          </p:cNvSpPr>
          <p:nvPr>
            <p:ph type="body" sz="half" idx="1"/>
          </p:nvPr>
        </p:nvSpPr>
        <p:spPr>
          <a:noFill/>
          <a:ln/>
        </p:spPr>
        <p:txBody>
          <a:bodyPr/>
          <a:lstStyle/>
          <a:p>
            <a:pPr marL="457200" indent="-457200">
              <a:buFont typeface="Monotype Sorts" pitchFamily="2" charset="2"/>
              <a:buNone/>
            </a:pPr>
            <a:r>
              <a:rPr lang="en-US" sz="2800">
                <a:effectLst/>
              </a:rPr>
              <a:t>Storage rules:</a:t>
            </a:r>
          </a:p>
          <a:p>
            <a:pPr marL="457200" indent="-457200">
              <a:buSzPct val="100000"/>
              <a:buFont typeface="Monotype Sorts" pitchFamily="2" charset="2"/>
              <a:buChar char="¶"/>
            </a:pPr>
            <a:r>
              <a:rPr lang="en-US" sz="2800">
                <a:effectLst/>
              </a:rPr>
              <a:t>Every key to the </a:t>
            </a:r>
            <a:r>
              <a:rPr lang="en-US" sz="2800" b="1" u="sng">
                <a:solidFill>
                  <a:schemeClr val="accent2"/>
                </a:solidFill>
                <a:effectLst/>
              </a:rPr>
              <a:t>left</a:t>
            </a:r>
            <a:r>
              <a:rPr lang="en-US" sz="2800">
                <a:effectLst/>
              </a:rPr>
              <a:t> of a node is alphabetically </a:t>
            </a:r>
            <a:r>
              <a:rPr lang="en-US" sz="2800" b="1" u="sng">
                <a:solidFill>
                  <a:schemeClr val="accent2"/>
                </a:solidFill>
                <a:effectLst/>
              </a:rPr>
              <a:t>before </a:t>
            </a:r>
            <a:r>
              <a:rPr lang="en-US" sz="2800">
                <a:effectLst/>
              </a:rPr>
              <a:t>the key of the node.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Line 2"/>
          <p:cNvSpPr>
            <a:spLocks noChangeShapeType="1"/>
          </p:cNvSpPr>
          <p:nvPr/>
        </p:nvSpPr>
        <p:spPr bwMode="auto">
          <a:xfrm>
            <a:off x="4648200" y="4556125"/>
            <a:ext cx="731838" cy="1082675"/>
          </a:xfrm>
          <a:prstGeom prst="line">
            <a:avLst/>
          </a:prstGeom>
          <a:noFill/>
          <a:ln w="12700">
            <a:solidFill>
              <a:schemeClr val="accent2"/>
            </a:solidFill>
            <a:round/>
            <a:headEnd/>
            <a:tailEnd/>
          </a:ln>
          <a:effectLst/>
        </p:spPr>
        <p:txBody>
          <a:bodyPr/>
          <a:lstStyle/>
          <a:p>
            <a:endParaRPr lang="en-US"/>
          </a:p>
        </p:txBody>
      </p:sp>
      <p:grpSp>
        <p:nvGrpSpPr>
          <p:cNvPr id="24582" name="Group 6"/>
          <p:cNvGrpSpPr>
            <a:grpSpLocks/>
          </p:cNvGrpSpPr>
          <p:nvPr/>
        </p:nvGrpSpPr>
        <p:grpSpPr bwMode="auto">
          <a:xfrm>
            <a:off x="4251325" y="2989263"/>
            <a:ext cx="1082675" cy="1797050"/>
            <a:chOff x="2678" y="1883"/>
            <a:chExt cx="682" cy="1132"/>
          </a:xfrm>
        </p:grpSpPr>
        <p:sp>
          <p:nvSpPr>
            <p:cNvPr id="24579" name="Line 3"/>
            <p:cNvSpPr>
              <a:spLocks noChangeShapeType="1"/>
            </p:cNvSpPr>
            <p:nvPr/>
          </p:nvSpPr>
          <p:spPr bwMode="auto">
            <a:xfrm flipH="1">
              <a:off x="2909" y="1883"/>
              <a:ext cx="451" cy="701"/>
            </a:xfrm>
            <a:prstGeom prst="line">
              <a:avLst/>
            </a:prstGeom>
            <a:noFill/>
            <a:ln w="12700">
              <a:solidFill>
                <a:schemeClr val="accent2"/>
              </a:solidFill>
              <a:round/>
              <a:headEnd/>
              <a:tailEnd/>
            </a:ln>
            <a:effectLst/>
          </p:spPr>
          <p:txBody>
            <a:bodyPr/>
            <a:lstStyle/>
            <a:p>
              <a:endParaRPr lang="en-US"/>
            </a:p>
          </p:txBody>
        </p:sp>
        <p:pic>
          <p:nvPicPr>
            <p:cNvPr id="24580" name="Picture 4"/>
            <p:cNvPicPr>
              <a:picLocks noChangeArrowheads="1"/>
            </p:cNvPicPr>
            <p:nvPr/>
          </p:nvPicPr>
          <p:blipFill>
            <a:blip r:embed="rId3" cstate="print"/>
            <a:srcRect/>
            <a:stretch>
              <a:fillRect/>
            </a:stretch>
          </p:blipFill>
          <p:spPr bwMode="auto">
            <a:xfrm>
              <a:off x="2678" y="2449"/>
              <a:ext cx="557" cy="566"/>
            </a:xfrm>
            <a:prstGeom prst="rect">
              <a:avLst/>
            </a:prstGeom>
            <a:noFill/>
            <a:ln w="12700">
              <a:noFill/>
              <a:miter lim="800000"/>
              <a:headEnd/>
              <a:tailEnd/>
            </a:ln>
            <a:effectLst/>
          </p:spPr>
        </p:pic>
        <p:sp>
          <p:nvSpPr>
            <p:cNvPr id="24581" name="Rectangle 5"/>
            <p:cNvSpPr>
              <a:spLocks noChangeArrowheads="1"/>
            </p:cNvSpPr>
            <p:nvPr/>
          </p:nvSpPr>
          <p:spPr bwMode="auto">
            <a:xfrm>
              <a:off x="272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sp>
        <p:nvSpPr>
          <p:cNvPr id="24583" name="Line 7"/>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pic>
        <p:nvPicPr>
          <p:cNvPr id="24584" name="Picture 8"/>
          <p:cNvPicPr>
            <a:picLocks noChangeArrowheads="1"/>
          </p:cNvPicPr>
          <p:nvPr/>
        </p:nvPicPr>
        <p:blipFill>
          <a:blip r:embed="rId4"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24585" name="Picture 9"/>
          <p:cNvPicPr>
            <a:picLocks noChangeArrowheads="1"/>
          </p:cNvPicPr>
          <p:nvPr/>
        </p:nvPicPr>
        <p:blipFill>
          <a:blip r:embed="rId5" cstate="print"/>
          <a:srcRect/>
          <a:stretch>
            <a:fillRect/>
          </a:stretch>
        </p:blipFill>
        <p:spPr bwMode="auto">
          <a:xfrm>
            <a:off x="5980113" y="1249363"/>
            <a:ext cx="1204912" cy="1003300"/>
          </a:xfrm>
          <a:prstGeom prst="rect">
            <a:avLst/>
          </a:prstGeom>
          <a:noFill/>
          <a:ln w="12700">
            <a:noFill/>
            <a:miter lim="800000"/>
            <a:headEnd/>
            <a:tailEnd/>
          </a:ln>
          <a:effectLst/>
        </p:spPr>
      </p:pic>
      <p:sp>
        <p:nvSpPr>
          <p:cNvPr id="24586" name="Rectangle 10"/>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pic>
        <p:nvPicPr>
          <p:cNvPr id="24587" name="Picture 11"/>
          <p:cNvPicPr>
            <a:picLocks noChangeArrowheads="1"/>
          </p:cNvPicPr>
          <p:nvPr/>
        </p:nvPicPr>
        <p:blipFill>
          <a:blip r:embed="rId6" cstate="print"/>
          <a:srcRect/>
          <a:stretch>
            <a:fillRect/>
          </a:stretch>
        </p:blipFill>
        <p:spPr bwMode="auto">
          <a:xfrm>
            <a:off x="4910138" y="5318125"/>
            <a:ext cx="1009650" cy="857250"/>
          </a:xfrm>
          <a:prstGeom prst="rect">
            <a:avLst/>
          </a:prstGeom>
          <a:noFill/>
          <a:ln w="12700">
            <a:noFill/>
            <a:miter lim="800000"/>
            <a:headEnd/>
            <a:tailEnd/>
          </a:ln>
          <a:effectLst/>
        </p:spPr>
      </p:pic>
      <p:sp>
        <p:nvSpPr>
          <p:cNvPr id="24588" name="Rectangle 12"/>
          <p:cNvSpPr>
            <a:spLocks noChangeArrowheads="1"/>
          </p:cNvSpPr>
          <p:nvPr/>
        </p:nvSpPr>
        <p:spPr bwMode="auto">
          <a:xfrm>
            <a:off x="492442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24589" name="Line 13"/>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24590" name="Line 14"/>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24591" name="Line 15"/>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24592" name="Line 16"/>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24593" name="Line 17"/>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24594" name="Rectangle 18"/>
          <p:cNvSpPr>
            <a:spLocks noGrp="1" noChangeArrowheads="1"/>
          </p:cNvSpPr>
          <p:nvPr>
            <p:ph type="title"/>
          </p:nvPr>
        </p:nvSpPr>
        <p:spPr>
          <a:noFill/>
          <a:ln/>
        </p:spPr>
        <p:txBody>
          <a:bodyPr/>
          <a:lstStyle/>
          <a:p>
            <a:r>
              <a:rPr lang="en-US"/>
              <a:t>A Binary Search Tree of States</a:t>
            </a:r>
          </a:p>
        </p:txBody>
      </p:sp>
      <p:sp>
        <p:nvSpPr>
          <p:cNvPr id="24595" name="Rectangle 19"/>
          <p:cNvSpPr>
            <a:spLocks noGrp="1" noChangeArrowheads="1"/>
          </p:cNvSpPr>
          <p:nvPr>
            <p:ph type="body" sz="half" idx="1"/>
          </p:nvPr>
        </p:nvSpPr>
        <p:spPr>
          <a:xfrm>
            <a:off x="685800" y="1981200"/>
            <a:ext cx="3946525" cy="4435475"/>
          </a:xfrm>
          <a:noFill/>
          <a:ln/>
        </p:spPr>
        <p:txBody>
          <a:bodyPr/>
          <a:lstStyle/>
          <a:p>
            <a:pPr marL="457200" indent="-457200">
              <a:buFont typeface="Monotype Sorts" pitchFamily="2" charset="2"/>
              <a:buNone/>
            </a:pPr>
            <a:r>
              <a:rPr lang="en-US" sz="2800">
                <a:effectLst/>
              </a:rPr>
              <a:t>Storage rules:</a:t>
            </a:r>
          </a:p>
          <a:p>
            <a:pPr marL="457200" indent="-457200">
              <a:buSzPct val="100000"/>
              <a:buFont typeface="Monotype Sorts" pitchFamily="2" charset="2"/>
              <a:buChar char="¶"/>
            </a:pPr>
            <a:r>
              <a:rPr lang="en-US" sz="2800">
                <a:effectLst/>
              </a:rPr>
              <a:t>Every key to the </a:t>
            </a:r>
            <a:r>
              <a:rPr lang="en-US" sz="2800" b="1" u="sng">
                <a:solidFill>
                  <a:schemeClr val="accent2"/>
                </a:solidFill>
                <a:effectLst/>
              </a:rPr>
              <a:t>left</a:t>
            </a:r>
            <a:r>
              <a:rPr lang="en-US" sz="2800">
                <a:effectLst/>
              </a:rPr>
              <a:t> of a node is alphabetically </a:t>
            </a:r>
            <a:r>
              <a:rPr lang="en-US" sz="2800" b="1" u="sng">
                <a:solidFill>
                  <a:schemeClr val="accent2"/>
                </a:solidFill>
                <a:effectLst/>
              </a:rPr>
              <a:t>before </a:t>
            </a:r>
            <a:r>
              <a:rPr lang="en-US" sz="2800">
                <a:effectLst/>
              </a:rPr>
              <a:t>the key of the node.</a:t>
            </a:r>
          </a:p>
        </p:txBody>
      </p:sp>
      <p:pic>
        <p:nvPicPr>
          <p:cNvPr id="24596" name="Picture 20"/>
          <p:cNvPicPr>
            <a:picLocks noChangeArrowheads="1"/>
          </p:cNvPicPr>
          <p:nvPr/>
        </p:nvPicPr>
        <p:blipFill>
          <a:blip r:embed="rId7"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24597" name="Picture 21"/>
          <p:cNvPicPr>
            <a:picLocks noChangeArrowheads="1"/>
          </p:cNvPicPr>
          <p:nvPr/>
        </p:nvPicPr>
        <p:blipFill>
          <a:blip r:embed="rId8"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24598" name="Picture 22"/>
          <p:cNvPicPr>
            <a:picLocks noChangeArrowheads="1"/>
          </p:cNvPicPr>
          <p:nvPr/>
        </p:nvPicPr>
        <p:blipFill>
          <a:blip r:embed="rId9"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24599" name="Picture 23"/>
          <p:cNvPicPr>
            <a:picLocks noChangeArrowheads="1"/>
          </p:cNvPicPr>
          <p:nvPr/>
        </p:nvPicPr>
        <p:blipFill>
          <a:blip r:embed="rId10" cstate="print"/>
          <a:srcRect/>
          <a:stretch>
            <a:fillRect/>
          </a:stretch>
        </p:blipFill>
        <p:spPr bwMode="auto">
          <a:xfrm>
            <a:off x="6446838" y="3887788"/>
            <a:ext cx="717550" cy="454025"/>
          </a:xfrm>
          <a:prstGeom prst="rect">
            <a:avLst/>
          </a:prstGeom>
          <a:noFill/>
          <a:ln w="12700">
            <a:noFill/>
            <a:miter lim="800000"/>
            <a:headEnd/>
            <a:tailEnd/>
          </a:ln>
          <a:effectLst/>
        </p:spPr>
      </p:pic>
      <p:pic>
        <p:nvPicPr>
          <p:cNvPr id="24600" name="Picture 24"/>
          <p:cNvPicPr>
            <a:picLocks noChangeArrowheads="1"/>
          </p:cNvPicPr>
          <p:nvPr/>
        </p:nvPicPr>
        <p:blipFill>
          <a:blip r:embed="rId11"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24601" name="Rectangle 25"/>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24602" name="Rectangle 26"/>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24603" name="Rectangle 27"/>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24604" name="Rectangle 28"/>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24605" name="Rectangle 29"/>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sp>
        <p:nvSpPr>
          <p:cNvPr id="24606" name="Rectangle 30"/>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sp>
        <p:nvSpPr>
          <p:cNvPr id="24607" name="Rectangle 31"/>
          <p:cNvSpPr>
            <a:spLocks noChangeArrowheads="1"/>
          </p:cNvSpPr>
          <p:nvPr/>
        </p:nvSpPr>
        <p:spPr bwMode="auto">
          <a:xfrm>
            <a:off x="687388" y="4375150"/>
            <a:ext cx="3178175" cy="1914525"/>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latin typeface="Arial" charset="0"/>
              </a:rPr>
              <a:t>Example:</a:t>
            </a:r>
          </a:p>
          <a:p>
            <a:r>
              <a:rPr lang="en-US">
                <a:solidFill>
                  <a:schemeClr val="tx1"/>
                </a:solidFill>
                <a:latin typeface="Arial" charset="0"/>
              </a:rPr>
              <a:t>  ' Massachusetts' and</a:t>
            </a:r>
          </a:p>
          <a:p>
            <a:r>
              <a:rPr lang="en-US">
                <a:solidFill>
                  <a:schemeClr val="tx1"/>
                </a:solidFill>
                <a:latin typeface="Arial" charset="0"/>
              </a:rPr>
              <a:t>  ' New Hampshire' </a:t>
            </a:r>
          </a:p>
          <a:p>
            <a:r>
              <a:rPr lang="en-US">
                <a:solidFill>
                  <a:schemeClr val="tx1"/>
                </a:solidFill>
                <a:latin typeface="Arial" charset="0"/>
              </a:rPr>
              <a:t>  are alphabetically </a:t>
            </a:r>
          </a:p>
          <a:p>
            <a:r>
              <a:rPr lang="en-US">
                <a:solidFill>
                  <a:schemeClr val="tx1"/>
                </a:solidFill>
                <a:latin typeface="Arial" charset="0"/>
              </a:rPr>
              <a:t>  before 'Oklahoma'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a:off x="4648200" y="4556125"/>
            <a:ext cx="731838" cy="1082675"/>
          </a:xfrm>
          <a:prstGeom prst="line">
            <a:avLst/>
          </a:prstGeom>
          <a:noFill/>
          <a:ln w="12700">
            <a:solidFill>
              <a:schemeClr val="accent2"/>
            </a:solidFill>
            <a:round/>
            <a:headEnd/>
            <a:tailEnd/>
          </a:ln>
          <a:effectLst/>
        </p:spPr>
        <p:txBody>
          <a:bodyPr/>
          <a:lstStyle/>
          <a:p>
            <a:endParaRPr lang="en-US"/>
          </a:p>
        </p:txBody>
      </p:sp>
      <p:grpSp>
        <p:nvGrpSpPr>
          <p:cNvPr id="26630" name="Group 6"/>
          <p:cNvGrpSpPr>
            <a:grpSpLocks/>
          </p:cNvGrpSpPr>
          <p:nvPr/>
        </p:nvGrpSpPr>
        <p:grpSpPr bwMode="auto">
          <a:xfrm>
            <a:off x="4251325" y="2989263"/>
            <a:ext cx="1082675" cy="1797050"/>
            <a:chOff x="2678" y="1883"/>
            <a:chExt cx="682" cy="1132"/>
          </a:xfrm>
        </p:grpSpPr>
        <p:sp>
          <p:nvSpPr>
            <p:cNvPr id="26627" name="Line 3"/>
            <p:cNvSpPr>
              <a:spLocks noChangeShapeType="1"/>
            </p:cNvSpPr>
            <p:nvPr/>
          </p:nvSpPr>
          <p:spPr bwMode="auto">
            <a:xfrm flipH="1">
              <a:off x="2909" y="1883"/>
              <a:ext cx="451" cy="701"/>
            </a:xfrm>
            <a:prstGeom prst="line">
              <a:avLst/>
            </a:prstGeom>
            <a:noFill/>
            <a:ln w="12700">
              <a:solidFill>
                <a:schemeClr val="accent2"/>
              </a:solidFill>
              <a:round/>
              <a:headEnd/>
              <a:tailEnd/>
            </a:ln>
            <a:effectLst/>
          </p:spPr>
          <p:txBody>
            <a:bodyPr/>
            <a:lstStyle/>
            <a:p>
              <a:endParaRPr lang="en-US"/>
            </a:p>
          </p:txBody>
        </p:sp>
        <p:pic>
          <p:nvPicPr>
            <p:cNvPr id="26628" name="Picture 4"/>
            <p:cNvPicPr>
              <a:picLocks noChangeArrowheads="1"/>
            </p:cNvPicPr>
            <p:nvPr/>
          </p:nvPicPr>
          <p:blipFill>
            <a:blip r:embed="rId3" cstate="print"/>
            <a:srcRect/>
            <a:stretch>
              <a:fillRect/>
            </a:stretch>
          </p:blipFill>
          <p:spPr bwMode="auto">
            <a:xfrm>
              <a:off x="2678" y="2449"/>
              <a:ext cx="557" cy="566"/>
            </a:xfrm>
            <a:prstGeom prst="rect">
              <a:avLst/>
            </a:prstGeom>
            <a:noFill/>
            <a:ln w="12700">
              <a:noFill/>
              <a:miter lim="800000"/>
              <a:headEnd/>
              <a:tailEnd/>
            </a:ln>
            <a:effectLst/>
          </p:spPr>
        </p:pic>
        <p:sp>
          <p:nvSpPr>
            <p:cNvPr id="26629" name="Rectangle 5"/>
            <p:cNvSpPr>
              <a:spLocks noChangeArrowheads="1"/>
            </p:cNvSpPr>
            <p:nvPr/>
          </p:nvSpPr>
          <p:spPr bwMode="auto">
            <a:xfrm>
              <a:off x="272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26631" name="Picture 7"/>
          <p:cNvPicPr>
            <a:picLocks noChangeArrowheads="1"/>
          </p:cNvPicPr>
          <p:nvPr/>
        </p:nvPicPr>
        <p:blipFill>
          <a:blip r:embed="rId4" cstate="print"/>
          <a:srcRect/>
          <a:stretch>
            <a:fillRect/>
          </a:stretch>
        </p:blipFill>
        <p:spPr bwMode="auto">
          <a:xfrm>
            <a:off x="4910138" y="5318125"/>
            <a:ext cx="1009650" cy="857250"/>
          </a:xfrm>
          <a:prstGeom prst="rect">
            <a:avLst/>
          </a:prstGeom>
          <a:noFill/>
          <a:ln w="12700">
            <a:noFill/>
            <a:miter lim="800000"/>
            <a:headEnd/>
            <a:tailEnd/>
          </a:ln>
          <a:effectLst/>
        </p:spPr>
      </p:pic>
      <p:sp>
        <p:nvSpPr>
          <p:cNvPr id="26632" name="Rectangle 8"/>
          <p:cNvSpPr>
            <a:spLocks noChangeArrowheads="1"/>
          </p:cNvSpPr>
          <p:nvPr/>
        </p:nvSpPr>
        <p:spPr bwMode="auto">
          <a:xfrm>
            <a:off x="492442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26633" name="Line 9"/>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26634" name="Line 10"/>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26635" name="Line 11"/>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26636" name="Line 12"/>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26637" name="Line 13"/>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26638" name="Line 14"/>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26639" name="Rectangle 15"/>
          <p:cNvSpPr>
            <a:spLocks noGrp="1" noChangeArrowheads="1"/>
          </p:cNvSpPr>
          <p:nvPr>
            <p:ph type="title"/>
          </p:nvPr>
        </p:nvSpPr>
        <p:spPr>
          <a:noFill/>
          <a:ln/>
        </p:spPr>
        <p:txBody>
          <a:bodyPr/>
          <a:lstStyle/>
          <a:p>
            <a:r>
              <a:rPr lang="en-US"/>
              <a:t>A Binary Search Tree of States</a:t>
            </a:r>
          </a:p>
        </p:txBody>
      </p:sp>
      <p:sp>
        <p:nvSpPr>
          <p:cNvPr id="26640" name="Rectangle 16"/>
          <p:cNvSpPr>
            <a:spLocks noGrp="1" noChangeArrowheads="1"/>
          </p:cNvSpPr>
          <p:nvPr>
            <p:ph type="body" sz="half" idx="1"/>
          </p:nvPr>
        </p:nvSpPr>
        <p:spPr>
          <a:xfrm>
            <a:off x="685800" y="1981200"/>
            <a:ext cx="3946525" cy="4435475"/>
          </a:xfrm>
          <a:noFill/>
          <a:ln/>
        </p:spPr>
        <p:txBody>
          <a:bodyPr/>
          <a:lstStyle/>
          <a:p>
            <a:pPr marL="457200" indent="-457200">
              <a:buFont typeface="Monotype Sorts" pitchFamily="2" charset="2"/>
              <a:buNone/>
            </a:pPr>
            <a:r>
              <a:rPr lang="en-US" sz="2800">
                <a:effectLst/>
              </a:rPr>
              <a:t>Storage rules:</a:t>
            </a:r>
          </a:p>
          <a:p>
            <a:pPr marL="457200" indent="-457200">
              <a:buSzPct val="100000"/>
              <a:buFont typeface="Monotype Sorts" pitchFamily="2" charset="2"/>
              <a:buChar char="¶"/>
            </a:pPr>
            <a:r>
              <a:rPr lang="en-US" sz="2800">
                <a:effectLst/>
              </a:rPr>
              <a:t>Every key to the </a:t>
            </a:r>
            <a:r>
              <a:rPr lang="en-US" sz="2800" b="1" u="sng">
                <a:solidFill>
                  <a:schemeClr val="accent2"/>
                </a:solidFill>
                <a:effectLst/>
              </a:rPr>
              <a:t>left</a:t>
            </a:r>
            <a:r>
              <a:rPr lang="en-US" sz="2800">
                <a:effectLst/>
              </a:rPr>
              <a:t> of a node is alphabetically </a:t>
            </a:r>
            <a:r>
              <a:rPr lang="en-US" sz="2800" b="1" u="sng">
                <a:solidFill>
                  <a:schemeClr val="accent2"/>
                </a:solidFill>
                <a:effectLst/>
              </a:rPr>
              <a:t>before </a:t>
            </a:r>
            <a:r>
              <a:rPr lang="en-US" sz="2800">
                <a:effectLst/>
              </a:rPr>
              <a:t>the key of the node.</a:t>
            </a:r>
          </a:p>
          <a:p>
            <a:pPr marL="457200" indent="-457200">
              <a:buSzPct val="100000"/>
              <a:buFont typeface="Monotype Sorts" pitchFamily="2" charset="2"/>
              <a:buChar char="·"/>
            </a:pPr>
            <a:r>
              <a:rPr lang="en-US" sz="2800">
                <a:effectLst/>
              </a:rPr>
              <a:t>Every key to the    </a:t>
            </a:r>
            <a:r>
              <a:rPr lang="en-US" sz="2800" b="1" u="sng">
                <a:solidFill>
                  <a:schemeClr val="accent2"/>
                </a:solidFill>
                <a:effectLst/>
              </a:rPr>
              <a:t>right</a:t>
            </a:r>
            <a:r>
              <a:rPr lang="en-US" sz="2800">
                <a:effectLst/>
              </a:rPr>
              <a:t> of a node is alphabetically </a:t>
            </a:r>
            <a:r>
              <a:rPr lang="en-US" sz="2800" b="1" u="sng">
                <a:solidFill>
                  <a:schemeClr val="accent2"/>
                </a:solidFill>
                <a:effectLst/>
              </a:rPr>
              <a:t>after </a:t>
            </a:r>
            <a:r>
              <a:rPr lang="en-US" sz="2800">
                <a:effectLst/>
              </a:rPr>
              <a:t>   the key of the node.</a:t>
            </a:r>
          </a:p>
        </p:txBody>
      </p:sp>
      <p:pic>
        <p:nvPicPr>
          <p:cNvPr id="26641" name="Picture 17"/>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26642" name="Picture 18"/>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26643" name="Picture 19"/>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26644" name="Picture 20"/>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26645" name="Picture 21"/>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26646" name="Rectangle 22"/>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26647" name="Rectangle 23"/>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26648" name="Rectangle 24"/>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26649" name="Rectangle 25"/>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26650" name="Rectangle 26"/>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26651" name="Picture 27"/>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26652" name="Picture 28"/>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26653" name="Rectangle 29"/>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26654" name="Rectangle 30"/>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spTree>
  </p:cSld>
  <p:clrMapOvr>
    <a:masterClrMapping/>
  </p:clrMapOvr>
  <p:transition>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2"/>
          <p:cNvSpPr>
            <a:spLocks noChangeShapeType="1"/>
          </p:cNvSpPr>
          <p:nvPr/>
        </p:nvSpPr>
        <p:spPr bwMode="auto">
          <a:xfrm>
            <a:off x="4648200" y="4556125"/>
            <a:ext cx="731838" cy="1082675"/>
          </a:xfrm>
          <a:prstGeom prst="line">
            <a:avLst/>
          </a:prstGeom>
          <a:noFill/>
          <a:ln w="12700">
            <a:solidFill>
              <a:schemeClr val="accent2"/>
            </a:solidFill>
            <a:round/>
            <a:headEnd/>
            <a:tailEnd/>
          </a:ln>
          <a:effectLst/>
        </p:spPr>
        <p:txBody>
          <a:bodyPr/>
          <a:lstStyle/>
          <a:p>
            <a:endParaRPr lang="en-US"/>
          </a:p>
        </p:txBody>
      </p:sp>
      <p:grpSp>
        <p:nvGrpSpPr>
          <p:cNvPr id="28678" name="Group 6"/>
          <p:cNvGrpSpPr>
            <a:grpSpLocks/>
          </p:cNvGrpSpPr>
          <p:nvPr/>
        </p:nvGrpSpPr>
        <p:grpSpPr bwMode="auto">
          <a:xfrm>
            <a:off x="4251325" y="2989263"/>
            <a:ext cx="1082675" cy="1797050"/>
            <a:chOff x="2678" y="1883"/>
            <a:chExt cx="682" cy="1132"/>
          </a:xfrm>
        </p:grpSpPr>
        <p:sp>
          <p:nvSpPr>
            <p:cNvPr id="28675" name="Line 3"/>
            <p:cNvSpPr>
              <a:spLocks noChangeShapeType="1"/>
            </p:cNvSpPr>
            <p:nvPr/>
          </p:nvSpPr>
          <p:spPr bwMode="auto">
            <a:xfrm flipH="1">
              <a:off x="2909" y="1883"/>
              <a:ext cx="451" cy="701"/>
            </a:xfrm>
            <a:prstGeom prst="line">
              <a:avLst/>
            </a:prstGeom>
            <a:noFill/>
            <a:ln w="12700">
              <a:solidFill>
                <a:schemeClr val="accent2"/>
              </a:solidFill>
              <a:round/>
              <a:headEnd/>
              <a:tailEnd/>
            </a:ln>
            <a:effectLst/>
          </p:spPr>
          <p:txBody>
            <a:bodyPr/>
            <a:lstStyle/>
            <a:p>
              <a:endParaRPr lang="en-US"/>
            </a:p>
          </p:txBody>
        </p:sp>
        <p:pic>
          <p:nvPicPr>
            <p:cNvPr id="28676" name="Picture 4"/>
            <p:cNvPicPr>
              <a:picLocks noChangeArrowheads="1"/>
            </p:cNvPicPr>
            <p:nvPr/>
          </p:nvPicPr>
          <p:blipFill>
            <a:blip r:embed="rId3" cstate="print"/>
            <a:srcRect/>
            <a:stretch>
              <a:fillRect/>
            </a:stretch>
          </p:blipFill>
          <p:spPr bwMode="auto">
            <a:xfrm>
              <a:off x="2678" y="2449"/>
              <a:ext cx="557" cy="566"/>
            </a:xfrm>
            <a:prstGeom prst="rect">
              <a:avLst/>
            </a:prstGeom>
            <a:noFill/>
            <a:ln w="12700">
              <a:noFill/>
              <a:miter lim="800000"/>
              <a:headEnd/>
              <a:tailEnd/>
            </a:ln>
            <a:effectLst/>
          </p:spPr>
        </p:pic>
        <p:sp>
          <p:nvSpPr>
            <p:cNvPr id="28677" name="Rectangle 5"/>
            <p:cNvSpPr>
              <a:spLocks noChangeArrowheads="1"/>
            </p:cNvSpPr>
            <p:nvPr/>
          </p:nvSpPr>
          <p:spPr bwMode="auto">
            <a:xfrm>
              <a:off x="272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28679" name="Picture 7"/>
          <p:cNvPicPr>
            <a:picLocks noChangeArrowheads="1"/>
          </p:cNvPicPr>
          <p:nvPr/>
        </p:nvPicPr>
        <p:blipFill>
          <a:blip r:embed="rId4" cstate="print"/>
          <a:srcRect/>
          <a:stretch>
            <a:fillRect/>
          </a:stretch>
        </p:blipFill>
        <p:spPr bwMode="auto">
          <a:xfrm>
            <a:off x="4910138" y="5318125"/>
            <a:ext cx="1009650" cy="857250"/>
          </a:xfrm>
          <a:prstGeom prst="rect">
            <a:avLst/>
          </a:prstGeom>
          <a:noFill/>
          <a:ln w="12700">
            <a:noFill/>
            <a:miter lim="800000"/>
            <a:headEnd/>
            <a:tailEnd/>
          </a:ln>
          <a:effectLst/>
        </p:spPr>
      </p:pic>
      <p:sp>
        <p:nvSpPr>
          <p:cNvPr id="28680" name="Rectangle 8"/>
          <p:cNvSpPr>
            <a:spLocks noChangeArrowheads="1"/>
          </p:cNvSpPr>
          <p:nvPr/>
        </p:nvSpPr>
        <p:spPr bwMode="auto">
          <a:xfrm>
            <a:off x="492442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28681" name="Line 9"/>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28682" name="Line 10"/>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28683" name="Line 11"/>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28684" name="Line 12"/>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28685" name="Line 13"/>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28686" name="Line 14"/>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28687" name="Rectangle 15"/>
          <p:cNvSpPr>
            <a:spLocks noGrp="1" noChangeArrowheads="1"/>
          </p:cNvSpPr>
          <p:nvPr>
            <p:ph type="title"/>
          </p:nvPr>
        </p:nvSpPr>
        <p:spPr>
          <a:noFill/>
          <a:ln/>
        </p:spPr>
        <p:txBody>
          <a:bodyPr/>
          <a:lstStyle/>
          <a:p>
            <a:r>
              <a:rPr lang="en-US"/>
              <a:t>A Binary Search Tree of States</a:t>
            </a:r>
          </a:p>
        </p:txBody>
      </p:sp>
      <p:sp>
        <p:nvSpPr>
          <p:cNvPr id="28688" name="Rectangle 16"/>
          <p:cNvSpPr>
            <a:spLocks noGrp="1" noChangeArrowheads="1"/>
          </p:cNvSpPr>
          <p:nvPr>
            <p:ph type="body" sz="half" idx="1"/>
          </p:nvPr>
        </p:nvSpPr>
        <p:spPr>
          <a:xfrm>
            <a:off x="685800" y="1981200"/>
            <a:ext cx="3946525" cy="4435475"/>
          </a:xfrm>
          <a:noFill/>
          <a:ln/>
        </p:spPr>
        <p:txBody>
          <a:bodyPr/>
          <a:lstStyle/>
          <a:p>
            <a:pPr marL="457200" indent="-457200">
              <a:buFont typeface="Monotype Sorts" pitchFamily="2" charset="2"/>
              <a:buNone/>
            </a:pPr>
            <a:r>
              <a:rPr lang="en-US" sz="2800">
                <a:effectLst/>
              </a:rPr>
              <a:t>Storage rules:</a:t>
            </a:r>
          </a:p>
          <a:p>
            <a:pPr marL="457200" indent="-457200">
              <a:buSzPct val="100000"/>
              <a:buFont typeface="Monotype Sorts" pitchFamily="2" charset="2"/>
              <a:buChar char="¶"/>
            </a:pPr>
            <a:r>
              <a:rPr lang="en-US" sz="2800">
                <a:effectLst/>
              </a:rPr>
              <a:t>Every key to the </a:t>
            </a:r>
            <a:r>
              <a:rPr lang="en-US" sz="2800" b="1" u="sng">
                <a:solidFill>
                  <a:schemeClr val="accent2"/>
                </a:solidFill>
                <a:effectLst/>
              </a:rPr>
              <a:t>left</a:t>
            </a:r>
            <a:r>
              <a:rPr lang="en-US" sz="2800">
                <a:effectLst/>
              </a:rPr>
              <a:t> of a node is alphabetically </a:t>
            </a:r>
            <a:r>
              <a:rPr lang="en-US" sz="2800" b="1" u="sng">
                <a:solidFill>
                  <a:schemeClr val="accent2"/>
                </a:solidFill>
                <a:effectLst/>
              </a:rPr>
              <a:t>before </a:t>
            </a:r>
            <a:r>
              <a:rPr lang="en-US" sz="2800">
                <a:effectLst/>
              </a:rPr>
              <a:t>the key of the node.</a:t>
            </a:r>
          </a:p>
          <a:p>
            <a:pPr marL="457200" indent="-457200">
              <a:buSzPct val="100000"/>
              <a:buFont typeface="Monotype Sorts" pitchFamily="2" charset="2"/>
              <a:buChar char="·"/>
            </a:pPr>
            <a:r>
              <a:rPr lang="en-US" sz="2800">
                <a:effectLst/>
              </a:rPr>
              <a:t>Every key to the    </a:t>
            </a:r>
            <a:r>
              <a:rPr lang="en-US" sz="2800" b="1" u="sng">
                <a:solidFill>
                  <a:schemeClr val="accent2"/>
                </a:solidFill>
                <a:effectLst/>
              </a:rPr>
              <a:t>right</a:t>
            </a:r>
            <a:r>
              <a:rPr lang="en-US" sz="2800">
                <a:effectLst/>
              </a:rPr>
              <a:t> of a node is alphabetically </a:t>
            </a:r>
            <a:r>
              <a:rPr lang="en-US" sz="2800" b="1" u="sng">
                <a:solidFill>
                  <a:schemeClr val="accent2"/>
                </a:solidFill>
                <a:effectLst/>
              </a:rPr>
              <a:t>after</a:t>
            </a:r>
            <a:r>
              <a:rPr lang="en-US" sz="2800" u="sng">
                <a:effectLst/>
              </a:rPr>
              <a:t> </a:t>
            </a:r>
            <a:r>
              <a:rPr lang="en-US" sz="2800">
                <a:effectLst/>
              </a:rPr>
              <a:t>   the key of the node</a:t>
            </a:r>
            <a:r>
              <a:rPr lang="en-US" sz="2800"/>
              <a:t>.</a:t>
            </a:r>
          </a:p>
        </p:txBody>
      </p:sp>
      <p:pic>
        <p:nvPicPr>
          <p:cNvPr id="28689" name="Picture 17"/>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28690" name="Picture 18"/>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28691" name="Picture 19"/>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28692" name="Picture 20"/>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28693" name="Picture 21"/>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28694" name="Rectangle 22"/>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28695" name="Rectangle 23"/>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28696" name="Rectangle 24"/>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28697" name="Rectangle 25"/>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28698" name="Rectangle 26"/>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28699" name="Picture 27"/>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28700" name="Picture 28"/>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28701" name="Rectangle 29"/>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28702" name="Rectangle 30"/>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spTree>
  </p:cSld>
  <p:clrMapOvr>
    <a:masterClrMapping/>
  </p:clrMapOvr>
  <p:transition>
    <p:randomBar dir="vert"/>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Line 2"/>
          <p:cNvSpPr>
            <a:spLocks noChangeShapeType="1"/>
          </p:cNvSpPr>
          <p:nvPr/>
        </p:nvSpPr>
        <p:spPr bwMode="auto">
          <a:xfrm>
            <a:off x="4791075" y="4556125"/>
            <a:ext cx="731838" cy="1082675"/>
          </a:xfrm>
          <a:prstGeom prst="line">
            <a:avLst/>
          </a:prstGeom>
          <a:noFill/>
          <a:ln w="12700">
            <a:solidFill>
              <a:schemeClr val="accent2"/>
            </a:solidFill>
            <a:round/>
            <a:headEnd/>
            <a:tailEnd/>
          </a:ln>
          <a:effectLst/>
        </p:spPr>
        <p:txBody>
          <a:bodyPr/>
          <a:lstStyle/>
          <a:p>
            <a:endParaRPr lang="en-US"/>
          </a:p>
        </p:txBody>
      </p:sp>
      <p:grpSp>
        <p:nvGrpSpPr>
          <p:cNvPr id="30726" name="Group 6"/>
          <p:cNvGrpSpPr>
            <a:grpSpLocks/>
          </p:cNvGrpSpPr>
          <p:nvPr/>
        </p:nvGrpSpPr>
        <p:grpSpPr bwMode="auto">
          <a:xfrm>
            <a:off x="4394200" y="2989263"/>
            <a:ext cx="1082675" cy="1797050"/>
            <a:chOff x="2768" y="1883"/>
            <a:chExt cx="682" cy="1132"/>
          </a:xfrm>
        </p:grpSpPr>
        <p:sp>
          <p:nvSpPr>
            <p:cNvPr id="30723" name="Line 3"/>
            <p:cNvSpPr>
              <a:spLocks noChangeShapeType="1"/>
            </p:cNvSpPr>
            <p:nvPr/>
          </p:nvSpPr>
          <p:spPr bwMode="auto">
            <a:xfrm flipH="1">
              <a:off x="2999" y="1883"/>
              <a:ext cx="451" cy="701"/>
            </a:xfrm>
            <a:prstGeom prst="line">
              <a:avLst/>
            </a:prstGeom>
            <a:noFill/>
            <a:ln w="12700">
              <a:solidFill>
                <a:schemeClr val="accent2"/>
              </a:solidFill>
              <a:round/>
              <a:headEnd/>
              <a:tailEnd/>
            </a:ln>
            <a:effectLst/>
          </p:spPr>
          <p:txBody>
            <a:bodyPr/>
            <a:lstStyle/>
            <a:p>
              <a:endParaRPr lang="en-US"/>
            </a:p>
          </p:txBody>
        </p:sp>
        <p:pic>
          <p:nvPicPr>
            <p:cNvPr id="30724" name="Picture 4"/>
            <p:cNvPicPr>
              <a:picLocks noChangeArrowheads="1"/>
            </p:cNvPicPr>
            <p:nvPr/>
          </p:nvPicPr>
          <p:blipFill>
            <a:blip r:embed="rId3" cstate="print"/>
            <a:srcRect/>
            <a:stretch>
              <a:fillRect/>
            </a:stretch>
          </p:blipFill>
          <p:spPr bwMode="auto">
            <a:xfrm>
              <a:off x="2768" y="2449"/>
              <a:ext cx="557" cy="566"/>
            </a:xfrm>
            <a:prstGeom prst="rect">
              <a:avLst/>
            </a:prstGeom>
            <a:noFill/>
            <a:ln w="12700">
              <a:noFill/>
              <a:miter lim="800000"/>
              <a:headEnd/>
              <a:tailEnd/>
            </a:ln>
            <a:effectLst/>
          </p:spPr>
        </p:pic>
        <p:sp>
          <p:nvSpPr>
            <p:cNvPr id="30725" name="Rectangle 5"/>
            <p:cNvSpPr>
              <a:spLocks noChangeArrowheads="1"/>
            </p:cNvSpPr>
            <p:nvPr/>
          </p:nvSpPr>
          <p:spPr bwMode="auto">
            <a:xfrm>
              <a:off x="281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30727" name="Picture 7"/>
          <p:cNvPicPr>
            <a:picLocks noChangeArrowheads="1"/>
          </p:cNvPicPr>
          <p:nvPr/>
        </p:nvPicPr>
        <p:blipFill>
          <a:blip r:embed="rId4" cstate="print"/>
          <a:srcRect/>
          <a:stretch>
            <a:fillRect/>
          </a:stretch>
        </p:blipFill>
        <p:spPr bwMode="auto">
          <a:xfrm>
            <a:off x="5053013" y="5318125"/>
            <a:ext cx="1009650" cy="857250"/>
          </a:xfrm>
          <a:prstGeom prst="rect">
            <a:avLst/>
          </a:prstGeom>
          <a:noFill/>
          <a:ln w="12700">
            <a:noFill/>
            <a:miter lim="800000"/>
            <a:headEnd/>
            <a:tailEnd/>
          </a:ln>
          <a:effectLst/>
        </p:spPr>
      </p:pic>
      <p:sp>
        <p:nvSpPr>
          <p:cNvPr id="30728" name="Rectangle 8"/>
          <p:cNvSpPr>
            <a:spLocks noChangeArrowheads="1"/>
          </p:cNvSpPr>
          <p:nvPr/>
        </p:nvSpPr>
        <p:spPr bwMode="auto">
          <a:xfrm>
            <a:off x="5067300"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30729" name="Line 9"/>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30730" name="Line 10"/>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30731" name="Line 11"/>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30732" name="Line 12"/>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30733" name="Line 13"/>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30734" name="Line 14"/>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30735" name="Rectangle 15"/>
          <p:cNvSpPr>
            <a:spLocks noGrp="1" noChangeArrowheads="1"/>
          </p:cNvSpPr>
          <p:nvPr>
            <p:ph type="title"/>
          </p:nvPr>
        </p:nvSpPr>
        <p:spPr>
          <a:noFill/>
          <a:ln/>
        </p:spPr>
        <p:txBody>
          <a:bodyPr/>
          <a:lstStyle/>
          <a:p>
            <a:r>
              <a:rPr lang="en-US"/>
              <a:t>Retrieving Data</a:t>
            </a:r>
          </a:p>
        </p:txBody>
      </p:sp>
      <p:sp>
        <p:nvSpPr>
          <p:cNvPr id="30736" name="Rectangle 16"/>
          <p:cNvSpPr>
            <a:spLocks noGrp="1" noChangeArrowheads="1"/>
          </p:cNvSpPr>
          <p:nvPr>
            <p:ph type="body" sz="half" idx="1"/>
          </p:nvPr>
        </p:nvSpPr>
        <p:spPr>
          <a:xfrm>
            <a:off x="574675" y="1981200"/>
            <a:ext cx="3946525" cy="4435475"/>
          </a:xfrm>
          <a:noFill/>
          <a:ln/>
        </p:spPr>
        <p:txBody>
          <a:bodyPr/>
          <a:lstStyle/>
          <a:p>
            <a:pPr marL="457200" indent="-457200">
              <a:buFont typeface="Monotype Sorts" pitchFamily="2" charset="2"/>
              <a:buNone/>
            </a:pPr>
            <a:r>
              <a:rPr lang="en-US" sz="2800">
                <a:effectLst/>
              </a:rPr>
              <a:t>Start at the root.</a:t>
            </a:r>
          </a:p>
          <a:p>
            <a:pPr marL="457200" indent="-457200">
              <a:buSzPct val="100000"/>
              <a:buFont typeface="Monotype Sorts" pitchFamily="2" charset="2"/>
              <a:buChar char="¶"/>
            </a:pPr>
            <a:r>
              <a:rPr lang="en-US" sz="2800">
                <a:effectLst/>
              </a:rPr>
              <a:t>If the current node has the key, then stop and retrieve the data.</a:t>
            </a:r>
          </a:p>
          <a:p>
            <a:pPr marL="457200" indent="-457200">
              <a:buSzPct val="100000"/>
              <a:buFont typeface="Monotype Sorts" pitchFamily="2" charset="2"/>
              <a:buChar char="·"/>
            </a:pPr>
            <a:r>
              <a:rPr lang="en-US" sz="2800">
                <a:effectLst/>
              </a:rPr>
              <a:t>If the current node's key is too </a:t>
            </a:r>
            <a:r>
              <a:rPr lang="en-US" sz="2800" b="1" u="sng">
                <a:solidFill>
                  <a:schemeClr val="accent2"/>
                </a:solidFill>
                <a:effectLst/>
              </a:rPr>
              <a:t>large</a:t>
            </a:r>
            <a:r>
              <a:rPr lang="en-US" sz="2800">
                <a:effectLst/>
              </a:rPr>
              <a:t>, move </a:t>
            </a:r>
            <a:r>
              <a:rPr lang="en-US" sz="2800" b="1" u="sng">
                <a:solidFill>
                  <a:schemeClr val="accent2"/>
                </a:solidFill>
                <a:effectLst/>
              </a:rPr>
              <a:t>left</a:t>
            </a:r>
            <a:r>
              <a:rPr lang="en-US" sz="2800">
                <a:effectLst/>
              </a:rPr>
              <a:t> and repeat 1-3. </a:t>
            </a:r>
          </a:p>
          <a:p>
            <a:pPr marL="457200" indent="-457200">
              <a:buSzPct val="100000"/>
              <a:buFont typeface="Monotype Sorts" pitchFamily="2" charset="2"/>
              <a:buChar char="Ì"/>
            </a:pPr>
            <a:r>
              <a:rPr lang="en-US" sz="2800">
                <a:effectLst/>
              </a:rPr>
              <a:t>If the current node's key is too </a:t>
            </a:r>
            <a:r>
              <a:rPr lang="en-US" sz="2800" b="1" u="sng">
                <a:solidFill>
                  <a:schemeClr val="accent2"/>
                </a:solidFill>
                <a:effectLst/>
              </a:rPr>
              <a:t>small</a:t>
            </a:r>
            <a:r>
              <a:rPr lang="en-US" sz="2800">
                <a:effectLst/>
              </a:rPr>
              <a:t>, move </a:t>
            </a:r>
            <a:r>
              <a:rPr lang="en-US" sz="2800" b="1" u="sng">
                <a:solidFill>
                  <a:schemeClr val="accent2"/>
                </a:solidFill>
                <a:effectLst/>
              </a:rPr>
              <a:t>right</a:t>
            </a:r>
            <a:r>
              <a:rPr lang="en-US" sz="2800">
                <a:effectLst/>
              </a:rPr>
              <a:t> and repeat 1-3.</a:t>
            </a:r>
          </a:p>
        </p:txBody>
      </p:sp>
      <p:pic>
        <p:nvPicPr>
          <p:cNvPr id="30737" name="Picture 17"/>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30738" name="Picture 18"/>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30739" name="Picture 19"/>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30740" name="Picture 20"/>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30741" name="Picture 21"/>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30742" name="Rectangle 22"/>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30743" name="Rectangle 23"/>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30744" name="Rectangle 24"/>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30745" name="Rectangle 25"/>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30746" name="Rectangle 26"/>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30747" name="Picture 27"/>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30748" name="Picture 28"/>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30749" name="Rectangle 29"/>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30750" name="Rectangle 30"/>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30736">
                                            <p:txEl>
                                              <p:pRg st="0" end="0"/>
                                            </p:txEl>
                                          </p:spTgt>
                                        </p:tgtEl>
                                        <p:attrNameLst>
                                          <p:attrName>style.visibility</p:attrName>
                                        </p:attrNameLst>
                                      </p:cBhvr>
                                      <p:to>
                                        <p:strVal val="visible"/>
                                      </p:to>
                                    </p:set>
                                    <p:animEffect transition="in" filter="randombar(vertical)">
                                      <p:cBhvr>
                                        <p:cTn id="7" dur="500"/>
                                        <p:tgtEl>
                                          <p:spTgt spid="307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30736">
                                            <p:txEl>
                                              <p:pRg st="1" end="1"/>
                                            </p:txEl>
                                          </p:spTgt>
                                        </p:tgtEl>
                                        <p:attrNameLst>
                                          <p:attrName>style.visibility</p:attrName>
                                        </p:attrNameLst>
                                      </p:cBhvr>
                                      <p:to>
                                        <p:strVal val="visible"/>
                                      </p:to>
                                    </p:set>
                                    <p:animEffect transition="in" filter="randombar(vertical)">
                                      <p:cBhvr>
                                        <p:cTn id="12" dur="500"/>
                                        <p:tgtEl>
                                          <p:spTgt spid="307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30736">
                                            <p:txEl>
                                              <p:pRg st="2" end="2"/>
                                            </p:txEl>
                                          </p:spTgt>
                                        </p:tgtEl>
                                        <p:attrNameLst>
                                          <p:attrName>style.visibility</p:attrName>
                                        </p:attrNameLst>
                                      </p:cBhvr>
                                      <p:to>
                                        <p:strVal val="visible"/>
                                      </p:to>
                                    </p:set>
                                    <p:animEffect transition="in" filter="randombar(vertical)">
                                      <p:cBhvr>
                                        <p:cTn id="17" dur="500"/>
                                        <p:tgtEl>
                                          <p:spTgt spid="307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30736">
                                            <p:txEl>
                                              <p:pRg st="3" end="3"/>
                                            </p:txEl>
                                          </p:spTgt>
                                        </p:tgtEl>
                                        <p:attrNameLst>
                                          <p:attrName>style.visibility</p:attrName>
                                        </p:attrNameLst>
                                      </p:cBhvr>
                                      <p:to>
                                        <p:strVal val="visible"/>
                                      </p:to>
                                    </p:set>
                                    <p:animEffect transition="in" filter="randombar(vertical)">
                                      <p:cBhvr>
                                        <p:cTn id="22" dur="500"/>
                                        <p:tgtEl>
                                          <p:spTgt spid="3073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6"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32774" name="Group 6"/>
          <p:cNvGrpSpPr>
            <a:grpSpLocks/>
          </p:cNvGrpSpPr>
          <p:nvPr/>
        </p:nvGrpSpPr>
        <p:grpSpPr bwMode="auto">
          <a:xfrm>
            <a:off x="4346575" y="2989263"/>
            <a:ext cx="1082675" cy="1797050"/>
            <a:chOff x="2738" y="1883"/>
            <a:chExt cx="682" cy="1132"/>
          </a:xfrm>
        </p:grpSpPr>
        <p:sp>
          <p:nvSpPr>
            <p:cNvPr id="32771"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32772"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32773"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32775"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32776"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32777" name="Line 9"/>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32778" name="Line 10"/>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32779" name="Line 11"/>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32780" name="Line 12"/>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32781" name="Line 13"/>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32782" name="Line 14"/>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32783" name="Rectangle 15"/>
          <p:cNvSpPr>
            <a:spLocks noGrp="1" noChangeArrowheads="1"/>
          </p:cNvSpPr>
          <p:nvPr>
            <p:ph type="title"/>
          </p:nvPr>
        </p:nvSpPr>
        <p:spPr>
          <a:noFill/>
          <a:ln/>
        </p:spPr>
        <p:txBody>
          <a:bodyPr/>
          <a:lstStyle/>
          <a:p>
            <a:r>
              <a:rPr lang="en-US"/>
              <a:t>Retrieve ' New Hampshire'</a:t>
            </a:r>
          </a:p>
        </p:txBody>
      </p:sp>
      <p:pic>
        <p:nvPicPr>
          <p:cNvPr id="32784" name="Picture 16"/>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32785" name="Picture 17"/>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32786" name="Picture 18"/>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32787" name="Picture 19"/>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32788" name="Picture 20"/>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32789" name="Rectangle 21"/>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32790" name="Rectangle 22"/>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32791" name="Rectangle 23"/>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32792" name="Rectangle 24"/>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32793" name="Rectangle 25"/>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32794" name="Picture 26"/>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32795" name="Picture 27"/>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32796" name="Rectangle 28"/>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32797" name="Rectangle 29"/>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sp>
        <p:nvSpPr>
          <p:cNvPr id="32798" name="Rectangle 30"/>
          <p:cNvSpPr>
            <a:spLocks noGrp="1" noChangeArrowheads="1"/>
          </p:cNvSpPr>
          <p:nvPr>
            <p:ph type="body" sz="half" idx="1"/>
          </p:nvPr>
        </p:nvSpPr>
        <p:spPr>
          <a:xfrm>
            <a:off x="574675" y="1981200"/>
            <a:ext cx="3946525" cy="4435475"/>
          </a:xfrm>
          <a:noFill/>
          <a:ln/>
        </p:spPr>
        <p:txBody>
          <a:bodyPr/>
          <a:lstStyle/>
          <a:p>
            <a:pPr marL="457200" indent="-457200">
              <a:buFont typeface="Monotype Sorts" pitchFamily="2" charset="2"/>
              <a:buNone/>
            </a:pPr>
            <a:r>
              <a:rPr lang="en-US" sz="2800">
                <a:effectLst/>
              </a:rPr>
              <a:t>Start at the root.</a:t>
            </a:r>
          </a:p>
          <a:p>
            <a:pPr marL="457200" indent="-457200">
              <a:buSzPct val="100000"/>
              <a:buFont typeface="Monotype Sorts" pitchFamily="2" charset="2"/>
              <a:buChar char="¶"/>
            </a:pPr>
            <a:r>
              <a:rPr lang="en-US" sz="2800">
                <a:effectLst/>
              </a:rPr>
              <a:t>If the current node has the key, then stop and retrieve the data.</a:t>
            </a:r>
          </a:p>
          <a:p>
            <a:pPr marL="457200" indent="-457200">
              <a:buSzPct val="100000"/>
              <a:buFont typeface="Monotype Sorts" pitchFamily="2" charset="2"/>
              <a:buChar char="·"/>
            </a:pPr>
            <a:r>
              <a:rPr lang="en-US" sz="2800">
                <a:effectLst/>
              </a:rPr>
              <a:t>If the current node's key is too </a:t>
            </a:r>
            <a:r>
              <a:rPr lang="en-US" sz="2800" b="1" u="sng">
                <a:solidFill>
                  <a:schemeClr val="accent2"/>
                </a:solidFill>
                <a:effectLst/>
              </a:rPr>
              <a:t>large</a:t>
            </a:r>
            <a:r>
              <a:rPr lang="en-US" sz="2800">
                <a:effectLst/>
              </a:rPr>
              <a:t>, move </a:t>
            </a:r>
            <a:r>
              <a:rPr lang="en-US" sz="2800" b="1" u="sng">
                <a:solidFill>
                  <a:schemeClr val="accent2"/>
                </a:solidFill>
                <a:effectLst/>
              </a:rPr>
              <a:t>left</a:t>
            </a:r>
            <a:r>
              <a:rPr lang="en-US" sz="2800">
                <a:effectLst/>
              </a:rPr>
              <a:t> and repeat 1-3. </a:t>
            </a:r>
          </a:p>
          <a:p>
            <a:pPr marL="457200" indent="-457200">
              <a:buSzPct val="100000"/>
              <a:buFont typeface="Monotype Sorts" pitchFamily="2" charset="2"/>
              <a:buChar char="Ì"/>
            </a:pPr>
            <a:r>
              <a:rPr lang="en-US" sz="2800">
                <a:effectLst/>
              </a:rPr>
              <a:t>If the current node's key is too </a:t>
            </a:r>
            <a:r>
              <a:rPr lang="en-US" sz="2800" b="1" u="sng">
                <a:solidFill>
                  <a:schemeClr val="accent2"/>
                </a:solidFill>
                <a:effectLst/>
              </a:rPr>
              <a:t>small</a:t>
            </a:r>
            <a:r>
              <a:rPr lang="en-US" sz="2800">
                <a:effectLst/>
              </a:rPr>
              <a:t>, move </a:t>
            </a:r>
            <a:r>
              <a:rPr lang="en-US" sz="2800" b="1" u="sng">
                <a:solidFill>
                  <a:schemeClr val="accent2"/>
                </a:solidFill>
                <a:effectLst/>
              </a:rPr>
              <a:t>right</a:t>
            </a:r>
            <a:r>
              <a:rPr lang="en-US" sz="2800">
                <a:effectLst/>
              </a:rPr>
              <a:t> and repeat 1-3.</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34822" name="Group 6"/>
          <p:cNvGrpSpPr>
            <a:grpSpLocks/>
          </p:cNvGrpSpPr>
          <p:nvPr/>
        </p:nvGrpSpPr>
        <p:grpSpPr bwMode="auto">
          <a:xfrm>
            <a:off x="4346575" y="2989263"/>
            <a:ext cx="1082675" cy="1797050"/>
            <a:chOff x="2738" y="1883"/>
            <a:chExt cx="682" cy="1132"/>
          </a:xfrm>
        </p:grpSpPr>
        <p:sp>
          <p:nvSpPr>
            <p:cNvPr id="34819"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34820"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34821"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34823"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34824"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34825" name="Line 9"/>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34826" name="Line 10"/>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34827" name="Line 11"/>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34828" name="Line 12"/>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34829" name="Line 13"/>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34830" name="Line 14"/>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34831" name="Rectangle 15"/>
          <p:cNvSpPr>
            <a:spLocks noGrp="1" noChangeArrowheads="1"/>
          </p:cNvSpPr>
          <p:nvPr>
            <p:ph type="title"/>
          </p:nvPr>
        </p:nvSpPr>
        <p:spPr>
          <a:noFill/>
          <a:ln/>
        </p:spPr>
        <p:txBody>
          <a:bodyPr/>
          <a:lstStyle/>
          <a:p>
            <a:r>
              <a:rPr lang="en-US"/>
              <a:t>Retrieve 'New Hampshire'</a:t>
            </a:r>
          </a:p>
        </p:txBody>
      </p:sp>
      <p:pic>
        <p:nvPicPr>
          <p:cNvPr id="34832" name="Picture 16"/>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34833" name="Picture 17"/>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34834" name="Picture 18"/>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34835" name="Picture 19"/>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34836" name="Picture 20"/>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34837" name="Rectangle 21"/>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34838" name="Rectangle 22"/>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34839" name="Rectangle 23"/>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34840" name="Rectangle 24"/>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34841" name="Rectangle 25"/>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34842" name="Picture 26"/>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34843" name="Picture 27"/>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34844" name="Rectangle 28"/>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34845" name="Rectangle 29"/>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sp>
        <p:nvSpPr>
          <p:cNvPr id="34846" name="Rectangle 30"/>
          <p:cNvSpPr>
            <a:spLocks noGrp="1" noChangeArrowheads="1"/>
          </p:cNvSpPr>
          <p:nvPr>
            <p:ph type="body" sz="half" idx="1"/>
          </p:nvPr>
        </p:nvSpPr>
        <p:spPr>
          <a:xfrm>
            <a:off x="574675" y="1981200"/>
            <a:ext cx="3946525" cy="4435475"/>
          </a:xfrm>
          <a:noFill/>
          <a:ln/>
        </p:spPr>
        <p:txBody>
          <a:bodyPr/>
          <a:lstStyle/>
          <a:p>
            <a:pPr marL="457200" indent="-457200">
              <a:buFont typeface="Monotype Sorts" pitchFamily="2" charset="2"/>
              <a:buNone/>
            </a:pPr>
            <a:r>
              <a:rPr lang="en-US" sz="2800">
                <a:effectLst/>
              </a:rPr>
              <a:t>Start at the root.</a:t>
            </a:r>
          </a:p>
          <a:p>
            <a:pPr marL="457200" indent="-457200">
              <a:buSzPct val="100000"/>
              <a:buFont typeface="Monotype Sorts" pitchFamily="2" charset="2"/>
              <a:buChar char="¶"/>
            </a:pPr>
            <a:r>
              <a:rPr lang="en-US" sz="2800">
                <a:effectLst/>
              </a:rPr>
              <a:t>If the current node has the key, then stop and retrieve the data.</a:t>
            </a:r>
          </a:p>
          <a:p>
            <a:pPr marL="457200" indent="-457200">
              <a:buSzPct val="100000"/>
              <a:buFont typeface="Monotype Sorts" pitchFamily="2" charset="2"/>
              <a:buChar char="·"/>
            </a:pPr>
            <a:r>
              <a:rPr lang="en-US" sz="2800">
                <a:effectLst/>
              </a:rPr>
              <a:t>If the current node's key is too </a:t>
            </a:r>
            <a:r>
              <a:rPr lang="en-US" sz="2800" b="1" u="sng">
                <a:solidFill>
                  <a:schemeClr val="accent2"/>
                </a:solidFill>
                <a:effectLst/>
              </a:rPr>
              <a:t>large</a:t>
            </a:r>
            <a:r>
              <a:rPr lang="en-US" sz="2800">
                <a:effectLst/>
              </a:rPr>
              <a:t>, move </a:t>
            </a:r>
            <a:r>
              <a:rPr lang="en-US" sz="2800" b="1" u="sng">
                <a:solidFill>
                  <a:schemeClr val="accent2"/>
                </a:solidFill>
                <a:effectLst/>
              </a:rPr>
              <a:t>left</a:t>
            </a:r>
            <a:r>
              <a:rPr lang="en-US" sz="2800">
                <a:effectLst/>
              </a:rPr>
              <a:t> and repeat 1-3. </a:t>
            </a:r>
          </a:p>
          <a:p>
            <a:pPr marL="457200" indent="-457200">
              <a:buSzPct val="100000"/>
              <a:buFont typeface="Monotype Sorts" pitchFamily="2" charset="2"/>
              <a:buChar char="Ì"/>
            </a:pPr>
            <a:r>
              <a:rPr lang="en-US" sz="2800">
                <a:effectLst/>
              </a:rPr>
              <a:t>If the current node's key is too </a:t>
            </a:r>
            <a:r>
              <a:rPr lang="en-US" sz="2800" b="1" u="sng">
                <a:solidFill>
                  <a:schemeClr val="accent2"/>
                </a:solidFill>
                <a:effectLst/>
              </a:rPr>
              <a:t>small</a:t>
            </a:r>
            <a:r>
              <a:rPr lang="en-US" sz="2800">
                <a:effectLst/>
              </a:rPr>
              <a:t>, move </a:t>
            </a:r>
            <a:r>
              <a:rPr lang="en-US" sz="2800" b="1" u="sng">
                <a:solidFill>
                  <a:schemeClr val="accent2"/>
                </a:solidFill>
                <a:effectLst/>
              </a:rPr>
              <a:t>right</a:t>
            </a:r>
            <a:r>
              <a:rPr lang="en-US" sz="2800">
                <a:effectLst/>
              </a:rPr>
              <a:t> and repeat 1-3.</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36870" name="Group 6"/>
          <p:cNvGrpSpPr>
            <a:grpSpLocks/>
          </p:cNvGrpSpPr>
          <p:nvPr/>
        </p:nvGrpSpPr>
        <p:grpSpPr bwMode="auto">
          <a:xfrm>
            <a:off x="4346575" y="2989263"/>
            <a:ext cx="1082675" cy="1797050"/>
            <a:chOff x="2738" y="1883"/>
            <a:chExt cx="682" cy="1132"/>
          </a:xfrm>
        </p:grpSpPr>
        <p:sp>
          <p:nvSpPr>
            <p:cNvPr id="36867"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36868"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36869"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36871"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36872"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36873" name="Line 9"/>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36874" name="Line 10"/>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36875" name="Line 11"/>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36876" name="Line 12"/>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36877" name="Line 13"/>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36878" name="Line 14"/>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36879" name="Rectangle 15"/>
          <p:cNvSpPr>
            <a:spLocks noGrp="1" noChangeArrowheads="1"/>
          </p:cNvSpPr>
          <p:nvPr>
            <p:ph type="title"/>
          </p:nvPr>
        </p:nvSpPr>
        <p:spPr>
          <a:noFill/>
          <a:ln/>
        </p:spPr>
        <p:txBody>
          <a:bodyPr/>
          <a:lstStyle/>
          <a:p>
            <a:r>
              <a:rPr lang="en-US"/>
              <a:t>Retrieve 'New Hampshire'</a:t>
            </a:r>
          </a:p>
        </p:txBody>
      </p:sp>
      <p:pic>
        <p:nvPicPr>
          <p:cNvPr id="36880" name="Picture 16"/>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36881" name="Picture 17"/>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36882" name="Picture 18"/>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36883" name="Picture 19"/>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36884" name="Picture 20"/>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36885" name="Rectangle 21"/>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36886" name="Rectangle 22"/>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36887" name="Rectangle 23"/>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36888" name="Rectangle 24"/>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36889" name="Rectangle 25"/>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36890" name="Picture 26"/>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36891" name="Picture 27"/>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36892" name="Rectangle 28"/>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36893" name="Rectangle 29"/>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sp>
        <p:nvSpPr>
          <p:cNvPr id="36894" name="Rectangle 30"/>
          <p:cNvSpPr>
            <a:spLocks noGrp="1" noChangeArrowheads="1"/>
          </p:cNvSpPr>
          <p:nvPr>
            <p:ph type="body" sz="half" idx="1"/>
          </p:nvPr>
        </p:nvSpPr>
        <p:spPr>
          <a:xfrm>
            <a:off x="574675" y="1981200"/>
            <a:ext cx="3946525" cy="4435475"/>
          </a:xfrm>
          <a:noFill/>
          <a:ln/>
        </p:spPr>
        <p:txBody>
          <a:bodyPr/>
          <a:lstStyle/>
          <a:p>
            <a:pPr marL="457200" indent="-457200">
              <a:buFont typeface="Monotype Sorts" pitchFamily="2" charset="2"/>
              <a:buNone/>
            </a:pPr>
            <a:r>
              <a:rPr lang="en-US" sz="2800">
                <a:effectLst/>
              </a:rPr>
              <a:t>Start at the root.</a:t>
            </a:r>
          </a:p>
          <a:p>
            <a:pPr marL="457200" indent="-457200">
              <a:buSzPct val="100000"/>
              <a:buFont typeface="Monotype Sorts" pitchFamily="2" charset="2"/>
              <a:buChar char="¶"/>
            </a:pPr>
            <a:r>
              <a:rPr lang="en-US" sz="2800">
                <a:effectLst/>
              </a:rPr>
              <a:t>If the current node has the key, then stop and retrieve the data.</a:t>
            </a:r>
          </a:p>
          <a:p>
            <a:pPr marL="457200" indent="-457200">
              <a:buSzPct val="100000"/>
              <a:buFont typeface="Monotype Sorts" pitchFamily="2" charset="2"/>
              <a:buChar char="·"/>
            </a:pPr>
            <a:r>
              <a:rPr lang="en-US" sz="2800">
                <a:effectLst/>
              </a:rPr>
              <a:t>If the current node's key is too </a:t>
            </a:r>
            <a:r>
              <a:rPr lang="en-US" sz="2800" b="1" u="sng">
                <a:solidFill>
                  <a:schemeClr val="accent2"/>
                </a:solidFill>
                <a:effectLst/>
              </a:rPr>
              <a:t>large</a:t>
            </a:r>
            <a:r>
              <a:rPr lang="en-US" sz="2800">
                <a:effectLst/>
              </a:rPr>
              <a:t>, move </a:t>
            </a:r>
            <a:r>
              <a:rPr lang="en-US" sz="2800" b="1" u="sng">
                <a:solidFill>
                  <a:schemeClr val="accent2"/>
                </a:solidFill>
                <a:effectLst/>
              </a:rPr>
              <a:t>left</a:t>
            </a:r>
            <a:r>
              <a:rPr lang="en-US" sz="2800">
                <a:effectLst/>
              </a:rPr>
              <a:t> and repeat 1-3. </a:t>
            </a:r>
          </a:p>
          <a:p>
            <a:pPr marL="457200" indent="-457200">
              <a:buSzPct val="100000"/>
              <a:buFont typeface="Monotype Sorts" pitchFamily="2" charset="2"/>
              <a:buChar char="Ì"/>
            </a:pPr>
            <a:r>
              <a:rPr lang="en-US" sz="2800">
                <a:effectLst/>
              </a:rPr>
              <a:t>If the current node's key is too </a:t>
            </a:r>
            <a:r>
              <a:rPr lang="en-US" sz="2800" b="1" u="sng">
                <a:solidFill>
                  <a:schemeClr val="accent2"/>
                </a:solidFill>
                <a:effectLst/>
              </a:rPr>
              <a:t>small</a:t>
            </a:r>
            <a:r>
              <a:rPr lang="en-US" sz="2800">
                <a:effectLst/>
              </a:rPr>
              <a:t>, move </a:t>
            </a:r>
            <a:r>
              <a:rPr lang="en-US" sz="2800" b="1" u="sng">
                <a:solidFill>
                  <a:schemeClr val="accent2"/>
                </a:solidFill>
                <a:effectLst/>
              </a:rPr>
              <a:t>right</a:t>
            </a:r>
            <a:r>
              <a:rPr lang="en-US" sz="2800">
                <a:effectLst/>
              </a:rPr>
              <a:t> and repeat 1-3.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rrowheads="1"/>
          </p:cNvPicPr>
          <p:nvPr/>
        </p:nvPicPr>
        <p:blipFill>
          <a:blip r:embed="rId3" cstate="print"/>
          <a:srcRect/>
          <a:stretch>
            <a:fillRect/>
          </a:stretch>
        </p:blipFill>
        <p:spPr bwMode="auto">
          <a:xfrm>
            <a:off x="0" y="2189163"/>
            <a:ext cx="4019550" cy="3178175"/>
          </a:xfrm>
          <a:prstGeom prst="rect">
            <a:avLst/>
          </a:prstGeom>
          <a:noFill/>
          <a:ln w="12700">
            <a:noFill/>
            <a:miter lim="800000"/>
            <a:headEnd/>
            <a:tailEnd/>
          </a:ln>
          <a:effectLst/>
        </p:spPr>
      </p:pic>
      <p:sp>
        <p:nvSpPr>
          <p:cNvPr id="4099" name="Rectangle 3"/>
          <p:cNvSpPr>
            <a:spLocks noGrp="1" noChangeArrowheads="1"/>
          </p:cNvSpPr>
          <p:nvPr>
            <p:ph type="body" sz="half" idx="1"/>
          </p:nvPr>
        </p:nvSpPr>
        <p:spPr>
          <a:xfrm>
            <a:off x="3573463" y="1981200"/>
            <a:ext cx="5516562" cy="4114800"/>
          </a:xfrm>
          <a:noFill/>
          <a:ln/>
        </p:spPr>
        <p:txBody>
          <a:bodyPr/>
          <a:lstStyle/>
          <a:p>
            <a:r>
              <a:rPr lang="en-US" sz="2800">
                <a:effectLst/>
              </a:rPr>
              <a:t>One of the tree applications in Chapter 10 is </a:t>
            </a:r>
            <a:r>
              <a:rPr lang="en-US" sz="2800" b="1" u="sng">
                <a:solidFill>
                  <a:schemeClr val="accent2"/>
                </a:solidFill>
                <a:effectLst/>
              </a:rPr>
              <a:t>binary search trees</a:t>
            </a:r>
            <a:r>
              <a:rPr lang="en-US" sz="2800">
                <a:effectLst/>
              </a:rPr>
              <a:t>.</a:t>
            </a:r>
          </a:p>
          <a:p>
            <a:r>
              <a:rPr lang="en-US" sz="2800">
                <a:effectLst/>
              </a:rPr>
              <a:t>In Chapter 10, binary search trees are used to implement bags and sets.</a:t>
            </a:r>
          </a:p>
          <a:p>
            <a:r>
              <a:rPr lang="en-US" sz="2800">
                <a:effectLst/>
              </a:rPr>
              <a:t>This presentation illustrates how another data type called a </a:t>
            </a:r>
            <a:r>
              <a:rPr lang="en-US" sz="2800" b="1" u="sng">
                <a:solidFill>
                  <a:schemeClr val="accent2"/>
                </a:solidFill>
                <a:effectLst/>
              </a:rPr>
              <a:t>dictionary</a:t>
            </a:r>
            <a:r>
              <a:rPr lang="en-US" sz="2800">
                <a:effectLst/>
              </a:rPr>
              <a:t> is implemented with binary search trees.</a:t>
            </a:r>
          </a:p>
        </p:txBody>
      </p:sp>
      <p:pic>
        <p:nvPicPr>
          <p:cNvPr id="4100" name="Picture 4"/>
          <p:cNvPicPr>
            <a:picLocks noChangeArrowheads="1"/>
          </p:cNvPicPr>
          <p:nvPr/>
        </p:nvPicPr>
        <p:blipFill>
          <a:blip r:embed="rId4"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4101" name="Rectangle 5"/>
          <p:cNvSpPr>
            <a:spLocks noGrp="1" noChangeArrowheads="1"/>
          </p:cNvSpPr>
          <p:nvPr>
            <p:ph type="title"/>
          </p:nvPr>
        </p:nvSpPr>
        <p:spPr>
          <a:xfrm>
            <a:off x="990600" y="266700"/>
            <a:ext cx="7772400" cy="1143000"/>
          </a:xfrm>
          <a:noFill/>
          <a:ln/>
        </p:spPr>
        <p:txBody>
          <a:bodyPr/>
          <a:lstStyle/>
          <a:p>
            <a:r>
              <a:rPr lang="en-US"/>
              <a:t>Binary Search Trees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38918" name="Group 6"/>
          <p:cNvGrpSpPr>
            <a:grpSpLocks/>
          </p:cNvGrpSpPr>
          <p:nvPr/>
        </p:nvGrpSpPr>
        <p:grpSpPr bwMode="auto">
          <a:xfrm>
            <a:off x="4346575" y="2989263"/>
            <a:ext cx="1082675" cy="1797050"/>
            <a:chOff x="2738" y="1883"/>
            <a:chExt cx="682" cy="1132"/>
          </a:xfrm>
        </p:grpSpPr>
        <p:sp>
          <p:nvSpPr>
            <p:cNvPr id="38915"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38916"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38917"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38919"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38920"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38921" name="Line 9"/>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38922" name="Line 10"/>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38923" name="Line 11"/>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38924" name="Line 12"/>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38925" name="Line 13"/>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38926" name="Line 14"/>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38927" name="Rectangle 15"/>
          <p:cNvSpPr>
            <a:spLocks noGrp="1" noChangeArrowheads="1"/>
          </p:cNvSpPr>
          <p:nvPr>
            <p:ph type="title"/>
          </p:nvPr>
        </p:nvSpPr>
        <p:spPr>
          <a:noFill/>
          <a:ln/>
        </p:spPr>
        <p:txBody>
          <a:bodyPr/>
          <a:lstStyle/>
          <a:p>
            <a:r>
              <a:rPr lang="en-US"/>
              <a:t>Retrieve 'New Hampshire'</a:t>
            </a:r>
          </a:p>
        </p:txBody>
      </p:sp>
      <p:pic>
        <p:nvPicPr>
          <p:cNvPr id="38928" name="Picture 16"/>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38929" name="Picture 17"/>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38930" name="Picture 18"/>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38931" name="Picture 19"/>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38932" name="Picture 20"/>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38933" name="Rectangle 21"/>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38934" name="Rectangle 22"/>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38935" name="Rectangle 23"/>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38936" name="Rectangle 24"/>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38937" name="Rectangle 25"/>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38938" name="Picture 26"/>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38939" name="Picture 27"/>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38940" name="Rectangle 28"/>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38941" name="Rectangle 29"/>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sp>
        <p:nvSpPr>
          <p:cNvPr id="38942" name="Rectangle 30"/>
          <p:cNvSpPr>
            <a:spLocks noGrp="1" noChangeArrowheads="1"/>
          </p:cNvSpPr>
          <p:nvPr>
            <p:ph type="body" sz="half" idx="1"/>
          </p:nvPr>
        </p:nvSpPr>
        <p:spPr>
          <a:xfrm>
            <a:off x="574675" y="1981200"/>
            <a:ext cx="3946525" cy="4435475"/>
          </a:xfrm>
          <a:noFill/>
          <a:ln/>
        </p:spPr>
        <p:txBody>
          <a:bodyPr/>
          <a:lstStyle/>
          <a:p>
            <a:pPr marL="457200" indent="-457200">
              <a:buFont typeface="Monotype Sorts" pitchFamily="2" charset="2"/>
              <a:buNone/>
            </a:pPr>
            <a:r>
              <a:rPr lang="en-US" sz="2800">
                <a:effectLst/>
              </a:rPr>
              <a:t>Start at the root.</a:t>
            </a:r>
          </a:p>
          <a:p>
            <a:pPr marL="457200" indent="-457200">
              <a:buSzPct val="100000"/>
              <a:buFont typeface="Monotype Sorts" pitchFamily="2" charset="2"/>
              <a:buChar char="¶"/>
            </a:pPr>
            <a:r>
              <a:rPr lang="en-US" sz="2800">
                <a:effectLst/>
              </a:rPr>
              <a:t>If the current node has the key, then stop and retrieve the data.</a:t>
            </a:r>
          </a:p>
          <a:p>
            <a:pPr marL="457200" indent="-457200">
              <a:buSzPct val="100000"/>
              <a:buFont typeface="Monotype Sorts" pitchFamily="2" charset="2"/>
              <a:buChar char="·"/>
            </a:pPr>
            <a:r>
              <a:rPr lang="en-US" sz="2800">
                <a:effectLst/>
              </a:rPr>
              <a:t>If the current node's key is too </a:t>
            </a:r>
            <a:r>
              <a:rPr lang="en-US" sz="2800" b="1" u="sng">
                <a:solidFill>
                  <a:schemeClr val="accent2"/>
                </a:solidFill>
                <a:effectLst/>
              </a:rPr>
              <a:t>large</a:t>
            </a:r>
            <a:r>
              <a:rPr lang="en-US" sz="2800">
                <a:effectLst/>
              </a:rPr>
              <a:t>, move </a:t>
            </a:r>
            <a:r>
              <a:rPr lang="en-US" sz="2800" b="1" u="sng">
                <a:solidFill>
                  <a:schemeClr val="accent2"/>
                </a:solidFill>
                <a:effectLst/>
              </a:rPr>
              <a:t>left</a:t>
            </a:r>
            <a:r>
              <a:rPr lang="en-US" sz="2800">
                <a:effectLst/>
              </a:rPr>
              <a:t> and repeat 1-3. </a:t>
            </a:r>
          </a:p>
          <a:p>
            <a:pPr marL="457200" indent="-457200">
              <a:buSzPct val="100000"/>
              <a:buFont typeface="Monotype Sorts" pitchFamily="2" charset="2"/>
              <a:buChar char="Ì"/>
            </a:pPr>
            <a:r>
              <a:rPr lang="en-US" sz="2800">
                <a:effectLst/>
              </a:rPr>
              <a:t>If the current node's key is too </a:t>
            </a:r>
            <a:r>
              <a:rPr lang="en-US" sz="2800" b="1" u="sng">
                <a:solidFill>
                  <a:schemeClr val="accent2"/>
                </a:solidFill>
                <a:effectLst/>
              </a:rPr>
              <a:t>small</a:t>
            </a:r>
            <a:r>
              <a:rPr lang="en-US" sz="2800">
                <a:effectLst/>
              </a:rPr>
              <a:t>, move </a:t>
            </a:r>
            <a:r>
              <a:rPr lang="en-US" sz="2800" b="1" u="sng">
                <a:solidFill>
                  <a:schemeClr val="accent2"/>
                </a:solidFill>
                <a:effectLst/>
              </a:rPr>
              <a:t>right</a:t>
            </a:r>
            <a:r>
              <a:rPr lang="en-US" sz="2800">
                <a:effectLst/>
              </a:rPr>
              <a:t> and repeat 1-3.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40966" name="Group 6"/>
          <p:cNvGrpSpPr>
            <a:grpSpLocks/>
          </p:cNvGrpSpPr>
          <p:nvPr/>
        </p:nvGrpSpPr>
        <p:grpSpPr bwMode="auto">
          <a:xfrm>
            <a:off x="4346575" y="2989263"/>
            <a:ext cx="1082675" cy="1797050"/>
            <a:chOff x="2738" y="1883"/>
            <a:chExt cx="682" cy="1132"/>
          </a:xfrm>
        </p:grpSpPr>
        <p:sp>
          <p:nvSpPr>
            <p:cNvPr id="40963"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40964"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40965"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40967"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40968"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40969" name="Line 9"/>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40970" name="Line 10"/>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40971" name="Line 11"/>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40972" name="Line 12"/>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40973" name="Line 13"/>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40974" name="Line 14"/>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40975" name="Rectangle 15"/>
          <p:cNvSpPr>
            <a:spLocks noGrp="1" noChangeArrowheads="1"/>
          </p:cNvSpPr>
          <p:nvPr>
            <p:ph type="title"/>
          </p:nvPr>
        </p:nvSpPr>
        <p:spPr>
          <a:noFill/>
          <a:ln/>
        </p:spPr>
        <p:txBody>
          <a:bodyPr/>
          <a:lstStyle/>
          <a:p>
            <a:r>
              <a:rPr lang="en-US"/>
              <a:t>Adding a New Item with a</a:t>
            </a:r>
            <a:br>
              <a:rPr lang="en-US"/>
            </a:br>
            <a:r>
              <a:rPr lang="en-US"/>
              <a:t>Given Key</a:t>
            </a:r>
          </a:p>
        </p:txBody>
      </p:sp>
      <p:sp>
        <p:nvSpPr>
          <p:cNvPr id="40976" name="Rectangle 16"/>
          <p:cNvSpPr>
            <a:spLocks noGrp="1" noChangeArrowheads="1"/>
          </p:cNvSpPr>
          <p:nvPr>
            <p:ph type="body" sz="half" idx="1"/>
          </p:nvPr>
        </p:nvSpPr>
        <p:spPr>
          <a:xfrm>
            <a:off x="685800" y="1981200"/>
            <a:ext cx="3946525" cy="4435475"/>
          </a:xfrm>
          <a:noFill/>
          <a:ln/>
        </p:spPr>
        <p:txBody>
          <a:bodyPr/>
          <a:lstStyle/>
          <a:p>
            <a:pPr marL="457200" indent="-457200">
              <a:buSzPct val="100000"/>
              <a:buFont typeface="Monotype Sorts" pitchFamily="2" charset="2"/>
              <a:buChar char="¶"/>
            </a:pPr>
            <a:r>
              <a:rPr lang="en-US" sz="2800">
                <a:effectLst/>
              </a:rPr>
              <a:t>Pretend that you are trying to find the key, but stop when there is no node to move to.</a:t>
            </a:r>
          </a:p>
          <a:p>
            <a:pPr marL="457200" indent="-457200">
              <a:buSzPct val="100000"/>
              <a:buFont typeface="Monotype Sorts" pitchFamily="2" charset="2"/>
              <a:buChar char="·"/>
            </a:pPr>
            <a:r>
              <a:rPr lang="en-US" sz="2800">
                <a:effectLst/>
              </a:rPr>
              <a:t>Add the new node at the spot where you would have moved to if there had been a node.</a:t>
            </a:r>
          </a:p>
        </p:txBody>
      </p:sp>
      <p:pic>
        <p:nvPicPr>
          <p:cNvPr id="40977" name="Picture 17"/>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40978" name="Picture 18"/>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40979" name="Picture 19"/>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40980" name="Picture 20"/>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40981" name="Picture 21"/>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40982" name="Rectangle 22"/>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40983" name="Rectangle 23"/>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40984" name="Rectangle 24"/>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40985" name="Rectangle 25"/>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40986" name="Rectangle 26"/>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40987" name="Picture 27"/>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40988" name="Picture 28"/>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40989" name="Rectangle 29"/>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40990" name="Rectangle 30"/>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0976">
                                            <p:txEl>
                                              <p:pRg st="0" end="0"/>
                                            </p:txEl>
                                          </p:spTgt>
                                        </p:tgtEl>
                                        <p:attrNameLst>
                                          <p:attrName>style.visibility</p:attrName>
                                        </p:attrNameLst>
                                      </p:cBhvr>
                                      <p:to>
                                        <p:strVal val="visible"/>
                                      </p:to>
                                    </p:set>
                                    <p:animEffect transition="in" filter="randombar(vertical)">
                                      <p:cBhvr>
                                        <p:cTn id="7" dur="500"/>
                                        <p:tgtEl>
                                          <p:spTgt spid="409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40976">
                                            <p:txEl>
                                              <p:pRg st="1" end="1"/>
                                            </p:txEl>
                                          </p:spTgt>
                                        </p:tgtEl>
                                        <p:attrNameLst>
                                          <p:attrName>style.visibility</p:attrName>
                                        </p:attrNameLst>
                                      </p:cBhvr>
                                      <p:to>
                                        <p:strVal val="visible"/>
                                      </p:to>
                                    </p:set>
                                    <p:animEffect transition="in" filter="randombar(vertical)">
                                      <p:cBhvr>
                                        <p:cTn id="12" dur="500"/>
                                        <p:tgtEl>
                                          <p:spTgt spid="4097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6"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43014" name="Group 6"/>
          <p:cNvGrpSpPr>
            <a:grpSpLocks/>
          </p:cNvGrpSpPr>
          <p:nvPr/>
        </p:nvGrpSpPr>
        <p:grpSpPr bwMode="auto">
          <a:xfrm>
            <a:off x="4346575" y="2989263"/>
            <a:ext cx="1082675" cy="1797050"/>
            <a:chOff x="2738" y="1883"/>
            <a:chExt cx="682" cy="1132"/>
          </a:xfrm>
        </p:grpSpPr>
        <p:sp>
          <p:nvSpPr>
            <p:cNvPr id="43011"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43012"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43013"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43015"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43016"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43017" name="Line 9"/>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43018" name="Line 10"/>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43019" name="Line 11"/>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43020" name="Line 12"/>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43021" name="Line 13"/>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43022" name="Line 14"/>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43023" name="Rectangle 15"/>
          <p:cNvSpPr>
            <a:spLocks noGrp="1" noChangeArrowheads="1"/>
          </p:cNvSpPr>
          <p:nvPr>
            <p:ph type="title"/>
          </p:nvPr>
        </p:nvSpPr>
        <p:spPr>
          <a:noFill/>
          <a:ln/>
        </p:spPr>
        <p:txBody>
          <a:bodyPr/>
          <a:lstStyle/>
          <a:p>
            <a:r>
              <a:rPr lang="en-US"/>
              <a:t>Adding</a:t>
            </a:r>
          </a:p>
        </p:txBody>
      </p:sp>
      <p:sp>
        <p:nvSpPr>
          <p:cNvPr id="43024" name="Rectangle 16"/>
          <p:cNvSpPr>
            <a:spLocks noGrp="1" noChangeArrowheads="1"/>
          </p:cNvSpPr>
          <p:nvPr>
            <p:ph type="body" sz="half" idx="1"/>
          </p:nvPr>
        </p:nvSpPr>
        <p:spPr>
          <a:xfrm>
            <a:off x="685800" y="1981200"/>
            <a:ext cx="3946525" cy="4435475"/>
          </a:xfrm>
          <a:noFill/>
          <a:ln/>
        </p:spPr>
        <p:txBody>
          <a:bodyPr/>
          <a:lstStyle/>
          <a:p>
            <a:pPr marL="457200" indent="-457200">
              <a:buSzPct val="100000"/>
              <a:buFont typeface="Monotype Sorts" pitchFamily="2" charset="2"/>
              <a:buChar char="¶"/>
            </a:pPr>
            <a:r>
              <a:rPr lang="en-US" sz="2800">
                <a:effectLst/>
              </a:rPr>
              <a:t>Pretend that you are trying to find the key, but stop when there is no node to move to.</a:t>
            </a:r>
          </a:p>
          <a:p>
            <a:pPr marL="457200" indent="-457200">
              <a:buSzPct val="100000"/>
              <a:buFont typeface="Monotype Sorts" pitchFamily="2" charset="2"/>
              <a:buChar char="·"/>
            </a:pPr>
            <a:r>
              <a:rPr lang="en-US" sz="2800">
                <a:effectLst/>
              </a:rPr>
              <a:t>Add the new node at the spot where you would have moved to if there had been a node.</a:t>
            </a:r>
          </a:p>
        </p:txBody>
      </p:sp>
      <p:pic>
        <p:nvPicPr>
          <p:cNvPr id="43025" name="Picture 17"/>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43026" name="Picture 18"/>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43027" name="Picture 19"/>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43028" name="Picture 20"/>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43029" name="Picture 21"/>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43030" name="Rectangle 22"/>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43031" name="Rectangle 23"/>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43032" name="Rectangle 24"/>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43033" name="Rectangle 25"/>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43034" name="Rectangle 26"/>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43035" name="Picture 27"/>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43036" name="Picture 28"/>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43037" name="Rectangle 29"/>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43038" name="Rectangle 30"/>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pic>
        <p:nvPicPr>
          <p:cNvPr id="43039" name="Picture 31"/>
          <p:cNvPicPr>
            <a:picLocks noChangeArrowheads="1"/>
          </p:cNvPicPr>
          <p:nvPr/>
        </p:nvPicPr>
        <p:blipFill>
          <a:blip r:embed="rId12" cstate="print"/>
          <a:srcRect/>
          <a:stretch>
            <a:fillRect/>
          </a:stretch>
        </p:blipFill>
        <p:spPr bwMode="auto">
          <a:xfrm>
            <a:off x="2454275" y="519113"/>
            <a:ext cx="944563" cy="736600"/>
          </a:xfrm>
          <a:prstGeom prst="rect">
            <a:avLst/>
          </a:prstGeom>
          <a:noFill/>
          <a:ln w="12700">
            <a:noFill/>
            <a:miter lim="800000"/>
            <a:headEnd/>
            <a:tailEnd/>
          </a:ln>
          <a:effectLst/>
        </p:spPr>
      </p:pic>
      <p:sp>
        <p:nvSpPr>
          <p:cNvPr id="43040" name="Rectangle 32"/>
          <p:cNvSpPr>
            <a:spLocks noChangeArrowheads="1"/>
          </p:cNvSpPr>
          <p:nvPr/>
        </p:nvSpPr>
        <p:spPr bwMode="auto">
          <a:xfrm>
            <a:off x="2606675" y="709613"/>
            <a:ext cx="55562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45062" name="Group 6"/>
          <p:cNvGrpSpPr>
            <a:grpSpLocks/>
          </p:cNvGrpSpPr>
          <p:nvPr/>
        </p:nvGrpSpPr>
        <p:grpSpPr bwMode="auto">
          <a:xfrm>
            <a:off x="4346575" y="2989263"/>
            <a:ext cx="1082675" cy="1797050"/>
            <a:chOff x="2738" y="1883"/>
            <a:chExt cx="682" cy="1132"/>
          </a:xfrm>
        </p:grpSpPr>
        <p:sp>
          <p:nvSpPr>
            <p:cNvPr id="45059"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45060"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45061"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45063"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45064"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45065" name="Line 9"/>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45066" name="Line 10"/>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45067" name="Line 11"/>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45068" name="Line 12"/>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45069" name="Line 13"/>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45070" name="Line 14"/>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45071" name="Rectangle 15"/>
          <p:cNvSpPr>
            <a:spLocks noGrp="1" noChangeArrowheads="1"/>
          </p:cNvSpPr>
          <p:nvPr>
            <p:ph type="title"/>
          </p:nvPr>
        </p:nvSpPr>
        <p:spPr>
          <a:noFill/>
          <a:ln/>
        </p:spPr>
        <p:txBody>
          <a:bodyPr/>
          <a:lstStyle/>
          <a:p>
            <a:r>
              <a:rPr lang="en-US"/>
              <a:t>Adding</a:t>
            </a:r>
          </a:p>
        </p:txBody>
      </p:sp>
      <p:sp>
        <p:nvSpPr>
          <p:cNvPr id="45072" name="Rectangle 16"/>
          <p:cNvSpPr>
            <a:spLocks noGrp="1" noChangeArrowheads="1"/>
          </p:cNvSpPr>
          <p:nvPr>
            <p:ph type="body" sz="half" idx="1"/>
          </p:nvPr>
        </p:nvSpPr>
        <p:spPr>
          <a:xfrm>
            <a:off x="685800" y="1981200"/>
            <a:ext cx="3946525" cy="4435475"/>
          </a:xfrm>
          <a:noFill/>
          <a:ln/>
        </p:spPr>
        <p:txBody>
          <a:bodyPr/>
          <a:lstStyle/>
          <a:p>
            <a:pPr marL="457200" indent="-457200">
              <a:buSzPct val="100000"/>
              <a:buFont typeface="Monotype Sorts" pitchFamily="2" charset="2"/>
              <a:buChar char="¶"/>
            </a:pPr>
            <a:r>
              <a:rPr lang="en-US" sz="2800">
                <a:effectLst/>
              </a:rPr>
              <a:t>Pretend that you are trying to find the key, but stop when there is no node to move to.</a:t>
            </a:r>
          </a:p>
          <a:p>
            <a:pPr marL="457200" indent="-457200">
              <a:buSzPct val="100000"/>
              <a:buFont typeface="Monotype Sorts" pitchFamily="2" charset="2"/>
              <a:buChar char="·"/>
            </a:pPr>
            <a:r>
              <a:rPr lang="en-US" sz="2800">
                <a:effectLst/>
              </a:rPr>
              <a:t>Add the new node at the spot where you would have moved to if there had been a node.</a:t>
            </a:r>
          </a:p>
        </p:txBody>
      </p:sp>
      <p:pic>
        <p:nvPicPr>
          <p:cNvPr id="45073" name="Picture 17"/>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45074" name="Picture 18"/>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45075" name="Picture 19"/>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45076" name="Picture 20"/>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45077" name="Picture 21"/>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45078" name="Rectangle 22"/>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45079" name="Rectangle 23"/>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45080" name="Rectangle 24"/>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45081" name="Rectangle 25"/>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45082" name="Rectangle 26"/>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45083" name="Picture 27"/>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45084" name="Picture 28"/>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45085" name="Rectangle 29"/>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45086" name="Rectangle 30"/>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pic>
        <p:nvPicPr>
          <p:cNvPr id="45087" name="Picture 31"/>
          <p:cNvPicPr>
            <a:picLocks noChangeArrowheads="1"/>
          </p:cNvPicPr>
          <p:nvPr/>
        </p:nvPicPr>
        <p:blipFill>
          <a:blip r:embed="rId12" cstate="print"/>
          <a:srcRect/>
          <a:stretch>
            <a:fillRect/>
          </a:stretch>
        </p:blipFill>
        <p:spPr bwMode="auto">
          <a:xfrm>
            <a:off x="2454275" y="519113"/>
            <a:ext cx="944563" cy="736600"/>
          </a:xfrm>
          <a:prstGeom prst="rect">
            <a:avLst/>
          </a:prstGeom>
          <a:noFill/>
          <a:ln w="12700">
            <a:noFill/>
            <a:miter lim="800000"/>
            <a:headEnd/>
            <a:tailEnd/>
          </a:ln>
          <a:effectLst/>
        </p:spPr>
      </p:pic>
      <p:sp>
        <p:nvSpPr>
          <p:cNvPr id="45088" name="Rectangle 32"/>
          <p:cNvSpPr>
            <a:spLocks noChangeArrowheads="1"/>
          </p:cNvSpPr>
          <p:nvPr/>
        </p:nvSpPr>
        <p:spPr bwMode="auto">
          <a:xfrm>
            <a:off x="2606675" y="709613"/>
            <a:ext cx="55562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47110" name="Group 6"/>
          <p:cNvGrpSpPr>
            <a:grpSpLocks/>
          </p:cNvGrpSpPr>
          <p:nvPr/>
        </p:nvGrpSpPr>
        <p:grpSpPr bwMode="auto">
          <a:xfrm>
            <a:off x="4346575" y="2989263"/>
            <a:ext cx="1082675" cy="1797050"/>
            <a:chOff x="2738" y="1883"/>
            <a:chExt cx="682" cy="1132"/>
          </a:xfrm>
        </p:grpSpPr>
        <p:sp>
          <p:nvSpPr>
            <p:cNvPr id="47107"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47108"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47109"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47111"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47112"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47113" name="Line 9"/>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47114" name="Line 10"/>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47115" name="Line 11"/>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47116" name="Line 12"/>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47117" name="Line 13"/>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47118" name="Line 14"/>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47119" name="Rectangle 15"/>
          <p:cNvSpPr>
            <a:spLocks noGrp="1" noChangeArrowheads="1"/>
          </p:cNvSpPr>
          <p:nvPr>
            <p:ph type="title"/>
          </p:nvPr>
        </p:nvSpPr>
        <p:spPr>
          <a:noFill/>
          <a:ln/>
        </p:spPr>
        <p:txBody>
          <a:bodyPr/>
          <a:lstStyle/>
          <a:p>
            <a:r>
              <a:rPr lang="en-US"/>
              <a:t>Adding</a:t>
            </a:r>
          </a:p>
        </p:txBody>
      </p:sp>
      <p:sp>
        <p:nvSpPr>
          <p:cNvPr id="47120" name="Rectangle 16"/>
          <p:cNvSpPr>
            <a:spLocks noGrp="1" noChangeArrowheads="1"/>
          </p:cNvSpPr>
          <p:nvPr>
            <p:ph type="body" sz="half" idx="1"/>
          </p:nvPr>
        </p:nvSpPr>
        <p:spPr>
          <a:xfrm>
            <a:off x="685800" y="1981200"/>
            <a:ext cx="3946525" cy="4435475"/>
          </a:xfrm>
          <a:noFill/>
          <a:ln/>
        </p:spPr>
        <p:txBody>
          <a:bodyPr/>
          <a:lstStyle/>
          <a:p>
            <a:pPr marL="457200" indent="-457200">
              <a:buSzPct val="100000"/>
              <a:buFont typeface="Monotype Sorts" pitchFamily="2" charset="2"/>
              <a:buChar char="¶"/>
            </a:pPr>
            <a:r>
              <a:rPr lang="en-US" sz="2800">
                <a:effectLst/>
              </a:rPr>
              <a:t>Pretend that you are trying to find the key, but stop when there is no node to move to.</a:t>
            </a:r>
          </a:p>
          <a:p>
            <a:pPr marL="457200" indent="-457200">
              <a:buSzPct val="100000"/>
              <a:buFont typeface="Monotype Sorts" pitchFamily="2" charset="2"/>
              <a:buChar char="·"/>
            </a:pPr>
            <a:r>
              <a:rPr lang="en-US" sz="2800">
                <a:effectLst/>
              </a:rPr>
              <a:t>Add the new node at the spot where you would have moved to if there had been a node.</a:t>
            </a:r>
          </a:p>
        </p:txBody>
      </p:sp>
      <p:pic>
        <p:nvPicPr>
          <p:cNvPr id="47121" name="Picture 17"/>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47122" name="Picture 18"/>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47123" name="Picture 19"/>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47124" name="Picture 20"/>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47125" name="Picture 21"/>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47126" name="Rectangle 22"/>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47127" name="Rectangle 23"/>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47128" name="Rectangle 24"/>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47129" name="Rectangle 25"/>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47130" name="Rectangle 26"/>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47131" name="Picture 27"/>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47132" name="Picture 28"/>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47133" name="Rectangle 29"/>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47134" name="Rectangle 30"/>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pic>
        <p:nvPicPr>
          <p:cNvPr id="47135" name="Picture 31"/>
          <p:cNvPicPr>
            <a:picLocks noChangeArrowheads="1"/>
          </p:cNvPicPr>
          <p:nvPr/>
        </p:nvPicPr>
        <p:blipFill>
          <a:blip r:embed="rId12" cstate="print"/>
          <a:srcRect/>
          <a:stretch>
            <a:fillRect/>
          </a:stretch>
        </p:blipFill>
        <p:spPr bwMode="auto">
          <a:xfrm>
            <a:off x="2454275" y="519113"/>
            <a:ext cx="944563" cy="736600"/>
          </a:xfrm>
          <a:prstGeom prst="rect">
            <a:avLst/>
          </a:prstGeom>
          <a:noFill/>
          <a:ln w="12700">
            <a:noFill/>
            <a:miter lim="800000"/>
            <a:headEnd/>
            <a:tailEnd/>
          </a:ln>
          <a:effectLst/>
        </p:spPr>
      </p:pic>
      <p:sp>
        <p:nvSpPr>
          <p:cNvPr id="47136" name="Rectangle 32"/>
          <p:cNvSpPr>
            <a:spLocks noChangeArrowheads="1"/>
          </p:cNvSpPr>
          <p:nvPr/>
        </p:nvSpPr>
        <p:spPr bwMode="auto">
          <a:xfrm>
            <a:off x="2606675" y="709613"/>
            <a:ext cx="55562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49158" name="Group 6"/>
          <p:cNvGrpSpPr>
            <a:grpSpLocks/>
          </p:cNvGrpSpPr>
          <p:nvPr/>
        </p:nvGrpSpPr>
        <p:grpSpPr bwMode="auto">
          <a:xfrm>
            <a:off x="4346575" y="2989263"/>
            <a:ext cx="1082675" cy="1797050"/>
            <a:chOff x="2738" y="1883"/>
            <a:chExt cx="682" cy="1132"/>
          </a:xfrm>
        </p:grpSpPr>
        <p:sp>
          <p:nvSpPr>
            <p:cNvPr id="49155"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49156"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49157"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49159"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49160"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49161" name="Line 9"/>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49162" name="Line 10"/>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49163" name="Line 11"/>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49164" name="Line 12"/>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49165" name="Line 13"/>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49166" name="Line 14"/>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49167" name="Rectangle 15"/>
          <p:cNvSpPr>
            <a:spLocks noGrp="1" noChangeArrowheads="1"/>
          </p:cNvSpPr>
          <p:nvPr>
            <p:ph type="title"/>
          </p:nvPr>
        </p:nvSpPr>
        <p:spPr>
          <a:noFill/>
          <a:ln/>
        </p:spPr>
        <p:txBody>
          <a:bodyPr/>
          <a:lstStyle/>
          <a:p>
            <a:r>
              <a:rPr lang="en-US"/>
              <a:t>Adding</a:t>
            </a:r>
          </a:p>
        </p:txBody>
      </p:sp>
      <p:sp>
        <p:nvSpPr>
          <p:cNvPr id="49168" name="Rectangle 16"/>
          <p:cNvSpPr>
            <a:spLocks noGrp="1" noChangeArrowheads="1"/>
          </p:cNvSpPr>
          <p:nvPr>
            <p:ph type="body" sz="half" idx="1"/>
          </p:nvPr>
        </p:nvSpPr>
        <p:spPr>
          <a:xfrm>
            <a:off x="685800" y="1981200"/>
            <a:ext cx="3946525" cy="4435475"/>
          </a:xfrm>
          <a:noFill/>
          <a:ln/>
        </p:spPr>
        <p:txBody>
          <a:bodyPr/>
          <a:lstStyle/>
          <a:p>
            <a:pPr marL="457200" indent="-457200">
              <a:buSzPct val="100000"/>
              <a:buFont typeface="Monotype Sorts" pitchFamily="2" charset="2"/>
              <a:buChar char="¶"/>
            </a:pPr>
            <a:r>
              <a:rPr lang="en-US" sz="2800">
                <a:effectLst/>
              </a:rPr>
              <a:t>Pretend that you are trying to find the key, but stop when there is no node to move to.</a:t>
            </a:r>
          </a:p>
          <a:p>
            <a:pPr marL="457200" indent="-457200">
              <a:buSzPct val="100000"/>
              <a:buFont typeface="Monotype Sorts" pitchFamily="2" charset="2"/>
              <a:buChar char="·"/>
            </a:pPr>
            <a:r>
              <a:rPr lang="en-US" sz="2800">
                <a:effectLst/>
              </a:rPr>
              <a:t>Add the new node at the spot where you would have moved to if there had been a node.</a:t>
            </a:r>
          </a:p>
        </p:txBody>
      </p:sp>
      <p:pic>
        <p:nvPicPr>
          <p:cNvPr id="49169" name="Picture 17"/>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49170" name="Picture 18"/>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49171" name="Picture 19"/>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49172" name="Picture 20"/>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49173" name="Picture 21"/>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49174" name="Rectangle 22"/>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49175" name="Rectangle 23"/>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49176" name="Rectangle 24"/>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49177" name="Rectangle 25"/>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49178" name="Rectangle 26"/>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49179" name="Picture 27"/>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49180" name="Picture 28"/>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49181" name="Rectangle 29"/>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49182" name="Rectangle 30"/>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pic>
        <p:nvPicPr>
          <p:cNvPr id="49183" name="Picture 31"/>
          <p:cNvPicPr>
            <a:picLocks noChangeArrowheads="1"/>
          </p:cNvPicPr>
          <p:nvPr/>
        </p:nvPicPr>
        <p:blipFill>
          <a:blip r:embed="rId12" cstate="print"/>
          <a:srcRect/>
          <a:stretch>
            <a:fillRect/>
          </a:stretch>
        </p:blipFill>
        <p:spPr bwMode="auto">
          <a:xfrm>
            <a:off x="2454275" y="519113"/>
            <a:ext cx="944563" cy="736600"/>
          </a:xfrm>
          <a:prstGeom prst="rect">
            <a:avLst/>
          </a:prstGeom>
          <a:noFill/>
          <a:ln w="12700">
            <a:noFill/>
            <a:miter lim="800000"/>
            <a:headEnd/>
            <a:tailEnd/>
          </a:ln>
          <a:effectLst/>
        </p:spPr>
      </p:pic>
      <p:sp>
        <p:nvSpPr>
          <p:cNvPr id="49184" name="Rectangle 32"/>
          <p:cNvSpPr>
            <a:spLocks noChangeArrowheads="1"/>
          </p:cNvSpPr>
          <p:nvPr/>
        </p:nvSpPr>
        <p:spPr bwMode="auto">
          <a:xfrm>
            <a:off x="2606675" y="709613"/>
            <a:ext cx="55562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51206" name="Group 6"/>
          <p:cNvGrpSpPr>
            <a:grpSpLocks/>
          </p:cNvGrpSpPr>
          <p:nvPr/>
        </p:nvGrpSpPr>
        <p:grpSpPr bwMode="auto">
          <a:xfrm>
            <a:off x="4346575" y="2989263"/>
            <a:ext cx="1082675" cy="1797050"/>
            <a:chOff x="2738" y="1883"/>
            <a:chExt cx="682" cy="1132"/>
          </a:xfrm>
        </p:grpSpPr>
        <p:sp>
          <p:nvSpPr>
            <p:cNvPr id="51203"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51204"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51205"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51207"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51208"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51209" name="Line 9"/>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51210" name="Line 10"/>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51211" name="Line 11"/>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51212" name="Line 12"/>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51213" name="Line 13"/>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51214" name="Line 14"/>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51215" name="Rectangle 15"/>
          <p:cNvSpPr>
            <a:spLocks noGrp="1" noChangeArrowheads="1"/>
          </p:cNvSpPr>
          <p:nvPr>
            <p:ph type="title"/>
          </p:nvPr>
        </p:nvSpPr>
        <p:spPr>
          <a:noFill/>
          <a:ln/>
        </p:spPr>
        <p:txBody>
          <a:bodyPr/>
          <a:lstStyle/>
          <a:p>
            <a:r>
              <a:rPr lang="en-US"/>
              <a:t>Adding</a:t>
            </a:r>
          </a:p>
        </p:txBody>
      </p:sp>
      <p:sp>
        <p:nvSpPr>
          <p:cNvPr id="51216" name="Rectangle 16"/>
          <p:cNvSpPr>
            <a:spLocks noGrp="1" noChangeArrowheads="1"/>
          </p:cNvSpPr>
          <p:nvPr>
            <p:ph type="body" sz="half" idx="1"/>
          </p:nvPr>
        </p:nvSpPr>
        <p:spPr>
          <a:xfrm>
            <a:off x="685800" y="1981200"/>
            <a:ext cx="3946525" cy="4435475"/>
          </a:xfrm>
          <a:noFill/>
          <a:ln/>
        </p:spPr>
        <p:txBody>
          <a:bodyPr/>
          <a:lstStyle/>
          <a:p>
            <a:pPr marL="457200" indent="-457200">
              <a:buSzPct val="100000"/>
              <a:buFont typeface="Monotype Sorts" pitchFamily="2" charset="2"/>
              <a:buChar char="¶"/>
            </a:pPr>
            <a:r>
              <a:rPr lang="en-US" sz="2800">
                <a:effectLst/>
              </a:rPr>
              <a:t>Pretend that you are trying to find the key, but stop when there is no node to move to.</a:t>
            </a:r>
          </a:p>
          <a:p>
            <a:pPr marL="457200" indent="-457200">
              <a:buSzPct val="100000"/>
              <a:buFont typeface="Monotype Sorts" pitchFamily="2" charset="2"/>
              <a:buChar char="·"/>
            </a:pPr>
            <a:r>
              <a:rPr lang="en-US" sz="2800">
                <a:effectLst/>
              </a:rPr>
              <a:t>Add the new node at the spot where you would have moved to if there had been a node.</a:t>
            </a:r>
          </a:p>
        </p:txBody>
      </p:sp>
      <p:pic>
        <p:nvPicPr>
          <p:cNvPr id="51217" name="Picture 17"/>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51218" name="Picture 18"/>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51219" name="Picture 19"/>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51220" name="Picture 20"/>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51221" name="Picture 21"/>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51222" name="Rectangle 22"/>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51223" name="Rectangle 23"/>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51224" name="Rectangle 24"/>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51225" name="Rectangle 25"/>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51226" name="Rectangle 26"/>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51227" name="Picture 27"/>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51228" name="Picture 28"/>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51229" name="Rectangle 29"/>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51230" name="Rectangle 30"/>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pic>
        <p:nvPicPr>
          <p:cNvPr id="51231" name="Picture 31"/>
          <p:cNvPicPr>
            <a:picLocks noChangeArrowheads="1"/>
          </p:cNvPicPr>
          <p:nvPr/>
        </p:nvPicPr>
        <p:blipFill>
          <a:blip r:embed="rId12" cstate="print"/>
          <a:srcRect/>
          <a:stretch>
            <a:fillRect/>
          </a:stretch>
        </p:blipFill>
        <p:spPr bwMode="auto">
          <a:xfrm>
            <a:off x="2454275" y="519113"/>
            <a:ext cx="944563" cy="736600"/>
          </a:xfrm>
          <a:prstGeom prst="rect">
            <a:avLst/>
          </a:prstGeom>
          <a:noFill/>
          <a:ln w="12700">
            <a:noFill/>
            <a:miter lim="800000"/>
            <a:headEnd/>
            <a:tailEnd/>
          </a:ln>
          <a:effectLst/>
        </p:spPr>
      </p:pic>
      <p:sp>
        <p:nvSpPr>
          <p:cNvPr id="51232" name="Rectangle 32"/>
          <p:cNvSpPr>
            <a:spLocks noChangeArrowheads="1"/>
          </p:cNvSpPr>
          <p:nvPr/>
        </p:nvSpPr>
        <p:spPr bwMode="auto">
          <a:xfrm>
            <a:off x="2606675" y="709613"/>
            <a:ext cx="55562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pic>
        <p:nvPicPr>
          <p:cNvPr id="51233" name="Picture 33"/>
          <p:cNvPicPr>
            <a:picLocks noChangeArrowheads="1"/>
          </p:cNvPicPr>
          <p:nvPr/>
        </p:nvPicPr>
        <p:blipFill>
          <a:blip r:embed="rId13" cstate="print"/>
          <a:srcRect/>
          <a:stretch>
            <a:fillRect/>
          </a:stretch>
        </p:blipFill>
        <p:spPr bwMode="auto">
          <a:xfrm>
            <a:off x="6029325" y="4100513"/>
            <a:ext cx="750888" cy="577850"/>
          </a:xfrm>
          <a:prstGeom prst="rect">
            <a:avLst/>
          </a:prstGeom>
          <a:noFill/>
          <a:ln w="12700">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53254" name="Group 6"/>
          <p:cNvGrpSpPr>
            <a:grpSpLocks/>
          </p:cNvGrpSpPr>
          <p:nvPr/>
        </p:nvGrpSpPr>
        <p:grpSpPr bwMode="auto">
          <a:xfrm>
            <a:off x="4346575" y="2989263"/>
            <a:ext cx="1082675" cy="1797050"/>
            <a:chOff x="2738" y="1883"/>
            <a:chExt cx="682" cy="1132"/>
          </a:xfrm>
        </p:grpSpPr>
        <p:sp>
          <p:nvSpPr>
            <p:cNvPr id="53251"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53252"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53253"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53255"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53256"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53257" name="Line 9"/>
          <p:cNvSpPr>
            <a:spLocks noChangeShapeType="1"/>
          </p:cNvSpPr>
          <p:nvPr/>
        </p:nvSpPr>
        <p:spPr bwMode="auto">
          <a:xfrm flipH="1">
            <a:off x="6156325" y="4129088"/>
            <a:ext cx="487363" cy="808037"/>
          </a:xfrm>
          <a:prstGeom prst="line">
            <a:avLst/>
          </a:prstGeom>
          <a:noFill/>
          <a:ln w="12700">
            <a:solidFill>
              <a:schemeClr val="accent2"/>
            </a:solidFill>
            <a:round/>
            <a:headEnd/>
            <a:tailEnd/>
          </a:ln>
          <a:effectLst/>
        </p:spPr>
        <p:txBody>
          <a:bodyPr/>
          <a:lstStyle/>
          <a:p>
            <a:endParaRPr lang="en-US"/>
          </a:p>
        </p:txBody>
      </p:sp>
      <p:sp>
        <p:nvSpPr>
          <p:cNvPr id="53258" name="Line 10"/>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53259" name="Line 11"/>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53260" name="Line 12"/>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53261" name="Line 13"/>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53262" name="Line 14"/>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53263" name="Line 15"/>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53264" name="Rectangle 16"/>
          <p:cNvSpPr>
            <a:spLocks noGrp="1" noChangeArrowheads="1"/>
          </p:cNvSpPr>
          <p:nvPr>
            <p:ph type="title"/>
          </p:nvPr>
        </p:nvSpPr>
        <p:spPr>
          <a:noFill/>
          <a:ln/>
        </p:spPr>
        <p:txBody>
          <a:bodyPr/>
          <a:lstStyle/>
          <a:p>
            <a:r>
              <a:rPr lang="en-US"/>
              <a:t>Adding</a:t>
            </a:r>
          </a:p>
        </p:txBody>
      </p:sp>
      <p:sp>
        <p:nvSpPr>
          <p:cNvPr id="53265" name="Rectangle 17"/>
          <p:cNvSpPr>
            <a:spLocks noGrp="1" noChangeArrowheads="1"/>
          </p:cNvSpPr>
          <p:nvPr>
            <p:ph type="body" sz="half" idx="1"/>
          </p:nvPr>
        </p:nvSpPr>
        <p:spPr>
          <a:xfrm>
            <a:off x="685800" y="1981200"/>
            <a:ext cx="3946525" cy="4435475"/>
          </a:xfrm>
          <a:noFill/>
          <a:ln/>
        </p:spPr>
        <p:txBody>
          <a:bodyPr/>
          <a:lstStyle/>
          <a:p>
            <a:pPr marL="457200" indent="-457200">
              <a:buSzPct val="100000"/>
              <a:buFont typeface="Monotype Sorts" pitchFamily="2" charset="2"/>
              <a:buChar char="¶"/>
            </a:pPr>
            <a:r>
              <a:rPr lang="en-US" sz="2800">
                <a:effectLst/>
              </a:rPr>
              <a:t>Pretend that you are trying to find the key, but stop when there is no node to move to.</a:t>
            </a:r>
          </a:p>
          <a:p>
            <a:pPr marL="457200" indent="-457200">
              <a:buSzPct val="100000"/>
              <a:buFont typeface="Monotype Sorts" pitchFamily="2" charset="2"/>
              <a:buChar char="·"/>
            </a:pPr>
            <a:r>
              <a:rPr lang="en-US" sz="2800">
                <a:effectLst/>
              </a:rPr>
              <a:t>Add the new node at the spot where you would have moved to if there had been a node.</a:t>
            </a:r>
          </a:p>
        </p:txBody>
      </p:sp>
      <p:pic>
        <p:nvPicPr>
          <p:cNvPr id="53266" name="Picture 18"/>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53267" name="Picture 19"/>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53268" name="Picture 20"/>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53269" name="Picture 21"/>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53270" name="Picture 22"/>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53271" name="Rectangle 23"/>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53272" name="Rectangle 24"/>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53273" name="Rectangle 25"/>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53274" name="Rectangle 26"/>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53275" name="Rectangle 27"/>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53276" name="Picture 28"/>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53277" name="Picture 29"/>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53278" name="Rectangle 30"/>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53279" name="Rectangle 31"/>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pic>
        <p:nvPicPr>
          <p:cNvPr id="53280" name="Picture 32"/>
          <p:cNvPicPr>
            <a:picLocks noChangeArrowheads="1"/>
          </p:cNvPicPr>
          <p:nvPr/>
        </p:nvPicPr>
        <p:blipFill>
          <a:blip r:embed="rId12" cstate="print"/>
          <a:srcRect/>
          <a:stretch>
            <a:fillRect/>
          </a:stretch>
        </p:blipFill>
        <p:spPr bwMode="auto">
          <a:xfrm>
            <a:off x="5883275" y="4613275"/>
            <a:ext cx="776288" cy="604838"/>
          </a:xfrm>
          <a:prstGeom prst="rect">
            <a:avLst/>
          </a:prstGeom>
          <a:noFill/>
          <a:ln w="12700">
            <a:noFill/>
            <a:miter lim="800000"/>
            <a:headEnd/>
            <a:tailEnd/>
          </a:ln>
          <a:effectLst/>
        </p:spPr>
      </p:pic>
      <p:sp>
        <p:nvSpPr>
          <p:cNvPr id="53281" name="Rectangle 33"/>
          <p:cNvSpPr>
            <a:spLocks noChangeArrowheads="1"/>
          </p:cNvSpPr>
          <p:nvPr/>
        </p:nvSpPr>
        <p:spPr bwMode="auto">
          <a:xfrm>
            <a:off x="6019800" y="4762500"/>
            <a:ext cx="55562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55302" name="Group 6"/>
          <p:cNvGrpSpPr>
            <a:grpSpLocks/>
          </p:cNvGrpSpPr>
          <p:nvPr/>
        </p:nvGrpSpPr>
        <p:grpSpPr bwMode="auto">
          <a:xfrm>
            <a:off x="4346575" y="2989263"/>
            <a:ext cx="1082675" cy="1797050"/>
            <a:chOff x="2738" y="1883"/>
            <a:chExt cx="682" cy="1132"/>
          </a:xfrm>
        </p:grpSpPr>
        <p:sp>
          <p:nvSpPr>
            <p:cNvPr id="55299"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55300"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55301"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55303"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55304"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55305" name="Line 9"/>
          <p:cNvSpPr>
            <a:spLocks noChangeShapeType="1"/>
          </p:cNvSpPr>
          <p:nvPr/>
        </p:nvSpPr>
        <p:spPr bwMode="auto">
          <a:xfrm flipH="1">
            <a:off x="6156325" y="4129088"/>
            <a:ext cx="487363" cy="808037"/>
          </a:xfrm>
          <a:prstGeom prst="line">
            <a:avLst/>
          </a:prstGeom>
          <a:noFill/>
          <a:ln w="12700">
            <a:solidFill>
              <a:schemeClr val="accent2"/>
            </a:solidFill>
            <a:round/>
            <a:headEnd/>
            <a:tailEnd/>
          </a:ln>
          <a:effectLst/>
        </p:spPr>
        <p:txBody>
          <a:bodyPr/>
          <a:lstStyle/>
          <a:p>
            <a:endParaRPr lang="en-US"/>
          </a:p>
        </p:txBody>
      </p:sp>
      <p:sp>
        <p:nvSpPr>
          <p:cNvPr id="55306" name="Line 10"/>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55307" name="Line 11"/>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55308" name="Line 12"/>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55309" name="Line 13"/>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55310" name="Line 14"/>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55311" name="Line 15"/>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55312" name="Rectangle 16"/>
          <p:cNvSpPr>
            <a:spLocks noGrp="1" noChangeArrowheads="1"/>
          </p:cNvSpPr>
          <p:nvPr>
            <p:ph type="title"/>
          </p:nvPr>
        </p:nvSpPr>
        <p:spPr>
          <a:noFill/>
          <a:ln/>
        </p:spPr>
        <p:txBody>
          <a:bodyPr/>
          <a:lstStyle/>
          <a:p>
            <a:r>
              <a:rPr lang="en-US"/>
              <a:t>Adding </a:t>
            </a:r>
          </a:p>
        </p:txBody>
      </p:sp>
      <p:pic>
        <p:nvPicPr>
          <p:cNvPr id="55313" name="Picture 17"/>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55314" name="Picture 18"/>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55315" name="Picture 19"/>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55316" name="Picture 20"/>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55317" name="Picture 21"/>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55318" name="Rectangle 22"/>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55319" name="Rectangle 23"/>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55320" name="Rectangle 24"/>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55321" name="Rectangle 25"/>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55322" name="Rectangle 26"/>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55323" name="Picture 27"/>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55324" name="Picture 28"/>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55325" name="Rectangle 29"/>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55326" name="Rectangle 30"/>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pic>
        <p:nvPicPr>
          <p:cNvPr id="55327" name="Picture 31"/>
          <p:cNvPicPr>
            <a:picLocks noChangeArrowheads="1"/>
          </p:cNvPicPr>
          <p:nvPr/>
        </p:nvPicPr>
        <p:blipFill>
          <a:blip r:embed="rId12" cstate="print"/>
          <a:srcRect/>
          <a:stretch>
            <a:fillRect/>
          </a:stretch>
        </p:blipFill>
        <p:spPr bwMode="auto">
          <a:xfrm>
            <a:off x="5959475" y="4654550"/>
            <a:ext cx="701675" cy="547688"/>
          </a:xfrm>
          <a:prstGeom prst="rect">
            <a:avLst/>
          </a:prstGeom>
          <a:noFill/>
          <a:ln w="12700">
            <a:noFill/>
            <a:miter lim="800000"/>
            <a:headEnd/>
            <a:tailEnd/>
          </a:ln>
          <a:effectLst/>
        </p:spPr>
      </p:pic>
      <p:sp>
        <p:nvSpPr>
          <p:cNvPr id="55328" name="Rectangle 32"/>
          <p:cNvSpPr>
            <a:spLocks noChangeArrowheads="1"/>
          </p:cNvSpPr>
          <p:nvPr/>
        </p:nvSpPr>
        <p:spPr bwMode="auto">
          <a:xfrm>
            <a:off x="6019800" y="4762500"/>
            <a:ext cx="55562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pic>
        <p:nvPicPr>
          <p:cNvPr id="55329" name="Picture 33"/>
          <p:cNvPicPr>
            <a:picLocks noChangeArrowheads="1"/>
          </p:cNvPicPr>
          <p:nvPr/>
        </p:nvPicPr>
        <p:blipFill>
          <a:blip r:embed="rId13" cstate="print"/>
          <a:srcRect/>
          <a:stretch>
            <a:fillRect/>
          </a:stretch>
        </p:blipFill>
        <p:spPr bwMode="auto">
          <a:xfrm>
            <a:off x="2479675" y="334963"/>
            <a:ext cx="1446213" cy="982662"/>
          </a:xfrm>
          <a:prstGeom prst="rect">
            <a:avLst/>
          </a:prstGeom>
          <a:noFill/>
          <a:ln w="12700">
            <a:noFill/>
            <a:miter lim="800000"/>
            <a:headEnd/>
            <a:tailEnd/>
          </a:ln>
          <a:effectLst/>
        </p:spPr>
      </p:pic>
      <p:sp>
        <p:nvSpPr>
          <p:cNvPr id="55330" name="AutoShape 34"/>
          <p:cNvSpPr>
            <a:spLocks noChangeArrowheads="1"/>
          </p:cNvSpPr>
          <p:nvPr/>
        </p:nvSpPr>
        <p:spPr bwMode="auto">
          <a:xfrm>
            <a:off x="784225" y="2109788"/>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sz="3200">
                <a:solidFill>
                  <a:schemeClr val="hlink"/>
                </a:solidFill>
                <a:latin typeface="Monotype Corsiva" pitchFamily="66" charset="0"/>
              </a:rPr>
              <a:t>Where would you</a:t>
            </a:r>
          </a:p>
          <a:p>
            <a:pPr algn="ctr"/>
            <a:r>
              <a:rPr lang="en-US" sz="3200">
                <a:solidFill>
                  <a:schemeClr val="hlink"/>
                </a:solidFill>
                <a:latin typeface="Monotype Corsiva" pitchFamily="66" charset="0"/>
              </a:rPr>
              <a:t>add this state?</a:t>
            </a:r>
          </a:p>
        </p:txBody>
      </p:sp>
      <p:sp>
        <p:nvSpPr>
          <p:cNvPr id="55331" name="Rectangle 35"/>
          <p:cNvSpPr>
            <a:spLocks noChangeArrowheads="1"/>
          </p:cNvSpPr>
          <p:nvPr/>
        </p:nvSpPr>
        <p:spPr bwMode="auto">
          <a:xfrm rot="1680000">
            <a:off x="2617788" y="630238"/>
            <a:ext cx="110807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Kazakhstan</a:t>
            </a:r>
          </a:p>
        </p:txBody>
      </p:sp>
    </p:spTree>
  </p:cSld>
  <p:clrMapOvr>
    <a:masterClrMapping/>
  </p:clrMapOvr>
  <p:transition>
    <p:cover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57350" name="Group 6"/>
          <p:cNvGrpSpPr>
            <a:grpSpLocks/>
          </p:cNvGrpSpPr>
          <p:nvPr/>
        </p:nvGrpSpPr>
        <p:grpSpPr bwMode="auto">
          <a:xfrm>
            <a:off x="4346575" y="2989263"/>
            <a:ext cx="1082675" cy="1797050"/>
            <a:chOff x="2738" y="1883"/>
            <a:chExt cx="682" cy="1132"/>
          </a:xfrm>
        </p:grpSpPr>
        <p:sp>
          <p:nvSpPr>
            <p:cNvPr id="57347"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57348"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57349"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57351"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57352"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57353" name="Line 9"/>
          <p:cNvSpPr>
            <a:spLocks noChangeShapeType="1"/>
          </p:cNvSpPr>
          <p:nvPr/>
        </p:nvSpPr>
        <p:spPr bwMode="auto">
          <a:xfrm>
            <a:off x="6370638" y="4892675"/>
            <a:ext cx="655637" cy="966788"/>
          </a:xfrm>
          <a:prstGeom prst="line">
            <a:avLst/>
          </a:prstGeom>
          <a:noFill/>
          <a:ln w="12700">
            <a:solidFill>
              <a:schemeClr val="accent2"/>
            </a:solidFill>
            <a:round/>
            <a:headEnd/>
            <a:tailEnd/>
          </a:ln>
          <a:effectLst/>
        </p:spPr>
        <p:txBody>
          <a:bodyPr/>
          <a:lstStyle/>
          <a:p>
            <a:endParaRPr lang="en-US"/>
          </a:p>
        </p:txBody>
      </p:sp>
      <p:sp>
        <p:nvSpPr>
          <p:cNvPr id="57354" name="Line 10"/>
          <p:cNvSpPr>
            <a:spLocks noChangeShapeType="1"/>
          </p:cNvSpPr>
          <p:nvPr/>
        </p:nvSpPr>
        <p:spPr bwMode="auto">
          <a:xfrm flipH="1">
            <a:off x="6156325" y="4129088"/>
            <a:ext cx="487363" cy="808037"/>
          </a:xfrm>
          <a:prstGeom prst="line">
            <a:avLst/>
          </a:prstGeom>
          <a:noFill/>
          <a:ln w="12700">
            <a:solidFill>
              <a:schemeClr val="accent2"/>
            </a:solidFill>
            <a:round/>
            <a:headEnd/>
            <a:tailEnd/>
          </a:ln>
          <a:effectLst/>
        </p:spPr>
        <p:txBody>
          <a:bodyPr/>
          <a:lstStyle/>
          <a:p>
            <a:endParaRPr lang="en-US"/>
          </a:p>
        </p:txBody>
      </p:sp>
      <p:sp>
        <p:nvSpPr>
          <p:cNvPr id="57355" name="Line 11"/>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57356" name="Line 12"/>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57357" name="Line 13"/>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57358" name="Line 14"/>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57359" name="Line 15"/>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57360" name="Line 16"/>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57361" name="Rectangle 17"/>
          <p:cNvSpPr>
            <a:spLocks noGrp="1" noChangeArrowheads="1"/>
          </p:cNvSpPr>
          <p:nvPr>
            <p:ph type="title"/>
          </p:nvPr>
        </p:nvSpPr>
        <p:spPr>
          <a:noFill/>
          <a:ln/>
        </p:spPr>
        <p:txBody>
          <a:bodyPr/>
          <a:lstStyle/>
          <a:p>
            <a:r>
              <a:rPr lang="en-US"/>
              <a:t>Adding </a:t>
            </a:r>
          </a:p>
        </p:txBody>
      </p:sp>
      <p:pic>
        <p:nvPicPr>
          <p:cNvPr id="57362" name="Picture 18"/>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57363" name="Picture 19"/>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57364" name="Picture 20"/>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57365" name="Picture 21"/>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57366" name="Picture 22"/>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57367" name="Rectangle 23"/>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57368" name="Rectangle 24"/>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57369" name="Rectangle 25"/>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57370" name="Rectangle 26"/>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57371" name="Rectangle 27"/>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57372" name="Picture 28"/>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57373" name="Picture 29"/>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57374" name="Rectangle 30"/>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57375" name="Rectangle 31"/>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pic>
        <p:nvPicPr>
          <p:cNvPr id="57376" name="Picture 32"/>
          <p:cNvPicPr>
            <a:picLocks noChangeArrowheads="1"/>
          </p:cNvPicPr>
          <p:nvPr/>
        </p:nvPicPr>
        <p:blipFill>
          <a:blip r:embed="rId12" cstate="print"/>
          <a:srcRect/>
          <a:stretch>
            <a:fillRect/>
          </a:stretch>
        </p:blipFill>
        <p:spPr bwMode="auto">
          <a:xfrm>
            <a:off x="5959475" y="4654550"/>
            <a:ext cx="701675" cy="547688"/>
          </a:xfrm>
          <a:prstGeom prst="rect">
            <a:avLst/>
          </a:prstGeom>
          <a:noFill/>
          <a:ln w="12700">
            <a:noFill/>
            <a:miter lim="800000"/>
            <a:headEnd/>
            <a:tailEnd/>
          </a:ln>
          <a:effectLst/>
        </p:spPr>
      </p:pic>
      <p:sp>
        <p:nvSpPr>
          <p:cNvPr id="57377" name="Rectangle 33"/>
          <p:cNvSpPr>
            <a:spLocks noChangeArrowheads="1"/>
          </p:cNvSpPr>
          <p:nvPr/>
        </p:nvSpPr>
        <p:spPr bwMode="auto">
          <a:xfrm>
            <a:off x="6019800" y="4762500"/>
            <a:ext cx="55562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pic>
        <p:nvPicPr>
          <p:cNvPr id="57378" name="Picture 34"/>
          <p:cNvPicPr>
            <a:picLocks noChangeArrowheads="1"/>
          </p:cNvPicPr>
          <p:nvPr/>
        </p:nvPicPr>
        <p:blipFill>
          <a:blip r:embed="rId13" cstate="print"/>
          <a:srcRect/>
          <a:stretch>
            <a:fillRect/>
          </a:stretch>
        </p:blipFill>
        <p:spPr bwMode="auto">
          <a:xfrm>
            <a:off x="6519863" y="5610225"/>
            <a:ext cx="1446212" cy="982663"/>
          </a:xfrm>
          <a:prstGeom prst="rect">
            <a:avLst/>
          </a:prstGeom>
          <a:noFill/>
          <a:ln w="12700">
            <a:noFill/>
            <a:miter lim="800000"/>
            <a:headEnd/>
            <a:tailEnd/>
          </a:ln>
          <a:effectLst/>
        </p:spPr>
      </p:pic>
      <p:sp>
        <p:nvSpPr>
          <p:cNvPr id="57379" name="AutoShape 35"/>
          <p:cNvSpPr>
            <a:spLocks noChangeArrowheads="1"/>
          </p:cNvSpPr>
          <p:nvPr/>
        </p:nvSpPr>
        <p:spPr bwMode="auto">
          <a:xfrm>
            <a:off x="784225" y="2109788"/>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solidFill>
                  <a:schemeClr val="tx1"/>
                </a:solidFill>
                <a:latin typeface="Arial" charset="0"/>
              </a:rPr>
              <a:t>Kazakhstan is the</a:t>
            </a:r>
          </a:p>
          <a:p>
            <a:pPr algn="ctr"/>
            <a:r>
              <a:rPr lang="en-US">
                <a:solidFill>
                  <a:schemeClr val="tx1"/>
                </a:solidFill>
                <a:latin typeface="Arial" charset="0"/>
              </a:rPr>
              <a:t>new right child</a:t>
            </a:r>
          </a:p>
          <a:p>
            <a:pPr algn="ctr"/>
            <a:r>
              <a:rPr lang="en-US">
                <a:solidFill>
                  <a:schemeClr val="tx1"/>
                </a:solidFill>
                <a:latin typeface="Arial" charset="0"/>
              </a:rPr>
              <a:t>of Iowa?</a:t>
            </a:r>
          </a:p>
        </p:txBody>
      </p:sp>
      <p:sp>
        <p:nvSpPr>
          <p:cNvPr id="57380" name="Rectangle 36"/>
          <p:cNvSpPr>
            <a:spLocks noChangeArrowheads="1"/>
          </p:cNvSpPr>
          <p:nvPr/>
        </p:nvSpPr>
        <p:spPr bwMode="auto">
          <a:xfrm rot="1680000">
            <a:off x="6657975" y="5905500"/>
            <a:ext cx="110807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Kazakhstan</a:t>
            </a:r>
          </a:p>
        </p:txBody>
      </p:sp>
    </p:spTree>
  </p:cSld>
  <p:clrMapOvr>
    <a:masterClrMapping/>
  </p:clrMapOvr>
  <p:transition>
    <p:checke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Binary Search Tree Definition</a:t>
            </a:r>
          </a:p>
        </p:txBody>
      </p:sp>
      <p:sp>
        <p:nvSpPr>
          <p:cNvPr id="92163" name="Rectangle 3"/>
          <p:cNvSpPr>
            <a:spLocks noGrp="1" noChangeArrowheads="1"/>
          </p:cNvSpPr>
          <p:nvPr>
            <p:ph type="body" idx="1"/>
          </p:nvPr>
        </p:nvSpPr>
        <p:spPr/>
        <p:txBody>
          <a:bodyPr/>
          <a:lstStyle/>
          <a:p>
            <a:r>
              <a:rPr lang="en-US"/>
              <a:t>In a binary search tree, the entries of the nodes can be compared with a strict weak ordering. Two rules are followed for every node n:</a:t>
            </a:r>
          </a:p>
          <a:p>
            <a:pPr lvl="1"/>
            <a:r>
              <a:rPr lang="en-US"/>
              <a:t>The entry in node n is NEVER less than an entry in its left subtree</a:t>
            </a:r>
          </a:p>
          <a:p>
            <a:pPr lvl="1"/>
            <a:r>
              <a:rPr lang="en-US"/>
              <a:t>The entry in the node n is less than every entry in its right subtree.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59398" name="Group 6"/>
          <p:cNvGrpSpPr>
            <a:grpSpLocks/>
          </p:cNvGrpSpPr>
          <p:nvPr/>
        </p:nvGrpSpPr>
        <p:grpSpPr bwMode="auto">
          <a:xfrm>
            <a:off x="4346575" y="2989263"/>
            <a:ext cx="1082675" cy="1797050"/>
            <a:chOff x="2738" y="1883"/>
            <a:chExt cx="682" cy="1132"/>
          </a:xfrm>
        </p:grpSpPr>
        <p:sp>
          <p:nvSpPr>
            <p:cNvPr id="59395"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59396"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59397"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59399"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59400"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59401" name="Line 9"/>
          <p:cNvSpPr>
            <a:spLocks noChangeShapeType="1"/>
          </p:cNvSpPr>
          <p:nvPr/>
        </p:nvSpPr>
        <p:spPr bwMode="auto">
          <a:xfrm>
            <a:off x="6370638" y="4892675"/>
            <a:ext cx="655637" cy="966788"/>
          </a:xfrm>
          <a:prstGeom prst="line">
            <a:avLst/>
          </a:prstGeom>
          <a:noFill/>
          <a:ln w="12700">
            <a:solidFill>
              <a:schemeClr val="accent2"/>
            </a:solidFill>
            <a:round/>
            <a:headEnd/>
            <a:tailEnd/>
          </a:ln>
          <a:effectLst/>
        </p:spPr>
        <p:txBody>
          <a:bodyPr/>
          <a:lstStyle/>
          <a:p>
            <a:endParaRPr lang="en-US"/>
          </a:p>
        </p:txBody>
      </p:sp>
      <p:sp>
        <p:nvSpPr>
          <p:cNvPr id="59402" name="Line 10"/>
          <p:cNvSpPr>
            <a:spLocks noChangeShapeType="1"/>
          </p:cNvSpPr>
          <p:nvPr/>
        </p:nvSpPr>
        <p:spPr bwMode="auto">
          <a:xfrm flipH="1">
            <a:off x="6156325" y="4129088"/>
            <a:ext cx="487363" cy="808037"/>
          </a:xfrm>
          <a:prstGeom prst="line">
            <a:avLst/>
          </a:prstGeom>
          <a:noFill/>
          <a:ln w="12700">
            <a:solidFill>
              <a:schemeClr val="accent2"/>
            </a:solidFill>
            <a:round/>
            <a:headEnd/>
            <a:tailEnd/>
          </a:ln>
          <a:effectLst/>
        </p:spPr>
        <p:txBody>
          <a:bodyPr/>
          <a:lstStyle/>
          <a:p>
            <a:endParaRPr lang="en-US"/>
          </a:p>
        </p:txBody>
      </p:sp>
      <p:sp>
        <p:nvSpPr>
          <p:cNvPr id="59403" name="Line 11"/>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59404" name="Line 12"/>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59405" name="Line 13"/>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59406" name="Line 14"/>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59407" name="Line 15"/>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59408" name="Line 16"/>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59409" name="Rectangle 17"/>
          <p:cNvSpPr>
            <a:spLocks noGrp="1" noChangeArrowheads="1"/>
          </p:cNvSpPr>
          <p:nvPr>
            <p:ph type="title"/>
          </p:nvPr>
        </p:nvSpPr>
        <p:spPr>
          <a:noFill/>
          <a:ln/>
        </p:spPr>
        <p:txBody>
          <a:bodyPr/>
          <a:lstStyle/>
          <a:p>
            <a:r>
              <a:rPr lang="en-US"/>
              <a:t>Removing an Item with a    Given Key</a:t>
            </a:r>
          </a:p>
        </p:txBody>
      </p:sp>
      <p:sp>
        <p:nvSpPr>
          <p:cNvPr id="59410" name="Rectangle 18"/>
          <p:cNvSpPr>
            <a:spLocks noGrp="1" noChangeArrowheads="1"/>
          </p:cNvSpPr>
          <p:nvPr>
            <p:ph type="body" sz="half" idx="1"/>
          </p:nvPr>
        </p:nvSpPr>
        <p:spPr>
          <a:xfrm>
            <a:off x="685800" y="1981200"/>
            <a:ext cx="3946525" cy="4435475"/>
          </a:xfrm>
          <a:noFill/>
          <a:ln/>
        </p:spPr>
        <p:txBody>
          <a:bodyPr/>
          <a:lstStyle/>
          <a:p>
            <a:pPr marL="457200" indent="-457200">
              <a:buSzPct val="100000"/>
              <a:buFont typeface="Monotype Sorts" pitchFamily="2" charset="2"/>
              <a:buChar char="¶"/>
            </a:pPr>
            <a:r>
              <a:rPr lang="en-US" sz="2800">
                <a:effectLst/>
              </a:rPr>
              <a:t>Find the item.</a:t>
            </a:r>
          </a:p>
          <a:p>
            <a:pPr marL="457200" indent="-457200">
              <a:buSzPct val="100000"/>
              <a:buFont typeface="Monotype Sorts" pitchFamily="2" charset="2"/>
              <a:buChar char="·"/>
            </a:pPr>
            <a:r>
              <a:rPr lang="en-US" sz="2800">
                <a:effectLst/>
              </a:rPr>
              <a:t>If necessary, swap the item with one that is easier to remove.</a:t>
            </a:r>
          </a:p>
          <a:p>
            <a:pPr marL="457200" indent="-457200">
              <a:buSzPct val="100000"/>
              <a:buFont typeface="Monotype Sorts" pitchFamily="2" charset="2"/>
              <a:buChar char="¸"/>
            </a:pPr>
            <a:r>
              <a:rPr lang="en-US" sz="2800">
                <a:effectLst/>
              </a:rPr>
              <a:t>Remove the item.</a:t>
            </a:r>
          </a:p>
        </p:txBody>
      </p:sp>
      <p:pic>
        <p:nvPicPr>
          <p:cNvPr id="59411" name="Picture 19"/>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59412" name="Picture 20"/>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59413" name="Picture 21"/>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59414" name="Picture 22"/>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59415" name="Picture 23"/>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59416" name="Rectangle 24"/>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59417" name="Rectangle 25"/>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59418" name="Rectangle 26"/>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59419" name="Rectangle 27"/>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59420" name="Rectangle 28"/>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59421" name="Picture 29"/>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59422" name="Picture 30"/>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59423" name="Rectangle 31"/>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59424" name="Rectangle 32"/>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pic>
        <p:nvPicPr>
          <p:cNvPr id="59425" name="Picture 33"/>
          <p:cNvPicPr>
            <a:picLocks noChangeArrowheads="1"/>
          </p:cNvPicPr>
          <p:nvPr/>
        </p:nvPicPr>
        <p:blipFill>
          <a:blip r:embed="rId12" cstate="print"/>
          <a:srcRect/>
          <a:stretch>
            <a:fillRect/>
          </a:stretch>
        </p:blipFill>
        <p:spPr bwMode="auto">
          <a:xfrm>
            <a:off x="5959475" y="4654550"/>
            <a:ext cx="701675" cy="547688"/>
          </a:xfrm>
          <a:prstGeom prst="rect">
            <a:avLst/>
          </a:prstGeom>
          <a:noFill/>
          <a:ln w="12700">
            <a:noFill/>
            <a:miter lim="800000"/>
            <a:headEnd/>
            <a:tailEnd/>
          </a:ln>
          <a:effectLst/>
        </p:spPr>
      </p:pic>
      <p:sp>
        <p:nvSpPr>
          <p:cNvPr id="59426" name="Rectangle 34"/>
          <p:cNvSpPr>
            <a:spLocks noChangeArrowheads="1"/>
          </p:cNvSpPr>
          <p:nvPr/>
        </p:nvSpPr>
        <p:spPr bwMode="auto">
          <a:xfrm>
            <a:off x="6019800" y="4762500"/>
            <a:ext cx="55562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pic>
        <p:nvPicPr>
          <p:cNvPr id="59427" name="Picture 35"/>
          <p:cNvPicPr>
            <a:picLocks noChangeArrowheads="1"/>
          </p:cNvPicPr>
          <p:nvPr/>
        </p:nvPicPr>
        <p:blipFill>
          <a:blip r:embed="rId13" cstate="print"/>
          <a:srcRect/>
          <a:stretch>
            <a:fillRect/>
          </a:stretch>
        </p:blipFill>
        <p:spPr bwMode="auto">
          <a:xfrm>
            <a:off x="6365875" y="5516563"/>
            <a:ext cx="1446213" cy="982662"/>
          </a:xfrm>
          <a:prstGeom prst="rect">
            <a:avLst/>
          </a:prstGeom>
          <a:noFill/>
          <a:ln w="12700">
            <a:noFill/>
            <a:miter lim="800000"/>
            <a:headEnd/>
            <a:tailEnd/>
          </a:ln>
          <a:effectLst/>
        </p:spPr>
      </p:pic>
      <p:sp>
        <p:nvSpPr>
          <p:cNvPr id="59428" name="Rectangle 36"/>
          <p:cNvSpPr>
            <a:spLocks noChangeArrowheads="1"/>
          </p:cNvSpPr>
          <p:nvPr/>
        </p:nvSpPr>
        <p:spPr bwMode="auto">
          <a:xfrm rot="1680000">
            <a:off x="6503988" y="5811838"/>
            <a:ext cx="110807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Kazakhstan</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59410">
                                            <p:txEl>
                                              <p:pRg st="0" end="0"/>
                                            </p:txEl>
                                          </p:spTgt>
                                        </p:tgtEl>
                                        <p:attrNameLst>
                                          <p:attrName>style.visibility</p:attrName>
                                        </p:attrNameLst>
                                      </p:cBhvr>
                                      <p:to>
                                        <p:strVal val="visible"/>
                                      </p:to>
                                    </p:set>
                                    <p:animEffect transition="in" filter="randombar(vertical)">
                                      <p:cBhvr>
                                        <p:cTn id="7" dur="500"/>
                                        <p:tgtEl>
                                          <p:spTgt spid="594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59410">
                                            <p:txEl>
                                              <p:pRg st="1" end="1"/>
                                            </p:txEl>
                                          </p:spTgt>
                                        </p:tgtEl>
                                        <p:attrNameLst>
                                          <p:attrName>style.visibility</p:attrName>
                                        </p:attrNameLst>
                                      </p:cBhvr>
                                      <p:to>
                                        <p:strVal val="visible"/>
                                      </p:to>
                                    </p:set>
                                    <p:animEffect transition="in" filter="randombar(vertical)">
                                      <p:cBhvr>
                                        <p:cTn id="12" dur="500"/>
                                        <p:tgtEl>
                                          <p:spTgt spid="594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59410">
                                            <p:txEl>
                                              <p:pRg st="2" end="2"/>
                                            </p:txEl>
                                          </p:spTgt>
                                        </p:tgtEl>
                                        <p:attrNameLst>
                                          <p:attrName>style.visibility</p:attrName>
                                        </p:attrNameLst>
                                      </p:cBhvr>
                                      <p:to>
                                        <p:strVal val="visible"/>
                                      </p:to>
                                    </p:set>
                                    <p:animEffect transition="in" filter="randombar(vertical)">
                                      <p:cBhvr>
                                        <p:cTn id="17" dur="500"/>
                                        <p:tgtEl>
                                          <p:spTgt spid="594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10"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61446" name="Group 6"/>
          <p:cNvGrpSpPr>
            <a:grpSpLocks/>
          </p:cNvGrpSpPr>
          <p:nvPr/>
        </p:nvGrpSpPr>
        <p:grpSpPr bwMode="auto">
          <a:xfrm>
            <a:off x="4346575" y="2989263"/>
            <a:ext cx="1082675" cy="1797050"/>
            <a:chOff x="2738" y="1883"/>
            <a:chExt cx="682" cy="1132"/>
          </a:xfrm>
        </p:grpSpPr>
        <p:sp>
          <p:nvSpPr>
            <p:cNvPr id="61443"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61444"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61445"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61447"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61448"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61449" name="Line 9"/>
          <p:cNvSpPr>
            <a:spLocks noChangeShapeType="1"/>
          </p:cNvSpPr>
          <p:nvPr/>
        </p:nvSpPr>
        <p:spPr bwMode="auto">
          <a:xfrm>
            <a:off x="6370638" y="4892675"/>
            <a:ext cx="655637" cy="966788"/>
          </a:xfrm>
          <a:prstGeom prst="line">
            <a:avLst/>
          </a:prstGeom>
          <a:noFill/>
          <a:ln w="12700">
            <a:solidFill>
              <a:schemeClr val="accent2"/>
            </a:solidFill>
            <a:round/>
            <a:headEnd/>
            <a:tailEnd/>
          </a:ln>
          <a:effectLst/>
        </p:spPr>
        <p:txBody>
          <a:bodyPr/>
          <a:lstStyle/>
          <a:p>
            <a:endParaRPr lang="en-US"/>
          </a:p>
        </p:txBody>
      </p:sp>
      <p:sp>
        <p:nvSpPr>
          <p:cNvPr id="61450" name="Line 10"/>
          <p:cNvSpPr>
            <a:spLocks noChangeShapeType="1"/>
          </p:cNvSpPr>
          <p:nvPr/>
        </p:nvSpPr>
        <p:spPr bwMode="auto">
          <a:xfrm flipH="1">
            <a:off x="6156325" y="4129088"/>
            <a:ext cx="487363" cy="808037"/>
          </a:xfrm>
          <a:prstGeom prst="line">
            <a:avLst/>
          </a:prstGeom>
          <a:noFill/>
          <a:ln w="12700">
            <a:solidFill>
              <a:schemeClr val="accent2"/>
            </a:solidFill>
            <a:round/>
            <a:headEnd/>
            <a:tailEnd/>
          </a:ln>
          <a:effectLst/>
        </p:spPr>
        <p:txBody>
          <a:bodyPr/>
          <a:lstStyle/>
          <a:p>
            <a:endParaRPr lang="en-US"/>
          </a:p>
        </p:txBody>
      </p:sp>
      <p:sp>
        <p:nvSpPr>
          <p:cNvPr id="61451" name="Line 11"/>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61452" name="Line 12"/>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61453" name="Line 13"/>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61454" name="Line 14"/>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61455" name="Line 15"/>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61456" name="Line 16"/>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61457" name="Rectangle 17"/>
          <p:cNvSpPr>
            <a:spLocks noGrp="1" noChangeArrowheads="1"/>
          </p:cNvSpPr>
          <p:nvPr>
            <p:ph type="title"/>
          </p:nvPr>
        </p:nvSpPr>
        <p:spPr>
          <a:noFill/>
          <a:ln/>
        </p:spPr>
        <p:txBody>
          <a:bodyPr/>
          <a:lstStyle/>
          <a:p>
            <a:r>
              <a:rPr lang="en-US"/>
              <a:t>Removing 'Florida'</a:t>
            </a:r>
          </a:p>
        </p:txBody>
      </p:sp>
      <p:sp>
        <p:nvSpPr>
          <p:cNvPr id="61458" name="Rectangle 18"/>
          <p:cNvSpPr>
            <a:spLocks noGrp="1" noChangeArrowheads="1"/>
          </p:cNvSpPr>
          <p:nvPr>
            <p:ph type="body" sz="half" idx="1"/>
          </p:nvPr>
        </p:nvSpPr>
        <p:spPr>
          <a:xfrm>
            <a:off x="685800" y="1981200"/>
            <a:ext cx="3946525" cy="4435475"/>
          </a:xfrm>
          <a:noFill/>
          <a:ln/>
        </p:spPr>
        <p:txBody>
          <a:bodyPr/>
          <a:lstStyle/>
          <a:p>
            <a:pPr marL="457200" indent="-457200">
              <a:buSzPct val="100000"/>
              <a:buFont typeface="Monotype Sorts" pitchFamily="2" charset="2"/>
              <a:buChar char="¶"/>
            </a:pPr>
            <a:r>
              <a:rPr lang="en-US" sz="2800" b="1" u="sng">
                <a:solidFill>
                  <a:schemeClr val="accent2"/>
                </a:solidFill>
                <a:effectLst/>
              </a:rPr>
              <a:t>Find</a:t>
            </a:r>
            <a:r>
              <a:rPr lang="en-US" sz="2800">
                <a:effectLst/>
              </a:rPr>
              <a:t> the item.</a:t>
            </a:r>
          </a:p>
        </p:txBody>
      </p:sp>
      <p:pic>
        <p:nvPicPr>
          <p:cNvPr id="61459" name="Picture 19"/>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61460" name="Picture 20"/>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61461" name="Picture 21"/>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61462" name="Picture 22"/>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61463" name="Picture 23"/>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61464" name="Rectangle 24"/>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61465" name="Rectangle 25"/>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61466" name="Rectangle 26"/>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61467" name="Rectangle 27"/>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61468" name="Rectangle 28"/>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61469" name="Picture 29"/>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61470" name="Picture 30"/>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61471" name="Rectangle 31"/>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61472" name="Rectangle 32"/>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pic>
        <p:nvPicPr>
          <p:cNvPr id="61473" name="Picture 33"/>
          <p:cNvPicPr>
            <a:picLocks noChangeArrowheads="1"/>
          </p:cNvPicPr>
          <p:nvPr/>
        </p:nvPicPr>
        <p:blipFill>
          <a:blip r:embed="rId12" cstate="print"/>
          <a:srcRect/>
          <a:stretch>
            <a:fillRect/>
          </a:stretch>
        </p:blipFill>
        <p:spPr bwMode="auto">
          <a:xfrm>
            <a:off x="5959475" y="4654550"/>
            <a:ext cx="701675" cy="547688"/>
          </a:xfrm>
          <a:prstGeom prst="rect">
            <a:avLst/>
          </a:prstGeom>
          <a:noFill/>
          <a:ln w="12700">
            <a:noFill/>
            <a:miter lim="800000"/>
            <a:headEnd/>
            <a:tailEnd/>
          </a:ln>
          <a:effectLst/>
        </p:spPr>
      </p:pic>
      <p:sp>
        <p:nvSpPr>
          <p:cNvPr id="61474" name="Rectangle 34"/>
          <p:cNvSpPr>
            <a:spLocks noChangeArrowheads="1"/>
          </p:cNvSpPr>
          <p:nvPr/>
        </p:nvSpPr>
        <p:spPr bwMode="auto">
          <a:xfrm>
            <a:off x="6019800" y="4762500"/>
            <a:ext cx="55562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pic>
        <p:nvPicPr>
          <p:cNvPr id="61475" name="Picture 35"/>
          <p:cNvPicPr>
            <a:picLocks noChangeArrowheads="1"/>
          </p:cNvPicPr>
          <p:nvPr/>
        </p:nvPicPr>
        <p:blipFill>
          <a:blip r:embed="rId13" cstate="print"/>
          <a:srcRect/>
          <a:stretch>
            <a:fillRect/>
          </a:stretch>
        </p:blipFill>
        <p:spPr bwMode="auto">
          <a:xfrm>
            <a:off x="6365875" y="5516563"/>
            <a:ext cx="1446213" cy="982662"/>
          </a:xfrm>
          <a:prstGeom prst="rect">
            <a:avLst/>
          </a:prstGeom>
          <a:noFill/>
          <a:ln w="12700">
            <a:noFill/>
            <a:miter lim="800000"/>
            <a:headEnd/>
            <a:tailEnd/>
          </a:ln>
          <a:effectLst/>
        </p:spPr>
      </p:pic>
      <p:sp>
        <p:nvSpPr>
          <p:cNvPr id="61476" name="Rectangle 36"/>
          <p:cNvSpPr>
            <a:spLocks noChangeArrowheads="1"/>
          </p:cNvSpPr>
          <p:nvPr/>
        </p:nvSpPr>
        <p:spPr bwMode="auto">
          <a:xfrm rot="1680000">
            <a:off x="6503988" y="5811838"/>
            <a:ext cx="110807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Kazakhstan</a:t>
            </a:r>
          </a:p>
        </p:txBody>
      </p:sp>
    </p:spTree>
  </p:cSld>
  <p:clrMapOvr>
    <a:masterClrMapping/>
  </p:clrMapOvr>
  <p:transition>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63494" name="Group 6"/>
          <p:cNvGrpSpPr>
            <a:grpSpLocks/>
          </p:cNvGrpSpPr>
          <p:nvPr/>
        </p:nvGrpSpPr>
        <p:grpSpPr bwMode="auto">
          <a:xfrm>
            <a:off x="4346575" y="2989263"/>
            <a:ext cx="1082675" cy="1797050"/>
            <a:chOff x="2738" y="1883"/>
            <a:chExt cx="682" cy="1132"/>
          </a:xfrm>
        </p:grpSpPr>
        <p:sp>
          <p:nvSpPr>
            <p:cNvPr id="63491"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63492"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63493"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63495"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63496"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63497" name="Line 9"/>
          <p:cNvSpPr>
            <a:spLocks noChangeShapeType="1"/>
          </p:cNvSpPr>
          <p:nvPr/>
        </p:nvSpPr>
        <p:spPr bwMode="auto">
          <a:xfrm>
            <a:off x="6370638" y="4892675"/>
            <a:ext cx="655637" cy="966788"/>
          </a:xfrm>
          <a:prstGeom prst="line">
            <a:avLst/>
          </a:prstGeom>
          <a:noFill/>
          <a:ln w="12700">
            <a:solidFill>
              <a:schemeClr val="accent2"/>
            </a:solidFill>
            <a:round/>
            <a:headEnd/>
            <a:tailEnd/>
          </a:ln>
          <a:effectLst/>
        </p:spPr>
        <p:txBody>
          <a:bodyPr/>
          <a:lstStyle/>
          <a:p>
            <a:endParaRPr lang="en-US"/>
          </a:p>
        </p:txBody>
      </p:sp>
      <p:sp>
        <p:nvSpPr>
          <p:cNvPr id="63498" name="Line 10"/>
          <p:cNvSpPr>
            <a:spLocks noChangeShapeType="1"/>
          </p:cNvSpPr>
          <p:nvPr/>
        </p:nvSpPr>
        <p:spPr bwMode="auto">
          <a:xfrm flipH="1">
            <a:off x="6156325" y="4129088"/>
            <a:ext cx="487363" cy="808037"/>
          </a:xfrm>
          <a:prstGeom prst="line">
            <a:avLst/>
          </a:prstGeom>
          <a:noFill/>
          <a:ln w="12700">
            <a:solidFill>
              <a:schemeClr val="accent2"/>
            </a:solidFill>
            <a:round/>
            <a:headEnd/>
            <a:tailEnd/>
          </a:ln>
          <a:effectLst/>
        </p:spPr>
        <p:txBody>
          <a:bodyPr/>
          <a:lstStyle/>
          <a:p>
            <a:endParaRPr lang="en-US"/>
          </a:p>
        </p:txBody>
      </p:sp>
      <p:sp>
        <p:nvSpPr>
          <p:cNvPr id="63499" name="Line 11"/>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63500" name="Line 12"/>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63501" name="Line 13"/>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63502" name="Line 14"/>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63503" name="Line 15"/>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63504" name="Line 16"/>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63505" name="Rectangle 17"/>
          <p:cNvSpPr>
            <a:spLocks noGrp="1" noChangeArrowheads="1"/>
          </p:cNvSpPr>
          <p:nvPr>
            <p:ph type="title"/>
          </p:nvPr>
        </p:nvSpPr>
        <p:spPr>
          <a:noFill/>
          <a:ln/>
        </p:spPr>
        <p:txBody>
          <a:bodyPr/>
          <a:lstStyle/>
          <a:p>
            <a:r>
              <a:rPr lang="en-US"/>
              <a:t>Removing 'Florida'</a:t>
            </a:r>
          </a:p>
        </p:txBody>
      </p:sp>
      <p:pic>
        <p:nvPicPr>
          <p:cNvPr id="63506" name="Picture 18"/>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63507" name="Picture 19"/>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63508" name="Picture 20"/>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63509" name="Picture 21"/>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63510" name="Picture 22"/>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63511" name="Rectangle 23"/>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63512" name="Rectangle 24"/>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63513" name="Rectangle 25"/>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63514" name="Rectangle 26"/>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63515" name="Rectangle 27"/>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63516" name="Picture 28"/>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63517" name="Picture 29"/>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63518" name="Rectangle 30"/>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63519" name="Rectangle 31"/>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pic>
        <p:nvPicPr>
          <p:cNvPr id="63520" name="Picture 32"/>
          <p:cNvPicPr>
            <a:picLocks noChangeArrowheads="1"/>
          </p:cNvPicPr>
          <p:nvPr/>
        </p:nvPicPr>
        <p:blipFill>
          <a:blip r:embed="rId12" cstate="print"/>
          <a:srcRect/>
          <a:stretch>
            <a:fillRect/>
          </a:stretch>
        </p:blipFill>
        <p:spPr bwMode="auto">
          <a:xfrm>
            <a:off x="5959475" y="4654550"/>
            <a:ext cx="701675" cy="547688"/>
          </a:xfrm>
          <a:prstGeom prst="rect">
            <a:avLst/>
          </a:prstGeom>
          <a:noFill/>
          <a:ln w="12700">
            <a:noFill/>
            <a:miter lim="800000"/>
            <a:headEnd/>
            <a:tailEnd/>
          </a:ln>
          <a:effectLst/>
        </p:spPr>
      </p:pic>
      <p:sp>
        <p:nvSpPr>
          <p:cNvPr id="63521" name="Rectangle 33"/>
          <p:cNvSpPr>
            <a:spLocks noChangeArrowheads="1"/>
          </p:cNvSpPr>
          <p:nvPr/>
        </p:nvSpPr>
        <p:spPr bwMode="auto">
          <a:xfrm>
            <a:off x="6019800" y="4762500"/>
            <a:ext cx="55562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pic>
        <p:nvPicPr>
          <p:cNvPr id="63522" name="Picture 34"/>
          <p:cNvPicPr>
            <a:picLocks noChangeArrowheads="1"/>
          </p:cNvPicPr>
          <p:nvPr/>
        </p:nvPicPr>
        <p:blipFill>
          <a:blip r:embed="rId13" cstate="print"/>
          <a:srcRect/>
          <a:stretch>
            <a:fillRect/>
          </a:stretch>
        </p:blipFill>
        <p:spPr bwMode="auto">
          <a:xfrm>
            <a:off x="6365875" y="5516563"/>
            <a:ext cx="1446213" cy="982662"/>
          </a:xfrm>
          <a:prstGeom prst="rect">
            <a:avLst/>
          </a:prstGeom>
          <a:noFill/>
          <a:ln w="12700">
            <a:noFill/>
            <a:miter lim="800000"/>
            <a:headEnd/>
            <a:tailEnd/>
          </a:ln>
          <a:effectLst/>
        </p:spPr>
      </p:pic>
      <p:sp>
        <p:nvSpPr>
          <p:cNvPr id="63523" name="Rectangle 35"/>
          <p:cNvSpPr>
            <a:spLocks noChangeArrowheads="1"/>
          </p:cNvSpPr>
          <p:nvPr/>
        </p:nvSpPr>
        <p:spPr bwMode="auto">
          <a:xfrm rot="1680000">
            <a:off x="6503988" y="5811838"/>
            <a:ext cx="110807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Kazakhstan</a:t>
            </a:r>
          </a:p>
        </p:txBody>
      </p:sp>
      <p:sp>
        <p:nvSpPr>
          <p:cNvPr id="63524" name="AutoShape 36"/>
          <p:cNvSpPr>
            <a:spLocks noChangeArrowheads="1"/>
          </p:cNvSpPr>
          <p:nvPr/>
        </p:nvSpPr>
        <p:spPr bwMode="auto">
          <a:xfrm>
            <a:off x="784225" y="4183063"/>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solidFill>
                  <a:schemeClr val="tx1"/>
                </a:solidFill>
                <a:latin typeface="Arial" charset="0"/>
              </a:rPr>
              <a:t>Florida cannot be</a:t>
            </a:r>
          </a:p>
          <a:p>
            <a:pPr algn="ctr"/>
            <a:r>
              <a:rPr lang="en-US">
                <a:solidFill>
                  <a:schemeClr val="tx1"/>
                </a:solidFill>
                <a:latin typeface="Arial" charset="0"/>
              </a:rPr>
              <a:t>removed at the</a:t>
            </a:r>
          </a:p>
          <a:p>
            <a:pPr algn="ctr"/>
            <a:r>
              <a:rPr lang="en-US">
                <a:solidFill>
                  <a:schemeClr val="tx1"/>
                </a:solidFill>
                <a:latin typeface="Arial" charset="0"/>
              </a:rPr>
              <a:t>moment...</a:t>
            </a:r>
          </a:p>
        </p:txBody>
      </p:sp>
    </p:spTree>
  </p:cSld>
  <p:clrMapOvr>
    <a:masterClrMapping/>
  </p:clrMapOvr>
  <p:transition>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65542" name="Group 6"/>
          <p:cNvGrpSpPr>
            <a:grpSpLocks/>
          </p:cNvGrpSpPr>
          <p:nvPr/>
        </p:nvGrpSpPr>
        <p:grpSpPr bwMode="auto">
          <a:xfrm>
            <a:off x="4346575" y="2989263"/>
            <a:ext cx="1082675" cy="1797050"/>
            <a:chOff x="2738" y="1883"/>
            <a:chExt cx="682" cy="1132"/>
          </a:xfrm>
        </p:grpSpPr>
        <p:sp>
          <p:nvSpPr>
            <p:cNvPr id="65539"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65540"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65541"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65543"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65544"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65545" name="Line 9"/>
          <p:cNvSpPr>
            <a:spLocks noChangeShapeType="1"/>
          </p:cNvSpPr>
          <p:nvPr/>
        </p:nvSpPr>
        <p:spPr bwMode="auto">
          <a:xfrm>
            <a:off x="6370638" y="4892675"/>
            <a:ext cx="655637" cy="966788"/>
          </a:xfrm>
          <a:prstGeom prst="line">
            <a:avLst/>
          </a:prstGeom>
          <a:noFill/>
          <a:ln w="12700">
            <a:solidFill>
              <a:schemeClr val="accent2"/>
            </a:solidFill>
            <a:round/>
            <a:headEnd/>
            <a:tailEnd/>
          </a:ln>
          <a:effectLst/>
        </p:spPr>
        <p:txBody>
          <a:bodyPr/>
          <a:lstStyle/>
          <a:p>
            <a:endParaRPr lang="en-US"/>
          </a:p>
        </p:txBody>
      </p:sp>
      <p:sp>
        <p:nvSpPr>
          <p:cNvPr id="65546" name="Line 10"/>
          <p:cNvSpPr>
            <a:spLocks noChangeShapeType="1"/>
          </p:cNvSpPr>
          <p:nvPr/>
        </p:nvSpPr>
        <p:spPr bwMode="auto">
          <a:xfrm flipH="1">
            <a:off x="6156325" y="4129088"/>
            <a:ext cx="487363" cy="808037"/>
          </a:xfrm>
          <a:prstGeom prst="line">
            <a:avLst/>
          </a:prstGeom>
          <a:noFill/>
          <a:ln w="12700">
            <a:solidFill>
              <a:schemeClr val="accent2"/>
            </a:solidFill>
            <a:round/>
            <a:headEnd/>
            <a:tailEnd/>
          </a:ln>
          <a:effectLst/>
        </p:spPr>
        <p:txBody>
          <a:bodyPr/>
          <a:lstStyle/>
          <a:p>
            <a:endParaRPr lang="en-US"/>
          </a:p>
        </p:txBody>
      </p:sp>
      <p:sp>
        <p:nvSpPr>
          <p:cNvPr id="65547" name="Line 11"/>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65548" name="Line 12"/>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65549" name="Line 13"/>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65550" name="Line 14"/>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65551" name="Rectangle 15"/>
          <p:cNvSpPr>
            <a:spLocks noGrp="1" noChangeArrowheads="1"/>
          </p:cNvSpPr>
          <p:nvPr>
            <p:ph type="title"/>
          </p:nvPr>
        </p:nvSpPr>
        <p:spPr>
          <a:noFill/>
          <a:ln/>
        </p:spPr>
        <p:txBody>
          <a:bodyPr/>
          <a:lstStyle/>
          <a:p>
            <a:r>
              <a:rPr lang="en-US"/>
              <a:t>Removing 'Florida'</a:t>
            </a:r>
          </a:p>
        </p:txBody>
      </p:sp>
      <p:pic>
        <p:nvPicPr>
          <p:cNvPr id="65552" name="Picture 16"/>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65553" name="Picture 17"/>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65554" name="Picture 18"/>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65555" name="Picture 19"/>
          <p:cNvPicPr>
            <a:picLocks noChangeArrowheads="1"/>
          </p:cNvPicPr>
          <p:nvPr/>
        </p:nvPicPr>
        <p:blipFill>
          <a:blip r:embed="rId8"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65556" name="Rectangle 20"/>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65557" name="Rectangle 21"/>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65558" name="Rectangle 22"/>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65559" name="Rectangle 23"/>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65560" name="Picture 24"/>
          <p:cNvPicPr>
            <a:picLocks noChangeArrowheads="1"/>
          </p:cNvPicPr>
          <p:nvPr/>
        </p:nvPicPr>
        <p:blipFill>
          <a:blip r:embed="rId9"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65561" name="Picture 25"/>
          <p:cNvPicPr>
            <a:picLocks noChangeArrowheads="1"/>
          </p:cNvPicPr>
          <p:nvPr/>
        </p:nvPicPr>
        <p:blipFill>
          <a:blip r:embed="rId10"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65562" name="Rectangle 26"/>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65563" name="Rectangle 27"/>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pic>
        <p:nvPicPr>
          <p:cNvPr id="65564" name="Picture 28"/>
          <p:cNvPicPr>
            <a:picLocks noChangeArrowheads="1"/>
          </p:cNvPicPr>
          <p:nvPr/>
        </p:nvPicPr>
        <p:blipFill>
          <a:blip r:embed="rId11" cstate="print"/>
          <a:srcRect/>
          <a:stretch>
            <a:fillRect/>
          </a:stretch>
        </p:blipFill>
        <p:spPr bwMode="auto">
          <a:xfrm>
            <a:off x="5959475" y="4654550"/>
            <a:ext cx="701675" cy="547688"/>
          </a:xfrm>
          <a:prstGeom prst="rect">
            <a:avLst/>
          </a:prstGeom>
          <a:noFill/>
          <a:ln w="12700">
            <a:noFill/>
            <a:miter lim="800000"/>
            <a:headEnd/>
            <a:tailEnd/>
          </a:ln>
          <a:effectLst/>
        </p:spPr>
      </p:pic>
      <p:sp>
        <p:nvSpPr>
          <p:cNvPr id="65565" name="Rectangle 29"/>
          <p:cNvSpPr>
            <a:spLocks noChangeArrowheads="1"/>
          </p:cNvSpPr>
          <p:nvPr/>
        </p:nvSpPr>
        <p:spPr bwMode="auto">
          <a:xfrm>
            <a:off x="6019800" y="4762500"/>
            <a:ext cx="55562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pic>
        <p:nvPicPr>
          <p:cNvPr id="65566" name="Picture 30"/>
          <p:cNvPicPr>
            <a:picLocks noChangeArrowheads="1"/>
          </p:cNvPicPr>
          <p:nvPr/>
        </p:nvPicPr>
        <p:blipFill>
          <a:blip r:embed="rId12" cstate="print"/>
          <a:srcRect/>
          <a:stretch>
            <a:fillRect/>
          </a:stretch>
        </p:blipFill>
        <p:spPr bwMode="auto">
          <a:xfrm>
            <a:off x="6365875" y="5516563"/>
            <a:ext cx="1446213" cy="982662"/>
          </a:xfrm>
          <a:prstGeom prst="rect">
            <a:avLst/>
          </a:prstGeom>
          <a:noFill/>
          <a:ln w="12700">
            <a:noFill/>
            <a:miter lim="800000"/>
            <a:headEnd/>
            <a:tailEnd/>
          </a:ln>
          <a:effectLst/>
        </p:spPr>
      </p:pic>
      <p:sp>
        <p:nvSpPr>
          <p:cNvPr id="65567" name="Rectangle 31"/>
          <p:cNvSpPr>
            <a:spLocks noChangeArrowheads="1"/>
          </p:cNvSpPr>
          <p:nvPr/>
        </p:nvSpPr>
        <p:spPr bwMode="auto">
          <a:xfrm rot="1680000">
            <a:off x="6503988" y="5811838"/>
            <a:ext cx="110807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Kazakhstan</a:t>
            </a:r>
          </a:p>
        </p:txBody>
      </p:sp>
      <p:sp>
        <p:nvSpPr>
          <p:cNvPr id="65568" name="AutoShape 32"/>
          <p:cNvSpPr>
            <a:spLocks noChangeArrowheads="1"/>
          </p:cNvSpPr>
          <p:nvPr/>
        </p:nvSpPr>
        <p:spPr bwMode="auto">
          <a:xfrm>
            <a:off x="784225" y="4183063"/>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solidFill>
                  <a:schemeClr val="tx1"/>
                </a:solidFill>
                <a:latin typeface="Arial" charset="0"/>
              </a:rPr>
              <a:t>... because removing</a:t>
            </a:r>
          </a:p>
          <a:p>
            <a:pPr algn="ctr"/>
            <a:r>
              <a:rPr lang="en-US">
                <a:solidFill>
                  <a:schemeClr val="tx1"/>
                </a:solidFill>
                <a:latin typeface="Arial" charset="0"/>
              </a:rPr>
              <a:t>Florida would</a:t>
            </a:r>
          </a:p>
          <a:p>
            <a:pPr algn="ctr"/>
            <a:r>
              <a:rPr lang="en-US">
                <a:solidFill>
                  <a:schemeClr val="tx1"/>
                </a:solidFill>
                <a:latin typeface="Arial" charset="0"/>
              </a:rPr>
              <a:t>break the tree into</a:t>
            </a:r>
          </a:p>
          <a:p>
            <a:pPr algn="ctr"/>
            <a:r>
              <a:rPr lang="en-US">
                <a:solidFill>
                  <a:schemeClr val="tx1"/>
                </a:solidFill>
                <a:latin typeface="Arial" charset="0"/>
              </a:rPr>
              <a:t>two pieces.</a:t>
            </a:r>
          </a:p>
        </p:txBody>
      </p:sp>
      <p:sp>
        <p:nvSpPr>
          <p:cNvPr id="65569" name="Freeform 33"/>
          <p:cNvSpPr>
            <a:spLocks/>
          </p:cNvSpPr>
          <p:nvPr/>
        </p:nvSpPr>
        <p:spPr bwMode="auto">
          <a:xfrm>
            <a:off x="5592763" y="1112838"/>
            <a:ext cx="1130300" cy="5183187"/>
          </a:xfrm>
          <a:custGeom>
            <a:avLst/>
            <a:gdLst/>
            <a:ahLst/>
            <a:cxnLst>
              <a:cxn ang="0">
                <a:pos x="384" y="0"/>
              </a:cxn>
              <a:cxn ang="0">
                <a:pos x="711" y="672"/>
              </a:cxn>
              <a:cxn ang="0">
                <a:pos x="423" y="1286"/>
              </a:cxn>
              <a:cxn ang="0">
                <a:pos x="0" y="2131"/>
              </a:cxn>
              <a:cxn ang="0">
                <a:pos x="154" y="2438"/>
              </a:cxn>
              <a:cxn ang="0">
                <a:pos x="461" y="2765"/>
              </a:cxn>
              <a:cxn ang="0">
                <a:pos x="403" y="3206"/>
              </a:cxn>
              <a:cxn ang="0">
                <a:pos x="211" y="3264"/>
              </a:cxn>
            </a:cxnLst>
            <a:rect l="0" t="0" r="r" b="b"/>
            <a:pathLst>
              <a:path w="712" h="3265">
                <a:moveTo>
                  <a:pt x="384" y="0"/>
                </a:moveTo>
                <a:lnTo>
                  <a:pt x="711" y="672"/>
                </a:lnTo>
                <a:lnTo>
                  <a:pt x="423" y="1286"/>
                </a:lnTo>
                <a:lnTo>
                  <a:pt x="0" y="2131"/>
                </a:lnTo>
                <a:lnTo>
                  <a:pt x="154" y="2438"/>
                </a:lnTo>
                <a:lnTo>
                  <a:pt x="461" y="2765"/>
                </a:lnTo>
                <a:lnTo>
                  <a:pt x="403" y="3206"/>
                </a:lnTo>
                <a:lnTo>
                  <a:pt x="211" y="3264"/>
                </a:lnTo>
              </a:path>
            </a:pathLst>
          </a:custGeom>
          <a:noFill/>
          <a:ln w="76200" cap="rnd" cmpd="sng">
            <a:solidFill>
              <a:schemeClr val="accent2"/>
            </a:solidFill>
            <a:prstDash val="solid"/>
            <a:round/>
            <a:headEnd type="none" w="med" len="med"/>
            <a:tailEnd type="none" w="med" len="med"/>
          </a:ln>
          <a:effectLst/>
        </p:spPr>
        <p:txBody>
          <a:bodyPr/>
          <a:lstStyle/>
          <a:p>
            <a:endParaRPr lang="en-US"/>
          </a:p>
        </p:txBody>
      </p:sp>
    </p:spTree>
  </p:cSld>
  <p:clrMapOvr>
    <a:masterClrMapping/>
  </p:clrMapOvr>
  <p:transition>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67590" name="Group 6"/>
          <p:cNvGrpSpPr>
            <a:grpSpLocks/>
          </p:cNvGrpSpPr>
          <p:nvPr/>
        </p:nvGrpSpPr>
        <p:grpSpPr bwMode="auto">
          <a:xfrm>
            <a:off x="4346575" y="2989263"/>
            <a:ext cx="1082675" cy="1797050"/>
            <a:chOff x="2738" y="1883"/>
            <a:chExt cx="682" cy="1132"/>
          </a:xfrm>
        </p:grpSpPr>
        <p:sp>
          <p:nvSpPr>
            <p:cNvPr id="67587"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67588"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67589"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67591"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67592"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67593" name="Line 9"/>
          <p:cNvSpPr>
            <a:spLocks noChangeShapeType="1"/>
          </p:cNvSpPr>
          <p:nvPr/>
        </p:nvSpPr>
        <p:spPr bwMode="auto">
          <a:xfrm>
            <a:off x="6370638" y="4892675"/>
            <a:ext cx="655637" cy="966788"/>
          </a:xfrm>
          <a:prstGeom prst="line">
            <a:avLst/>
          </a:prstGeom>
          <a:noFill/>
          <a:ln w="12700">
            <a:solidFill>
              <a:schemeClr val="accent2"/>
            </a:solidFill>
            <a:round/>
            <a:headEnd/>
            <a:tailEnd/>
          </a:ln>
          <a:effectLst/>
        </p:spPr>
        <p:txBody>
          <a:bodyPr/>
          <a:lstStyle/>
          <a:p>
            <a:endParaRPr lang="en-US"/>
          </a:p>
        </p:txBody>
      </p:sp>
      <p:sp>
        <p:nvSpPr>
          <p:cNvPr id="67594" name="Line 10"/>
          <p:cNvSpPr>
            <a:spLocks noChangeShapeType="1"/>
          </p:cNvSpPr>
          <p:nvPr/>
        </p:nvSpPr>
        <p:spPr bwMode="auto">
          <a:xfrm flipH="1">
            <a:off x="6156325" y="4129088"/>
            <a:ext cx="487363" cy="808037"/>
          </a:xfrm>
          <a:prstGeom prst="line">
            <a:avLst/>
          </a:prstGeom>
          <a:noFill/>
          <a:ln w="12700">
            <a:solidFill>
              <a:schemeClr val="accent2"/>
            </a:solidFill>
            <a:round/>
            <a:headEnd/>
            <a:tailEnd/>
          </a:ln>
          <a:effectLst/>
        </p:spPr>
        <p:txBody>
          <a:bodyPr/>
          <a:lstStyle/>
          <a:p>
            <a:endParaRPr lang="en-US"/>
          </a:p>
        </p:txBody>
      </p:sp>
      <p:sp>
        <p:nvSpPr>
          <p:cNvPr id="67595" name="Line 11"/>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67596" name="Line 12"/>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67597" name="Line 13"/>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67598" name="Line 14"/>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67599" name="Line 15"/>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67600" name="Line 16"/>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67601" name="Rectangle 17"/>
          <p:cNvSpPr>
            <a:spLocks noGrp="1" noChangeArrowheads="1"/>
          </p:cNvSpPr>
          <p:nvPr>
            <p:ph type="title"/>
          </p:nvPr>
        </p:nvSpPr>
        <p:spPr>
          <a:noFill/>
          <a:ln/>
        </p:spPr>
        <p:txBody>
          <a:bodyPr/>
          <a:lstStyle/>
          <a:p>
            <a:r>
              <a:rPr lang="en-US"/>
              <a:t>Removing 'Florida'</a:t>
            </a:r>
          </a:p>
        </p:txBody>
      </p:sp>
      <p:pic>
        <p:nvPicPr>
          <p:cNvPr id="67602" name="Picture 18"/>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67603" name="Picture 19"/>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67604" name="Picture 20"/>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67605" name="Picture 21"/>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67606" name="Picture 22"/>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67607" name="Rectangle 23"/>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67608" name="Rectangle 24"/>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67609" name="Rectangle 25"/>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67610" name="Rectangle 26"/>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67611" name="Rectangle 27"/>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67612" name="Picture 28"/>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67613" name="Picture 29"/>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67614" name="Rectangle 30"/>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67615" name="Rectangle 31"/>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pic>
        <p:nvPicPr>
          <p:cNvPr id="67616" name="Picture 32"/>
          <p:cNvPicPr>
            <a:picLocks noChangeArrowheads="1"/>
          </p:cNvPicPr>
          <p:nvPr/>
        </p:nvPicPr>
        <p:blipFill>
          <a:blip r:embed="rId12" cstate="print"/>
          <a:srcRect/>
          <a:stretch>
            <a:fillRect/>
          </a:stretch>
        </p:blipFill>
        <p:spPr bwMode="auto">
          <a:xfrm>
            <a:off x="5959475" y="4654550"/>
            <a:ext cx="701675" cy="547688"/>
          </a:xfrm>
          <a:prstGeom prst="rect">
            <a:avLst/>
          </a:prstGeom>
          <a:noFill/>
          <a:ln w="12700">
            <a:noFill/>
            <a:miter lim="800000"/>
            <a:headEnd/>
            <a:tailEnd/>
          </a:ln>
          <a:effectLst/>
        </p:spPr>
      </p:pic>
      <p:sp>
        <p:nvSpPr>
          <p:cNvPr id="67617" name="Rectangle 33"/>
          <p:cNvSpPr>
            <a:spLocks noChangeArrowheads="1"/>
          </p:cNvSpPr>
          <p:nvPr/>
        </p:nvSpPr>
        <p:spPr bwMode="auto">
          <a:xfrm>
            <a:off x="6019800" y="4762500"/>
            <a:ext cx="55562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pic>
        <p:nvPicPr>
          <p:cNvPr id="67618" name="Picture 34"/>
          <p:cNvPicPr>
            <a:picLocks noChangeArrowheads="1"/>
          </p:cNvPicPr>
          <p:nvPr/>
        </p:nvPicPr>
        <p:blipFill>
          <a:blip r:embed="rId13" cstate="print"/>
          <a:srcRect/>
          <a:stretch>
            <a:fillRect/>
          </a:stretch>
        </p:blipFill>
        <p:spPr bwMode="auto">
          <a:xfrm>
            <a:off x="6365875" y="5516563"/>
            <a:ext cx="1446213" cy="982662"/>
          </a:xfrm>
          <a:prstGeom prst="rect">
            <a:avLst/>
          </a:prstGeom>
          <a:noFill/>
          <a:ln w="12700">
            <a:noFill/>
            <a:miter lim="800000"/>
            <a:headEnd/>
            <a:tailEnd/>
          </a:ln>
          <a:effectLst/>
        </p:spPr>
      </p:pic>
      <p:sp>
        <p:nvSpPr>
          <p:cNvPr id="67619" name="Rectangle 35"/>
          <p:cNvSpPr>
            <a:spLocks noChangeArrowheads="1"/>
          </p:cNvSpPr>
          <p:nvPr/>
        </p:nvSpPr>
        <p:spPr bwMode="auto">
          <a:xfrm rot="1680000">
            <a:off x="6503988" y="5811838"/>
            <a:ext cx="110807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Kazakhstan</a:t>
            </a:r>
          </a:p>
        </p:txBody>
      </p:sp>
      <p:sp>
        <p:nvSpPr>
          <p:cNvPr id="67620" name="AutoShape 36"/>
          <p:cNvSpPr>
            <a:spLocks noChangeArrowheads="1"/>
          </p:cNvSpPr>
          <p:nvPr/>
        </p:nvSpPr>
        <p:spPr bwMode="auto">
          <a:xfrm>
            <a:off x="784225" y="4183063"/>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solidFill>
                  <a:schemeClr val="tx1"/>
                </a:solidFill>
                <a:latin typeface="Arial" charset="0"/>
              </a:rPr>
              <a:t>The problem of</a:t>
            </a:r>
          </a:p>
          <a:p>
            <a:pPr algn="ctr"/>
            <a:r>
              <a:rPr lang="en-US">
                <a:solidFill>
                  <a:schemeClr val="tx1"/>
                </a:solidFill>
                <a:latin typeface="Arial" charset="0"/>
              </a:rPr>
              <a:t>breaking the tree</a:t>
            </a:r>
          </a:p>
          <a:p>
            <a:pPr algn="ctr"/>
            <a:r>
              <a:rPr lang="en-US">
                <a:solidFill>
                  <a:schemeClr val="tx1"/>
                </a:solidFill>
                <a:latin typeface="Arial" charset="0"/>
              </a:rPr>
              <a:t>happens because</a:t>
            </a:r>
          </a:p>
          <a:p>
            <a:pPr algn="ctr"/>
            <a:r>
              <a:rPr lang="en-US">
                <a:solidFill>
                  <a:schemeClr val="tx1"/>
                </a:solidFill>
                <a:latin typeface="Arial" charset="0"/>
              </a:rPr>
              <a:t>Florida has 2 children.</a:t>
            </a:r>
          </a:p>
        </p:txBody>
      </p:sp>
      <p:sp>
        <p:nvSpPr>
          <p:cNvPr id="67621" name="Rectangle 37"/>
          <p:cNvSpPr>
            <a:spLocks noGrp="1" noChangeArrowheads="1"/>
          </p:cNvSpPr>
          <p:nvPr>
            <p:ph type="body" sz="half" idx="1"/>
          </p:nvPr>
        </p:nvSpPr>
        <p:spPr>
          <a:xfrm>
            <a:off x="685800" y="1981200"/>
            <a:ext cx="3946525" cy="4435475"/>
          </a:xfrm>
          <a:noFill/>
          <a:ln/>
        </p:spPr>
        <p:txBody>
          <a:bodyPr/>
          <a:lstStyle/>
          <a:p>
            <a:pPr marL="457200" indent="-457200">
              <a:buSzPct val="100000"/>
              <a:buFont typeface="Monotype Sorts" pitchFamily="2" charset="2"/>
              <a:buChar char="·"/>
            </a:pPr>
            <a:r>
              <a:rPr lang="en-US" sz="2800">
                <a:solidFill>
                  <a:srgbClr val="FFFFFF"/>
                </a:solidFill>
                <a:effectLst/>
              </a:rPr>
              <a:t>If necessary, do some rearranging.</a:t>
            </a:r>
          </a:p>
        </p:txBody>
      </p:sp>
    </p:spTree>
  </p:cSld>
  <p:clrMapOvr>
    <a:masterClrMapping/>
  </p:clrMapOvr>
  <p:transition>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69638" name="Group 6"/>
          <p:cNvGrpSpPr>
            <a:grpSpLocks/>
          </p:cNvGrpSpPr>
          <p:nvPr/>
        </p:nvGrpSpPr>
        <p:grpSpPr bwMode="auto">
          <a:xfrm>
            <a:off x="4346575" y="2989263"/>
            <a:ext cx="1082675" cy="1797050"/>
            <a:chOff x="2738" y="1883"/>
            <a:chExt cx="682" cy="1132"/>
          </a:xfrm>
        </p:grpSpPr>
        <p:sp>
          <p:nvSpPr>
            <p:cNvPr id="69635"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69636"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69637"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69639"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69640"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69641" name="Oval 9"/>
          <p:cNvSpPr>
            <a:spLocks noChangeArrowheads="1"/>
          </p:cNvSpPr>
          <p:nvPr/>
        </p:nvSpPr>
        <p:spPr bwMode="auto">
          <a:xfrm>
            <a:off x="5934075" y="2216150"/>
            <a:ext cx="3190875" cy="4530725"/>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69642" name="Line 10"/>
          <p:cNvSpPr>
            <a:spLocks noChangeShapeType="1"/>
          </p:cNvSpPr>
          <p:nvPr/>
        </p:nvSpPr>
        <p:spPr bwMode="auto">
          <a:xfrm>
            <a:off x="6370638" y="4892675"/>
            <a:ext cx="655637" cy="966788"/>
          </a:xfrm>
          <a:prstGeom prst="line">
            <a:avLst/>
          </a:prstGeom>
          <a:noFill/>
          <a:ln w="12700">
            <a:solidFill>
              <a:schemeClr val="accent2"/>
            </a:solidFill>
            <a:round/>
            <a:headEnd/>
            <a:tailEnd/>
          </a:ln>
          <a:effectLst/>
        </p:spPr>
        <p:txBody>
          <a:bodyPr/>
          <a:lstStyle/>
          <a:p>
            <a:endParaRPr lang="en-US"/>
          </a:p>
        </p:txBody>
      </p:sp>
      <p:sp>
        <p:nvSpPr>
          <p:cNvPr id="69643" name="Line 11"/>
          <p:cNvSpPr>
            <a:spLocks noChangeShapeType="1"/>
          </p:cNvSpPr>
          <p:nvPr/>
        </p:nvSpPr>
        <p:spPr bwMode="auto">
          <a:xfrm flipH="1">
            <a:off x="6156325" y="4129088"/>
            <a:ext cx="487363" cy="808037"/>
          </a:xfrm>
          <a:prstGeom prst="line">
            <a:avLst/>
          </a:prstGeom>
          <a:noFill/>
          <a:ln w="12700">
            <a:solidFill>
              <a:schemeClr val="accent2"/>
            </a:solidFill>
            <a:round/>
            <a:headEnd/>
            <a:tailEnd/>
          </a:ln>
          <a:effectLst/>
        </p:spPr>
        <p:txBody>
          <a:bodyPr/>
          <a:lstStyle/>
          <a:p>
            <a:endParaRPr lang="en-US"/>
          </a:p>
        </p:txBody>
      </p:sp>
      <p:sp>
        <p:nvSpPr>
          <p:cNvPr id="69644" name="Line 1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69645" name="Line 13"/>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69646" name="Line 14"/>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69647" name="Line 15"/>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69648" name="Line 16"/>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69649" name="Line 17"/>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69650" name="Rectangle 18"/>
          <p:cNvSpPr>
            <a:spLocks noGrp="1" noChangeArrowheads="1"/>
          </p:cNvSpPr>
          <p:nvPr>
            <p:ph type="title"/>
          </p:nvPr>
        </p:nvSpPr>
        <p:spPr>
          <a:noFill/>
          <a:ln/>
        </p:spPr>
        <p:txBody>
          <a:bodyPr/>
          <a:lstStyle/>
          <a:p>
            <a:r>
              <a:rPr lang="en-US"/>
              <a:t>Removing 'Florida'</a:t>
            </a:r>
          </a:p>
        </p:txBody>
      </p:sp>
      <p:sp>
        <p:nvSpPr>
          <p:cNvPr id="69651" name="Rectangle 19"/>
          <p:cNvSpPr>
            <a:spLocks noGrp="1" noChangeArrowheads="1"/>
          </p:cNvSpPr>
          <p:nvPr>
            <p:ph type="body" sz="half" idx="1"/>
          </p:nvPr>
        </p:nvSpPr>
        <p:spPr>
          <a:xfrm>
            <a:off x="685800" y="1981200"/>
            <a:ext cx="3946525" cy="4435475"/>
          </a:xfrm>
          <a:noFill/>
          <a:ln/>
        </p:spPr>
        <p:txBody>
          <a:bodyPr/>
          <a:lstStyle/>
          <a:p>
            <a:pPr marL="457200" indent="-457200">
              <a:buSzPct val="100000"/>
              <a:buFont typeface="Monotype Sorts" pitchFamily="2" charset="2"/>
              <a:buChar char="·"/>
            </a:pPr>
            <a:r>
              <a:rPr lang="en-US" sz="2800">
                <a:solidFill>
                  <a:srgbClr val="FFFFFF"/>
                </a:solidFill>
                <a:effectLst/>
              </a:rPr>
              <a:t>If necessary, do some rearranging.</a:t>
            </a:r>
          </a:p>
        </p:txBody>
      </p:sp>
      <p:pic>
        <p:nvPicPr>
          <p:cNvPr id="69652" name="Picture 20"/>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69653" name="Picture 21"/>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69654" name="Picture 22"/>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69655" name="Picture 23"/>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69656" name="Picture 24"/>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69657" name="Rectangle 25"/>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69658" name="Rectangle 26"/>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69659" name="Rectangle 27"/>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69660" name="Rectangle 28"/>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69661" name="Rectangle 29"/>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69662" name="Picture 30"/>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69663" name="Picture 31"/>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69664" name="Rectangle 32"/>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69665" name="Rectangle 33"/>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pic>
        <p:nvPicPr>
          <p:cNvPr id="69666" name="Picture 34"/>
          <p:cNvPicPr>
            <a:picLocks noChangeArrowheads="1"/>
          </p:cNvPicPr>
          <p:nvPr/>
        </p:nvPicPr>
        <p:blipFill>
          <a:blip r:embed="rId12" cstate="print"/>
          <a:srcRect/>
          <a:stretch>
            <a:fillRect/>
          </a:stretch>
        </p:blipFill>
        <p:spPr bwMode="auto">
          <a:xfrm>
            <a:off x="5959475" y="4654550"/>
            <a:ext cx="701675" cy="547688"/>
          </a:xfrm>
          <a:prstGeom prst="rect">
            <a:avLst/>
          </a:prstGeom>
          <a:noFill/>
          <a:ln w="12700">
            <a:noFill/>
            <a:miter lim="800000"/>
            <a:headEnd/>
            <a:tailEnd/>
          </a:ln>
          <a:effectLst/>
        </p:spPr>
      </p:pic>
      <p:sp>
        <p:nvSpPr>
          <p:cNvPr id="69667" name="Rectangle 35"/>
          <p:cNvSpPr>
            <a:spLocks noChangeArrowheads="1"/>
          </p:cNvSpPr>
          <p:nvPr/>
        </p:nvSpPr>
        <p:spPr bwMode="auto">
          <a:xfrm>
            <a:off x="6019800" y="4762500"/>
            <a:ext cx="55562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pic>
        <p:nvPicPr>
          <p:cNvPr id="69668" name="Picture 36"/>
          <p:cNvPicPr>
            <a:picLocks noChangeArrowheads="1"/>
          </p:cNvPicPr>
          <p:nvPr/>
        </p:nvPicPr>
        <p:blipFill>
          <a:blip r:embed="rId13" cstate="print"/>
          <a:srcRect/>
          <a:stretch>
            <a:fillRect/>
          </a:stretch>
        </p:blipFill>
        <p:spPr bwMode="auto">
          <a:xfrm>
            <a:off x="6365875" y="5516563"/>
            <a:ext cx="1446213" cy="982662"/>
          </a:xfrm>
          <a:prstGeom prst="rect">
            <a:avLst/>
          </a:prstGeom>
          <a:noFill/>
          <a:ln w="12700">
            <a:noFill/>
            <a:miter lim="800000"/>
            <a:headEnd/>
            <a:tailEnd/>
          </a:ln>
          <a:effectLst/>
        </p:spPr>
      </p:pic>
      <p:sp>
        <p:nvSpPr>
          <p:cNvPr id="69669" name="Rectangle 37"/>
          <p:cNvSpPr>
            <a:spLocks noChangeArrowheads="1"/>
          </p:cNvSpPr>
          <p:nvPr/>
        </p:nvSpPr>
        <p:spPr bwMode="auto">
          <a:xfrm rot="1680000">
            <a:off x="6503988" y="5811838"/>
            <a:ext cx="110807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Kazakhstan</a:t>
            </a:r>
          </a:p>
        </p:txBody>
      </p:sp>
      <p:sp>
        <p:nvSpPr>
          <p:cNvPr id="69670" name="AutoShape 38"/>
          <p:cNvSpPr>
            <a:spLocks noChangeArrowheads="1"/>
          </p:cNvSpPr>
          <p:nvPr/>
        </p:nvSpPr>
        <p:spPr bwMode="auto">
          <a:xfrm>
            <a:off x="784225" y="4183063"/>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solidFill>
                  <a:schemeClr val="tx1"/>
                </a:solidFill>
                <a:latin typeface="Arial" charset="0"/>
              </a:rPr>
              <a:t>For the rearranging,</a:t>
            </a:r>
          </a:p>
          <a:p>
            <a:pPr algn="ctr"/>
            <a:r>
              <a:rPr lang="en-US">
                <a:solidFill>
                  <a:schemeClr val="tx1"/>
                </a:solidFill>
                <a:latin typeface="Arial" charset="0"/>
              </a:rPr>
              <a:t>take the </a:t>
            </a:r>
            <a:r>
              <a:rPr lang="en-US" b="1" u="sng">
                <a:solidFill>
                  <a:srgbClr val="BC3700"/>
                </a:solidFill>
                <a:latin typeface="Arial" charset="0"/>
              </a:rPr>
              <a:t>smallest</a:t>
            </a:r>
            <a:r>
              <a:rPr lang="en-US">
                <a:solidFill>
                  <a:schemeClr val="tx1"/>
                </a:solidFill>
                <a:latin typeface="Arial" charset="0"/>
              </a:rPr>
              <a:t> item</a:t>
            </a:r>
          </a:p>
          <a:p>
            <a:pPr algn="ctr"/>
            <a:r>
              <a:rPr lang="en-US">
                <a:solidFill>
                  <a:schemeClr val="tx1"/>
                </a:solidFill>
                <a:latin typeface="Arial" charset="0"/>
              </a:rPr>
              <a:t>in the right subtree...</a:t>
            </a:r>
          </a:p>
        </p:txBody>
      </p:sp>
      <p:sp>
        <p:nvSpPr>
          <p:cNvPr id="69671" name="Text Box 39"/>
          <p:cNvSpPr txBox="1">
            <a:spLocks noChangeArrowheads="1"/>
          </p:cNvSpPr>
          <p:nvPr/>
        </p:nvSpPr>
        <p:spPr bwMode="auto">
          <a:xfrm>
            <a:off x="533400" y="6172200"/>
            <a:ext cx="2590800" cy="461665"/>
          </a:xfrm>
          <a:prstGeom prst="rect">
            <a:avLst/>
          </a:prstGeom>
          <a:noFill/>
          <a:ln w="12700">
            <a:noFill/>
            <a:miter lim="800000"/>
            <a:headEnd/>
            <a:tailEnd/>
          </a:ln>
          <a:effectLst/>
        </p:spPr>
        <p:txBody>
          <a:bodyPr wrap="square">
            <a:spAutoFit/>
          </a:bodyPr>
          <a:lstStyle/>
          <a:p>
            <a:pPr>
              <a:spcBef>
                <a:spcPct val="50000"/>
              </a:spcBef>
            </a:pPr>
            <a:r>
              <a:rPr lang="en-US" dirty="0"/>
              <a:t>Work for multi-set?</a:t>
            </a:r>
          </a:p>
        </p:txBody>
      </p:sp>
    </p:spTree>
  </p:cSld>
  <p:clrMapOvr>
    <a:masterClrMapping/>
  </p:clrMapOvr>
  <p:transition>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71686" name="Group 6"/>
          <p:cNvGrpSpPr>
            <a:grpSpLocks/>
          </p:cNvGrpSpPr>
          <p:nvPr/>
        </p:nvGrpSpPr>
        <p:grpSpPr bwMode="auto">
          <a:xfrm>
            <a:off x="4346575" y="2989263"/>
            <a:ext cx="1082675" cy="1797050"/>
            <a:chOff x="2738" y="1883"/>
            <a:chExt cx="682" cy="1132"/>
          </a:xfrm>
        </p:grpSpPr>
        <p:sp>
          <p:nvSpPr>
            <p:cNvPr id="71683"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71684"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71685"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71687"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71688"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71689" name="Line 9"/>
          <p:cNvSpPr>
            <a:spLocks noChangeShapeType="1"/>
          </p:cNvSpPr>
          <p:nvPr/>
        </p:nvSpPr>
        <p:spPr bwMode="auto">
          <a:xfrm>
            <a:off x="6370638" y="4892675"/>
            <a:ext cx="655637" cy="966788"/>
          </a:xfrm>
          <a:prstGeom prst="line">
            <a:avLst/>
          </a:prstGeom>
          <a:noFill/>
          <a:ln w="12700">
            <a:solidFill>
              <a:schemeClr val="accent2"/>
            </a:solidFill>
            <a:round/>
            <a:headEnd/>
            <a:tailEnd/>
          </a:ln>
          <a:effectLst/>
        </p:spPr>
        <p:txBody>
          <a:bodyPr/>
          <a:lstStyle/>
          <a:p>
            <a:endParaRPr lang="en-US"/>
          </a:p>
        </p:txBody>
      </p:sp>
      <p:sp>
        <p:nvSpPr>
          <p:cNvPr id="71690" name="Line 10"/>
          <p:cNvSpPr>
            <a:spLocks noChangeShapeType="1"/>
          </p:cNvSpPr>
          <p:nvPr/>
        </p:nvSpPr>
        <p:spPr bwMode="auto">
          <a:xfrm flipH="1">
            <a:off x="6308725" y="4129088"/>
            <a:ext cx="334963" cy="544512"/>
          </a:xfrm>
          <a:prstGeom prst="line">
            <a:avLst/>
          </a:prstGeom>
          <a:noFill/>
          <a:ln w="12700">
            <a:solidFill>
              <a:schemeClr val="accent2"/>
            </a:solidFill>
            <a:round/>
            <a:headEnd/>
            <a:tailEnd/>
          </a:ln>
          <a:effectLst/>
        </p:spPr>
        <p:txBody>
          <a:bodyPr/>
          <a:lstStyle/>
          <a:p>
            <a:endParaRPr lang="en-US"/>
          </a:p>
        </p:txBody>
      </p:sp>
      <p:sp>
        <p:nvSpPr>
          <p:cNvPr id="71691" name="Line 11"/>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71692" name="Line 12"/>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71693" name="Line 13"/>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71694" name="Line 14"/>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71695" name="Line 15"/>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71696" name="Line 16"/>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71697" name="Rectangle 17"/>
          <p:cNvSpPr>
            <a:spLocks noGrp="1" noChangeArrowheads="1"/>
          </p:cNvSpPr>
          <p:nvPr>
            <p:ph type="title"/>
          </p:nvPr>
        </p:nvSpPr>
        <p:spPr>
          <a:noFill/>
          <a:ln/>
        </p:spPr>
        <p:txBody>
          <a:bodyPr/>
          <a:lstStyle/>
          <a:p>
            <a:r>
              <a:rPr lang="en-US"/>
              <a:t>Removing 'Florida'</a:t>
            </a:r>
          </a:p>
        </p:txBody>
      </p:sp>
      <p:pic>
        <p:nvPicPr>
          <p:cNvPr id="71698" name="Picture 18"/>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71699" name="Picture 19"/>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71700" name="Picture 20"/>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71701" name="Picture 21"/>
          <p:cNvPicPr>
            <a:picLocks noChangeArrowheads="1"/>
          </p:cNvPicPr>
          <p:nvPr/>
        </p:nvPicPr>
        <p:blipFill>
          <a:blip r:embed="rId8"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71702" name="Rectangle 22"/>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71703" name="Rectangle 23"/>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71704" name="Rectangle 24"/>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71705" name="Rectangle 25"/>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71706" name="Picture 26"/>
          <p:cNvPicPr>
            <a:picLocks noChangeArrowheads="1"/>
          </p:cNvPicPr>
          <p:nvPr/>
        </p:nvPicPr>
        <p:blipFill>
          <a:blip r:embed="rId9"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71707" name="Picture 27"/>
          <p:cNvPicPr>
            <a:picLocks noChangeArrowheads="1"/>
          </p:cNvPicPr>
          <p:nvPr/>
        </p:nvPicPr>
        <p:blipFill>
          <a:blip r:embed="rId10"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71708" name="Rectangle 28"/>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71709" name="Rectangle 29"/>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grpSp>
        <p:nvGrpSpPr>
          <p:cNvPr id="71712" name="Group 32"/>
          <p:cNvGrpSpPr>
            <a:grpSpLocks/>
          </p:cNvGrpSpPr>
          <p:nvPr/>
        </p:nvGrpSpPr>
        <p:grpSpPr bwMode="auto">
          <a:xfrm>
            <a:off x="6523038" y="1528763"/>
            <a:ext cx="701675" cy="547687"/>
            <a:chOff x="4109" y="963"/>
            <a:chExt cx="442" cy="345"/>
          </a:xfrm>
        </p:grpSpPr>
        <p:pic>
          <p:nvPicPr>
            <p:cNvPr id="71710" name="Picture 30"/>
            <p:cNvPicPr>
              <a:picLocks noChangeArrowheads="1"/>
            </p:cNvPicPr>
            <p:nvPr/>
          </p:nvPicPr>
          <p:blipFill>
            <a:blip r:embed="rId11" cstate="print"/>
            <a:srcRect/>
            <a:stretch>
              <a:fillRect/>
            </a:stretch>
          </p:blipFill>
          <p:spPr bwMode="auto">
            <a:xfrm>
              <a:off x="4109" y="963"/>
              <a:ext cx="442" cy="345"/>
            </a:xfrm>
            <a:prstGeom prst="rect">
              <a:avLst/>
            </a:prstGeom>
            <a:noFill/>
            <a:ln w="12700">
              <a:noFill/>
              <a:miter lim="800000"/>
              <a:headEnd/>
              <a:tailEnd/>
            </a:ln>
            <a:effectLst/>
          </p:spPr>
        </p:pic>
        <p:sp>
          <p:nvSpPr>
            <p:cNvPr id="71711" name="Rectangle 31"/>
            <p:cNvSpPr>
              <a:spLocks noChangeArrowheads="1"/>
            </p:cNvSpPr>
            <p:nvPr/>
          </p:nvSpPr>
          <p:spPr bwMode="auto">
            <a:xfrm>
              <a:off x="4147" y="1031"/>
              <a:ext cx="350"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grpSp>
      <p:pic>
        <p:nvPicPr>
          <p:cNvPr id="71713" name="Picture 33"/>
          <p:cNvPicPr>
            <a:picLocks noChangeArrowheads="1"/>
          </p:cNvPicPr>
          <p:nvPr/>
        </p:nvPicPr>
        <p:blipFill>
          <a:blip r:embed="rId12" cstate="print"/>
          <a:srcRect/>
          <a:stretch>
            <a:fillRect/>
          </a:stretch>
        </p:blipFill>
        <p:spPr bwMode="auto">
          <a:xfrm>
            <a:off x="6365875" y="5516563"/>
            <a:ext cx="1446213" cy="982662"/>
          </a:xfrm>
          <a:prstGeom prst="rect">
            <a:avLst/>
          </a:prstGeom>
          <a:noFill/>
          <a:ln w="12700">
            <a:noFill/>
            <a:miter lim="800000"/>
            <a:headEnd/>
            <a:tailEnd/>
          </a:ln>
          <a:effectLst/>
        </p:spPr>
      </p:pic>
      <p:sp>
        <p:nvSpPr>
          <p:cNvPr id="71714" name="Rectangle 34"/>
          <p:cNvSpPr>
            <a:spLocks noChangeArrowheads="1"/>
          </p:cNvSpPr>
          <p:nvPr/>
        </p:nvSpPr>
        <p:spPr bwMode="auto">
          <a:xfrm rot="1680000">
            <a:off x="6503988" y="5811838"/>
            <a:ext cx="110807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Kazakhstan</a:t>
            </a:r>
          </a:p>
        </p:txBody>
      </p:sp>
      <p:pic>
        <p:nvPicPr>
          <p:cNvPr id="71715" name="Picture 35"/>
          <p:cNvPicPr>
            <a:picLocks noChangeArrowheads="1"/>
          </p:cNvPicPr>
          <p:nvPr/>
        </p:nvPicPr>
        <p:blipFill>
          <a:blip r:embed="rId11" cstate="print"/>
          <a:srcRect/>
          <a:stretch>
            <a:fillRect/>
          </a:stretch>
        </p:blipFill>
        <p:spPr bwMode="auto">
          <a:xfrm>
            <a:off x="5959475" y="4654550"/>
            <a:ext cx="701675" cy="547688"/>
          </a:xfrm>
          <a:prstGeom prst="rect">
            <a:avLst/>
          </a:prstGeom>
          <a:noFill/>
          <a:ln w="12700">
            <a:noFill/>
            <a:miter lim="800000"/>
            <a:headEnd/>
            <a:tailEnd/>
          </a:ln>
          <a:effectLst/>
        </p:spPr>
      </p:pic>
      <p:sp>
        <p:nvSpPr>
          <p:cNvPr id="71716" name="Rectangle 36"/>
          <p:cNvSpPr>
            <a:spLocks noChangeArrowheads="1"/>
          </p:cNvSpPr>
          <p:nvPr/>
        </p:nvSpPr>
        <p:spPr bwMode="auto">
          <a:xfrm>
            <a:off x="6019800" y="4762500"/>
            <a:ext cx="55562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sp>
        <p:nvSpPr>
          <p:cNvPr id="71717" name="AutoShape 37"/>
          <p:cNvSpPr>
            <a:spLocks noChangeArrowheads="1"/>
          </p:cNvSpPr>
          <p:nvPr/>
        </p:nvSpPr>
        <p:spPr bwMode="auto">
          <a:xfrm>
            <a:off x="784225" y="4183063"/>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solidFill>
                  <a:schemeClr val="tx1"/>
                </a:solidFill>
                <a:latin typeface="Arial" charset="0"/>
              </a:rPr>
              <a:t>...</a:t>
            </a:r>
            <a:r>
              <a:rPr lang="en-US" b="1">
                <a:solidFill>
                  <a:srgbClr val="BC3700"/>
                </a:solidFill>
                <a:latin typeface="Arial" charset="0"/>
              </a:rPr>
              <a:t>copy</a:t>
            </a:r>
            <a:r>
              <a:rPr lang="en-US">
                <a:solidFill>
                  <a:schemeClr val="tx1"/>
                </a:solidFill>
                <a:latin typeface="Arial" charset="0"/>
              </a:rPr>
              <a:t> that smallest</a:t>
            </a:r>
          </a:p>
          <a:p>
            <a:pPr algn="ctr"/>
            <a:r>
              <a:rPr lang="en-US">
                <a:solidFill>
                  <a:schemeClr val="tx1"/>
                </a:solidFill>
                <a:latin typeface="Arial" charset="0"/>
              </a:rPr>
              <a:t>item onto the item</a:t>
            </a:r>
          </a:p>
          <a:p>
            <a:pPr algn="ctr"/>
            <a:r>
              <a:rPr lang="en-US">
                <a:solidFill>
                  <a:schemeClr val="tx1"/>
                </a:solidFill>
                <a:latin typeface="Arial" charset="0"/>
              </a:rPr>
              <a:t>that we're removing...</a:t>
            </a:r>
          </a:p>
        </p:txBody>
      </p:sp>
      <p:sp>
        <p:nvSpPr>
          <p:cNvPr id="71718" name="Rectangle 38"/>
          <p:cNvSpPr>
            <a:spLocks noGrp="1" noChangeArrowheads="1"/>
          </p:cNvSpPr>
          <p:nvPr>
            <p:ph type="body" sz="half" idx="1"/>
          </p:nvPr>
        </p:nvSpPr>
        <p:spPr>
          <a:xfrm>
            <a:off x="685800" y="1981200"/>
            <a:ext cx="3946525" cy="4435475"/>
          </a:xfrm>
          <a:noFill/>
          <a:ln/>
        </p:spPr>
        <p:txBody>
          <a:bodyPr/>
          <a:lstStyle/>
          <a:p>
            <a:pPr marL="457200" indent="-457200">
              <a:buSzPct val="100000"/>
              <a:buFont typeface="Monotype Sorts" pitchFamily="2" charset="2"/>
              <a:buChar char="·"/>
            </a:pPr>
            <a:r>
              <a:rPr lang="en-US" sz="2800">
                <a:solidFill>
                  <a:srgbClr val="FFFFFF"/>
                </a:solidFill>
                <a:effectLst/>
              </a:rPr>
              <a:t>If necessary, do some rearranging.</a:t>
            </a:r>
          </a:p>
        </p:txBody>
      </p:sp>
    </p:spTree>
  </p:cSld>
  <p:clrMapOvr>
    <a:masterClrMapping/>
  </p:clrMapOvr>
  <p:transition>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73734" name="Group 6"/>
          <p:cNvGrpSpPr>
            <a:grpSpLocks/>
          </p:cNvGrpSpPr>
          <p:nvPr/>
        </p:nvGrpSpPr>
        <p:grpSpPr bwMode="auto">
          <a:xfrm>
            <a:off x="4346575" y="2989263"/>
            <a:ext cx="1082675" cy="1797050"/>
            <a:chOff x="2738" y="1883"/>
            <a:chExt cx="682" cy="1132"/>
          </a:xfrm>
        </p:grpSpPr>
        <p:sp>
          <p:nvSpPr>
            <p:cNvPr id="73731"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73732"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73733"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73735"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73736"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73737" name="Line 9"/>
          <p:cNvSpPr>
            <a:spLocks noChangeShapeType="1"/>
          </p:cNvSpPr>
          <p:nvPr/>
        </p:nvSpPr>
        <p:spPr bwMode="auto">
          <a:xfrm>
            <a:off x="6370638" y="4892675"/>
            <a:ext cx="655637" cy="966788"/>
          </a:xfrm>
          <a:prstGeom prst="line">
            <a:avLst/>
          </a:prstGeom>
          <a:noFill/>
          <a:ln w="12700">
            <a:solidFill>
              <a:schemeClr val="accent2"/>
            </a:solidFill>
            <a:round/>
            <a:headEnd/>
            <a:tailEnd/>
          </a:ln>
          <a:effectLst/>
        </p:spPr>
        <p:txBody>
          <a:bodyPr/>
          <a:lstStyle/>
          <a:p>
            <a:endParaRPr lang="en-US"/>
          </a:p>
        </p:txBody>
      </p:sp>
      <p:sp>
        <p:nvSpPr>
          <p:cNvPr id="73738" name="Line 10"/>
          <p:cNvSpPr>
            <a:spLocks noChangeShapeType="1"/>
          </p:cNvSpPr>
          <p:nvPr/>
        </p:nvSpPr>
        <p:spPr bwMode="auto">
          <a:xfrm flipH="1">
            <a:off x="6308725" y="4129088"/>
            <a:ext cx="334963" cy="544512"/>
          </a:xfrm>
          <a:prstGeom prst="line">
            <a:avLst/>
          </a:prstGeom>
          <a:noFill/>
          <a:ln w="12700">
            <a:solidFill>
              <a:schemeClr val="accent2"/>
            </a:solidFill>
            <a:round/>
            <a:headEnd/>
            <a:tailEnd/>
          </a:ln>
          <a:effectLst/>
        </p:spPr>
        <p:txBody>
          <a:bodyPr/>
          <a:lstStyle/>
          <a:p>
            <a:endParaRPr lang="en-US"/>
          </a:p>
        </p:txBody>
      </p:sp>
      <p:sp>
        <p:nvSpPr>
          <p:cNvPr id="73739" name="Line 11"/>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73740" name="Line 12"/>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73741" name="Line 13"/>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73742" name="Line 14"/>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73743" name="Line 15"/>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73744" name="Line 16"/>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73745" name="Rectangle 17"/>
          <p:cNvSpPr>
            <a:spLocks noGrp="1" noChangeArrowheads="1"/>
          </p:cNvSpPr>
          <p:nvPr>
            <p:ph type="title"/>
          </p:nvPr>
        </p:nvSpPr>
        <p:spPr>
          <a:noFill/>
          <a:ln/>
        </p:spPr>
        <p:txBody>
          <a:bodyPr/>
          <a:lstStyle/>
          <a:p>
            <a:r>
              <a:rPr lang="en-US"/>
              <a:t>Removing 'Florida'</a:t>
            </a:r>
          </a:p>
        </p:txBody>
      </p:sp>
      <p:pic>
        <p:nvPicPr>
          <p:cNvPr id="73746" name="Picture 18"/>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73747" name="Picture 19"/>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73748" name="Picture 20"/>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73749" name="Picture 21"/>
          <p:cNvPicPr>
            <a:picLocks noChangeArrowheads="1"/>
          </p:cNvPicPr>
          <p:nvPr/>
        </p:nvPicPr>
        <p:blipFill>
          <a:blip r:embed="rId8"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73750" name="Rectangle 22"/>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73751" name="Rectangle 23"/>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73752" name="Rectangle 24"/>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73753" name="Rectangle 25"/>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73754" name="Picture 26"/>
          <p:cNvPicPr>
            <a:picLocks noChangeArrowheads="1"/>
          </p:cNvPicPr>
          <p:nvPr/>
        </p:nvPicPr>
        <p:blipFill>
          <a:blip r:embed="rId9"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73755" name="Picture 27"/>
          <p:cNvPicPr>
            <a:picLocks noChangeArrowheads="1"/>
          </p:cNvPicPr>
          <p:nvPr/>
        </p:nvPicPr>
        <p:blipFill>
          <a:blip r:embed="rId10"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73756" name="Rectangle 28"/>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73757" name="Rectangle 29"/>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grpSp>
        <p:nvGrpSpPr>
          <p:cNvPr id="73760" name="Group 32"/>
          <p:cNvGrpSpPr>
            <a:grpSpLocks/>
          </p:cNvGrpSpPr>
          <p:nvPr/>
        </p:nvGrpSpPr>
        <p:grpSpPr bwMode="auto">
          <a:xfrm>
            <a:off x="6523038" y="1528763"/>
            <a:ext cx="701675" cy="547687"/>
            <a:chOff x="4109" y="963"/>
            <a:chExt cx="442" cy="345"/>
          </a:xfrm>
        </p:grpSpPr>
        <p:pic>
          <p:nvPicPr>
            <p:cNvPr id="73758" name="Picture 30"/>
            <p:cNvPicPr>
              <a:picLocks noChangeArrowheads="1"/>
            </p:cNvPicPr>
            <p:nvPr/>
          </p:nvPicPr>
          <p:blipFill>
            <a:blip r:embed="rId11" cstate="print"/>
            <a:srcRect/>
            <a:stretch>
              <a:fillRect/>
            </a:stretch>
          </p:blipFill>
          <p:spPr bwMode="auto">
            <a:xfrm>
              <a:off x="4109" y="963"/>
              <a:ext cx="442" cy="345"/>
            </a:xfrm>
            <a:prstGeom prst="rect">
              <a:avLst/>
            </a:prstGeom>
            <a:noFill/>
            <a:ln w="12700">
              <a:noFill/>
              <a:miter lim="800000"/>
              <a:headEnd/>
              <a:tailEnd/>
            </a:ln>
            <a:effectLst/>
          </p:spPr>
        </p:pic>
        <p:sp>
          <p:nvSpPr>
            <p:cNvPr id="73759" name="Rectangle 31"/>
            <p:cNvSpPr>
              <a:spLocks noChangeArrowheads="1"/>
            </p:cNvSpPr>
            <p:nvPr/>
          </p:nvSpPr>
          <p:spPr bwMode="auto">
            <a:xfrm>
              <a:off x="4147" y="1031"/>
              <a:ext cx="350"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grpSp>
      <p:pic>
        <p:nvPicPr>
          <p:cNvPr id="73761" name="Picture 33"/>
          <p:cNvPicPr>
            <a:picLocks noChangeArrowheads="1"/>
          </p:cNvPicPr>
          <p:nvPr/>
        </p:nvPicPr>
        <p:blipFill>
          <a:blip r:embed="rId12" cstate="print"/>
          <a:srcRect/>
          <a:stretch>
            <a:fillRect/>
          </a:stretch>
        </p:blipFill>
        <p:spPr bwMode="auto">
          <a:xfrm>
            <a:off x="6365875" y="5516563"/>
            <a:ext cx="1446213" cy="982662"/>
          </a:xfrm>
          <a:prstGeom prst="rect">
            <a:avLst/>
          </a:prstGeom>
          <a:noFill/>
          <a:ln w="12700">
            <a:noFill/>
            <a:miter lim="800000"/>
            <a:headEnd/>
            <a:tailEnd/>
          </a:ln>
          <a:effectLst/>
        </p:spPr>
      </p:pic>
      <p:sp>
        <p:nvSpPr>
          <p:cNvPr id="73762" name="Rectangle 34"/>
          <p:cNvSpPr>
            <a:spLocks noChangeArrowheads="1"/>
          </p:cNvSpPr>
          <p:nvPr/>
        </p:nvSpPr>
        <p:spPr bwMode="auto">
          <a:xfrm rot="1680000">
            <a:off x="6503988" y="5811838"/>
            <a:ext cx="110807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Kazakhstan</a:t>
            </a:r>
          </a:p>
        </p:txBody>
      </p:sp>
      <p:sp>
        <p:nvSpPr>
          <p:cNvPr id="73763" name="AutoShape 35"/>
          <p:cNvSpPr>
            <a:spLocks noChangeArrowheads="1"/>
          </p:cNvSpPr>
          <p:nvPr/>
        </p:nvSpPr>
        <p:spPr bwMode="auto">
          <a:xfrm>
            <a:off x="784225" y="4183063"/>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solidFill>
                  <a:schemeClr val="tx1"/>
                </a:solidFill>
                <a:latin typeface="Arial" charset="0"/>
              </a:rPr>
              <a:t>... and then remove</a:t>
            </a:r>
          </a:p>
          <a:p>
            <a:pPr algn="ctr"/>
            <a:r>
              <a:rPr lang="en-US">
                <a:solidFill>
                  <a:schemeClr val="tx1"/>
                </a:solidFill>
                <a:latin typeface="Arial" charset="0"/>
              </a:rPr>
              <a:t>the extra copy of the</a:t>
            </a:r>
          </a:p>
          <a:p>
            <a:pPr algn="ctr"/>
            <a:r>
              <a:rPr lang="en-US">
                <a:solidFill>
                  <a:schemeClr val="tx1"/>
                </a:solidFill>
                <a:latin typeface="Arial" charset="0"/>
              </a:rPr>
              <a:t>item we copied...</a:t>
            </a:r>
          </a:p>
        </p:txBody>
      </p:sp>
      <p:sp>
        <p:nvSpPr>
          <p:cNvPr id="73764" name="Rectangle 36"/>
          <p:cNvSpPr>
            <a:spLocks noGrp="1" noChangeArrowheads="1"/>
          </p:cNvSpPr>
          <p:nvPr>
            <p:ph type="body" sz="half" idx="1"/>
          </p:nvPr>
        </p:nvSpPr>
        <p:spPr>
          <a:xfrm>
            <a:off x="685800" y="1981200"/>
            <a:ext cx="3946525" cy="4435475"/>
          </a:xfrm>
          <a:noFill/>
          <a:ln/>
        </p:spPr>
        <p:txBody>
          <a:bodyPr/>
          <a:lstStyle/>
          <a:p>
            <a:pPr marL="457200" indent="-457200">
              <a:buSzPct val="100000"/>
              <a:buFont typeface="Monotype Sorts" pitchFamily="2" charset="2"/>
              <a:buChar char="·"/>
            </a:pPr>
            <a:r>
              <a:rPr lang="en-US" sz="2800">
                <a:solidFill>
                  <a:srgbClr val="FFFFFF"/>
                </a:solidFill>
                <a:effectLst/>
              </a:rPr>
              <a:t>If necessary, do some rearranging.</a:t>
            </a:r>
          </a:p>
        </p:txBody>
      </p:sp>
    </p:spTree>
  </p:cSld>
  <p:clrMapOvr>
    <a:masterClrMapping/>
  </p:clrMapOvr>
  <p:transition>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75782" name="Group 6"/>
          <p:cNvGrpSpPr>
            <a:grpSpLocks/>
          </p:cNvGrpSpPr>
          <p:nvPr/>
        </p:nvGrpSpPr>
        <p:grpSpPr bwMode="auto">
          <a:xfrm>
            <a:off x="4346575" y="2989263"/>
            <a:ext cx="1082675" cy="1797050"/>
            <a:chOff x="2738" y="1883"/>
            <a:chExt cx="682" cy="1132"/>
          </a:xfrm>
        </p:grpSpPr>
        <p:sp>
          <p:nvSpPr>
            <p:cNvPr id="75779"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75780"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75781"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75783"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75784"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75785" name="Line 9"/>
          <p:cNvSpPr>
            <a:spLocks noChangeShapeType="1"/>
          </p:cNvSpPr>
          <p:nvPr/>
        </p:nvSpPr>
        <p:spPr bwMode="auto">
          <a:xfrm flipH="1">
            <a:off x="6308725" y="4129088"/>
            <a:ext cx="334963" cy="544512"/>
          </a:xfrm>
          <a:prstGeom prst="line">
            <a:avLst/>
          </a:prstGeom>
          <a:noFill/>
          <a:ln w="12700">
            <a:solidFill>
              <a:schemeClr val="accent2"/>
            </a:solidFill>
            <a:round/>
            <a:headEnd/>
            <a:tailEnd/>
          </a:ln>
          <a:effectLst/>
        </p:spPr>
        <p:txBody>
          <a:bodyPr/>
          <a:lstStyle/>
          <a:p>
            <a:endParaRPr lang="en-US"/>
          </a:p>
        </p:txBody>
      </p:sp>
      <p:sp>
        <p:nvSpPr>
          <p:cNvPr id="75786" name="Line 10"/>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75787" name="Line 11"/>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75788" name="Line 12"/>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75789" name="Line 13"/>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75790" name="Line 14"/>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75791" name="Line 15"/>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75792" name="Rectangle 16"/>
          <p:cNvSpPr>
            <a:spLocks noGrp="1" noChangeArrowheads="1"/>
          </p:cNvSpPr>
          <p:nvPr>
            <p:ph type="title"/>
          </p:nvPr>
        </p:nvSpPr>
        <p:spPr>
          <a:noFill/>
          <a:ln/>
        </p:spPr>
        <p:txBody>
          <a:bodyPr/>
          <a:lstStyle/>
          <a:p>
            <a:r>
              <a:rPr lang="en-US"/>
              <a:t>Removing 'Florida'</a:t>
            </a:r>
          </a:p>
        </p:txBody>
      </p:sp>
      <p:pic>
        <p:nvPicPr>
          <p:cNvPr id="75793" name="Picture 17"/>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75794" name="Picture 18"/>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75795" name="Picture 19"/>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75796" name="Picture 20"/>
          <p:cNvPicPr>
            <a:picLocks noChangeArrowheads="1"/>
          </p:cNvPicPr>
          <p:nvPr/>
        </p:nvPicPr>
        <p:blipFill>
          <a:blip r:embed="rId8"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75797" name="Rectangle 21"/>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75798" name="Rectangle 22"/>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75799" name="Rectangle 23"/>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75800" name="Rectangle 24"/>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75801" name="Picture 25"/>
          <p:cNvPicPr>
            <a:picLocks noChangeArrowheads="1"/>
          </p:cNvPicPr>
          <p:nvPr/>
        </p:nvPicPr>
        <p:blipFill>
          <a:blip r:embed="rId9"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75802" name="Picture 26"/>
          <p:cNvPicPr>
            <a:picLocks noChangeArrowheads="1"/>
          </p:cNvPicPr>
          <p:nvPr/>
        </p:nvPicPr>
        <p:blipFill>
          <a:blip r:embed="rId10"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75803" name="Rectangle 27"/>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75804" name="Rectangle 28"/>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grpSp>
        <p:nvGrpSpPr>
          <p:cNvPr id="75807" name="Group 31"/>
          <p:cNvGrpSpPr>
            <a:grpSpLocks/>
          </p:cNvGrpSpPr>
          <p:nvPr/>
        </p:nvGrpSpPr>
        <p:grpSpPr bwMode="auto">
          <a:xfrm>
            <a:off x="6523038" y="1528763"/>
            <a:ext cx="701675" cy="547687"/>
            <a:chOff x="4109" y="963"/>
            <a:chExt cx="442" cy="345"/>
          </a:xfrm>
        </p:grpSpPr>
        <p:pic>
          <p:nvPicPr>
            <p:cNvPr id="75805" name="Picture 29"/>
            <p:cNvPicPr>
              <a:picLocks noChangeArrowheads="1"/>
            </p:cNvPicPr>
            <p:nvPr/>
          </p:nvPicPr>
          <p:blipFill>
            <a:blip r:embed="rId11" cstate="print"/>
            <a:srcRect/>
            <a:stretch>
              <a:fillRect/>
            </a:stretch>
          </p:blipFill>
          <p:spPr bwMode="auto">
            <a:xfrm>
              <a:off x="4109" y="963"/>
              <a:ext cx="442" cy="345"/>
            </a:xfrm>
            <a:prstGeom prst="rect">
              <a:avLst/>
            </a:prstGeom>
            <a:noFill/>
            <a:ln w="12700">
              <a:noFill/>
              <a:miter lim="800000"/>
              <a:headEnd/>
              <a:tailEnd/>
            </a:ln>
            <a:effectLst/>
          </p:spPr>
        </p:pic>
        <p:sp>
          <p:nvSpPr>
            <p:cNvPr id="75806" name="Rectangle 30"/>
            <p:cNvSpPr>
              <a:spLocks noChangeArrowheads="1"/>
            </p:cNvSpPr>
            <p:nvPr/>
          </p:nvSpPr>
          <p:spPr bwMode="auto">
            <a:xfrm>
              <a:off x="4147" y="1031"/>
              <a:ext cx="350"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grpSp>
      <p:pic>
        <p:nvPicPr>
          <p:cNvPr id="75808" name="Picture 32"/>
          <p:cNvPicPr>
            <a:picLocks noChangeArrowheads="1"/>
          </p:cNvPicPr>
          <p:nvPr/>
        </p:nvPicPr>
        <p:blipFill>
          <a:blip r:embed="rId12" cstate="print"/>
          <a:srcRect/>
          <a:stretch>
            <a:fillRect/>
          </a:stretch>
        </p:blipFill>
        <p:spPr bwMode="auto">
          <a:xfrm>
            <a:off x="5527675" y="4419600"/>
            <a:ext cx="1446213" cy="982663"/>
          </a:xfrm>
          <a:prstGeom prst="rect">
            <a:avLst/>
          </a:prstGeom>
          <a:noFill/>
          <a:ln w="12700">
            <a:noFill/>
            <a:miter lim="800000"/>
            <a:headEnd/>
            <a:tailEnd/>
          </a:ln>
          <a:effectLst/>
        </p:spPr>
      </p:pic>
      <p:sp>
        <p:nvSpPr>
          <p:cNvPr id="75809" name="Rectangle 33"/>
          <p:cNvSpPr>
            <a:spLocks noChangeArrowheads="1"/>
          </p:cNvSpPr>
          <p:nvPr/>
        </p:nvSpPr>
        <p:spPr bwMode="auto">
          <a:xfrm rot="1680000">
            <a:off x="5665788" y="4714875"/>
            <a:ext cx="110807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Kazakhstan</a:t>
            </a:r>
          </a:p>
        </p:txBody>
      </p:sp>
      <p:sp>
        <p:nvSpPr>
          <p:cNvPr id="75810" name="AutoShape 34"/>
          <p:cNvSpPr>
            <a:spLocks noChangeArrowheads="1"/>
          </p:cNvSpPr>
          <p:nvPr/>
        </p:nvSpPr>
        <p:spPr bwMode="auto">
          <a:xfrm>
            <a:off x="784225" y="4183063"/>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75811" name="Rectangle 35"/>
          <p:cNvSpPr>
            <a:spLocks noChangeArrowheads="1"/>
          </p:cNvSpPr>
          <p:nvPr/>
        </p:nvSpPr>
        <p:spPr bwMode="auto">
          <a:xfrm>
            <a:off x="1174750" y="4543425"/>
            <a:ext cx="2451100" cy="819150"/>
          </a:xfrm>
          <a:prstGeom prst="rect">
            <a:avLst/>
          </a:prstGeom>
          <a:noFill/>
          <a:ln w="12700">
            <a:noFill/>
            <a:miter lim="800000"/>
            <a:headEnd/>
            <a:tailEnd/>
          </a:ln>
          <a:effectLst/>
        </p:spPr>
        <p:txBody>
          <a:bodyPr wrap="none" lIns="90488" tIns="44450" rIns="90488" bIns="44450">
            <a:spAutoFit/>
          </a:bodyPr>
          <a:lstStyle/>
          <a:p>
            <a:pPr algn="ctr"/>
            <a:r>
              <a:rPr lang="en-US">
                <a:solidFill>
                  <a:schemeClr val="tx1"/>
                </a:solidFill>
                <a:latin typeface="Arial" charset="0"/>
              </a:rPr>
              <a:t>... and reconnect</a:t>
            </a:r>
          </a:p>
          <a:p>
            <a:pPr algn="ctr"/>
            <a:r>
              <a:rPr lang="en-US">
                <a:solidFill>
                  <a:schemeClr val="tx1"/>
                </a:solidFill>
                <a:latin typeface="Arial" charset="0"/>
              </a:rPr>
              <a:t>the tree</a:t>
            </a:r>
          </a:p>
        </p:txBody>
      </p:sp>
      <p:sp>
        <p:nvSpPr>
          <p:cNvPr id="75812" name="Rectangle 36"/>
          <p:cNvSpPr>
            <a:spLocks noGrp="1" noChangeArrowheads="1"/>
          </p:cNvSpPr>
          <p:nvPr>
            <p:ph type="body" sz="half" idx="1"/>
          </p:nvPr>
        </p:nvSpPr>
        <p:spPr>
          <a:xfrm>
            <a:off x="685800" y="1981200"/>
            <a:ext cx="3946525" cy="4435475"/>
          </a:xfrm>
          <a:noFill/>
          <a:ln/>
        </p:spPr>
        <p:txBody>
          <a:bodyPr/>
          <a:lstStyle/>
          <a:p>
            <a:pPr marL="457200" indent="-457200">
              <a:buSzPct val="100000"/>
              <a:buFont typeface="Monotype Sorts" pitchFamily="2" charset="2"/>
              <a:buChar char="·"/>
            </a:pPr>
            <a:r>
              <a:rPr lang="en-US" sz="2800">
                <a:solidFill>
                  <a:srgbClr val="FFFFFF"/>
                </a:solidFill>
                <a:effectLst/>
              </a:rPr>
              <a:t>If necessary, do some rearranging.</a:t>
            </a:r>
          </a:p>
        </p:txBody>
      </p:sp>
    </p:spTree>
  </p:cSld>
  <p:clrMapOvr>
    <a:masterClrMapping/>
  </p:clrMapOvr>
  <p:transition>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Oval 2"/>
          <p:cNvSpPr>
            <a:spLocks noChangeArrowheads="1"/>
          </p:cNvSpPr>
          <p:nvPr/>
        </p:nvSpPr>
        <p:spPr bwMode="auto">
          <a:xfrm>
            <a:off x="5934075" y="2216150"/>
            <a:ext cx="3190875" cy="4530725"/>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27" name="Line 3"/>
          <p:cNvSpPr>
            <a:spLocks noChangeShapeType="1"/>
          </p:cNvSpPr>
          <p:nvPr/>
        </p:nvSpPr>
        <p:spPr bwMode="auto">
          <a:xfrm flipH="1">
            <a:off x="6226175" y="4038600"/>
            <a:ext cx="587375" cy="954088"/>
          </a:xfrm>
          <a:prstGeom prst="line">
            <a:avLst/>
          </a:prstGeom>
          <a:noFill/>
          <a:ln w="12700">
            <a:solidFill>
              <a:schemeClr val="accent2"/>
            </a:solidFill>
            <a:round/>
            <a:headEnd/>
            <a:tailEnd/>
          </a:ln>
          <a:effectLst/>
        </p:spPr>
        <p:txBody>
          <a:bodyPr/>
          <a:lstStyle/>
          <a:p>
            <a:endParaRPr lang="en-US"/>
          </a:p>
        </p:txBody>
      </p:sp>
      <p:sp>
        <p:nvSpPr>
          <p:cNvPr id="77828" name="Line 4"/>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77832" name="Group 8"/>
          <p:cNvGrpSpPr>
            <a:grpSpLocks/>
          </p:cNvGrpSpPr>
          <p:nvPr/>
        </p:nvGrpSpPr>
        <p:grpSpPr bwMode="auto">
          <a:xfrm>
            <a:off x="4346575" y="2989263"/>
            <a:ext cx="1082675" cy="1797050"/>
            <a:chOff x="2738" y="1883"/>
            <a:chExt cx="682" cy="1132"/>
          </a:xfrm>
        </p:grpSpPr>
        <p:sp>
          <p:nvSpPr>
            <p:cNvPr id="77829" name="Line 5"/>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77830" name="Picture 6"/>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77831" name="Rectangle 7"/>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77833" name="Picture 9"/>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77834" name="Rectangle 10"/>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77835" name="Line 11"/>
          <p:cNvSpPr>
            <a:spLocks noChangeShapeType="1"/>
          </p:cNvSpPr>
          <p:nvPr/>
        </p:nvSpPr>
        <p:spPr bwMode="auto">
          <a:xfrm>
            <a:off x="6370638" y="4892675"/>
            <a:ext cx="655637" cy="966788"/>
          </a:xfrm>
          <a:prstGeom prst="line">
            <a:avLst/>
          </a:prstGeom>
          <a:noFill/>
          <a:ln w="12700">
            <a:solidFill>
              <a:schemeClr val="accent2"/>
            </a:solidFill>
            <a:round/>
            <a:headEnd/>
            <a:tailEnd/>
          </a:ln>
          <a:effectLst/>
        </p:spPr>
        <p:txBody>
          <a:bodyPr/>
          <a:lstStyle/>
          <a:p>
            <a:endParaRPr lang="en-US"/>
          </a:p>
        </p:txBody>
      </p:sp>
      <p:sp>
        <p:nvSpPr>
          <p:cNvPr id="77836" name="Line 1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77837" name="Line 13"/>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77838" name="Line 14"/>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77839" name="Line 15"/>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77840" name="Line 16"/>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77841" name="Line 17"/>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77842" name="Rectangle 18"/>
          <p:cNvSpPr>
            <a:spLocks noGrp="1" noChangeArrowheads="1"/>
          </p:cNvSpPr>
          <p:nvPr>
            <p:ph type="title"/>
          </p:nvPr>
        </p:nvSpPr>
        <p:spPr>
          <a:noFill/>
          <a:ln/>
        </p:spPr>
        <p:txBody>
          <a:bodyPr/>
          <a:lstStyle/>
          <a:p>
            <a:r>
              <a:rPr lang="en-US"/>
              <a:t>Removing 'Florida'</a:t>
            </a:r>
          </a:p>
        </p:txBody>
      </p:sp>
      <p:pic>
        <p:nvPicPr>
          <p:cNvPr id="77843" name="Picture 19"/>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77844" name="Picture 20"/>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77845" name="Picture 21"/>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77846" name="Picture 22"/>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77847" name="Picture 23"/>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77848" name="Rectangle 24"/>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77849" name="Rectangle 25"/>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77850" name="Rectangle 26"/>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77851" name="Rectangle 27"/>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77852" name="Rectangle 28"/>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77853" name="Picture 29"/>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77854" name="Picture 30"/>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77855" name="Rectangle 31"/>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77856" name="Rectangle 32"/>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pic>
        <p:nvPicPr>
          <p:cNvPr id="77857" name="Picture 33"/>
          <p:cNvPicPr>
            <a:picLocks noChangeArrowheads="1"/>
          </p:cNvPicPr>
          <p:nvPr/>
        </p:nvPicPr>
        <p:blipFill>
          <a:blip r:embed="rId12" cstate="print"/>
          <a:srcRect/>
          <a:stretch>
            <a:fillRect/>
          </a:stretch>
        </p:blipFill>
        <p:spPr bwMode="auto">
          <a:xfrm>
            <a:off x="5959475" y="4654550"/>
            <a:ext cx="701675" cy="547688"/>
          </a:xfrm>
          <a:prstGeom prst="rect">
            <a:avLst/>
          </a:prstGeom>
          <a:noFill/>
          <a:ln w="12700">
            <a:noFill/>
            <a:miter lim="800000"/>
            <a:headEnd/>
            <a:tailEnd/>
          </a:ln>
          <a:effectLst/>
        </p:spPr>
      </p:pic>
      <p:pic>
        <p:nvPicPr>
          <p:cNvPr id="77858" name="Picture 34"/>
          <p:cNvPicPr>
            <a:picLocks noChangeArrowheads="1"/>
          </p:cNvPicPr>
          <p:nvPr/>
        </p:nvPicPr>
        <p:blipFill>
          <a:blip r:embed="rId13" cstate="print"/>
          <a:srcRect/>
          <a:stretch>
            <a:fillRect/>
          </a:stretch>
        </p:blipFill>
        <p:spPr bwMode="auto">
          <a:xfrm>
            <a:off x="6365875" y="5516563"/>
            <a:ext cx="1446213" cy="982662"/>
          </a:xfrm>
          <a:prstGeom prst="rect">
            <a:avLst/>
          </a:prstGeom>
          <a:noFill/>
          <a:ln w="12700">
            <a:noFill/>
            <a:miter lim="800000"/>
            <a:headEnd/>
            <a:tailEnd/>
          </a:ln>
          <a:effectLst/>
        </p:spPr>
      </p:pic>
      <p:sp>
        <p:nvSpPr>
          <p:cNvPr id="77859" name="Rectangle 35"/>
          <p:cNvSpPr>
            <a:spLocks noChangeArrowheads="1"/>
          </p:cNvSpPr>
          <p:nvPr/>
        </p:nvSpPr>
        <p:spPr bwMode="auto">
          <a:xfrm rot="1680000">
            <a:off x="6503988" y="5811838"/>
            <a:ext cx="110807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Kazakhstan</a:t>
            </a:r>
          </a:p>
        </p:txBody>
      </p:sp>
      <p:sp>
        <p:nvSpPr>
          <p:cNvPr id="77860" name="AutoShape 36"/>
          <p:cNvSpPr>
            <a:spLocks noChangeArrowheads="1"/>
          </p:cNvSpPr>
          <p:nvPr/>
        </p:nvSpPr>
        <p:spPr bwMode="auto">
          <a:xfrm>
            <a:off x="784225" y="4183063"/>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sz="3200">
                <a:solidFill>
                  <a:schemeClr val="hlink"/>
                </a:solidFill>
                <a:latin typeface="Monotype Corsiva" pitchFamily="66" charset="0"/>
              </a:rPr>
              <a:t>Why did I choose</a:t>
            </a:r>
          </a:p>
          <a:p>
            <a:pPr algn="ctr"/>
            <a:r>
              <a:rPr lang="en-US" sz="3200">
                <a:solidFill>
                  <a:schemeClr val="hlink"/>
                </a:solidFill>
                <a:latin typeface="Monotype Corsiva" pitchFamily="66" charset="0"/>
              </a:rPr>
              <a:t>the </a:t>
            </a:r>
            <a:r>
              <a:rPr lang="en-US" sz="3200" b="1" u="sng">
                <a:solidFill>
                  <a:srgbClr val="BC3700"/>
                </a:solidFill>
                <a:latin typeface="Monotype Corsiva" pitchFamily="66" charset="0"/>
              </a:rPr>
              <a:t>smallest</a:t>
            </a:r>
            <a:r>
              <a:rPr lang="en-US" sz="3200" b="1">
                <a:solidFill>
                  <a:srgbClr val="BC3700"/>
                </a:solidFill>
                <a:latin typeface="Monotype Corsiva" pitchFamily="66" charset="0"/>
              </a:rPr>
              <a:t> </a:t>
            </a:r>
            <a:r>
              <a:rPr lang="en-US" sz="3200">
                <a:solidFill>
                  <a:schemeClr val="hlink"/>
                </a:solidFill>
                <a:latin typeface="Monotype Corsiva" pitchFamily="66" charset="0"/>
              </a:rPr>
              <a:t>item</a:t>
            </a:r>
          </a:p>
          <a:p>
            <a:pPr algn="ctr"/>
            <a:r>
              <a:rPr lang="en-US" sz="3200">
                <a:solidFill>
                  <a:schemeClr val="hlink"/>
                </a:solidFill>
                <a:latin typeface="Monotype Corsiva" pitchFamily="66" charset="0"/>
              </a:rPr>
              <a:t>in the right subtree?</a:t>
            </a:r>
          </a:p>
        </p:txBody>
      </p:sp>
    </p:spTree>
  </p:cSld>
  <p:clrMapOvr>
    <a:masterClrMapping/>
  </p:clrMapOvr>
  <p:transition>
    <p:cover dir="rd"/>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lstStyle/>
          <a:p>
            <a:r>
              <a:rPr lang="en-US"/>
              <a:t>The Dictionary Data Type</a:t>
            </a:r>
          </a:p>
        </p:txBody>
      </p:sp>
      <p:sp>
        <p:nvSpPr>
          <p:cNvPr id="6147" name="Rectangle 3"/>
          <p:cNvSpPr>
            <a:spLocks noGrp="1" noChangeArrowheads="1"/>
          </p:cNvSpPr>
          <p:nvPr>
            <p:ph type="body" sz="half" idx="1"/>
          </p:nvPr>
        </p:nvSpPr>
        <p:spPr>
          <a:xfrm>
            <a:off x="685800" y="1981200"/>
            <a:ext cx="4740275" cy="4465638"/>
          </a:xfrm>
          <a:noFill/>
          <a:ln/>
        </p:spPr>
        <p:txBody>
          <a:bodyPr/>
          <a:lstStyle/>
          <a:p>
            <a:r>
              <a:rPr lang="en-US" sz="2800">
                <a:effectLst/>
              </a:rPr>
              <a:t>A dictionary is a collection of items, similar to a bag.</a:t>
            </a:r>
          </a:p>
          <a:p>
            <a:r>
              <a:rPr lang="en-US" sz="2800">
                <a:effectLst/>
              </a:rPr>
              <a:t>But unlike a bag, each item has a string attached to it, called the item's </a:t>
            </a:r>
            <a:r>
              <a:rPr lang="en-US" sz="2800" u="sng">
                <a:effectLst/>
              </a:rPr>
              <a:t>key</a:t>
            </a:r>
            <a:r>
              <a:rPr lang="en-US" sz="2800">
                <a:effectLst/>
              </a:rPr>
              <a:t>.</a:t>
            </a:r>
          </a:p>
        </p:txBody>
      </p:sp>
      <p:grpSp>
        <p:nvGrpSpPr>
          <p:cNvPr id="6151" name="Group 7"/>
          <p:cNvGrpSpPr>
            <a:grpSpLocks/>
          </p:cNvGrpSpPr>
          <p:nvPr/>
        </p:nvGrpSpPr>
        <p:grpSpPr bwMode="auto">
          <a:xfrm>
            <a:off x="5934075" y="1220788"/>
            <a:ext cx="2586038" cy="2841625"/>
            <a:chOff x="3738" y="769"/>
            <a:chExt cx="1629" cy="1790"/>
          </a:xfrm>
        </p:grpSpPr>
        <p:sp>
          <p:nvSpPr>
            <p:cNvPr id="6148" name="Freeform 4"/>
            <p:cNvSpPr>
              <a:spLocks/>
            </p:cNvSpPr>
            <p:nvPr/>
          </p:nvSpPr>
          <p:spPr bwMode="auto">
            <a:xfrm>
              <a:off x="3771" y="1813"/>
              <a:ext cx="968" cy="685"/>
            </a:xfrm>
            <a:custGeom>
              <a:avLst/>
              <a:gdLst/>
              <a:ahLst/>
              <a:cxnLst>
                <a:cxn ang="0">
                  <a:pos x="967" y="438"/>
                </a:cxn>
                <a:cxn ang="0">
                  <a:pos x="209" y="18"/>
                </a:cxn>
                <a:cxn ang="0">
                  <a:pos x="191" y="9"/>
                </a:cxn>
                <a:cxn ang="0">
                  <a:pos x="170" y="1"/>
                </a:cxn>
                <a:cxn ang="0">
                  <a:pos x="147" y="0"/>
                </a:cxn>
                <a:cxn ang="0">
                  <a:pos x="125" y="1"/>
                </a:cxn>
                <a:cxn ang="0">
                  <a:pos x="103" y="4"/>
                </a:cxn>
                <a:cxn ang="0">
                  <a:pos x="83" y="13"/>
                </a:cxn>
                <a:cxn ang="0">
                  <a:pos x="62" y="24"/>
                </a:cxn>
                <a:cxn ang="0">
                  <a:pos x="46" y="37"/>
                </a:cxn>
                <a:cxn ang="0">
                  <a:pos x="31" y="55"/>
                </a:cxn>
                <a:cxn ang="0">
                  <a:pos x="18" y="72"/>
                </a:cxn>
                <a:cxn ang="0">
                  <a:pos x="9" y="93"/>
                </a:cxn>
                <a:cxn ang="0">
                  <a:pos x="3" y="114"/>
                </a:cxn>
                <a:cxn ang="0">
                  <a:pos x="0" y="136"/>
                </a:cxn>
                <a:cxn ang="0">
                  <a:pos x="2" y="158"/>
                </a:cxn>
                <a:cxn ang="0">
                  <a:pos x="6" y="179"/>
                </a:cxn>
                <a:cxn ang="0">
                  <a:pos x="14" y="201"/>
                </a:cxn>
                <a:cxn ang="0">
                  <a:pos x="25" y="220"/>
                </a:cxn>
                <a:cxn ang="0">
                  <a:pos x="39" y="237"/>
                </a:cxn>
                <a:cxn ang="0">
                  <a:pos x="55" y="253"/>
                </a:cxn>
                <a:cxn ang="0">
                  <a:pos x="73" y="264"/>
                </a:cxn>
                <a:cxn ang="0">
                  <a:pos x="831" y="684"/>
                </a:cxn>
                <a:cxn ang="0">
                  <a:pos x="967" y="438"/>
                </a:cxn>
              </a:cxnLst>
              <a:rect l="0" t="0" r="r" b="b"/>
              <a:pathLst>
                <a:path w="968" h="685">
                  <a:moveTo>
                    <a:pt x="967" y="438"/>
                  </a:moveTo>
                  <a:lnTo>
                    <a:pt x="209" y="18"/>
                  </a:lnTo>
                  <a:lnTo>
                    <a:pt x="191" y="9"/>
                  </a:lnTo>
                  <a:lnTo>
                    <a:pt x="170" y="1"/>
                  </a:lnTo>
                  <a:lnTo>
                    <a:pt x="147" y="0"/>
                  </a:lnTo>
                  <a:lnTo>
                    <a:pt x="125" y="1"/>
                  </a:lnTo>
                  <a:lnTo>
                    <a:pt x="103" y="4"/>
                  </a:lnTo>
                  <a:lnTo>
                    <a:pt x="83" y="13"/>
                  </a:lnTo>
                  <a:lnTo>
                    <a:pt x="62" y="24"/>
                  </a:lnTo>
                  <a:lnTo>
                    <a:pt x="46" y="37"/>
                  </a:lnTo>
                  <a:lnTo>
                    <a:pt x="31" y="55"/>
                  </a:lnTo>
                  <a:lnTo>
                    <a:pt x="18" y="72"/>
                  </a:lnTo>
                  <a:lnTo>
                    <a:pt x="9" y="93"/>
                  </a:lnTo>
                  <a:lnTo>
                    <a:pt x="3" y="114"/>
                  </a:lnTo>
                  <a:lnTo>
                    <a:pt x="0" y="136"/>
                  </a:lnTo>
                  <a:lnTo>
                    <a:pt x="2" y="158"/>
                  </a:lnTo>
                  <a:lnTo>
                    <a:pt x="6" y="179"/>
                  </a:lnTo>
                  <a:lnTo>
                    <a:pt x="14" y="201"/>
                  </a:lnTo>
                  <a:lnTo>
                    <a:pt x="25" y="220"/>
                  </a:lnTo>
                  <a:lnTo>
                    <a:pt x="39" y="237"/>
                  </a:lnTo>
                  <a:lnTo>
                    <a:pt x="55" y="253"/>
                  </a:lnTo>
                  <a:lnTo>
                    <a:pt x="73" y="264"/>
                  </a:lnTo>
                  <a:lnTo>
                    <a:pt x="831" y="684"/>
                  </a:lnTo>
                  <a:lnTo>
                    <a:pt x="967" y="438"/>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6149" name="Freeform 5"/>
            <p:cNvSpPr>
              <a:spLocks/>
            </p:cNvSpPr>
            <p:nvPr/>
          </p:nvSpPr>
          <p:spPr bwMode="auto">
            <a:xfrm>
              <a:off x="3738" y="769"/>
              <a:ext cx="1629" cy="1790"/>
            </a:xfrm>
            <a:custGeom>
              <a:avLst/>
              <a:gdLst/>
              <a:ahLst/>
              <a:cxnLst>
                <a:cxn ang="0">
                  <a:pos x="588" y="86"/>
                </a:cxn>
                <a:cxn ang="0">
                  <a:pos x="600" y="65"/>
                </a:cxn>
                <a:cxn ang="0">
                  <a:pos x="618" y="48"/>
                </a:cxn>
                <a:cxn ang="0">
                  <a:pos x="636" y="33"/>
                </a:cxn>
                <a:cxn ang="0">
                  <a:pos x="659" y="19"/>
                </a:cxn>
                <a:cxn ang="0">
                  <a:pos x="682" y="9"/>
                </a:cxn>
                <a:cxn ang="0">
                  <a:pos x="707" y="3"/>
                </a:cxn>
                <a:cxn ang="0">
                  <a:pos x="730" y="0"/>
                </a:cxn>
                <a:cxn ang="0">
                  <a:pos x="755" y="1"/>
                </a:cxn>
                <a:cxn ang="0">
                  <a:pos x="780" y="4"/>
                </a:cxn>
                <a:cxn ang="0">
                  <a:pos x="803" y="13"/>
                </a:cxn>
                <a:cxn ang="0">
                  <a:pos x="1628" y="468"/>
                </a:cxn>
                <a:cxn ang="0">
                  <a:pos x="1037" y="1534"/>
                </a:cxn>
                <a:cxn ang="0">
                  <a:pos x="217" y="1077"/>
                </a:cxn>
                <a:cxn ang="0">
                  <a:pos x="197" y="1072"/>
                </a:cxn>
                <a:cxn ang="0">
                  <a:pos x="176" y="1070"/>
                </a:cxn>
                <a:cxn ang="0">
                  <a:pos x="156" y="1071"/>
                </a:cxn>
                <a:cxn ang="0">
                  <a:pos x="137" y="1078"/>
                </a:cxn>
                <a:cxn ang="0">
                  <a:pos x="119" y="1086"/>
                </a:cxn>
                <a:cxn ang="0">
                  <a:pos x="101" y="1097"/>
                </a:cxn>
                <a:cxn ang="0">
                  <a:pos x="87" y="1111"/>
                </a:cxn>
                <a:cxn ang="0">
                  <a:pos x="76" y="1128"/>
                </a:cxn>
                <a:cxn ang="0">
                  <a:pos x="66" y="1146"/>
                </a:cxn>
                <a:cxn ang="0">
                  <a:pos x="62" y="1165"/>
                </a:cxn>
                <a:cxn ang="0">
                  <a:pos x="58" y="1186"/>
                </a:cxn>
                <a:cxn ang="0">
                  <a:pos x="59" y="1205"/>
                </a:cxn>
                <a:cxn ang="0">
                  <a:pos x="64" y="1224"/>
                </a:cxn>
                <a:cxn ang="0">
                  <a:pos x="73" y="1245"/>
                </a:cxn>
                <a:cxn ang="0">
                  <a:pos x="84" y="1260"/>
                </a:cxn>
                <a:cxn ang="0">
                  <a:pos x="98" y="1276"/>
                </a:cxn>
                <a:cxn ang="0">
                  <a:pos x="825" y="1682"/>
                </a:cxn>
                <a:cxn ang="0">
                  <a:pos x="927" y="1733"/>
                </a:cxn>
                <a:cxn ang="0">
                  <a:pos x="896" y="1789"/>
                </a:cxn>
                <a:cxn ang="0">
                  <a:pos x="82" y="1337"/>
                </a:cxn>
                <a:cxn ang="0">
                  <a:pos x="61" y="1322"/>
                </a:cxn>
                <a:cxn ang="0">
                  <a:pos x="43" y="1305"/>
                </a:cxn>
                <a:cxn ang="0">
                  <a:pos x="29" y="1285"/>
                </a:cxn>
                <a:cxn ang="0">
                  <a:pos x="17" y="1263"/>
                </a:cxn>
                <a:cxn ang="0">
                  <a:pos x="7" y="1240"/>
                </a:cxn>
                <a:cxn ang="0">
                  <a:pos x="2" y="1216"/>
                </a:cxn>
                <a:cxn ang="0">
                  <a:pos x="0" y="1191"/>
                </a:cxn>
                <a:cxn ang="0">
                  <a:pos x="1" y="1166"/>
                </a:cxn>
                <a:cxn ang="0">
                  <a:pos x="6" y="1142"/>
                </a:cxn>
                <a:cxn ang="0">
                  <a:pos x="16" y="1119"/>
                </a:cxn>
                <a:cxn ang="0">
                  <a:pos x="588" y="86"/>
                </a:cxn>
              </a:cxnLst>
              <a:rect l="0" t="0" r="r" b="b"/>
              <a:pathLst>
                <a:path w="1629" h="1790">
                  <a:moveTo>
                    <a:pt x="588" y="86"/>
                  </a:moveTo>
                  <a:lnTo>
                    <a:pt x="600" y="65"/>
                  </a:lnTo>
                  <a:lnTo>
                    <a:pt x="618" y="48"/>
                  </a:lnTo>
                  <a:lnTo>
                    <a:pt x="636" y="33"/>
                  </a:lnTo>
                  <a:lnTo>
                    <a:pt x="659" y="19"/>
                  </a:lnTo>
                  <a:lnTo>
                    <a:pt x="682" y="9"/>
                  </a:lnTo>
                  <a:lnTo>
                    <a:pt x="707" y="3"/>
                  </a:lnTo>
                  <a:lnTo>
                    <a:pt x="730" y="0"/>
                  </a:lnTo>
                  <a:lnTo>
                    <a:pt x="755" y="1"/>
                  </a:lnTo>
                  <a:lnTo>
                    <a:pt x="780" y="4"/>
                  </a:lnTo>
                  <a:lnTo>
                    <a:pt x="803" y="13"/>
                  </a:lnTo>
                  <a:lnTo>
                    <a:pt x="1628" y="468"/>
                  </a:lnTo>
                  <a:lnTo>
                    <a:pt x="1037" y="1534"/>
                  </a:lnTo>
                  <a:lnTo>
                    <a:pt x="217" y="1077"/>
                  </a:lnTo>
                  <a:lnTo>
                    <a:pt x="197" y="1072"/>
                  </a:lnTo>
                  <a:lnTo>
                    <a:pt x="176" y="1070"/>
                  </a:lnTo>
                  <a:lnTo>
                    <a:pt x="156" y="1071"/>
                  </a:lnTo>
                  <a:lnTo>
                    <a:pt x="137" y="1078"/>
                  </a:lnTo>
                  <a:lnTo>
                    <a:pt x="119" y="1086"/>
                  </a:lnTo>
                  <a:lnTo>
                    <a:pt x="101" y="1097"/>
                  </a:lnTo>
                  <a:lnTo>
                    <a:pt x="87" y="1111"/>
                  </a:lnTo>
                  <a:lnTo>
                    <a:pt x="76" y="1128"/>
                  </a:lnTo>
                  <a:lnTo>
                    <a:pt x="66" y="1146"/>
                  </a:lnTo>
                  <a:lnTo>
                    <a:pt x="62" y="1165"/>
                  </a:lnTo>
                  <a:lnTo>
                    <a:pt x="58" y="1186"/>
                  </a:lnTo>
                  <a:lnTo>
                    <a:pt x="59" y="1205"/>
                  </a:lnTo>
                  <a:lnTo>
                    <a:pt x="64" y="1224"/>
                  </a:lnTo>
                  <a:lnTo>
                    <a:pt x="73" y="1245"/>
                  </a:lnTo>
                  <a:lnTo>
                    <a:pt x="84" y="1260"/>
                  </a:lnTo>
                  <a:lnTo>
                    <a:pt x="98" y="1276"/>
                  </a:lnTo>
                  <a:lnTo>
                    <a:pt x="825" y="1682"/>
                  </a:lnTo>
                  <a:lnTo>
                    <a:pt x="927" y="1733"/>
                  </a:lnTo>
                  <a:lnTo>
                    <a:pt x="896" y="1789"/>
                  </a:lnTo>
                  <a:lnTo>
                    <a:pt x="82" y="1337"/>
                  </a:lnTo>
                  <a:lnTo>
                    <a:pt x="61" y="1322"/>
                  </a:lnTo>
                  <a:lnTo>
                    <a:pt x="43" y="1305"/>
                  </a:lnTo>
                  <a:lnTo>
                    <a:pt x="29" y="1285"/>
                  </a:lnTo>
                  <a:lnTo>
                    <a:pt x="17" y="1263"/>
                  </a:lnTo>
                  <a:lnTo>
                    <a:pt x="7" y="1240"/>
                  </a:lnTo>
                  <a:lnTo>
                    <a:pt x="2" y="1216"/>
                  </a:lnTo>
                  <a:lnTo>
                    <a:pt x="0" y="1191"/>
                  </a:lnTo>
                  <a:lnTo>
                    <a:pt x="1" y="1166"/>
                  </a:lnTo>
                  <a:lnTo>
                    <a:pt x="6" y="1142"/>
                  </a:lnTo>
                  <a:lnTo>
                    <a:pt x="16" y="1119"/>
                  </a:lnTo>
                  <a:lnTo>
                    <a:pt x="588" y="86"/>
                  </a:lnTo>
                </a:path>
              </a:pathLst>
            </a:custGeom>
            <a:solidFill>
              <a:srgbClr val="70230C"/>
            </a:solidFill>
            <a:ln w="12700" cap="rnd" cmpd="sng">
              <a:solidFill>
                <a:srgbClr val="000000"/>
              </a:solidFill>
              <a:prstDash val="solid"/>
              <a:round/>
              <a:headEnd type="none" w="med" len="med"/>
              <a:tailEnd type="none" w="med" len="med"/>
            </a:ln>
            <a:effectLst/>
          </p:spPr>
          <p:txBody>
            <a:bodyPr/>
            <a:lstStyle/>
            <a:p>
              <a:endParaRPr lang="en-US"/>
            </a:p>
          </p:txBody>
        </p:sp>
        <p:sp>
          <p:nvSpPr>
            <p:cNvPr id="6150" name="Freeform 6"/>
            <p:cNvSpPr>
              <a:spLocks/>
            </p:cNvSpPr>
            <p:nvPr/>
          </p:nvSpPr>
          <p:spPr bwMode="auto">
            <a:xfrm>
              <a:off x="3971" y="2080"/>
              <a:ext cx="365" cy="426"/>
            </a:xfrm>
            <a:custGeom>
              <a:avLst/>
              <a:gdLst/>
              <a:ahLst/>
              <a:cxnLst>
                <a:cxn ang="0">
                  <a:pos x="178" y="0"/>
                </a:cxn>
                <a:cxn ang="0">
                  <a:pos x="0" y="322"/>
                </a:cxn>
                <a:cxn ang="0">
                  <a:pos x="159" y="251"/>
                </a:cxn>
                <a:cxn ang="0">
                  <a:pos x="186" y="425"/>
                </a:cxn>
                <a:cxn ang="0">
                  <a:pos x="364" y="103"/>
                </a:cxn>
                <a:cxn ang="0">
                  <a:pos x="178" y="0"/>
                </a:cxn>
              </a:cxnLst>
              <a:rect l="0" t="0" r="r" b="b"/>
              <a:pathLst>
                <a:path w="365" h="426">
                  <a:moveTo>
                    <a:pt x="178" y="0"/>
                  </a:moveTo>
                  <a:lnTo>
                    <a:pt x="0" y="322"/>
                  </a:lnTo>
                  <a:lnTo>
                    <a:pt x="159" y="251"/>
                  </a:lnTo>
                  <a:lnTo>
                    <a:pt x="186" y="425"/>
                  </a:lnTo>
                  <a:lnTo>
                    <a:pt x="364" y="103"/>
                  </a:lnTo>
                  <a:lnTo>
                    <a:pt x="178" y="0"/>
                  </a:lnTo>
                </a:path>
              </a:pathLst>
            </a:custGeom>
            <a:solidFill>
              <a:srgbClr val="FF0000"/>
            </a:solidFill>
            <a:ln w="12700" cap="rnd" cmpd="sng">
              <a:solidFill>
                <a:srgbClr val="000000"/>
              </a:solidFill>
              <a:prstDash val="solid"/>
              <a:round/>
              <a:headEnd type="none" w="med" len="med"/>
              <a:tailEnd type="none" w="med" len="me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randombar(vertical)">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randombar(vertical)">
                                      <p:cBhvr>
                                        <p:cTn id="12" dur="500"/>
                                        <p:tgtEl>
                                          <p:spTgt spid="6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79878" name="Group 6"/>
          <p:cNvGrpSpPr>
            <a:grpSpLocks/>
          </p:cNvGrpSpPr>
          <p:nvPr/>
        </p:nvGrpSpPr>
        <p:grpSpPr bwMode="auto">
          <a:xfrm>
            <a:off x="4346575" y="2989263"/>
            <a:ext cx="1082675" cy="1797050"/>
            <a:chOff x="2738" y="1883"/>
            <a:chExt cx="682" cy="1132"/>
          </a:xfrm>
        </p:grpSpPr>
        <p:sp>
          <p:nvSpPr>
            <p:cNvPr id="79875"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79876"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79877"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79879"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79880"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79881" name="Line 9"/>
          <p:cNvSpPr>
            <a:spLocks noChangeShapeType="1"/>
          </p:cNvSpPr>
          <p:nvPr/>
        </p:nvSpPr>
        <p:spPr bwMode="auto">
          <a:xfrm flipH="1">
            <a:off x="6308725" y="4129088"/>
            <a:ext cx="334963" cy="544512"/>
          </a:xfrm>
          <a:prstGeom prst="line">
            <a:avLst/>
          </a:prstGeom>
          <a:noFill/>
          <a:ln w="12700">
            <a:solidFill>
              <a:schemeClr val="accent2"/>
            </a:solidFill>
            <a:round/>
            <a:headEnd/>
            <a:tailEnd/>
          </a:ln>
          <a:effectLst/>
        </p:spPr>
        <p:txBody>
          <a:bodyPr/>
          <a:lstStyle/>
          <a:p>
            <a:endParaRPr lang="en-US"/>
          </a:p>
        </p:txBody>
      </p:sp>
      <p:sp>
        <p:nvSpPr>
          <p:cNvPr id="79882" name="Line 10"/>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79883" name="Line 11"/>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79884" name="Line 12"/>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79885" name="Line 13"/>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79886" name="Line 14"/>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79887" name="Line 15"/>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79888" name="Rectangle 16"/>
          <p:cNvSpPr>
            <a:spLocks noGrp="1" noChangeArrowheads="1"/>
          </p:cNvSpPr>
          <p:nvPr>
            <p:ph type="title"/>
          </p:nvPr>
        </p:nvSpPr>
        <p:spPr>
          <a:noFill/>
          <a:ln/>
        </p:spPr>
        <p:txBody>
          <a:bodyPr/>
          <a:lstStyle/>
          <a:p>
            <a:r>
              <a:rPr lang="en-US"/>
              <a:t>Removing 'Florida'</a:t>
            </a:r>
          </a:p>
        </p:txBody>
      </p:sp>
      <p:pic>
        <p:nvPicPr>
          <p:cNvPr id="79889" name="Picture 17"/>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79890" name="Picture 18"/>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79891" name="Picture 19"/>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79892" name="Picture 20"/>
          <p:cNvPicPr>
            <a:picLocks noChangeArrowheads="1"/>
          </p:cNvPicPr>
          <p:nvPr/>
        </p:nvPicPr>
        <p:blipFill>
          <a:blip r:embed="rId8"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79893" name="Rectangle 21"/>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79894" name="Rectangle 22"/>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79895" name="Rectangle 23"/>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79896" name="Rectangle 24"/>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79897" name="Picture 25"/>
          <p:cNvPicPr>
            <a:picLocks noChangeArrowheads="1"/>
          </p:cNvPicPr>
          <p:nvPr/>
        </p:nvPicPr>
        <p:blipFill>
          <a:blip r:embed="rId9"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79898" name="Picture 26"/>
          <p:cNvPicPr>
            <a:picLocks noChangeArrowheads="1"/>
          </p:cNvPicPr>
          <p:nvPr/>
        </p:nvPicPr>
        <p:blipFill>
          <a:blip r:embed="rId10"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79899" name="Rectangle 27"/>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79900" name="Rectangle 28"/>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pic>
        <p:nvPicPr>
          <p:cNvPr id="79901" name="Picture 29"/>
          <p:cNvPicPr>
            <a:picLocks noChangeArrowheads="1"/>
          </p:cNvPicPr>
          <p:nvPr/>
        </p:nvPicPr>
        <p:blipFill>
          <a:blip r:embed="rId11" cstate="print"/>
          <a:srcRect/>
          <a:stretch>
            <a:fillRect/>
          </a:stretch>
        </p:blipFill>
        <p:spPr bwMode="auto">
          <a:xfrm>
            <a:off x="6523038" y="1528763"/>
            <a:ext cx="701675" cy="547687"/>
          </a:xfrm>
          <a:prstGeom prst="rect">
            <a:avLst/>
          </a:prstGeom>
          <a:noFill/>
          <a:ln w="12700">
            <a:noFill/>
            <a:miter lim="800000"/>
            <a:headEnd/>
            <a:tailEnd/>
          </a:ln>
          <a:effectLst/>
        </p:spPr>
      </p:pic>
      <p:sp>
        <p:nvSpPr>
          <p:cNvPr id="79902" name="Rectangle 30"/>
          <p:cNvSpPr>
            <a:spLocks noChangeArrowheads="1"/>
          </p:cNvSpPr>
          <p:nvPr/>
        </p:nvSpPr>
        <p:spPr bwMode="auto">
          <a:xfrm>
            <a:off x="6583363" y="1636713"/>
            <a:ext cx="55562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pic>
        <p:nvPicPr>
          <p:cNvPr id="79903" name="Picture 31"/>
          <p:cNvPicPr>
            <a:picLocks noChangeArrowheads="1"/>
          </p:cNvPicPr>
          <p:nvPr/>
        </p:nvPicPr>
        <p:blipFill>
          <a:blip r:embed="rId12" cstate="print"/>
          <a:srcRect/>
          <a:stretch>
            <a:fillRect/>
          </a:stretch>
        </p:blipFill>
        <p:spPr bwMode="auto">
          <a:xfrm>
            <a:off x="5527675" y="4419600"/>
            <a:ext cx="1446213" cy="982663"/>
          </a:xfrm>
          <a:prstGeom prst="rect">
            <a:avLst/>
          </a:prstGeom>
          <a:noFill/>
          <a:ln w="12700">
            <a:noFill/>
            <a:miter lim="800000"/>
            <a:headEnd/>
            <a:tailEnd/>
          </a:ln>
          <a:effectLst/>
        </p:spPr>
      </p:pic>
      <p:sp>
        <p:nvSpPr>
          <p:cNvPr id="79904" name="Rectangle 32"/>
          <p:cNvSpPr>
            <a:spLocks noChangeArrowheads="1"/>
          </p:cNvSpPr>
          <p:nvPr/>
        </p:nvSpPr>
        <p:spPr bwMode="auto">
          <a:xfrm rot="1680000">
            <a:off x="5665788" y="4714875"/>
            <a:ext cx="110807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Kazakhstan</a:t>
            </a:r>
          </a:p>
        </p:txBody>
      </p:sp>
      <p:sp>
        <p:nvSpPr>
          <p:cNvPr id="79905" name="AutoShape 33"/>
          <p:cNvSpPr>
            <a:spLocks noChangeArrowheads="1"/>
          </p:cNvSpPr>
          <p:nvPr/>
        </p:nvSpPr>
        <p:spPr bwMode="auto">
          <a:xfrm>
            <a:off x="784225" y="4183063"/>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79906" name="Rectangle 34"/>
          <p:cNvSpPr>
            <a:spLocks noChangeArrowheads="1"/>
          </p:cNvSpPr>
          <p:nvPr/>
        </p:nvSpPr>
        <p:spPr bwMode="auto">
          <a:xfrm>
            <a:off x="895350" y="4252913"/>
            <a:ext cx="3011488" cy="1549400"/>
          </a:xfrm>
          <a:prstGeom prst="rect">
            <a:avLst/>
          </a:prstGeom>
          <a:noFill/>
          <a:ln w="12700">
            <a:noFill/>
            <a:miter lim="800000"/>
            <a:headEnd/>
            <a:tailEnd/>
          </a:ln>
          <a:effectLst/>
        </p:spPr>
        <p:txBody>
          <a:bodyPr wrap="none" lIns="90488" tIns="44450" rIns="90488" bIns="44450">
            <a:spAutoFit/>
          </a:bodyPr>
          <a:lstStyle/>
          <a:p>
            <a:pPr algn="ctr"/>
            <a:r>
              <a:rPr lang="en-US">
                <a:solidFill>
                  <a:schemeClr val="tx1"/>
                </a:solidFill>
                <a:latin typeface="Arial" charset="0"/>
              </a:rPr>
              <a:t>Because every key</a:t>
            </a:r>
          </a:p>
          <a:p>
            <a:pPr algn="ctr"/>
            <a:r>
              <a:rPr lang="en-US">
                <a:solidFill>
                  <a:schemeClr val="tx1"/>
                </a:solidFill>
                <a:latin typeface="Arial" charset="0"/>
              </a:rPr>
              <a:t>must be smaller than</a:t>
            </a:r>
          </a:p>
          <a:p>
            <a:pPr algn="ctr"/>
            <a:r>
              <a:rPr lang="en-US">
                <a:solidFill>
                  <a:schemeClr val="tx1"/>
                </a:solidFill>
                <a:latin typeface="Arial" charset="0"/>
              </a:rPr>
              <a:t>the keys in its</a:t>
            </a:r>
          </a:p>
          <a:p>
            <a:pPr algn="ctr"/>
            <a:r>
              <a:rPr lang="en-US">
                <a:solidFill>
                  <a:schemeClr val="tx1"/>
                </a:solidFill>
                <a:latin typeface="Arial" charset="0"/>
              </a:rPr>
              <a:t>right subtree</a:t>
            </a:r>
          </a:p>
        </p:txBody>
      </p:sp>
    </p:spTree>
  </p:cSld>
  <p:clrMapOvr>
    <a:masterClrMapping/>
  </p:clrMapOvr>
  <p:transition>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noFill/>
          <a:ln/>
        </p:spPr>
        <p:txBody>
          <a:bodyPr/>
          <a:lstStyle/>
          <a:p>
            <a:r>
              <a:rPr lang="en-US"/>
              <a:t>Removing an Item with a    Given Key</a:t>
            </a:r>
          </a:p>
        </p:txBody>
      </p:sp>
      <p:sp>
        <p:nvSpPr>
          <p:cNvPr id="81923" name="Rectangle 3"/>
          <p:cNvSpPr>
            <a:spLocks noGrp="1" noChangeArrowheads="1"/>
          </p:cNvSpPr>
          <p:nvPr>
            <p:ph type="body" sz="half" idx="1"/>
          </p:nvPr>
        </p:nvSpPr>
        <p:spPr>
          <a:xfrm>
            <a:off x="685800" y="1981200"/>
            <a:ext cx="7332663" cy="4435475"/>
          </a:xfrm>
          <a:noFill/>
          <a:ln/>
        </p:spPr>
        <p:txBody>
          <a:bodyPr/>
          <a:lstStyle/>
          <a:p>
            <a:pPr marL="457200" indent="-457200">
              <a:buSzPct val="100000"/>
              <a:buFont typeface="Monotype Sorts" pitchFamily="2" charset="2"/>
              <a:buChar char="¶"/>
            </a:pPr>
            <a:r>
              <a:rPr lang="en-US" sz="2800">
                <a:effectLst/>
              </a:rPr>
              <a:t>Find the item.</a:t>
            </a:r>
          </a:p>
          <a:p>
            <a:pPr marL="457200" indent="-457200">
              <a:buSzPct val="100000"/>
              <a:buFont typeface="Monotype Sorts" pitchFamily="2" charset="2"/>
              <a:buChar char="·"/>
            </a:pPr>
            <a:r>
              <a:rPr lang="en-US" sz="2800">
                <a:effectLst/>
              </a:rPr>
              <a:t>If the item has a right child, rearrange the tree:</a:t>
            </a:r>
          </a:p>
          <a:p>
            <a:pPr marL="979488" lvl="1"/>
            <a:r>
              <a:rPr lang="en-US" sz="2400"/>
              <a:t>Find smallest item in the right subtree</a:t>
            </a:r>
          </a:p>
          <a:p>
            <a:pPr marL="979488" lvl="1"/>
            <a:r>
              <a:rPr lang="en-US" sz="2400"/>
              <a:t>Copy that smallest item onto the one that you want to remove</a:t>
            </a:r>
          </a:p>
          <a:p>
            <a:pPr marL="979488" lvl="1"/>
            <a:r>
              <a:rPr lang="en-US" sz="2400"/>
              <a:t>Remove the extra copy of the smallest item (making sure that you keep the tree connected)</a:t>
            </a:r>
          </a:p>
          <a:p>
            <a:pPr marL="457200" indent="-457200">
              <a:buFont typeface="Monotype Sorts" pitchFamily="2" charset="2"/>
              <a:buNone/>
            </a:pPr>
            <a:r>
              <a:rPr lang="en-US" sz="2800">
                <a:effectLst/>
              </a:rPr>
              <a:t>     else just remove the item.</a:t>
            </a:r>
          </a:p>
        </p:txBody>
      </p:sp>
    </p:spTree>
  </p:cSld>
  <p:clrMapOvr>
    <a:masterClrMapping/>
  </p:clrMapOvr>
  <p:transition>
    <p:pull dir="l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noFill/>
          <a:ln/>
        </p:spPr>
        <p:txBody>
          <a:bodyPr/>
          <a:lstStyle/>
          <a:p>
            <a:r>
              <a:rPr lang="en-US" sz="2800" dirty="0">
                <a:effectLst/>
              </a:rPr>
              <a:t>Binary search trees are a good implementation of data types such as sets, bags, and dictionaries.</a:t>
            </a:r>
          </a:p>
          <a:p>
            <a:r>
              <a:rPr lang="en-US" sz="2800" dirty="0">
                <a:effectLst/>
              </a:rPr>
              <a:t>Searching for an item is generally quick since you move from the root to the item, without looking at many other items.</a:t>
            </a:r>
          </a:p>
          <a:p>
            <a:r>
              <a:rPr lang="en-US" sz="2800" dirty="0">
                <a:effectLst/>
              </a:rPr>
              <a:t>Adding and deleting items is also quick.</a:t>
            </a:r>
          </a:p>
          <a:p>
            <a:r>
              <a:rPr lang="en-US" sz="2800" dirty="0">
                <a:effectLst/>
              </a:rPr>
              <a:t>But as you'll see later, it is possible for the quickness to fail in some cases -- can you see why?</a:t>
            </a:r>
          </a:p>
        </p:txBody>
      </p:sp>
      <p:pic>
        <p:nvPicPr>
          <p:cNvPr id="83971" name="Picture 3"/>
          <p:cNvPicPr>
            <a:picLocks noChangeArrowheads="1"/>
          </p:cNvPicPr>
          <p:nvPr/>
        </p:nvPicPr>
        <p:blipFill>
          <a:blip r:embed="rId3"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83972" name="Rectangle 4"/>
          <p:cNvSpPr>
            <a:spLocks noGrp="1" noChangeArrowheads="1"/>
          </p:cNvSpPr>
          <p:nvPr>
            <p:ph type="title"/>
          </p:nvPr>
        </p:nvSpPr>
        <p:spPr>
          <a:noFill/>
          <a:ln/>
        </p:spPr>
        <p:txBody>
          <a:bodyPr/>
          <a:lstStyle/>
          <a:p>
            <a:r>
              <a:rPr lang="en-US"/>
              <a:t>   Summary</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a:t>Assignment</a:t>
            </a:r>
          </a:p>
        </p:txBody>
      </p:sp>
      <p:sp>
        <p:nvSpPr>
          <p:cNvPr id="93187" name="Rectangle 3"/>
          <p:cNvSpPr>
            <a:spLocks noGrp="1" noChangeArrowheads="1"/>
          </p:cNvSpPr>
          <p:nvPr>
            <p:ph type="body" idx="1"/>
          </p:nvPr>
        </p:nvSpPr>
        <p:spPr>
          <a:xfrm>
            <a:off x="685800" y="1981200"/>
            <a:ext cx="7772400" cy="4267200"/>
          </a:xfrm>
        </p:spPr>
        <p:txBody>
          <a:bodyPr/>
          <a:lstStyle/>
          <a:p>
            <a:pPr>
              <a:lnSpc>
                <a:spcPct val="90000"/>
              </a:lnSpc>
            </a:pPr>
            <a:r>
              <a:rPr lang="en-US" sz="2800" dirty="0"/>
              <a:t>Read Section 10.5</a:t>
            </a:r>
          </a:p>
          <a:p>
            <a:pPr>
              <a:lnSpc>
                <a:spcPct val="90000"/>
              </a:lnSpc>
            </a:pPr>
            <a:r>
              <a:rPr lang="en-US" sz="2800" dirty="0"/>
              <a:t>Assignment 6 – Bag class with a BST</a:t>
            </a:r>
          </a:p>
          <a:p>
            <a:pPr lvl="1">
              <a:lnSpc>
                <a:spcPct val="90000"/>
              </a:lnSpc>
            </a:pPr>
            <a:r>
              <a:rPr lang="en-US" sz="2400" dirty="0" err="1"/>
              <a:t>Memeber</a:t>
            </a:r>
            <a:r>
              <a:rPr lang="en-US" sz="2400" dirty="0"/>
              <a:t> functions </a:t>
            </a:r>
          </a:p>
          <a:p>
            <a:pPr lvl="2">
              <a:lnSpc>
                <a:spcPct val="90000"/>
              </a:lnSpc>
            </a:pPr>
            <a:r>
              <a:rPr lang="en-US" sz="1800" dirty="0"/>
              <a:t>void insert(</a:t>
            </a:r>
            <a:r>
              <a:rPr lang="en-US" sz="1800" dirty="0" err="1">
                <a:latin typeface="Arial Unicode MS" pitchFamily="34" charset="-128"/>
              </a:rPr>
              <a:t>const</a:t>
            </a:r>
            <a:r>
              <a:rPr lang="en-US" sz="1800" dirty="0">
                <a:latin typeface="Arial Unicode MS" pitchFamily="34" charset="-128"/>
              </a:rPr>
              <a:t> Item&amp;</a:t>
            </a:r>
            <a:r>
              <a:rPr lang="en-US" sz="1800" dirty="0"/>
              <a:t> entry);</a:t>
            </a:r>
          </a:p>
          <a:p>
            <a:pPr lvl="2">
              <a:lnSpc>
                <a:spcPct val="90000"/>
              </a:lnSpc>
            </a:pPr>
            <a:r>
              <a:rPr lang="en-US" sz="2000" dirty="0" err="1"/>
              <a:t>size_type</a:t>
            </a:r>
            <a:r>
              <a:rPr lang="en-US" sz="2000" dirty="0"/>
              <a:t> count (</a:t>
            </a:r>
            <a:r>
              <a:rPr lang="en-US" sz="2000" dirty="0">
                <a:latin typeface="Arial Unicode MS" pitchFamily="34" charset="-128"/>
              </a:rPr>
              <a:t>const Item&amp;</a:t>
            </a:r>
            <a:r>
              <a:rPr lang="en-US" sz="2000" dirty="0"/>
              <a:t>  target);</a:t>
            </a:r>
          </a:p>
          <a:p>
            <a:pPr lvl="1">
              <a:lnSpc>
                <a:spcPct val="90000"/>
              </a:lnSpc>
            </a:pPr>
            <a:r>
              <a:rPr lang="en-US" sz="2400" dirty="0"/>
              <a:t>Non-member functions</a:t>
            </a:r>
          </a:p>
          <a:p>
            <a:pPr lvl="2">
              <a:lnSpc>
                <a:spcPct val="90000"/>
              </a:lnSpc>
            </a:pPr>
            <a:r>
              <a:rPr lang="en-US" sz="2000" dirty="0" err="1"/>
              <a:t>viod</a:t>
            </a:r>
            <a:r>
              <a:rPr lang="en-US" sz="2000" dirty="0"/>
              <a:t> </a:t>
            </a:r>
            <a:r>
              <a:rPr lang="en-US" sz="2000" dirty="0" err="1"/>
              <a:t>bst_remove_all</a:t>
            </a:r>
            <a:r>
              <a:rPr lang="en-US" sz="2000" dirty="0"/>
              <a:t>(</a:t>
            </a:r>
            <a:r>
              <a:rPr lang="en-US" sz="2000" dirty="0" err="1">
                <a:latin typeface="Arial Unicode MS" pitchFamily="34" charset="-128"/>
              </a:rPr>
              <a:t>binary_tree_node</a:t>
            </a:r>
            <a:r>
              <a:rPr lang="en-US" sz="2000" dirty="0">
                <a:latin typeface="Arial Unicode MS" pitchFamily="34" charset="-128"/>
              </a:rPr>
              <a:t>&lt;Item&gt;*&amp;</a:t>
            </a:r>
            <a:r>
              <a:rPr lang="en-US" sz="2000" dirty="0"/>
              <a:t> root </a:t>
            </a:r>
            <a:r>
              <a:rPr lang="en-US" sz="2000" dirty="0">
                <a:latin typeface="Arial Unicode MS" pitchFamily="34" charset="-128"/>
              </a:rPr>
              <a:t>const Item&amp;</a:t>
            </a:r>
            <a:r>
              <a:rPr lang="en-US" sz="2000" dirty="0"/>
              <a:t> target);</a:t>
            </a:r>
          </a:p>
          <a:p>
            <a:pPr lvl="2">
              <a:lnSpc>
                <a:spcPct val="90000"/>
              </a:lnSpc>
            </a:pPr>
            <a:r>
              <a:rPr lang="en-US" sz="2000" dirty="0"/>
              <a:t>void </a:t>
            </a:r>
            <a:r>
              <a:rPr lang="en-US" sz="2000" dirty="0" err="1"/>
              <a:t>bst_remove_max</a:t>
            </a:r>
            <a:r>
              <a:rPr lang="en-US" sz="2000" dirty="0"/>
              <a:t>(</a:t>
            </a:r>
            <a:r>
              <a:rPr lang="en-US" sz="2000" dirty="0" err="1">
                <a:latin typeface="Arial Unicode MS" pitchFamily="34" charset="-128"/>
              </a:rPr>
              <a:t>binary_tree_node</a:t>
            </a:r>
            <a:r>
              <a:rPr lang="en-US" sz="2000" dirty="0">
                <a:latin typeface="Arial Unicode MS" pitchFamily="34" charset="-128"/>
              </a:rPr>
              <a:t>&lt;Item&gt;*&amp;</a:t>
            </a:r>
            <a:r>
              <a:rPr lang="en-US" sz="2000" dirty="0"/>
              <a:t> root, </a:t>
            </a:r>
            <a:r>
              <a:rPr lang="en-US" sz="2000" dirty="0">
                <a:latin typeface="Arial Unicode MS" pitchFamily="34" charset="-128"/>
              </a:rPr>
              <a:t>Item&amp;</a:t>
            </a:r>
            <a:r>
              <a:rPr lang="en-US" sz="2000" dirty="0"/>
              <a:t> removed);</a:t>
            </a:r>
          </a:p>
          <a:p>
            <a:pPr lvl="1">
              <a:lnSpc>
                <a:spcPct val="90000"/>
              </a:lnSpc>
              <a:buNone/>
            </a:pPr>
            <a:r>
              <a:rPr lang="en-US" sz="2400" dirty="0">
                <a:solidFill>
                  <a:srgbClr val="FC0128"/>
                </a:solidFill>
              </a:rPr>
              <a:t>Deadline: The Thursday in </a:t>
            </a:r>
            <a:r>
              <a:rPr lang="en-US" sz="2400" dirty="0">
                <a:solidFill>
                  <a:srgbClr val="FF0000"/>
                </a:solidFill>
              </a:rPr>
              <a:t>Two Weeks After Today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7239000" y="5219700"/>
            <a:ext cx="1600200" cy="1143000"/>
          </a:xfrm>
          <a:noFill/>
          <a:ln/>
        </p:spPr>
        <p:txBody>
          <a:bodyPr/>
          <a:lstStyle/>
          <a:p>
            <a:r>
              <a:rPr lang="en-US" sz="2400">
                <a:latin typeface="Arial" charset="0"/>
              </a:rPr>
              <a:t>T</a:t>
            </a:r>
            <a:r>
              <a:rPr lang="en-US" sz="1800">
                <a:latin typeface="Arial" charset="0"/>
              </a:rPr>
              <a:t>HE  </a:t>
            </a:r>
            <a:r>
              <a:rPr lang="en-US" sz="2400">
                <a:latin typeface="Arial" charset="0"/>
              </a:rPr>
              <a:t>E</a:t>
            </a:r>
            <a:r>
              <a:rPr lang="en-US" sz="1800">
                <a:latin typeface="Arial" charset="0"/>
              </a:rPr>
              <a:t>ND</a:t>
            </a:r>
          </a:p>
        </p:txBody>
      </p:sp>
      <p:pic>
        <p:nvPicPr>
          <p:cNvPr id="86019" name="Picture 3"/>
          <p:cNvPicPr>
            <a:picLocks noGrp="1" noChangeArrowheads="1"/>
          </p:cNvPicPr>
          <p:nvPr>
            <p:ph type="body" idx="1"/>
          </p:nvPr>
        </p:nvPicPr>
        <p:blipFill>
          <a:blip r:embed="rId3" cstate="print"/>
          <a:srcRect/>
          <a:stretch>
            <a:fillRect/>
          </a:stretch>
        </p:blipFill>
        <p:spPr>
          <a:xfrm>
            <a:off x="6934200" y="4476750"/>
            <a:ext cx="1878013" cy="1162050"/>
          </a:xfrm>
          <a:noFill/>
          <a:ln/>
        </p:spPr>
      </p:pic>
      <p:sp>
        <p:nvSpPr>
          <p:cNvPr id="86020" name="Rectangle 4"/>
          <p:cNvSpPr>
            <a:spLocks noChangeArrowheads="1"/>
          </p:cNvSpPr>
          <p:nvPr/>
        </p:nvSpPr>
        <p:spPr bwMode="auto">
          <a:xfrm>
            <a:off x="1357313" y="2081213"/>
            <a:ext cx="7561262" cy="2641600"/>
          </a:xfrm>
          <a:prstGeom prst="rect">
            <a:avLst/>
          </a:prstGeom>
          <a:noFill/>
          <a:ln w="12700">
            <a:noFill/>
            <a:miter lim="800000"/>
            <a:headEnd/>
            <a:tailEnd/>
          </a:ln>
          <a:effectLst/>
        </p:spPr>
        <p:txBody>
          <a:bodyPr wrap="none" lIns="90488" tIns="44450" rIns="90488" bIns="44450">
            <a:spAutoFit/>
          </a:bodyPr>
          <a:lstStyle/>
          <a:p>
            <a:r>
              <a:rPr lang="en-US" sz="1400">
                <a:solidFill>
                  <a:schemeClr val="tx1"/>
                </a:solidFill>
                <a:latin typeface="Arial" charset="0"/>
              </a:rPr>
              <a:t>Presentation copyright 1997 Addison Wesley Longman,</a:t>
            </a:r>
          </a:p>
          <a:p>
            <a:r>
              <a:rPr lang="en-US" sz="1400">
                <a:solidFill>
                  <a:schemeClr val="tx1"/>
                </a:solidFill>
                <a:latin typeface="Arial" charset="0"/>
              </a:rPr>
              <a:t>For use with </a:t>
            </a:r>
            <a:r>
              <a:rPr lang="en-US" sz="1400" i="1">
                <a:solidFill>
                  <a:schemeClr val="tx1"/>
                </a:solidFill>
                <a:latin typeface="Arial" charset="0"/>
              </a:rPr>
              <a:t>Data Structures and Other Objects Using C++</a:t>
            </a:r>
          </a:p>
          <a:p>
            <a:r>
              <a:rPr lang="en-US" sz="1400">
                <a:solidFill>
                  <a:schemeClr val="tx1"/>
                </a:solidFill>
                <a:latin typeface="Arial" charset="0"/>
              </a:rPr>
              <a:t>by Michael Main and Walter Savitch.</a:t>
            </a:r>
          </a:p>
          <a:p>
            <a:endParaRPr lang="en-US" sz="1400">
              <a:solidFill>
                <a:schemeClr val="tx1"/>
              </a:solidFill>
              <a:latin typeface="Arial" charset="0"/>
            </a:endParaRPr>
          </a:p>
          <a:p>
            <a:r>
              <a:rPr lang="en-US" sz="1400">
                <a:solidFill>
                  <a:schemeClr val="tx1"/>
                </a:solidFill>
                <a:latin typeface="Arial" charset="0"/>
              </a:rPr>
              <a:t>Some artwork in the presentation is used with permission from Presentation Task Force</a:t>
            </a:r>
          </a:p>
          <a:p>
            <a:r>
              <a:rPr lang="en-US" sz="1400">
                <a:solidFill>
                  <a:schemeClr val="tx1"/>
                </a:solidFill>
                <a:latin typeface="Arial" charset="0"/>
              </a:rPr>
              <a:t>(copyright New Vision Technologies Inc) and Corel Gallery Clipart Catalog (copyright</a:t>
            </a:r>
          </a:p>
          <a:p>
            <a:r>
              <a:rPr lang="en-US" sz="1400">
                <a:solidFill>
                  <a:schemeClr val="tx1"/>
                </a:solidFill>
                <a:latin typeface="Arial" charset="0"/>
              </a:rPr>
              <a:t>Corel Corporation, 3G Graphics Inc, Archive Arts, Cartesia Software, Image Club</a:t>
            </a:r>
          </a:p>
          <a:p>
            <a:r>
              <a:rPr lang="en-US" sz="1400">
                <a:solidFill>
                  <a:schemeClr val="tx1"/>
                </a:solidFill>
                <a:latin typeface="Arial" charset="0"/>
              </a:rPr>
              <a:t>Graphics Inc, One Mile Up Inc, TechPool Studios, Totem Graphics Inc).</a:t>
            </a:r>
          </a:p>
          <a:p>
            <a:endParaRPr lang="en-US" sz="1400">
              <a:solidFill>
                <a:schemeClr val="tx1"/>
              </a:solidFill>
              <a:latin typeface="Arial" charset="0"/>
            </a:endParaRPr>
          </a:p>
          <a:p>
            <a:r>
              <a:rPr lang="en-US" sz="1400">
                <a:solidFill>
                  <a:schemeClr val="tx1"/>
                </a:solidFill>
                <a:latin typeface="Arial" charset="0"/>
              </a:rPr>
              <a:t>Students and instructors who use </a:t>
            </a:r>
            <a:r>
              <a:rPr lang="en-US" sz="1400" i="1">
                <a:solidFill>
                  <a:schemeClr val="tx1"/>
                </a:solidFill>
                <a:latin typeface="Arial" charset="0"/>
              </a:rPr>
              <a:t>Data Structures and Other Objects  Using C++ </a:t>
            </a:r>
            <a:r>
              <a:rPr lang="en-US" sz="1400">
                <a:solidFill>
                  <a:schemeClr val="tx1"/>
                </a:solidFill>
                <a:latin typeface="Arial" charset="0"/>
              </a:rPr>
              <a:t>are welcome</a:t>
            </a:r>
          </a:p>
          <a:p>
            <a:r>
              <a:rPr lang="en-US" sz="1400">
                <a:solidFill>
                  <a:schemeClr val="tx1"/>
                </a:solidFill>
                <a:latin typeface="Arial" charset="0"/>
              </a:rPr>
              <a:t>to use this presentation however they see fit, so long as this copyright notice remains</a:t>
            </a:r>
          </a:p>
          <a:p>
            <a:r>
              <a:rPr lang="en-US" sz="1400">
                <a:solidFill>
                  <a:schemeClr val="tx1"/>
                </a:solidFill>
                <a:latin typeface="Arial" charset="0"/>
              </a:rPr>
              <a:t>intact.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a:lstStyle/>
          <a:p>
            <a:r>
              <a:rPr lang="en-US"/>
              <a:t>The Dictionary Data Type</a:t>
            </a:r>
          </a:p>
        </p:txBody>
      </p:sp>
      <p:sp>
        <p:nvSpPr>
          <p:cNvPr id="8195" name="Rectangle 3"/>
          <p:cNvSpPr>
            <a:spLocks noGrp="1" noChangeArrowheads="1"/>
          </p:cNvSpPr>
          <p:nvPr>
            <p:ph type="body" sz="half" idx="1"/>
          </p:nvPr>
        </p:nvSpPr>
        <p:spPr>
          <a:xfrm>
            <a:off x="685800" y="1981200"/>
            <a:ext cx="4740275" cy="4465638"/>
          </a:xfrm>
          <a:noFill/>
          <a:ln/>
        </p:spPr>
        <p:txBody>
          <a:bodyPr/>
          <a:lstStyle/>
          <a:p>
            <a:r>
              <a:rPr lang="en-US" sz="2800">
                <a:effectLst/>
              </a:rPr>
              <a:t>A dictionary is a collection of </a:t>
            </a:r>
            <a:r>
              <a:rPr lang="en-US" sz="2800" b="1" u="sng">
                <a:solidFill>
                  <a:schemeClr val="accent2"/>
                </a:solidFill>
                <a:effectLst/>
              </a:rPr>
              <a:t>items</a:t>
            </a:r>
            <a:r>
              <a:rPr lang="en-US" sz="2800">
                <a:effectLst/>
              </a:rPr>
              <a:t>, similar to a bag.</a:t>
            </a:r>
          </a:p>
          <a:p>
            <a:r>
              <a:rPr lang="en-US" sz="2800">
                <a:effectLst/>
              </a:rPr>
              <a:t>But unlike a bag, each item has a string attached to it, called the item's </a:t>
            </a:r>
            <a:r>
              <a:rPr lang="en-US" sz="2800" b="1" u="sng">
                <a:solidFill>
                  <a:schemeClr val="accent2"/>
                </a:solidFill>
                <a:effectLst/>
              </a:rPr>
              <a:t>key</a:t>
            </a:r>
            <a:r>
              <a:rPr lang="en-US" sz="2800">
                <a:effectLst/>
              </a:rPr>
              <a:t>.</a:t>
            </a:r>
          </a:p>
        </p:txBody>
      </p:sp>
      <p:grpSp>
        <p:nvGrpSpPr>
          <p:cNvPr id="8199" name="Group 7"/>
          <p:cNvGrpSpPr>
            <a:grpSpLocks/>
          </p:cNvGrpSpPr>
          <p:nvPr/>
        </p:nvGrpSpPr>
        <p:grpSpPr bwMode="auto">
          <a:xfrm>
            <a:off x="5934075" y="1220788"/>
            <a:ext cx="2586038" cy="2841625"/>
            <a:chOff x="3738" y="769"/>
            <a:chExt cx="1629" cy="1790"/>
          </a:xfrm>
        </p:grpSpPr>
        <p:sp>
          <p:nvSpPr>
            <p:cNvPr id="8196" name="Freeform 4"/>
            <p:cNvSpPr>
              <a:spLocks/>
            </p:cNvSpPr>
            <p:nvPr/>
          </p:nvSpPr>
          <p:spPr bwMode="auto">
            <a:xfrm>
              <a:off x="3771" y="1813"/>
              <a:ext cx="968" cy="685"/>
            </a:xfrm>
            <a:custGeom>
              <a:avLst/>
              <a:gdLst/>
              <a:ahLst/>
              <a:cxnLst>
                <a:cxn ang="0">
                  <a:pos x="967" y="438"/>
                </a:cxn>
                <a:cxn ang="0">
                  <a:pos x="209" y="18"/>
                </a:cxn>
                <a:cxn ang="0">
                  <a:pos x="191" y="9"/>
                </a:cxn>
                <a:cxn ang="0">
                  <a:pos x="170" y="1"/>
                </a:cxn>
                <a:cxn ang="0">
                  <a:pos x="147" y="0"/>
                </a:cxn>
                <a:cxn ang="0">
                  <a:pos x="125" y="1"/>
                </a:cxn>
                <a:cxn ang="0">
                  <a:pos x="103" y="4"/>
                </a:cxn>
                <a:cxn ang="0">
                  <a:pos x="83" y="13"/>
                </a:cxn>
                <a:cxn ang="0">
                  <a:pos x="62" y="24"/>
                </a:cxn>
                <a:cxn ang="0">
                  <a:pos x="46" y="37"/>
                </a:cxn>
                <a:cxn ang="0">
                  <a:pos x="31" y="55"/>
                </a:cxn>
                <a:cxn ang="0">
                  <a:pos x="18" y="72"/>
                </a:cxn>
                <a:cxn ang="0">
                  <a:pos x="9" y="93"/>
                </a:cxn>
                <a:cxn ang="0">
                  <a:pos x="3" y="114"/>
                </a:cxn>
                <a:cxn ang="0">
                  <a:pos x="0" y="136"/>
                </a:cxn>
                <a:cxn ang="0">
                  <a:pos x="2" y="158"/>
                </a:cxn>
                <a:cxn ang="0">
                  <a:pos x="6" y="179"/>
                </a:cxn>
                <a:cxn ang="0">
                  <a:pos x="14" y="201"/>
                </a:cxn>
                <a:cxn ang="0">
                  <a:pos x="25" y="220"/>
                </a:cxn>
                <a:cxn ang="0">
                  <a:pos x="39" y="237"/>
                </a:cxn>
                <a:cxn ang="0">
                  <a:pos x="55" y="253"/>
                </a:cxn>
                <a:cxn ang="0">
                  <a:pos x="73" y="264"/>
                </a:cxn>
                <a:cxn ang="0">
                  <a:pos x="831" y="684"/>
                </a:cxn>
                <a:cxn ang="0">
                  <a:pos x="967" y="438"/>
                </a:cxn>
              </a:cxnLst>
              <a:rect l="0" t="0" r="r" b="b"/>
              <a:pathLst>
                <a:path w="968" h="685">
                  <a:moveTo>
                    <a:pt x="967" y="438"/>
                  </a:moveTo>
                  <a:lnTo>
                    <a:pt x="209" y="18"/>
                  </a:lnTo>
                  <a:lnTo>
                    <a:pt x="191" y="9"/>
                  </a:lnTo>
                  <a:lnTo>
                    <a:pt x="170" y="1"/>
                  </a:lnTo>
                  <a:lnTo>
                    <a:pt x="147" y="0"/>
                  </a:lnTo>
                  <a:lnTo>
                    <a:pt x="125" y="1"/>
                  </a:lnTo>
                  <a:lnTo>
                    <a:pt x="103" y="4"/>
                  </a:lnTo>
                  <a:lnTo>
                    <a:pt x="83" y="13"/>
                  </a:lnTo>
                  <a:lnTo>
                    <a:pt x="62" y="24"/>
                  </a:lnTo>
                  <a:lnTo>
                    <a:pt x="46" y="37"/>
                  </a:lnTo>
                  <a:lnTo>
                    <a:pt x="31" y="55"/>
                  </a:lnTo>
                  <a:lnTo>
                    <a:pt x="18" y="72"/>
                  </a:lnTo>
                  <a:lnTo>
                    <a:pt x="9" y="93"/>
                  </a:lnTo>
                  <a:lnTo>
                    <a:pt x="3" y="114"/>
                  </a:lnTo>
                  <a:lnTo>
                    <a:pt x="0" y="136"/>
                  </a:lnTo>
                  <a:lnTo>
                    <a:pt x="2" y="158"/>
                  </a:lnTo>
                  <a:lnTo>
                    <a:pt x="6" y="179"/>
                  </a:lnTo>
                  <a:lnTo>
                    <a:pt x="14" y="201"/>
                  </a:lnTo>
                  <a:lnTo>
                    <a:pt x="25" y="220"/>
                  </a:lnTo>
                  <a:lnTo>
                    <a:pt x="39" y="237"/>
                  </a:lnTo>
                  <a:lnTo>
                    <a:pt x="55" y="253"/>
                  </a:lnTo>
                  <a:lnTo>
                    <a:pt x="73" y="264"/>
                  </a:lnTo>
                  <a:lnTo>
                    <a:pt x="831" y="684"/>
                  </a:lnTo>
                  <a:lnTo>
                    <a:pt x="967" y="438"/>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8197" name="Freeform 5"/>
            <p:cNvSpPr>
              <a:spLocks/>
            </p:cNvSpPr>
            <p:nvPr/>
          </p:nvSpPr>
          <p:spPr bwMode="auto">
            <a:xfrm>
              <a:off x="3738" y="769"/>
              <a:ext cx="1629" cy="1790"/>
            </a:xfrm>
            <a:custGeom>
              <a:avLst/>
              <a:gdLst/>
              <a:ahLst/>
              <a:cxnLst>
                <a:cxn ang="0">
                  <a:pos x="588" y="86"/>
                </a:cxn>
                <a:cxn ang="0">
                  <a:pos x="600" y="65"/>
                </a:cxn>
                <a:cxn ang="0">
                  <a:pos x="618" y="48"/>
                </a:cxn>
                <a:cxn ang="0">
                  <a:pos x="636" y="33"/>
                </a:cxn>
                <a:cxn ang="0">
                  <a:pos x="659" y="19"/>
                </a:cxn>
                <a:cxn ang="0">
                  <a:pos x="682" y="9"/>
                </a:cxn>
                <a:cxn ang="0">
                  <a:pos x="707" y="3"/>
                </a:cxn>
                <a:cxn ang="0">
                  <a:pos x="730" y="0"/>
                </a:cxn>
                <a:cxn ang="0">
                  <a:pos x="755" y="1"/>
                </a:cxn>
                <a:cxn ang="0">
                  <a:pos x="780" y="4"/>
                </a:cxn>
                <a:cxn ang="0">
                  <a:pos x="803" y="13"/>
                </a:cxn>
                <a:cxn ang="0">
                  <a:pos x="1628" y="468"/>
                </a:cxn>
                <a:cxn ang="0">
                  <a:pos x="1037" y="1534"/>
                </a:cxn>
                <a:cxn ang="0">
                  <a:pos x="217" y="1077"/>
                </a:cxn>
                <a:cxn ang="0">
                  <a:pos x="197" y="1072"/>
                </a:cxn>
                <a:cxn ang="0">
                  <a:pos x="176" y="1070"/>
                </a:cxn>
                <a:cxn ang="0">
                  <a:pos x="156" y="1071"/>
                </a:cxn>
                <a:cxn ang="0">
                  <a:pos x="137" y="1078"/>
                </a:cxn>
                <a:cxn ang="0">
                  <a:pos x="119" y="1086"/>
                </a:cxn>
                <a:cxn ang="0">
                  <a:pos x="101" y="1097"/>
                </a:cxn>
                <a:cxn ang="0">
                  <a:pos x="87" y="1111"/>
                </a:cxn>
                <a:cxn ang="0">
                  <a:pos x="76" y="1128"/>
                </a:cxn>
                <a:cxn ang="0">
                  <a:pos x="66" y="1146"/>
                </a:cxn>
                <a:cxn ang="0">
                  <a:pos x="62" y="1165"/>
                </a:cxn>
                <a:cxn ang="0">
                  <a:pos x="58" y="1186"/>
                </a:cxn>
                <a:cxn ang="0">
                  <a:pos x="59" y="1205"/>
                </a:cxn>
                <a:cxn ang="0">
                  <a:pos x="64" y="1224"/>
                </a:cxn>
                <a:cxn ang="0">
                  <a:pos x="73" y="1245"/>
                </a:cxn>
                <a:cxn ang="0">
                  <a:pos x="84" y="1260"/>
                </a:cxn>
                <a:cxn ang="0">
                  <a:pos x="98" y="1276"/>
                </a:cxn>
                <a:cxn ang="0">
                  <a:pos x="825" y="1682"/>
                </a:cxn>
                <a:cxn ang="0">
                  <a:pos x="927" y="1733"/>
                </a:cxn>
                <a:cxn ang="0">
                  <a:pos x="896" y="1789"/>
                </a:cxn>
                <a:cxn ang="0">
                  <a:pos x="82" y="1337"/>
                </a:cxn>
                <a:cxn ang="0">
                  <a:pos x="61" y="1322"/>
                </a:cxn>
                <a:cxn ang="0">
                  <a:pos x="43" y="1305"/>
                </a:cxn>
                <a:cxn ang="0">
                  <a:pos x="29" y="1285"/>
                </a:cxn>
                <a:cxn ang="0">
                  <a:pos x="17" y="1263"/>
                </a:cxn>
                <a:cxn ang="0">
                  <a:pos x="7" y="1240"/>
                </a:cxn>
                <a:cxn ang="0">
                  <a:pos x="2" y="1216"/>
                </a:cxn>
                <a:cxn ang="0">
                  <a:pos x="0" y="1191"/>
                </a:cxn>
                <a:cxn ang="0">
                  <a:pos x="1" y="1166"/>
                </a:cxn>
                <a:cxn ang="0">
                  <a:pos x="6" y="1142"/>
                </a:cxn>
                <a:cxn ang="0">
                  <a:pos x="16" y="1119"/>
                </a:cxn>
                <a:cxn ang="0">
                  <a:pos x="588" y="86"/>
                </a:cxn>
              </a:cxnLst>
              <a:rect l="0" t="0" r="r" b="b"/>
              <a:pathLst>
                <a:path w="1629" h="1790">
                  <a:moveTo>
                    <a:pt x="588" y="86"/>
                  </a:moveTo>
                  <a:lnTo>
                    <a:pt x="600" y="65"/>
                  </a:lnTo>
                  <a:lnTo>
                    <a:pt x="618" y="48"/>
                  </a:lnTo>
                  <a:lnTo>
                    <a:pt x="636" y="33"/>
                  </a:lnTo>
                  <a:lnTo>
                    <a:pt x="659" y="19"/>
                  </a:lnTo>
                  <a:lnTo>
                    <a:pt x="682" y="9"/>
                  </a:lnTo>
                  <a:lnTo>
                    <a:pt x="707" y="3"/>
                  </a:lnTo>
                  <a:lnTo>
                    <a:pt x="730" y="0"/>
                  </a:lnTo>
                  <a:lnTo>
                    <a:pt x="755" y="1"/>
                  </a:lnTo>
                  <a:lnTo>
                    <a:pt x="780" y="4"/>
                  </a:lnTo>
                  <a:lnTo>
                    <a:pt x="803" y="13"/>
                  </a:lnTo>
                  <a:lnTo>
                    <a:pt x="1628" y="468"/>
                  </a:lnTo>
                  <a:lnTo>
                    <a:pt x="1037" y="1534"/>
                  </a:lnTo>
                  <a:lnTo>
                    <a:pt x="217" y="1077"/>
                  </a:lnTo>
                  <a:lnTo>
                    <a:pt x="197" y="1072"/>
                  </a:lnTo>
                  <a:lnTo>
                    <a:pt x="176" y="1070"/>
                  </a:lnTo>
                  <a:lnTo>
                    <a:pt x="156" y="1071"/>
                  </a:lnTo>
                  <a:lnTo>
                    <a:pt x="137" y="1078"/>
                  </a:lnTo>
                  <a:lnTo>
                    <a:pt x="119" y="1086"/>
                  </a:lnTo>
                  <a:lnTo>
                    <a:pt x="101" y="1097"/>
                  </a:lnTo>
                  <a:lnTo>
                    <a:pt x="87" y="1111"/>
                  </a:lnTo>
                  <a:lnTo>
                    <a:pt x="76" y="1128"/>
                  </a:lnTo>
                  <a:lnTo>
                    <a:pt x="66" y="1146"/>
                  </a:lnTo>
                  <a:lnTo>
                    <a:pt x="62" y="1165"/>
                  </a:lnTo>
                  <a:lnTo>
                    <a:pt x="58" y="1186"/>
                  </a:lnTo>
                  <a:lnTo>
                    <a:pt x="59" y="1205"/>
                  </a:lnTo>
                  <a:lnTo>
                    <a:pt x="64" y="1224"/>
                  </a:lnTo>
                  <a:lnTo>
                    <a:pt x="73" y="1245"/>
                  </a:lnTo>
                  <a:lnTo>
                    <a:pt x="84" y="1260"/>
                  </a:lnTo>
                  <a:lnTo>
                    <a:pt x="98" y="1276"/>
                  </a:lnTo>
                  <a:lnTo>
                    <a:pt x="825" y="1682"/>
                  </a:lnTo>
                  <a:lnTo>
                    <a:pt x="927" y="1733"/>
                  </a:lnTo>
                  <a:lnTo>
                    <a:pt x="896" y="1789"/>
                  </a:lnTo>
                  <a:lnTo>
                    <a:pt x="82" y="1337"/>
                  </a:lnTo>
                  <a:lnTo>
                    <a:pt x="61" y="1322"/>
                  </a:lnTo>
                  <a:lnTo>
                    <a:pt x="43" y="1305"/>
                  </a:lnTo>
                  <a:lnTo>
                    <a:pt x="29" y="1285"/>
                  </a:lnTo>
                  <a:lnTo>
                    <a:pt x="17" y="1263"/>
                  </a:lnTo>
                  <a:lnTo>
                    <a:pt x="7" y="1240"/>
                  </a:lnTo>
                  <a:lnTo>
                    <a:pt x="2" y="1216"/>
                  </a:lnTo>
                  <a:lnTo>
                    <a:pt x="0" y="1191"/>
                  </a:lnTo>
                  <a:lnTo>
                    <a:pt x="1" y="1166"/>
                  </a:lnTo>
                  <a:lnTo>
                    <a:pt x="6" y="1142"/>
                  </a:lnTo>
                  <a:lnTo>
                    <a:pt x="16" y="1119"/>
                  </a:lnTo>
                  <a:lnTo>
                    <a:pt x="588" y="86"/>
                  </a:lnTo>
                </a:path>
              </a:pathLst>
            </a:custGeom>
            <a:solidFill>
              <a:srgbClr val="70230C"/>
            </a:solidFill>
            <a:ln w="12700" cap="rnd" cmpd="sng">
              <a:solidFill>
                <a:srgbClr val="000000"/>
              </a:solidFill>
              <a:prstDash val="solid"/>
              <a:round/>
              <a:headEnd type="none" w="med" len="med"/>
              <a:tailEnd type="none" w="med" len="med"/>
            </a:ln>
            <a:effectLst/>
          </p:spPr>
          <p:txBody>
            <a:bodyPr/>
            <a:lstStyle/>
            <a:p>
              <a:endParaRPr lang="en-US"/>
            </a:p>
          </p:txBody>
        </p:sp>
        <p:sp>
          <p:nvSpPr>
            <p:cNvPr id="8198" name="Freeform 6"/>
            <p:cNvSpPr>
              <a:spLocks/>
            </p:cNvSpPr>
            <p:nvPr/>
          </p:nvSpPr>
          <p:spPr bwMode="auto">
            <a:xfrm>
              <a:off x="3971" y="2080"/>
              <a:ext cx="365" cy="426"/>
            </a:xfrm>
            <a:custGeom>
              <a:avLst/>
              <a:gdLst/>
              <a:ahLst/>
              <a:cxnLst>
                <a:cxn ang="0">
                  <a:pos x="178" y="0"/>
                </a:cxn>
                <a:cxn ang="0">
                  <a:pos x="0" y="322"/>
                </a:cxn>
                <a:cxn ang="0">
                  <a:pos x="159" y="251"/>
                </a:cxn>
                <a:cxn ang="0">
                  <a:pos x="186" y="425"/>
                </a:cxn>
                <a:cxn ang="0">
                  <a:pos x="364" y="103"/>
                </a:cxn>
                <a:cxn ang="0">
                  <a:pos x="178" y="0"/>
                </a:cxn>
              </a:cxnLst>
              <a:rect l="0" t="0" r="r" b="b"/>
              <a:pathLst>
                <a:path w="365" h="426">
                  <a:moveTo>
                    <a:pt x="178" y="0"/>
                  </a:moveTo>
                  <a:lnTo>
                    <a:pt x="0" y="322"/>
                  </a:lnTo>
                  <a:lnTo>
                    <a:pt x="159" y="251"/>
                  </a:lnTo>
                  <a:lnTo>
                    <a:pt x="186" y="425"/>
                  </a:lnTo>
                  <a:lnTo>
                    <a:pt x="364" y="103"/>
                  </a:lnTo>
                  <a:lnTo>
                    <a:pt x="178" y="0"/>
                  </a:lnTo>
                </a:path>
              </a:pathLst>
            </a:custGeom>
            <a:solidFill>
              <a:srgbClr val="FF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200" name="Rectangle 8"/>
          <p:cNvSpPr>
            <a:spLocks noChangeArrowheads="1"/>
          </p:cNvSpPr>
          <p:nvPr/>
        </p:nvSpPr>
        <p:spPr bwMode="auto">
          <a:xfrm>
            <a:off x="717550" y="4465638"/>
            <a:ext cx="2892425" cy="1914525"/>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latin typeface="Arial" charset="0"/>
              </a:rPr>
              <a:t>Example:</a:t>
            </a:r>
          </a:p>
          <a:p>
            <a:r>
              <a:rPr lang="en-US">
                <a:solidFill>
                  <a:schemeClr val="tx1"/>
                </a:solidFill>
                <a:latin typeface="Arial" charset="0"/>
              </a:rPr>
              <a:t>  The </a:t>
            </a:r>
            <a:r>
              <a:rPr lang="en-US" b="1" u="sng">
                <a:solidFill>
                  <a:schemeClr val="accent2"/>
                </a:solidFill>
                <a:latin typeface="Arial" charset="0"/>
              </a:rPr>
              <a:t>items</a:t>
            </a:r>
            <a:r>
              <a:rPr lang="en-US">
                <a:solidFill>
                  <a:schemeClr val="tx1"/>
                </a:solidFill>
                <a:latin typeface="Arial" charset="0"/>
              </a:rPr>
              <a:t> I am</a:t>
            </a:r>
          </a:p>
          <a:p>
            <a:r>
              <a:rPr lang="en-US">
                <a:solidFill>
                  <a:schemeClr val="tx1"/>
                </a:solidFill>
                <a:latin typeface="Arial" charset="0"/>
              </a:rPr>
              <a:t>  storing are records</a:t>
            </a:r>
          </a:p>
          <a:p>
            <a:r>
              <a:rPr lang="en-US">
                <a:solidFill>
                  <a:schemeClr val="tx1"/>
                </a:solidFill>
                <a:latin typeface="Arial" charset="0"/>
              </a:rPr>
              <a:t>  containing data</a:t>
            </a:r>
          </a:p>
          <a:p>
            <a:r>
              <a:rPr lang="en-US">
                <a:solidFill>
                  <a:schemeClr val="tx1"/>
                </a:solidFill>
                <a:latin typeface="Arial" charset="0"/>
              </a:rPr>
              <a:t>  about a state.</a:t>
            </a:r>
          </a:p>
        </p:txBody>
      </p:sp>
      <p:sp>
        <p:nvSpPr>
          <p:cNvPr id="8201" name="Rectangle 9"/>
          <p:cNvSpPr>
            <a:spLocks noChangeArrowheads="1"/>
          </p:cNvSpPr>
          <p:nvPr/>
        </p:nvSpPr>
        <p:spPr bwMode="auto">
          <a:xfrm>
            <a:off x="3654425" y="4740275"/>
            <a:ext cx="1779588" cy="1425575"/>
          </a:xfrm>
          <a:prstGeom prst="rect">
            <a:avLst/>
          </a:prstGeom>
          <a:solidFill>
            <a:schemeClr val="folHlink"/>
          </a:solidFill>
          <a:ln w="12700">
            <a:solidFill>
              <a:srgbClr val="000000"/>
            </a:solidFill>
            <a:miter lim="800000"/>
            <a:headEnd/>
            <a:tailEnd/>
          </a:ln>
          <a:effectLst>
            <a:outerShdw dist="107763" dir="2700000" algn="ctr" rotWithShape="0">
              <a:srgbClr val="000000"/>
            </a:outerShdw>
          </a:effectLst>
        </p:spPr>
        <p:txBody>
          <a:bodyPr wrap="none" anchor="ctr"/>
          <a:lstStyle/>
          <a:p>
            <a:endParaRPr lang="en-US"/>
          </a:p>
        </p:txBody>
      </p:sp>
      <p:pic>
        <p:nvPicPr>
          <p:cNvPr id="8202" name="Picture 10"/>
          <p:cNvPicPr>
            <a:picLocks noChangeArrowheads="1"/>
          </p:cNvPicPr>
          <p:nvPr/>
        </p:nvPicPr>
        <p:blipFill>
          <a:blip r:embed="rId3" cstate="print"/>
          <a:srcRect/>
          <a:stretch>
            <a:fillRect/>
          </a:stretch>
        </p:blipFill>
        <p:spPr bwMode="auto">
          <a:xfrm>
            <a:off x="3778250" y="4806950"/>
            <a:ext cx="1433513" cy="969963"/>
          </a:xfrm>
          <a:prstGeom prst="rect">
            <a:avLst/>
          </a:prstGeom>
          <a:noFill/>
          <a:ln w="12700">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a:lstStyle/>
          <a:p>
            <a:r>
              <a:rPr lang="en-US"/>
              <a:t>The Dictionary Data Type</a:t>
            </a:r>
          </a:p>
        </p:txBody>
      </p:sp>
      <p:sp>
        <p:nvSpPr>
          <p:cNvPr id="10243" name="Rectangle 3"/>
          <p:cNvSpPr>
            <a:spLocks noGrp="1" noChangeArrowheads="1"/>
          </p:cNvSpPr>
          <p:nvPr>
            <p:ph type="body" sz="half" idx="1"/>
          </p:nvPr>
        </p:nvSpPr>
        <p:spPr>
          <a:xfrm>
            <a:off x="685800" y="1981200"/>
            <a:ext cx="4740275" cy="4465638"/>
          </a:xfrm>
          <a:noFill/>
          <a:ln/>
        </p:spPr>
        <p:txBody>
          <a:bodyPr/>
          <a:lstStyle/>
          <a:p>
            <a:r>
              <a:rPr lang="en-US" sz="2800">
                <a:effectLst/>
              </a:rPr>
              <a:t>A dictionary is a collection of </a:t>
            </a:r>
            <a:r>
              <a:rPr lang="en-US" sz="2800" b="1" u="sng">
                <a:solidFill>
                  <a:schemeClr val="accent2"/>
                </a:solidFill>
                <a:effectLst/>
              </a:rPr>
              <a:t>items</a:t>
            </a:r>
            <a:r>
              <a:rPr lang="en-US" sz="2800">
                <a:effectLst/>
              </a:rPr>
              <a:t>, similar to a bag.</a:t>
            </a:r>
          </a:p>
          <a:p>
            <a:r>
              <a:rPr lang="en-US" sz="2800">
                <a:effectLst/>
              </a:rPr>
              <a:t>But unlike a bag, each item has a string attached to it, called the item's </a:t>
            </a:r>
            <a:r>
              <a:rPr lang="en-US" sz="2800" b="1" u="sng">
                <a:solidFill>
                  <a:schemeClr val="accent2"/>
                </a:solidFill>
                <a:effectLst/>
              </a:rPr>
              <a:t>key</a:t>
            </a:r>
            <a:r>
              <a:rPr lang="en-US" sz="2800">
                <a:effectLst/>
              </a:rPr>
              <a:t>.</a:t>
            </a:r>
          </a:p>
        </p:txBody>
      </p:sp>
      <p:grpSp>
        <p:nvGrpSpPr>
          <p:cNvPr id="10247" name="Group 7"/>
          <p:cNvGrpSpPr>
            <a:grpSpLocks/>
          </p:cNvGrpSpPr>
          <p:nvPr/>
        </p:nvGrpSpPr>
        <p:grpSpPr bwMode="auto">
          <a:xfrm>
            <a:off x="5934075" y="1220788"/>
            <a:ext cx="2586038" cy="2841625"/>
            <a:chOff x="3738" y="769"/>
            <a:chExt cx="1629" cy="1790"/>
          </a:xfrm>
        </p:grpSpPr>
        <p:sp>
          <p:nvSpPr>
            <p:cNvPr id="10244" name="Freeform 4"/>
            <p:cNvSpPr>
              <a:spLocks/>
            </p:cNvSpPr>
            <p:nvPr/>
          </p:nvSpPr>
          <p:spPr bwMode="auto">
            <a:xfrm>
              <a:off x="3771" y="1813"/>
              <a:ext cx="968" cy="685"/>
            </a:xfrm>
            <a:custGeom>
              <a:avLst/>
              <a:gdLst/>
              <a:ahLst/>
              <a:cxnLst>
                <a:cxn ang="0">
                  <a:pos x="967" y="438"/>
                </a:cxn>
                <a:cxn ang="0">
                  <a:pos x="209" y="18"/>
                </a:cxn>
                <a:cxn ang="0">
                  <a:pos x="191" y="9"/>
                </a:cxn>
                <a:cxn ang="0">
                  <a:pos x="170" y="1"/>
                </a:cxn>
                <a:cxn ang="0">
                  <a:pos x="147" y="0"/>
                </a:cxn>
                <a:cxn ang="0">
                  <a:pos x="125" y="1"/>
                </a:cxn>
                <a:cxn ang="0">
                  <a:pos x="103" y="4"/>
                </a:cxn>
                <a:cxn ang="0">
                  <a:pos x="83" y="13"/>
                </a:cxn>
                <a:cxn ang="0">
                  <a:pos x="62" y="24"/>
                </a:cxn>
                <a:cxn ang="0">
                  <a:pos x="46" y="37"/>
                </a:cxn>
                <a:cxn ang="0">
                  <a:pos x="31" y="55"/>
                </a:cxn>
                <a:cxn ang="0">
                  <a:pos x="18" y="72"/>
                </a:cxn>
                <a:cxn ang="0">
                  <a:pos x="9" y="93"/>
                </a:cxn>
                <a:cxn ang="0">
                  <a:pos x="3" y="114"/>
                </a:cxn>
                <a:cxn ang="0">
                  <a:pos x="0" y="136"/>
                </a:cxn>
                <a:cxn ang="0">
                  <a:pos x="2" y="158"/>
                </a:cxn>
                <a:cxn ang="0">
                  <a:pos x="6" y="179"/>
                </a:cxn>
                <a:cxn ang="0">
                  <a:pos x="14" y="201"/>
                </a:cxn>
                <a:cxn ang="0">
                  <a:pos x="25" y="220"/>
                </a:cxn>
                <a:cxn ang="0">
                  <a:pos x="39" y="237"/>
                </a:cxn>
                <a:cxn ang="0">
                  <a:pos x="55" y="253"/>
                </a:cxn>
                <a:cxn ang="0">
                  <a:pos x="73" y="264"/>
                </a:cxn>
                <a:cxn ang="0">
                  <a:pos x="831" y="684"/>
                </a:cxn>
                <a:cxn ang="0">
                  <a:pos x="967" y="438"/>
                </a:cxn>
              </a:cxnLst>
              <a:rect l="0" t="0" r="r" b="b"/>
              <a:pathLst>
                <a:path w="968" h="685">
                  <a:moveTo>
                    <a:pt x="967" y="438"/>
                  </a:moveTo>
                  <a:lnTo>
                    <a:pt x="209" y="18"/>
                  </a:lnTo>
                  <a:lnTo>
                    <a:pt x="191" y="9"/>
                  </a:lnTo>
                  <a:lnTo>
                    <a:pt x="170" y="1"/>
                  </a:lnTo>
                  <a:lnTo>
                    <a:pt x="147" y="0"/>
                  </a:lnTo>
                  <a:lnTo>
                    <a:pt x="125" y="1"/>
                  </a:lnTo>
                  <a:lnTo>
                    <a:pt x="103" y="4"/>
                  </a:lnTo>
                  <a:lnTo>
                    <a:pt x="83" y="13"/>
                  </a:lnTo>
                  <a:lnTo>
                    <a:pt x="62" y="24"/>
                  </a:lnTo>
                  <a:lnTo>
                    <a:pt x="46" y="37"/>
                  </a:lnTo>
                  <a:lnTo>
                    <a:pt x="31" y="55"/>
                  </a:lnTo>
                  <a:lnTo>
                    <a:pt x="18" y="72"/>
                  </a:lnTo>
                  <a:lnTo>
                    <a:pt x="9" y="93"/>
                  </a:lnTo>
                  <a:lnTo>
                    <a:pt x="3" y="114"/>
                  </a:lnTo>
                  <a:lnTo>
                    <a:pt x="0" y="136"/>
                  </a:lnTo>
                  <a:lnTo>
                    <a:pt x="2" y="158"/>
                  </a:lnTo>
                  <a:lnTo>
                    <a:pt x="6" y="179"/>
                  </a:lnTo>
                  <a:lnTo>
                    <a:pt x="14" y="201"/>
                  </a:lnTo>
                  <a:lnTo>
                    <a:pt x="25" y="220"/>
                  </a:lnTo>
                  <a:lnTo>
                    <a:pt x="39" y="237"/>
                  </a:lnTo>
                  <a:lnTo>
                    <a:pt x="55" y="253"/>
                  </a:lnTo>
                  <a:lnTo>
                    <a:pt x="73" y="264"/>
                  </a:lnTo>
                  <a:lnTo>
                    <a:pt x="831" y="684"/>
                  </a:lnTo>
                  <a:lnTo>
                    <a:pt x="967" y="438"/>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0245" name="Freeform 5"/>
            <p:cNvSpPr>
              <a:spLocks/>
            </p:cNvSpPr>
            <p:nvPr/>
          </p:nvSpPr>
          <p:spPr bwMode="auto">
            <a:xfrm>
              <a:off x="3738" y="769"/>
              <a:ext cx="1629" cy="1790"/>
            </a:xfrm>
            <a:custGeom>
              <a:avLst/>
              <a:gdLst/>
              <a:ahLst/>
              <a:cxnLst>
                <a:cxn ang="0">
                  <a:pos x="588" y="86"/>
                </a:cxn>
                <a:cxn ang="0">
                  <a:pos x="600" y="65"/>
                </a:cxn>
                <a:cxn ang="0">
                  <a:pos x="618" y="48"/>
                </a:cxn>
                <a:cxn ang="0">
                  <a:pos x="636" y="33"/>
                </a:cxn>
                <a:cxn ang="0">
                  <a:pos x="659" y="19"/>
                </a:cxn>
                <a:cxn ang="0">
                  <a:pos x="682" y="9"/>
                </a:cxn>
                <a:cxn ang="0">
                  <a:pos x="707" y="3"/>
                </a:cxn>
                <a:cxn ang="0">
                  <a:pos x="730" y="0"/>
                </a:cxn>
                <a:cxn ang="0">
                  <a:pos x="755" y="1"/>
                </a:cxn>
                <a:cxn ang="0">
                  <a:pos x="780" y="4"/>
                </a:cxn>
                <a:cxn ang="0">
                  <a:pos x="803" y="13"/>
                </a:cxn>
                <a:cxn ang="0">
                  <a:pos x="1628" y="468"/>
                </a:cxn>
                <a:cxn ang="0">
                  <a:pos x="1037" y="1534"/>
                </a:cxn>
                <a:cxn ang="0">
                  <a:pos x="217" y="1077"/>
                </a:cxn>
                <a:cxn ang="0">
                  <a:pos x="197" y="1072"/>
                </a:cxn>
                <a:cxn ang="0">
                  <a:pos x="176" y="1070"/>
                </a:cxn>
                <a:cxn ang="0">
                  <a:pos x="156" y="1071"/>
                </a:cxn>
                <a:cxn ang="0">
                  <a:pos x="137" y="1078"/>
                </a:cxn>
                <a:cxn ang="0">
                  <a:pos x="119" y="1086"/>
                </a:cxn>
                <a:cxn ang="0">
                  <a:pos x="101" y="1097"/>
                </a:cxn>
                <a:cxn ang="0">
                  <a:pos x="87" y="1111"/>
                </a:cxn>
                <a:cxn ang="0">
                  <a:pos x="76" y="1128"/>
                </a:cxn>
                <a:cxn ang="0">
                  <a:pos x="66" y="1146"/>
                </a:cxn>
                <a:cxn ang="0">
                  <a:pos x="62" y="1165"/>
                </a:cxn>
                <a:cxn ang="0">
                  <a:pos x="58" y="1186"/>
                </a:cxn>
                <a:cxn ang="0">
                  <a:pos x="59" y="1205"/>
                </a:cxn>
                <a:cxn ang="0">
                  <a:pos x="64" y="1224"/>
                </a:cxn>
                <a:cxn ang="0">
                  <a:pos x="73" y="1245"/>
                </a:cxn>
                <a:cxn ang="0">
                  <a:pos x="84" y="1260"/>
                </a:cxn>
                <a:cxn ang="0">
                  <a:pos x="98" y="1276"/>
                </a:cxn>
                <a:cxn ang="0">
                  <a:pos x="825" y="1682"/>
                </a:cxn>
                <a:cxn ang="0">
                  <a:pos x="927" y="1733"/>
                </a:cxn>
                <a:cxn ang="0">
                  <a:pos x="896" y="1789"/>
                </a:cxn>
                <a:cxn ang="0">
                  <a:pos x="82" y="1337"/>
                </a:cxn>
                <a:cxn ang="0">
                  <a:pos x="61" y="1322"/>
                </a:cxn>
                <a:cxn ang="0">
                  <a:pos x="43" y="1305"/>
                </a:cxn>
                <a:cxn ang="0">
                  <a:pos x="29" y="1285"/>
                </a:cxn>
                <a:cxn ang="0">
                  <a:pos x="17" y="1263"/>
                </a:cxn>
                <a:cxn ang="0">
                  <a:pos x="7" y="1240"/>
                </a:cxn>
                <a:cxn ang="0">
                  <a:pos x="2" y="1216"/>
                </a:cxn>
                <a:cxn ang="0">
                  <a:pos x="0" y="1191"/>
                </a:cxn>
                <a:cxn ang="0">
                  <a:pos x="1" y="1166"/>
                </a:cxn>
                <a:cxn ang="0">
                  <a:pos x="6" y="1142"/>
                </a:cxn>
                <a:cxn ang="0">
                  <a:pos x="16" y="1119"/>
                </a:cxn>
                <a:cxn ang="0">
                  <a:pos x="588" y="86"/>
                </a:cxn>
              </a:cxnLst>
              <a:rect l="0" t="0" r="r" b="b"/>
              <a:pathLst>
                <a:path w="1629" h="1790">
                  <a:moveTo>
                    <a:pt x="588" y="86"/>
                  </a:moveTo>
                  <a:lnTo>
                    <a:pt x="600" y="65"/>
                  </a:lnTo>
                  <a:lnTo>
                    <a:pt x="618" y="48"/>
                  </a:lnTo>
                  <a:lnTo>
                    <a:pt x="636" y="33"/>
                  </a:lnTo>
                  <a:lnTo>
                    <a:pt x="659" y="19"/>
                  </a:lnTo>
                  <a:lnTo>
                    <a:pt x="682" y="9"/>
                  </a:lnTo>
                  <a:lnTo>
                    <a:pt x="707" y="3"/>
                  </a:lnTo>
                  <a:lnTo>
                    <a:pt x="730" y="0"/>
                  </a:lnTo>
                  <a:lnTo>
                    <a:pt x="755" y="1"/>
                  </a:lnTo>
                  <a:lnTo>
                    <a:pt x="780" y="4"/>
                  </a:lnTo>
                  <a:lnTo>
                    <a:pt x="803" y="13"/>
                  </a:lnTo>
                  <a:lnTo>
                    <a:pt x="1628" y="468"/>
                  </a:lnTo>
                  <a:lnTo>
                    <a:pt x="1037" y="1534"/>
                  </a:lnTo>
                  <a:lnTo>
                    <a:pt x="217" y="1077"/>
                  </a:lnTo>
                  <a:lnTo>
                    <a:pt x="197" y="1072"/>
                  </a:lnTo>
                  <a:lnTo>
                    <a:pt x="176" y="1070"/>
                  </a:lnTo>
                  <a:lnTo>
                    <a:pt x="156" y="1071"/>
                  </a:lnTo>
                  <a:lnTo>
                    <a:pt x="137" y="1078"/>
                  </a:lnTo>
                  <a:lnTo>
                    <a:pt x="119" y="1086"/>
                  </a:lnTo>
                  <a:lnTo>
                    <a:pt x="101" y="1097"/>
                  </a:lnTo>
                  <a:lnTo>
                    <a:pt x="87" y="1111"/>
                  </a:lnTo>
                  <a:lnTo>
                    <a:pt x="76" y="1128"/>
                  </a:lnTo>
                  <a:lnTo>
                    <a:pt x="66" y="1146"/>
                  </a:lnTo>
                  <a:lnTo>
                    <a:pt x="62" y="1165"/>
                  </a:lnTo>
                  <a:lnTo>
                    <a:pt x="58" y="1186"/>
                  </a:lnTo>
                  <a:lnTo>
                    <a:pt x="59" y="1205"/>
                  </a:lnTo>
                  <a:lnTo>
                    <a:pt x="64" y="1224"/>
                  </a:lnTo>
                  <a:lnTo>
                    <a:pt x="73" y="1245"/>
                  </a:lnTo>
                  <a:lnTo>
                    <a:pt x="84" y="1260"/>
                  </a:lnTo>
                  <a:lnTo>
                    <a:pt x="98" y="1276"/>
                  </a:lnTo>
                  <a:lnTo>
                    <a:pt x="825" y="1682"/>
                  </a:lnTo>
                  <a:lnTo>
                    <a:pt x="927" y="1733"/>
                  </a:lnTo>
                  <a:lnTo>
                    <a:pt x="896" y="1789"/>
                  </a:lnTo>
                  <a:lnTo>
                    <a:pt x="82" y="1337"/>
                  </a:lnTo>
                  <a:lnTo>
                    <a:pt x="61" y="1322"/>
                  </a:lnTo>
                  <a:lnTo>
                    <a:pt x="43" y="1305"/>
                  </a:lnTo>
                  <a:lnTo>
                    <a:pt x="29" y="1285"/>
                  </a:lnTo>
                  <a:lnTo>
                    <a:pt x="17" y="1263"/>
                  </a:lnTo>
                  <a:lnTo>
                    <a:pt x="7" y="1240"/>
                  </a:lnTo>
                  <a:lnTo>
                    <a:pt x="2" y="1216"/>
                  </a:lnTo>
                  <a:lnTo>
                    <a:pt x="0" y="1191"/>
                  </a:lnTo>
                  <a:lnTo>
                    <a:pt x="1" y="1166"/>
                  </a:lnTo>
                  <a:lnTo>
                    <a:pt x="6" y="1142"/>
                  </a:lnTo>
                  <a:lnTo>
                    <a:pt x="16" y="1119"/>
                  </a:lnTo>
                  <a:lnTo>
                    <a:pt x="588" y="86"/>
                  </a:lnTo>
                </a:path>
              </a:pathLst>
            </a:custGeom>
            <a:solidFill>
              <a:srgbClr val="70230C"/>
            </a:solidFill>
            <a:ln w="12700" cap="rnd" cmpd="sng">
              <a:solidFill>
                <a:srgbClr val="000000"/>
              </a:solidFill>
              <a:prstDash val="solid"/>
              <a:round/>
              <a:headEnd type="none" w="med" len="med"/>
              <a:tailEnd type="none" w="med" len="med"/>
            </a:ln>
            <a:effectLst/>
          </p:spPr>
          <p:txBody>
            <a:bodyPr/>
            <a:lstStyle/>
            <a:p>
              <a:endParaRPr lang="en-US"/>
            </a:p>
          </p:txBody>
        </p:sp>
        <p:sp>
          <p:nvSpPr>
            <p:cNvPr id="10246" name="Freeform 6"/>
            <p:cNvSpPr>
              <a:spLocks/>
            </p:cNvSpPr>
            <p:nvPr/>
          </p:nvSpPr>
          <p:spPr bwMode="auto">
            <a:xfrm>
              <a:off x="3971" y="2080"/>
              <a:ext cx="365" cy="426"/>
            </a:xfrm>
            <a:custGeom>
              <a:avLst/>
              <a:gdLst/>
              <a:ahLst/>
              <a:cxnLst>
                <a:cxn ang="0">
                  <a:pos x="178" y="0"/>
                </a:cxn>
                <a:cxn ang="0">
                  <a:pos x="0" y="322"/>
                </a:cxn>
                <a:cxn ang="0">
                  <a:pos x="159" y="251"/>
                </a:cxn>
                <a:cxn ang="0">
                  <a:pos x="186" y="425"/>
                </a:cxn>
                <a:cxn ang="0">
                  <a:pos x="364" y="103"/>
                </a:cxn>
                <a:cxn ang="0">
                  <a:pos x="178" y="0"/>
                </a:cxn>
              </a:cxnLst>
              <a:rect l="0" t="0" r="r" b="b"/>
              <a:pathLst>
                <a:path w="365" h="426">
                  <a:moveTo>
                    <a:pt x="178" y="0"/>
                  </a:moveTo>
                  <a:lnTo>
                    <a:pt x="0" y="322"/>
                  </a:lnTo>
                  <a:lnTo>
                    <a:pt x="159" y="251"/>
                  </a:lnTo>
                  <a:lnTo>
                    <a:pt x="186" y="425"/>
                  </a:lnTo>
                  <a:lnTo>
                    <a:pt x="364" y="103"/>
                  </a:lnTo>
                  <a:lnTo>
                    <a:pt x="178" y="0"/>
                  </a:lnTo>
                </a:path>
              </a:pathLst>
            </a:custGeom>
            <a:solidFill>
              <a:srgbClr val="FF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0248" name="Rectangle 8"/>
          <p:cNvSpPr>
            <a:spLocks noChangeArrowheads="1"/>
          </p:cNvSpPr>
          <p:nvPr/>
        </p:nvSpPr>
        <p:spPr bwMode="auto">
          <a:xfrm>
            <a:off x="717550" y="4465638"/>
            <a:ext cx="2874963" cy="1549400"/>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latin typeface="Arial" charset="0"/>
              </a:rPr>
              <a:t>Example:</a:t>
            </a:r>
          </a:p>
          <a:p>
            <a:r>
              <a:rPr lang="en-US">
                <a:solidFill>
                  <a:schemeClr val="tx1"/>
                </a:solidFill>
                <a:latin typeface="Arial" charset="0"/>
              </a:rPr>
              <a:t>  The </a:t>
            </a:r>
            <a:r>
              <a:rPr lang="en-US" b="1" u="sng">
                <a:solidFill>
                  <a:schemeClr val="accent2"/>
                </a:solidFill>
                <a:latin typeface="Arial" charset="0"/>
              </a:rPr>
              <a:t>key</a:t>
            </a:r>
            <a:r>
              <a:rPr lang="en-US">
                <a:solidFill>
                  <a:schemeClr val="tx1"/>
                </a:solidFill>
                <a:latin typeface="Arial" charset="0"/>
              </a:rPr>
              <a:t> for each</a:t>
            </a:r>
          </a:p>
          <a:p>
            <a:r>
              <a:rPr lang="en-US">
                <a:solidFill>
                  <a:schemeClr val="tx1"/>
                </a:solidFill>
                <a:latin typeface="Arial" charset="0"/>
              </a:rPr>
              <a:t>  record is the name</a:t>
            </a:r>
          </a:p>
          <a:p>
            <a:r>
              <a:rPr lang="en-US">
                <a:solidFill>
                  <a:schemeClr val="tx1"/>
                </a:solidFill>
                <a:latin typeface="Arial" charset="0"/>
              </a:rPr>
              <a:t>  of the state.</a:t>
            </a:r>
          </a:p>
        </p:txBody>
      </p:sp>
      <p:sp>
        <p:nvSpPr>
          <p:cNvPr id="10249" name="Rectangle 9"/>
          <p:cNvSpPr>
            <a:spLocks noChangeArrowheads="1"/>
          </p:cNvSpPr>
          <p:nvPr/>
        </p:nvSpPr>
        <p:spPr bwMode="auto">
          <a:xfrm>
            <a:off x="3654425" y="4740275"/>
            <a:ext cx="1779588" cy="1425575"/>
          </a:xfrm>
          <a:prstGeom prst="rect">
            <a:avLst/>
          </a:prstGeom>
          <a:solidFill>
            <a:schemeClr val="folHlink"/>
          </a:solidFill>
          <a:ln w="12700">
            <a:solidFill>
              <a:srgbClr val="000000"/>
            </a:solidFill>
            <a:miter lim="800000"/>
            <a:headEnd/>
            <a:tailEnd/>
          </a:ln>
          <a:effectLst>
            <a:outerShdw dist="107763" dir="2700000" algn="ctr" rotWithShape="0">
              <a:srgbClr val="000000"/>
            </a:outerShdw>
          </a:effectLst>
        </p:spPr>
        <p:txBody>
          <a:bodyPr wrap="none" anchor="ctr"/>
          <a:lstStyle/>
          <a:p>
            <a:endParaRPr lang="en-US"/>
          </a:p>
        </p:txBody>
      </p:sp>
      <p:pic>
        <p:nvPicPr>
          <p:cNvPr id="10250" name="Picture 10"/>
          <p:cNvPicPr>
            <a:picLocks noChangeArrowheads="1"/>
          </p:cNvPicPr>
          <p:nvPr/>
        </p:nvPicPr>
        <p:blipFill>
          <a:blip r:embed="rId3" cstate="print"/>
          <a:srcRect/>
          <a:stretch>
            <a:fillRect/>
          </a:stretch>
        </p:blipFill>
        <p:spPr bwMode="auto">
          <a:xfrm>
            <a:off x="3778250" y="4806950"/>
            <a:ext cx="1433513" cy="969963"/>
          </a:xfrm>
          <a:prstGeom prst="rect">
            <a:avLst/>
          </a:prstGeom>
          <a:noFill/>
          <a:ln w="12700">
            <a:noFill/>
            <a:miter lim="800000"/>
            <a:headEnd/>
            <a:tailEnd/>
          </a:ln>
          <a:effectLst/>
        </p:spPr>
      </p:pic>
      <p:sp>
        <p:nvSpPr>
          <p:cNvPr id="10251" name="Rectangle 11"/>
          <p:cNvSpPr>
            <a:spLocks noChangeArrowheads="1"/>
          </p:cNvSpPr>
          <p:nvPr/>
        </p:nvSpPr>
        <p:spPr bwMode="auto">
          <a:xfrm>
            <a:off x="3630613" y="5730875"/>
            <a:ext cx="1792287" cy="454025"/>
          </a:xfrm>
          <a:prstGeom prst="rect">
            <a:avLst/>
          </a:prstGeom>
          <a:noFill/>
          <a:ln w="12700">
            <a:noFill/>
            <a:miter lim="800000"/>
            <a:headEnd/>
            <a:tailEnd/>
          </a:ln>
          <a:effectLst/>
        </p:spPr>
        <p:txBody>
          <a:bodyPr wrap="none" lIns="90488" tIns="44450" rIns="90488" bIns="44450">
            <a:spAutoFit/>
          </a:bodyPr>
          <a:lstStyle/>
          <a:p>
            <a:pPr algn="ctr"/>
            <a:r>
              <a:rPr lang="en-US">
                <a:solidFill>
                  <a:schemeClr val="tx1"/>
                </a:solidFill>
                <a:latin typeface="Arial" charset="0"/>
              </a:rPr>
              <a:t>Washington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a:lstStyle/>
          <a:p>
            <a:r>
              <a:rPr lang="en-US"/>
              <a:t>The Dictionary Data Type</a:t>
            </a:r>
          </a:p>
        </p:txBody>
      </p:sp>
      <p:sp>
        <p:nvSpPr>
          <p:cNvPr id="12291" name="Rectangle 3"/>
          <p:cNvSpPr>
            <a:spLocks noGrp="1" noChangeArrowheads="1"/>
          </p:cNvSpPr>
          <p:nvPr>
            <p:ph type="body" sz="half" idx="1"/>
          </p:nvPr>
        </p:nvSpPr>
        <p:spPr>
          <a:xfrm>
            <a:off x="685800" y="2803525"/>
            <a:ext cx="4740275" cy="3643313"/>
          </a:xfrm>
          <a:noFill/>
          <a:ln/>
        </p:spPr>
        <p:txBody>
          <a:bodyPr/>
          <a:lstStyle/>
          <a:p>
            <a:r>
              <a:rPr lang="en-US" sz="2800">
                <a:effectLst/>
              </a:rPr>
              <a:t>The insertion procedure for a dictionary has two parameters.</a:t>
            </a:r>
          </a:p>
        </p:txBody>
      </p:sp>
      <p:grpSp>
        <p:nvGrpSpPr>
          <p:cNvPr id="12295" name="Group 7"/>
          <p:cNvGrpSpPr>
            <a:grpSpLocks/>
          </p:cNvGrpSpPr>
          <p:nvPr/>
        </p:nvGrpSpPr>
        <p:grpSpPr bwMode="auto">
          <a:xfrm>
            <a:off x="5934075" y="1220788"/>
            <a:ext cx="2586038" cy="2841625"/>
            <a:chOff x="3738" y="769"/>
            <a:chExt cx="1629" cy="1790"/>
          </a:xfrm>
        </p:grpSpPr>
        <p:sp>
          <p:nvSpPr>
            <p:cNvPr id="12292" name="Freeform 4"/>
            <p:cNvSpPr>
              <a:spLocks/>
            </p:cNvSpPr>
            <p:nvPr/>
          </p:nvSpPr>
          <p:spPr bwMode="auto">
            <a:xfrm>
              <a:off x="3771" y="1813"/>
              <a:ext cx="968" cy="685"/>
            </a:xfrm>
            <a:custGeom>
              <a:avLst/>
              <a:gdLst/>
              <a:ahLst/>
              <a:cxnLst>
                <a:cxn ang="0">
                  <a:pos x="967" y="438"/>
                </a:cxn>
                <a:cxn ang="0">
                  <a:pos x="209" y="18"/>
                </a:cxn>
                <a:cxn ang="0">
                  <a:pos x="191" y="9"/>
                </a:cxn>
                <a:cxn ang="0">
                  <a:pos x="170" y="1"/>
                </a:cxn>
                <a:cxn ang="0">
                  <a:pos x="147" y="0"/>
                </a:cxn>
                <a:cxn ang="0">
                  <a:pos x="125" y="1"/>
                </a:cxn>
                <a:cxn ang="0">
                  <a:pos x="103" y="4"/>
                </a:cxn>
                <a:cxn ang="0">
                  <a:pos x="83" y="13"/>
                </a:cxn>
                <a:cxn ang="0">
                  <a:pos x="62" y="24"/>
                </a:cxn>
                <a:cxn ang="0">
                  <a:pos x="46" y="37"/>
                </a:cxn>
                <a:cxn ang="0">
                  <a:pos x="31" y="55"/>
                </a:cxn>
                <a:cxn ang="0">
                  <a:pos x="18" y="72"/>
                </a:cxn>
                <a:cxn ang="0">
                  <a:pos x="9" y="93"/>
                </a:cxn>
                <a:cxn ang="0">
                  <a:pos x="3" y="114"/>
                </a:cxn>
                <a:cxn ang="0">
                  <a:pos x="0" y="136"/>
                </a:cxn>
                <a:cxn ang="0">
                  <a:pos x="2" y="158"/>
                </a:cxn>
                <a:cxn ang="0">
                  <a:pos x="6" y="179"/>
                </a:cxn>
                <a:cxn ang="0">
                  <a:pos x="14" y="201"/>
                </a:cxn>
                <a:cxn ang="0">
                  <a:pos x="25" y="220"/>
                </a:cxn>
                <a:cxn ang="0">
                  <a:pos x="39" y="237"/>
                </a:cxn>
                <a:cxn ang="0">
                  <a:pos x="55" y="253"/>
                </a:cxn>
                <a:cxn ang="0">
                  <a:pos x="73" y="264"/>
                </a:cxn>
                <a:cxn ang="0">
                  <a:pos x="831" y="684"/>
                </a:cxn>
                <a:cxn ang="0">
                  <a:pos x="967" y="438"/>
                </a:cxn>
              </a:cxnLst>
              <a:rect l="0" t="0" r="r" b="b"/>
              <a:pathLst>
                <a:path w="968" h="685">
                  <a:moveTo>
                    <a:pt x="967" y="438"/>
                  </a:moveTo>
                  <a:lnTo>
                    <a:pt x="209" y="18"/>
                  </a:lnTo>
                  <a:lnTo>
                    <a:pt x="191" y="9"/>
                  </a:lnTo>
                  <a:lnTo>
                    <a:pt x="170" y="1"/>
                  </a:lnTo>
                  <a:lnTo>
                    <a:pt x="147" y="0"/>
                  </a:lnTo>
                  <a:lnTo>
                    <a:pt x="125" y="1"/>
                  </a:lnTo>
                  <a:lnTo>
                    <a:pt x="103" y="4"/>
                  </a:lnTo>
                  <a:lnTo>
                    <a:pt x="83" y="13"/>
                  </a:lnTo>
                  <a:lnTo>
                    <a:pt x="62" y="24"/>
                  </a:lnTo>
                  <a:lnTo>
                    <a:pt x="46" y="37"/>
                  </a:lnTo>
                  <a:lnTo>
                    <a:pt x="31" y="55"/>
                  </a:lnTo>
                  <a:lnTo>
                    <a:pt x="18" y="72"/>
                  </a:lnTo>
                  <a:lnTo>
                    <a:pt x="9" y="93"/>
                  </a:lnTo>
                  <a:lnTo>
                    <a:pt x="3" y="114"/>
                  </a:lnTo>
                  <a:lnTo>
                    <a:pt x="0" y="136"/>
                  </a:lnTo>
                  <a:lnTo>
                    <a:pt x="2" y="158"/>
                  </a:lnTo>
                  <a:lnTo>
                    <a:pt x="6" y="179"/>
                  </a:lnTo>
                  <a:lnTo>
                    <a:pt x="14" y="201"/>
                  </a:lnTo>
                  <a:lnTo>
                    <a:pt x="25" y="220"/>
                  </a:lnTo>
                  <a:lnTo>
                    <a:pt x="39" y="237"/>
                  </a:lnTo>
                  <a:lnTo>
                    <a:pt x="55" y="253"/>
                  </a:lnTo>
                  <a:lnTo>
                    <a:pt x="73" y="264"/>
                  </a:lnTo>
                  <a:lnTo>
                    <a:pt x="831" y="684"/>
                  </a:lnTo>
                  <a:lnTo>
                    <a:pt x="967" y="438"/>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2293" name="Freeform 5"/>
            <p:cNvSpPr>
              <a:spLocks/>
            </p:cNvSpPr>
            <p:nvPr/>
          </p:nvSpPr>
          <p:spPr bwMode="auto">
            <a:xfrm>
              <a:off x="3738" y="769"/>
              <a:ext cx="1629" cy="1790"/>
            </a:xfrm>
            <a:custGeom>
              <a:avLst/>
              <a:gdLst/>
              <a:ahLst/>
              <a:cxnLst>
                <a:cxn ang="0">
                  <a:pos x="588" y="86"/>
                </a:cxn>
                <a:cxn ang="0">
                  <a:pos x="600" y="65"/>
                </a:cxn>
                <a:cxn ang="0">
                  <a:pos x="618" y="48"/>
                </a:cxn>
                <a:cxn ang="0">
                  <a:pos x="636" y="33"/>
                </a:cxn>
                <a:cxn ang="0">
                  <a:pos x="659" y="19"/>
                </a:cxn>
                <a:cxn ang="0">
                  <a:pos x="682" y="9"/>
                </a:cxn>
                <a:cxn ang="0">
                  <a:pos x="707" y="3"/>
                </a:cxn>
                <a:cxn ang="0">
                  <a:pos x="730" y="0"/>
                </a:cxn>
                <a:cxn ang="0">
                  <a:pos x="755" y="1"/>
                </a:cxn>
                <a:cxn ang="0">
                  <a:pos x="780" y="4"/>
                </a:cxn>
                <a:cxn ang="0">
                  <a:pos x="803" y="13"/>
                </a:cxn>
                <a:cxn ang="0">
                  <a:pos x="1628" y="468"/>
                </a:cxn>
                <a:cxn ang="0">
                  <a:pos x="1037" y="1534"/>
                </a:cxn>
                <a:cxn ang="0">
                  <a:pos x="217" y="1077"/>
                </a:cxn>
                <a:cxn ang="0">
                  <a:pos x="197" y="1072"/>
                </a:cxn>
                <a:cxn ang="0">
                  <a:pos x="176" y="1070"/>
                </a:cxn>
                <a:cxn ang="0">
                  <a:pos x="156" y="1071"/>
                </a:cxn>
                <a:cxn ang="0">
                  <a:pos x="137" y="1078"/>
                </a:cxn>
                <a:cxn ang="0">
                  <a:pos x="119" y="1086"/>
                </a:cxn>
                <a:cxn ang="0">
                  <a:pos x="101" y="1097"/>
                </a:cxn>
                <a:cxn ang="0">
                  <a:pos x="87" y="1111"/>
                </a:cxn>
                <a:cxn ang="0">
                  <a:pos x="76" y="1128"/>
                </a:cxn>
                <a:cxn ang="0">
                  <a:pos x="66" y="1146"/>
                </a:cxn>
                <a:cxn ang="0">
                  <a:pos x="62" y="1165"/>
                </a:cxn>
                <a:cxn ang="0">
                  <a:pos x="58" y="1186"/>
                </a:cxn>
                <a:cxn ang="0">
                  <a:pos x="59" y="1205"/>
                </a:cxn>
                <a:cxn ang="0">
                  <a:pos x="64" y="1224"/>
                </a:cxn>
                <a:cxn ang="0">
                  <a:pos x="73" y="1245"/>
                </a:cxn>
                <a:cxn ang="0">
                  <a:pos x="84" y="1260"/>
                </a:cxn>
                <a:cxn ang="0">
                  <a:pos x="98" y="1276"/>
                </a:cxn>
                <a:cxn ang="0">
                  <a:pos x="825" y="1682"/>
                </a:cxn>
                <a:cxn ang="0">
                  <a:pos x="927" y="1733"/>
                </a:cxn>
                <a:cxn ang="0">
                  <a:pos x="896" y="1789"/>
                </a:cxn>
                <a:cxn ang="0">
                  <a:pos x="82" y="1337"/>
                </a:cxn>
                <a:cxn ang="0">
                  <a:pos x="61" y="1322"/>
                </a:cxn>
                <a:cxn ang="0">
                  <a:pos x="43" y="1305"/>
                </a:cxn>
                <a:cxn ang="0">
                  <a:pos x="29" y="1285"/>
                </a:cxn>
                <a:cxn ang="0">
                  <a:pos x="17" y="1263"/>
                </a:cxn>
                <a:cxn ang="0">
                  <a:pos x="7" y="1240"/>
                </a:cxn>
                <a:cxn ang="0">
                  <a:pos x="2" y="1216"/>
                </a:cxn>
                <a:cxn ang="0">
                  <a:pos x="0" y="1191"/>
                </a:cxn>
                <a:cxn ang="0">
                  <a:pos x="1" y="1166"/>
                </a:cxn>
                <a:cxn ang="0">
                  <a:pos x="6" y="1142"/>
                </a:cxn>
                <a:cxn ang="0">
                  <a:pos x="16" y="1119"/>
                </a:cxn>
                <a:cxn ang="0">
                  <a:pos x="588" y="86"/>
                </a:cxn>
              </a:cxnLst>
              <a:rect l="0" t="0" r="r" b="b"/>
              <a:pathLst>
                <a:path w="1629" h="1790">
                  <a:moveTo>
                    <a:pt x="588" y="86"/>
                  </a:moveTo>
                  <a:lnTo>
                    <a:pt x="600" y="65"/>
                  </a:lnTo>
                  <a:lnTo>
                    <a:pt x="618" y="48"/>
                  </a:lnTo>
                  <a:lnTo>
                    <a:pt x="636" y="33"/>
                  </a:lnTo>
                  <a:lnTo>
                    <a:pt x="659" y="19"/>
                  </a:lnTo>
                  <a:lnTo>
                    <a:pt x="682" y="9"/>
                  </a:lnTo>
                  <a:lnTo>
                    <a:pt x="707" y="3"/>
                  </a:lnTo>
                  <a:lnTo>
                    <a:pt x="730" y="0"/>
                  </a:lnTo>
                  <a:lnTo>
                    <a:pt x="755" y="1"/>
                  </a:lnTo>
                  <a:lnTo>
                    <a:pt x="780" y="4"/>
                  </a:lnTo>
                  <a:lnTo>
                    <a:pt x="803" y="13"/>
                  </a:lnTo>
                  <a:lnTo>
                    <a:pt x="1628" y="468"/>
                  </a:lnTo>
                  <a:lnTo>
                    <a:pt x="1037" y="1534"/>
                  </a:lnTo>
                  <a:lnTo>
                    <a:pt x="217" y="1077"/>
                  </a:lnTo>
                  <a:lnTo>
                    <a:pt x="197" y="1072"/>
                  </a:lnTo>
                  <a:lnTo>
                    <a:pt x="176" y="1070"/>
                  </a:lnTo>
                  <a:lnTo>
                    <a:pt x="156" y="1071"/>
                  </a:lnTo>
                  <a:lnTo>
                    <a:pt x="137" y="1078"/>
                  </a:lnTo>
                  <a:lnTo>
                    <a:pt x="119" y="1086"/>
                  </a:lnTo>
                  <a:lnTo>
                    <a:pt x="101" y="1097"/>
                  </a:lnTo>
                  <a:lnTo>
                    <a:pt x="87" y="1111"/>
                  </a:lnTo>
                  <a:lnTo>
                    <a:pt x="76" y="1128"/>
                  </a:lnTo>
                  <a:lnTo>
                    <a:pt x="66" y="1146"/>
                  </a:lnTo>
                  <a:lnTo>
                    <a:pt x="62" y="1165"/>
                  </a:lnTo>
                  <a:lnTo>
                    <a:pt x="58" y="1186"/>
                  </a:lnTo>
                  <a:lnTo>
                    <a:pt x="59" y="1205"/>
                  </a:lnTo>
                  <a:lnTo>
                    <a:pt x="64" y="1224"/>
                  </a:lnTo>
                  <a:lnTo>
                    <a:pt x="73" y="1245"/>
                  </a:lnTo>
                  <a:lnTo>
                    <a:pt x="84" y="1260"/>
                  </a:lnTo>
                  <a:lnTo>
                    <a:pt x="98" y="1276"/>
                  </a:lnTo>
                  <a:lnTo>
                    <a:pt x="825" y="1682"/>
                  </a:lnTo>
                  <a:lnTo>
                    <a:pt x="927" y="1733"/>
                  </a:lnTo>
                  <a:lnTo>
                    <a:pt x="896" y="1789"/>
                  </a:lnTo>
                  <a:lnTo>
                    <a:pt x="82" y="1337"/>
                  </a:lnTo>
                  <a:lnTo>
                    <a:pt x="61" y="1322"/>
                  </a:lnTo>
                  <a:lnTo>
                    <a:pt x="43" y="1305"/>
                  </a:lnTo>
                  <a:lnTo>
                    <a:pt x="29" y="1285"/>
                  </a:lnTo>
                  <a:lnTo>
                    <a:pt x="17" y="1263"/>
                  </a:lnTo>
                  <a:lnTo>
                    <a:pt x="7" y="1240"/>
                  </a:lnTo>
                  <a:lnTo>
                    <a:pt x="2" y="1216"/>
                  </a:lnTo>
                  <a:lnTo>
                    <a:pt x="0" y="1191"/>
                  </a:lnTo>
                  <a:lnTo>
                    <a:pt x="1" y="1166"/>
                  </a:lnTo>
                  <a:lnTo>
                    <a:pt x="6" y="1142"/>
                  </a:lnTo>
                  <a:lnTo>
                    <a:pt x="16" y="1119"/>
                  </a:lnTo>
                  <a:lnTo>
                    <a:pt x="588" y="86"/>
                  </a:lnTo>
                </a:path>
              </a:pathLst>
            </a:custGeom>
            <a:solidFill>
              <a:srgbClr val="70230C"/>
            </a:solidFill>
            <a:ln w="12700" cap="rnd" cmpd="sng">
              <a:solidFill>
                <a:srgbClr val="000000"/>
              </a:solidFill>
              <a:prstDash val="solid"/>
              <a:round/>
              <a:headEnd type="none" w="med" len="med"/>
              <a:tailEnd type="none" w="med" len="med"/>
            </a:ln>
            <a:effectLst/>
          </p:spPr>
          <p:txBody>
            <a:bodyPr/>
            <a:lstStyle/>
            <a:p>
              <a:endParaRPr lang="en-US"/>
            </a:p>
          </p:txBody>
        </p:sp>
        <p:sp>
          <p:nvSpPr>
            <p:cNvPr id="12294" name="Freeform 6"/>
            <p:cNvSpPr>
              <a:spLocks/>
            </p:cNvSpPr>
            <p:nvPr/>
          </p:nvSpPr>
          <p:spPr bwMode="auto">
            <a:xfrm>
              <a:off x="3971" y="2080"/>
              <a:ext cx="365" cy="426"/>
            </a:xfrm>
            <a:custGeom>
              <a:avLst/>
              <a:gdLst/>
              <a:ahLst/>
              <a:cxnLst>
                <a:cxn ang="0">
                  <a:pos x="178" y="0"/>
                </a:cxn>
                <a:cxn ang="0">
                  <a:pos x="0" y="322"/>
                </a:cxn>
                <a:cxn ang="0">
                  <a:pos x="159" y="251"/>
                </a:cxn>
                <a:cxn ang="0">
                  <a:pos x="186" y="425"/>
                </a:cxn>
                <a:cxn ang="0">
                  <a:pos x="364" y="103"/>
                </a:cxn>
                <a:cxn ang="0">
                  <a:pos x="178" y="0"/>
                </a:cxn>
              </a:cxnLst>
              <a:rect l="0" t="0" r="r" b="b"/>
              <a:pathLst>
                <a:path w="365" h="426">
                  <a:moveTo>
                    <a:pt x="178" y="0"/>
                  </a:moveTo>
                  <a:lnTo>
                    <a:pt x="0" y="322"/>
                  </a:lnTo>
                  <a:lnTo>
                    <a:pt x="159" y="251"/>
                  </a:lnTo>
                  <a:lnTo>
                    <a:pt x="186" y="425"/>
                  </a:lnTo>
                  <a:lnTo>
                    <a:pt x="364" y="103"/>
                  </a:lnTo>
                  <a:lnTo>
                    <a:pt x="178" y="0"/>
                  </a:lnTo>
                </a:path>
              </a:pathLst>
            </a:custGeom>
            <a:solidFill>
              <a:srgbClr val="FF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2296" name="Rectangle 8"/>
          <p:cNvSpPr>
            <a:spLocks noChangeArrowheads="1"/>
          </p:cNvSpPr>
          <p:nvPr/>
        </p:nvSpPr>
        <p:spPr bwMode="auto">
          <a:xfrm>
            <a:off x="265113" y="1962150"/>
            <a:ext cx="8796337" cy="714375"/>
          </a:xfrm>
          <a:prstGeom prst="rect">
            <a:avLst/>
          </a:prstGeom>
          <a:solidFill>
            <a:srgbClr val="FFFFFF"/>
          </a:solidFill>
          <a:ln w="12700">
            <a:solidFill>
              <a:srgbClr val="000000"/>
            </a:solidFill>
            <a:miter lim="800000"/>
            <a:headEnd/>
            <a:tailEnd/>
          </a:ln>
          <a:effectLst/>
        </p:spPr>
        <p:txBody>
          <a:bodyPr wrap="none" lIns="90488" tIns="44450" rIns="90488" bIns="44450" anchor="ctr"/>
          <a:lstStyle/>
          <a:p>
            <a:pPr algn="ctr"/>
            <a:r>
              <a:rPr lang="en-US">
                <a:solidFill>
                  <a:srgbClr val="000000"/>
                </a:solidFill>
                <a:latin typeface="Arial" charset="0"/>
              </a:rPr>
              <a:t>void Dictionary::insert(</a:t>
            </a:r>
            <a:r>
              <a:rPr lang="en-US" u="sng">
                <a:solidFill>
                  <a:schemeClr val="accent2"/>
                </a:solidFill>
                <a:latin typeface="Arial" charset="0"/>
              </a:rPr>
              <a:t>The key for the new item</a:t>
            </a:r>
            <a:r>
              <a:rPr lang="en-US">
                <a:solidFill>
                  <a:schemeClr val="accent2"/>
                </a:solidFill>
                <a:latin typeface="Arial" charset="0"/>
              </a:rPr>
              <a:t>, </a:t>
            </a:r>
            <a:r>
              <a:rPr lang="en-US" u="sng">
                <a:solidFill>
                  <a:schemeClr val="accent2"/>
                </a:solidFill>
                <a:latin typeface="Arial" charset="0"/>
              </a:rPr>
              <a:t>The new item</a:t>
            </a:r>
            <a:r>
              <a:rPr lang="en-US">
                <a:solidFill>
                  <a:srgbClr val="000000"/>
                </a:solidFill>
                <a:latin typeface="Arial" charset="0"/>
              </a:rPr>
              <a:t>);</a:t>
            </a:r>
          </a:p>
        </p:txBody>
      </p:sp>
      <p:sp>
        <p:nvSpPr>
          <p:cNvPr id="12297" name="Rectangle 9"/>
          <p:cNvSpPr>
            <a:spLocks noChangeArrowheads="1"/>
          </p:cNvSpPr>
          <p:nvPr/>
        </p:nvSpPr>
        <p:spPr bwMode="auto">
          <a:xfrm rot="20400000">
            <a:off x="3865563" y="5084763"/>
            <a:ext cx="1722437" cy="1262062"/>
          </a:xfrm>
          <a:prstGeom prst="rect">
            <a:avLst/>
          </a:prstGeom>
          <a:solidFill>
            <a:schemeClr val="folHlink"/>
          </a:solidFill>
          <a:ln w="12700">
            <a:solidFill>
              <a:srgbClr val="000000"/>
            </a:solidFill>
            <a:miter lim="800000"/>
            <a:headEnd/>
            <a:tailEnd/>
          </a:ln>
          <a:effectLst>
            <a:outerShdw dist="107763" dir="2700000" algn="ctr" rotWithShape="0">
              <a:srgbClr val="000000"/>
            </a:outerShdw>
          </a:effectLst>
        </p:spPr>
        <p:txBody>
          <a:bodyPr wrap="none" anchor="ctr"/>
          <a:lstStyle/>
          <a:p>
            <a:endParaRPr lang="en-US"/>
          </a:p>
        </p:txBody>
      </p:sp>
      <p:sp>
        <p:nvSpPr>
          <p:cNvPr id="12298" name="Rectangle 10"/>
          <p:cNvSpPr>
            <a:spLocks noChangeArrowheads="1"/>
          </p:cNvSpPr>
          <p:nvPr/>
        </p:nvSpPr>
        <p:spPr bwMode="auto">
          <a:xfrm rot="20400000">
            <a:off x="3981450" y="5929313"/>
            <a:ext cx="1792288" cy="454025"/>
          </a:xfrm>
          <a:prstGeom prst="rect">
            <a:avLst/>
          </a:prstGeom>
          <a:noFill/>
          <a:ln w="12700">
            <a:noFill/>
            <a:miter lim="800000"/>
            <a:headEnd/>
            <a:tailEnd/>
          </a:ln>
          <a:effectLst/>
        </p:spPr>
        <p:txBody>
          <a:bodyPr wrap="none" lIns="90488" tIns="44450" rIns="90488" bIns="44450">
            <a:spAutoFit/>
          </a:bodyPr>
          <a:lstStyle/>
          <a:p>
            <a:pPr algn="ctr"/>
            <a:r>
              <a:rPr lang="en-US">
                <a:solidFill>
                  <a:schemeClr val="tx1"/>
                </a:solidFill>
                <a:latin typeface="Arial" charset="0"/>
              </a:rPr>
              <a:t>Washington</a:t>
            </a:r>
          </a:p>
        </p:txBody>
      </p:sp>
      <p:sp>
        <p:nvSpPr>
          <p:cNvPr id="12299" name="Freeform 11"/>
          <p:cNvSpPr>
            <a:spLocks/>
          </p:cNvSpPr>
          <p:nvPr/>
        </p:nvSpPr>
        <p:spPr bwMode="auto">
          <a:xfrm>
            <a:off x="3887788" y="5026025"/>
            <a:ext cx="1487487" cy="1046163"/>
          </a:xfrm>
          <a:custGeom>
            <a:avLst/>
            <a:gdLst/>
            <a:ahLst/>
            <a:cxnLst>
              <a:cxn ang="0">
                <a:pos x="170" y="196"/>
              </a:cxn>
              <a:cxn ang="0">
                <a:pos x="183" y="227"/>
              </a:cxn>
              <a:cxn ang="0">
                <a:pos x="215" y="232"/>
              </a:cxn>
              <a:cxn ang="0">
                <a:pos x="237" y="286"/>
              </a:cxn>
              <a:cxn ang="0">
                <a:pos x="271" y="309"/>
              </a:cxn>
              <a:cxn ang="0">
                <a:pos x="287" y="303"/>
              </a:cxn>
              <a:cxn ang="0">
                <a:pos x="297" y="327"/>
              </a:cxn>
              <a:cxn ang="0">
                <a:pos x="283" y="333"/>
              </a:cxn>
              <a:cxn ang="0">
                <a:pos x="282" y="386"/>
              </a:cxn>
              <a:cxn ang="0">
                <a:pos x="314" y="415"/>
              </a:cxn>
              <a:cxn ang="0">
                <a:pos x="257" y="462"/>
              </a:cxn>
              <a:cxn ang="0">
                <a:pos x="281" y="411"/>
              </a:cxn>
              <a:cxn ang="0">
                <a:pos x="257" y="353"/>
              </a:cxn>
              <a:cxn ang="0">
                <a:pos x="230" y="403"/>
              </a:cxn>
              <a:cxn ang="0">
                <a:pos x="248" y="425"/>
              </a:cxn>
              <a:cxn ang="0">
                <a:pos x="218" y="412"/>
              </a:cxn>
              <a:cxn ang="0">
                <a:pos x="233" y="333"/>
              </a:cxn>
              <a:cxn ang="0">
                <a:pos x="208" y="317"/>
              </a:cxn>
              <a:cxn ang="0">
                <a:pos x="109" y="349"/>
              </a:cxn>
              <a:cxn ang="0">
                <a:pos x="0" y="342"/>
              </a:cxn>
              <a:cxn ang="0">
                <a:pos x="13" y="376"/>
              </a:cxn>
              <a:cxn ang="0">
                <a:pos x="90" y="447"/>
              </a:cxn>
              <a:cxn ang="0">
                <a:pos x="122" y="526"/>
              </a:cxn>
              <a:cxn ang="0">
                <a:pos x="133" y="506"/>
              </a:cxn>
              <a:cxn ang="0">
                <a:pos x="177" y="507"/>
              </a:cxn>
              <a:cxn ang="0">
                <a:pos x="143" y="534"/>
              </a:cxn>
              <a:cxn ang="0">
                <a:pos x="140" y="560"/>
              </a:cxn>
              <a:cxn ang="0">
                <a:pos x="176" y="547"/>
              </a:cxn>
              <a:cxn ang="0">
                <a:pos x="168" y="602"/>
              </a:cxn>
              <a:cxn ang="0">
                <a:pos x="185" y="609"/>
              </a:cxn>
              <a:cxn ang="0">
                <a:pos x="238" y="591"/>
              </a:cxn>
              <a:cxn ang="0">
                <a:pos x="250" y="601"/>
              </a:cxn>
              <a:cxn ang="0">
                <a:pos x="287" y="588"/>
              </a:cxn>
              <a:cxn ang="0">
                <a:pos x="347" y="658"/>
              </a:cxn>
              <a:cxn ang="0">
                <a:pos x="401" y="652"/>
              </a:cxn>
              <a:cxn ang="0">
                <a:pos x="435" y="614"/>
              </a:cxn>
              <a:cxn ang="0">
                <a:pos x="489" y="596"/>
              </a:cxn>
              <a:cxn ang="0">
                <a:pos x="510" y="607"/>
              </a:cxn>
              <a:cxn ang="0">
                <a:pos x="567" y="569"/>
              </a:cxn>
              <a:cxn ang="0">
                <a:pos x="591" y="581"/>
              </a:cxn>
              <a:cxn ang="0">
                <a:pos x="707" y="491"/>
              </a:cxn>
              <a:cxn ang="0">
                <a:pos x="708" y="464"/>
              </a:cxn>
              <a:cxn ang="0">
                <a:pos x="924" y="391"/>
              </a:cxn>
              <a:cxn ang="0">
                <a:pos x="936" y="365"/>
              </a:cxn>
              <a:cxn ang="0">
                <a:pos x="890" y="332"/>
              </a:cxn>
              <a:cxn ang="0">
                <a:pos x="758" y="0"/>
              </a:cxn>
              <a:cxn ang="0">
                <a:pos x="170" y="196"/>
              </a:cxn>
            </a:cxnLst>
            <a:rect l="0" t="0" r="r" b="b"/>
            <a:pathLst>
              <a:path w="937" h="659">
                <a:moveTo>
                  <a:pt x="170" y="196"/>
                </a:moveTo>
                <a:lnTo>
                  <a:pt x="183" y="227"/>
                </a:lnTo>
                <a:lnTo>
                  <a:pt x="215" y="232"/>
                </a:lnTo>
                <a:lnTo>
                  <a:pt x="237" y="286"/>
                </a:lnTo>
                <a:lnTo>
                  <a:pt x="271" y="309"/>
                </a:lnTo>
                <a:lnTo>
                  <a:pt x="287" y="303"/>
                </a:lnTo>
                <a:lnTo>
                  <a:pt x="297" y="327"/>
                </a:lnTo>
                <a:lnTo>
                  <a:pt x="283" y="333"/>
                </a:lnTo>
                <a:lnTo>
                  <a:pt x="282" y="386"/>
                </a:lnTo>
                <a:lnTo>
                  <a:pt x="314" y="415"/>
                </a:lnTo>
                <a:lnTo>
                  <a:pt x="257" y="462"/>
                </a:lnTo>
                <a:lnTo>
                  <a:pt x="281" y="411"/>
                </a:lnTo>
                <a:lnTo>
                  <a:pt x="257" y="353"/>
                </a:lnTo>
                <a:lnTo>
                  <a:pt x="230" y="403"/>
                </a:lnTo>
                <a:lnTo>
                  <a:pt x="248" y="425"/>
                </a:lnTo>
                <a:lnTo>
                  <a:pt x="218" y="412"/>
                </a:lnTo>
                <a:lnTo>
                  <a:pt x="233" y="333"/>
                </a:lnTo>
                <a:lnTo>
                  <a:pt x="208" y="317"/>
                </a:lnTo>
                <a:lnTo>
                  <a:pt x="109" y="349"/>
                </a:lnTo>
                <a:lnTo>
                  <a:pt x="0" y="342"/>
                </a:lnTo>
                <a:lnTo>
                  <a:pt x="13" y="376"/>
                </a:lnTo>
                <a:lnTo>
                  <a:pt x="90" y="447"/>
                </a:lnTo>
                <a:lnTo>
                  <a:pt x="122" y="526"/>
                </a:lnTo>
                <a:lnTo>
                  <a:pt x="133" y="506"/>
                </a:lnTo>
                <a:lnTo>
                  <a:pt x="177" y="507"/>
                </a:lnTo>
                <a:lnTo>
                  <a:pt x="143" y="534"/>
                </a:lnTo>
                <a:lnTo>
                  <a:pt x="140" y="560"/>
                </a:lnTo>
                <a:lnTo>
                  <a:pt x="176" y="547"/>
                </a:lnTo>
                <a:lnTo>
                  <a:pt x="168" y="602"/>
                </a:lnTo>
                <a:lnTo>
                  <a:pt x="185" y="609"/>
                </a:lnTo>
                <a:lnTo>
                  <a:pt x="238" y="591"/>
                </a:lnTo>
                <a:lnTo>
                  <a:pt x="250" y="601"/>
                </a:lnTo>
                <a:lnTo>
                  <a:pt x="287" y="588"/>
                </a:lnTo>
                <a:lnTo>
                  <a:pt x="347" y="658"/>
                </a:lnTo>
                <a:lnTo>
                  <a:pt x="401" y="652"/>
                </a:lnTo>
                <a:lnTo>
                  <a:pt x="435" y="614"/>
                </a:lnTo>
                <a:lnTo>
                  <a:pt x="489" y="596"/>
                </a:lnTo>
                <a:lnTo>
                  <a:pt x="510" y="607"/>
                </a:lnTo>
                <a:lnTo>
                  <a:pt x="567" y="569"/>
                </a:lnTo>
                <a:lnTo>
                  <a:pt x="591" y="581"/>
                </a:lnTo>
                <a:lnTo>
                  <a:pt x="707" y="491"/>
                </a:lnTo>
                <a:lnTo>
                  <a:pt x="708" y="464"/>
                </a:lnTo>
                <a:lnTo>
                  <a:pt x="924" y="391"/>
                </a:lnTo>
                <a:lnTo>
                  <a:pt x="936" y="365"/>
                </a:lnTo>
                <a:lnTo>
                  <a:pt x="890" y="332"/>
                </a:lnTo>
                <a:lnTo>
                  <a:pt x="758" y="0"/>
                </a:lnTo>
                <a:lnTo>
                  <a:pt x="170" y="196"/>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2300" name="Freeform 12"/>
          <p:cNvSpPr>
            <a:spLocks/>
          </p:cNvSpPr>
          <p:nvPr/>
        </p:nvSpPr>
        <p:spPr bwMode="auto">
          <a:xfrm>
            <a:off x="4203700" y="5443538"/>
            <a:ext cx="87313" cy="114300"/>
          </a:xfrm>
          <a:custGeom>
            <a:avLst/>
            <a:gdLst/>
            <a:ahLst/>
            <a:cxnLst>
              <a:cxn ang="0">
                <a:pos x="13" y="0"/>
              </a:cxn>
              <a:cxn ang="0">
                <a:pos x="0" y="28"/>
              </a:cxn>
              <a:cxn ang="0">
                <a:pos x="54" y="71"/>
              </a:cxn>
              <a:cxn ang="0">
                <a:pos x="17" y="20"/>
              </a:cxn>
              <a:cxn ang="0">
                <a:pos x="13" y="0"/>
              </a:cxn>
            </a:cxnLst>
            <a:rect l="0" t="0" r="r" b="b"/>
            <a:pathLst>
              <a:path w="55" h="72">
                <a:moveTo>
                  <a:pt x="13" y="0"/>
                </a:moveTo>
                <a:lnTo>
                  <a:pt x="0" y="28"/>
                </a:lnTo>
                <a:lnTo>
                  <a:pt x="54" y="71"/>
                </a:lnTo>
                <a:lnTo>
                  <a:pt x="17" y="20"/>
                </a:lnTo>
                <a:lnTo>
                  <a:pt x="13" y="0"/>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2301" name="Freeform 13"/>
          <p:cNvSpPr>
            <a:spLocks/>
          </p:cNvSpPr>
          <p:nvPr/>
        </p:nvSpPr>
        <p:spPr bwMode="auto">
          <a:xfrm>
            <a:off x="4160838" y="5391150"/>
            <a:ext cx="31750" cy="30163"/>
          </a:xfrm>
          <a:custGeom>
            <a:avLst/>
            <a:gdLst/>
            <a:ahLst/>
            <a:cxnLst>
              <a:cxn ang="0">
                <a:pos x="0" y="0"/>
              </a:cxn>
              <a:cxn ang="0">
                <a:pos x="4" y="18"/>
              </a:cxn>
              <a:cxn ang="0">
                <a:pos x="19" y="16"/>
              </a:cxn>
              <a:cxn ang="0">
                <a:pos x="0" y="0"/>
              </a:cxn>
            </a:cxnLst>
            <a:rect l="0" t="0" r="r" b="b"/>
            <a:pathLst>
              <a:path w="20" h="19">
                <a:moveTo>
                  <a:pt x="0" y="0"/>
                </a:moveTo>
                <a:lnTo>
                  <a:pt x="4" y="18"/>
                </a:lnTo>
                <a:lnTo>
                  <a:pt x="19" y="16"/>
                </a:lnTo>
                <a:lnTo>
                  <a:pt x="0" y="0"/>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2302" name="Freeform 14"/>
          <p:cNvSpPr>
            <a:spLocks/>
          </p:cNvSpPr>
          <p:nvPr/>
        </p:nvSpPr>
        <p:spPr bwMode="auto">
          <a:xfrm>
            <a:off x="4130675" y="5438775"/>
            <a:ext cx="38100" cy="36513"/>
          </a:xfrm>
          <a:custGeom>
            <a:avLst/>
            <a:gdLst/>
            <a:ahLst/>
            <a:cxnLst>
              <a:cxn ang="0">
                <a:pos x="4" y="0"/>
              </a:cxn>
              <a:cxn ang="0">
                <a:pos x="0" y="11"/>
              </a:cxn>
              <a:cxn ang="0">
                <a:pos x="23" y="22"/>
              </a:cxn>
              <a:cxn ang="0">
                <a:pos x="16" y="6"/>
              </a:cxn>
              <a:cxn ang="0">
                <a:pos x="4" y="0"/>
              </a:cxn>
            </a:cxnLst>
            <a:rect l="0" t="0" r="r" b="b"/>
            <a:pathLst>
              <a:path w="24" h="23">
                <a:moveTo>
                  <a:pt x="4" y="0"/>
                </a:moveTo>
                <a:lnTo>
                  <a:pt x="0" y="11"/>
                </a:lnTo>
                <a:lnTo>
                  <a:pt x="23" y="22"/>
                </a:lnTo>
                <a:lnTo>
                  <a:pt x="16" y="6"/>
                </a:lnTo>
                <a:lnTo>
                  <a:pt x="4" y="0"/>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2303" name="Freeform 15"/>
          <p:cNvSpPr>
            <a:spLocks/>
          </p:cNvSpPr>
          <p:nvPr/>
        </p:nvSpPr>
        <p:spPr bwMode="auto">
          <a:xfrm>
            <a:off x="5184775" y="4086225"/>
            <a:ext cx="2549525" cy="1460500"/>
          </a:xfrm>
          <a:custGeom>
            <a:avLst/>
            <a:gdLst/>
            <a:ahLst/>
            <a:cxnLst>
              <a:cxn ang="0">
                <a:pos x="1155" y="192"/>
              </a:cxn>
              <a:cxn ang="0">
                <a:pos x="1148" y="232"/>
              </a:cxn>
              <a:cxn ang="0">
                <a:pos x="1136" y="295"/>
              </a:cxn>
              <a:cxn ang="0">
                <a:pos x="1109" y="361"/>
              </a:cxn>
              <a:cxn ang="0">
                <a:pos x="1077" y="424"/>
              </a:cxn>
              <a:cxn ang="0">
                <a:pos x="1036" y="486"/>
              </a:cxn>
              <a:cxn ang="0">
                <a:pos x="984" y="543"/>
              </a:cxn>
              <a:cxn ang="0">
                <a:pos x="930" y="599"/>
              </a:cxn>
              <a:cxn ang="0">
                <a:pos x="863" y="652"/>
              </a:cxn>
              <a:cxn ang="0">
                <a:pos x="789" y="701"/>
              </a:cxn>
              <a:cxn ang="0">
                <a:pos x="711" y="745"/>
              </a:cxn>
              <a:cxn ang="0">
                <a:pos x="627" y="784"/>
              </a:cxn>
              <a:cxn ang="0">
                <a:pos x="537" y="821"/>
              </a:cxn>
              <a:cxn ang="0">
                <a:pos x="441" y="852"/>
              </a:cxn>
              <a:cxn ang="0">
                <a:pos x="345" y="876"/>
              </a:cxn>
              <a:cxn ang="0">
                <a:pos x="243" y="894"/>
              </a:cxn>
              <a:cxn ang="0">
                <a:pos x="139" y="908"/>
              </a:cxn>
              <a:cxn ang="0">
                <a:pos x="33" y="918"/>
              </a:cxn>
              <a:cxn ang="0">
                <a:pos x="0" y="919"/>
              </a:cxn>
              <a:cxn ang="0">
                <a:pos x="116" y="914"/>
              </a:cxn>
              <a:cxn ang="0">
                <a:pos x="237" y="904"/>
              </a:cxn>
              <a:cxn ang="0">
                <a:pos x="349" y="891"/>
              </a:cxn>
              <a:cxn ang="0">
                <a:pos x="462" y="873"/>
              </a:cxn>
              <a:cxn ang="0">
                <a:pos x="573" y="852"/>
              </a:cxn>
              <a:cxn ang="0">
                <a:pos x="678" y="822"/>
              </a:cxn>
              <a:cxn ang="0">
                <a:pos x="780" y="794"/>
              </a:cxn>
              <a:cxn ang="0">
                <a:pos x="876" y="756"/>
              </a:cxn>
              <a:cxn ang="0">
                <a:pos x="967" y="719"/>
              </a:cxn>
              <a:cxn ang="0">
                <a:pos x="1052" y="678"/>
              </a:cxn>
              <a:cxn ang="0">
                <a:pos x="1127" y="633"/>
              </a:cxn>
              <a:cxn ang="0">
                <a:pos x="1199" y="585"/>
              </a:cxn>
              <a:cxn ang="0">
                <a:pos x="1260" y="534"/>
              </a:cxn>
              <a:cxn ang="0">
                <a:pos x="1316" y="481"/>
              </a:cxn>
              <a:cxn ang="0">
                <a:pos x="1362" y="427"/>
              </a:cxn>
              <a:cxn ang="0">
                <a:pos x="1401" y="371"/>
              </a:cxn>
              <a:cxn ang="0">
                <a:pos x="1427" y="312"/>
              </a:cxn>
              <a:cxn ang="0">
                <a:pos x="1447" y="254"/>
              </a:cxn>
              <a:cxn ang="0">
                <a:pos x="1458" y="192"/>
              </a:cxn>
              <a:cxn ang="0">
                <a:pos x="1605" y="188"/>
              </a:cxn>
              <a:cxn ang="0">
                <a:pos x="1304" y="0"/>
              </a:cxn>
              <a:cxn ang="0">
                <a:pos x="1000" y="188"/>
              </a:cxn>
              <a:cxn ang="0">
                <a:pos x="1155" y="192"/>
              </a:cxn>
            </a:cxnLst>
            <a:rect l="0" t="0" r="r" b="b"/>
            <a:pathLst>
              <a:path w="1606" h="920">
                <a:moveTo>
                  <a:pt x="1155" y="192"/>
                </a:moveTo>
                <a:lnTo>
                  <a:pt x="1148" y="232"/>
                </a:lnTo>
                <a:lnTo>
                  <a:pt x="1136" y="295"/>
                </a:lnTo>
                <a:lnTo>
                  <a:pt x="1109" y="361"/>
                </a:lnTo>
                <a:lnTo>
                  <a:pt x="1077" y="424"/>
                </a:lnTo>
                <a:lnTo>
                  <a:pt x="1036" y="486"/>
                </a:lnTo>
                <a:lnTo>
                  <a:pt x="984" y="543"/>
                </a:lnTo>
                <a:lnTo>
                  <a:pt x="930" y="599"/>
                </a:lnTo>
                <a:lnTo>
                  <a:pt x="863" y="652"/>
                </a:lnTo>
                <a:lnTo>
                  <a:pt x="789" y="701"/>
                </a:lnTo>
                <a:lnTo>
                  <a:pt x="711" y="745"/>
                </a:lnTo>
                <a:lnTo>
                  <a:pt x="627" y="784"/>
                </a:lnTo>
                <a:lnTo>
                  <a:pt x="537" y="821"/>
                </a:lnTo>
                <a:lnTo>
                  <a:pt x="441" y="852"/>
                </a:lnTo>
                <a:lnTo>
                  <a:pt x="345" y="876"/>
                </a:lnTo>
                <a:lnTo>
                  <a:pt x="243" y="894"/>
                </a:lnTo>
                <a:lnTo>
                  <a:pt x="139" y="908"/>
                </a:lnTo>
                <a:lnTo>
                  <a:pt x="33" y="918"/>
                </a:lnTo>
                <a:lnTo>
                  <a:pt x="0" y="919"/>
                </a:lnTo>
                <a:lnTo>
                  <a:pt x="116" y="914"/>
                </a:lnTo>
                <a:lnTo>
                  <a:pt x="237" y="904"/>
                </a:lnTo>
                <a:lnTo>
                  <a:pt x="349" y="891"/>
                </a:lnTo>
                <a:lnTo>
                  <a:pt x="462" y="873"/>
                </a:lnTo>
                <a:lnTo>
                  <a:pt x="573" y="852"/>
                </a:lnTo>
                <a:lnTo>
                  <a:pt x="678" y="822"/>
                </a:lnTo>
                <a:lnTo>
                  <a:pt x="780" y="794"/>
                </a:lnTo>
                <a:lnTo>
                  <a:pt x="876" y="756"/>
                </a:lnTo>
                <a:lnTo>
                  <a:pt x="967" y="719"/>
                </a:lnTo>
                <a:lnTo>
                  <a:pt x="1052" y="678"/>
                </a:lnTo>
                <a:lnTo>
                  <a:pt x="1127" y="633"/>
                </a:lnTo>
                <a:lnTo>
                  <a:pt x="1199" y="585"/>
                </a:lnTo>
                <a:lnTo>
                  <a:pt x="1260" y="534"/>
                </a:lnTo>
                <a:lnTo>
                  <a:pt x="1316" y="481"/>
                </a:lnTo>
                <a:lnTo>
                  <a:pt x="1362" y="427"/>
                </a:lnTo>
                <a:lnTo>
                  <a:pt x="1401" y="371"/>
                </a:lnTo>
                <a:lnTo>
                  <a:pt x="1427" y="312"/>
                </a:lnTo>
                <a:lnTo>
                  <a:pt x="1447" y="254"/>
                </a:lnTo>
                <a:lnTo>
                  <a:pt x="1458" y="192"/>
                </a:lnTo>
                <a:lnTo>
                  <a:pt x="1605" y="188"/>
                </a:lnTo>
                <a:lnTo>
                  <a:pt x="1304" y="0"/>
                </a:lnTo>
                <a:lnTo>
                  <a:pt x="1000" y="188"/>
                </a:lnTo>
                <a:lnTo>
                  <a:pt x="1155" y="192"/>
                </a:lnTo>
              </a:path>
            </a:pathLst>
          </a:custGeom>
          <a:solidFill>
            <a:srgbClr val="FF0000"/>
          </a:solidFill>
          <a:ln w="12700" cap="rnd" cmpd="sng">
            <a:solidFill>
              <a:srgbClr val="000000"/>
            </a:solidFill>
            <a:prstDash val="solid"/>
            <a:round/>
            <a:headEnd type="none" w="med" len="med"/>
            <a:tailEnd type="none" w="med" len="med"/>
          </a:ln>
          <a:effectLst/>
        </p:spPr>
        <p:txBody>
          <a:bodyPr/>
          <a:lstStyle/>
          <a:p>
            <a:endParaRPr lang="en-US"/>
          </a:p>
        </p:txBody>
      </p:sp>
    </p:spTree>
  </p:cSld>
  <p:clrMapOvr>
    <a:masterClrMapping/>
  </p:clrMapOvr>
  <p:transition>
    <p:strips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a:lstStyle/>
          <a:p>
            <a:r>
              <a:rPr lang="en-US"/>
              <a:t>The Dictionary Data Type</a:t>
            </a:r>
          </a:p>
        </p:txBody>
      </p:sp>
      <p:sp>
        <p:nvSpPr>
          <p:cNvPr id="14339" name="Rectangle 3"/>
          <p:cNvSpPr>
            <a:spLocks noGrp="1" noChangeArrowheads="1"/>
          </p:cNvSpPr>
          <p:nvPr>
            <p:ph type="body" sz="half" idx="1"/>
          </p:nvPr>
        </p:nvSpPr>
        <p:spPr>
          <a:xfrm>
            <a:off x="685800" y="2052638"/>
            <a:ext cx="4740275" cy="3643312"/>
          </a:xfrm>
          <a:noFill/>
          <a:ln/>
        </p:spPr>
        <p:txBody>
          <a:bodyPr/>
          <a:lstStyle/>
          <a:p>
            <a:r>
              <a:rPr lang="en-US" sz="2800">
                <a:effectLst/>
              </a:rPr>
              <a:t>When you want to retrieve an item, you specify the </a:t>
            </a:r>
            <a:r>
              <a:rPr lang="en-US" sz="2800" b="1" u="sng">
                <a:solidFill>
                  <a:schemeClr val="accent2"/>
                </a:solidFill>
                <a:effectLst/>
              </a:rPr>
              <a:t>key</a:t>
            </a:r>
            <a:r>
              <a:rPr lang="en-US" sz="2800">
                <a:effectLst/>
              </a:rPr>
              <a:t>... </a:t>
            </a:r>
          </a:p>
        </p:txBody>
      </p:sp>
      <p:grpSp>
        <p:nvGrpSpPr>
          <p:cNvPr id="14343" name="Group 7"/>
          <p:cNvGrpSpPr>
            <a:grpSpLocks/>
          </p:cNvGrpSpPr>
          <p:nvPr/>
        </p:nvGrpSpPr>
        <p:grpSpPr bwMode="auto">
          <a:xfrm>
            <a:off x="2368550" y="4005263"/>
            <a:ext cx="2586038" cy="2841625"/>
            <a:chOff x="1492" y="2523"/>
            <a:chExt cx="1629" cy="1790"/>
          </a:xfrm>
        </p:grpSpPr>
        <p:sp>
          <p:nvSpPr>
            <p:cNvPr id="14340" name="Freeform 4"/>
            <p:cNvSpPr>
              <a:spLocks/>
            </p:cNvSpPr>
            <p:nvPr/>
          </p:nvSpPr>
          <p:spPr bwMode="auto">
            <a:xfrm>
              <a:off x="1525" y="3567"/>
              <a:ext cx="968" cy="685"/>
            </a:xfrm>
            <a:custGeom>
              <a:avLst/>
              <a:gdLst/>
              <a:ahLst/>
              <a:cxnLst>
                <a:cxn ang="0">
                  <a:pos x="967" y="438"/>
                </a:cxn>
                <a:cxn ang="0">
                  <a:pos x="209" y="18"/>
                </a:cxn>
                <a:cxn ang="0">
                  <a:pos x="191" y="9"/>
                </a:cxn>
                <a:cxn ang="0">
                  <a:pos x="170" y="1"/>
                </a:cxn>
                <a:cxn ang="0">
                  <a:pos x="147" y="0"/>
                </a:cxn>
                <a:cxn ang="0">
                  <a:pos x="125" y="1"/>
                </a:cxn>
                <a:cxn ang="0">
                  <a:pos x="103" y="4"/>
                </a:cxn>
                <a:cxn ang="0">
                  <a:pos x="83" y="13"/>
                </a:cxn>
                <a:cxn ang="0">
                  <a:pos x="62" y="24"/>
                </a:cxn>
                <a:cxn ang="0">
                  <a:pos x="46" y="37"/>
                </a:cxn>
                <a:cxn ang="0">
                  <a:pos x="31" y="55"/>
                </a:cxn>
                <a:cxn ang="0">
                  <a:pos x="18" y="72"/>
                </a:cxn>
                <a:cxn ang="0">
                  <a:pos x="9" y="93"/>
                </a:cxn>
                <a:cxn ang="0">
                  <a:pos x="3" y="114"/>
                </a:cxn>
                <a:cxn ang="0">
                  <a:pos x="0" y="136"/>
                </a:cxn>
                <a:cxn ang="0">
                  <a:pos x="2" y="158"/>
                </a:cxn>
                <a:cxn ang="0">
                  <a:pos x="6" y="179"/>
                </a:cxn>
                <a:cxn ang="0">
                  <a:pos x="14" y="201"/>
                </a:cxn>
                <a:cxn ang="0">
                  <a:pos x="25" y="220"/>
                </a:cxn>
                <a:cxn ang="0">
                  <a:pos x="39" y="237"/>
                </a:cxn>
                <a:cxn ang="0">
                  <a:pos x="55" y="253"/>
                </a:cxn>
                <a:cxn ang="0">
                  <a:pos x="73" y="264"/>
                </a:cxn>
                <a:cxn ang="0">
                  <a:pos x="831" y="684"/>
                </a:cxn>
                <a:cxn ang="0">
                  <a:pos x="967" y="438"/>
                </a:cxn>
              </a:cxnLst>
              <a:rect l="0" t="0" r="r" b="b"/>
              <a:pathLst>
                <a:path w="968" h="685">
                  <a:moveTo>
                    <a:pt x="967" y="438"/>
                  </a:moveTo>
                  <a:lnTo>
                    <a:pt x="209" y="18"/>
                  </a:lnTo>
                  <a:lnTo>
                    <a:pt x="191" y="9"/>
                  </a:lnTo>
                  <a:lnTo>
                    <a:pt x="170" y="1"/>
                  </a:lnTo>
                  <a:lnTo>
                    <a:pt x="147" y="0"/>
                  </a:lnTo>
                  <a:lnTo>
                    <a:pt x="125" y="1"/>
                  </a:lnTo>
                  <a:lnTo>
                    <a:pt x="103" y="4"/>
                  </a:lnTo>
                  <a:lnTo>
                    <a:pt x="83" y="13"/>
                  </a:lnTo>
                  <a:lnTo>
                    <a:pt x="62" y="24"/>
                  </a:lnTo>
                  <a:lnTo>
                    <a:pt x="46" y="37"/>
                  </a:lnTo>
                  <a:lnTo>
                    <a:pt x="31" y="55"/>
                  </a:lnTo>
                  <a:lnTo>
                    <a:pt x="18" y="72"/>
                  </a:lnTo>
                  <a:lnTo>
                    <a:pt x="9" y="93"/>
                  </a:lnTo>
                  <a:lnTo>
                    <a:pt x="3" y="114"/>
                  </a:lnTo>
                  <a:lnTo>
                    <a:pt x="0" y="136"/>
                  </a:lnTo>
                  <a:lnTo>
                    <a:pt x="2" y="158"/>
                  </a:lnTo>
                  <a:lnTo>
                    <a:pt x="6" y="179"/>
                  </a:lnTo>
                  <a:lnTo>
                    <a:pt x="14" y="201"/>
                  </a:lnTo>
                  <a:lnTo>
                    <a:pt x="25" y="220"/>
                  </a:lnTo>
                  <a:lnTo>
                    <a:pt x="39" y="237"/>
                  </a:lnTo>
                  <a:lnTo>
                    <a:pt x="55" y="253"/>
                  </a:lnTo>
                  <a:lnTo>
                    <a:pt x="73" y="264"/>
                  </a:lnTo>
                  <a:lnTo>
                    <a:pt x="831" y="684"/>
                  </a:lnTo>
                  <a:lnTo>
                    <a:pt x="967" y="438"/>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4341" name="Freeform 5"/>
            <p:cNvSpPr>
              <a:spLocks/>
            </p:cNvSpPr>
            <p:nvPr/>
          </p:nvSpPr>
          <p:spPr bwMode="auto">
            <a:xfrm>
              <a:off x="1492" y="2523"/>
              <a:ext cx="1629" cy="1790"/>
            </a:xfrm>
            <a:custGeom>
              <a:avLst/>
              <a:gdLst/>
              <a:ahLst/>
              <a:cxnLst>
                <a:cxn ang="0">
                  <a:pos x="588" y="86"/>
                </a:cxn>
                <a:cxn ang="0">
                  <a:pos x="600" y="65"/>
                </a:cxn>
                <a:cxn ang="0">
                  <a:pos x="618" y="48"/>
                </a:cxn>
                <a:cxn ang="0">
                  <a:pos x="636" y="33"/>
                </a:cxn>
                <a:cxn ang="0">
                  <a:pos x="659" y="19"/>
                </a:cxn>
                <a:cxn ang="0">
                  <a:pos x="682" y="9"/>
                </a:cxn>
                <a:cxn ang="0">
                  <a:pos x="707" y="3"/>
                </a:cxn>
                <a:cxn ang="0">
                  <a:pos x="730" y="0"/>
                </a:cxn>
                <a:cxn ang="0">
                  <a:pos x="755" y="1"/>
                </a:cxn>
                <a:cxn ang="0">
                  <a:pos x="780" y="4"/>
                </a:cxn>
                <a:cxn ang="0">
                  <a:pos x="803" y="13"/>
                </a:cxn>
                <a:cxn ang="0">
                  <a:pos x="1628" y="468"/>
                </a:cxn>
                <a:cxn ang="0">
                  <a:pos x="1037" y="1534"/>
                </a:cxn>
                <a:cxn ang="0">
                  <a:pos x="217" y="1077"/>
                </a:cxn>
                <a:cxn ang="0">
                  <a:pos x="197" y="1072"/>
                </a:cxn>
                <a:cxn ang="0">
                  <a:pos x="176" y="1070"/>
                </a:cxn>
                <a:cxn ang="0">
                  <a:pos x="156" y="1071"/>
                </a:cxn>
                <a:cxn ang="0">
                  <a:pos x="137" y="1078"/>
                </a:cxn>
                <a:cxn ang="0">
                  <a:pos x="119" y="1086"/>
                </a:cxn>
                <a:cxn ang="0">
                  <a:pos x="101" y="1097"/>
                </a:cxn>
                <a:cxn ang="0">
                  <a:pos x="87" y="1111"/>
                </a:cxn>
                <a:cxn ang="0">
                  <a:pos x="76" y="1128"/>
                </a:cxn>
                <a:cxn ang="0">
                  <a:pos x="66" y="1146"/>
                </a:cxn>
                <a:cxn ang="0">
                  <a:pos x="62" y="1165"/>
                </a:cxn>
                <a:cxn ang="0">
                  <a:pos x="58" y="1186"/>
                </a:cxn>
                <a:cxn ang="0">
                  <a:pos x="59" y="1205"/>
                </a:cxn>
                <a:cxn ang="0">
                  <a:pos x="64" y="1224"/>
                </a:cxn>
                <a:cxn ang="0">
                  <a:pos x="73" y="1245"/>
                </a:cxn>
                <a:cxn ang="0">
                  <a:pos x="84" y="1260"/>
                </a:cxn>
                <a:cxn ang="0">
                  <a:pos x="98" y="1276"/>
                </a:cxn>
                <a:cxn ang="0">
                  <a:pos x="825" y="1682"/>
                </a:cxn>
                <a:cxn ang="0">
                  <a:pos x="927" y="1733"/>
                </a:cxn>
                <a:cxn ang="0">
                  <a:pos x="896" y="1789"/>
                </a:cxn>
                <a:cxn ang="0">
                  <a:pos x="82" y="1337"/>
                </a:cxn>
                <a:cxn ang="0">
                  <a:pos x="61" y="1322"/>
                </a:cxn>
                <a:cxn ang="0">
                  <a:pos x="43" y="1305"/>
                </a:cxn>
                <a:cxn ang="0">
                  <a:pos x="29" y="1285"/>
                </a:cxn>
                <a:cxn ang="0">
                  <a:pos x="17" y="1263"/>
                </a:cxn>
                <a:cxn ang="0">
                  <a:pos x="7" y="1240"/>
                </a:cxn>
                <a:cxn ang="0">
                  <a:pos x="2" y="1216"/>
                </a:cxn>
                <a:cxn ang="0">
                  <a:pos x="0" y="1191"/>
                </a:cxn>
                <a:cxn ang="0">
                  <a:pos x="1" y="1166"/>
                </a:cxn>
                <a:cxn ang="0">
                  <a:pos x="6" y="1142"/>
                </a:cxn>
                <a:cxn ang="0">
                  <a:pos x="16" y="1119"/>
                </a:cxn>
                <a:cxn ang="0">
                  <a:pos x="588" y="86"/>
                </a:cxn>
              </a:cxnLst>
              <a:rect l="0" t="0" r="r" b="b"/>
              <a:pathLst>
                <a:path w="1629" h="1790">
                  <a:moveTo>
                    <a:pt x="588" y="86"/>
                  </a:moveTo>
                  <a:lnTo>
                    <a:pt x="600" y="65"/>
                  </a:lnTo>
                  <a:lnTo>
                    <a:pt x="618" y="48"/>
                  </a:lnTo>
                  <a:lnTo>
                    <a:pt x="636" y="33"/>
                  </a:lnTo>
                  <a:lnTo>
                    <a:pt x="659" y="19"/>
                  </a:lnTo>
                  <a:lnTo>
                    <a:pt x="682" y="9"/>
                  </a:lnTo>
                  <a:lnTo>
                    <a:pt x="707" y="3"/>
                  </a:lnTo>
                  <a:lnTo>
                    <a:pt x="730" y="0"/>
                  </a:lnTo>
                  <a:lnTo>
                    <a:pt x="755" y="1"/>
                  </a:lnTo>
                  <a:lnTo>
                    <a:pt x="780" y="4"/>
                  </a:lnTo>
                  <a:lnTo>
                    <a:pt x="803" y="13"/>
                  </a:lnTo>
                  <a:lnTo>
                    <a:pt x="1628" y="468"/>
                  </a:lnTo>
                  <a:lnTo>
                    <a:pt x="1037" y="1534"/>
                  </a:lnTo>
                  <a:lnTo>
                    <a:pt x="217" y="1077"/>
                  </a:lnTo>
                  <a:lnTo>
                    <a:pt x="197" y="1072"/>
                  </a:lnTo>
                  <a:lnTo>
                    <a:pt x="176" y="1070"/>
                  </a:lnTo>
                  <a:lnTo>
                    <a:pt x="156" y="1071"/>
                  </a:lnTo>
                  <a:lnTo>
                    <a:pt x="137" y="1078"/>
                  </a:lnTo>
                  <a:lnTo>
                    <a:pt x="119" y="1086"/>
                  </a:lnTo>
                  <a:lnTo>
                    <a:pt x="101" y="1097"/>
                  </a:lnTo>
                  <a:lnTo>
                    <a:pt x="87" y="1111"/>
                  </a:lnTo>
                  <a:lnTo>
                    <a:pt x="76" y="1128"/>
                  </a:lnTo>
                  <a:lnTo>
                    <a:pt x="66" y="1146"/>
                  </a:lnTo>
                  <a:lnTo>
                    <a:pt x="62" y="1165"/>
                  </a:lnTo>
                  <a:lnTo>
                    <a:pt x="58" y="1186"/>
                  </a:lnTo>
                  <a:lnTo>
                    <a:pt x="59" y="1205"/>
                  </a:lnTo>
                  <a:lnTo>
                    <a:pt x="64" y="1224"/>
                  </a:lnTo>
                  <a:lnTo>
                    <a:pt x="73" y="1245"/>
                  </a:lnTo>
                  <a:lnTo>
                    <a:pt x="84" y="1260"/>
                  </a:lnTo>
                  <a:lnTo>
                    <a:pt x="98" y="1276"/>
                  </a:lnTo>
                  <a:lnTo>
                    <a:pt x="825" y="1682"/>
                  </a:lnTo>
                  <a:lnTo>
                    <a:pt x="927" y="1733"/>
                  </a:lnTo>
                  <a:lnTo>
                    <a:pt x="896" y="1789"/>
                  </a:lnTo>
                  <a:lnTo>
                    <a:pt x="82" y="1337"/>
                  </a:lnTo>
                  <a:lnTo>
                    <a:pt x="61" y="1322"/>
                  </a:lnTo>
                  <a:lnTo>
                    <a:pt x="43" y="1305"/>
                  </a:lnTo>
                  <a:lnTo>
                    <a:pt x="29" y="1285"/>
                  </a:lnTo>
                  <a:lnTo>
                    <a:pt x="17" y="1263"/>
                  </a:lnTo>
                  <a:lnTo>
                    <a:pt x="7" y="1240"/>
                  </a:lnTo>
                  <a:lnTo>
                    <a:pt x="2" y="1216"/>
                  </a:lnTo>
                  <a:lnTo>
                    <a:pt x="0" y="1191"/>
                  </a:lnTo>
                  <a:lnTo>
                    <a:pt x="1" y="1166"/>
                  </a:lnTo>
                  <a:lnTo>
                    <a:pt x="6" y="1142"/>
                  </a:lnTo>
                  <a:lnTo>
                    <a:pt x="16" y="1119"/>
                  </a:lnTo>
                  <a:lnTo>
                    <a:pt x="588" y="86"/>
                  </a:lnTo>
                </a:path>
              </a:pathLst>
            </a:custGeom>
            <a:solidFill>
              <a:srgbClr val="70230C"/>
            </a:solidFill>
            <a:ln w="12700" cap="rnd" cmpd="sng">
              <a:solidFill>
                <a:srgbClr val="000000"/>
              </a:solidFill>
              <a:prstDash val="solid"/>
              <a:round/>
              <a:headEnd type="none" w="med" len="med"/>
              <a:tailEnd type="none" w="med" len="med"/>
            </a:ln>
            <a:effectLst/>
          </p:spPr>
          <p:txBody>
            <a:bodyPr/>
            <a:lstStyle/>
            <a:p>
              <a:endParaRPr lang="en-US"/>
            </a:p>
          </p:txBody>
        </p:sp>
        <p:sp>
          <p:nvSpPr>
            <p:cNvPr id="14342" name="Freeform 6"/>
            <p:cNvSpPr>
              <a:spLocks/>
            </p:cNvSpPr>
            <p:nvPr/>
          </p:nvSpPr>
          <p:spPr bwMode="auto">
            <a:xfrm>
              <a:off x="1725" y="3834"/>
              <a:ext cx="365" cy="426"/>
            </a:xfrm>
            <a:custGeom>
              <a:avLst/>
              <a:gdLst/>
              <a:ahLst/>
              <a:cxnLst>
                <a:cxn ang="0">
                  <a:pos x="178" y="0"/>
                </a:cxn>
                <a:cxn ang="0">
                  <a:pos x="0" y="322"/>
                </a:cxn>
                <a:cxn ang="0">
                  <a:pos x="159" y="251"/>
                </a:cxn>
                <a:cxn ang="0">
                  <a:pos x="186" y="425"/>
                </a:cxn>
                <a:cxn ang="0">
                  <a:pos x="364" y="103"/>
                </a:cxn>
                <a:cxn ang="0">
                  <a:pos x="178" y="0"/>
                </a:cxn>
              </a:cxnLst>
              <a:rect l="0" t="0" r="r" b="b"/>
              <a:pathLst>
                <a:path w="365" h="426">
                  <a:moveTo>
                    <a:pt x="178" y="0"/>
                  </a:moveTo>
                  <a:lnTo>
                    <a:pt x="0" y="322"/>
                  </a:lnTo>
                  <a:lnTo>
                    <a:pt x="159" y="251"/>
                  </a:lnTo>
                  <a:lnTo>
                    <a:pt x="186" y="425"/>
                  </a:lnTo>
                  <a:lnTo>
                    <a:pt x="364" y="103"/>
                  </a:lnTo>
                  <a:lnTo>
                    <a:pt x="178" y="0"/>
                  </a:lnTo>
                </a:path>
              </a:pathLst>
            </a:custGeom>
            <a:solidFill>
              <a:srgbClr val="FF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4344" name="Rectangle 8"/>
          <p:cNvSpPr>
            <a:spLocks noChangeArrowheads="1"/>
          </p:cNvSpPr>
          <p:nvPr/>
        </p:nvSpPr>
        <p:spPr bwMode="auto">
          <a:xfrm>
            <a:off x="442913" y="5041900"/>
            <a:ext cx="8054975" cy="714375"/>
          </a:xfrm>
          <a:prstGeom prst="rect">
            <a:avLst/>
          </a:prstGeom>
          <a:solidFill>
            <a:srgbClr val="FFFFFF"/>
          </a:solidFill>
          <a:ln w="12700">
            <a:solidFill>
              <a:srgbClr val="000000"/>
            </a:solidFill>
            <a:miter lim="800000"/>
            <a:headEnd/>
            <a:tailEnd/>
          </a:ln>
          <a:effectLst/>
        </p:spPr>
        <p:txBody>
          <a:bodyPr wrap="none" lIns="90488" tIns="44450" rIns="90488" bIns="44450" anchor="ctr"/>
          <a:lstStyle/>
          <a:p>
            <a:pPr algn="ctr"/>
            <a:r>
              <a:rPr lang="en-US">
                <a:solidFill>
                  <a:srgbClr val="000000"/>
                </a:solidFill>
                <a:latin typeface="Arial" charset="0"/>
              </a:rPr>
              <a:t>Item Dictionary::retrieve(</a:t>
            </a:r>
            <a:r>
              <a:rPr lang="en-US" u="sng">
                <a:solidFill>
                  <a:schemeClr val="accent2"/>
                </a:solidFill>
                <a:latin typeface="Arial" charset="0"/>
              </a:rPr>
              <a:t>"Washington"</a:t>
            </a:r>
            <a:r>
              <a:rPr lang="en-US">
                <a:solidFill>
                  <a:srgbClr val="000000"/>
                </a:solidFill>
                <a:latin typeface="Arial" charset="0"/>
              </a:rPr>
              <a:t>);</a:t>
            </a:r>
          </a:p>
        </p:txBody>
      </p:sp>
    </p:spTree>
  </p:cSld>
  <p:clrMapOvr>
    <a:masterClrMapping/>
  </p:clrMapOvr>
  <p:transition>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42913" y="5041900"/>
            <a:ext cx="8054975" cy="714375"/>
          </a:xfrm>
          <a:prstGeom prst="rect">
            <a:avLst/>
          </a:prstGeom>
          <a:solidFill>
            <a:srgbClr val="FFFFFF"/>
          </a:solidFill>
          <a:ln w="12700">
            <a:solidFill>
              <a:srgbClr val="000000"/>
            </a:solidFill>
            <a:miter lim="800000"/>
            <a:headEnd/>
            <a:tailEnd/>
          </a:ln>
          <a:effectLst/>
        </p:spPr>
        <p:txBody>
          <a:bodyPr wrap="none" lIns="90488" tIns="44450" rIns="90488" bIns="44450" anchor="ctr"/>
          <a:lstStyle/>
          <a:p>
            <a:pPr algn="ctr"/>
            <a:r>
              <a:rPr lang="en-US">
                <a:solidFill>
                  <a:srgbClr val="000000"/>
                </a:solidFill>
                <a:latin typeface="Arial" charset="0"/>
              </a:rPr>
              <a:t>Item Dictionary::retrieve(</a:t>
            </a:r>
            <a:r>
              <a:rPr lang="en-US" u="sng">
                <a:solidFill>
                  <a:schemeClr val="accent2"/>
                </a:solidFill>
                <a:latin typeface="Arial" charset="0"/>
              </a:rPr>
              <a:t>"Washington"</a:t>
            </a:r>
            <a:r>
              <a:rPr lang="en-US">
                <a:solidFill>
                  <a:srgbClr val="000000"/>
                </a:solidFill>
                <a:latin typeface="Arial" charset="0"/>
              </a:rPr>
              <a:t>);</a:t>
            </a:r>
          </a:p>
        </p:txBody>
      </p:sp>
      <p:sp>
        <p:nvSpPr>
          <p:cNvPr id="16387" name="Rectangle 3"/>
          <p:cNvSpPr>
            <a:spLocks noGrp="1" noChangeArrowheads="1"/>
          </p:cNvSpPr>
          <p:nvPr>
            <p:ph type="title"/>
          </p:nvPr>
        </p:nvSpPr>
        <p:spPr>
          <a:noFill/>
          <a:ln/>
        </p:spPr>
        <p:txBody>
          <a:bodyPr/>
          <a:lstStyle/>
          <a:p>
            <a:r>
              <a:rPr lang="en-US"/>
              <a:t>The Dictionary Data Type</a:t>
            </a:r>
          </a:p>
        </p:txBody>
      </p:sp>
      <p:sp>
        <p:nvSpPr>
          <p:cNvPr id="16388" name="Rectangle 4"/>
          <p:cNvSpPr>
            <a:spLocks noChangeArrowheads="1"/>
          </p:cNvSpPr>
          <p:nvPr/>
        </p:nvSpPr>
        <p:spPr bwMode="auto">
          <a:xfrm rot="20400000">
            <a:off x="6410325" y="2509838"/>
            <a:ext cx="1722438" cy="1262062"/>
          </a:xfrm>
          <a:prstGeom prst="rect">
            <a:avLst/>
          </a:prstGeom>
          <a:solidFill>
            <a:schemeClr val="folHlink"/>
          </a:solidFill>
          <a:ln w="12700">
            <a:solidFill>
              <a:srgbClr val="000000"/>
            </a:solidFill>
            <a:miter lim="800000"/>
            <a:headEnd/>
            <a:tailEnd/>
          </a:ln>
          <a:effectLst>
            <a:outerShdw dist="107763" dir="2700000" algn="ctr" rotWithShape="0">
              <a:srgbClr val="000000"/>
            </a:outerShdw>
          </a:effectLst>
        </p:spPr>
        <p:txBody>
          <a:bodyPr wrap="none" anchor="ctr"/>
          <a:lstStyle/>
          <a:p>
            <a:endParaRPr lang="en-US"/>
          </a:p>
        </p:txBody>
      </p:sp>
      <p:sp>
        <p:nvSpPr>
          <p:cNvPr id="16389" name="Rectangle 5"/>
          <p:cNvSpPr>
            <a:spLocks noChangeArrowheads="1"/>
          </p:cNvSpPr>
          <p:nvPr/>
        </p:nvSpPr>
        <p:spPr bwMode="auto">
          <a:xfrm rot="20400000">
            <a:off x="6659563" y="5705475"/>
            <a:ext cx="184150" cy="457200"/>
          </a:xfrm>
          <a:prstGeom prst="rect">
            <a:avLst/>
          </a:prstGeom>
          <a:noFill/>
          <a:ln w="12700">
            <a:noFill/>
            <a:miter lim="800000"/>
            <a:headEnd/>
            <a:tailEnd/>
          </a:ln>
          <a:effectLst/>
        </p:spPr>
        <p:txBody>
          <a:bodyPr wrap="none" anchor="ctr"/>
          <a:lstStyle/>
          <a:p>
            <a:endParaRPr lang="en-US"/>
          </a:p>
        </p:txBody>
      </p:sp>
      <p:sp>
        <p:nvSpPr>
          <p:cNvPr id="16390" name="Freeform 6"/>
          <p:cNvSpPr>
            <a:spLocks/>
          </p:cNvSpPr>
          <p:nvPr/>
        </p:nvSpPr>
        <p:spPr bwMode="auto">
          <a:xfrm>
            <a:off x="6494463" y="2573338"/>
            <a:ext cx="1487487" cy="1046162"/>
          </a:xfrm>
          <a:custGeom>
            <a:avLst/>
            <a:gdLst/>
            <a:ahLst/>
            <a:cxnLst>
              <a:cxn ang="0">
                <a:pos x="170" y="196"/>
              </a:cxn>
              <a:cxn ang="0">
                <a:pos x="183" y="227"/>
              </a:cxn>
              <a:cxn ang="0">
                <a:pos x="215" y="232"/>
              </a:cxn>
              <a:cxn ang="0">
                <a:pos x="237" y="286"/>
              </a:cxn>
              <a:cxn ang="0">
                <a:pos x="271" y="309"/>
              </a:cxn>
              <a:cxn ang="0">
                <a:pos x="287" y="303"/>
              </a:cxn>
              <a:cxn ang="0">
                <a:pos x="297" y="327"/>
              </a:cxn>
              <a:cxn ang="0">
                <a:pos x="283" y="333"/>
              </a:cxn>
              <a:cxn ang="0">
                <a:pos x="282" y="386"/>
              </a:cxn>
              <a:cxn ang="0">
                <a:pos x="314" y="415"/>
              </a:cxn>
              <a:cxn ang="0">
                <a:pos x="257" y="462"/>
              </a:cxn>
              <a:cxn ang="0">
                <a:pos x="281" y="411"/>
              </a:cxn>
              <a:cxn ang="0">
                <a:pos x="257" y="353"/>
              </a:cxn>
              <a:cxn ang="0">
                <a:pos x="230" y="403"/>
              </a:cxn>
              <a:cxn ang="0">
                <a:pos x="248" y="425"/>
              </a:cxn>
              <a:cxn ang="0">
                <a:pos x="218" y="412"/>
              </a:cxn>
              <a:cxn ang="0">
                <a:pos x="233" y="333"/>
              </a:cxn>
              <a:cxn ang="0">
                <a:pos x="208" y="317"/>
              </a:cxn>
              <a:cxn ang="0">
                <a:pos x="109" y="349"/>
              </a:cxn>
              <a:cxn ang="0">
                <a:pos x="0" y="342"/>
              </a:cxn>
              <a:cxn ang="0">
                <a:pos x="13" y="376"/>
              </a:cxn>
              <a:cxn ang="0">
                <a:pos x="90" y="447"/>
              </a:cxn>
              <a:cxn ang="0">
                <a:pos x="122" y="526"/>
              </a:cxn>
              <a:cxn ang="0">
                <a:pos x="133" y="506"/>
              </a:cxn>
              <a:cxn ang="0">
                <a:pos x="177" y="507"/>
              </a:cxn>
              <a:cxn ang="0">
                <a:pos x="143" y="534"/>
              </a:cxn>
              <a:cxn ang="0">
                <a:pos x="140" y="560"/>
              </a:cxn>
              <a:cxn ang="0">
                <a:pos x="176" y="547"/>
              </a:cxn>
              <a:cxn ang="0">
                <a:pos x="168" y="602"/>
              </a:cxn>
              <a:cxn ang="0">
                <a:pos x="185" y="609"/>
              </a:cxn>
              <a:cxn ang="0">
                <a:pos x="238" y="591"/>
              </a:cxn>
              <a:cxn ang="0">
                <a:pos x="250" y="601"/>
              </a:cxn>
              <a:cxn ang="0">
                <a:pos x="287" y="588"/>
              </a:cxn>
              <a:cxn ang="0">
                <a:pos x="347" y="658"/>
              </a:cxn>
              <a:cxn ang="0">
                <a:pos x="401" y="652"/>
              </a:cxn>
              <a:cxn ang="0">
                <a:pos x="435" y="614"/>
              </a:cxn>
              <a:cxn ang="0">
                <a:pos x="489" y="596"/>
              </a:cxn>
              <a:cxn ang="0">
                <a:pos x="510" y="607"/>
              </a:cxn>
              <a:cxn ang="0">
                <a:pos x="567" y="569"/>
              </a:cxn>
              <a:cxn ang="0">
                <a:pos x="591" y="581"/>
              </a:cxn>
              <a:cxn ang="0">
                <a:pos x="707" y="491"/>
              </a:cxn>
              <a:cxn ang="0">
                <a:pos x="708" y="464"/>
              </a:cxn>
              <a:cxn ang="0">
                <a:pos x="924" y="391"/>
              </a:cxn>
              <a:cxn ang="0">
                <a:pos x="936" y="365"/>
              </a:cxn>
              <a:cxn ang="0">
                <a:pos x="890" y="332"/>
              </a:cxn>
              <a:cxn ang="0">
                <a:pos x="758" y="0"/>
              </a:cxn>
              <a:cxn ang="0">
                <a:pos x="170" y="196"/>
              </a:cxn>
            </a:cxnLst>
            <a:rect l="0" t="0" r="r" b="b"/>
            <a:pathLst>
              <a:path w="937" h="659">
                <a:moveTo>
                  <a:pt x="170" y="196"/>
                </a:moveTo>
                <a:lnTo>
                  <a:pt x="183" y="227"/>
                </a:lnTo>
                <a:lnTo>
                  <a:pt x="215" y="232"/>
                </a:lnTo>
                <a:lnTo>
                  <a:pt x="237" y="286"/>
                </a:lnTo>
                <a:lnTo>
                  <a:pt x="271" y="309"/>
                </a:lnTo>
                <a:lnTo>
                  <a:pt x="287" y="303"/>
                </a:lnTo>
                <a:lnTo>
                  <a:pt x="297" y="327"/>
                </a:lnTo>
                <a:lnTo>
                  <a:pt x="283" y="333"/>
                </a:lnTo>
                <a:lnTo>
                  <a:pt x="282" y="386"/>
                </a:lnTo>
                <a:lnTo>
                  <a:pt x="314" y="415"/>
                </a:lnTo>
                <a:lnTo>
                  <a:pt x="257" y="462"/>
                </a:lnTo>
                <a:lnTo>
                  <a:pt x="281" y="411"/>
                </a:lnTo>
                <a:lnTo>
                  <a:pt x="257" y="353"/>
                </a:lnTo>
                <a:lnTo>
                  <a:pt x="230" y="403"/>
                </a:lnTo>
                <a:lnTo>
                  <a:pt x="248" y="425"/>
                </a:lnTo>
                <a:lnTo>
                  <a:pt x="218" y="412"/>
                </a:lnTo>
                <a:lnTo>
                  <a:pt x="233" y="333"/>
                </a:lnTo>
                <a:lnTo>
                  <a:pt x="208" y="317"/>
                </a:lnTo>
                <a:lnTo>
                  <a:pt x="109" y="349"/>
                </a:lnTo>
                <a:lnTo>
                  <a:pt x="0" y="342"/>
                </a:lnTo>
                <a:lnTo>
                  <a:pt x="13" y="376"/>
                </a:lnTo>
                <a:lnTo>
                  <a:pt x="90" y="447"/>
                </a:lnTo>
                <a:lnTo>
                  <a:pt x="122" y="526"/>
                </a:lnTo>
                <a:lnTo>
                  <a:pt x="133" y="506"/>
                </a:lnTo>
                <a:lnTo>
                  <a:pt x="177" y="507"/>
                </a:lnTo>
                <a:lnTo>
                  <a:pt x="143" y="534"/>
                </a:lnTo>
                <a:lnTo>
                  <a:pt x="140" y="560"/>
                </a:lnTo>
                <a:lnTo>
                  <a:pt x="176" y="547"/>
                </a:lnTo>
                <a:lnTo>
                  <a:pt x="168" y="602"/>
                </a:lnTo>
                <a:lnTo>
                  <a:pt x="185" y="609"/>
                </a:lnTo>
                <a:lnTo>
                  <a:pt x="238" y="591"/>
                </a:lnTo>
                <a:lnTo>
                  <a:pt x="250" y="601"/>
                </a:lnTo>
                <a:lnTo>
                  <a:pt x="287" y="588"/>
                </a:lnTo>
                <a:lnTo>
                  <a:pt x="347" y="658"/>
                </a:lnTo>
                <a:lnTo>
                  <a:pt x="401" y="652"/>
                </a:lnTo>
                <a:lnTo>
                  <a:pt x="435" y="614"/>
                </a:lnTo>
                <a:lnTo>
                  <a:pt x="489" y="596"/>
                </a:lnTo>
                <a:lnTo>
                  <a:pt x="510" y="607"/>
                </a:lnTo>
                <a:lnTo>
                  <a:pt x="567" y="569"/>
                </a:lnTo>
                <a:lnTo>
                  <a:pt x="591" y="581"/>
                </a:lnTo>
                <a:lnTo>
                  <a:pt x="707" y="491"/>
                </a:lnTo>
                <a:lnTo>
                  <a:pt x="708" y="464"/>
                </a:lnTo>
                <a:lnTo>
                  <a:pt x="924" y="391"/>
                </a:lnTo>
                <a:lnTo>
                  <a:pt x="936" y="365"/>
                </a:lnTo>
                <a:lnTo>
                  <a:pt x="890" y="332"/>
                </a:lnTo>
                <a:lnTo>
                  <a:pt x="758" y="0"/>
                </a:lnTo>
                <a:lnTo>
                  <a:pt x="170" y="196"/>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6391" name="Freeform 7"/>
          <p:cNvSpPr>
            <a:spLocks/>
          </p:cNvSpPr>
          <p:nvPr/>
        </p:nvSpPr>
        <p:spPr bwMode="auto">
          <a:xfrm>
            <a:off x="6694488" y="2941638"/>
            <a:ext cx="87312" cy="114300"/>
          </a:xfrm>
          <a:custGeom>
            <a:avLst/>
            <a:gdLst/>
            <a:ahLst/>
            <a:cxnLst>
              <a:cxn ang="0">
                <a:pos x="13" y="0"/>
              </a:cxn>
              <a:cxn ang="0">
                <a:pos x="0" y="28"/>
              </a:cxn>
              <a:cxn ang="0">
                <a:pos x="54" y="71"/>
              </a:cxn>
              <a:cxn ang="0">
                <a:pos x="17" y="20"/>
              </a:cxn>
              <a:cxn ang="0">
                <a:pos x="13" y="0"/>
              </a:cxn>
            </a:cxnLst>
            <a:rect l="0" t="0" r="r" b="b"/>
            <a:pathLst>
              <a:path w="55" h="72">
                <a:moveTo>
                  <a:pt x="13" y="0"/>
                </a:moveTo>
                <a:lnTo>
                  <a:pt x="0" y="28"/>
                </a:lnTo>
                <a:lnTo>
                  <a:pt x="54" y="71"/>
                </a:lnTo>
                <a:lnTo>
                  <a:pt x="17" y="20"/>
                </a:lnTo>
                <a:lnTo>
                  <a:pt x="13" y="0"/>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6392" name="Freeform 8"/>
          <p:cNvSpPr>
            <a:spLocks/>
          </p:cNvSpPr>
          <p:nvPr/>
        </p:nvSpPr>
        <p:spPr bwMode="auto">
          <a:xfrm>
            <a:off x="6651625" y="2889250"/>
            <a:ext cx="31750" cy="30163"/>
          </a:xfrm>
          <a:custGeom>
            <a:avLst/>
            <a:gdLst/>
            <a:ahLst/>
            <a:cxnLst>
              <a:cxn ang="0">
                <a:pos x="0" y="0"/>
              </a:cxn>
              <a:cxn ang="0">
                <a:pos x="4" y="18"/>
              </a:cxn>
              <a:cxn ang="0">
                <a:pos x="19" y="16"/>
              </a:cxn>
              <a:cxn ang="0">
                <a:pos x="0" y="0"/>
              </a:cxn>
            </a:cxnLst>
            <a:rect l="0" t="0" r="r" b="b"/>
            <a:pathLst>
              <a:path w="20" h="19">
                <a:moveTo>
                  <a:pt x="0" y="0"/>
                </a:moveTo>
                <a:lnTo>
                  <a:pt x="4" y="18"/>
                </a:lnTo>
                <a:lnTo>
                  <a:pt x="19" y="16"/>
                </a:lnTo>
                <a:lnTo>
                  <a:pt x="0" y="0"/>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6393" name="Freeform 9"/>
          <p:cNvSpPr>
            <a:spLocks/>
          </p:cNvSpPr>
          <p:nvPr/>
        </p:nvSpPr>
        <p:spPr bwMode="auto">
          <a:xfrm>
            <a:off x="6621463" y="2936875"/>
            <a:ext cx="38100" cy="36513"/>
          </a:xfrm>
          <a:custGeom>
            <a:avLst/>
            <a:gdLst/>
            <a:ahLst/>
            <a:cxnLst>
              <a:cxn ang="0">
                <a:pos x="4" y="0"/>
              </a:cxn>
              <a:cxn ang="0">
                <a:pos x="0" y="11"/>
              </a:cxn>
              <a:cxn ang="0">
                <a:pos x="23" y="22"/>
              </a:cxn>
              <a:cxn ang="0">
                <a:pos x="16" y="6"/>
              </a:cxn>
              <a:cxn ang="0">
                <a:pos x="4" y="0"/>
              </a:cxn>
            </a:cxnLst>
            <a:rect l="0" t="0" r="r" b="b"/>
            <a:pathLst>
              <a:path w="24" h="23">
                <a:moveTo>
                  <a:pt x="4" y="0"/>
                </a:moveTo>
                <a:lnTo>
                  <a:pt x="0" y="11"/>
                </a:lnTo>
                <a:lnTo>
                  <a:pt x="23" y="22"/>
                </a:lnTo>
                <a:lnTo>
                  <a:pt x="16" y="6"/>
                </a:lnTo>
                <a:lnTo>
                  <a:pt x="4" y="0"/>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6394" name="Freeform 10"/>
          <p:cNvSpPr>
            <a:spLocks/>
          </p:cNvSpPr>
          <p:nvPr/>
        </p:nvSpPr>
        <p:spPr bwMode="auto">
          <a:xfrm>
            <a:off x="5184775" y="4086225"/>
            <a:ext cx="2549525" cy="1460500"/>
          </a:xfrm>
          <a:custGeom>
            <a:avLst/>
            <a:gdLst/>
            <a:ahLst/>
            <a:cxnLst>
              <a:cxn ang="0">
                <a:pos x="1155" y="192"/>
              </a:cxn>
              <a:cxn ang="0">
                <a:pos x="1148" y="232"/>
              </a:cxn>
              <a:cxn ang="0">
                <a:pos x="1136" y="295"/>
              </a:cxn>
              <a:cxn ang="0">
                <a:pos x="1109" y="361"/>
              </a:cxn>
              <a:cxn ang="0">
                <a:pos x="1077" y="424"/>
              </a:cxn>
              <a:cxn ang="0">
                <a:pos x="1036" y="486"/>
              </a:cxn>
              <a:cxn ang="0">
                <a:pos x="984" y="543"/>
              </a:cxn>
              <a:cxn ang="0">
                <a:pos x="930" y="599"/>
              </a:cxn>
              <a:cxn ang="0">
                <a:pos x="863" y="652"/>
              </a:cxn>
              <a:cxn ang="0">
                <a:pos x="789" y="701"/>
              </a:cxn>
              <a:cxn ang="0">
                <a:pos x="711" y="745"/>
              </a:cxn>
              <a:cxn ang="0">
                <a:pos x="627" y="784"/>
              </a:cxn>
              <a:cxn ang="0">
                <a:pos x="537" y="821"/>
              </a:cxn>
              <a:cxn ang="0">
                <a:pos x="441" y="852"/>
              </a:cxn>
              <a:cxn ang="0">
                <a:pos x="345" y="876"/>
              </a:cxn>
              <a:cxn ang="0">
                <a:pos x="243" y="894"/>
              </a:cxn>
              <a:cxn ang="0">
                <a:pos x="139" y="908"/>
              </a:cxn>
              <a:cxn ang="0">
                <a:pos x="33" y="918"/>
              </a:cxn>
              <a:cxn ang="0">
                <a:pos x="0" y="919"/>
              </a:cxn>
              <a:cxn ang="0">
                <a:pos x="116" y="914"/>
              </a:cxn>
              <a:cxn ang="0">
                <a:pos x="237" y="904"/>
              </a:cxn>
              <a:cxn ang="0">
                <a:pos x="349" y="891"/>
              </a:cxn>
              <a:cxn ang="0">
                <a:pos x="462" y="873"/>
              </a:cxn>
              <a:cxn ang="0">
                <a:pos x="573" y="852"/>
              </a:cxn>
              <a:cxn ang="0">
                <a:pos x="678" y="822"/>
              </a:cxn>
              <a:cxn ang="0">
                <a:pos x="780" y="794"/>
              </a:cxn>
              <a:cxn ang="0">
                <a:pos x="876" y="756"/>
              </a:cxn>
              <a:cxn ang="0">
                <a:pos x="967" y="719"/>
              </a:cxn>
              <a:cxn ang="0">
                <a:pos x="1052" y="678"/>
              </a:cxn>
              <a:cxn ang="0">
                <a:pos x="1127" y="633"/>
              </a:cxn>
              <a:cxn ang="0">
                <a:pos x="1199" y="585"/>
              </a:cxn>
              <a:cxn ang="0">
                <a:pos x="1260" y="534"/>
              </a:cxn>
              <a:cxn ang="0">
                <a:pos x="1316" y="481"/>
              </a:cxn>
              <a:cxn ang="0">
                <a:pos x="1362" y="427"/>
              </a:cxn>
              <a:cxn ang="0">
                <a:pos x="1401" y="371"/>
              </a:cxn>
              <a:cxn ang="0">
                <a:pos x="1427" y="312"/>
              </a:cxn>
              <a:cxn ang="0">
                <a:pos x="1447" y="254"/>
              </a:cxn>
              <a:cxn ang="0">
                <a:pos x="1458" y="192"/>
              </a:cxn>
              <a:cxn ang="0">
                <a:pos x="1605" y="188"/>
              </a:cxn>
              <a:cxn ang="0">
                <a:pos x="1304" y="0"/>
              </a:cxn>
              <a:cxn ang="0">
                <a:pos x="1000" y="188"/>
              </a:cxn>
              <a:cxn ang="0">
                <a:pos x="1155" y="192"/>
              </a:cxn>
            </a:cxnLst>
            <a:rect l="0" t="0" r="r" b="b"/>
            <a:pathLst>
              <a:path w="1606" h="920">
                <a:moveTo>
                  <a:pt x="1155" y="192"/>
                </a:moveTo>
                <a:lnTo>
                  <a:pt x="1148" y="232"/>
                </a:lnTo>
                <a:lnTo>
                  <a:pt x="1136" y="295"/>
                </a:lnTo>
                <a:lnTo>
                  <a:pt x="1109" y="361"/>
                </a:lnTo>
                <a:lnTo>
                  <a:pt x="1077" y="424"/>
                </a:lnTo>
                <a:lnTo>
                  <a:pt x="1036" y="486"/>
                </a:lnTo>
                <a:lnTo>
                  <a:pt x="984" y="543"/>
                </a:lnTo>
                <a:lnTo>
                  <a:pt x="930" y="599"/>
                </a:lnTo>
                <a:lnTo>
                  <a:pt x="863" y="652"/>
                </a:lnTo>
                <a:lnTo>
                  <a:pt x="789" y="701"/>
                </a:lnTo>
                <a:lnTo>
                  <a:pt x="711" y="745"/>
                </a:lnTo>
                <a:lnTo>
                  <a:pt x="627" y="784"/>
                </a:lnTo>
                <a:lnTo>
                  <a:pt x="537" y="821"/>
                </a:lnTo>
                <a:lnTo>
                  <a:pt x="441" y="852"/>
                </a:lnTo>
                <a:lnTo>
                  <a:pt x="345" y="876"/>
                </a:lnTo>
                <a:lnTo>
                  <a:pt x="243" y="894"/>
                </a:lnTo>
                <a:lnTo>
                  <a:pt x="139" y="908"/>
                </a:lnTo>
                <a:lnTo>
                  <a:pt x="33" y="918"/>
                </a:lnTo>
                <a:lnTo>
                  <a:pt x="0" y="919"/>
                </a:lnTo>
                <a:lnTo>
                  <a:pt x="116" y="914"/>
                </a:lnTo>
                <a:lnTo>
                  <a:pt x="237" y="904"/>
                </a:lnTo>
                <a:lnTo>
                  <a:pt x="349" y="891"/>
                </a:lnTo>
                <a:lnTo>
                  <a:pt x="462" y="873"/>
                </a:lnTo>
                <a:lnTo>
                  <a:pt x="573" y="852"/>
                </a:lnTo>
                <a:lnTo>
                  <a:pt x="678" y="822"/>
                </a:lnTo>
                <a:lnTo>
                  <a:pt x="780" y="794"/>
                </a:lnTo>
                <a:lnTo>
                  <a:pt x="876" y="756"/>
                </a:lnTo>
                <a:lnTo>
                  <a:pt x="967" y="719"/>
                </a:lnTo>
                <a:lnTo>
                  <a:pt x="1052" y="678"/>
                </a:lnTo>
                <a:lnTo>
                  <a:pt x="1127" y="633"/>
                </a:lnTo>
                <a:lnTo>
                  <a:pt x="1199" y="585"/>
                </a:lnTo>
                <a:lnTo>
                  <a:pt x="1260" y="534"/>
                </a:lnTo>
                <a:lnTo>
                  <a:pt x="1316" y="481"/>
                </a:lnTo>
                <a:lnTo>
                  <a:pt x="1362" y="427"/>
                </a:lnTo>
                <a:lnTo>
                  <a:pt x="1401" y="371"/>
                </a:lnTo>
                <a:lnTo>
                  <a:pt x="1427" y="312"/>
                </a:lnTo>
                <a:lnTo>
                  <a:pt x="1447" y="254"/>
                </a:lnTo>
                <a:lnTo>
                  <a:pt x="1458" y="192"/>
                </a:lnTo>
                <a:lnTo>
                  <a:pt x="1605" y="188"/>
                </a:lnTo>
                <a:lnTo>
                  <a:pt x="1304" y="0"/>
                </a:lnTo>
                <a:lnTo>
                  <a:pt x="1000" y="188"/>
                </a:lnTo>
                <a:lnTo>
                  <a:pt x="1155" y="192"/>
                </a:lnTo>
              </a:path>
            </a:pathLst>
          </a:custGeom>
          <a:solidFill>
            <a:srgbClr val="FF0000"/>
          </a:solidFill>
          <a:ln w="12700" cap="rnd" cmpd="sng">
            <a:solidFill>
              <a:srgbClr val="000000"/>
            </a:solidFill>
            <a:prstDash val="solid"/>
            <a:round/>
            <a:headEnd type="none" w="med" len="med"/>
            <a:tailEnd type="none" w="med" len="med"/>
          </a:ln>
          <a:effectLst/>
        </p:spPr>
        <p:txBody>
          <a:bodyPr/>
          <a:lstStyle/>
          <a:p>
            <a:endParaRPr lang="en-US"/>
          </a:p>
        </p:txBody>
      </p:sp>
      <p:sp>
        <p:nvSpPr>
          <p:cNvPr id="16395" name="Rectangle 11"/>
          <p:cNvSpPr>
            <a:spLocks noChangeArrowheads="1"/>
          </p:cNvSpPr>
          <p:nvPr/>
        </p:nvSpPr>
        <p:spPr bwMode="auto">
          <a:xfrm>
            <a:off x="685800" y="2052638"/>
            <a:ext cx="4740275" cy="3643312"/>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75000"/>
              <a:buFont typeface="Monotype Sorts" pitchFamily="2" charset="2"/>
              <a:buChar char="p"/>
            </a:pPr>
            <a:r>
              <a:rPr lang="en-US" sz="2800">
                <a:solidFill>
                  <a:schemeClr val="tx1"/>
                </a:solidFill>
              </a:rPr>
              <a:t>When you want to retrieve an item, you specify the </a:t>
            </a:r>
            <a:r>
              <a:rPr lang="en-US" sz="2800" b="1" u="sng">
                <a:solidFill>
                  <a:schemeClr val="accent2"/>
                </a:solidFill>
              </a:rPr>
              <a:t>key</a:t>
            </a:r>
            <a:r>
              <a:rPr lang="en-US" sz="2800">
                <a:solidFill>
                  <a:schemeClr val="tx1"/>
                </a:solidFill>
              </a:rPr>
              <a:t>... ... and the retrieval procedure returns the </a:t>
            </a:r>
            <a:r>
              <a:rPr lang="en-US" sz="2800" b="1" u="sng">
                <a:solidFill>
                  <a:schemeClr val="accent2"/>
                </a:solidFill>
              </a:rPr>
              <a:t>item</a:t>
            </a:r>
            <a:r>
              <a:rPr lang="en-US" sz="2800">
                <a:solidFill>
                  <a:schemeClr val="tx1"/>
                </a:solidFill>
              </a:rPr>
              <a:t>. </a:t>
            </a:r>
          </a:p>
        </p:txBody>
      </p:sp>
      <p:grpSp>
        <p:nvGrpSpPr>
          <p:cNvPr id="16399" name="Group 15"/>
          <p:cNvGrpSpPr>
            <a:grpSpLocks/>
          </p:cNvGrpSpPr>
          <p:nvPr/>
        </p:nvGrpSpPr>
        <p:grpSpPr bwMode="auto">
          <a:xfrm>
            <a:off x="2368550" y="4005263"/>
            <a:ext cx="2586038" cy="2841625"/>
            <a:chOff x="1492" y="2523"/>
            <a:chExt cx="1629" cy="1790"/>
          </a:xfrm>
        </p:grpSpPr>
        <p:sp>
          <p:nvSpPr>
            <p:cNvPr id="16396" name="Freeform 12"/>
            <p:cNvSpPr>
              <a:spLocks/>
            </p:cNvSpPr>
            <p:nvPr/>
          </p:nvSpPr>
          <p:spPr bwMode="auto">
            <a:xfrm>
              <a:off x="1525" y="3567"/>
              <a:ext cx="968" cy="685"/>
            </a:xfrm>
            <a:custGeom>
              <a:avLst/>
              <a:gdLst/>
              <a:ahLst/>
              <a:cxnLst>
                <a:cxn ang="0">
                  <a:pos x="967" y="438"/>
                </a:cxn>
                <a:cxn ang="0">
                  <a:pos x="209" y="18"/>
                </a:cxn>
                <a:cxn ang="0">
                  <a:pos x="191" y="9"/>
                </a:cxn>
                <a:cxn ang="0">
                  <a:pos x="170" y="1"/>
                </a:cxn>
                <a:cxn ang="0">
                  <a:pos x="147" y="0"/>
                </a:cxn>
                <a:cxn ang="0">
                  <a:pos x="125" y="1"/>
                </a:cxn>
                <a:cxn ang="0">
                  <a:pos x="103" y="4"/>
                </a:cxn>
                <a:cxn ang="0">
                  <a:pos x="83" y="13"/>
                </a:cxn>
                <a:cxn ang="0">
                  <a:pos x="62" y="24"/>
                </a:cxn>
                <a:cxn ang="0">
                  <a:pos x="46" y="37"/>
                </a:cxn>
                <a:cxn ang="0">
                  <a:pos x="31" y="55"/>
                </a:cxn>
                <a:cxn ang="0">
                  <a:pos x="18" y="72"/>
                </a:cxn>
                <a:cxn ang="0">
                  <a:pos x="9" y="93"/>
                </a:cxn>
                <a:cxn ang="0">
                  <a:pos x="3" y="114"/>
                </a:cxn>
                <a:cxn ang="0">
                  <a:pos x="0" y="136"/>
                </a:cxn>
                <a:cxn ang="0">
                  <a:pos x="2" y="158"/>
                </a:cxn>
                <a:cxn ang="0">
                  <a:pos x="6" y="179"/>
                </a:cxn>
                <a:cxn ang="0">
                  <a:pos x="14" y="201"/>
                </a:cxn>
                <a:cxn ang="0">
                  <a:pos x="25" y="220"/>
                </a:cxn>
                <a:cxn ang="0">
                  <a:pos x="39" y="237"/>
                </a:cxn>
                <a:cxn ang="0">
                  <a:pos x="55" y="253"/>
                </a:cxn>
                <a:cxn ang="0">
                  <a:pos x="73" y="264"/>
                </a:cxn>
                <a:cxn ang="0">
                  <a:pos x="831" y="684"/>
                </a:cxn>
                <a:cxn ang="0">
                  <a:pos x="967" y="438"/>
                </a:cxn>
              </a:cxnLst>
              <a:rect l="0" t="0" r="r" b="b"/>
              <a:pathLst>
                <a:path w="968" h="685">
                  <a:moveTo>
                    <a:pt x="967" y="438"/>
                  </a:moveTo>
                  <a:lnTo>
                    <a:pt x="209" y="18"/>
                  </a:lnTo>
                  <a:lnTo>
                    <a:pt x="191" y="9"/>
                  </a:lnTo>
                  <a:lnTo>
                    <a:pt x="170" y="1"/>
                  </a:lnTo>
                  <a:lnTo>
                    <a:pt x="147" y="0"/>
                  </a:lnTo>
                  <a:lnTo>
                    <a:pt x="125" y="1"/>
                  </a:lnTo>
                  <a:lnTo>
                    <a:pt x="103" y="4"/>
                  </a:lnTo>
                  <a:lnTo>
                    <a:pt x="83" y="13"/>
                  </a:lnTo>
                  <a:lnTo>
                    <a:pt x="62" y="24"/>
                  </a:lnTo>
                  <a:lnTo>
                    <a:pt x="46" y="37"/>
                  </a:lnTo>
                  <a:lnTo>
                    <a:pt x="31" y="55"/>
                  </a:lnTo>
                  <a:lnTo>
                    <a:pt x="18" y="72"/>
                  </a:lnTo>
                  <a:lnTo>
                    <a:pt x="9" y="93"/>
                  </a:lnTo>
                  <a:lnTo>
                    <a:pt x="3" y="114"/>
                  </a:lnTo>
                  <a:lnTo>
                    <a:pt x="0" y="136"/>
                  </a:lnTo>
                  <a:lnTo>
                    <a:pt x="2" y="158"/>
                  </a:lnTo>
                  <a:lnTo>
                    <a:pt x="6" y="179"/>
                  </a:lnTo>
                  <a:lnTo>
                    <a:pt x="14" y="201"/>
                  </a:lnTo>
                  <a:lnTo>
                    <a:pt x="25" y="220"/>
                  </a:lnTo>
                  <a:lnTo>
                    <a:pt x="39" y="237"/>
                  </a:lnTo>
                  <a:lnTo>
                    <a:pt x="55" y="253"/>
                  </a:lnTo>
                  <a:lnTo>
                    <a:pt x="73" y="264"/>
                  </a:lnTo>
                  <a:lnTo>
                    <a:pt x="831" y="684"/>
                  </a:lnTo>
                  <a:lnTo>
                    <a:pt x="967" y="438"/>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6397" name="Freeform 13"/>
            <p:cNvSpPr>
              <a:spLocks/>
            </p:cNvSpPr>
            <p:nvPr/>
          </p:nvSpPr>
          <p:spPr bwMode="auto">
            <a:xfrm>
              <a:off x="1492" y="2523"/>
              <a:ext cx="1629" cy="1790"/>
            </a:xfrm>
            <a:custGeom>
              <a:avLst/>
              <a:gdLst/>
              <a:ahLst/>
              <a:cxnLst>
                <a:cxn ang="0">
                  <a:pos x="588" y="86"/>
                </a:cxn>
                <a:cxn ang="0">
                  <a:pos x="600" y="65"/>
                </a:cxn>
                <a:cxn ang="0">
                  <a:pos x="618" y="48"/>
                </a:cxn>
                <a:cxn ang="0">
                  <a:pos x="636" y="33"/>
                </a:cxn>
                <a:cxn ang="0">
                  <a:pos x="659" y="19"/>
                </a:cxn>
                <a:cxn ang="0">
                  <a:pos x="682" y="9"/>
                </a:cxn>
                <a:cxn ang="0">
                  <a:pos x="707" y="3"/>
                </a:cxn>
                <a:cxn ang="0">
                  <a:pos x="730" y="0"/>
                </a:cxn>
                <a:cxn ang="0">
                  <a:pos x="755" y="1"/>
                </a:cxn>
                <a:cxn ang="0">
                  <a:pos x="780" y="4"/>
                </a:cxn>
                <a:cxn ang="0">
                  <a:pos x="803" y="13"/>
                </a:cxn>
                <a:cxn ang="0">
                  <a:pos x="1628" y="468"/>
                </a:cxn>
                <a:cxn ang="0">
                  <a:pos x="1037" y="1534"/>
                </a:cxn>
                <a:cxn ang="0">
                  <a:pos x="217" y="1077"/>
                </a:cxn>
                <a:cxn ang="0">
                  <a:pos x="197" y="1072"/>
                </a:cxn>
                <a:cxn ang="0">
                  <a:pos x="176" y="1070"/>
                </a:cxn>
                <a:cxn ang="0">
                  <a:pos x="156" y="1071"/>
                </a:cxn>
                <a:cxn ang="0">
                  <a:pos x="137" y="1078"/>
                </a:cxn>
                <a:cxn ang="0">
                  <a:pos x="119" y="1086"/>
                </a:cxn>
                <a:cxn ang="0">
                  <a:pos x="101" y="1097"/>
                </a:cxn>
                <a:cxn ang="0">
                  <a:pos x="87" y="1111"/>
                </a:cxn>
                <a:cxn ang="0">
                  <a:pos x="76" y="1128"/>
                </a:cxn>
                <a:cxn ang="0">
                  <a:pos x="66" y="1146"/>
                </a:cxn>
                <a:cxn ang="0">
                  <a:pos x="62" y="1165"/>
                </a:cxn>
                <a:cxn ang="0">
                  <a:pos x="58" y="1186"/>
                </a:cxn>
                <a:cxn ang="0">
                  <a:pos x="59" y="1205"/>
                </a:cxn>
                <a:cxn ang="0">
                  <a:pos x="64" y="1224"/>
                </a:cxn>
                <a:cxn ang="0">
                  <a:pos x="73" y="1245"/>
                </a:cxn>
                <a:cxn ang="0">
                  <a:pos x="84" y="1260"/>
                </a:cxn>
                <a:cxn ang="0">
                  <a:pos x="98" y="1276"/>
                </a:cxn>
                <a:cxn ang="0">
                  <a:pos x="825" y="1682"/>
                </a:cxn>
                <a:cxn ang="0">
                  <a:pos x="927" y="1733"/>
                </a:cxn>
                <a:cxn ang="0">
                  <a:pos x="896" y="1789"/>
                </a:cxn>
                <a:cxn ang="0">
                  <a:pos x="82" y="1337"/>
                </a:cxn>
                <a:cxn ang="0">
                  <a:pos x="61" y="1322"/>
                </a:cxn>
                <a:cxn ang="0">
                  <a:pos x="43" y="1305"/>
                </a:cxn>
                <a:cxn ang="0">
                  <a:pos x="29" y="1285"/>
                </a:cxn>
                <a:cxn ang="0">
                  <a:pos x="17" y="1263"/>
                </a:cxn>
                <a:cxn ang="0">
                  <a:pos x="7" y="1240"/>
                </a:cxn>
                <a:cxn ang="0">
                  <a:pos x="2" y="1216"/>
                </a:cxn>
                <a:cxn ang="0">
                  <a:pos x="0" y="1191"/>
                </a:cxn>
                <a:cxn ang="0">
                  <a:pos x="1" y="1166"/>
                </a:cxn>
                <a:cxn ang="0">
                  <a:pos x="6" y="1142"/>
                </a:cxn>
                <a:cxn ang="0">
                  <a:pos x="16" y="1119"/>
                </a:cxn>
                <a:cxn ang="0">
                  <a:pos x="588" y="86"/>
                </a:cxn>
              </a:cxnLst>
              <a:rect l="0" t="0" r="r" b="b"/>
              <a:pathLst>
                <a:path w="1629" h="1790">
                  <a:moveTo>
                    <a:pt x="588" y="86"/>
                  </a:moveTo>
                  <a:lnTo>
                    <a:pt x="600" y="65"/>
                  </a:lnTo>
                  <a:lnTo>
                    <a:pt x="618" y="48"/>
                  </a:lnTo>
                  <a:lnTo>
                    <a:pt x="636" y="33"/>
                  </a:lnTo>
                  <a:lnTo>
                    <a:pt x="659" y="19"/>
                  </a:lnTo>
                  <a:lnTo>
                    <a:pt x="682" y="9"/>
                  </a:lnTo>
                  <a:lnTo>
                    <a:pt x="707" y="3"/>
                  </a:lnTo>
                  <a:lnTo>
                    <a:pt x="730" y="0"/>
                  </a:lnTo>
                  <a:lnTo>
                    <a:pt x="755" y="1"/>
                  </a:lnTo>
                  <a:lnTo>
                    <a:pt x="780" y="4"/>
                  </a:lnTo>
                  <a:lnTo>
                    <a:pt x="803" y="13"/>
                  </a:lnTo>
                  <a:lnTo>
                    <a:pt x="1628" y="468"/>
                  </a:lnTo>
                  <a:lnTo>
                    <a:pt x="1037" y="1534"/>
                  </a:lnTo>
                  <a:lnTo>
                    <a:pt x="217" y="1077"/>
                  </a:lnTo>
                  <a:lnTo>
                    <a:pt x="197" y="1072"/>
                  </a:lnTo>
                  <a:lnTo>
                    <a:pt x="176" y="1070"/>
                  </a:lnTo>
                  <a:lnTo>
                    <a:pt x="156" y="1071"/>
                  </a:lnTo>
                  <a:lnTo>
                    <a:pt x="137" y="1078"/>
                  </a:lnTo>
                  <a:lnTo>
                    <a:pt x="119" y="1086"/>
                  </a:lnTo>
                  <a:lnTo>
                    <a:pt x="101" y="1097"/>
                  </a:lnTo>
                  <a:lnTo>
                    <a:pt x="87" y="1111"/>
                  </a:lnTo>
                  <a:lnTo>
                    <a:pt x="76" y="1128"/>
                  </a:lnTo>
                  <a:lnTo>
                    <a:pt x="66" y="1146"/>
                  </a:lnTo>
                  <a:lnTo>
                    <a:pt x="62" y="1165"/>
                  </a:lnTo>
                  <a:lnTo>
                    <a:pt x="58" y="1186"/>
                  </a:lnTo>
                  <a:lnTo>
                    <a:pt x="59" y="1205"/>
                  </a:lnTo>
                  <a:lnTo>
                    <a:pt x="64" y="1224"/>
                  </a:lnTo>
                  <a:lnTo>
                    <a:pt x="73" y="1245"/>
                  </a:lnTo>
                  <a:lnTo>
                    <a:pt x="84" y="1260"/>
                  </a:lnTo>
                  <a:lnTo>
                    <a:pt x="98" y="1276"/>
                  </a:lnTo>
                  <a:lnTo>
                    <a:pt x="825" y="1682"/>
                  </a:lnTo>
                  <a:lnTo>
                    <a:pt x="927" y="1733"/>
                  </a:lnTo>
                  <a:lnTo>
                    <a:pt x="896" y="1789"/>
                  </a:lnTo>
                  <a:lnTo>
                    <a:pt x="82" y="1337"/>
                  </a:lnTo>
                  <a:lnTo>
                    <a:pt x="61" y="1322"/>
                  </a:lnTo>
                  <a:lnTo>
                    <a:pt x="43" y="1305"/>
                  </a:lnTo>
                  <a:lnTo>
                    <a:pt x="29" y="1285"/>
                  </a:lnTo>
                  <a:lnTo>
                    <a:pt x="17" y="1263"/>
                  </a:lnTo>
                  <a:lnTo>
                    <a:pt x="7" y="1240"/>
                  </a:lnTo>
                  <a:lnTo>
                    <a:pt x="2" y="1216"/>
                  </a:lnTo>
                  <a:lnTo>
                    <a:pt x="0" y="1191"/>
                  </a:lnTo>
                  <a:lnTo>
                    <a:pt x="1" y="1166"/>
                  </a:lnTo>
                  <a:lnTo>
                    <a:pt x="6" y="1142"/>
                  </a:lnTo>
                  <a:lnTo>
                    <a:pt x="16" y="1119"/>
                  </a:lnTo>
                  <a:lnTo>
                    <a:pt x="588" y="86"/>
                  </a:lnTo>
                </a:path>
              </a:pathLst>
            </a:custGeom>
            <a:solidFill>
              <a:srgbClr val="70230C"/>
            </a:solidFill>
            <a:ln w="12700" cap="rnd" cmpd="sng">
              <a:solidFill>
                <a:srgbClr val="000000"/>
              </a:solidFill>
              <a:prstDash val="solid"/>
              <a:round/>
              <a:headEnd type="none" w="med" len="med"/>
              <a:tailEnd type="none" w="med" len="med"/>
            </a:ln>
            <a:effectLst/>
          </p:spPr>
          <p:txBody>
            <a:bodyPr/>
            <a:lstStyle/>
            <a:p>
              <a:endParaRPr lang="en-US"/>
            </a:p>
          </p:txBody>
        </p:sp>
        <p:sp>
          <p:nvSpPr>
            <p:cNvPr id="16398" name="Freeform 14"/>
            <p:cNvSpPr>
              <a:spLocks/>
            </p:cNvSpPr>
            <p:nvPr/>
          </p:nvSpPr>
          <p:spPr bwMode="auto">
            <a:xfrm>
              <a:off x="1725" y="3834"/>
              <a:ext cx="365" cy="426"/>
            </a:xfrm>
            <a:custGeom>
              <a:avLst/>
              <a:gdLst/>
              <a:ahLst/>
              <a:cxnLst>
                <a:cxn ang="0">
                  <a:pos x="178" y="0"/>
                </a:cxn>
                <a:cxn ang="0">
                  <a:pos x="0" y="322"/>
                </a:cxn>
                <a:cxn ang="0">
                  <a:pos x="159" y="251"/>
                </a:cxn>
                <a:cxn ang="0">
                  <a:pos x="186" y="425"/>
                </a:cxn>
                <a:cxn ang="0">
                  <a:pos x="364" y="103"/>
                </a:cxn>
                <a:cxn ang="0">
                  <a:pos x="178" y="0"/>
                </a:cxn>
              </a:cxnLst>
              <a:rect l="0" t="0" r="r" b="b"/>
              <a:pathLst>
                <a:path w="365" h="426">
                  <a:moveTo>
                    <a:pt x="178" y="0"/>
                  </a:moveTo>
                  <a:lnTo>
                    <a:pt x="0" y="322"/>
                  </a:lnTo>
                  <a:lnTo>
                    <a:pt x="159" y="251"/>
                  </a:lnTo>
                  <a:lnTo>
                    <a:pt x="186" y="425"/>
                  </a:lnTo>
                  <a:lnTo>
                    <a:pt x="364" y="103"/>
                  </a:lnTo>
                  <a:lnTo>
                    <a:pt x="178" y="0"/>
                  </a:lnTo>
                </a:path>
              </a:pathLst>
            </a:custGeom>
            <a:solidFill>
              <a:srgbClr val="FF0000"/>
            </a:solidFill>
            <a:ln w="12700" cap="rnd" cmpd="sng">
              <a:solidFill>
                <a:srgbClr val="000000"/>
              </a:solidFill>
              <a:prstDash val="solid"/>
              <a:round/>
              <a:headEnd type="none" w="med" len="med"/>
              <a:tailEnd type="none" w="med" len="med"/>
            </a:ln>
            <a:effectLst/>
          </p:spPr>
          <p:txBody>
            <a:bodyPr/>
            <a:lstStyle/>
            <a:p>
              <a:endParaRPr lang="en-US"/>
            </a:p>
          </p:txBody>
        </p:sp>
      </p:grpSp>
    </p:spTree>
  </p:cSld>
  <p:clrMapOvr>
    <a:masterClrMapping/>
  </p:clrMapOvr>
  <p:transition>
    <p:strips dir="ld"/>
  </p:transition>
</p:sld>
</file>

<file path=ppt/theme/theme1.xml><?xml version="1.0" encoding="utf-8"?>
<a:theme xmlns:a="http://schemas.openxmlformats.org/drawingml/2006/main" name="chapt03">
  <a:themeElements>
    <a:clrScheme name="">
      <a:dk1>
        <a:srgbClr val="000020"/>
      </a:dk1>
      <a:lt1>
        <a:srgbClr val="E0E0E0"/>
      </a:lt1>
      <a:dk2>
        <a:srgbClr val="0000FF"/>
      </a:dk2>
      <a:lt2>
        <a:srgbClr val="00CECE"/>
      </a:lt2>
      <a:accent1>
        <a:srgbClr val="FC0128"/>
      </a:accent1>
      <a:accent2>
        <a:srgbClr val="FF8000"/>
      </a:accent2>
      <a:accent3>
        <a:srgbClr val="AAAAFF"/>
      </a:accent3>
      <a:accent4>
        <a:srgbClr val="BFBFBF"/>
      </a:accent4>
      <a:accent5>
        <a:srgbClr val="FDAAAC"/>
      </a:accent5>
      <a:accent6>
        <a:srgbClr val="E77300"/>
      </a:accent6>
      <a:hlink>
        <a:srgbClr val="00FF00"/>
      </a:hlink>
      <a:folHlink>
        <a:srgbClr val="8080FF"/>
      </a:folHlink>
    </a:clrScheme>
    <a:fontScheme name="chapt03">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lnDef>
  </a:objectDefaults>
  <a:extraClrSchemeLst>
    <a:extraClrScheme>
      <a:clrScheme name="chapt0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0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0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0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0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0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0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c:\teaching\ftp\powerpnt\chapt03.ppt</Template>
  <TotalTime>133</TotalTime>
  <Pages>41</Pages>
  <Words>4131</Words>
  <Application>Microsoft Macintosh PowerPoint</Application>
  <PresentationFormat>On-screen Show (4:3)</PresentationFormat>
  <Paragraphs>642</Paragraphs>
  <Slides>44</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 Unicode MS</vt:lpstr>
      <vt:lpstr>Arial</vt:lpstr>
      <vt:lpstr>Monotype Corsiva</vt:lpstr>
      <vt:lpstr>Monotype Sorts</vt:lpstr>
      <vt:lpstr>Times New Roman</vt:lpstr>
      <vt:lpstr>chapt03</vt:lpstr>
      <vt:lpstr>CSC212   Data Structure  - Section EF </vt:lpstr>
      <vt:lpstr>Binary Search Trees</vt:lpstr>
      <vt:lpstr>Binary Search Tree Definition</vt:lpstr>
      <vt:lpstr>The Dictionary Data Type</vt:lpstr>
      <vt:lpstr>The Dictionary Data Type</vt:lpstr>
      <vt:lpstr>The Dictionary Data Type</vt:lpstr>
      <vt:lpstr>The Dictionary Data Type</vt:lpstr>
      <vt:lpstr>The Dictionary Data Type</vt:lpstr>
      <vt:lpstr>The Dictionary Data Type</vt:lpstr>
      <vt:lpstr>The Dictionary Data Type</vt:lpstr>
      <vt:lpstr>A Binary Search Tree of States</vt:lpstr>
      <vt:lpstr>A Binary Search Tree of States</vt:lpstr>
      <vt:lpstr>A Binary Search Tree of States</vt:lpstr>
      <vt:lpstr>A Binary Search Tree of States</vt:lpstr>
      <vt:lpstr>A Binary Search Tree of States</vt:lpstr>
      <vt:lpstr>Retrieving Data</vt:lpstr>
      <vt:lpstr>Retrieve ' New Hampshire'</vt:lpstr>
      <vt:lpstr>Retrieve 'New Hampshire'</vt:lpstr>
      <vt:lpstr>Retrieve 'New Hampshire'</vt:lpstr>
      <vt:lpstr>Retrieve 'New Hampshire'</vt:lpstr>
      <vt:lpstr>Adding a New Item with a Given Key</vt:lpstr>
      <vt:lpstr>Adding</vt:lpstr>
      <vt:lpstr>Adding</vt:lpstr>
      <vt:lpstr>Adding</vt:lpstr>
      <vt:lpstr>Adding</vt:lpstr>
      <vt:lpstr>Adding</vt:lpstr>
      <vt:lpstr>Adding</vt:lpstr>
      <vt:lpstr>Adding </vt:lpstr>
      <vt:lpstr>Adding </vt:lpstr>
      <vt:lpstr>Removing an Item with a    Given Key</vt:lpstr>
      <vt:lpstr>Removing 'Florida'</vt:lpstr>
      <vt:lpstr>Removing 'Florida'</vt:lpstr>
      <vt:lpstr>Removing 'Florida'</vt:lpstr>
      <vt:lpstr>Removing 'Florida'</vt:lpstr>
      <vt:lpstr>Removing 'Florida'</vt:lpstr>
      <vt:lpstr>Removing 'Florida'</vt:lpstr>
      <vt:lpstr>Removing 'Florida'</vt:lpstr>
      <vt:lpstr>Removing 'Florida'</vt:lpstr>
      <vt:lpstr>Removing 'Florida'</vt:lpstr>
      <vt:lpstr>Removing 'Florida'</vt:lpstr>
      <vt:lpstr>Removing an Item with a    Given Key</vt:lpstr>
      <vt:lpstr>   Summary</vt:lpstr>
      <vt:lpstr>Assignment</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Other Objects Using C++</dc:title>
  <dc:subject>Binary Search Trees</dc:subject>
  <dc:creator>Michael Main and Walter Savitch</dc:creator>
  <cp:keywords/>
  <dc:description>Presentation from Chapter 8._x000d_
Copyright 1997, by Addison Wesley Longman.</dc:description>
  <cp:lastModifiedBy>Zhigang Zhu</cp:lastModifiedBy>
  <cp:revision>92</cp:revision>
  <cp:lastPrinted>1997-04-03T09:41:00Z</cp:lastPrinted>
  <dcterms:created xsi:type="dcterms:W3CDTF">1994-11-13T09:16:24Z</dcterms:created>
  <dcterms:modified xsi:type="dcterms:W3CDTF">2023-03-27T19:29:49Z</dcterms:modified>
</cp:coreProperties>
</file>