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34" r:id="rId2"/>
    <p:sldId id="298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10" r:id="rId11"/>
    <p:sldId id="309" r:id="rId12"/>
    <p:sldId id="311" r:id="rId13"/>
    <p:sldId id="312" r:id="rId14"/>
    <p:sldId id="313" r:id="rId15"/>
    <p:sldId id="325" r:id="rId16"/>
    <p:sldId id="314" r:id="rId17"/>
    <p:sldId id="319" r:id="rId18"/>
    <p:sldId id="320" r:id="rId19"/>
    <p:sldId id="321" r:id="rId20"/>
    <p:sldId id="322" r:id="rId21"/>
    <p:sldId id="323" r:id="rId22"/>
    <p:sldId id="326" r:id="rId23"/>
    <p:sldId id="324" r:id="rId24"/>
    <p:sldId id="328" r:id="rId25"/>
    <p:sldId id="329" r:id="rId26"/>
    <p:sldId id="330" r:id="rId27"/>
    <p:sldId id="331" r:id="rId28"/>
    <p:sldId id="332" r:id="rId29"/>
    <p:sldId id="333" r:id="rId30"/>
    <p:sldId id="315" r:id="rId31"/>
    <p:sldId id="316" r:id="rId32"/>
    <p:sldId id="327" r:id="rId33"/>
    <p:sldId id="317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A2FFA3"/>
    <a:srgbClr val="00FF00"/>
    <a:srgbClr val="FC01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681" autoAdjust="0"/>
  </p:normalViewPr>
  <p:slideViewPr>
    <p:cSldViewPr>
      <p:cViewPr varScale="1">
        <p:scale>
          <a:sx n="116" d="100"/>
          <a:sy n="116" d="100"/>
        </p:scale>
        <p:origin x="16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796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notes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081713" y="223838"/>
            <a:ext cx="5540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fld id="{D563F1EB-1B64-4F42-AC08-8C7B1036214F}" type="slidenum"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68111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B-Tree  - after Bayer?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good place to compare a BST,  a heap, and a B-tree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It seems to be true that the loose insertion always inserts a new entry in a leaf node.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Then the non-leaf node may change only when the leaf node needs to be split.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 the root node needs to be split, then a new level needs to be added for the new root – which does not happen in this example.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Note: I am going to show how to fix the MAX+1 nodes!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9850" y="342900"/>
            <a:ext cx="2038350" cy="5753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42900"/>
            <a:ext cx="5962650" cy="5753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29804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429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rgbClr val="000020"/>
              </a:gs>
              <a:gs pos="100000">
                <a:srgbClr val="000020">
                  <a:gamma/>
                  <a:tint val="10196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0" y="6477000"/>
            <a:ext cx="20574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@ Zhigang Zhu, 2002-2023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8610600" y="6477000"/>
            <a:ext cx="5334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77489526-AAD9-47F2-84A4-6DFE5EA6776A}" type="slidenum">
              <a:rPr lang="zh-CN" altLang="en-US" sz="120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pPr>
                <a:spcBef>
                  <a:spcPct val="50000"/>
                </a:spcBef>
              </a:pPr>
              <a:t>‹#›</a:t>
            </a:fld>
            <a:endParaRPr lang="en-US" altLang="zh-CN" sz="1200"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p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p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set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80975" y="228600"/>
            <a:ext cx="8963025" cy="1828800"/>
          </a:xfrm>
          <a:noFill/>
        </p:spPr>
        <p:txBody>
          <a:bodyPr/>
          <a:lstStyle/>
          <a:p>
            <a:r>
              <a:rPr lang="en-US" altLang="zh-CN" sz="3200" dirty="0">
                <a:latin typeface="Arial" charset="0"/>
                <a:ea typeface="宋体" charset="-122"/>
              </a:rPr>
              <a:t>CSC212 </a:t>
            </a:r>
            <a:r>
              <a:rPr lang="en-US" altLang="zh-CN" dirty="0">
                <a:latin typeface="Arial" charset="0"/>
                <a:ea typeface="宋体" charset="-122"/>
              </a:rPr>
              <a:t> </a:t>
            </a:r>
            <a:br>
              <a:rPr lang="en-US" altLang="zh-CN" dirty="0">
                <a:latin typeface="Arial" charset="0"/>
                <a:ea typeface="宋体" charset="-122"/>
              </a:rPr>
            </a:br>
            <a:r>
              <a:rPr lang="en-US" altLang="zh-CN" dirty="0">
                <a:latin typeface="Arial" charset="0"/>
                <a:ea typeface="宋体" charset="-122"/>
              </a:rPr>
              <a:t>Data Structure </a:t>
            </a:r>
            <a:br>
              <a:rPr lang="en-US" altLang="zh-CN" dirty="0">
                <a:latin typeface="Arial" charset="0"/>
                <a:ea typeface="宋体" charset="-122"/>
              </a:rPr>
            </a:br>
            <a:r>
              <a:rPr lang="en-US" altLang="zh-CN" dirty="0">
                <a:latin typeface="Arial" charset="0"/>
                <a:ea typeface="宋体" charset="-122"/>
              </a:rPr>
              <a:t>- </a:t>
            </a:r>
            <a:r>
              <a:rPr lang="en-US" altLang="zh-CN" sz="3200" dirty="0">
                <a:latin typeface="Arial" charset="0"/>
                <a:ea typeface="宋体" charset="-122"/>
              </a:rPr>
              <a:t>Section EF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806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819400"/>
            <a:ext cx="7162800" cy="32004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Lecture 17</a:t>
            </a:r>
          </a:p>
          <a:p>
            <a:r>
              <a:rPr lang="en-US" altLang="zh-CN">
                <a:ea typeface="宋体" charset="-122"/>
              </a:rPr>
              <a:t>B-Trees and the Set Class</a:t>
            </a:r>
          </a:p>
          <a:p>
            <a:endParaRPr lang="en-US" altLang="zh-CN" sz="2400">
              <a:ea typeface="宋体" charset="-122"/>
            </a:endParaRPr>
          </a:p>
          <a:p>
            <a:r>
              <a:rPr lang="en-US" altLang="zh-CN" sz="2400">
                <a:ea typeface="宋体" charset="-122"/>
              </a:rPr>
              <a:t>Instructor:  Zhigang Zhu</a:t>
            </a:r>
          </a:p>
          <a:p>
            <a:r>
              <a:rPr lang="en-US" altLang="zh-CN" sz="2400">
                <a:ea typeface="宋体" charset="-122"/>
              </a:rPr>
              <a:t>Department of Computer Science </a:t>
            </a:r>
          </a:p>
          <a:p>
            <a:r>
              <a:rPr lang="en-US" altLang="zh-CN" sz="2400">
                <a:ea typeface="宋体" charset="-122"/>
              </a:rPr>
              <a:t>City College of New York</a:t>
            </a:r>
          </a:p>
        </p:txBody>
      </p:sp>
      <p:pic>
        <p:nvPicPr>
          <p:cNvPr id="88068" name="Picture 1028" descr="cs-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3763" y="327025"/>
            <a:ext cx="4370387" cy="876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1549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An Example of B-Tree</a:t>
            </a:r>
          </a:p>
        </p:txBody>
      </p:sp>
      <p:sp>
        <p:nvSpPr>
          <p:cNvPr id="326660" name="Text Box 1028"/>
          <p:cNvSpPr txBox="1">
            <a:spLocks noChangeArrowheads="1"/>
          </p:cNvSpPr>
          <p:nvPr/>
        </p:nvSpPr>
        <p:spPr bwMode="auto">
          <a:xfrm>
            <a:off x="3124200" y="2209800"/>
            <a:ext cx="175260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93 and 107</a:t>
            </a:r>
          </a:p>
        </p:txBody>
      </p:sp>
      <p:grpSp>
        <p:nvGrpSpPr>
          <p:cNvPr id="326666" name="Group 1034"/>
          <p:cNvGrpSpPr>
            <a:grpSpLocks/>
          </p:cNvGrpSpPr>
          <p:nvPr/>
        </p:nvGrpSpPr>
        <p:grpSpPr bwMode="auto">
          <a:xfrm>
            <a:off x="1143000" y="3505200"/>
            <a:ext cx="1752600" cy="1203325"/>
            <a:chOff x="720" y="2112"/>
            <a:chExt cx="1104" cy="758"/>
          </a:xfrm>
        </p:grpSpPr>
        <p:sp>
          <p:nvSpPr>
            <p:cNvPr id="326662" name="Text Box 1030"/>
            <p:cNvSpPr txBox="1">
              <a:spLocks noChangeArrowheads="1"/>
            </p:cNvSpPr>
            <p:nvPr/>
          </p:nvSpPr>
          <p:spPr bwMode="auto">
            <a:xfrm>
              <a:off x="720" y="2352"/>
              <a:ext cx="1104" cy="51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subtree number 0</a:t>
              </a:r>
            </a:p>
          </p:txBody>
        </p:sp>
        <p:sp>
          <p:nvSpPr>
            <p:cNvPr id="326665" name="AutoShape 1033"/>
            <p:cNvSpPr>
              <a:spLocks noChangeArrowheads="1"/>
            </p:cNvSpPr>
            <p:nvPr/>
          </p:nvSpPr>
          <p:spPr bwMode="auto">
            <a:xfrm>
              <a:off x="720" y="2112"/>
              <a:ext cx="1104" cy="240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6667" name="Group 1035"/>
          <p:cNvGrpSpPr>
            <a:grpSpLocks/>
          </p:cNvGrpSpPr>
          <p:nvPr/>
        </p:nvGrpSpPr>
        <p:grpSpPr bwMode="auto">
          <a:xfrm>
            <a:off x="3352800" y="3733800"/>
            <a:ext cx="1752600" cy="1203325"/>
            <a:chOff x="720" y="2112"/>
            <a:chExt cx="1104" cy="758"/>
          </a:xfrm>
        </p:grpSpPr>
        <p:sp>
          <p:nvSpPr>
            <p:cNvPr id="326668" name="Text Box 1036"/>
            <p:cNvSpPr txBox="1">
              <a:spLocks noChangeArrowheads="1"/>
            </p:cNvSpPr>
            <p:nvPr/>
          </p:nvSpPr>
          <p:spPr bwMode="auto">
            <a:xfrm>
              <a:off x="720" y="2352"/>
              <a:ext cx="1104" cy="51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subtree number 1</a:t>
              </a:r>
            </a:p>
          </p:txBody>
        </p:sp>
        <p:sp>
          <p:nvSpPr>
            <p:cNvPr id="326669" name="AutoShape 1037"/>
            <p:cNvSpPr>
              <a:spLocks noChangeArrowheads="1"/>
            </p:cNvSpPr>
            <p:nvPr/>
          </p:nvSpPr>
          <p:spPr bwMode="auto">
            <a:xfrm>
              <a:off x="720" y="2112"/>
              <a:ext cx="1104" cy="240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6670" name="Group 1038"/>
          <p:cNvGrpSpPr>
            <a:grpSpLocks/>
          </p:cNvGrpSpPr>
          <p:nvPr/>
        </p:nvGrpSpPr>
        <p:grpSpPr bwMode="auto">
          <a:xfrm>
            <a:off x="5715000" y="3505200"/>
            <a:ext cx="1752600" cy="1203325"/>
            <a:chOff x="720" y="2112"/>
            <a:chExt cx="1104" cy="758"/>
          </a:xfrm>
        </p:grpSpPr>
        <p:sp>
          <p:nvSpPr>
            <p:cNvPr id="326671" name="Text Box 1039"/>
            <p:cNvSpPr txBox="1">
              <a:spLocks noChangeArrowheads="1"/>
            </p:cNvSpPr>
            <p:nvPr/>
          </p:nvSpPr>
          <p:spPr bwMode="auto">
            <a:xfrm>
              <a:off x="720" y="2352"/>
              <a:ext cx="1104" cy="51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subtree number 2</a:t>
              </a:r>
            </a:p>
          </p:txBody>
        </p:sp>
        <p:sp>
          <p:nvSpPr>
            <p:cNvPr id="326672" name="AutoShape 1040"/>
            <p:cNvSpPr>
              <a:spLocks noChangeArrowheads="1"/>
            </p:cNvSpPr>
            <p:nvPr/>
          </p:nvSpPr>
          <p:spPr bwMode="auto">
            <a:xfrm>
              <a:off x="720" y="2112"/>
              <a:ext cx="1104" cy="240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673" name="Line 1041"/>
          <p:cNvSpPr>
            <a:spLocks noChangeShapeType="1"/>
          </p:cNvSpPr>
          <p:nvPr/>
        </p:nvSpPr>
        <p:spPr bwMode="auto">
          <a:xfrm>
            <a:off x="4038600" y="2743200"/>
            <a:ext cx="152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6674" name="Line 1042"/>
          <p:cNvSpPr>
            <a:spLocks noChangeShapeType="1"/>
          </p:cNvSpPr>
          <p:nvPr/>
        </p:nvSpPr>
        <p:spPr bwMode="auto">
          <a:xfrm flipH="1">
            <a:off x="2133600" y="2743200"/>
            <a:ext cx="1828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6675" name="Line 1043"/>
          <p:cNvSpPr>
            <a:spLocks noChangeShapeType="1"/>
          </p:cNvSpPr>
          <p:nvPr/>
        </p:nvSpPr>
        <p:spPr bwMode="auto">
          <a:xfrm>
            <a:off x="4191000" y="2743200"/>
            <a:ext cx="2286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6676" name="Text Box 1044"/>
          <p:cNvSpPr txBox="1">
            <a:spLocks noChangeArrowheads="1"/>
          </p:cNvSpPr>
          <p:nvPr/>
        </p:nvSpPr>
        <p:spPr bwMode="auto">
          <a:xfrm>
            <a:off x="3048000" y="18288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       [1]</a:t>
            </a:r>
          </a:p>
        </p:txBody>
      </p:sp>
      <p:sp>
        <p:nvSpPr>
          <p:cNvPr id="326677" name="Text Box 1045"/>
          <p:cNvSpPr txBox="1">
            <a:spLocks noChangeArrowheads="1"/>
          </p:cNvSpPr>
          <p:nvPr/>
        </p:nvSpPr>
        <p:spPr bwMode="auto">
          <a:xfrm>
            <a:off x="838200" y="4800600"/>
            <a:ext cx="18288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each entry &lt; 93</a:t>
            </a:r>
          </a:p>
        </p:txBody>
      </p:sp>
      <p:sp>
        <p:nvSpPr>
          <p:cNvPr id="326678" name="Text Box 1046"/>
          <p:cNvSpPr txBox="1">
            <a:spLocks noChangeArrowheads="1"/>
          </p:cNvSpPr>
          <p:nvPr/>
        </p:nvSpPr>
        <p:spPr bwMode="auto">
          <a:xfrm>
            <a:off x="3352800" y="5029200"/>
            <a:ext cx="18288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each entry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sym typeface="Symbol" pitchFamily="18" charset="2"/>
              </a:rPr>
              <a:t>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(93,107)</a:t>
            </a:r>
          </a:p>
        </p:txBody>
      </p:sp>
      <p:sp>
        <p:nvSpPr>
          <p:cNvPr id="326679" name="Text Box 1047"/>
          <p:cNvSpPr txBox="1">
            <a:spLocks noChangeArrowheads="1"/>
          </p:cNvSpPr>
          <p:nvPr/>
        </p:nvSpPr>
        <p:spPr bwMode="auto">
          <a:xfrm>
            <a:off x="5715000" y="4953000"/>
            <a:ext cx="18288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each entry &gt; 107</a:t>
            </a:r>
          </a:p>
        </p:txBody>
      </p:sp>
      <p:sp>
        <p:nvSpPr>
          <p:cNvPr id="326681" name="Text Box 1049"/>
          <p:cNvSpPr txBox="1">
            <a:spLocks noChangeArrowheads="1"/>
          </p:cNvSpPr>
          <p:nvPr/>
        </p:nvSpPr>
        <p:spPr bwMode="auto">
          <a:xfrm>
            <a:off x="1905000" y="6248400"/>
            <a:ext cx="6172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What kind traversal can print a sorted list?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77" grpId="0"/>
      <p:bldP spid="326678" grpId="0"/>
      <p:bldP spid="326679" grpId="0"/>
      <p:bldP spid="32668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B-Tree Rules (cont.)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 B-tree is balanced</a:t>
            </a:r>
          </a:p>
          <a:p>
            <a:pPr lvl="1"/>
            <a:r>
              <a:rPr lang="en-US" altLang="zh-CN">
                <a:latin typeface="Arial" charset="0"/>
                <a:ea typeface="宋体" charset="-122"/>
              </a:rPr>
              <a:t>B-tree Rule 6</a:t>
            </a:r>
            <a:r>
              <a:rPr lang="en-US" altLang="zh-CN">
                <a:ea typeface="宋体" charset="-122"/>
              </a:rPr>
              <a:t>: Every leaf in a B-tree has the same depth</a:t>
            </a:r>
          </a:p>
          <a:p>
            <a:pPr lvl="1"/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This rule ensures that a B-tree is balanced</a:t>
            </a:r>
          </a:p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058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Another Example, MINIMUM = 1</a:t>
            </a:r>
          </a:p>
        </p:txBody>
      </p:sp>
      <p:sp>
        <p:nvSpPr>
          <p:cNvPr id="327701" name="Text Box 21"/>
          <p:cNvSpPr txBox="1">
            <a:spLocks noChangeArrowheads="1"/>
          </p:cNvSpPr>
          <p:nvPr/>
        </p:nvSpPr>
        <p:spPr bwMode="auto">
          <a:xfrm>
            <a:off x="1905000" y="6248400"/>
            <a:ext cx="6172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Can you verify that all 6 rules are satisfied?</a:t>
            </a:r>
          </a:p>
        </p:txBody>
      </p:sp>
      <p:grpSp>
        <p:nvGrpSpPr>
          <p:cNvPr id="327718" name="Group 38"/>
          <p:cNvGrpSpPr>
            <a:grpSpLocks/>
          </p:cNvGrpSpPr>
          <p:nvPr/>
        </p:nvGrpSpPr>
        <p:grpSpPr bwMode="auto">
          <a:xfrm>
            <a:off x="914400" y="2209800"/>
            <a:ext cx="6342063" cy="3200400"/>
            <a:chOff x="576" y="1392"/>
            <a:chExt cx="3995" cy="2016"/>
          </a:xfrm>
        </p:grpSpPr>
        <p:sp>
          <p:nvSpPr>
            <p:cNvPr id="327703" name="Text Box 23"/>
            <p:cNvSpPr txBox="1">
              <a:spLocks noChangeArrowheads="1"/>
            </p:cNvSpPr>
            <p:nvPr/>
          </p:nvSpPr>
          <p:spPr bwMode="auto">
            <a:xfrm>
              <a:off x="960" y="2256"/>
              <a:ext cx="1104" cy="28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   and   4</a:t>
              </a:r>
            </a:p>
          </p:txBody>
        </p:sp>
        <p:sp>
          <p:nvSpPr>
            <p:cNvPr id="327704" name="Text Box 24"/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28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6</a:t>
              </a:r>
            </a:p>
          </p:txBody>
        </p:sp>
        <p:sp>
          <p:nvSpPr>
            <p:cNvPr id="327705" name="Text Box 25"/>
            <p:cNvSpPr txBox="1">
              <a:spLocks noChangeArrowheads="1"/>
            </p:cNvSpPr>
            <p:nvPr/>
          </p:nvSpPr>
          <p:spPr bwMode="auto">
            <a:xfrm>
              <a:off x="2823" y="3100"/>
              <a:ext cx="1104" cy="28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7   and   8</a:t>
              </a:r>
            </a:p>
          </p:txBody>
        </p:sp>
        <p:sp>
          <p:nvSpPr>
            <p:cNvPr id="327706" name="Text Box 26"/>
            <p:cNvSpPr txBox="1">
              <a:spLocks noChangeArrowheads="1"/>
            </p:cNvSpPr>
            <p:nvPr/>
          </p:nvSpPr>
          <p:spPr bwMode="auto">
            <a:xfrm>
              <a:off x="3408" y="2256"/>
              <a:ext cx="336" cy="28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9</a:t>
              </a:r>
            </a:p>
          </p:txBody>
        </p:sp>
        <p:sp>
          <p:nvSpPr>
            <p:cNvPr id="327707" name="Text Box 27"/>
            <p:cNvSpPr txBox="1">
              <a:spLocks noChangeArrowheads="1"/>
            </p:cNvSpPr>
            <p:nvPr/>
          </p:nvSpPr>
          <p:spPr bwMode="auto">
            <a:xfrm>
              <a:off x="4235" y="3100"/>
              <a:ext cx="336" cy="28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10</a:t>
              </a:r>
            </a:p>
          </p:txBody>
        </p:sp>
        <p:sp>
          <p:nvSpPr>
            <p:cNvPr id="327708" name="Text Box 28"/>
            <p:cNvSpPr txBox="1">
              <a:spLocks noChangeArrowheads="1"/>
            </p:cNvSpPr>
            <p:nvPr/>
          </p:nvSpPr>
          <p:spPr bwMode="auto">
            <a:xfrm>
              <a:off x="1968" y="3120"/>
              <a:ext cx="336" cy="28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5</a:t>
              </a:r>
            </a:p>
          </p:txBody>
        </p:sp>
        <p:sp>
          <p:nvSpPr>
            <p:cNvPr id="327709" name="Text Box 29"/>
            <p:cNvSpPr txBox="1">
              <a:spLocks noChangeArrowheads="1"/>
            </p:cNvSpPr>
            <p:nvPr/>
          </p:nvSpPr>
          <p:spPr bwMode="auto">
            <a:xfrm>
              <a:off x="1296" y="3120"/>
              <a:ext cx="336" cy="28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3</a:t>
              </a:r>
            </a:p>
          </p:txBody>
        </p:sp>
        <p:sp>
          <p:nvSpPr>
            <p:cNvPr id="327710" name="Text Box 30"/>
            <p:cNvSpPr txBox="1">
              <a:spLocks noChangeArrowheads="1"/>
            </p:cNvSpPr>
            <p:nvPr/>
          </p:nvSpPr>
          <p:spPr bwMode="auto">
            <a:xfrm>
              <a:off x="576" y="3120"/>
              <a:ext cx="336" cy="28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</a:t>
              </a:r>
            </a:p>
          </p:txBody>
        </p:sp>
        <p:sp>
          <p:nvSpPr>
            <p:cNvPr id="327711" name="Line 31"/>
            <p:cNvSpPr>
              <a:spLocks noChangeShapeType="1"/>
            </p:cNvSpPr>
            <p:nvPr/>
          </p:nvSpPr>
          <p:spPr bwMode="auto">
            <a:xfrm flipH="1">
              <a:off x="1680" y="1680"/>
              <a:ext cx="864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712" name="Line 32"/>
            <p:cNvSpPr>
              <a:spLocks noChangeShapeType="1"/>
            </p:cNvSpPr>
            <p:nvPr/>
          </p:nvSpPr>
          <p:spPr bwMode="auto">
            <a:xfrm>
              <a:off x="2688" y="1680"/>
              <a:ext cx="81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713" name="Line 33"/>
            <p:cNvSpPr>
              <a:spLocks noChangeShapeType="1"/>
            </p:cNvSpPr>
            <p:nvPr/>
          </p:nvSpPr>
          <p:spPr bwMode="auto">
            <a:xfrm flipH="1">
              <a:off x="768" y="2544"/>
              <a:ext cx="48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714" name="Line 34"/>
            <p:cNvSpPr>
              <a:spLocks noChangeShapeType="1"/>
            </p:cNvSpPr>
            <p:nvPr/>
          </p:nvSpPr>
          <p:spPr bwMode="auto">
            <a:xfrm>
              <a:off x="1440" y="254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715" name="Line 35"/>
            <p:cNvSpPr>
              <a:spLocks noChangeShapeType="1"/>
            </p:cNvSpPr>
            <p:nvPr/>
          </p:nvSpPr>
          <p:spPr bwMode="auto">
            <a:xfrm>
              <a:off x="1632" y="2544"/>
              <a:ext cx="48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716" name="Line 36"/>
            <p:cNvSpPr>
              <a:spLocks noChangeShapeType="1"/>
            </p:cNvSpPr>
            <p:nvPr/>
          </p:nvSpPr>
          <p:spPr bwMode="auto">
            <a:xfrm flipH="1">
              <a:off x="3312" y="2544"/>
              <a:ext cx="24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717" name="Line 37"/>
            <p:cNvSpPr>
              <a:spLocks noChangeShapeType="1"/>
            </p:cNvSpPr>
            <p:nvPr/>
          </p:nvSpPr>
          <p:spPr bwMode="auto">
            <a:xfrm>
              <a:off x="3600" y="2544"/>
              <a:ext cx="72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</a:t>
            </a:r>
            <a:r>
              <a:rPr lang="en-US" altLang="zh-CN">
                <a:latin typeface="Arial" charset="0"/>
                <a:ea typeface="宋体" charset="-122"/>
              </a:rPr>
              <a:t>set</a:t>
            </a:r>
            <a:r>
              <a:rPr lang="en-US" altLang="zh-CN">
                <a:ea typeface="宋体" charset="-122"/>
              </a:rPr>
              <a:t> ADT with a B-Tree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2362200" cy="4114800"/>
          </a:xfrm>
        </p:spPr>
        <p:txBody>
          <a:bodyPr/>
          <a:lstStyle/>
          <a:p>
            <a:r>
              <a:rPr lang="en-US" altLang="zh-CN" sz="1800">
                <a:ea typeface="宋体" charset="-122"/>
              </a:rPr>
              <a:t>Combine fixed size array with linked nodes</a:t>
            </a:r>
          </a:p>
          <a:p>
            <a:pPr lvl="1"/>
            <a:r>
              <a:rPr lang="en-US" altLang="zh-CN" sz="1600">
                <a:ea typeface="宋体" charset="-122"/>
              </a:rPr>
              <a:t>data[]</a:t>
            </a:r>
          </a:p>
          <a:p>
            <a:pPr lvl="1"/>
            <a:r>
              <a:rPr lang="en-US" altLang="zh-CN" sz="1600">
                <a:ea typeface="宋体" charset="-122"/>
              </a:rPr>
              <a:t>*subset[]</a:t>
            </a:r>
          </a:p>
          <a:p>
            <a:r>
              <a:rPr lang="en-US" altLang="zh-CN" sz="1800">
                <a:ea typeface="宋体" charset="-122"/>
              </a:rPr>
              <a:t>number of entries vary</a:t>
            </a:r>
          </a:p>
          <a:p>
            <a:pPr lvl="1"/>
            <a:r>
              <a:rPr lang="en-US" altLang="zh-CN" sz="1600">
                <a:ea typeface="宋体" charset="-122"/>
              </a:rPr>
              <a:t>data_count</a:t>
            </a:r>
          </a:p>
          <a:p>
            <a:pPr lvl="1"/>
            <a:r>
              <a:rPr lang="en-US" altLang="zh-CN" sz="1600">
                <a:ea typeface="宋体" charset="-122"/>
              </a:rPr>
              <a:t>up to 200!</a:t>
            </a:r>
          </a:p>
          <a:p>
            <a:r>
              <a:rPr lang="en-US" altLang="zh-CN" sz="1800">
                <a:ea typeface="宋体" charset="-122"/>
              </a:rPr>
              <a:t>number of children vary</a:t>
            </a:r>
          </a:p>
          <a:p>
            <a:pPr lvl="1"/>
            <a:r>
              <a:rPr lang="en-US" altLang="zh-CN" sz="1600">
                <a:ea typeface="宋体" charset="-122"/>
              </a:rPr>
              <a:t>child_count</a:t>
            </a:r>
          </a:p>
          <a:p>
            <a:pPr lvl="1"/>
            <a:r>
              <a:rPr lang="en-US" altLang="zh-CN" sz="1600">
                <a:ea typeface="宋体" charset="-122"/>
              </a:rPr>
              <a:t> = data_count+1?</a:t>
            </a:r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2514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hlinkClick r:id="rId2"/>
              </a:rPr>
              <a:t>set.h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(p 528-529)</a:t>
            </a:r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3124200" y="1295400"/>
            <a:ext cx="6019800" cy="57150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</a:t>
            </a: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template &lt;class Item&gt;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class set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public: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	... ...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    bool insert(const Item&amp; entry);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    std::size_t erase(const Item&amp; target);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    std::size_t count(const Item&amp; target) const;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private: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    // MEMBER CONSTANTS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    static const std::size_t MINIMUM = 200;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    static const std::size_t MAXIMUM = 2 * MINIMUM;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    // MEMBER VARIABLES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    std::size_t data_count;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    Item data[MAXIMUM+1]; // why +1? -for insert/erase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    std::size_t child_count;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    set *subset[MAXIMUM+2]; // why +2? - one more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CN" sz="18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};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Invariant for the </a:t>
            </a:r>
            <a:r>
              <a:rPr lang="en-US" altLang="zh-CN">
                <a:latin typeface="Arial" charset="0"/>
                <a:ea typeface="宋体" charset="-122"/>
              </a:rPr>
              <a:t>set</a:t>
            </a:r>
            <a:r>
              <a:rPr lang="en-US" altLang="zh-CN">
                <a:ea typeface="宋体" charset="-122"/>
              </a:rPr>
              <a:t> Class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The entries of a set is stored in a B-tree, satisfying the six B-tree rules.</a:t>
            </a:r>
          </a:p>
          <a:p>
            <a:r>
              <a:rPr lang="en-US" altLang="zh-CN" sz="2800">
                <a:ea typeface="宋体" charset="-122"/>
              </a:rPr>
              <a:t>The number of entries in a node is stored in data_count, and the entries are stored in data[0] through data[data_count-1]</a:t>
            </a:r>
          </a:p>
          <a:p>
            <a:r>
              <a:rPr lang="en-US" altLang="zh-CN" sz="2800">
                <a:ea typeface="宋体" charset="-122"/>
              </a:rPr>
              <a:t>The number of subtrees of a node is stored in child_count, and the subtrees are pointed by set pointers subset[0] through subset[child_count-1]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Search for a Item in a B-Tree</a:t>
            </a:r>
          </a:p>
        </p:txBody>
      </p:sp>
      <p:sp>
        <p:nvSpPr>
          <p:cNvPr id="3420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Prototype:</a:t>
            </a:r>
          </a:p>
          <a:p>
            <a:pPr lvl="1"/>
            <a:r>
              <a:rPr lang="en-US" altLang="zh-CN">
                <a:ea typeface="宋体" charset="-122"/>
              </a:rPr>
              <a:t>std::size_t count(const Item&amp; target) const;</a:t>
            </a:r>
          </a:p>
          <a:p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Post-condition: </a:t>
            </a:r>
          </a:p>
          <a:p>
            <a:pPr lvl="1"/>
            <a:r>
              <a:rPr lang="en-US" altLang="zh-CN">
                <a:ea typeface="宋体" charset="-122"/>
              </a:rPr>
              <a:t>Returns the number of items equal to the target</a:t>
            </a:r>
          </a:p>
          <a:p>
            <a:pPr lvl="1"/>
            <a:r>
              <a:rPr lang="en-US" altLang="zh-CN">
                <a:ea typeface="宋体" charset="-122"/>
              </a:rPr>
              <a:t>(either 0 or 1 for a set).</a:t>
            </a:r>
          </a:p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Searching for an Item: </a:t>
            </a:r>
            <a:r>
              <a:rPr lang="en-US" altLang="zh-CN">
                <a:latin typeface="Arial" charset="0"/>
                <a:ea typeface="宋体" charset="-122"/>
              </a:rPr>
              <a:t>count</a:t>
            </a:r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05000"/>
            <a:ext cx="4191000" cy="4435475"/>
          </a:xfrm>
          <a:noFill/>
          <a:ln/>
        </p:spPr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Start at the root.</a:t>
            </a:r>
          </a:p>
          <a:p>
            <a:pPr marL="457200" indent="-457200"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locate i so that !(data[i]&lt;target)</a:t>
            </a:r>
          </a:p>
          <a:p>
            <a:pPr marL="457200" indent="-457200"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If (data[i] is target)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1;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if (no children)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0;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     subset[i]-&gt;count (target);</a:t>
            </a:r>
          </a:p>
        </p:txBody>
      </p:sp>
      <p:sp>
        <p:nvSpPr>
          <p:cNvPr id="330796" name="Text Box 44"/>
          <p:cNvSpPr txBox="1">
            <a:spLocks noChangeArrowheads="1"/>
          </p:cNvSpPr>
          <p:nvPr/>
        </p:nvSpPr>
        <p:spPr bwMode="auto">
          <a:xfrm>
            <a:off x="7493000" y="3395663"/>
            <a:ext cx="1260475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19 and 22</a:t>
            </a:r>
          </a:p>
        </p:txBody>
      </p:sp>
      <p:sp>
        <p:nvSpPr>
          <p:cNvPr id="330797" name="Text Box 45"/>
          <p:cNvSpPr txBox="1">
            <a:spLocks noChangeArrowheads="1"/>
          </p:cNvSpPr>
          <p:nvPr/>
        </p:nvSpPr>
        <p:spPr bwMode="auto">
          <a:xfrm>
            <a:off x="5868988" y="2247900"/>
            <a:ext cx="1141412" cy="36671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6 and 17</a:t>
            </a:r>
          </a:p>
        </p:txBody>
      </p:sp>
      <p:sp>
        <p:nvSpPr>
          <p:cNvPr id="330798" name="Text Box 46"/>
          <p:cNvSpPr txBox="1">
            <a:spLocks noChangeArrowheads="1"/>
          </p:cNvSpPr>
          <p:nvPr/>
        </p:nvSpPr>
        <p:spPr bwMode="auto">
          <a:xfrm>
            <a:off x="3581400" y="4611688"/>
            <a:ext cx="1143000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2  and  3</a:t>
            </a:r>
          </a:p>
        </p:txBody>
      </p:sp>
      <p:sp>
        <p:nvSpPr>
          <p:cNvPr id="330799" name="Text Box 47"/>
          <p:cNvSpPr txBox="1">
            <a:spLocks noChangeArrowheads="1"/>
          </p:cNvSpPr>
          <p:nvPr/>
        </p:nvSpPr>
        <p:spPr bwMode="auto">
          <a:xfrm>
            <a:off x="4724400" y="3395663"/>
            <a:ext cx="457200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4</a:t>
            </a:r>
          </a:p>
        </p:txBody>
      </p:sp>
      <p:sp>
        <p:nvSpPr>
          <p:cNvPr id="330800" name="Text Box 48"/>
          <p:cNvSpPr txBox="1">
            <a:spLocks noChangeArrowheads="1"/>
          </p:cNvSpPr>
          <p:nvPr/>
        </p:nvSpPr>
        <p:spPr bwMode="auto">
          <a:xfrm>
            <a:off x="8382000" y="4611688"/>
            <a:ext cx="627063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25</a:t>
            </a:r>
          </a:p>
        </p:txBody>
      </p:sp>
      <p:sp>
        <p:nvSpPr>
          <p:cNvPr id="330801" name="Text Box 49"/>
          <p:cNvSpPr txBox="1">
            <a:spLocks noChangeArrowheads="1"/>
          </p:cNvSpPr>
          <p:nvPr/>
        </p:nvSpPr>
        <p:spPr bwMode="auto">
          <a:xfrm>
            <a:off x="6324600" y="4611688"/>
            <a:ext cx="444500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16</a:t>
            </a:r>
          </a:p>
        </p:txBody>
      </p:sp>
      <p:sp>
        <p:nvSpPr>
          <p:cNvPr id="330802" name="Text Box 50"/>
          <p:cNvSpPr txBox="1">
            <a:spLocks noChangeArrowheads="1"/>
          </p:cNvSpPr>
          <p:nvPr/>
        </p:nvSpPr>
        <p:spPr bwMode="auto">
          <a:xfrm>
            <a:off x="4845050" y="4611688"/>
            <a:ext cx="422275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5</a:t>
            </a:r>
          </a:p>
        </p:txBody>
      </p:sp>
      <p:sp>
        <p:nvSpPr>
          <p:cNvPr id="330803" name="Text Box 51"/>
          <p:cNvSpPr txBox="1">
            <a:spLocks noChangeArrowheads="1"/>
          </p:cNvSpPr>
          <p:nvPr/>
        </p:nvSpPr>
        <p:spPr bwMode="auto">
          <a:xfrm>
            <a:off x="5562600" y="4611688"/>
            <a:ext cx="485775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10</a:t>
            </a:r>
          </a:p>
        </p:txBody>
      </p:sp>
      <p:sp>
        <p:nvSpPr>
          <p:cNvPr id="330804" name="Line 52"/>
          <p:cNvSpPr>
            <a:spLocks noChangeShapeType="1"/>
          </p:cNvSpPr>
          <p:nvPr/>
        </p:nvSpPr>
        <p:spPr bwMode="auto">
          <a:xfrm flipH="1">
            <a:off x="5024438" y="2654300"/>
            <a:ext cx="1082675" cy="741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805" name="Line 53"/>
          <p:cNvSpPr>
            <a:spLocks noChangeShapeType="1"/>
          </p:cNvSpPr>
          <p:nvPr/>
        </p:nvSpPr>
        <p:spPr bwMode="auto">
          <a:xfrm>
            <a:off x="6650038" y="2654300"/>
            <a:ext cx="1203325" cy="681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806" name="Line 54"/>
          <p:cNvSpPr>
            <a:spLocks noChangeShapeType="1"/>
          </p:cNvSpPr>
          <p:nvPr/>
        </p:nvSpPr>
        <p:spPr bwMode="auto">
          <a:xfrm flipH="1">
            <a:off x="4243388" y="3778250"/>
            <a:ext cx="608012" cy="788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807" name="Line 55"/>
          <p:cNvSpPr>
            <a:spLocks noChangeShapeType="1"/>
          </p:cNvSpPr>
          <p:nvPr/>
        </p:nvSpPr>
        <p:spPr bwMode="auto">
          <a:xfrm>
            <a:off x="5021263" y="3767138"/>
            <a:ext cx="0" cy="811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808" name="Line 56"/>
          <p:cNvSpPr>
            <a:spLocks noChangeShapeType="1"/>
          </p:cNvSpPr>
          <p:nvPr/>
        </p:nvSpPr>
        <p:spPr bwMode="auto">
          <a:xfrm>
            <a:off x="6372225" y="3757613"/>
            <a:ext cx="138113" cy="849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809" name="Line 57"/>
          <p:cNvSpPr>
            <a:spLocks noChangeShapeType="1"/>
          </p:cNvSpPr>
          <p:nvPr/>
        </p:nvSpPr>
        <p:spPr bwMode="auto">
          <a:xfrm flipH="1">
            <a:off x="7431088" y="3802063"/>
            <a:ext cx="360362" cy="809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810" name="Line 58"/>
          <p:cNvSpPr>
            <a:spLocks noChangeShapeType="1"/>
          </p:cNvSpPr>
          <p:nvPr/>
        </p:nvSpPr>
        <p:spPr bwMode="auto">
          <a:xfrm>
            <a:off x="8274050" y="3733800"/>
            <a:ext cx="420688" cy="877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811" name="Text Box 59"/>
          <p:cNvSpPr txBox="1">
            <a:spLocks noChangeArrowheads="1"/>
          </p:cNvSpPr>
          <p:nvPr/>
        </p:nvSpPr>
        <p:spPr bwMode="auto">
          <a:xfrm>
            <a:off x="6107113" y="3395663"/>
            <a:ext cx="598487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12</a:t>
            </a:r>
          </a:p>
        </p:txBody>
      </p:sp>
      <p:sp>
        <p:nvSpPr>
          <p:cNvPr id="330812" name="Line 60"/>
          <p:cNvSpPr>
            <a:spLocks noChangeShapeType="1"/>
          </p:cNvSpPr>
          <p:nvPr/>
        </p:nvSpPr>
        <p:spPr bwMode="auto">
          <a:xfrm flipH="1">
            <a:off x="5746750" y="3733800"/>
            <a:ext cx="481013" cy="811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813" name="Line 61"/>
          <p:cNvSpPr>
            <a:spLocks noChangeShapeType="1"/>
          </p:cNvSpPr>
          <p:nvPr/>
        </p:nvSpPr>
        <p:spPr bwMode="auto">
          <a:xfrm flipH="1">
            <a:off x="6288088" y="2654300"/>
            <a:ext cx="0" cy="67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814" name="Text Box 62"/>
          <p:cNvSpPr txBox="1">
            <a:spLocks noChangeArrowheads="1"/>
          </p:cNvSpPr>
          <p:nvPr/>
        </p:nvSpPr>
        <p:spPr bwMode="auto">
          <a:xfrm>
            <a:off x="7696200" y="4611688"/>
            <a:ext cx="533400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20</a:t>
            </a:r>
          </a:p>
        </p:txBody>
      </p:sp>
      <p:sp>
        <p:nvSpPr>
          <p:cNvPr id="330815" name="Text Box 63"/>
          <p:cNvSpPr txBox="1">
            <a:spLocks noChangeArrowheads="1"/>
          </p:cNvSpPr>
          <p:nvPr/>
        </p:nvSpPr>
        <p:spPr bwMode="auto">
          <a:xfrm>
            <a:off x="7031038" y="4627563"/>
            <a:ext cx="558800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18</a:t>
            </a:r>
          </a:p>
        </p:txBody>
      </p:sp>
      <p:sp>
        <p:nvSpPr>
          <p:cNvPr id="330816" name="Line 64"/>
          <p:cNvSpPr>
            <a:spLocks noChangeShapeType="1"/>
          </p:cNvSpPr>
          <p:nvPr/>
        </p:nvSpPr>
        <p:spPr bwMode="auto">
          <a:xfrm flipH="1">
            <a:off x="8031163" y="3802063"/>
            <a:ext cx="1587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822" name="Text Box 70"/>
          <p:cNvSpPr txBox="1">
            <a:spLocks noChangeArrowheads="1"/>
          </p:cNvSpPr>
          <p:nvPr/>
        </p:nvSpPr>
        <p:spPr bwMode="auto">
          <a:xfrm>
            <a:off x="1828800" y="1295400"/>
            <a:ext cx="5943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search for 10:   cout  &lt;&lt; count (10);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Searching for an Item: </a:t>
            </a:r>
            <a:r>
              <a:rPr lang="en-US" altLang="zh-CN">
                <a:latin typeface="Arial" charset="0"/>
                <a:ea typeface="宋体" charset="-122"/>
              </a:rPr>
              <a:t>count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05000"/>
            <a:ext cx="4191000" cy="4435475"/>
          </a:xfrm>
          <a:noFill/>
          <a:ln/>
        </p:spPr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Start at the root.</a:t>
            </a:r>
          </a:p>
          <a:p>
            <a:pPr marL="457200" indent="-457200"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locate i so that !(data[i]&lt;target)</a:t>
            </a:r>
          </a:p>
          <a:p>
            <a:pPr marL="457200" indent="-457200"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If (data[i] is target)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1;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if (no children)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0;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     subset[i]-&gt;count (target);</a:t>
            </a:r>
          </a:p>
        </p:txBody>
      </p:sp>
      <p:grpSp>
        <p:nvGrpSpPr>
          <p:cNvPr id="335876" name="Group 4"/>
          <p:cNvGrpSpPr>
            <a:grpSpLocks/>
          </p:cNvGrpSpPr>
          <p:nvPr/>
        </p:nvGrpSpPr>
        <p:grpSpPr bwMode="auto">
          <a:xfrm>
            <a:off x="3581400" y="2247900"/>
            <a:ext cx="5427663" cy="2746375"/>
            <a:chOff x="2256" y="1416"/>
            <a:chExt cx="3419" cy="1730"/>
          </a:xfrm>
        </p:grpSpPr>
        <p:sp>
          <p:nvSpPr>
            <p:cNvPr id="335877" name="Text Box 5"/>
            <p:cNvSpPr txBox="1">
              <a:spLocks noChangeArrowheads="1"/>
            </p:cNvSpPr>
            <p:nvPr/>
          </p:nvSpPr>
          <p:spPr bwMode="auto">
            <a:xfrm>
              <a:off x="4720" y="2139"/>
              <a:ext cx="794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19 and 22</a:t>
              </a:r>
            </a:p>
          </p:txBody>
        </p:sp>
        <p:sp>
          <p:nvSpPr>
            <p:cNvPr id="335878" name="Text Box 6"/>
            <p:cNvSpPr txBox="1">
              <a:spLocks noChangeArrowheads="1"/>
            </p:cNvSpPr>
            <p:nvPr/>
          </p:nvSpPr>
          <p:spPr bwMode="auto">
            <a:xfrm>
              <a:off x="3697" y="1416"/>
              <a:ext cx="719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6 and 17</a:t>
              </a:r>
            </a:p>
          </p:txBody>
        </p:sp>
        <p:sp>
          <p:nvSpPr>
            <p:cNvPr id="335879" name="Text Box 7"/>
            <p:cNvSpPr txBox="1">
              <a:spLocks noChangeArrowheads="1"/>
            </p:cNvSpPr>
            <p:nvPr/>
          </p:nvSpPr>
          <p:spPr bwMode="auto">
            <a:xfrm>
              <a:off x="2256" y="2905"/>
              <a:ext cx="72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  and  3</a:t>
              </a:r>
            </a:p>
          </p:txBody>
        </p:sp>
        <p:sp>
          <p:nvSpPr>
            <p:cNvPr id="335880" name="Text Box 8"/>
            <p:cNvSpPr txBox="1">
              <a:spLocks noChangeArrowheads="1"/>
            </p:cNvSpPr>
            <p:nvPr/>
          </p:nvSpPr>
          <p:spPr bwMode="auto">
            <a:xfrm>
              <a:off x="2976" y="2139"/>
              <a:ext cx="26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4</a:t>
              </a:r>
            </a:p>
          </p:txBody>
        </p:sp>
        <p:sp>
          <p:nvSpPr>
            <p:cNvPr id="335881" name="Text Box 9"/>
            <p:cNvSpPr txBox="1">
              <a:spLocks noChangeArrowheads="1"/>
            </p:cNvSpPr>
            <p:nvPr/>
          </p:nvSpPr>
          <p:spPr bwMode="auto">
            <a:xfrm>
              <a:off x="5280" y="2905"/>
              <a:ext cx="39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25</a:t>
              </a:r>
            </a:p>
          </p:txBody>
        </p:sp>
        <p:sp>
          <p:nvSpPr>
            <p:cNvPr id="335882" name="Text Box 10"/>
            <p:cNvSpPr txBox="1">
              <a:spLocks noChangeArrowheads="1"/>
            </p:cNvSpPr>
            <p:nvPr/>
          </p:nvSpPr>
          <p:spPr bwMode="auto">
            <a:xfrm>
              <a:off x="3984" y="2905"/>
              <a:ext cx="28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16</a:t>
              </a:r>
            </a:p>
          </p:txBody>
        </p:sp>
        <p:sp>
          <p:nvSpPr>
            <p:cNvPr id="335883" name="Text Box 11"/>
            <p:cNvSpPr txBox="1">
              <a:spLocks noChangeArrowheads="1"/>
            </p:cNvSpPr>
            <p:nvPr/>
          </p:nvSpPr>
          <p:spPr bwMode="auto">
            <a:xfrm>
              <a:off x="3052" y="2905"/>
              <a:ext cx="26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5</a:t>
              </a:r>
            </a:p>
          </p:txBody>
        </p:sp>
        <p:sp>
          <p:nvSpPr>
            <p:cNvPr id="335884" name="Text Box 12"/>
            <p:cNvSpPr txBox="1">
              <a:spLocks noChangeArrowheads="1"/>
            </p:cNvSpPr>
            <p:nvPr/>
          </p:nvSpPr>
          <p:spPr bwMode="auto">
            <a:xfrm>
              <a:off x="3504" y="2905"/>
              <a:ext cx="30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10</a:t>
              </a:r>
            </a:p>
          </p:txBody>
        </p:sp>
        <p:sp>
          <p:nvSpPr>
            <p:cNvPr id="335885" name="Line 13"/>
            <p:cNvSpPr>
              <a:spLocks noChangeShapeType="1"/>
            </p:cNvSpPr>
            <p:nvPr/>
          </p:nvSpPr>
          <p:spPr bwMode="auto">
            <a:xfrm flipH="1">
              <a:off x="3165" y="1672"/>
              <a:ext cx="682" cy="4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5886" name="Line 14"/>
            <p:cNvSpPr>
              <a:spLocks noChangeShapeType="1"/>
            </p:cNvSpPr>
            <p:nvPr/>
          </p:nvSpPr>
          <p:spPr bwMode="auto">
            <a:xfrm>
              <a:off x="4189" y="1672"/>
              <a:ext cx="758" cy="4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5887" name="Line 15"/>
            <p:cNvSpPr>
              <a:spLocks noChangeShapeType="1"/>
            </p:cNvSpPr>
            <p:nvPr/>
          </p:nvSpPr>
          <p:spPr bwMode="auto">
            <a:xfrm flipH="1">
              <a:off x="2673" y="2380"/>
              <a:ext cx="383" cy="4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5888" name="Line 16"/>
            <p:cNvSpPr>
              <a:spLocks noChangeShapeType="1"/>
            </p:cNvSpPr>
            <p:nvPr/>
          </p:nvSpPr>
          <p:spPr bwMode="auto">
            <a:xfrm>
              <a:off x="3163" y="2373"/>
              <a:ext cx="0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5889" name="Line 17"/>
            <p:cNvSpPr>
              <a:spLocks noChangeShapeType="1"/>
            </p:cNvSpPr>
            <p:nvPr/>
          </p:nvSpPr>
          <p:spPr bwMode="auto">
            <a:xfrm>
              <a:off x="4014" y="2367"/>
              <a:ext cx="87" cy="5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5890" name="Line 18"/>
            <p:cNvSpPr>
              <a:spLocks noChangeShapeType="1"/>
            </p:cNvSpPr>
            <p:nvPr/>
          </p:nvSpPr>
          <p:spPr bwMode="auto">
            <a:xfrm flipH="1">
              <a:off x="4681" y="2395"/>
              <a:ext cx="227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5891" name="Line 19"/>
            <p:cNvSpPr>
              <a:spLocks noChangeShapeType="1"/>
            </p:cNvSpPr>
            <p:nvPr/>
          </p:nvSpPr>
          <p:spPr bwMode="auto">
            <a:xfrm>
              <a:off x="5212" y="2352"/>
              <a:ext cx="265" cy="5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5892" name="Text Box 20"/>
            <p:cNvSpPr txBox="1">
              <a:spLocks noChangeArrowheads="1"/>
            </p:cNvSpPr>
            <p:nvPr/>
          </p:nvSpPr>
          <p:spPr bwMode="auto">
            <a:xfrm>
              <a:off x="3847" y="2139"/>
              <a:ext cx="377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12</a:t>
              </a:r>
            </a:p>
          </p:txBody>
        </p:sp>
        <p:sp>
          <p:nvSpPr>
            <p:cNvPr id="335893" name="Line 21"/>
            <p:cNvSpPr>
              <a:spLocks noChangeShapeType="1"/>
            </p:cNvSpPr>
            <p:nvPr/>
          </p:nvSpPr>
          <p:spPr bwMode="auto">
            <a:xfrm flipH="1">
              <a:off x="3620" y="2352"/>
              <a:ext cx="303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5894" name="Line 22"/>
            <p:cNvSpPr>
              <a:spLocks noChangeShapeType="1"/>
            </p:cNvSpPr>
            <p:nvPr/>
          </p:nvSpPr>
          <p:spPr bwMode="auto">
            <a:xfrm flipH="1">
              <a:off x="3961" y="1672"/>
              <a:ext cx="0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5895" name="Text Box 23"/>
            <p:cNvSpPr txBox="1">
              <a:spLocks noChangeArrowheads="1"/>
            </p:cNvSpPr>
            <p:nvPr/>
          </p:nvSpPr>
          <p:spPr bwMode="auto">
            <a:xfrm>
              <a:off x="4848" y="2905"/>
              <a:ext cx="33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20</a:t>
              </a:r>
            </a:p>
          </p:txBody>
        </p:sp>
        <p:sp>
          <p:nvSpPr>
            <p:cNvPr id="335896" name="Text Box 24"/>
            <p:cNvSpPr txBox="1">
              <a:spLocks noChangeArrowheads="1"/>
            </p:cNvSpPr>
            <p:nvPr/>
          </p:nvSpPr>
          <p:spPr bwMode="auto">
            <a:xfrm>
              <a:off x="4429" y="2915"/>
              <a:ext cx="352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18</a:t>
              </a:r>
            </a:p>
          </p:txBody>
        </p:sp>
        <p:sp>
          <p:nvSpPr>
            <p:cNvPr id="335897" name="Line 25"/>
            <p:cNvSpPr>
              <a:spLocks noChangeShapeType="1"/>
            </p:cNvSpPr>
            <p:nvPr/>
          </p:nvSpPr>
          <p:spPr bwMode="auto">
            <a:xfrm flipH="1">
              <a:off x="5059" y="2395"/>
              <a:ext cx="1" cy="4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5898" name="Text Box 26"/>
          <p:cNvSpPr txBox="1">
            <a:spLocks noChangeArrowheads="1"/>
          </p:cNvSpPr>
          <p:nvPr/>
        </p:nvSpPr>
        <p:spPr bwMode="auto">
          <a:xfrm>
            <a:off x="1828800" y="1295400"/>
            <a:ext cx="5943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search for 10:   cout  &lt;&lt; count (10);</a:t>
            </a:r>
          </a:p>
        </p:txBody>
      </p:sp>
      <p:sp>
        <p:nvSpPr>
          <p:cNvPr id="335899" name="Line 27"/>
          <p:cNvSpPr>
            <a:spLocks noChangeShapeType="1"/>
          </p:cNvSpPr>
          <p:nvPr/>
        </p:nvSpPr>
        <p:spPr bwMode="auto">
          <a:xfrm>
            <a:off x="6705600" y="1981200"/>
            <a:ext cx="0" cy="2286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5900" name="Text Box 28"/>
          <p:cNvSpPr txBox="1">
            <a:spLocks noChangeArrowheads="1"/>
          </p:cNvSpPr>
          <p:nvPr/>
        </p:nvSpPr>
        <p:spPr bwMode="auto">
          <a:xfrm>
            <a:off x="6934200" y="1752600"/>
            <a:ext cx="1219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 = 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Searching for an Item: </a:t>
            </a:r>
            <a:r>
              <a:rPr lang="en-US" altLang="zh-CN">
                <a:latin typeface="Arial" charset="0"/>
                <a:ea typeface="宋体" charset="-122"/>
              </a:rPr>
              <a:t>count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05000"/>
            <a:ext cx="4191000" cy="4435475"/>
          </a:xfrm>
          <a:noFill/>
          <a:ln/>
        </p:spPr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Start at the root.</a:t>
            </a:r>
          </a:p>
          <a:p>
            <a:pPr marL="457200" indent="-457200"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locate i so that !(data[i]&lt;target)</a:t>
            </a:r>
          </a:p>
          <a:p>
            <a:pPr marL="457200" indent="-457200"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If (data[i] is target)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1;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if (no children)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0;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     subset[i]-&gt;count (target);</a:t>
            </a:r>
          </a:p>
        </p:txBody>
      </p:sp>
      <p:grpSp>
        <p:nvGrpSpPr>
          <p:cNvPr id="336900" name="Group 4"/>
          <p:cNvGrpSpPr>
            <a:grpSpLocks/>
          </p:cNvGrpSpPr>
          <p:nvPr/>
        </p:nvGrpSpPr>
        <p:grpSpPr bwMode="auto">
          <a:xfrm>
            <a:off x="3581400" y="2247900"/>
            <a:ext cx="5427663" cy="2746375"/>
            <a:chOff x="2256" y="1416"/>
            <a:chExt cx="3419" cy="1730"/>
          </a:xfrm>
        </p:grpSpPr>
        <p:sp>
          <p:nvSpPr>
            <p:cNvPr id="336901" name="Text Box 5"/>
            <p:cNvSpPr txBox="1">
              <a:spLocks noChangeArrowheads="1"/>
            </p:cNvSpPr>
            <p:nvPr/>
          </p:nvSpPr>
          <p:spPr bwMode="auto">
            <a:xfrm>
              <a:off x="4720" y="2139"/>
              <a:ext cx="794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19 and 22</a:t>
              </a:r>
            </a:p>
          </p:txBody>
        </p:sp>
        <p:sp>
          <p:nvSpPr>
            <p:cNvPr id="336902" name="Text Box 6"/>
            <p:cNvSpPr txBox="1">
              <a:spLocks noChangeArrowheads="1"/>
            </p:cNvSpPr>
            <p:nvPr/>
          </p:nvSpPr>
          <p:spPr bwMode="auto">
            <a:xfrm>
              <a:off x="3697" y="1416"/>
              <a:ext cx="719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6 and 17</a:t>
              </a:r>
            </a:p>
          </p:txBody>
        </p:sp>
        <p:sp>
          <p:nvSpPr>
            <p:cNvPr id="336903" name="Text Box 7"/>
            <p:cNvSpPr txBox="1">
              <a:spLocks noChangeArrowheads="1"/>
            </p:cNvSpPr>
            <p:nvPr/>
          </p:nvSpPr>
          <p:spPr bwMode="auto">
            <a:xfrm>
              <a:off x="2256" y="2905"/>
              <a:ext cx="72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  and  3</a:t>
              </a:r>
            </a:p>
          </p:txBody>
        </p:sp>
        <p:sp>
          <p:nvSpPr>
            <p:cNvPr id="336904" name="Text Box 8"/>
            <p:cNvSpPr txBox="1">
              <a:spLocks noChangeArrowheads="1"/>
            </p:cNvSpPr>
            <p:nvPr/>
          </p:nvSpPr>
          <p:spPr bwMode="auto">
            <a:xfrm>
              <a:off x="2976" y="2139"/>
              <a:ext cx="26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4</a:t>
              </a:r>
            </a:p>
          </p:txBody>
        </p:sp>
        <p:sp>
          <p:nvSpPr>
            <p:cNvPr id="336905" name="Text Box 9"/>
            <p:cNvSpPr txBox="1">
              <a:spLocks noChangeArrowheads="1"/>
            </p:cNvSpPr>
            <p:nvPr/>
          </p:nvSpPr>
          <p:spPr bwMode="auto">
            <a:xfrm>
              <a:off x="5280" y="2905"/>
              <a:ext cx="39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25</a:t>
              </a:r>
            </a:p>
          </p:txBody>
        </p:sp>
        <p:sp>
          <p:nvSpPr>
            <p:cNvPr id="336906" name="Text Box 10"/>
            <p:cNvSpPr txBox="1">
              <a:spLocks noChangeArrowheads="1"/>
            </p:cNvSpPr>
            <p:nvPr/>
          </p:nvSpPr>
          <p:spPr bwMode="auto">
            <a:xfrm>
              <a:off x="3984" y="2905"/>
              <a:ext cx="28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16</a:t>
              </a:r>
            </a:p>
          </p:txBody>
        </p:sp>
        <p:sp>
          <p:nvSpPr>
            <p:cNvPr id="336907" name="Text Box 11"/>
            <p:cNvSpPr txBox="1">
              <a:spLocks noChangeArrowheads="1"/>
            </p:cNvSpPr>
            <p:nvPr/>
          </p:nvSpPr>
          <p:spPr bwMode="auto">
            <a:xfrm>
              <a:off x="3052" y="2905"/>
              <a:ext cx="26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5</a:t>
              </a:r>
            </a:p>
          </p:txBody>
        </p:sp>
        <p:sp>
          <p:nvSpPr>
            <p:cNvPr id="336908" name="Text Box 12"/>
            <p:cNvSpPr txBox="1">
              <a:spLocks noChangeArrowheads="1"/>
            </p:cNvSpPr>
            <p:nvPr/>
          </p:nvSpPr>
          <p:spPr bwMode="auto">
            <a:xfrm>
              <a:off x="3504" y="2905"/>
              <a:ext cx="30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10</a:t>
              </a:r>
            </a:p>
          </p:txBody>
        </p:sp>
        <p:sp>
          <p:nvSpPr>
            <p:cNvPr id="336909" name="Line 13"/>
            <p:cNvSpPr>
              <a:spLocks noChangeShapeType="1"/>
            </p:cNvSpPr>
            <p:nvPr/>
          </p:nvSpPr>
          <p:spPr bwMode="auto">
            <a:xfrm flipH="1">
              <a:off x="3165" y="1672"/>
              <a:ext cx="682" cy="4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6910" name="Line 14"/>
            <p:cNvSpPr>
              <a:spLocks noChangeShapeType="1"/>
            </p:cNvSpPr>
            <p:nvPr/>
          </p:nvSpPr>
          <p:spPr bwMode="auto">
            <a:xfrm>
              <a:off x="4189" y="1672"/>
              <a:ext cx="758" cy="4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6911" name="Line 15"/>
            <p:cNvSpPr>
              <a:spLocks noChangeShapeType="1"/>
            </p:cNvSpPr>
            <p:nvPr/>
          </p:nvSpPr>
          <p:spPr bwMode="auto">
            <a:xfrm flipH="1">
              <a:off x="2673" y="2380"/>
              <a:ext cx="383" cy="4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6912" name="Line 16"/>
            <p:cNvSpPr>
              <a:spLocks noChangeShapeType="1"/>
            </p:cNvSpPr>
            <p:nvPr/>
          </p:nvSpPr>
          <p:spPr bwMode="auto">
            <a:xfrm>
              <a:off x="3163" y="2373"/>
              <a:ext cx="0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6913" name="Line 17"/>
            <p:cNvSpPr>
              <a:spLocks noChangeShapeType="1"/>
            </p:cNvSpPr>
            <p:nvPr/>
          </p:nvSpPr>
          <p:spPr bwMode="auto">
            <a:xfrm>
              <a:off x="4014" y="2367"/>
              <a:ext cx="87" cy="5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6914" name="Line 18"/>
            <p:cNvSpPr>
              <a:spLocks noChangeShapeType="1"/>
            </p:cNvSpPr>
            <p:nvPr/>
          </p:nvSpPr>
          <p:spPr bwMode="auto">
            <a:xfrm flipH="1">
              <a:off x="4681" y="2395"/>
              <a:ext cx="227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6915" name="Line 19"/>
            <p:cNvSpPr>
              <a:spLocks noChangeShapeType="1"/>
            </p:cNvSpPr>
            <p:nvPr/>
          </p:nvSpPr>
          <p:spPr bwMode="auto">
            <a:xfrm>
              <a:off x="5212" y="2352"/>
              <a:ext cx="265" cy="5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6916" name="Text Box 20"/>
            <p:cNvSpPr txBox="1">
              <a:spLocks noChangeArrowheads="1"/>
            </p:cNvSpPr>
            <p:nvPr/>
          </p:nvSpPr>
          <p:spPr bwMode="auto">
            <a:xfrm>
              <a:off x="3847" y="2139"/>
              <a:ext cx="377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12</a:t>
              </a:r>
            </a:p>
          </p:txBody>
        </p:sp>
        <p:sp>
          <p:nvSpPr>
            <p:cNvPr id="336917" name="Line 21"/>
            <p:cNvSpPr>
              <a:spLocks noChangeShapeType="1"/>
            </p:cNvSpPr>
            <p:nvPr/>
          </p:nvSpPr>
          <p:spPr bwMode="auto">
            <a:xfrm flipH="1">
              <a:off x="3620" y="2352"/>
              <a:ext cx="303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6918" name="Line 22"/>
            <p:cNvSpPr>
              <a:spLocks noChangeShapeType="1"/>
            </p:cNvSpPr>
            <p:nvPr/>
          </p:nvSpPr>
          <p:spPr bwMode="auto">
            <a:xfrm flipH="1">
              <a:off x="3961" y="1672"/>
              <a:ext cx="0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6919" name="Text Box 23"/>
            <p:cNvSpPr txBox="1">
              <a:spLocks noChangeArrowheads="1"/>
            </p:cNvSpPr>
            <p:nvPr/>
          </p:nvSpPr>
          <p:spPr bwMode="auto">
            <a:xfrm>
              <a:off x="4848" y="2905"/>
              <a:ext cx="33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20</a:t>
              </a:r>
            </a:p>
          </p:txBody>
        </p:sp>
        <p:sp>
          <p:nvSpPr>
            <p:cNvPr id="336920" name="Text Box 24"/>
            <p:cNvSpPr txBox="1">
              <a:spLocks noChangeArrowheads="1"/>
            </p:cNvSpPr>
            <p:nvPr/>
          </p:nvSpPr>
          <p:spPr bwMode="auto">
            <a:xfrm>
              <a:off x="4429" y="2915"/>
              <a:ext cx="352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18</a:t>
              </a:r>
            </a:p>
          </p:txBody>
        </p:sp>
        <p:sp>
          <p:nvSpPr>
            <p:cNvPr id="336921" name="Line 25"/>
            <p:cNvSpPr>
              <a:spLocks noChangeShapeType="1"/>
            </p:cNvSpPr>
            <p:nvPr/>
          </p:nvSpPr>
          <p:spPr bwMode="auto">
            <a:xfrm flipH="1">
              <a:off x="5059" y="2395"/>
              <a:ext cx="1" cy="4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6922" name="Text Box 26"/>
          <p:cNvSpPr txBox="1">
            <a:spLocks noChangeArrowheads="1"/>
          </p:cNvSpPr>
          <p:nvPr/>
        </p:nvSpPr>
        <p:spPr bwMode="auto">
          <a:xfrm>
            <a:off x="1828800" y="1295400"/>
            <a:ext cx="5943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search for 10:   cout  &lt;&lt; count (10);</a:t>
            </a:r>
          </a:p>
        </p:txBody>
      </p:sp>
      <p:sp>
        <p:nvSpPr>
          <p:cNvPr id="336923" name="Line 27"/>
          <p:cNvSpPr>
            <a:spLocks noChangeShapeType="1"/>
          </p:cNvSpPr>
          <p:nvPr/>
        </p:nvSpPr>
        <p:spPr bwMode="auto">
          <a:xfrm>
            <a:off x="6705600" y="1981200"/>
            <a:ext cx="0" cy="2286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6924" name="Text Box 28"/>
          <p:cNvSpPr txBox="1">
            <a:spLocks noChangeArrowheads="1"/>
          </p:cNvSpPr>
          <p:nvPr/>
        </p:nvSpPr>
        <p:spPr bwMode="auto">
          <a:xfrm>
            <a:off x="6934200" y="18288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 = 1</a:t>
            </a:r>
          </a:p>
        </p:txBody>
      </p:sp>
      <p:sp>
        <p:nvSpPr>
          <p:cNvPr id="336925" name="Oval 29"/>
          <p:cNvSpPr>
            <a:spLocks noChangeArrowheads="1"/>
          </p:cNvSpPr>
          <p:nvPr/>
        </p:nvSpPr>
        <p:spPr bwMode="auto">
          <a:xfrm>
            <a:off x="5334000" y="3048000"/>
            <a:ext cx="1676400" cy="23622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926" name="Text Box 30"/>
          <p:cNvSpPr txBox="1">
            <a:spLocks noChangeArrowheads="1"/>
          </p:cNvSpPr>
          <p:nvPr/>
        </p:nvSpPr>
        <p:spPr bwMode="auto">
          <a:xfrm>
            <a:off x="5486400" y="5486400"/>
            <a:ext cx="1676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subset[1]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Searching for an Item: </a:t>
            </a:r>
            <a:r>
              <a:rPr lang="en-US" altLang="zh-CN">
                <a:latin typeface="Arial" charset="0"/>
                <a:ea typeface="宋体" charset="-122"/>
              </a:rPr>
              <a:t>count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05000"/>
            <a:ext cx="4191000" cy="4435475"/>
          </a:xfrm>
          <a:noFill/>
          <a:ln/>
        </p:spPr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Start at the root.</a:t>
            </a:r>
          </a:p>
          <a:p>
            <a:pPr marL="457200" indent="-457200"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locate i so that !(data[i]&lt;target)</a:t>
            </a:r>
          </a:p>
          <a:p>
            <a:pPr marL="457200" indent="-457200"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If (data[i] is target)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1;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if (no children)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0;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     subset[i]-&gt;count (target);</a:t>
            </a:r>
          </a:p>
        </p:txBody>
      </p:sp>
      <p:grpSp>
        <p:nvGrpSpPr>
          <p:cNvPr id="337924" name="Group 4"/>
          <p:cNvGrpSpPr>
            <a:grpSpLocks/>
          </p:cNvGrpSpPr>
          <p:nvPr/>
        </p:nvGrpSpPr>
        <p:grpSpPr bwMode="auto">
          <a:xfrm>
            <a:off x="3581400" y="2247900"/>
            <a:ext cx="5427663" cy="2746375"/>
            <a:chOff x="2256" y="1416"/>
            <a:chExt cx="3419" cy="1730"/>
          </a:xfrm>
        </p:grpSpPr>
        <p:sp>
          <p:nvSpPr>
            <p:cNvPr id="337925" name="Text Box 5"/>
            <p:cNvSpPr txBox="1">
              <a:spLocks noChangeArrowheads="1"/>
            </p:cNvSpPr>
            <p:nvPr/>
          </p:nvSpPr>
          <p:spPr bwMode="auto">
            <a:xfrm>
              <a:off x="4720" y="2139"/>
              <a:ext cx="794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19 and 22</a:t>
              </a:r>
            </a:p>
          </p:txBody>
        </p:sp>
        <p:sp>
          <p:nvSpPr>
            <p:cNvPr id="337926" name="Text Box 6"/>
            <p:cNvSpPr txBox="1">
              <a:spLocks noChangeArrowheads="1"/>
            </p:cNvSpPr>
            <p:nvPr/>
          </p:nvSpPr>
          <p:spPr bwMode="auto">
            <a:xfrm>
              <a:off x="3697" y="1416"/>
              <a:ext cx="719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6 and 17</a:t>
              </a:r>
            </a:p>
          </p:txBody>
        </p:sp>
        <p:sp>
          <p:nvSpPr>
            <p:cNvPr id="337927" name="Text Box 7"/>
            <p:cNvSpPr txBox="1">
              <a:spLocks noChangeArrowheads="1"/>
            </p:cNvSpPr>
            <p:nvPr/>
          </p:nvSpPr>
          <p:spPr bwMode="auto">
            <a:xfrm>
              <a:off x="2256" y="2905"/>
              <a:ext cx="72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  and  3</a:t>
              </a:r>
            </a:p>
          </p:txBody>
        </p:sp>
        <p:sp>
          <p:nvSpPr>
            <p:cNvPr id="337928" name="Text Box 8"/>
            <p:cNvSpPr txBox="1">
              <a:spLocks noChangeArrowheads="1"/>
            </p:cNvSpPr>
            <p:nvPr/>
          </p:nvSpPr>
          <p:spPr bwMode="auto">
            <a:xfrm>
              <a:off x="2976" y="2139"/>
              <a:ext cx="26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4</a:t>
              </a:r>
            </a:p>
          </p:txBody>
        </p:sp>
        <p:sp>
          <p:nvSpPr>
            <p:cNvPr id="337929" name="Text Box 9"/>
            <p:cNvSpPr txBox="1">
              <a:spLocks noChangeArrowheads="1"/>
            </p:cNvSpPr>
            <p:nvPr/>
          </p:nvSpPr>
          <p:spPr bwMode="auto">
            <a:xfrm>
              <a:off x="5280" y="2905"/>
              <a:ext cx="39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25</a:t>
              </a:r>
            </a:p>
          </p:txBody>
        </p:sp>
        <p:sp>
          <p:nvSpPr>
            <p:cNvPr id="337930" name="Text Box 10"/>
            <p:cNvSpPr txBox="1">
              <a:spLocks noChangeArrowheads="1"/>
            </p:cNvSpPr>
            <p:nvPr/>
          </p:nvSpPr>
          <p:spPr bwMode="auto">
            <a:xfrm>
              <a:off x="3984" y="2905"/>
              <a:ext cx="28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16</a:t>
              </a:r>
            </a:p>
          </p:txBody>
        </p:sp>
        <p:sp>
          <p:nvSpPr>
            <p:cNvPr id="337931" name="Text Box 11"/>
            <p:cNvSpPr txBox="1">
              <a:spLocks noChangeArrowheads="1"/>
            </p:cNvSpPr>
            <p:nvPr/>
          </p:nvSpPr>
          <p:spPr bwMode="auto">
            <a:xfrm>
              <a:off x="3052" y="2905"/>
              <a:ext cx="26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5</a:t>
              </a:r>
            </a:p>
          </p:txBody>
        </p:sp>
        <p:sp>
          <p:nvSpPr>
            <p:cNvPr id="337932" name="Text Box 12"/>
            <p:cNvSpPr txBox="1">
              <a:spLocks noChangeArrowheads="1"/>
            </p:cNvSpPr>
            <p:nvPr/>
          </p:nvSpPr>
          <p:spPr bwMode="auto">
            <a:xfrm>
              <a:off x="3504" y="2905"/>
              <a:ext cx="30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10</a:t>
              </a:r>
            </a:p>
          </p:txBody>
        </p:sp>
        <p:sp>
          <p:nvSpPr>
            <p:cNvPr id="337933" name="Line 13"/>
            <p:cNvSpPr>
              <a:spLocks noChangeShapeType="1"/>
            </p:cNvSpPr>
            <p:nvPr/>
          </p:nvSpPr>
          <p:spPr bwMode="auto">
            <a:xfrm flipH="1">
              <a:off x="3165" y="1672"/>
              <a:ext cx="682" cy="4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34" name="Line 14"/>
            <p:cNvSpPr>
              <a:spLocks noChangeShapeType="1"/>
            </p:cNvSpPr>
            <p:nvPr/>
          </p:nvSpPr>
          <p:spPr bwMode="auto">
            <a:xfrm>
              <a:off x="4189" y="1672"/>
              <a:ext cx="758" cy="4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35" name="Line 15"/>
            <p:cNvSpPr>
              <a:spLocks noChangeShapeType="1"/>
            </p:cNvSpPr>
            <p:nvPr/>
          </p:nvSpPr>
          <p:spPr bwMode="auto">
            <a:xfrm flipH="1">
              <a:off x="2673" y="2380"/>
              <a:ext cx="383" cy="4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36" name="Line 16"/>
            <p:cNvSpPr>
              <a:spLocks noChangeShapeType="1"/>
            </p:cNvSpPr>
            <p:nvPr/>
          </p:nvSpPr>
          <p:spPr bwMode="auto">
            <a:xfrm>
              <a:off x="3163" y="2373"/>
              <a:ext cx="0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37" name="Line 17"/>
            <p:cNvSpPr>
              <a:spLocks noChangeShapeType="1"/>
            </p:cNvSpPr>
            <p:nvPr/>
          </p:nvSpPr>
          <p:spPr bwMode="auto">
            <a:xfrm>
              <a:off x="4014" y="2367"/>
              <a:ext cx="87" cy="5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38" name="Line 18"/>
            <p:cNvSpPr>
              <a:spLocks noChangeShapeType="1"/>
            </p:cNvSpPr>
            <p:nvPr/>
          </p:nvSpPr>
          <p:spPr bwMode="auto">
            <a:xfrm flipH="1">
              <a:off x="4681" y="2395"/>
              <a:ext cx="227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39" name="Line 19"/>
            <p:cNvSpPr>
              <a:spLocks noChangeShapeType="1"/>
            </p:cNvSpPr>
            <p:nvPr/>
          </p:nvSpPr>
          <p:spPr bwMode="auto">
            <a:xfrm>
              <a:off x="5212" y="2352"/>
              <a:ext cx="265" cy="5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40" name="Text Box 20"/>
            <p:cNvSpPr txBox="1">
              <a:spLocks noChangeArrowheads="1"/>
            </p:cNvSpPr>
            <p:nvPr/>
          </p:nvSpPr>
          <p:spPr bwMode="auto">
            <a:xfrm>
              <a:off x="3847" y="2139"/>
              <a:ext cx="377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12</a:t>
              </a:r>
            </a:p>
          </p:txBody>
        </p:sp>
        <p:sp>
          <p:nvSpPr>
            <p:cNvPr id="337941" name="Line 21"/>
            <p:cNvSpPr>
              <a:spLocks noChangeShapeType="1"/>
            </p:cNvSpPr>
            <p:nvPr/>
          </p:nvSpPr>
          <p:spPr bwMode="auto">
            <a:xfrm flipH="1">
              <a:off x="3620" y="2352"/>
              <a:ext cx="303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42" name="Line 22"/>
            <p:cNvSpPr>
              <a:spLocks noChangeShapeType="1"/>
            </p:cNvSpPr>
            <p:nvPr/>
          </p:nvSpPr>
          <p:spPr bwMode="auto">
            <a:xfrm flipH="1">
              <a:off x="3961" y="1672"/>
              <a:ext cx="0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43" name="Text Box 23"/>
            <p:cNvSpPr txBox="1">
              <a:spLocks noChangeArrowheads="1"/>
            </p:cNvSpPr>
            <p:nvPr/>
          </p:nvSpPr>
          <p:spPr bwMode="auto">
            <a:xfrm>
              <a:off x="4848" y="2905"/>
              <a:ext cx="33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20</a:t>
              </a:r>
            </a:p>
          </p:txBody>
        </p:sp>
        <p:sp>
          <p:nvSpPr>
            <p:cNvPr id="337944" name="Text Box 24"/>
            <p:cNvSpPr txBox="1">
              <a:spLocks noChangeArrowheads="1"/>
            </p:cNvSpPr>
            <p:nvPr/>
          </p:nvSpPr>
          <p:spPr bwMode="auto">
            <a:xfrm>
              <a:off x="4429" y="2915"/>
              <a:ext cx="352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18</a:t>
              </a:r>
            </a:p>
          </p:txBody>
        </p:sp>
        <p:sp>
          <p:nvSpPr>
            <p:cNvPr id="337945" name="Line 25"/>
            <p:cNvSpPr>
              <a:spLocks noChangeShapeType="1"/>
            </p:cNvSpPr>
            <p:nvPr/>
          </p:nvSpPr>
          <p:spPr bwMode="auto">
            <a:xfrm flipH="1">
              <a:off x="5059" y="2395"/>
              <a:ext cx="1" cy="4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46" name="Text Box 26"/>
          <p:cNvSpPr txBox="1">
            <a:spLocks noChangeArrowheads="1"/>
          </p:cNvSpPr>
          <p:nvPr/>
        </p:nvSpPr>
        <p:spPr bwMode="auto">
          <a:xfrm>
            <a:off x="1828800" y="1295400"/>
            <a:ext cx="5943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search for 10:   cout  &lt;&lt; count (10);</a:t>
            </a:r>
          </a:p>
        </p:txBody>
      </p:sp>
      <p:sp>
        <p:nvSpPr>
          <p:cNvPr id="337947" name="Line 27"/>
          <p:cNvSpPr>
            <a:spLocks noChangeShapeType="1"/>
          </p:cNvSpPr>
          <p:nvPr/>
        </p:nvSpPr>
        <p:spPr bwMode="auto">
          <a:xfrm>
            <a:off x="6477000" y="3124200"/>
            <a:ext cx="0" cy="2286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48" name="Text Box 28"/>
          <p:cNvSpPr txBox="1">
            <a:spLocks noChangeArrowheads="1"/>
          </p:cNvSpPr>
          <p:nvPr/>
        </p:nvSpPr>
        <p:spPr bwMode="auto">
          <a:xfrm>
            <a:off x="6629400" y="29718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 = 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Topics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Why B-Tree</a:t>
            </a:r>
          </a:p>
          <a:p>
            <a:pPr lvl="1"/>
            <a:r>
              <a:rPr lang="en-US" altLang="zh-CN">
                <a:ea typeface="宋体" charset="-122"/>
              </a:rPr>
              <a:t>The problem of an unbalanced tree</a:t>
            </a:r>
          </a:p>
          <a:p>
            <a:r>
              <a:rPr lang="en-US" altLang="zh-CN">
                <a:ea typeface="宋体" charset="-122"/>
              </a:rPr>
              <a:t>The B-Tree Rules</a:t>
            </a:r>
          </a:p>
          <a:p>
            <a:r>
              <a:rPr lang="en-US" altLang="zh-CN">
                <a:ea typeface="宋体" charset="-122"/>
              </a:rPr>
              <a:t>The Set Class ADT with B-Trees</a:t>
            </a:r>
          </a:p>
          <a:p>
            <a:r>
              <a:rPr lang="en-US" altLang="zh-CN">
                <a:ea typeface="宋体" charset="-122"/>
              </a:rPr>
              <a:t>Search for an Item in a B-Tree</a:t>
            </a:r>
          </a:p>
          <a:p>
            <a:r>
              <a:rPr lang="en-US" altLang="zh-CN">
                <a:ea typeface="宋体" charset="-122"/>
              </a:rPr>
              <a:t>Insert an Item in a B-Tree (*)</a:t>
            </a:r>
          </a:p>
          <a:p>
            <a:r>
              <a:rPr lang="en-US" altLang="zh-CN">
                <a:ea typeface="宋体" charset="-122"/>
              </a:rPr>
              <a:t>Remove a Item from a B-Tree (*)</a:t>
            </a:r>
          </a:p>
          <a:p>
            <a:pPr>
              <a:buFont typeface="Monotype Sorts" pitchFamily="2" charset="2"/>
              <a:buNone/>
            </a:pP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Searching for an Item: </a:t>
            </a:r>
            <a:r>
              <a:rPr lang="en-US" altLang="zh-CN">
                <a:latin typeface="Arial" charset="0"/>
                <a:ea typeface="宋体" charset="-122"/>
              </a:rPr>
              <a:t>count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05000"/>
            <a:ext cx="4191000" cy="4435475"/>
          </a:xfrm>
          <a:noFill/>
          <a:ln/>
        </p:spPr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Start at the root.</a:t>
            </a:r>
          </a:p>
          <a:p>
            <a:pPr marL="457200" indent="-457200"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locate i so that !(data[i]&lt;target)</a:t>
            </a:r>
          </a:p>
          <a:p>
            <a:pPr marL="457200" indent="-457200"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If (data[i] is target)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1;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if (no children)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0;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     subset[i]-&gt;count (target);</a:t>
            </a:r>
          </a:p>
        </p:txBody>
      </p:sp>
      <p:grpSp>
        <p:nvGrpSpPr>
          <p:cNvPr id="338948" name="Group 4"/>
          <p:cNvGrpSpPr>
            <a:grpSpLocks/>
          </p:cNvGrpSpPr>
          <p:nvPr/>
        </p:nvGrpSpPr>
        <p:grpSpPr bwMode="auto">
          <a:xfrm>
            <a:off x="3581400" y="2247900"/>
            <a:ext cx="5427663" cy="2746375"/>
            <a:chOff x="2256" y="1416"/>
            <a:chExt cx="3419" cy="1730"/>
          </a:xfrm>
        </p:grpSpPr>
        <p:sp>
          <p:nvSpPr>
            <p:cNvPr id="338949" name="Text Box 5"/>
            <p:cNvSpPr txBox="1">
              <a:spLocks noChangeArrowheads="1"/>
            </p:cNvSpPr>
            <p:nvPr/>
          </p:nvSpPr>
          <p:spPr bwMode="auto">
            <a:xfrm>
              <a:off x="4720" y="2139"/>
              <a:ext cx="794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19 and 22</a:t>
              </a:r>
            </a:p>
          </p:txBody>
        </p:sp>
        <p:sp>
          <p:nvSpPr>
            <p:cNvPr id="338950" name="Text Box 6"/>
            <p:cNvSpPr txBox="1">
              <a:spLocks noChangeArrowheads="1"/>
            </p:cNvSpPr>
            <p:nvPr/>
          </p:nvSpPr>
          <p:spPr bwMode="auto">
            <a:xfrm>
              <a:off x="3697" y="1416"/>
              <a:ext cx="719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6 and 17</a:t>
              </a:r>
            </a:p>
          </p:txBody>
        </p:sp>
        <p:sp>
          <p:nvSpPr>
            <p:cNvPr id="338951" name="Text Box 7"/>
            <p:cNvSpPr txBox="1">
              <a:spLocks noChangeArrowheads="1"/>
            </p:cNvSpPr>
            <p:nvPr/>
          </p:nvSpPr>
          <p:spPr bwMode="auto">
            <a:xfrm>
              <a:off x="2256" y="2905"/>
              <a:ext cx="72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  and  3</a:t>
              </a:r>
            </a:p>
          </p:txBody>
        </p:sp>
        <p:sp>
          <p:nvSpPr>
            <p:cNvPr id="338952" name="Text Box 8"/>
            <p:cNvSpPr txBox="1">
              <a:spLocks noChangeArrowheads="1"/>
            </p:cNvSpPr>
            <p:nvPr/>
          </p:nvSpPr>
          <p:spPr bwMode="auto">
            <a:xfrm>
              <a:off x="2976" y="2139"/>
              <a:ext cx="26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4</a:t>
              </a:r>
            </a:p>
          </p:txBody>
        </p:sp>
        <p:sp>
          <p:nvSpPr>
            <p:cNvPr id="338953" name="Text Box 9"/>
            <p:cNvSpPr txBox="1">
              <a:spLocks noChangeArrowheads="1"/>
            </p:cNvSpPr>
            <p:nvPr/>
          </p:nvSpPr>
          <p:spPr bwMode="auto">
            <a:xfrm>
              <a:off x="5280" y="2905"/>
              <a:ext cx="39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25</a:t>
              </a:r>
            </a:p>
          </p:txBody>
        </p:sp>
        <p:sp>
          <p:nvSpPr>
            <p:cNvPr id="338954" name="Text Box 10"/>
            <p:cNvSpPr txBox="1">
              <a:spLocks noChangeArrowheads="1"/>
            </p:cNvSpPr>
            <p:nvPr/>
          </p:nvSpPr>
          <p:spPr bwMode="auto">
            <a:xfrm>
              <a:off x="3984" y="2905"/>
              <a:ext cx="28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16</a:t>
              </a:r>
            </a:p>
          </p:txBody>
        </p:sp>
        <p:sp>
          <p:nvSpPr>
            <p:cNvPr id="338955" name="Text Box 11"/>
            <p:cNvSpPr txBox="1">
              <a:spLocks noChangeArrowheads="1"/>
            </p:cNvSpPr>
            <p:nvPr/>
          </p:nvSpPr>
          <p:spPr bwMode="auto">
            <a:xfrm>
              <a:off x="3052" y="2905"/>
              <a:ext cx="26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5</a:t>
              </a:r>
            </a:p>
          </p:txBody>
        </p:sp>
        <p:sp>
          <p:nvSpPr>
            <p:cNvPr id="338956" name="Text Box 12"/>
            <p:cNvSpPr txBox="1">
              <a:spLocks noChangeArrowheads="1"/>
            </p:cNvSpPr>
            <p:nvPr/>
          </p:nvSpPr>
          <p:spPr bwMode="auto">
            <a:xfrm>
              <a:off x="3504" y="2905"/>
              <a:ext cx="30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10</a:t>
              </a:r>
            </a:p>
          </p:txBody>
        </p:sp>
        <p:sp>
          <p:nvSpPr>
            <p:cNvPr id="338957" name="Line 13"/>
            <p:cNvSpPr>
              <a:spLocks noChangeShapeType="1"/>
            </p:cNvSpPr>
            <p:nvPr/>
          </p:nvSpPr>
          <p:spPr bwMode="auto">
            <a:xfrm flipH="1">
              <a:off x="3165" y="1672"/>
              <a:ext cx="682" cy="4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8" name="Line 14"/>
            <p:cNvSpPr>
              <a:spLocks noChangeShapeType="1"/>
            </p:cNvSpPr>
            <p:nvPr/>
          </p:nvSpPr>
          <p:spPr bwMode="auto">
            <a:xfrm>
              <a:off x="4189" y="1672"/>
              <a:ext cx="758" cy="4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9" name="Line 15"/>
            <p:cNvSpPr>
              <a:spLocks noChangeShapeType="1"/>
            </p:cNvSpPr>
            <p:nvPr/>
          </p:nvSpPr>
          <p:spPr bwMode="auto">
            <a:xfrm flipH="1">
              <a:off x="2673" y="2380"/>
              <a:ext cx="383" cy="4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60" name="Line 16"/>
            <p:cNvSpPr>
              <a:spLocks noChangeShapeType="1"/>
            </p:cNvSpPr>
            <p:nvPr/>
          </p:nvSpPr>
          <p:spPr bwMode="auto">
            <a:xfrm>
              <a:off x="3163" y="2373"/>
              <a:ext cx="0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61" name="Line 17"/>
            <p:cNvSpPr>
              <a:spLocks noChangeShapeType="1"/>
            </p:cNvSpPr>
            <p:nvPr/>
          </p:nvSpPr>
          <p:spPr bwMode="auto">
            <a:xfrm>
              <a:off x="4014" y="2367"/>
              <a:ext cx="87" cy="5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62" name="Line 18"/>
            <p:cNvSpPr>
              <a:spLocks noChangeShapeType="1"/>
            </p:cNvSpPr>
            <p:nvPr/>
          </p:nvSpPr>
          <p:spPr bwMode="auto">
            <a:xfrm flipH="1">
              <a:off x="4681" y="2395"/>
              <a:ext cx="227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63" name="Line 19"/>
            <p:cNvSpPr>
              <a:spLocks noChangeShapeType="1"/>
            </p:cNvSpPr>
            <p:nvPr/>
          </p:nvSpPr>
          <p:spPr bwMode="auto">
            <a:xfrm>
              <a:off x="5212" y="2352"/>
              <a:ext cx="265" cy="5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64" name="Text Box 20"/>
            <p:cNvSpPr txBox="1">
              <a:spLocks noChangeArrowheads="1"/>
            </p:cNvSpPr>
            <p:nvPr/>
          </p:nvSpPr>
          <p:spPr bwMode="auto">
            <a:xfrm>
              <a:off x="3847" y="2139"/>
              <a:ext cx="377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12</a:t>
              </a:r>
            </a:p>
          </p:txBody>
        </p:sp>
        <p:sp>
          <p:nvSpPr>
            <p:cNvPr id="338965" name="Line 21"/>
            <p:cNvSpPr>
              <a:spLocks noChangeShapeType="1"/>
            </p:cNvSpPr>
            <p:nvPr/>
          </p:nvSpPr>
          <p:spPr bwMode="auto">
            <a:xfrm flipH="1">
              <a:off x="3620" y="2352"/>
              <a:ext cx="303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66" name="Line 22"/>
            <p:cNvSpPr>
              <a:spLocks noChangeShapeType="1"/>
            </p:cNvSpPr>
            <p:nvPr/>
          </p:nvSpPr>
          <p:spPr bwMode="auto">
            <a:xfrm flipH="1">
              <a:off x="3961" y="1672"/>
              <a:ext cx="0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67" name="Text Box 23"/>
            <p:cNvSpPr txBox="1">
              <a:spLocks noChangeArrowheads="1"/>
            </p:cNvSpPr>
            <p:nvPr/>
          </p:nvSpPr>
          <p:spPr bwMode="auto">
            <a:xfrm>
              <a:off x="4848" y="2905"/>
              <a:ext cx="33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20</a:t>
              </a:r>
            </a:p>
          </p:txBody>
        </p:sp>
        <p:sp>
          <p:nvSpPr>
            <p:cNvPr id="338968" name="Text Box 24"/>
            <p:cNvSpPr txBox="1">
              <a:spLocks noChangeArrowheads="1"/>
            </p:cNvSpPr>
            <p:nvPr/>
          </p:nvSpPr>
          <p:spPr bwMode="auto">
            <a:xfrm>
              <a:off x="4429" y="2915"/>
              <a:ext cx="352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18</a:t>
              </a:r>
            </a:p>
          </p:txBody>
        </p:sp>
        <p:sp>
          <p:nvSpPr>
            <p:cNvPr id="338969" name="Line 25"/>
            <p:cNvSpPr>
              <a:spLocks noChangeShapeType="1"/>
            </p:cNvSpPr>
            <p:nvPr/>
          </p:nvSpPr>
          <p:spPr bwMode="auto">
            <a:xfrm flipH="1">
              <a:off x="5059" y="2395"/>
              <a:ext cx="1" cy="4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970" name="Text Box 26"/>
          <p:cNvSpPr txBox="1">
            <a:spLocks noChangeArrowheads="1"/>
          </p:cNvSpPr>
          <p:nvPr/>
        </p:nvSpPr>
        <p:spPr bwMode="auto">
          <a:xfrm>
            <a:off x="1828800" y="1295400"/>
            <a:ext cx="5943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search for 10:   cout  &lt;&lt; count (10);</a:t>
            </a:r>
          </a:p>
        </p:txBody>
      </p:sp>
      <p:sp>
        <p:nvSpPr>
          <p:cNvPr id="338971" name="Line 27"/>
          <p:cNvSpPr>
            <a:spLocks noChangeShapeType="1"/>
          </p:cNvSpPr>
          <p:nvPr/>
        </p:nvSpPr>
        <p:spPr bwMode="auto">
          <a:xfrm>
            <a:off x="6477000" y="3124200"/>
            <a:ext cx="0" cy="2286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972" name="Text Box 28"/>
          <p:cNvSpPr txBox="1">
            <a:spLocks noChangeArrowheads="1"/>
          </p:cNvSpPr>
          <p:nvPr/>
        </p:nvSpPr>
        <p:spPr bwMode="auto">
          <a:xfrm>
            <a:off x="6629400" y="29718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 = 0</a:t>
            </a:r>
          </a:p>
        </p:txBody>
      </p:sp>
      <p:sp>
        <p:nvSpPr>
          <p:cNvPr id="338973" name="Oval 29"/>
          <p:cNvSpPr>
            <a:spLocks noChangeArrowheads="1"/>
          </p:cNvSpPr>
          <p:nvPr/>
        </p:nvSpPr>
        <p:spPr bwMode="auto">
          <a:xfrm>
            <a:off x="5410200" y="4419600"/>
            <a:ext cx="838200" cy="8382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74" name="Text Box 30"/>
          <p:cNvSpPr txBox="1">
            <a:spLocks noChangeArrowheads="1"/>
          </p:cNvSpPr>
          <p:nvPr/>
        </p:nvSpPr>
        <p:spPr bwMode="auto">
          <a:xfrm>
            <a:off x="5486400" y="5486400"/>
            <a:ext cx="1676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subset[0]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Searching for an Item: </a:t>
            </a:r>
            <a:r>
              <a:rPr lang="en-US" altLang="zh-CN">
                <a:latin typeface="Arial" charset="0"/>
                <a:ea typeface="宋体" charset="-122"/>
              </a:rPr>
              <a:t>count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05000"/>
            <a:ext cx="4191000" cy="4435475"/>
          </a:xfrm>
          <a:noFill/>
          <a:ln/>
        </p:spPr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Start at the root.</a:t>
            </a:r>
          </a:p>
          <a:p>
            <a:pPr marL="457200" indent="-457200"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locate i so that !(data[i]&lt;target)</a:t>
            </a:r>
          </a:p>
          <a:p>
            <a:pPr marL="457200" indent="-457200"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If (data[i] is target)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1;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if (no children)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0;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     subset[i]-&gt;count (target);</a:t>
            </a:r>
          </a:p>
        </p:txBody>
      </p:sp>
      <p:grpSp>
        <p:nvGrpSpPr>
          <p:cNvPr id="339972" name="Group 4"/>
          <p:cNvGrpSpPr>
            <a:grpSpLocks/>
          </p:cNvGrpSpPr>
          <p:nvPr/>
        </p:nvGrpSpPr>
        <p:grpSpPr bwMode="auto">
          <a:xfrm>
            <a:off x="3581400" y="2247900"/>
            <a:ext cx="5427663" cy="2746375"/>
            <a:chOff x="2256" y="1416"/>
            <a:chExt cx="3419" cy="1730"/>
          </a:xfrm>
        </p:grpSpPr>
        <p:sp>
          <p:nvSpPr>
            <p:cNvPr id="339973" name="Text Box 5"/>
            <p:cNvSpPr txBox="1">
              <a:spLocks noChangeArrowheads="1"/>
            </p:cNvSpPr>
            <p:nvPr/>
          </p:nvSpPr>
          <p:spPr bwMode="auto">
            <a:xfrm>
              <a:off x="4720" y="2139"/>
              <a:ext cx="794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19 and 22</a:t>
              </a:r>
            </a:p>
          </p:txBody>
        </p:sp>
        <p:sp>
          <p:nvSpPr>
            <p:cNvPr id="339974" name="Text Box 6"/>
            <p:cNvSpPr txBox="1">
              <a:spLocks noChangeArrowheads="1"/>
            </p:cNvSpPr>
            <p:nvPr/>
          </p:nvSpPr>
          <p:spPr bwMode="auto">
            <a:xfrm>
              <a:off x="3697" y="1416"/>
              <a:ext cx="719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6 and 17</a:t>
              </a:r>
            </a:p>
          </p:txBody>
        </p:sp>
        <p:sp>
          <p:nvSpPr>
            <p:cNvPr id="339975" name="Text Box 7"/>
            <p:cNvSpPr txBox="1">
              <a:spLocks noChangeArrowheads="1"/>
            </p:cNvSpPr>
            <p:nvPr/>
          </p:nvSpPr>
          <p:spPr bwMode="auto">
            <a:xfrm>
              <a:off x="2256" y="2905"/>
              <a:ext cx="72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  and  3</a:t>
              </a:r>
            </a:p>
          </p:txBody>
        </p:sp>
        <p:sp>
          <p:nvSpPr>
            <p:cNvPr id="339976" name="Text Box 8"/>
            <p:cNvSpPr txBox="1">
              <a:spLocks noChangeArrowheads="1"/>
            </p:cNvSpPr>
            <p:nvPr/>
          </p:nvSpPr>
          <p:spPr bwMode="auto">
            <a:xfrm>
              <a:off x="2976" y="2139"/>
              <a:ext cx="26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4</a:t>
              </a:r>
            </a:p>
          </p:txBody>
        </p:sp>
        <p:sp>
          <p:nvSpPr>
            <p:cNvPr id="339977" name="Text Box 9"/>
            <p:cNvSpPr txBox="1">
              <a:spLocks noChangeArrowheads="1"/>
            </p:cNvSpPr>
            <p:nvPr/>
          </p:nvSpPr>
          <p:spPr bwMode="auto">
            <a:xfrm>
              <a:off x="5280" y="2905"/>
              <a:ext cx="39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25</a:t>
              </a:r>
            </a:p>
          </p:txBody>
        </p:sp>
        <p:sp>
          <p:nvSpPr>
            <p:cNvPr id="339978" name="Text Box 10"/>
            <p:cNvSpPr txBox="1">
              <a:spLocks noChangeArrowheads="1"/>
            </p:cNvSpPr>
            <p:nvPr/>
          </p:nvSpPr>
          <p:spPr bwMode="auto">
            <a:xfrm>
              <a:off x="3984" y="2905"/>
              <a:ext cx="28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16</a:t>
              </a:r>
            </a:p>
          </p:txBody>
        </p:sp>
        <p:sp>
          <p:nvSpPr>
            <p:cNvPr id="339979" name="Text Box 11"/>
            <p:cNvSpPr txBox="1">
              <a:spLocks noChangeArrowheads="1"/>
            </p:cNvSpPr>
            <p:nvPr/>
          </p:nvSpPr>
          <p:spPr bwMode="auto">
            <a:xfrm>
              <a:off x="3052" y="2905"/>
              <a:ext cx="26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5</a:t>
              </a:r>
            </a:p>
          </p:txBody>
        </p:sp>
        <p:sp>
          <p:nvSpPr>
            <p:cNvPr id="339980" name="Text Box 12"/>
            <p:cNvSpPr txBox="1">
              <a:spLocks noChangeArrowheads="1"/>
            </p:cNvSpPr>
            <p:nvPr/>
          </p:nvSpPr>
          <p:spPr bwMode="auto">
            <a:xfrm>
              <a:off x="3504" y="2905"/>
              <a:ext cx="30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10</a:t>
              </a:r>
            </a:p>
          </p:txBody>
        </p:sp>
        <p:sp>
          <p:nvSpPr>
            <p:cNvPr id="339981" name="Line 13"/>
            <p:cNvSpPr>
              <a:spLocks noChangeShapeType="1"/>
            </p:cNvSpPr>
            <p:nvPr/>
          </p:nvSpPr>
          <p:spPr bwMode="auto">
            <a:xfrm flipH="1">
              <a:off x="3165" y="1672"/>
              <a:ext cx="682" cy="4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9982" name="Line 14"/>
            <p:cNvSpPr>
              <a:spLocks noChangeShapeType="1"/>
            </p:cNvSpPr>
            <p:nvPr/>
          </p:nvSpPr>
          <p:spPr bwMode="auto">
            <a:xfrm>
              <a:off x="4189" y="1672"/>
              <a:ext cx="758" cy="4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9983" name="Line 15"/>
            <p:cNvSpPr>
              <a:spLocks noChangeShapeType="1"/>
            </p:cNvSpPr>
            <p:nvPr/>
          </p:nvSpPr>
          <p:spPr bwMode="auto">
            <a:xfrm flipH="1">
              <a:off x="2673" y="2380"/>
              <a:ext cx="383" cy="4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9984" name="Line 16"/>
            <p:cNvSpPr>
              <a:spLocks noChangeShapeType="1"/>
            </p:cNvSpPr>
            <p:nvPr/>
          </p:nvSpPr>
          <p:spPr bwMode="auto">
            <a:xfrm>
              <a:off x="3163" y="2373"/>
              <a:ext cx="0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9985" name="Line 17"/>
            <p:cNvSpPr>
              <a:spLocks noChangeShapeType="1"/>
            </p:cNvSpPr>
            <p:nvPr/>
          </p:nvSpPr>
          <p:spPr bwMode="auto">
            <a:xfrm>
              <a:off x="4014" y="2367"/>
              <a:ext cx="87" cy="5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9986" name="Line 18"/>
            <p:cNvSpPr>
              <a:spLocks noChangeShapeType="1"/>
            </p:cNvSpPr>
            <p:nvPr/>
          </p:nvSpPr>
          <p:spPr bwMode="auto">
            <a:xfrm flipH="1">
              <a:off x="4681" y="2395"/>
              <a:ext cx="227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9987" name="Line 19"/>
            <p:cNvSpPr>
              <a:spLocks noChangeShapeType="1"/>
            </p:cNvSpPr>
            <p:nvPr/>
          </p:nvSpPr>
          <p:spPr bwMode="auto">
            <a:xfrm>
              <a:off x="5212" y="2352"/>
              <a:ext cx="265" cy="5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9988" name="Text Box 20"/>
            <p:cNvSpPr txBox="1">
              <a:spLocks noChangeArrowheads="1"/>
            </p:cNvSpPr>
            <p:nvPr/>
          </p:nvSpPr>
          <p:spPr bwMode="auto">
            <a:xfrm>
              <a:off x="3847" y="2139"/>
              <a:ext cx="377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12</a:t>
              </a:r>
            </a:p>
          </p:txBody>
        </p:sp>
        <p:sp>
          <p:nvSpPr>
            <p:cNvPr id="339989" name="Line 21"/>
            <p:cNvSpPr>
              <a:spLocks noChangeShapeType="1"/>
            </p:cNvSpPr>
            <p:nvPr/>
          </p:nvSpPr>
          <p:spPr bwMode="auto">
            <a:xfrm flipH="1">
              <a:off x="3620" y="2352"/>
              <a:ext cx="303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9990" name="Line 22"/>
            <p:cNvSpPr>
              <a:spLocks noChangeShapeType="1"/>
            </p:cNvSpPr>
            <p:nvPr/>
          </p:nvSpPr>
          <p:spPr bwMode="auto">
            <a:xfrm flipH="1">
              <a:off x="3961" y="1672"/>
              <a:ext cx="0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9991" name="Text Box 23"/>
            <p:cNvSpPr txBox="1">
              <a:spLocks noChangeArrowheads="1"/>
            </p:cNvSpPr>
            <p:nvPr/>
          </p:nvSpPr>
          <p:spPr bwMode="auto">
            <a:xfrm>
              <a:off x="4848" y="2905"/>
              <a:ext cx="33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20</a:t>
              </a:r>
            </a:p>
          </p:txBody>
        </p:sp>
        <p:sp>
          <p:nvSpPr>
            <p:cNvPr id="339992" name="Text Box 24"/>
            <p:cNvSpPr txBox="1">
              <a:spLocks noChangeArrowheads="1"/>
            </p:cNvSpPr>
            <p:nvPr/>
          </p:nvSpPr>
          <p:spPr bwMode="auto">
            <a:xfrm>
              <a:off x="4429" y="2915"/>
              <a:ext cx="352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18</a:t>
              </a:r>
            </a:p>
          </p:txBody>
        </p:sp>
        <p:sp>
          <p:nvSpPr>
            <p:cNvPr id="339993" name="Line 25"/>
            <p:cNvSpPr>
              <a:spLocks noChangeShapeType="1"/>
            </p:cNvSpPr>
            <p:nvPr/>
          </p:nvSpPr>
          <p:spPr bwMode="auto">
            <a:xfrm flipH="1">
              <a:off x="5059" y="2395"/>
              <a:ext cx="1" cy="4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9994" name="Text Box 26"/>
          <p:cNvSpPr txBox="1">
            <a:spLocks noChangeArrowheads="1"/>
          </p:cNvSpPr>
          <p:nvPr/>
        </p:nvSpPr>
        <p:spPr bwMode="auto">
          <a:xfrm>
            <a:off x="1828800" y="1295400"/>
            <a:ext cx="5943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search for 10:   cout  &lt;&lt; count (10);</a:t>
            </a:r>
          </a:p>
        </p:txBody>
      </p:sp>
      <p:sp>
        <p:nvSpPr>
          <p:cNvPr id="339995" name="Line 27"/>
          <p:cNvSpPr>
            <a:spLocks noChangeShapeType="1"/>
          </p:cNvSpPr>
          <p:nvPr/>
        </p:nvSpPr>
        <p:spPr bwMode="auto">
          <a:xfrm>
            <a:off x="5715000" y="4267200"/>
            <a:ext cx="0" cy="2286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9996" name="Text Box 28"/>
          <p:cNvSpPr txBox="1">
            <a:spLocks noChangeArrowheads="1"/>
          </p:cNvSpPr>
          <p:nvPr/>
        </p:nvSpPr>
        <p:spPr bwMode="auto">
          <a:xfrm>
            <a:off x="5562600" y="50292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 = 0</a:t>
            </a:r>
          </a:p>
        </p:txBody>
      </p:sp>
      <p:sp>
        <p:nvSpPr>
          <p:cNvPr id="339998" name="Text Box 30"/>
          <p:cNvSpPr txBox="1">
            <a:spLocks noChangeArrowheads="1"/>
          </p:cNvSpPr>
          <p:nvPr/>
        </p:nvSpPr>
        <p:spPr bwMode="auto">
          <a:xfrm>
            <a:off x="5105400" y="54864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data[i] is target 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Insert a Item into a B-Tree</a:t>
            </a:r>
          </a:p>
        </p:txBody>
      </p:sp>
      <p:sp>
        <p:nvSpPr>
          <p:cNvPr id="3430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Prototype: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bool insert(const Item&amp; entry);</a:t>
            </a:r>
          </a:p>
          <a:p>
            <a:pPr>
              <a:lnSpc>
                <a:spcPct val="90000"/>
              </a:lnSpc>
            </a:pPr>
            <a:endParaRPr lang="en-US" altLang="zh-CN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Post-condition: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If an equal entry was already in the set, the set is unchanged and the return value is false.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Otherwise, entry was added to the set and the return value is true.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Insert an Item in a B-Tree</a:t>
            </a:r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05000"/>
            <a:ext cx="4191000" cy="4435475"/>
          </a:xfrm>
          <a:noFill/>
          <a:ln/>
        </p:spPr>
        <p:txBody>
          <a:bodyPr/>
          <a:lstStyle/>
          <a:p>
            <a:pPr marL="457200" indent="-4572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Start at the root.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locate i so that !(data[i]&lt;entry)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If (</a:t>
            </a:r>
            <a:r>
              <a:rPr lang="en-US" altLang="zh-CN" sz="2400">
                <a:solidFill>
                  <a:schemeClr val="accent2"/>
                </a:solidFill>
                <a:effectLst/>
                <a:ea typeface="宋体" charset="-122"/>
              </a:rPr>
              <a:t>data[i] is entry</a:t>
            </a:r>
            <a:r>
              <a:rPr lang="en-US" altLang="zh-CN" sz="2400">
                <a:effectLst/>
                <a:ea typeface="宋体" charset="-122"/>
              </a:rPr>
              <a:t>)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false; // no work!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if (no children)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insert entry at i;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      return true;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     subset[i]-&gt;insert (entry);</a:t>
            </a:r>
          </a:p>
        </p:txBody>
      </p:sp>
      <p:grpSp>
        <p:nvGrpSpPr>
          <p:cNvPr id="340996" name="Group 4"/>
          <p:cNvGrpSpPr>
            <a:grpSpLocks/>
          </p:cNvGrpSpPr>
          <p:nvPr/>
        </p:nvGrpSpPr>
        <p:grpSpPr bwMode="auto">
          <a:xfrm>
            <a:off x="3581400" y="2247900"/>
            <a:ext cx="5427663" cy="2746375"/>
            <a:chOff x="2256" y="1416"/>
            <a:chExt cx="3419" cy="1730"/>
          </a:xfrm>
        </p:grpSpPr>
        <p:sp>
          <p:nvSpPr>
            <p:cNvPr id="340997" name="Text Box 5"/>
            <p:cNvSpPr txBox="1">
              <a:spLocks noChangeArrowheads="1"/>
            </p:cNvSpPr>
            <p:nvPr/>
          </p:nvSpPr>
          <p:spPr bwMode="auto">
            <a:xfrm>
              <a:off x="4720" y="2139"/>
              <a:ext cx="794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19 and 22</a:t>
              </a:r>
            </a:p>
          </p:txBody>
        </p:sp>
        <p:sp>
          <p:nvSpPr>
            <p:cNvPr id="340998" name="Text Box 6"/>
            <p:cNvSpPr txBox="1">
              <a:spLocks noChangeArrowheads="1"/>
            </p:cNvSpPr>
            <p:nvPr/>
          </p:nvSpPr>
          <p:spPr bwMode="auto">
            <a:xfrm>
              <a:off x="3697" y="1416"/>
              <a:ext cx="719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6 and 17</a:t>
              </a:r>
            </a:p>
          </p:txBody>
        </p:sp>
        <p:sp>
          <p:nvSpPr>
            <p:cNvPr id="340999" name="Text Box 7"/>
            <p:cNvSpPr txBox="1">
              <a:spLocks noChangeArrowheads="1"/>
            </p:cNvSpPr>
            <p:nvPr/>
          </p:nvSpPr>
          <p:spPr bwMode="auto">
            <a:xfrm>
              <a:off x="2256" y="2905"/>
              <a:ext cx="72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  and  3</a:t>
              </a:r>
            </a:p>
          </p:txBody>
        </p:sp>
        <p:sp>
          <p:nvSpPr>
            <p:cNvPr id="341000" name="Text Box 8"/>
            <p:cNvSpPr txBox="1">
              <a:spLocks noChangeArrowheads="1"/>
            </p:cNvSpPr>
            <p:nvPr/>
          </p:nvSpPr>
          <p:spPr bwMode="auto">
            <a:xfrm>
              <a:off x="2976" y="2139"/>
              <a:ext cx="26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4</a:t>
              </a:r>
            </a:p>
          </p:txBody>
        </p:sp>
        <p:sp>
          <p:nvSpPr>
            <p:cNvPr id="341001" name="Text Box 9"/>
            <p:cNvSpPr txBox="1">
              <a:spLocks noChangeArrowheads="1"/>
            </p:cNvSpPr>
            <p:nvPr/>
          </p:nvSpPr>
          <p:spPr bwMode="auto">
            <a:xfrm>
              <a:off x="5280" y="2905"/>
              <a:ext cx="39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25</a:t>
              </a:r>
            </a:p>
          </p:txBody>
        </p:sp>
        <p:sp>
          <p:nvSpPr>
            <p:cNvPr id="341002" name="Text Box 10"/>
            <p:cNvSpPr txBox="1">
              <a:spLocks noChangeArrowheads="1"/>
            </p:cNvSpPr>
            <p:nvPr/>
          </p:nvSpPr>
          <p:spPr bwMode="auto">
            <a:xfrm>
              <a:off x="3984" y="2905"/>
              <a:ext cx="28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16</a:t>
              </a:r>
            </a:p>
          </p:txBody>
        </p:sp>
        <p:sp>
          <p:nvSpPr>
            <p:cNvPr id="341003" name="Text Box 11"/>
            <p:cNvSpPr txBox="1">
              <a:spLocks noChangeArrowheads="1"/>
            </p:cNvSpPr>
            <p:nvPr/>
          </p:nvSpPr>
          <p:spPr bwMode="auto">
            <a:xfrm>
              <a:off x="3052" y="2905"/>
              <a:ext cx="26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5</a:t>
              </a:r>
            </a:p>
          </p:txBody>
        </p:sp>
        <p:sp>
          <p:nvSpPr>
            <p:cNvPr id="341004" name="Text Box 12"/>
            <p:cNvSpPr txBox="1">
              <a:spLocks noChangeArrowheads="1"/>
            </p:cNvSpPr>
            <p:nvPr/>
          </p:nvSpPr>
          <p:spPr bwMode="auto">
            <a:xfrm>
              <a:off x="3504" y="2905"/>
              <a:ext cx="30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10</a:t>
              </a:r>
            </a:p>
          </p:txBody>
        </p:sp>
        <p:sp>
          <p:nvSpPr>
            <p:cNvPr id="341005" name="Line 13"/>
            <p:cNvSpPr>
              <a:spLocks noChangeShapeType="1"/>
            </p:cNvSpPr>
            <p:nvPr/>
          </p:nvSpPr>
          <p:spPr bwMode="auto">
            <a:xfrm flipH="1">
              <a:off x="3165" y="1672"/>
              <a:ext cx="682" cy="4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1006" name="Line 14"/>
            <p:cNvSpPr>
              <a:spLocks noChangeShapeType="1"/>
            </p:cNvSpPr>
            <p:nvPr/>
          </p:nvSpPr>
          <p:spPr bwMode="auto">
            <a:xfrm>
              <a:off x="4189" y="1672"/>
              <a:ext cx="758" cy="4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1007" name="Line 15"/>
            <p:cNvSpPr>
              <a:spLocks noChangeShapeType="1"/>
            </p:cNvSpPr>
            <p:nvPr/>
          </p:nvSpPr>
          <p:spPr bwMode="auto">
            <a:xfrm flipH="1">
              <a:off x="2673" y="2380"/>
              <a:ext cx="383" cy="4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1008" name="Line 16"/>
            <p:cNvSpPr>
              <a:spLocks noChangeShapeType="1"/>
            </p:cNvSpPr>
            <p:nvPr/>
          </p:nvSpPr>
          <p:spPr bwMode="auto">
            <a:xfrm>
              <a:off x="3163" y="2373"/>
              <a:ext cx="0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1009" name="Line 17"/>
            <p:cNvSpPr>
              <a:spLocks noChangeShapeType="1"/>
            </p:cNvSpPr>
            <p:nvPr/>
          </p:nvSpPr>
          <p:spPr bwMode="auto">
            <a:xfrm>
              <a:off x="4014" y="2367"/>
              <a:ext cx="87" cy="5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1010" name="Line 18"/>
            <p:cNvSpPr>
              <a:spLocks noChangeShapeType="1"/>
            </p:cNvSpPr>
            <p:nvPr/>
          </p:nvSpPr>
          <p:spPr bwMode="auto">
            <a:xfrm flipH="1">
              <a:off x="4681" y="2395"/>
              <a:ext cx="227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1011" name="Line 19"/>
            <p:cNvSpPr>
              <a:spLocks noChangeShapeType="1"/>
            </p:cNvSpPr>
            <p:nvPr/>
          </p:nvSpPr>
          <p:spPr bwMode="auto">
            <a:xfrm>
              <a:off x="5212" y="2352"/>
              <a:ext cx="265" cy="5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1012" name="Text Box 20"/>
            <p:cNvSpPr txBox="1">
              <a:spLocks noChangeArrowheads="1"/>
            </p:cNvSpPr>
            <p:nvPr/>
          </p:nvSpPr>
          <p:spPr bwMode="auto">
            <a:xfrm>
              <a:off x="3847" y="2139"/>
              <a:ext cx="377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12</a:t>
              </a:r>
            </a:p>
          </p:txBody>
        </p:sp>
        <p:sp>
          <p:nvSpPr>
            <p:cNvPr id="341013" name="Line 21"/>
            <p:cNvSpPr>
              <a:spLocks noChangeShapeType="1"/>
            </p:cNvSpPr>
            <p:nvPr/>
          </p:nvSpPr>
          <p:spPr bwMode="auto">
            <a:xfrm flipH="1">
              <a:off x="3620" y="2352"/>
              <a:ext cx="303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1014" name="Line 22"/>
            <p:cNvSpPr>
              <a:spLocks noChangeShapeType="1"/>
            </p:cNvSpPr>
            <p:nvPr/>
          </p:nvSpPr>
          <p:spPr bwMode="auto">
            <a:xfrm flipH="1">
              <a:off x="3961" y="1672"/>
              <a:ext cx="0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1015" name="Text Box 23"/>
            <p:cNvSpPr txBox="1">
              <a:spLocks noChangeArrowheads="1"/>
            </p:cNvSpPr>
            <p:nvPr/>
          </p:nvSpPr>
          <p:spPr bwMode="auto">
            <a:xfrm>
              <a:off x="4848" y="2905"/>
              <a:ext cx="33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20</a:t>
              </a:r>
            </a:p>
          </p:txBody>
        </p:sp>
        <p:sp>
          <p:nvSpPr>
            <p:cNvPr id="341016" name="Text Box 24"/>
            <p:cNvSpPr txBox="1">
              <a:spLocks noChangeArrowheads="1"/>
            </p:cNvSpPr>
            <p:nvPr/>
          </p:nvSpPr>
          <p:spPr bwMode="auto">
            <a:xfrm>
              <a:off x="4429" y="2915"/>
              <a:ext cx="352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18</a:t>
              </a:r>
            </a:p>
          </p:txBody>
        </p:sp>
        <p:sp>
          <p:nvSpPr>
            <p:cNvPr id="341017" name="Line 25"/>
            <p:cNvSpPr>
              <a:spLocks noChangeShapeType="1"/>
            </p:cNvSpPr>
            <p:nvPr/>
          </p:nvSpPr>
          <p:spPr bwMode="auto">
            <a:xfrm flipH="1">
              <a:off x="5059" y="2395"/>
              <a:ext cx="1" cy="4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1018" name="Text Box 26"/>
          <p:cNvSpPr txBox="1">
            <a:spLocks noChangeArrowheads="1"/>
          </p:cNvSpPr>
          <p:nvPr/>
        </p:nvSpPr>
        <p:spPr bwMode="auto">
          <a:xfrm>
            <a:off x="6781800" y="1219200"/>
            <a:ext cx="2209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insert (10);</a:t>
            </a:r>
          </a:p>
        </p:txBody>
      </p:sp>
      <p:sp>
        <p:nvSpPr>
          <p:cNvPr id="341019" name="Line 27"/>
          <p:cNvSpPr>
            <a:spLocks noChangeShapeType="1"/>
          </p:cNvSpPr>
          <p:nvPr/>
        </p:nvSpPr>
        <p:spPr bwMode="auto">
          <a:xfrm>
            <a:off x="5715000" y="4267200"/>
            <a:ext cx="0" cy="2286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20" name="Text Box 28"/>
          <p:cNvSpPr txBox="1">
            <a:spLocks noChangeArrowheads="1"/>
          </p:cNvSpPr>
          <p:nvPr/>
        </p:nvSpPr>
        <p:spPr bwMode="auto">
          <a:xfrm>
            <a:off x="5562600" y="50292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 = 0</a:t>
            </a:r>
          </a:p>
        </p:txBody>
      </p:sp>
      <p:sp>
        <p:nvSpPr>
          <p:cNvPr id="341021" name="Text Box 29"/>
          <p:cNvSpPr txBox="1">
            <a:spLocks noChangeArrowheads="1"/>
          </p:cNvSpPr>
          <p:nvPr/>
        </p:nvSpPr>
        <p:spPr bwMode="auto">
          <a:xfrm>
            <a:off x="5105400" y="54864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data[i] is target !</a:t>
            </a:r>
          </a:p>
        </p:txBody>
      </p:sp>
      <p:sp>
        <p:nvSpPr>
          <p:cNvPr id="341022" name="Text Box 30"/>
          <p:cNvSpPr txBox="1">
            <a:spLocks noChangeArrowheads="1"/>
          </p:cNvSpPr>
          <p:nvPr/>
        </p:nvSpPr>
        <p:spPr bwMode="auto">
          <a:xfrm>
            <a:off x="5334000" y="31242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 = 0</a:t>
            </a:r>
          </a:p>
        </p:txBody>
      </p:sp>
      <p:sp>
        <p:nvSpPr>
          <p:cNvPr id="341023" name="Line 31"/>
          <p:cNvSpPr>
            <a:spLocks noChangeShapeType="1"/>
          </p:cNvSpPr>
          <p:nvPr/>
        </p:nvSpPr>
        <p:spPr bwMode="auto">
          <a:xfrm>
            <a:off x="6096000" y="3124200"/>
            <a:ext cx="0" cy="2286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24" name="Line 32"/>
          <p:cNvSpPr>
            <a:spLocks noChangeShapeType="1"/>
          </p:cNvSpPr>
          <p:nvPr/>
        </p:nvSpPr>
        <p:spPr bwMode="auto">
          <a:xfrm>
            <a:off x="6705600" y="1981200"/>
            <a:ext cx="0" cy="2286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25" name="Text Box 33"/>
          <p:cNvSpPr txBox="1">
            <a:spLocks noChangeArrowheads="1"/>
          </p:cNvSpPr>
          <p:nvPr/>
        </p:nvSpPr>
        <p:spPr bwMode="auto">
          <a:xfrm>
            <a:off x="6781800" y="17526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 = 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Insert an Item in a B-Tree</a:t>
            </a:r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34509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05000"/>
            <a:ext cx="4191000" cy="4435475"/>
          </a:xfrm>
          <a:noFill/>
          <a:ln/>
        </p:spPr>
        <p:txBody>
          <a:bodyPr/>
          <a:lstStyle/>
          <a:p>
            <a:pPr marL="457200" indent="-4572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Start at the root.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locate i so that !(data[i]&lt;entry)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If (data[i] is entry)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false; // no work!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if (</a:t>
            </a:r>
            <a:r>
              <a:rPr lang="en-US" altLang="zh-CN" sz="2400">
                <a:solidFill>
                  <a:schemeClr val="accent2"/>
                </a:solidFill>
                <a:effectLst/>
                <a:ea typeface="宋体" charset="-122"/>
              </a:rPr>
              <a:t>no children</a:t>
            </a:r>
            <a:r>
              <a:rPr lang="en-US" altLang="zh-CN" sz="2400">
                <a:effectLst/>
                <a:ea typeface="宋体" charset="-122"/>
              </a:rPr>
              <a:t>)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insert entry at i;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      return true;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     subset[i]-&gt;insert (entry);</a:t>
            </a:r>
          </a:p>
        </p:txBody>
      </p:sp>
      <p:grpSp>
        <p:nvGrpSpPr>
          <p:cNvPr id="345092" name="Group 1028"/>
          <p:cNvGrpSpPr>
            <a:grpSpLocks/>
          </p:cNvGrpSpPr>
          <p:nvPr/>
        </p:nvGrpSpPr>
        <p:grpSpPr bwMode="auto">
          <a:xfrm>
            <a:off x="3581400" y="2247900"/>
            <a:ext cx="5427663" cy="2746375"/>
            <a:chOff x="2256" y="1416"/>
            <a:chExt cx="3419" cy="1730"/>
          </a:xfrm>
        </p:grpSpPr>
        <p:sp>
          <p:nvSpPr>
            <p:cNvPr id="345093" name="Text Box 1029"/>
            <p:cNvSpPr txBox="1">
              <a:spLocks noChangeArrowheads="1"/>
            </p:cNvSpPr>
            <p:nvPr/>
          </p:nvSpPr>
          <p:spPr bwMode="auto">
            <a:xfrm>
              <a:off x="4720" y="2139"/>
              <a:ext cx="794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19 and 22</a:t>
              </a:r>
            </a:p>
          </p:txBody>
        </p:sp>
        <p:sp>
          <p:nvSpPr>
            <p:cNvPr id="345094" name="Text Box 1030"/>
            <p:cNvSpPr txBox="1">
              <a:spLocks noChangeArrowheads="1"/>
            </p:cNvSpPr>
            <p:nvPr/>
          </p:nvSpPr>
          <p:spPr bwMode="auto">
            <a:xfrm>
              <a:off x="3697" y="1416"/>
              <a:ext cx="719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6 and 17</a:t>
              </a:r>
            </a:p>
          </p:txBody>
        </p:sp>
        <p:sp>
          <p:nvSpPr>
            <p:cNvPr id="345095" name="Text Box 1031"/>
            <p:cNvSpPr txBox="1">
              <a:spLocks noChangeArrowheads="1"/>
            </p:cNvSpPr>
            <p:nvPr/>
          </p:nvSpPr>
          <p:spPr bwMode="auto">
            <a:xfrm>
              <a:off x="2256" y="2905"/>
              <a:ext cx="72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  and  3</a:t>
              </a:r>
            </a:p>
          </p:txBody>
        </p:sp>
        <p:sp>
          <p:nvSpPr>
            <p:cNvPr id="345096" name="Text Box 1032"/>
            <p:cNvSpPr txBox="1">
              <a:spLocks noChangeArrowheads="1"/>
            </p:cNvSpPr>
            <p:nvPr/>
          </p:nvSpPr>
          <p:spPr bwMode="auto">
            <a:xfrm>
              <a:off x="2976" y="2139"/>
              <a:ext cx="26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4</a:t>
              </a:r>
            </a:p>
          </p:txBody>
        </p:sp>
        <p:sp>
          <p:nvSpPr>
            <p:cNvPr id="345097" name="Text Box 1033"/>
            <p:cNvSpPr txBox="1">
              <a:spLocks noChangeArrowheads="1"/>
            </p:cNvSpPr>
            <p:nvPr/>
          </p:nvSpPr>
          <p:spPr bwMode="auto">
            <a:xfrm>
              <a:off x="5280" y="2905"/>
              <a:ext cx="39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25</a:t>
              </a:r>
            </a:p>
          </p:txBody>
        </p:sp>
        <p:sp>
          <p:nvSpPr>
            <p:cNvPr id="345098" name="Text Box 1034"/>
            <p:cNvSpPr txBox="1">
              <a:spLocks noChangeArrowheads="1"/>
            </p:cNvSpPr>
            <p:nvPr/>
          </p:nvSpPr>
          <p:spPr bwMode="auto">
            <a:xfrm>
              <a:off x="3984" y="2905"/>
              <a:ext cx="28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16</a:t>
              </a:r>
            </a:p>
          </p:txBody>
        </p:sp>
        <p:sp>
          <p:nvSpPr>
            <p:cNvPr id="345099" name="Text Box 1035"/>
            <p:cNvSpPr txBox="1">
              <a:spLocks noChangeArrowheads="1"/>
            </p:cNvSpPr>
            <p:nvPr/>
          </p:nvSpPr>
          <p:spPr bwMode="auto">
            <a:xfrm>
              <a:off x="3052" y="2905"/>
              <a:ext cx="26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5</a:t>
              </a:r>
            </a:p>
          </p:txBody>
        </p:sp>
        <p:sp>
          <p:nvSpPr>
            <p:cNvPr id="345100" name="Text Box 1036"/>
            <p:cNvSpPr txBox="1">
              <a:spLocks noChangeArrowheads="1"/>
            </p:cNvSpPr>
            <p:nvPr/>
          </p:nvSpPr>
          <p:spPr bwMode="auto">
            <a:xfrm>
              <a:off x="3504" y="2905"/>
              <a:ext cx="30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10</a:t>
              </a:r>
            </a:p>
          </p:txBody>
        </p:sp>
        <p:sp>
          <p:nvSpPr>
            <p:cNvPr id="345101" name="Line 1037"/>
            <p:cNvSpPr>
              <a:spLocks noChangeShapeType="1"/>
            </p:cNvSpPr>
            <p:nvPr/>
          </p:nvSpPr>
          <p:spPr bwMode="auto">
            <a:xfrm flipH="1">
              <a:off x="3165" y="1672"/>
              <a:ext cx="682" cy="4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5102" name="Line 1038"/>
            <p:cNvSpPr>
              <a:spLocks noChangeShapeType="1"/>
            </p:cNvSpPr>
            <p:nvPr/>
          </p:nvSpPr>
          <p:spPr bwMode="auto">
            <a:xfrm>
              <a:off x="4189" y="1672"/>
              <a:ext cx="758" cy="4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5103" name="Line 1039"/>
            <p:cNvSpPr>
              <a:spLocks noChangeShapeType="1"/>
            </p:cNvSpPr>
            <p:nvPr/>
          </p:nvSpPr>
          <p:spPr bwMode="auto">
            <a:xfrm flipH="1">
              <a:off x="2673" y="2380"/>
              <a:ext cx="383" cy="4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5104" name="Line 1040"/>
            <p:cNvSpPr>
              <a:spLocks noChangeShapeType="1"/>
            </p:cNvSpPr>
            <p:nvPr/>
          </p:nvSpPr>
          <p:spPr bwMode="auto">
            <a:xfrm>
              <a:off x="3163" y="2373"/>
              <a:ext cx="0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5105" name="Line 1041"/>
            <p:cNvSpPr>
              <a:spLocks noChangeShapeType="1"/>
            </p:cNvSpPr>
            <p:nvPr/>
          </p:nvSpPr>
          <p:spPr bwMode="auto">
            <a:xfrm>
              <a:off x="4014" y="2367"/>
              <a:ext cx="87" cy="5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5106" name="Line 1042"/>
            <p:cNvSpPr>
              <a:spLocks noChangeShapeType="1"/>
            </p:cNvSpPr>
            <p:nvPr/>
          </p:nvSpPr>
          <p:spPr bwMode="auto">
            <a:xfrm flipH="1">
              <a:off x="4681" y="2395"/>
              <a:ext cx="227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5107" name="Line 1043"/>
            <p:cNvSpPr>
              <a:spLocks noChangeShapeType="1"/>
            </p:cNvSpPr>
            <p:nvPr/>
          </p:nvSpPr>
          <p:spPr bwMode="auto">
            <a:xfrm>
              <a:off x="5212" y="2352"/>
              <a:ext cx="265" cy="5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5108" name="Text Box 1044"/>
            <p:cNvSpPr txBox="1">
              <a:spLocks noChangeArrowheads="1"/>
            </p:cNvSpPr>
            <p:nvPr/>
          </p:nvSpPr>
          <p:spPr bwMode="auto">
            <a:xfrm>
              <a:off x="3847" y="2139"/>
              <a:ext cx="377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12</a:t>
              </a:r>
            </a:p>
          </p:txBody>
        </p:sp>
        <p:sp>
          <p:nvSpPr>
            <p:cNvPr id="345109" name="Line 1045"/>
            <p:cNvSpPr>
              <a:spLocks noChangeShapeType="1"/>
            </p:cNvSpPr>
            <p:nvPr/>
          </p:nvSpPr>
          <p:spPr bwMode="auto">
            <a:xfrm flipH="1">
              <a:off x="3620" y="2352"/>
              <a:ext cx="303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5110" name="Line 1046"/>
            <p:cNvSpPr>
              <a:spLocks noChangeShapeType="1"/>
            </p:cNvSpPr>
            <p:nvPr/>
          </p:nvSpPr>
          <p:spPr bwMode="auto">
            <a:xfrm flipH="1">
              <a:off x="3961" y="1672"/>
              <a:ext cx="0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5111" name="Text Box 1047"/>
            <p:cNvSpPr txBox="1">
              <a:spLocks noChangeArrowheads="1"/>
            </p:cNvSpPr>
            <p:nvPr/>
          </p:nvSpPr>
          <p:spPr bwMode="auto">
            <a:xfrm>
              <a:off x="4848" y="2905"/>
              <a:ext cx="33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20</a:t>
              </a:r>
            </a:p>
          </p:txBody>
        </p:sp>
        <p:sp>
          <p:nvSpPr>
            <p:cNvPr id="345112" name="Text Box 1048"/>
            <p:cNvSpPr txBox="1">
              <a:spLocks noChangeArrowheads="1"/>
            </p:cNvSpPr>
            <p:nvPr/>
          </p:nvSpPr>
          <p:spPr bwMode="auto">
            <a:xfrm>
              <a:off x="4429" y="2915"/>
              <a:ext cx="352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18</a:t>
              </a:r>
            </a:p>
          </p:txBody>
        </p:sp>
        <p:sp>
          <p:nvSpPr>
            <p:cNvPr id="345113" name="Line 1049"/>
            <p:cNvSpPr>
              <a:spLocks noChangeShapeType="1"/>
            </p:cNvSpPr>
            <p:nvPr/>
          </p:nvSpPr>
          <p:spPr bwMode="auto">
            <a:xfrm flipH="1">
              <a:off x="5059" y="2395"/>
              <a:ext cx="1" cy="4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5114" name="Text Box 1050"/>
          <p:cNvSpPr txBox="1">
            <a:spLocks noChangeArrowheads="1"/>
          </p:cNvSpPr>
          <p:nvPr/>
        </p:nvSpPr>
        <p:spPr bwMode="auto">
          <a:xfrm>
            <a:off x="3962400" y="1371600"/>
            <a:ext cx="5105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insert (11);  // MIN = 1 -&gt; MAX = 2</a:t>
            </a:r>
          </a:p>
        </p:txBody>
      </p:sp>
      <p:sp>
        <p:nvSpPr>
          <p:cNvPr id="345115" name="Line 1051"/>
          <p:cNvSpPr>
            <a:spLocks noChangeShapeType="1"/>
          </p:cNvSpPr>
          <p:nvPr/>
        </p:nvSpPr>
        <p:spPr bwMode="auto">
          <a:xfrm>
            <a:off x="6019800" y="4343400"/>
            <a:ext cx="0" cy="2286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16" name="Text Box 1052"/>
          <p:cNvSpPr txBox="1">
            <a:spLocks noChangeArrowheads="1"/>
          </p:cNvSpPr>
          <p:nvPr/>
        </p:nvSpPr>
        <p:spPr bwMode="auto">
          <a:xfrm>
            <a:off x="5562600" y="50292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 = 1</a:t>
            </a:r>
          </a:p>
        </p:txBody>
      </p:sp>
      <p:sp>
        <p:nvSpPr>
          <p:cNvPr id="345117" name="Text Box 1053"/>
          <p:cNvSpPr txBox="1">
            <a:spLocks noChangeArrowheads="1"/>
          </p:cNvSpPr>
          <p:nvPr/>
        </p:nvSpPr>
        <p:spPr bwMode="auto">
          <a:xfrm>
            <a:off x="5105400" y="54864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data[0] &lt;  entry !</a:t>
            </a:r>
          </a:p>
        </p:txBody>
      </p:sp>
      <p:sp>
        <p:nvSpPr>
          <p:cNvPr id="345118" name="Line 1054"/>
          <p:cNvSpPr>
            <a:spLocks noChangeShapeType="1"/>
          </p:cNvSpPr>
          <p:nvPr/>
        </p:nvSpPr>
        <p:spPr bwMode="auto">
          <a:xfrm>
            <a:off x="6096000" y="3124200"/>
            <a:ext cx="0" cy="2286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19" name="Line 1055"/>
          <p:cNvSpPr>
            <a:spLocks noChangeShapeType="1"/>
          </p:cNvSpPr>
          <p:nvPr/>
        </p:nvSpPr>
        <p:spPr bwMode="auto">
          <a:xfrm>
            <a:off x="6705600" y="1981200"/>
            <a:ext cx="0" cy="2286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20" name="Text Box 1056"/>
          <p:cNvSpPr txBox="1">
            <a:spLocks noChangeArrowheads="1"/>
          </p:cNvSpPr>
          <p:nvPr/>
        </p:nvSpPr>
        <p:spPr bwMode="auto">
          <a:xfrm>
            <a:off x="5334000" y="31242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 = 0</a:t>
            </a:r>
          </a:p>
        </p:txBody>
      </p:sp>
      <p:sp>
        <p:nvSpPr>
          <p:cNvPr id="345121" name="Text Box 1057"/>
          <p:cNvSpPr txBox="1">
            <a:spLocks noChangeArrowheads="1"/>
          </p:cNvSpPr>
          <p:nvPr/>
        </p:nvSpPr>
        <p:spPr bwMode="auto">
          <a:xfrm>
            <a:off x="6781800" y="17526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 = 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Insert an Item in a B-Tree</a:t>
            </a:r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34611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05000"/>
            <a:ext cx="4191000" cy="4435475"/>
          </a:xfrm>
          <a:noFill/>
          <a:ln/>
        </p:spPr>
        <p:txBody>
          <a:bodyPr/>
          <a:lstStyle/>
          <a:p>
            <a:pPr marL="457200" indent="-4572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Start at the root.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locate i so that !(data[i]&lt;entry)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If (data[i] is entry)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false; // no work!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if (no children)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</a:t>
            </a:r>
            <a:r>
              <a:rPr lang="en-US" altLang="zh-CN" sz="2400">
                <a:solidFill>
                  <a:srgbClr val="FC0128"/>
                </a:solidFill>
                <a:effectLst/>
                <a:ea typeface="宋体" charset="-122"/>
              </a:rPr>
              <a:t>insert entry at i;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      return true;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     subset[i]-&gt;insert (entry);</a:t>
            </a:r>
          </a:p>
        </p:txBody>
      </p:sp>
      <p:sp>
        <p:nvSpPr>
          <p:cNvPr id="346138" name="Text Box 1050"/>
          <p:cNvSpPr txBox="1">
            <a:spLocks noChangeArrowheads="1"/>
          </p:cNvSpPr>
          <p:nvPr/>
        </p:nvSpPr>
        <p:spPr bwMode="auto">
          <a:xfrm>
            <a:off x="3962400" y="1371600"/>
            <a:ext cx="5105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insert (11);  // MIN = 1 -&gt; MAX = 2</a:t>
            </a:r>
          </a:p>
        </p:txBody>
      </p:sp>
      <p:grpSp>
        <p:nvGrpSpPr>
          <p:cNvPr id="346146" name="Group 1058"/>
          <p:cNvGrpSpPr>
            <a:grpSpLocks/>
          </p:cNvGrpSpPr>
          <p:nvPr/>
        </p:nvGrpSpPr>
        <p:grpSpPr bwMode="auto">
          <a:xfrm>
            <a:off x="3581400" y="1752600"/>
            <a:ext cx="5427663" cy="4191000"/>
            <a:chOff x="2256" y="1104"/>
            <a:chExt cx="3419" cy="2640"/>
          </a:xfrm>
        </p:grpSpPr>
        <p:sp>
          <p:nvSpPr>
            <p:cNvPr id="346117" name="Text Box 1029"/>
            <p:cNvSpPr txBox="1">
              <a:spLocks noChangeArrowheads="1"/>
            </p:cNvSpPr>
            <p:nvPr/>
          </p:nvSpPr>
          <p:spPr bwMode="auto">
            <a:xfrm>
              <a:off x="4720" y="2139"/>
              <a:ext cx="794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19 and 22</a:t>
              </a:r>
            </a:p>
          </p:txBody>
        </p:sp>
        <p:sp>
          <p:nvSpPr>
            <p:cNvPr id="346118" name="Text Box 1030"/>
            <p:cNvSpPr txBox="1">
              <a:spLocks noChangeArrowheads="1"/>
            </p:cNvSpPr>
            <p:nvPr/>
          </p:nvSpPr>
          <p:spPr bwMode="auto">
            <a:xfrm>
              <a:off x="3697" y="1416"/>
              <a:ext cx="719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6 and 17</a:t>
              </a:r>
            </a:p>
          </p:txBody>
        </p:sp>
        <p:sp>
          <p:nvSpPr>
            <p:cNvPr id="346119" name="Text Box 1031"/>
            <p:cNvSpPr txBox="1">
              <a:spLocks noChangeArrowheads="1"/>
            </p:cNvSpPr>
            <p:nvPr/>
          </p:nvSpPr>
          <p:spPr bwMode="auto">
            <a:xfrm>
              <a:off x="2256" y="2905"/>
              <a:ext cx="72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  and  3</a:t>
              </a:r>
            </a:p>
          </p:txBody>
        </p:sp>
        <p:sp>
          <p:nvSpPr>
            <p:cNvPr id="346120" name="Text Box 1032"/>
            <p:cNvSpPr txBox="1">
              <a:spLocks noChangeArrowheads="1"/>
            </p:cNvSpPr>
            <p:nvPr/>
          </p:nvSpPr>
          <p:spPr bwMode="auto">
            <a:xfrm>
              <a:off x="2976" y="2139"/>
              <a:ext cx="26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4</a:t>
              </a:r>
            </a:p>
          </p:txBody>
        </p:sp>
        <p:sp>
          <p:nvSpPr>
            <p:cNvPr id="346121" name="Text Box 1033"/>
            <p:cNvSpPr txBox="1">
              <a:spLocks noChangeArrowheads="1"/>
            </p:cNvSpPr>
            <p:nvPr/>
          </p:nvSpPr>
          <p:spPr bwMode="auto">
            <a:xfrm>
              <a:off x="5280" y="2905"/>
              <a:ext cx="39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25</a:t>
              </a:r>
            </a:p>
          </p:txBody>
        </p:sp>
        <p:sp>
          <p:nvSpPr>
            <p:cNvPr id="346122" name="Text Box 1034"/>
            <p:cNvSpPr txBox="1">
              <a:spLocks noChangeArrowheads="1"/>
            </p:cNvSpPr>
            <p:nvPr/>
          </p:nvSpPr>
          <p:spPr bwMode="auto">
            <a:xfrm>
              <a:off x="4046" y="2928"/>
              <a:ext cx="28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16</a:t>
              </a:r>
            </a:p>
          </p:txBody>
        </p:sp>
        <p:sp>
          <p:nvSpPr>
            <p:cNvPr id="346123" name="Text Box 1035"/>
            <p:cNvSpPr txBox="1">
              <a:spLocks noChangeArrowheads="1"/>
            </p:cNvSpPr>
            <p:nvPr/>
          </p:nvSpPr>
          <p:spPr bwMode="auto">
            <a:xfrm>
              <a:off x="3052" y="2905"/>
              <a:ext cx="26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5</a:t>
              </a:r>
            </a:p>
          </p:txBody>
        </p:sp>
        <p:sp>
          <p:nvSpPr>
            <p:cNvPr id="346124" name="Text Box 1036"/>
            <p:cNvSpPr txBox="1">
              <a:spLocks noChangeArrowheads="1"/>
            </p:cNvSpPr>
            <p:nvPr/>
          </p:nvSpPr>
          <p:spPr bwMode="auto">
            <a:xfrm>
              <a:off x="3350" y="2905"/>
              <a:ext cx="653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10 &amp; 11</a:t>
              </a:r>
            </a:p>
          </p:txBody>
        </p:sp>
        <p:sp>
          <p:nvSpPr>
            <p:cNvPr id="346125" name="Line 1037"/>
            <p:cNvSpPr>
              <a:spLocks noChangeShapeType="1"/>
            </p:cNvSpPr>
            <p:nvPr/>
          </p:nvSpPr>
          <p:spPr bwMode="auto">
            <a:xfrm flipH="1">
              <a:off x="3165" y="1672"/>
              <a:ext cx="682" cy="4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126" name="Line 1038"/>
            <p:cNvSpPr>
              <a:spLocks noChangeShapeType="1"/>
            </p:cNvSpPr>
            <p:nvPr/>
          </p:nvSpPr>
          <p:spPr bwMode="auto">
            <a:xfrm>
              <a:off x="4189" y="1672"/>
              <a:ext cx="758" cy="4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127" name="Line 1039"/>
            <p:cNvSpPr>
              <a:spLocks noChangeShapeType="1"/>
            </p:cNvSpPr>
            <p:nvPr/>
          </p:nvSpPr>
          <p:spPr bwMode="auto">
            <a:xfrm flipH="1">
              <a:off x="2673" y="2380"/>
              <a:ext cx="383" cy="4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128" name="Line 1040"/>
            <p:cNvSpPr>
              <a:spLocks noChangeShapeType="1"/>
            </p:cNvSpPr>
            <p:nvPr/>
          </p:nvSpPr>
          <p:spPr bwMode="auto">
            <a:xfrm>
              <a:off x="3163" y="2373"/>
              <a:ext cx="0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129" name="Line 1041"/>
            <p:cNvSpPr>
              <a:spLocks noChangeShapeType="1"/>
            </p:cNvSpPr>
            <p:nvPr/>
          </p:nvSpPr>
          <p:spPr bwMode="auto">
            <a:xfrm>
              <a:off x="4014" y="2367"/>
              <a:ext cx="87" cy="5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130" name="Line 1042"/>
            <p:cNvSpPr>
              <a:spLocks noChangeShapeType="1"/>
            </p:cNvSpPr>
            <p:nvPr/>
          </p:nvSpPr>
          <p:spPr bwMode="auto">
            <a:xfrm flipH="1">
              <a:off x="4681" y="2395"/>
              <a:ext cx="227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131" name="Line 1043"/>
            <p:cNvSpPr>
              <a:spLocks noChangeShapeType="1"/>
            </p:cNvSpPr>
            <p:nvPr/>
          </p:nvSpPr>
          <p:spPr bwMode="auto">
            <a:xfrm>
              <a:off x="5212" y="2352"/>
              <a:ext cx="265" cy="5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132" name="Text Box 1044"/>
            <p:cNvSpPr txBox="1">
              <a:spLocks noChangeArrowheads="1"/>
            </p:cNvSpPr>
            <p:nvPr/>
          </p:nvSpPr>
          <p:spPr bwMode="auto">
            <a:xfrm>
              <a:off x="3847" y="2139"/>
              <a:ext cx="377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12</a:t>
              </a:r>
            </a:p>
          </p:txBody>
        </p:sp>
        <p:sp>
          <p:nvSpPr>
            <p:cNvPr id="346133" name="Line 1045"/>
            <p:cNvSpPr>
              <a:spLocks noChangeShapeType="1"/>
            </p:cNvSpPr>
            <p:nvPr/>
          </p:nvSpPr>
          <p:spPr bwMode="auto">
            <a:xfrm flipH="1">
              <a:off x="3620" y="2352"/>
              <a:ext cx="303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134" name="Line 1046"/>
            <p:cNvSpPr>
              <a:spLocks noChangeShapeType="1"/>
            </p:cNvSpPr>
            <p:nvPr/>
          </p:nvSpPr>
          <p:spPr bwMode="auto">
            <a:xfrm flipH="1">
              <a:off x="3961" y="1672"/>
              <a:ext cx="0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135" name="Text Box 1047"/>
            <p:cNvSpPr txBox="1">
              <a:spLocks noChangeArrowheads="1"/>
            </p:cNvSpPr>
            <p:nvPr/>
          </p:nvSpPr>
          <p:spPr bwMode="auto">
            <a:xfrm>
              <a:off x="4848" y="2905"/>
              <a:ext cx="33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20</a:t>
              </a:r>
            </a:p>
          </p:txBody>
        </p:sp>
        <p:sp>
          <p:nvSpPr>
            <p:cNvPr id="346136" name="Text Box 1048"/>
            <p:cNvSpPr txBox="1">
              <a:spLocks noChangeArrowheads="1"/>
            </p:cNvSpPr>
            <p:nvPr/>
          </p:nvSpPr>
          <p:spPr bwMode="auto">
            <a:xfrm>
              <a:off x="4429" y="2915"/>
              <a:ext cx="352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18</a:t>
              </a:r>
            </a:p>
          </p:txBody>
        </p:sp>
        <p:sp>
          <p:nvSpPr>
            <p:cNvPr id="346137" name="Line 1049"/>
            <p:cNvSpPr>
              <a:spLocks noChangeShapeType="1"/>
            </p:cNvSpPr>
            <p:nvPr/>
          </p:nvSpPr>
          <p:spPr bwMode="auto">
            <a:xfrm flipH="1">
              <a:off x="5059" y="2395"/>
              <a:ext cx="1" cy="4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139" name="Line 1051"/>
            <p:cNvSpPr>
              <a:spLocks noChangeShapeType="1"/>
            </p:cNvSpPr>
            <p:nvPr/>
          </p:nvSpPr>
          <p:spPr bwMode="auto">
            <a:xfrm>
              <a:off x="3792" y="2736"/>
              <a:ext cx="0" cy="144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140" name="Text Box 1052"/>
            <p:cNvSpPr txBox="1">
              <a:spLocks noChangeArrowheads="1"/>
            </p:cNvSpPr>
            <p:nvPr/>
          </p:nvSpPr>
          <p:spPr bwMode="auto">
            <a:xfrm>
              <a:off x="3504" y="3168"/>
              <a:ext cx="52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i = 1</a:t>
              </a:r>
            </a:p>
          </p:txBody>
        </p:sp>
        <p:sp>
          <p:nvSpPr>
            <p:cNvPr id="346141" name="Text Box 1053"/>
            <p:cNvSpPr txBox="1">
              <a:spLocks noChangeArrowheads="1"/>
            </p:cNvSpPr>
            <p:nvPr/>
          </p:nvSpPr>
          <p:spPr bwMode="auto">
            <a:xfrm>
              <a:off x="3216" y="3456"/>
              <a:ext cx="187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put entry in data[1]</a:t>
              </a:r>
            </a:p>
          </p:txBody>
        </p:sp>
        <p:sp>
          <p:nvSpPr>
            <p:cNvPr id="346142" name="Line 1054"/>
            <p:cNvSpPr>
              <a:spLocks noChangeShapeType="1"/>
            </p:cNvSpPr>
            <p:nvPr/>
          </p:nvSpPr>
          <p:spPr bwMode="auto">
            <a:xfrm>
              <a:off x="3840" y="1968"/>
              <a:ext cx="0" cy="144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143" name="Line 1055"/>
            <p:cNvSpPr>
              <a:spLocks noChangeShapeType="1"/>
            </p:cNvSpPr>
            <p:nvPr/>
          </p:nvSpPr>
          <p:spPr bwMode="auto">
            <a:xfrm>
              <a:off x="4224" y="1248"/>
              <a:ext cx="0" cy="144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144" name="Text Box 1056"/>
            <p:cNvSpPr txBox="1">
              <a:spLocks noChangeArrowheads="1"/>
            </p:cNvSpPr>
            <p:nvPr/>
          </p:nvSpPr>
          <p:spPr bwMode="auto">
            <a:xfrm>
              <a:off x="3360" y="1968"/>
              <a:ext cx="52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i = 0</a:t>
              </a:r>
            </a:p>
          </p:txBody>
        </p:sp>
        <p:sp>
          <p:nvSpPr>
            <p:cNvPr id="346145" name="Text Box 1057"/>
            <p:cNvSpPr txBox="1">
              <a:spLocks noChangeArrowheads="1"/>
            </p:cNvSpPr>
            <p:nvPr/>
          </p:nvSpPr>
          <p:spPr bwMode="auto">
            <a:xfrm>
              <a:off x="4272" y="1104"/>
              <a:ext cx="52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i = 1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Insert an Item in a B-Tree</a:t>
            </a:r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05000"/>
            <a:ext cx="4191000" cy="4435475"/>
          </a:xfrm>
          <a:noFill/>
          <a:ln/>
        </p:spPr>
        <p:txBody>
          <a:bodyPr/>
          <a:lstStyle/>
          <a:p>
            <a:pPr marL="457200" indent="-4572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Start at the root.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locate i so that !(data[i]&lt;entry)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If (data[i] is entry)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false; // no work!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if (</a:t>
            </a:r>
            <a:r>
              <a:rPr lang="en-US" altLang="zh-CN" sz="2400">
                <a:solidFill>
                  <a:schemeClr val="accent2"/>
                </a:solidFill>
                <a:effectLst/>
                <a:ea typeface="宋体" charset="-122"/>
              </a:rPr>
              <a:t>no children</a:t>
            </a:r>
            <a:r>
              <a:rPr lang="en-US" altLang="zh-CN" sz="2400">
                <a:effectLst/>
                <a:ea typeface="宋体" charset="-122"/>
              </a:rPr>
              <a:t>)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insert entry at i;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      return true;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     subset[i]-&gt;insert (entry);</a:t>
            </a:r>
          </a:p>
        </p:txBody>
      </p:sp>
      <p:sp>
        <p:nvSpPr>
          <p:cNvPr id="347161" name="Text Box 25"/>
          <p:cNvSpPr txBox="1">
            <a:spLocks noChangeArrowheads="1"/>
          </p:cNvSpPr>
          <p:nvPr/>
        </p:nvSpPr>
        <p:spPr bwMode="auto">
          <a:xfrm>
            <a:off x="3962400" y="1371600"/>
            <a:ext cx="5105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insert (1);  // MIN = 1 -&gt; MAX = 2</a:t>
            </a:r>
          </a:p>
        </p:txBody>
      </p:sp>
      <p:grpSp>
        <p:nvGrpSpPr>
          <p:cNvPr id="347169" name="Group 33"/>
          <p:cNvGrpSpPr>
            <a:grpSpLocks/>
          </p:cNvGrpSpPr>
          <p:nvPr/>
        </p:nvGrpSpPr>
        <p:grpSpPr bwMode="auto">
          <a:xfrm>
            <a:off x="3505200" y="1752600"/>
            <a:ext cx="5503863" cy="4038600"/>
            <a:chOff x="2208" y="1104"/>
            <a:chExt cx="3467" cy="2544"/>
          </a:xfrm>
        </p:grpSpPr>
        <p:sp>
          <p:nvSpPr>
            <p:cNvPr id="347140" name="Text Box 4"/>
            <p:cNvSpPr txBox="1">
              <a:spLocks noChangeArrowheads="1"/>
            </p:cNvSpPr>
            <p:nvPr/>
          </p:nvSpPr>
          <p:spPr bwMode="auto">
            <a:xfrm>
              <a:off x="4720" y="2139"/>
              <a:ext cx="794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19 and 22</a:t>
              </a:r>
            </a:p>
          </p:txBody>
        </p:sp>
        <p:sp>
          <p:nvSpPr>
            <p:cNvPr id="347141" name="Text Box 5"/>
            <p:cNvSpPr txBox="1">
              <a:spLocks noChangeArrowheads="1"/>
            </p:cNvSpPr>
            <p:nvPr/>
          </p:nvSpPr>
          <p:spPr bwMode="auto">
            <a:xfrm>
              <a:off x="3697" y="1416"/>
              <a:ext cx="719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6 and 17</a:t>
              </a:r>
            </a:p>
          </p:txBody>
        </p:sp>
        <p:sp>
          <p:nvSpPr>
            <p:cNvPr id="347142" name="Text Box 6"/>
            <p:cNvSpPr txBox="1">
              <a:spLocks noChangeArrowheads="1"/>
            </p:cNvSpPr>
            <p:nvPr/>
          </p:nvSpPr>
          <p:spPr bwMode="auto">
            <a:xfrm>
              <a:off x="2256" y="2905"/>
              <a:ext cx="72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  and  3</a:t>
              </a:r>
            </a:p>
          </p:txBody>
        </p:sp>
        <p:sp>
          <p:nvSpPr>
            <p:cNvPr id="347143" name="Text Box 7"/>
            <p:cNvSpPr txBox="1">
              <a:spLocks noChangeArrowheads="1"/>
            </p:cNvSpPr>
            <p:nvPr/>
          </p:nvSpPr>
          <p:spPr bwMode="auto">
            <a:xfrm>
              <a:off x="2976" y="2139"/>
              <a:ext cx="26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4</a:t>
              </a:r>
            </a:p>
          </p:txBody>
        </p:sp>
        <p:sp>
          <p:nvSpPr>
            <p:cNvPr id="347144" name="Text Box 8"/>
            <p:cNvSpPr txBox="1">
              <a:spLocks noChangeArrowheads="1"/>
            </p:cNvSpPr>
            <p:nvPr/>
          </p:nvSpPr>
          <p:spPr bwMode="auto">
            <a:xfrm>
              <a:off x="5280" y="2905"/>
              <a:ext cx="39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25</a:t>
              </a:r>
            </a:p>
          </p:txBody>
        </p:sp>
        <p:sp>
          <p:nvSpPr>
            <p:cNvPr id="347145" name="Text Box 9"/>
            <p:cNvSpPr txBox="1">
              <a:spLocks noChangeArrowheads="1"/>
            </p:cNvSpPr>
            <p:nvPr/>
          </p:nvSpPr>
          <p:spPr bwMode="auto">
            <a:xfrm>
              <a:off x="4046" y="2928"/>
              <a:ext cx="28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16</a:t>
              </a:r>
            </a:p>
          </p:txBody>
        </p:sp>
        <p:sp>
          <p:nvSpPr>
            <p:cNvPr id="347146" name="Text Box 10"/>
            <p:cNvSpPr txBox="1">
              <a:spLocks noChangeArrowheads="1"/>
            </p:cNvSpPr>
            <p:nvPr/>
          </p:nvSpPr>
          <p:spPr bwMode="auto">
            <a:xfrm>
              <a:off x="3052" y="2905"/>
              <a:ext cx="26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5</a:t>
              </a:r>
            </a:p>
          </p:txBody>
        </p:sp>
        <p:sp>
          <p:nvSpPr>
            <p:cNvPr id="347147" name="Text Box 11"/>
            <p:cNvSpPr txBox="1">
              <a:spLocks noChangeArrowheads="1"/>
            </p:cNvSpPr>
            <p:nvPr/>
          </p:nvSpPr>
          <p:spPr bwMode="auto">
            <a:xfrm>
              <a:off x="3350" y="2905"/>
              <a:ext cx="653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10 &amp; 11</a:t>
              </a:r>
            </a:p>
          </p:txBody>
        </p:sp>
        <p:sp>
          <p:nvSpPr>
            <p:cNvPr id="347148" name="Line 12"/>
            <p:cNvSpPr>
              <a:spLocks noChangeShapeType="1"/>
            </p:cNvSpPr>
            <p:nvPr/>
          </p:nvSpPr>
          <p:spPr bwMode="auto">
            <a:xfrm flipH="1">
              <a:off x="3165" y="1672"/>
              <a:ext cx="682" cy="4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49" name="Line 13"/>
            <p:cNvSpPr>
              <a:spLocks noChangeShapeType="1"/>
            </p:cNvSpPr>
            <p:nvPr/>
          </p:nvSpPr>
          <p:spPr bwMode="auto">
            <a:xfrm>
              <a:off x="4189" y="1672"/>
              <a:ext cx="758" cy="4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50" name="Line 14"/>
            <p:cNvSpPr>
              <a:spLocks noChangeShapeType="1"/>
            </p:cNvSpPr>
            <p:nvPr/>
          </p:nvSpPr>
          <p:spPr bwMode="auto">
            <a:xfrm flipH="1">
              <a:off x="2673" y="2380"/>
              <a:ext cx="383" cy="4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51" name="Line 15"/>
            <p:cNvSpPr>
              <a:spLocks noChangeShapeType="1"/>
            </p:cNvSpPr>
            <p:nvPr/>
          </p:nvSpPr>
          <p:spPr bwMode="auto">
            <a:xfrm>
              <a:off x="3163" y="2373"/>
              <a:ext cx="0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52" name="Line 16"/>
            <p:cNvSpPr>
              <a:spLocks noChangeShapeType="1"/>
            </p:cNvSpPr>
            <p:nvPr/>
          </p:nvSpPr>
          <p:spPr bwMode="auto">
            <a:xfrm>
              <a:off x="4014" y="2367"/>
              <a:ext cx="87" cy="5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53" name="Line 17"/>
            <p:cNvSpPr>
              <a:spLocks noChangeShapeType="1"/>
            </p:cNvSpPr>
            <p:nvPr/>
          </p:nvSpPr>
          <p:spPr bwMode="auto">
            <a:xfrm flipH="1">
              <a:off x="4681" y="2395"/>
              <a:ext cx="227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54" name="Line 18"/>
            <p:cNvSpPr>
              <a:spLocks noChangeShapeType="1"/>
            </p:cNvSpPr>
            <p:nvPr/>
          </p:nvSpPr>
          <p:spPr bwMode="auto">
            <a:xfrm>
              <a:off x="5212" y="2352"/>
              <a:ext cx="265" cy="5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55" name="Text Box 19"/>
            <p:cNvSpPr txBox="1">
              <a:spLocks noChangeArrowheads="1"/>
            </p:cNvSpPr>
            <p:nvPr/>
          </p:nvSpPr>
          <p:spPr bwMode="auto">
            <a:xfrm>
              <a:off x="3847" y="2139"/>
              <a:ext cx="377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12</a:t>
              </a:r>
            </a:p>
          </p:txBody>
        </p:sp>
        <p:sp>
          <p:nvSpPr>
            <p:cNvPr id="347156" name="Line 20"/>
            <p:cNvSpPr>
              <a:spLocks noChangeShapeType="1"/>
            </p:cNvSpPr>
            <p:nvPr/>
          </p:nvSpPr>
          <p:spPr bwMode="auto">
            <a:xfrm flipH="1">
              <a:off x="3620" y="2352"/>
              <a:ext cx="303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57" name="Line 21"/>
            <p:cNvSpPr>
              <a:spLocks noChangeShapeType="1"/>
            </p:cNvSpPr>
            <p:nvPr/>
          </p:nvSpPr>
          <p:spPr bwMode="auto">
            <a:xfrm flipH="1">
              <a:off x="3961" y="1672"/>
              <a:ext cx="0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58" name="Text Box 22"/>
            <p:cNvSpPr txBox="1">
              <a:spLocks noChangeArrowheads="1"/>
            </p:cNvSpPr>
            <p:nvPr/>
          </p:nvSpPr>
          <p:spPr bwMode="auto">
            <a:xfrm>
              <a:off x="4848" y="2905"/>
              <a:ext cx="33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20</a:t>
              </a:r>
            </a:p>
          </p:txBody>
        </p:sp>
        <p:sp>
          <p:nvSpPr>
            <p:cNvPr id="347159" name="Text Box 23"/>
            <p:cNvSpPr txBox="1">
              <a:spLocks noChangeArrowheads="1"/>
            </p:cNvSpPr>
            <p:nvPr/>
          </p:nvSpPr>
          <p:spPr bwMode="auto">
            <a:xfrm>
              <a:off x="4429" y="2915"/>
              <a:ext cx="352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18</a:t>
              </a:r>
            </a:p>
          </p:txBody>
        </p:sp>
        <p:sp>
          <p:nvSpPr>
            <p:cNvPr id="347160" name="Line 24"/>
            <p:cNvSpPr>
              <a:spLocks noChangeShapeType="1"/>
            </p:cNvSpPr>
            <p:nvPr/>
          </p:nvSpPr>
          <p:spPr bwMode="auto">
            <a:xfrm flipH="1">
              <a:off x="5059" y="2395"/>
              <a:ext cx="1" cy="4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62" name="Line 26"/>
            <p:cNvSpPr>
              <a:spLocks noChangeShapeType="1"/>
            </p:cNvSpPr>
            <p:nvPr/>
          </p:nvSpPr>
          <p:spPr bwMode="auto">
            <a:xfrm>
              <a:off x="2352" y="2736"/>
              <a:ext cx="0" cy="144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63" name="Text Box 27"/>
            <p:cNvSpPr txBox="1">
              <a:spLocks noChangeArrowheads="1"/>
            </p:cNvSpPr>
            <p:nvPr/>
          </p:nvSpPr>
          <p:spPr bwMode="auto">
            <a:xfrm>
              <a:off x="2208" y="3168"/>
              <a:ext cx="52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i = 0</a:t>
              </a:r>
            </a:p>
          </p:txBody>
        </p:sp>
        <p:sp>
          <p:nvSpPr>
            <p:cNvPr id="347164" name="Text Box 28"/>
            <p:cNvSpPr txBox="1">
              <a:spLocks noChangeArrowheads="1"/>
            </p:cNvSpPr>
            <p:nvPr/>
          </p:nvSpPr>
          <p:spPr bwMode="auto">
            <a:xfrm>
              <a:off x="2736" y="3360"/>
              <a:ext cx="283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=&gt; put entry in data[0]</a:t>
              </a:r>
            </a:p>
          </p:txBody>
        </p:sp>
        <p:sp>
          <p:nvSpPr>
            <p:cNvPr id="347165" name="Line 29"/>
            <p:cNvSpPr>
              <a:spLocks noChangeShapeType="1"/>
            </p:cNvSpPr>
            <p:nvPr/>
          </p:nvSpPr>
          <p:spPr bwMode="auto">
            <a:xfrm>
              <a:off x="3024" y="1968"/>
              <a:ext cx="0" cy="144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66" name="Line 30"/>
            <p:cNvSpPr>
              <a:spLocks noChangeShapeType="1"/>
            </p:cNvSpPr>
            <p:nvPr/>
          </p:nvSpPr>
          <p:spPr bwMode="auto">
            <a:xfrm>
              <a:off x="3793" y="1248"/>
              <a:ext cx="0" cy="144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67" name="Text Box 31"/>
            <p:cNvSpPr txBox="1">
              <a:spLocks noChangeArrowheads="1"/>
            </p:cNvSpPr>
            <p:nvPr/>
          </p:nvSpPr>
          <p:spPr bwMode="auto">
            <a:xfrm>
              <a:off x="2784" y="1680"/>
              <a:ext cx="52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i = 0</a:t>
              </a:r>
            </a:p>
          </p:txBody>
        </p:sp>
        <p:sp>
          <p:nvSpPr>
            <p:cNvPr id="347168" name="Text Box 32"/>
            <p:cNvSpPr txBox="1">
              <a:spLocks noChangeArrowheads="1"/>
            </p:cNvSpPr>
            <p:nvPr/>
          </p:nvSpPr>
          <p:spPr bwMode="auto">
            <a:xfrm>
              <a:off x="3936" y="1104"/>
              <a:ext cx="52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i = 0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Insert an Item in a B-Tree</a:t>
            </a:r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05000"/>
            <a:ext cx="4191000" cy="4435475"/>
          </a:xfrm>
          <a:noFill/>
          <a:ln/>
        </p:spPr>
        <p:txBody>
          <a:bodyPr/>
          <a:lstStyle/>
          <a:p>
            <a:pPr marL="457200" indent="-4572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Start at the root.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locate i so that !(data[i]&lt;entry)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If (data[i] is entry)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false; // no work!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if (no children)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</a:t>
            </a:r>
            <a:r>
              <a:rPr lang="en-US" altLang="zh-CN" sz="2400">
                <a:solidFill>
                  <a:srgbClr val="FC0128"/>
                </a:solidFill>
                <a:effectLst/>
                <a:ea typeface="宋体" charset="-122"/>
              </a:rPr>
              <a:t>insert entry at i;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      return true;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     subset[i]-&gt;insert (entry);</a:t>
            </a:r>
          </a:p>
        </p:txBody>
      </p:sp>
      <p:sp>
        <p:nvSpPr>
          <p:cNvPr id="348185" name="Text Box 25"/>
          <p:cNvSpPr txBox="1">
            <a:spLocks noChangeArrowheads="1"/>
          </p:cNvSpPr>
          <p:nvPr/>
        </p:nvSpPr>
        <p:spPr bwMode="auto">
          <a:xfrm>
            <a:off x="3962400" y="1371600"/>
            <a:ext cx="5105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insert (1);  // MIN = 1 -&gt; MAX = 2</a:t>
            </a:r>
          </a:p>
        </p:txBody>
      </p:sp>
      <p:sp>
        <p:nvSpPr>
          <p:cNvPr id="348188" name="Text Box 28"/>
          <p:cNvSpPr txBox="1">
            <a:spLocks noChangeArrowheads="1"/>
          </p:cNvSpPr>
          <p:nvPr/>
        </p:nvSpPr>
        <p:spPr bwMode="auto">
          <a:xfrm>
            <a:off x="4495800" y="5486400"/>
            <a:ext cx="441960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a node has MAX+1 = 3 entries!</a:t>
            </a:r>
          </a:p>
        </p:txBody>
      </p:sp>
      <p:grpSp>
        <p:nvGrpSpPr>
          <p:cNvPr id="348194" name="Group 34"/>
          <p:cNvGrpSpPr>
            <a:grpSpLocks/>
          </p:cNvGrpSpPr>
          <p:nvPr/>
        </p:nvGrpSpPr>
        <p:grpSpPr bwMode="auto">
          <a:xfrm>
            <a:off x="3200400" y="1752600"/>
            <a:ext cx="5808663" cy="3810000"/>
            <a:chOff x="2016" y="1104"/>
            <a:chExt cx="3659" cy="2400"/>
          </a:xfrm>
        </p:grpSpPr>
        <p:sp>
          <p:nvSpPr>
            <p:cNvPr id="348164" name="Text Box 4"/>
            <p:cNvSpPr txBox="1">
              <a:spLocks noChangeArrowheads="1"/>
            </p:cNvSpPr>
            <p:nvPr/>
          </p:nvSpPr>
          <p:spPr bwMode="auto">
            <a:xfrm>
              <a:off x="4720" y="2139"/>
              <a:ext cx="794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19 and 22</a:t>
              </a:r>
            </a:p>
          </p:txBody>
        </p:sp>
        <p:sp>
          <p:nvSpPr>
            <p:cNvPr id="348165" name="Text Box 5"/>
            <p:cNvSpPr txBox="1">
              <a:spLocks noChangeArrowheads="1"/>
            </p:cNvSpPr>
            <p:nvPr/>
          </p:nvSpPr>
          <p:spPr bwMode="auto">
            <a:xfrm>
              <a:off x="3697" y="1416"/>
              <a:ext cx="719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6 and 17</a:t>
              </a:r>
            </a:p>
          </p:txBody>
        </p:sp>
        <p:sp>
          <p:nvSpPr>
            <p:cNvPr id="348166" name="Text Box 6"/>
            <p:cNvSpPr txBox="1">
              <a:spLocks noChangeArrowheads="1"/>
            </p:cNvSpPr>
            <p:nvPr/>
          </p:nvSpPr>
          <p:spPr bwMode="auto">
            <a:xfrm>
              <a:off x="2016" y="2905"/>
              <a:ext cx="96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1, 2  and  3</a:t>
              </a:r>
            </a:p>
          </p:txBody>
        </p:sp>
        <p:sp>
          <p:nvSpPr>
            <p:cNvPr id="348167" name="Text Box 7"/>
            <p:cNvSpPr txBox="1">
              <a:spLocks noChangeArrowheads="1"/>
            </p:cNvSpPr>
            <p:nvPr/>
          </p:nvSpPr>
          <p:spPr bwMode="auto">
            <a:xfrm>
              <a:off x="2976" y="2139"/>
              <a:ext cx="26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4</a:t>
              </a:r>
            </a:p>
          </p:txBody>
        </p:sp>
        <p:sp>
          <p:nvSpPr>
            <p:cNvPr id="348168" name="Text Box 8"/>
            <p:cNvSpPr txBox="1">
              <a:spLocks noChangeArrowheads="1"/>
            </p:cNvSpPr>
            <p:nvPr/>
          </p:nvSpPr>
          <p:spPr bwMode="auto">
            <a:xfrm>
              <a:off x="5280" y="2905"/>
              <a:ext cx="39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25</a:t>
              </a:r>
            </a:p>
          </p:txBody>
        </p:sp>
        <p:sp>
          <p:nvSpPr>
            <p:cNvPr id="348169" name="Text Box 9"/>
            <p:cNvSpPr txBox="1">
              <a:spLocks noChangeArrowheads="1"/>
            </p:cNvSpPr>
            <p:nvPr/>
          </p:nvSpPr>
          <p:spPr bwMode="auto">
            <a:xfrm>
              <a:off x="4046" y="2928"/>
              <a:ext cx="28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16</a:t>
              </a:r>
            </a:p>
          </p:txBody>
        </p:sp>
        <p:sp>
          <p:nvSpPr>
            <p:cNvPr id="348170" name="Text Box 10"/>
            <p:cNvSpPr txBox="1">
              <a:spLocks noChangeArrowheads="1"/>
            </p:cNvSpPr>
            <p:nvPr/>
          </p:nvSpPr>
          <p:spPr bwMode="auto">
            <a:xfrm>
              <a:off x="3052" y="2905"/>
              <a:ext cx="26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5</a:t>
              </a:r>
            </a:p>
          </p:txBody>
        </p:sp>
        <p:sp>
          <p:nvSpPr>
            <p:cNvPr id="348171" name="Text Box 11"/>
            <p:cNvSpPr txBox="1">
              <a:spLocks noChangeArrowheads="1"/>
            </p:cNvSpPr>
            <p:nvPr/>
          </p:nvSpPr>
          <p:spPr bwMode="auto">
            <a:xfrm>
              <a:off x="3350" y="2905"/>
              <a:ext cx="653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10 &amp; 11</a:t>
              </a:r>
            </a:p>
          </p:txBody>
        </p:sp>
        <p:sp>
          <p:nvSpPr>
            <p:cNvPr id="348172" name="Line 12"/>
            <p:cNvSpPr>
              <a:spLocks noChangeShapeType="1"/>
            </p:cNvSpPr>
            <p:nvPr/>
          </p:nvSpPr>
          <p:spPr bwMode="auto">
            <a:xfrm flipH="1">
              <a:off x="3165" y="1672"/>
              <a:ext cx="682" cy="4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173" name="Line 13"/>
            <p:cNvSpPr>
              <a:spLocks noChangeShapeType="1"/>
            </p:cNvSpPr>
            <p:nvPr/>
          </p:nvSpPr>
          <p:spPr bwMode="auto">
            <a:xfrm>
              <a:off x="4189" y="1672"/>
              <a:ext cx="758" cy="4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174" name="Line 14"/>
            <p:cNvSpPr>
              <a:spLocks noChangeShapeType="1"/>
            </p:cNvSpPr>
            <p:nvPr/>
          </p:nvSpPr>
          <p:spPr bwMode="auto">
            <a:xfrm flipH="1">
              <a:off x="2673" y="2380"/>
              <a:ext cx="383" cy="4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175" name="Line 15"/>
            <p:cNvSpPr>
              <a:spLocks noChangeShapeType="1"/>
            </p:cNvSpPr>
            <p:nvPr/>
          </p:nvSpPr>
          <p:spPr bwMode="auto">
            <a:xfrm>
              <a:off x="3163" y="2373"/>
              <a:ext cx="0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176" name="Line 16"/>
            <p:cNvSpPr>
              <a:spLocks noChangeShapeType="1"/>
            </p:cNvSpPr>
            <p:nvPr/>
          </p:nvSpPr>
          <p:spPr bwMode="auto">
            <a:xfrm>
              <a:off x="4014" y="2367"/>
              <a:ext cx="87" cy="5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177" name="Line 17"/>
            <p:cNvSpPr>
              <a:spLocks noChangeShapeType="1"/>
            </p:cNvSpPr>
            <p:nvPr/>
          </p:nvSpPr>
          <p:spPr bwMode="auto">
            <a:xfrm flipH="1">
              <a:off x="4681" y="2395"/>
              <a:ext cx="227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178" name="Line 18"/>
            <p:cNvSpPr>
              <a:spLocks noChangeShapeType="1"/>
            </p:cNvSpPr>
            <p:nvPr/>
          </p:nvSpPr>
          <p:spPr bwMode="auto">
            <a:xfrm>
              <a:off x="5212" y="2352"/>
              <a:ext cx="265" cy="5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179" name="Text Box 19"/>
            <p:cNvSpPr txBox="1">
              <a:spLocks noChangeArrowheads="1"/>
            </p:cNvSpPr>
            <p:nvPr/>
          </p:nvSpPr>
          <p:spPr bwMode="auto">
            <a:xfrm>
              <a:off x="3847" y="2139"/>
              <a:ext cx="377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12</a:t>
              </a:r>
            </a:p>
          </p:txBody>
        </p:sp>
        <p:sp>
          <p:nvSpPr>
            <p:cNvPr id="348180" name="Line 20"/>
            <p:cNvSpPr>
              <a:spLocks noChangeShapeType="1"/>
            </p:cNvSpPr>
            <p:nvPr/>
          </p:nvSpPr>
          <p:spPr bwMode="auto">
            <a:xfrm flipH="1">
              <a:off x="3620" y="2352"/>
              <a:ext cx="303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181" name="Line 21"/>
            <p:cNvSpPr>
              <a:spLocks noChangeShapeType="1"/>
            </p:cNvSpPr>
            <p:nvPr/>
          </p:nvSpPr>
          <p:spPr bwMode="auto">
            <a:xfrm flipH="1">
              <a:off x="3961" y="1672"/>
              <a:ext cx="0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182" name="Text Box 22"/>
            <p:cNvSpPr txBox="1">
              <a:spLocks noChangeArrowheads="1"/>
            </p:cNvSpPr>
            <p:nvPr/>
          </p:nvSpPr>
          <p:spPr bwMode="auto">
            <a:xfrm>
              <a:off x="4848" y="2905"/>
              <a:ext cx="33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20</a:t>
              </a:r>
            </a:p>
          </p:txBody>
        </p:sp>
        <p:sp>
          <p:nvSpPr>
            <p:cNvPr id="348183" name="Text Box 23"/>
            <p:cNvSpPr txBox="1">
              <a:spLocks noChangeArrowheads="1"/>
            </p:cNvSpPr>
            <p:nvPr/>
          </p:nvSpPr>
          <p:spPr bwMode="auto">
            <a:xfrm>
              <a:off x="4429" y="2915"/>
              <a:ext cx="352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18</a:t>
              </a:r>
            </a:p>
          </p:txBody>
        </p:sp>
        <p:sp>
          <p:nvSpPr>
            <p:cNvPr id="348184" name="Line 24"/>
            <p:cNvSpPr>
              <a:spLocks noChangeShapeType="1"/>
            </p:cNvSpPr>
            <p:nvPr/>
          </p:nvSpPr>
          <p:spPr bwMode="auto">
            <a:xfrm flipH="1">
              <a:off x="5059" y="2395"/>
              <a:ext cx="1" cy="4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186" name="Line 26"/>
            <p:cNvSpPr>
              <a:spLocks noChangeShapeType="1"/>
            </p:cNvSpPr>
            <p:nvPr/>
          </p:nvSpPr>
          <p:spPr bwMode="auto">
            <a:xfrm>
              <a:off x="2112" y="2736"/>
              <a:ext cx="0" cy="144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187" name="Text Box 27"/>
            <p:cNvSpPr txBox="1">
              <a:spLocks noChangeArrowheads="1"/>
            </p:cNvSpPr>
            <p:nvPr/>
          </p:nvSpPr>
          <p:spPr bwMode="auto">
            <a:xfrm>
              <a:off x="2016" y="3216"/>
              <a:ext cx="52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i = 0</a:t>
              </a:r>
            </a:p>
          </p:txBody>
        </p:sp>
        <p:sp>
          <p:nvSpPr>
            <p:cNvPr id="348189" name="Line 29"/>
            <p:cNvSpPr>
              <a:spLocks noChangeShapeType="1"/>
            </p:cNvSpPr>
            <p:nvPr/>
          </p:nvSpPr>
          <p:spPr bwMode="auto">
            <a:xfrm>
              <a:off x="3024" y="1968"/>
              <a:ext cx="0" cy="144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190" name="Line 30"/>
            <p:cNvSpPr>
              <a:spLocks noChangeShapeType="1"/>
            </p:cNvSpPr>
            <p:nvPr/>
          </p:nvSpPr>
          <p:spPr bwMode="auto">
            <a:xfrm>
              <a:off x="3793" y="1248"/>
              <a:ext cx="0" cy="144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191" name="Text Box 31"/>
            <p:cNvSpPr txBox="1">
              <a:spLocks noChangeArrowheads="1"/>
            </p:cNvSpPr>
            <p:nvPr/>
          </p:nvSpPr>
          <p:spPr bwMode="auto">
            <a:xfrm>
              <a:off x="2784" y="1680"/>
              <a:ext cx="52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i = 0</a:t>
              </a:r>
            </a:p>
          </p:txBody>
        </p:sp>
        <p:sp>
          <p:nvSpPr>
            <p:cNvPr id="348192" name="Text Box 32"/>
            <p:cNvSpPr txBox="1">
              <a:spLocks noChangeArrowheads="1"/>
            </p:cNvSpPr>
            <p:nvPr/>
          </p:nvSpPr>
          <p:spPr bwMode="auto">
            <a:xfrm>
              <a:off x="3936" y="1104"/>
              <a:ext cx="52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i = 0</a:t>
              </a:r>
            </a:p>
          </p:txBody>
        </p:sp>
      </p:grpSp>
      <p:sp>
        <p:nvSpPr>
          <p:cNvPr id="348195" name="Line 35"/>
          <p:cNvSpPr>
            <a:spLocks noChangeShapeType="1"/>
          </p:cNvSpPr>
          <p:nvPr/>
        </p:nvSpPr>
        <p:spPr bwMode="auto">
          <a:xfrm flipH="1" flipV="1">
            <a:off x="4038600" y="5029200"/>
            <a:ext cx="457200" cy="4572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Insert an Item in a B-Tree</a:t>
            </a:r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05000"/>
            <a:ext cx="4191000" cy="4435475"/>
          </a:xfrm>
          <a:noFill/>
          <a:ln/>
        </p:spPr>
        <p:txBody>
          <a:bodyPr/>
          <a:lstStyle/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800">
                <a:effectLst/>
                <a:ea typeface="宋体" charset="-122"/>
              </a:rPr>
              <a:t>Fix the node with MAX+1 entries</a:t>
            </a:r>
          </a:p>
          <a:p>
            <a:pPr marL="457200" indent="-457200">
              <a:buSzPct val="100000"/>
              <a:buFont typeface="Monotype Sorts" pitchFamily="2" charset="2"/>
              <a:buChar char="¶"/>
            </a:pPr>
            <a:r>
              <a:rPr lang="en-US" altLang="zh-CN" sz="2800">
                <a:effectLst/>
                <a:ea typeface="宋体" charset="-122"/>
              </a:rPr>
              <a:t>split the node into two from the middle</a:t>
            </a:r>
          </a:p>
          <a:p>
            <a:pPr marL="457200" indent="-457200">
              <a:buSzPct val="100000"/>
              <a:buFont typeface="Monotype Sorts" pitchFamily="2" charset="2"/>
              <a:buChar char="¶"/>
            </a:pPr>
            <a:r>
              <a:rPr lang="en-US" altLang="zh-CN" sz="2800">
                <a:effectLst/>
                <a:ea typeface="宋体" charset="-122"/>
              </a:rPr>
              <a:t>move the middle entry up</a:t>
            </a:r>
          </a:p>
        </p:txBody>
      </p:sp>
      <p:sp>
        <p:nvSpPr>
          <p:cNvPr id="350212" name="Text Box 4"/>
          <p:cNvSpPr txBox="1">
            <a:spLocks noChangeArrowheads="1"/>
          </p:cNvSpPr>
          <p:nvPr/>
        </p:nvSpPr>
        <p:spPr bwMode="auto">
          <a:xfrm>
            <a:off x="3962400" y="1371600"/>
            <a:ext cx="5105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insert (1);  // MIN = 1 -&gt; MAX = 2</a:t>
            </a:r>
          </a:p>
        </p:txBody>
      </p:sp>
      <p:sp>
        <p:nvSpPr>
          <p:cNvPr id="350213" name="Text Box 5"/>
          <p:cNvSpPr txBox="1">
            <a:spLocks noChangeArrowheads="1"/>
          </p:cNvSpPr>
          <p:nvPr/>
        </p:nvSpPr>
        <p:spPr bwMode="auto">
          <a:xfrm>
            <a:off x="4267200" y="5486400"/>
            <a:ext cx="464820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a node has MAX+1 = 3 entries!</a:t>
            </a:r>
          </a:p>
        </p:txBody>
      </p:sp>
      <p:sp>
        <p:nvSpPr>
          <p:cNvPr id="350215" name="Text Box 7"/>
          <p:cNvSpPr txBox="1">
            <a:spLocks noChangeArrowheads="1"/>
          </p:cNvSpPr>
          <p:nvPr/>
        </p:nvSpPr>
        <p:spPr bwMode="auto">
          <a:xfrm>
            <a:off x="7493000" y="3395663"/>
            <a:ext cx="1260475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19 and 22</a:t>
            </a:r>
          </a:p>
        </p:txBody>
      </p:sp>
      <p:sp>
        <p:nvSpPr>
          <p:cNvPr id="350216" name="Text Box 8"/>
          <p:cNvSpPr txBox="1">
            <a:spLocks noChangeArrowheads="1"/>
          </p:cNvSpPr>
          <p:nvPr/>
        </p:nvSpPr>
        <p:spPr bwMode="auto">
          <a:xfrm>
            <a:off x="5868988" y="2247900"/>
            <a:ext cx="1141412" cy="36671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6 and 17</a:t>
            </a:r>
          </a:p>
        </p:txBody>
      </p:sp>
      <p:sp>
        <p:nvSpPr>
          <p:cNvPr id="350217" name="Text Box 9"/>
          <p:cNvSpPr txBox="1">
            <a:spLocks noChangeArrowheads="1"/>
          </p:cNvSpPr>
          <p:nvPr/>
        </p:nvSpPr>
        <p:spPr bwMode="auto">
          <a:xfrm>
            <a:off x="3200400" y="4611688"/>
            <a:ext cx="1524000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1, 2  and  3</a:t>
            </a:r>
          </a:p>
        </p:txBody>
      </p:sp>
      <p:sp>
        <p:nvSpPr>
          <p:cNvPr id="350218" name="Text Box 10"/>
          <p:cNvSpPr txBox="1">
            <a:spLocks noChangeArrowheads="1"/>
          </p:cNvSpPr>
          <p:nvPr/>
        </p:nvSpPr>
        <p:spPr bwMode="auto">
          <a:xfrm>
            <a:off x="4724400" y="3395663"/>
            <a:ext cx="420688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4</a:t>
            </a:r>
          </a:p>
        </p:txBody>
      </p:sp>
      <p:sp>
        <p:nvSpPr>
          <p:cNvPr id="350219" name="Text Box 11"/>
          <p:cNvSpPr txBox="1">
            <a:spLocks noChangeArrowheads="1"/>
          </p:cNvSpPr>
          <p:nvPr/>
        </p:nvSpPr>
        <p:spPr bwMode="auto">
          <a:xfrm>
            <a:off x="8382000" y="4611688"/>
            <a:ext cx="627063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25</a:t>
            </a:r>
          </a:p>
        </p:txBody>
      </p:sp>
      <p:sp>
        <p:nvSpPr>
          <p:cNvPr id="350220" name="Text Box 12"/>
          <p:cNvSpPr txBox="1">
            <a:spLocks noChangeArrowheads="1"/>
          </p:cNvSpPr>
          <p:nvPr/>
        </p:nvSpPr>
        <p:spPr bwMode="auto">
          <a:xfrm>
            <a:off x="6423025" y="4648200"/>
            <a:ext cx="444500" cy="36671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16</a:t>
            </a:r>
          </a:p>
        </p:txBody>
      </p:sp>
      <p:sp>
        <p:nvSpPr>
          <p:cNvPr id="350221" name="Text Box 13"/>
          <p:cNvSpPr txBox="1">
            <a:spLocks noChangeArrowheads="1"/>
          </p:cNvSpPr>
          <p:nvPr/>
        </p:nvSpPr>
        <p:spPr bwMode="auto">
          <a:xfrm>
            <a:off x="4845050" y="4611688"/>
            <a:ext cx="422275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5</a:t>
            </a:r>
          </a:p>
        </p:txBody>
      </p:sp>
      <p:sp>
        <p:nvSpPr>
          <p:cNvPr id="350222" name="Text Box 14"/>
          <p:cNvSpPr txBox="1">
            <a:spLocks noChangeArrowheads="1"/>
          </p:cNvSpPr>
          <p:nvPr/>
        </p:nvSpPr>
        <p:spPr bwMode="auto">
          <a:xfrm>
            <a:off x="5318125" y="4611688"/>
            <a:ext cx="1036638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10 &amp; 11</a:t>
            </a:r>
          </a:p>
        </p:txBody>
      </p:sp>
      <p:sp>
        <p:nvSpPr>
          <p:cNvPr id="350223" name="Line 15"/>
          <p:cNvSpPr>
            <a:spLocks noChangeShapeType="1"/>
          </p:cNvSpPr>
          <p:nvPr/>
        </p:nvSpPr>
        <p:spPr bwMode="auto">
          <a:xfrm flipH="1">
            <a:off x="5024438" y="2654300"/>
            <a:ext cx="1082675" cy="741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0224" name="Line 16"/>
          <p:cNvSpPr>
            <a:spLocks noChangeShapeType="1"/>
          </p:cNvSpPr>
          <p:nvPr/>
        </p:nvSpPr>
        <p:spPr bwMode="auto">
          <a:xfrm>
            <a:off x="6650038" y="2654300"/>
            <a:ext cx="1203325" cy="681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0225" name="Line 17"/>
          <p:cNvSpPr>
            <a:spLocks noChangeShapeType="1"/>
          </p:cNvSpPr>
          <p:nvPr/>
        </p:nvSpPr>
        <p:spPr bwMode="auto">
          <a:xfrm flipH="1">
            <a:off x="4243388" y="3778250"/>
            <a:ext cx="608012" cy="788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0226" name="Line 18"/>
          <p:cNvSpPr>
            <a:spLocks noChangeShapeType="1"/>
          </p:cNvSpPr>
          <p:nvPr/>
        </p:nvSpPr>
        <p:spPr bwMode="auto">
          <a:xfrm>
            <a:off x="5021263" y="3767138"/>
            <a:ext cx="0" cy="811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0227" name="Line 19"/>
          <p:cNvSpPr>
            <a:spLocks noChangeShapeType="1"/>
          </p:cNvSpPr>
          <p:nvPr/>
        </p:nvSpPr>
        <p:spPr bwMode="auto">
          <a:xfrm>
            <a:off x="6372225" y="3757613"/>
            <a:ext cx="138113" cy="849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0228" name="Line 20"/>
          <p:cNvSpPr>
            <a:spLocks noChangeShapeType="1"/>
          </p:cNvSpPr>
          <p:nvPr/>
        </p:nvSpPr>
        <p:spPr bwMode="auto">
          <a:xfrm flipH="1">
            <a:off x="7431088" y="3802063"/>
            <a:ext cx="360362" cy="809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0229" name="Line 21"/>
          <p:cNvSpPr>
            <a:spLocks noChangeShapeType="1"/>
          </p:cNvSpPr>
          <p:nvPr/>
        </p:nvSpPr>
        <p:spPr bwMode="auto">
          <a:xfrm>
            <a:off x="8274050" y="3733800"/>
            <a:ext cx="420688" cy="877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0230" name="Text Box 22"/>
          <p:cNvSpPr txBox="1">
            <a:spLocks noChangeArrowheads="1"/>
          </p:cNvSpPr>
          <p:nvPr/>
        </p:nvSpPr>
        <p:spPr bwMode="auto">
          <a:xfrm>
            <a:off x="6107113" y="3395663"/>
            <a:ext cx="598487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12</a:t>
            </a:r>
          </a:p>
        </p:txBody>
      </p:sp>
      <p:sp>
        <p:nvSpPr>
          <p:cNvPr id="350231" name="Line 23"/>
          <p:cNvSpPr>
            <a:spLocks noChangeShapeType="1"/>
          </p:cNvSpPr>
          <p:nvPr/>
        </p:nvSpPr>
        <p:spPr bwMode="auto">
          <a:xfrm flipH="1">
            <a:off x="5746750" y="3733800"/>
            <a:ext cx="481013" cy="811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0232" name="Line 24"/>
          <p:cNvSpPr>
            <a:spLocks noChangeShapeType="1"/>
          </p:cNvSpPr>
          <p:nvPr/>
        </p:nvSpPr>
        <p:spPr bwMode="auto">
          <a:xfrm flipH="1">
            <a:off x="6288088" y="2654300"/>
            <a:ext cx="0" cy="67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0233" name="Text Box 25"/>
          <p:cNvSpPr txBox="1">
            <a:spLocks noChangeArrowheads="1"/>
          </p:cNvSpPr>
          <p:nvPr/>
        </p:nvSpPr>
        <p:spPr bwMode="auto">
          <a:xfrm>
            <a:off x="7696200" y="4611688"/>
            <a:ext cx="533400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20</a:t>
            </a:r>
          </a:p>
        </p:txBody>
      </p:sp>
      <p:sp>
        <p:nvSpPr>
          <p:cNvPr id="350234" name="Text Box 26"/>
          <p:cNvSpPr txBox="1">
            <a:spLocks noChangeArrowheads="1"/>
          </p:cNvSpPr>
          <p:nvPr/>
        </p:nvSpPr>
        <p:spPr bwMode="auto">
          <a:xfrm>
            <a:off x="7031038" y="4627563"/>
            <a:ext cx="558800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18</a:t>
            </a:r>
          </a:p>
        </p:txBody>
      </p:sp>
      <p:sp>
        <p:nvSpPr>
          <p:cNvPr id="350235" name="Line 27"/>
          <p:cNvSpPr>
            <a:spLocks noChangeShapeType="1"/>
          </p:cNvSpPr>
          <p:nvPr/>
        </p:nvSpPr>
        <p:spPr bwMode="auto">
          <a:xfrm flipH="1">
            <a:off x="8031163" y="3802063"/>
            <a:ext cx="1587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0242" name="Line 34"/>
          <p:cNvSpPr>
            <a:spLocks noChangeShapeType="1"/>
          </p:cNvSpPr>
          <p:nvPr/>
        </p:nvSpPr>
        <p:spPr bwMode="auto">
          <a:xfrm flipH="1" flipV="1">
            <a:off x="4038600" y="5029200"/>
            <a:ext cx="457200" cy="4572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Insert an Item in a B-Tree</a:t>
            </a:r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05000"/>
            <a:ext cx="4191000" cy="4435475"/>
          </a:xfrm>
          <a:noFill/>
          <a:ln/>
        </p:spPr>
        <p:txBody>
          <a:bodyPr/>
          <a:lstStyle/>
          <a:p>
            <a:pPr marL="533400" indent="-533400">
              <a:buSzPct val="100000"/>
              <a:buFont typeface="Monotype Sorts" pitchFamily="2" charset="2"/>
              <a:buNone/>
            </a:pPr>
            <a:r>
              <a:rPr lang="en-US" altLang="zh-CN" sz="2800">
                <a:effectLst/>
                <a:ea typeface="宋体" charset="-122"/>
              </a:rPr>
              <a:t>Fix the node with MAX+1 entries</a:t>
            </a:r>
          </a:p>
          <a:p>
            <a:pPr marL="533400" indent="-533400">
              <a:buSzPct val="100000"/>
              <a:buFont typeface="Monotype Sorts" pitchFamily="2" charset="2"/>
              <a:buChar char="¶"/>
            </a:pPr>
            <a:r>
              <a:rPr lang="en-US" altLang="zh-CN" sz="2800">
                <a:effectLst/>
                <a:ea typeface="宋体" charset="-122"/>
              </a:rPr>
              <a:t>split the node into two from the middle</a:t>
            </a:r>
          </a:p>
          <a:p>
            <a:pPr marL="533400" indent="-533400">
              <a:buSzPct val="100000"/>
              <a:buFont typeface="Monotype Sorts" pitchFamily="2" charset="2"/>
              <a:buChar char="¶"/>
            </a:pPr>
            <a:r>
              <a:rPr lang="en-US" altLang="zh-CN" sz="2800">
                <a:effectLst/>
                <a:ea typeface="宋体" charset="-122"/>
              </a:rPr>
              <a:t>move the middle entry up</a:t>
            </a: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3962400" y="1371600"/>
            <a:ext cx="5105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insert (1);  // MIN = 1 -&gt; MAX = 2</a:t>
            </a:r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457200" y="5562600"/>
            <a:ext cx="8458200" cy="8223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Note: This shall be done recursively... the recursive function returns the middle entry to the root of the subset.</a:t>
            </a:r>
          </a:p>
        </p:txBody>
      </p:sp>
      <p:sp>
        <p:nvSpPr>
          <p:cNvPr id="351239" name="Text Box 7"/>
          <p:cNvSpPr txBox="1">
            <a:spLocks noChangeArrowheads="1"/>
          </p:cNvSpPr>
          <p:nvPr/>
        </p:nvSpPr>
        <p:spPr bwMode="auto">
          <a:xfrm>
            <a:off x="7493000" y="3395663"/>
            <a:ext cx="1260475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19 and 22</a:t>
            </a:r>
          </a:p>
        </p:txBody>
      </p:sp>
      <p:sp>
        <p:nvSpPr>
          <p:cNvPr id="351240" name="Text Box 8"/>
          <p:cNvSpPr txBox="1">
            <a:spLocks noChangeArrowheads="1"/>
          </p:cNvSpPr>
          <p:nvPr/>
        </p:nvSpPr>
        <p:spPr bwMode="auto">
          <a:xfrm>
            <a:off x="5868988" y="2247900"/>
            <a:ext cx="1141412" cy="36671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6 and 17</a:t>
            </a:r>
          </a:p>
        </p:txBody>
      </p:sp>
      <p:sp>
        <p:nvSpPr>
          <p:cNvPr id="351241" name="Text Box 9"/>
          <p:cNvSpPr txBox="1">
            <a:spLocks noChangeArrowheads="1"/>
          </p:cNvSpPr>
          <p:nvPr/>
        </p:nvSpPr>
        <p:spPr bwMode="auto">
          <a:xfrm>
            <a:off x="4191000" y="4611688"/>
            <a:ext cx="457200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3</a:t>
            </a:r>
          </a:p>
        </p:txBody>
      </p:sp>
      <p:sp>
        <p:nvSpPr>
          <p:cNvPr id="351242" name="Text Box 10"/>
          <p:cNvSpPr txBox="1">
            <a:spLocks noChangeArrowheads="1"/>
          </p:cNvSpPr>
          <p:nvPr/>
        </p:nvSpPr>
        <p:spPr bwMode="auto">
          <a:xfrm>
            <a:off x="4191000" y="3395663"/>
            <a:ext cx="954088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2 and 4</a:t>
            </a:r>
          </a:p>
        </p:txBody>
      </p:sp>
      <p:sp>
        <p:nvSpPr>
          <p:cNvPr id="351243" name="Text Box 11"/>
          <p:cNvSpPr txBox="1">
            <a:spLocks noChangeArrowheads="1"/>
          </p:cNvSpPr>
          <p:nvPr/>
        </p:nvSpPr>
        <p:spPr bwMode="auto">
          <a:xfrm>
            <a:off x="8382000" y="4611688"/>
            <a:ext cx="627063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25</a:t>
            </a:r>
          </a:p>
        </p:txBody>
      </p:sp>
      <p:sp>
        <p:nvSpPr>
          <p:cNvPr id="351244" name="Text Box 12"/>
          <p:cNvSpPr txBox="1">
            <a:spLocks noChangeArrowheads="1"/>
          </p:cNvSpPr>
          <p:nvPr/>
        </p:nvSpPr>
        <p:spPr bwMode="auto">
          <a:xfrm>
            <a:off x="6423025" y="4648200"/>
            <a:ext cx="444500" cy="36671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16</a:t>
            </a:r>
          </a:p>
        </p:txBody>
      </p:sp>
      <p:sp>
        <p:nvSpPr>
          <p:cNvPr id="351245" name="Text Box 13"/>
          <p:cNvSpPr txBox="1">
            <a:spLocks noChangeArrowheads="1"/>
          </p:cNvSpPr>
          <p:nvPr/>
        </p:nvSpPr>
        <p:spPr bwMode="auto">
          <a:xfrm>
            <a:off x="4845050" y="4611688"/>
            <a:ext cx="422275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5</a:t>
            </a:r>
          </a:p>
        </p:txBody>
      </p:sp>
      <p:sp>
        <p:nvSpPr>
          <p:cNvPr id="351246" name="Text Box 14"/>
          <p:cNvSpPr txBox="1">
            <a:spLocks noChangeArrowheads="1"/>
          </p:cNvSpPr>
          <p:nvPr/>
        </p:nvSpPr>
        <p:spPr bwMode="auto">
          <a:xfrm>
            <a:off x="5318125" y="4611688"/>
            <a:ext cx="1036638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10 &amp; 11</a:t>
            </a:r>
          </a:p>
        </p:txBody>
      </p:sp>
      <p:sp>
        <p:nvSpPr>
          <p:cNvPr id="351247" name="Line 15"/>
          <p:cNvSpPr>
            <a:spLocks noChangeShapeType="1"/>
          </p:cNvSpPr>
          <p:nvPr/>
        </p:nvSpPr>
        <p:spPr bwMode="auto">
          <a:xfrm flipH="1">
            <a:off x="5024438" y="2654300"/>
            <a:ext cx="1082675" cy="741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48" name="Line 16"/>
          <p:cNvSpPr>
            <a:spLocks noChangeShapeType="1"/>
          </p:cNvSpPr>
          <p:nvPr/>
        </p:nvSpPr>
        <p:spPr bwMode="auto">
          <a:xfrm>
            <a:off x="6650038" y="2654300"/>
            <a:ext cx="1203325" cy="681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49" name="Line 17"/>
          <p:cNvSpPr>
            <a:spLocks noChangeShapeType="1"/>
          </p:cNvSpPr>
          <p:nvPr/>
        </p:nvSpPr>
        <p:spPr bwMode="auto">
          <a:xfrm flipH="1">
            <a:off x="4419600" y="3733800"/>
            <a:ext cx="152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50" name="Line 18"/>
          <p:cNvSpPr>
            <a:spLocks noChangeShapeType="1"/>
          </p:cNvSpPr>
          <p:nvPr/>
        </p:nvSpPr>
        <p:spPr bwMode="auto">
          <a:xfrm>
            <a:off x="5021263" y="3767138"/>
            <a:ext cx="0" cy="811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51" name="Line 19"/>
          <p:cNvSpPr>
            <a:spLocks noChangeShapeType="1"/>
          </p:cNvSpPr>
          <p:nvPr/>
        </p:nvSpPr>
        <p:spPr bwMode="auto">
          <a:xfrm>
            <a:off x="6372225" y="3757613"/>
            <a:ext cx="138113" cy="849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52" name="Line 20"/>
          <p:cNvSpPr>
            <a:spLocks noChangeShapeType="1"/>
          </p:cNvSpPr>
          <p:nvPr/>
        </p:nvSpPr>
        <p:spPr bwMode="auto">
          <a:xfrm flipH="1">
            <a:off x="7431088" y="3802063"/>
            <a:ext cx="360362" cy="809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53" name="Line 21"/>
          <p:cNvSpPr>
            <a:spLocks noChangeShapeType="1"/>
          </p:cNvSpPr>
          <p:nvPr/>
        </p:nvSpPr>
        <p:spPr bwMode="auto">
          <a:xfrm>
            <a:off x="8274050" y="3733800"/>
            <a:ext cx="420688" cy="877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54" name="Text Box 22"/>
          <p:cNvSpPr txBox="1">
            <a:spLocks noChangeArrowheads="1"/>
          </p:cNvSpPr>
          <p:nvPr/>
        </p:nvSpPr>
        <p:spPr bwMode="auto">
          <a:xfrm>
            <a:off x="6107113" y="3395663"/>
            <a:ext cx="598487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12</a:t>
            </a:r>
          </a:p>
        </p:txBody>
      </p:sp>
      <p:sp>
        <p:nvSpPr>
          <p:cNvPr id="351255" name="Line 23"/>
          <p:cNvSpPr>
            <a:spLocks noChangeShapeType="1"/>
          </p:cNvSpPr>
          <p:nvPr/>
        </p:nvSpPr>
        <p:spPr bwMode="auto">
          <a:xfrm flipH="1">
            <a:off x="5746750" y="3733800"/>
            <a:ext cx="481013" cy="811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56" name="Line 24"/>
          <p:cNvSpPr>
            <a:spLocks noChangeShapeType="1"/>
          </p:cNvSpPr>
          <p:nvPr/>
        </p:nvSpPr>
        <p:spPr bwMode="auto">
          <a:xfrm flipH="1">
            <a:off x="6288088" y="2654300"/>
            <a:ext cx="0" cy="67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57" name="Text Box 25"/>
          <p:cNvSpPr txBox="1">
            <a:spLocks noChangeArrowheads="1"/>
          </p:cNvSpPr>
          <p:nvPr/>
        </p:nvSpPr>
        <p:spPr bwMode="auto">
          <a:xfrm>
            <a:off x="7696200" y="4611688"/>
            <a:ext cx="533400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20</a:t>
            </a:r>
          </a:p>
        </p:txBody>
      </p:sp>
      <p:sp>
        <p:nvSpPr>
          <p:cNvPr id="351258" name="Text Box 26"/>
          <p:cNvSpPr txBox="1">
            <a:spLocks noChangeArrowheads="1"/>
          </p:cNvSpPr>
          <p:nvPr/>
        </p:nvSpPr>
        <p:spPr bwMode="auto">
          <a:xfrm>
            <a:off x="7031038" y="4627563"/>
            <a:ext cx="558800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18</a:t>
            </a:r>
          </a:p>
        </p:txBody>
      </p:sp>
      <p:sp>
        <p:nvSpPr>
          <p:cNvPr id="351259" name="Line 27"/>
          <p:cNvSpPr>
            <a:spLocks noChangeShapeType="1"/>
          </p:cNvSpPr>
          <p:nvPr/>
        </p:nvSpPr>
        <p:spPr bwMode="auto">
          <a:xfrm flipH="1">
            <a:off x="8031163" y="3802063"/>
            <a:ext cx="1587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62" name="Line 30"/>
          <p:cNvSpPr>
            <a:spLocks noChangeShapeType="1"/>
          </p:cNvSpPr>
          <p:nvPr/>
        </p:nvSpPr>
        <p:spPr bwMode="auto">
          <a:xfrm flipV="1">
            <a:off x="4038600" y="3733800"/>
            <a:ext cx="228600" cy="9906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67" name="Text Box 35"/>
          <p:cNvSpPr txBox="1">
            <a:spLocks noChangeArrowheads="1"/>
          </p:cNvSpPr>
          <p:nvPr/>
        </p:nvSpPr>
        <p:spPr bwMode="auto">
          <a:xfrm>
            <a:off x="3403600" y="4613275"/>
            <a:ext cx="457200" cy="36671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</a:t>
            </a:r>
          </a:p>
        </p:txBody>
      </p:sp>
      <p:sp>
        <p:nvSpPr>
          <p:cNvPr id="351268" name="Line 36"/>
          <p:cNvSpPr>
            <a:spLocks noChangeShapeType="1"/>
          </p:cNvSpPr>
          <p:nvPr/>
        </p:nvSpPr>
        <p:spPr bwMode="auto">
          <a:xfrm flipH="1">
            <a:off x="3657600" y="3733800"/>
            <a:ext cx="836613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5344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The problem of an unbalanced BST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153400" cy="41148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Maximum depth of a BST with n entires: n-1</a:t>
            </a:r>
          </a:p>
        </p:txBody>
      </p:sp>
      <p:sp>
        <p:nvSpPr>
          <p:cNvPr id="309268" name="Text Box 20"/>
          <p:cNvSpPr txBox="1">
            <a:spLocks noChangeArrowheads="1"/>
          </p:cNvSpPr>
          <p:nvPr/>
        </p:nvSpPr>
        <p:spPr bwMode="auto">
          <a:xfrm>
            <a:off x="381000" y="3779838"/>
            <a:ext cx="3733800" cy="3078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p"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An Example: 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Insert 1, 2, 3,4,5 in that order into a bag using a BST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p"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Run BagTest!</a:t>
            </a:r>
          </a:p>
          <a:p>
            <a:pPr>
              <a:spcBef>
                <a:spcPct val="50000"/>
              </a:spcBef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  <p:grpSp>
        <p:nvGrpSpPr>
          <p:cNvPr id="309273" name="Group 25"/>
          <p:cNvGrpSpPr>
            <a:grpSpLocks/>
          </p:cNvGrpSpPr>
          <p:nvPr/>
        </p:nvGrpSpPr>
        <p:grpSpPr bwMode="auto">
          <a:xfrm>
            <a:off x="3276600" y="2971800"/>
            <a:ext cx="4960938" cy="2819400"/>
            <a:chOff x="1893" y="1916"/>
            <a:chExt cx="3125" cy="1776"/>
          </a:xfrm>
        </p:grpSpPr>
        <p:grpSp>
          <p:nvGrpSpPr>
            <p:cNvPr id="309252" name="Group 4"/>
            <p:cNvGrpSpPr>
              <a:grpSpLocks/>
            </p:cNvGrpSpPr>
            <p:nvPr/>
          </p:nvGrpSpPr>
          <p:grpSpPr bwMode="auto">
            <a:xfrm>
              <a:off x="1893" y="1916"/>
              <a:ext cx="3125" cy="1776"/>
              <a:chOff x="1893" y="1916"/>
              <a:chExt cx="3125" cy="1776"/>
            </a:xfrm>
          </p:grpSpPr>
          <p:grpSp>
            <p:nvGrpSpPr>
              <p:cNvPr id="309253" name="Group 5"/>
              <p:cNvGrpSpPr>
                <a:grpSpLocks/>
              </p:cNvGrpSpPr>
              <p:nvPr/>
            </p:nvGrpSpPr>
            <p:grpSpPr bwMode="auto">
              <a:xfrm>
                <a:off x="1893" y="1916"/>
                <a:ext cx="581" cy="288"/>
                <a:chOff x="1893" y="1916"/>
                <a:chExt cx="581" cy="288"/>
              </a:xfrm>
            </p:grpSpPr>
            <p:sp>
              <p:nvSpPr>
                <p:cNvPr id="309254" name="Rectangle 6"/>
                <p:cNvSpPr>
                  <a:spLocks noChangeArrowheads="1"/>
                </p:cNvSpPr>
                <p:nvPr/>
              </p:nvSpPr>
              <p:spPr bwMode="auto">
                <a:xfrm>
                  <a:off x="1893" y="1919"/>
                  <a:ext cx="581" cy="23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55" name="Rectangle 7"/>
                <p:cNvSpPr>
                  <a:spLocks noChangeArrowheads="1"/>
                </p:cNvSpPr>
                <p:nvPr/>
              </p:nvSpPr>
              <p:spPr bwMode="auto">
                <a:xfrm>
                  <a:off x="2003" y="1916"/>
                  <a:ext cx="22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en-US" b="1">
                      <a:effectLst/>
                    </a:rPr>
                    <a:t>1</a:t>
                  </a:r>
                </a:p>
              </p:txBody>
            </p:sp>
          </p:grpSp>
          <p:grpSp>
            <p:nvGrpSpPr>
              <p:cNvPr id="309256" name="Group 8"/>
              <p:cNvGrpSpPr>
                <a:grpSpLocks/>
              </p:cNvGrpSpPr>
              <p:nvPr/>
            </p:nvGrpSpPr>
            <p:grpSpPr bwMode="auto">
              <a:xfrm>
                <a:off x="2529" y="2288"/>
                <a:ext cx="581" cy="288"/>
                <a:chOff x="2529" y="2288"/>
                <a:chExt cx="581" cy="288"/>
              </a:xfrm>
            </p:grpSpPr>
            <p:sp>
              <p:nvSpPr>
                <p:cNvPr id="309257" name="Rectangle 9"/>
                <p:cNvSpPr>
                  <a:spLocks noChangeArrowheads="1"/>
                </p:cNvSpPr>
                <p:nvPr/>
              </p:nvSpPr>
              <p:spPr bwMode="auto">
                <a:xfrm>
                  <a:off x="2529" y="2291"/>
                  <a:ext cx="581" cy="23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58" name="Rectangle 10"/>
                <p:cNvSpPr>
                  <a:spLocks noChangeArrowheads="1"/>
                </p:cNvSpPr>
                <p:nvPr/>
              </p:nvSpPr>
              <p:spPr bwMode="auto">
                <a:xfrm>
                  <a:off x="2639" y="2288"/>
                  <a:ext cx="22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en-US" b="1">
                      <a:effectLst/>
                    </a:rPr>
                    <a:t>2</a:t>
                  </a:r>
                </a:p>
              </p:txBody>
            </p:sp>
          </p:grpSp>
          <p:grpSp>
            <p:nvGrpSpPr>
              <p:cNvPr id="309259" name="Group 11"/>
              <p:cNvGrpSpPr>
                <a:grpSpLocks/>
              </p:cNvGrpSpPr>
              <p:nvPr/>
            </p:nvGrpSpPr>
            <p:grpSpPr bwMode="auto">
              <a:xfrm>
                <a:off x="3165" y="2660"/>
                <a:ext cx="581" cy="288"/>
                <a:chOff x="3165" y="2660"/>
                <a:chExt cx="581" cy="288"/>
              </a:xfrm>
            </p:grpSpPr>
            <p:sp>
              <p:nvSpPr>
                <p:cNvPr id="309260" name="Rectangle 12"/>
                <p:cNvSpPr>
                  <a:spLocks noChangeArrowheads="1"/>
                </p:cNvSpPr>
                <p:nvPr/>
              </p:nvSpPr>
              <p:spPr bwMode="auto">
                <a:xfrm>
                  <a:off x="3165" y="2663"/>
                  <a:ext cx="581" cy="23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61" name="Rectangle 13"/>
                <p:cNvSpPr>
                  <a:spLocks noChangeArrowheads="1"/>
                </p:cNvSpPr>
                <p:nvPr/>
              </p:nvSpPr>
              <p:spPr bwMode="auto">
                <a:xfrm>
                  <a:off x="3275" y="2660"/>
                  <a:ext cx="22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en-US" b="1">
                      <a:effectLst/>
                    </a:rPr>
                    <a:t>3</a:t>
                  </a:r>
                </a:p>
              </p:txBody>
            </p:sp>
          </p:grpSp>
          <p:grpSp>
            <p:nvGrpSpPr>
              <p:cNvPr id="309262" name="Group 14"/>
              <p:cNvGrpSpPr>
                <a:grpSpLocks/>
              </p:cNvGrpSpPr>
              <p:nvPr/>
            </p:nvGrpSpPr>
            <p:grpSpPr bwMode="auto">
              <a:xfrm>
                <a:off x="3801" y="3032"/>
                <a:ext cx="581" cy="288"/>
                <a:chOff x="3801" y="3032"/>
                <a:chExt cx="581" cy="288"/>
              </a:xfrm>
            </p:grpSpPr>
            <p:sp>
              <p:nvSpPr>
                <p:cNvPr id="309263" name="Rectangle 15"/>
                <p:cNvSpPr>
                  <a:spLocks noChangeArrowheads="1"/>
                </p:cNvSpPr>
                <p:nvPr/>
              </p:nvSpPr>
              <p:spPr bwMode="auto">
                <a:xfrm>
                  <a:off x="3801" y="3035"/>
                  <a:ext cx="581" cy="23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64" name="Rectangle 16"/>
                <p:cNvSpPr>
                  <a:spLocks noChangeArrowheads="1"/>
                </p:cNvSpPr>
                <p:nvPr/>
              </p:nvSpPr>
              <p:spPr bwMode="auto">
                <a:xfrm>
                  <a:off x="3911" y="3032"/>
                  <a:ext cx="22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en-US" b="1">
                      <a:effectLst/>
                    </a:rPr>
                    <a:t>4</a:t>
                  </a:r>
                </a:p>
              </p:txBody>
            </p:sp>
          </p:grpSp>
          <p:grpSp>
            <p:nvGrpSpPr>
              <p:cNvPr id="309265" name="Group 17"/>
              <p:cNvGrpSpPr>
                <a:grpSpLocks/>
              </p:cNvGrpSpPr>
              <p:nvPr/>
            </p:nvGrpSpPr>
            <p:grpSpPr bwMode="auto">
              <a:xfrm>
                <a:off x="4437" y="3404"/>
                <a:ext cx="581" cy="288"/>
                <a:chOff x="4437" y="3404"/>
                <a:chExt cx="581" cy="288"/>
              </a:xfrm>
            </p:grpSpPr>
            <p:sp>
              <p:nvSpPr>
                <p:cNvPr id="309266" name="Rectangle 18"/>
                <p:cNvSpPr>
                  <a:spLocks noChangeArrowheads="1"/>
                </p:cNvSpPr>
                <p:nvPr/>
              </p:nvSpPr>
              <p:spPr bwMode="auto">
                <a:xfrm>
                  <a:off x="4437" y="3407"/>
                  <a:ext cx="581" cy="23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67" name="Rectangle 19"/>
                <p:cNvSpPr>
                  <a:spLocks noChangeArrowheads="1"/>
                </p:cNvSpPr>
                <p:nvPr/>
              </p:nvSpPr>
              <p:spPr bwMode="auto">
                <a:xfrm>
                  <a:off x="4547" y="3404"/>
                  <a:ext cx="22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en-US" b="1">
                      <a:effectLst/>
                    </a:rPr>
                    <a:t>5</a:t>
                  </a:r>
                </a:p>
              </p:txBody>
            </p:sp>
          </p:grpSp>
        </p:grpSp>
        <p:sp>
          <p:nvSpPr>
            <p:cNvPr id="309269" name="Line 21"/>
            <p:cNvSpPr>
              <a:spLocks noChangeShapeType="1"/>
            </p:cNvSpPr>
            <p:nvPr/>
          </p:nvSpPr>
          <p:spPr bwMode="auto">
            <a:xfrm flipH="1" flipV="1">
              <a:off x="4272" y="3228"/>
              <a:ext cx="288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70" name="Line 22"/>
            <p:cNvSpPr>
              <a:spLocks noChangeShapeType="1"/>
            </p:cNvSpPr>
            <p:nvPr/>
          </p:nvSpPr>
          <p:spPr bwMode="auto">
            <a:xfrm flipH="1" flipV="1">
              <a:off x="2400" y="2112"/>
              <a:ext cx="288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71" name="Line 23"/>
            <p:cNvSpPr>
              <a:spLocks noChangeShapeType="1"/>
            </p:cNvSpPr>
            <p:nvPr/>
          </p:nvSpPr>
          <p:spPr bwMode="auto">
            <a:xfrm flipH="1" flipV="1">
              <a:off x="3072" y="2496"/>
              <a:ext cx="288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72" name="Line 24"/>
            <p:cNvSpPr>
              <a:spLocks noChangeShapeType="1"/>
            </p:cNvSpPr>
            <p:nvPr/>
          </p:nvSpPr>
          <p:spPr bwMode="auto">
            <a:xfrm flipH="1" flipV="1">
              <a:off x="3744" y="2880"/>
              <a:ext cx="288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Inserting an Item into a B-Tree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01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What if the node already have MAXIMUM number of items?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Solution – </a:t>
            </a:r>
            <a:r>
              <a:rPr lang="en-US" altLang="zh-CN">
                <a:latin typeface="Arial" charset="0"/>
                <a:ea typeface="宋体" charset="-122"/>
              </a:rPr>
              <a:t>loose insertion</a:t>
            </a:r>
            <a:r>
              <a:rPr lang="en-US" altLang="zh-CN">
                <a:ea typeface="宋体" charset="-122"/>
              </a:rPr>
              <a:t> (p 551 – 557)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A loose insert may results in MAX +1 entries in the root of a subset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Two steps to fix the problem: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fix it – but the problem may move to the root of the set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fix the root of the set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Erasing an Item from a B-Tree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Prototype:</a:t>
            </a:r>
          </a:p>
          <a:p>
            <a:pPr lvl="1"/>
            <a:r>
              <a:rPr lang="en-US" altLang="zh-CN">
                <a:ea typeface="宋体" charset="-122"/>
              </a:rPr>
              <a:t>std::size_t erase(const Item&amp; target);</a:t>
            </a:r>
          </a:p>
          <a:p>
            <a:r>
              <a:rPr lang="en-US" altLang="zh-CN">
                <a:ea typeface="宋体" charset="-122"/>
              </a:rPr>
              <a:t>Post-Condition:</a:t>
            </a:r>
          </a:p>
          <a:p>
            <a:pPr lvl="1"/>
            <a:r>
              <a:rPr lang="en-US" altLang="zh-CN">
                <a:ea typeface="宋体" charset="-122"/>
              </a:rPr>
              <a:t>If target was in the set, then it has been removed from the set and the return value is 1.</a:t>
            </a:r>
          </a:p>
          <a:p>
            <a:pPr lvl="1"/>
            <a:r>
              <a:rPr lang="en-US" altLang="zh-CN">
                <a:ea typeface="宋体" charset="-122"/>
              </a:rPr>
              <a:t> Otherwise the set is unchanged and the  return value is zero.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Erasing an Item from a B-Tree</a:t>
            </a:r>
          </a:p>
        </p:txBody>
      </p:sp>
      <p:sp>
        <p:nvSpPr>
          <p:cNvPr id="3440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Similarly, after “loose erase”, the root of a subset may just have MINIMUM –1 entries</a:t>
            </a:r>
          </a:p>
          <a:p>
            <a:r>
              <a:rPr lang="en-US" altLang="zh-CN">
                <a:ea typeface="宋体" charset="-122"/>
              </a:rPr>
              <a:t>Solution: (p557 – 562)</a:t>
            </a:r>
          </a:p>
          <a:p>
            <a:pPr lvl="1"/>
            <a:r>
              <a:rPr lang="en-US" altLang="zh-CN">
                <a:ea typeface="宋体" charset="-122"/>
              </a:rPr>
              <a:t>Fix the </a:t>
            </a:r>
            <a:r>
              <a:rPr lang="en-US" altLang="zh-CN" b="1">
                <a:ea typeface="宋体" charset="-122"/>
              </a:rPr>
              <a:t>shortage</a:t>
            </a:r>
            <a:r>
              <a:rPr lang="en-US" altLang="zh-CN">
                <a:ea typeface="宋体" charset="-122"/>
              </a:rPr>
              <a:t> of the subset root – but this may move the problem to the root of the entire set</a:t>
            </a:r>
          </a:p>
          <a:p>
            <a:pPr lvl="1"/>
            <a:r>
              <a:rPr lang="en-US" altLang="zh-CN">
                <a:ea typeface="宋体" charset="-122"/>
              </a:rPr>
              <a:t>Fix the </a:t>
            </a:r>
            <a:r>
              <a:rPr lang="en-US" altLang="zh-CN" b="1">
                <a:ea typeface="宋体" charset="-122"/>
              </a:rPr>
              <a:t>root</a:t>
            </a:r>
            <a:r>
              <a:rPr lang="en-US" altLang="zh-CN">
                <a:ea typeface="宋体" charset="-122"/>
              </a:rPr>
              <a:t> of the entire set (tree)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Summary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ea typeface="宋体" charset="-122"/>
              </a:rPr>
              <a:t>A B-tree is a tree for sorting entries following the six rules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宋体" charset="-122"/>
              </a:rPr>
              <a:t>B-Tree is balanced - every leaf in a B-tree has the same depth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宋体" charset="-122"/>
              </a:rPr>
              <a:t>Adding, erasing and searching an item in a B-tree have worst-case time O(log n), where n is the number of entries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宋体" charset="-122"/>
              </a:rPr>
              <a:t>However the implementation of adding and erasing an item in a B-tree is not a trivial task.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Worst-Case Times for BSTs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Adding, deleting or searching for an entry in a BST with n entries is O(d) in the worst case, where d is the depth of the BST</a:t>
            </a:r>
          </a:p>
          <a:p>
            <a:r>
              <a:rPr lang="en-US" altLang="zh-CN">
                <a:ea typeface="宋体" charset="-122"/>
              </a:rPr>
              <a:t>Since d is no more than n-1, the operations in the worst case is (n-1).</a:t>
            </a:r>
          </a:p>
          <a:p>
            <a:r>
              <a:rPr lang="en-US" altLang="zh-CN">
                <a:ea typeface="宋体" charset="-122"/>
              </a:rPr>
              <a:t>Conclusion: the worst case time for the add, delete or search operation of a BST is 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Solutions to the problem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Solution 1</a:t>
            </a:r>
          </a:p>
          <a:p>
            <a:pPr lvl="1"/>
            <a:r>
              <a:rPr lang="en-US" altLang="zh-CN">
                <a:ea typeface="宋体" charset="-122"/>
              </a:rPr>
              <a:t> Periodically balance the search tree</a:t>
            </a:r>
          </a:p>
          <a:p>
            <a:pPr lvl="1"/>
            <a:r>
              <a:rPr lang="en-US" altLang="zh-CN" b="1">
                <a:ea typeface="宋体" charset="-122"/>
              </a:rPr>
              <a:t> Project 10.9, page 516</a:t>
            </a:r>
          </a:p>
          <a:p>
            <a:r>
              <a:rPr lang="en-US" altLang="zh-CN">
                <a:ea typeface="宋体" charset="-122"/>
              </a:rPr>
              <a:t>Solution 2</a:t>
            </a:r>
          </a:p>
          <a:p>
            <a:pPr lvl="1"/>
            <a:r>
              <a:rPr lang="en-US" altLang="zh-CN">
                <a:ea typeface="宋体" charset="-122"/>
              </a:rPr>
              <a:t>A particular kind of tree : B-Tree</a:t>
            </a:r>
          </a:p>
          <a:p>
            <a:pPr lvl="1"/>
            <a:r>
              <a:rPr lang="en-US" altLang="zh-CN">
                <a:ea typeface="宋体" charset="-122"/>
              </a:rPr>
              <a:t>proposed by Bayer &amp; McCreight in 1972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B-Tree Basics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ea typeface="宋体" charset="-122"/>
              </a:rPr>
              <a:t>Similar to a binary search tree (BST)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where the implementation requires the ability to compare two entries via a </a:t>
            </a:r>
            <a:r>
              <a:rPr lang="en-US" altLang="zh-CN" sz="2400" b="1" i="1">
                <a:ea typeface="宋体" charset="-122"/>
              </a:rPr>
              <a:t>less-than operator (&lt;)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宋体" charset="-122"/>
              </a:rPr>
              <a:t>But a B-tree is NOT a BST – in fact it is not even a binary tree </a:t>
            </a:r>
          </a:p>
          <a:p>
            <a:pPr lvl="1">
              <a:lnSpc>
                <a:spcPct val="90000"/>
              </a:lnSpc>
            </a:pPr>
            <a:r>
              <a:rPr lang="en-US" altLang="zh-CN" sz="2400" i="1">
                <a:ea typeface="宋体" charset="-122"/>
              </a:rPr>
              <a:t>B-tree nodes have many (more than two) children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宋体" charset="-122"/>
              </a:rPr>
              <a:t>Another important property</a:t>
            </a:r>
          </a:p>
          <a:p>
            <a:pPr lvl="1">
              <a:lnSpc>
                <a:spcPct val="90000"/>
              </a:lnSpc>
            </a:pPr>
            <a:r>
              <a:rPr lang="en-US" altLang="zh-CN" sz="2400" i="1">
                <a:ea typeface="宋体" charset="-122"/>
              </a:rPr>
              <a:t>each node contains more than just a single entry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宋体" charset="-122"/>
              </a:rPr>
              <a:t>Advantages:</a:t>
            </a:r>
          </a:p>
          <a:p>
            <a:pPr lvl="1">
              <a:lnSpc>
                <a:spcPct val="90000"/>
              </a:lnSpc>
            </a:pPr>
            <a:r>
              <a:rPr lang="en-US" altLang="zh-CN" sz="2400" i="1">
                <a:ea typeface="宋体" charset="-122"/>
              </a:rPr>
              <a:t>Easy to search, and not too deep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Applications:</a:t>
            </a:r>
            <a:r>
              <a:rPr lang="en-US" altLang="zh-CN">
                <a:latin typeface="Arial" charset="0"/>
                <a:ea typeface="宋体" charset="-122"/>
              </a:rPr>
              <a:t> bag</a:t>
            </a:r>
            <a:r>
              <a:rPr lang="en-US" altLang="zh-CN">
                <a:ea typeface="宋体" charset="-122"/>
              </a:rPr>
              <a:t> and </a:t>
            </a:r>
            <a:r>
              <a:rPr lang="en-US" altLang="zh-CN">
                <a:latin typeface="Arial" charset="0"/>
                <a:ea typeface="宋体" charset="-122"/>
              </a:rPr>
              <a:t>set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Difference</a:t>
            </a:r>
          </a:p>
          <a:p>
            <a:pPr lvl="1"/>
            <a:r>
              <a:rPr lang="en-US" altLang="zh-CN">
                <a:ea typeface="宋体" charset="-122"/>
              </a:rPr>
              <a:t>two or more equal entries can occur many times in a </a:t>
            </a:r>
            <a:r>
              <a:rPr lang="en-US" altLang="zh-CN">
                <a:latin typeface="Arial" charset="0"/>
                <a:ea typeface="宋体" charset="-122"/>
              </a:rPr>
              <a:t>bag,</a:t>
            </a:r>
            <a:r>
              <a:rPr lang="en-US" altLang="zh-CN">
                <a:ea typeface="宋体" charset="-122"/>
              </a:rPr>
              <a:t> but not in a </a:t>
            </a:r>
            <a:r>
              <a:rPr lang="en-US" altLang="zh-CN">
                <a:latin typeface="Arial" charset="0"/>
                <a:ea typeface="宋体" charset="-122"/>
              </a:rPr>
              <a:t>set</a:t>
            </a:r>
            <a:r>
              <a:rPr lang="en-US" altLang="zh-CN">
                <a:ea typeface="宋体" charset="-122"/>
              </a:rPr>
              <a:t> </a:t>
            </a:r>
          </a:p>
          <a:p>
            <a:pPr lvl="1"/>
            <a:r>
              <a:rPr lang="en-US" altLang="zh-CN">
                <a:ea typeface="宋体" charset="-122"/>
              </a:rPr>
              <a:t>C++ STL: set and multiset (= bag)</a:t>
            </a:r>
          </a:p>
          <a:p>
            <a:r>
              <a:rPr lang="en-US" altLang="zh-CN">
                <a:ea typeface="宋体" charset="-122"/>
              </a:rPr>
              <a:t>The B-Tree Rules for a Set </a:t>
            </a:r>
          </a:p>
          <a:p>
            <a:pPr lvl="1"/>
            <a:r>
              <a:rPr lang="en-US" altLang="zh-CN">
                <a:ea typeface="宋体" charset="-122"/>
              </a:rPr>
              <a:t>We will look at a “</a:t>
            </a:r>
            <a:r>
              <a:rPr lang="en-US" altLang="zh-CN">
                <a:latin typeface="Arial" charset="0"/>
                <a:ea typeface="宋体" charset="-122"/>
              </a:rPr>
              <a:t>set </a:t>
            </a:r>
            <a:r>
              <a:rPr lang="en-US" altLang="zh-CN">
                <a:ea typeface="宋体" charset="-122"/>
              </a:rPr>
              <a:t>formulation” of the B-Tree rules, but keep in mind that a “</a:t>
            </a:r>
            <a:r>
              <a:rPr lang="en-US" altLang="zh-CN">
                <a:latin typeface="Arial" charset="0"/>
                <a:ea typeface="宋体" charset="-122"/>
              </a:rPr>
              <a:t>bag</a:t>
            </a:r>
            <a:r>
              <a:rPr lang="en-US" altLang="zh-CN">
                <a:ea typeface="宋体" charset="-122"/>
              </a:rPr>
              <a:t> formulation” is also possible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B-Tree Rules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The entries in a B-tree node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Arial" charset="0"/>
                <a:ea typeface="宋体" charset="-122"/>
              </a:rPr>
              <a:t>B-tree Rule 1</a:t>
            </a:r>
            <a:r>
              <a:rPr lang="en-US" altLang="zh-CN">
                <a:ea typeface="宋体" charset="-122"/>
              </a:rPr>
              <a:t>: The root may have as few as one entry (or 0 entry if no children); every other node has at least MINIMUM entries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Arial" charset="0"/>
                <a:ea typeface="宋体" charset="-122"/>
              </a:rPr>
              <a:t>B-tree Rule 2</a:t>
            </a:r>
            <a:r>
              <a:rPr lang="en-US" altLang="zh-CN">
                <a:ea typeface="宋体" charset="-122"/>
              </a:rPr>
              <a:t>: The maximum number of entries in a node is 2* MINIMUM.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Arial" charset="0"/>
                <a:ea typeface="宋体" charset="-122"/>
              </a:rPr>
              <a:t>B-tree Rule 3</a:t>
            </a:r>
            <a:r>
              <a:rPr lang="en-US" altLang="zh-CN">
                <a:ea typeface="宋体" charset="-122"/>
              </a:rPr>
              <a:t>: The entries of each B-tree node are stored in a partially filled array, sorted from the smallest to the largest.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B-Tree Rules (cont.)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subtrees below a B-tree node</a:t>
            </a:r>
          </a:p>
          <a:p>
            <a:pPr lvl="1"/>
            <a:r>
              <a:rPr lang="en-US" altLang="zh-CN">
                <a:latin typeface="Arial" charset="0"/>
                <a:ea typeface="宋体" charset="-122"/>
              </a:rPr>
              <a:t>B-tree Rule 4</a:t>
            </a:r>
            <a:r>
              <a:rPr lang="en-US" altLang="zh-CN">
                <a:ea typeface="宋体" charset="-122"/>
              </a:rPr>
              <a:t>: The number of the subtrees below a non-leaf node with n entries is always n+1</a:t>
            </a:r>
          </a:p>
          <a:p>
            <a:pPr lvl="1"/>
            <a:r>
              <a:rPr lang="en-US" altLang="zh-CN">
                <a:latin typeface="Arial" charset="0"/>
                <a:ea typeface="宋体" charset="-122"/>
              </a:rPr>
              <a:t>B-tree Rule 5</a:t>
            </a:r>
            <a:r>
              <a:rPr lang="en-US" altLang="zh-CN">
                <a:ea typeface="宋体" charset="-122"/>
              </a:rPr>
              <a:t>: For any non-leaf node:</a:t>
            </a:r>
          </a:p>
          <a:p>
            <a:pPr lvl="2"/>
            <a:r>
              <a:rPr lang="en-US" altLang="zh-CN">
                <a:ea typeface="宋体" charset="-122"/>
              </a:rPr>
              <a:t>(a). An entry at index i is greater than all the entries in subtree number i of the node</a:t>
            </a:r>
          </a:p>
          <a:p>
            <a:pPr lvl="2"/>
            <a:r>
              <a:rPr lang="en-US" altLang="zh-CN">
                <a:ea typeface="宋体" charset="-122"/>
              </a:rPr>
              <a:t>(b) An entry at index i is less than all the entries in subtree number i+1 of the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apt01">
  <a:themeElements>
    <a:clrScheme name="">
      <a:dk1>
        <a:srgbClr val="000020"/>
      </a:dk1>
      <a:lt1>
        <a:srgbClr val="E0E0E0"/>
      </a:lt1>
      <a:dk2>
        <a:srgbClr val="0000FF"/>
      </a:dk2>
      <a:lt2>
        <a:srgbClr val="00CECE"/>
      </a:lt2>
      <a:accent1>
        <a:srgbClr val="A0A0A0"/>
      </a:accent1>
      <a:accent2>
        <a:srgbClr val="FC0128"/>
      </a:accent2>
      <a:accent3>
        <a:srgbClr val="AAAAFF"/>
      </a:accent3>
      <a:accent4>
        <a:srgbClr val="BFBFBF"/>
      </a:accent4>
      <a:accent5>
        <a:srgbClr val="CDCDCD"/>
      </a:accent5>
      <a:accent6>
        <a:srgbClr val="E40123"/>
      </a:accent6>
      <a:hlink>
        <a:srgbClr val="C000C0"/>
      </a:hlink>
      <a:folHlink>
        <a:srgbClr val="8080FF"/>
      </a:folHlink>
    </a:clrScheme>
    <a:fontScheme name="chapt0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chapt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e:\books\cpp\powerpnt\chapt01.ppt</Template>
  <TotalTime>2396</TotalTime>
  <Pages>41</Pages>
  <Words>2695</Words>
  <Application>Microsoft Macintosh PowerPoint</Application>
  <PresentationFormat>On-screen Show (4:3)</PresentationFormat>
  <Paragraphs>474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Monotype Sorts</vt:lpstr>
      <vt:lpstr>Times New Roman</vt:lpstr>
      <vt:lpstr>chapt01</vt:lpstr>
      <vt:lpstr>CSC212   Data Structure  - Section EF</vt:lpstr>
      <vt:lpstr>Topics</vt:lpstr>
      <vt:lpstr>The problem of an unbalanced BST</vt:lpstr>
      <vt:lpstr>Worst-Case Times for BSTs</vt:lpstr>
      <vt:lpstr>Solutions to the problem</vt:lpstr>
      <vt:lpstr>The B-Tree Basics</vt:lpstr>
      <vt:lpstr>Applications: bag and set</vt:lpstr>
      <vt:lpstr>The B-Tree Rules</vt:lpstr>
      <vt:lpstr>The B-Tree Rules (cont.)</vt:lpstr>
      <vt:lpstr>An Example of B-Tree</vt:lpstr>
      <vt:lpstr>The B-Tree Rules (cont.)</vt:lpstr>
      <vt:lpstr>Another Example, MINIMUM = 1</vt:lpstr>
      <vt:lpstr>The set ADT with a B-Tree</vt:lpstr>
      <vt:lpstr>Invariant for the set Class</vt:lpstr>
      <vt:lpstr>Search for a Item in a B-Tree</vt:lpstr>
      <vt:lpstr>Searching for an Item: count</vt:lpstr>
      <vt:lpstr>Searching for an Item: count</vt:lpstr>
      <vt:lpstr>Searching for an Item: count</vt:lpstr>
      <vt:lpstr>Searching for an Item: count</vt:lpstr>
      <vt:lpstr>Searching for an Item: count</vt:lpstr>
      <vt:lpstr>Searching for an Item: count</vt:lpstr>
      <vt:lpstr>Insert a Item into a B-Tree</vt:lpstr>
      <vt:lpstr>Insert an Item in a B-Tree</vt:lpstr>
      <vt:lpstr>Insert an Item in a B-Tree</vt:lpstr>
      <vt:lpstr>Insert an Item in a B-Tree</vt:lpstr>
      <vt:lpstr>Insert an Item in a B-Tree</vt:lpstr>
      <vt:lpstr>Insert an Item in a B-Tree</vt:lpstr>
      <vt:lpstr>Insert an Item in a B-Tree</vt:lpstr>
      <vt:lpstr>Insert an Item in a B-Tree</vt:lpstr>
      <vt:lpstr>Inserting an Item into a B-Tree</vt:lpstr>
      <vt:lpstr>Erasing an Item from a B-Tree</vt:lpstr>
      <vt:lpstr>Erasing an Item from a B-Tree</vt:lpstr>
      <vt:lpstr>Summary</vt:lpstr>
    </vt:vector>
  </TitlesOfParts>
  <Company>City College/CUNY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</dc:title>
  <dc:subject>B-Trees and the Set Class</dc:subject>
  <dc:creator>Zhigang Zhu</dc:creator>
  <cp:keywords/>
  <dc:description>Presentation from Chapter 11 of Data Structures and Other Objects using C++, Main and Savitch._x000d_
2nd Edition, 2001, by Addison Wesley Longman.</dc:description>
  <cp:lastModifiedBy>Zhigang Zhu</cp:lastModifiedBy>
  <cp:revision>876</cp:revision>
  <cp:lastPrinted>1997-02-17T10:42:10Z</cp:lastPrinted>
  <dcterms:created xsi:type="dcterms:W3CDTF">1996-12-18T13:46:46Z</dcterms:created>
  <dcterms:modified xsi:type="dcterms:W3CDTF">2023-04-11T15:43:43Z</dcterms:modified>
</cp:coreProperties>
</file>