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87" r:id="rId2"/>
    <p:sldId id="256" r:id="rId3"/>
    <p:sldId id="288" r:id="rId4"/>
    <p:sldId id="257" r:id="rId5"/>
    <p:sldId id="258" r:id="rId6"/>
    <p:sldId id="259" r:id="rId7"/>
    <p:sldId id="260" r:id="rId8"/>
    <p:sldId id="261" r:id="rId9"/>
    <p:sldId id="262" r:id="rId10"/>
    <p:sldId id="263" r:id="rId11"/>
    <p:sldId id="264" r:id="rId12"/>
    <p:sldId id="265" r:id="rId13"/>
    <p:sldId id="266" r:id="rId14"/>
    <p:sldId id="267" r:id="rId15"/>
    <p:sldId id="289" r:id="rId16"/>
    <p:sldId id="290" r:id="rId17"/>
    <p:sldId id="291" r:id="rId18"/>
    <p:sldId id="292" r:id="rId19"/>
    <p:sldId id="268" r:id="rId20"/>
    <p:sldId id="269" r:id="rId21"/>
    <p:sldId id="270" r:id="rId22"/>
    <p:sldId id="271" r:id="rId23"/>
    <p:sldId id="272" r:id="rId24"/>
    <p:sldId id="273" r:id="rId25"/>
    <p:sldId id="274" r:id="rId26"/>
    <p:sldId id="275" r:id="rId27"/>
    <p:sldId id="276" r:id="rId28"/>
    <p:sldId id="277" r:id="rId29"/>
    <p:sldId id="301" r:id="rId30"/>
    <p:sldId id="297" r:id="rId31"/>
    <p:sldId id="298" r:id="rId32"/>
    <p:sldId id="299" r:id="rId33"/>
    <p:sldId id="300" r:id="rId34"/>
    <p:sldId id="302" r:id="rId35"/>
    <p:sldId id="293" r:id="rId36"/>
    <p:sldId id="294" r:id="rId37"/>
    <p:sldId id="278" r:id="rId38"/>
    <p:sldId id="279" r:id="rId39"/>
    <p:sldId id="280" r:id="rId40"/>
    <p:sldId id="281" r:id="rId41"/>
    <p:sldId id="282" r:id="rId42"/>
    <p:sldId id="283" r:id="rId43"/>
    <p:sldId id="284" r:id="rId44"/>
    <p:sldId id="296" r:id="rId45"/>
    <p:sldId id="295" r:id="rId46"/>
    <p:sldId id="304" r:id="rId47"/>
    <p:sldId id="285" r:id="rId48"/>
    <p:sldId id="286"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799"/>
    <p:restoredTop sz="99832" autoAdjust="0"/>
  </p:normalViewPr>
  <p:slideViewPr>
    <p:cSldViewPr>
      <p:cViewPr varScale="1">
        <p:scale>
          <a:sx n="123" d="100"/>
          <a:sy n="123" d="100"/>
        </p:scale>
        <p:origin x="4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7F0630A6-960E-49A1-9054-BADE04830E7C}" type="slidenum">
              <a:rPr lang="zh-CN" altLang="en-US"/>
              <a:pPr/>
              <a:t>‹#›</a:t>
            </a:fld>
            <a:endParaRPr lang="en-US" altLang="zh-CN"/>
          </a:p>
        </p:txBody>
      </p:sp>
    </p:spTree>
    <p:extLst>
      <p:ext uri="{BB962C8B-B14F-4D97-AF65-F5344CB8AC3E}">
        <p14:creationId xmlns:p14="http://schemas.microsoft.com/office/powerpoint/2010/main" val="4243265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5552E55F-02D2-4DDD-BF86-5D563D2A1F54}" type="slidenum">
              <a:rPr lang="zh-CN" altLang="en-US"/>
              <a:pPr/>
              <a:t>‹#›</a:t>
            </a:fld>
            <a:endParaRPr lang="en-US" altLang="zh-CN"/>
          </a:p>
        </p:txBody>
      </p:sp>
    </p:spTree>
    <p:extLst>
      <p:ext uri="{BB962C8B-B14F-4D97-AF65-F5344CB8AC3E}">
        <p14:creationId xmlns:p14="http://schemas.microsoft.com/office/powerpoint/2010/main" val="2003856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...from left-to-right...</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...and when a level is filled you start the next level at the left.</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So, a heap is a complete binary tree. Each node in a heap contains a key, and these keys must be organized in a particular manner. Notice that this is </a:t>
            </a:r>
            <a:r>
              <a:rPr lang="en-US" altLang="zh-CN" u="sng"/>
              <a:t>not</a:t>
            </a:r>
            <a:r>
              <a:rPr lang="en-US" altLang="zh-CN"/>
              <a:t> a binary search tree, but the keys do follow some semblance of order.</a:t>
            </a:r>
          </a:p>
          <a:p>
            <a:endParaRPr lang="en-US" altLang="zh-CN"/>
          </a:p>
          <a:p>
            <a:r>
              <a:rPr lang="en-US" altLang="zh-CN"/>
              <a:t>Can you see what rule is being enforced here?</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The heap property requires that each node's key is &gt;= to the keys of its children.</a:t>
            </a:r>
          </a:p>
          <a:p>
            <a:endParaRPr lang="en-US" altLang="zh-CN"/>
          </a:p>
          <a:p>
            <a:r>
              <a:rPr lang="en-US" altLang="zh-CN"/>
              <a:t>This is a handy property because the biggest node is always at the top. Because of this, a heap can easily implement a priority queue (where we need quick access to the highest priority item).</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p:txBody>
          <a:bodyPr/>
          <a:lstStyle/>
          <a:p>
            <a:r>
              <a:rPr lang="en-US" altLang="zh-CN"/>
              <a:t>Complete binary tree</a:t>
            </a:r>
          </a:p>
          <a:p>
            <a:endParaRPr lang="en-US" altLang="zh-CN"/>
          </a:p>
          <a:p>
            <a:r>
              <a:rPr lang="en-US" altLang="zh-CN"/>
              <a:t>Every level except the deepest level must contains as many nodes as possible, and at the deepest level, all the nodes are as far left as possible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We can add new elements to a heap whenever we like. Because the heap is a complete binary search tree, we must add the new element at the next available location, filling in the levels from left-to-right. </a:t>
            </a:r>
          </a:p>
          <a:p>
            <a:endParaRPr lang="en-US" altLang="zh-CN"/>
          </a:p>
          <a:p>
            <a:r>
              <a:rPr lang="en-US" altLang="zh-CN"/>
              <a:t>In this example, I have just added the new element with a key of 42.</a:t>
            </a:r>
          </a:p>
          <a:p>
            <a:endParaRPr lang="en-US" altLang="zh-CN"/>
          </a:p>
          <a:p>
            <a:r>
              <a:rPr lang="en-US" altLang="zh-CN"/>
              <a:t>Of course, we now have a problem: The heap property is no longer valid. The 42 is bigger than its parent 27.  </a:t>
            </a:r>
          </a:p>
          <a:p>
            <a:endParaRPr lang="en-US" altLang="zh-CN"/>
          </a:p>
          <a:p>
            <a:r>
              <a:rPr lang="en-US" altLang="zh-CN"/>
              <a:t>To fix the problem, we will push the new node upwards until it reaches an acceptable location.</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Here we have pushed the 42 upward one level, swapping it with its smaller parent 27.  </a:t>
            </a:r>
          </a:p>
          <a:p>
            <a:endParaRPr lang="en-US" altLang="zh-CN"/>
          </a:p>
          <a:p>
            <a:r>
              <a:rPr lang="en-US" altLang="zh-CN"/>
              <a:t>We can't stop here though, because the parent 35 is still smaller than the new node 42.</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Can we stop now?  Yes, because the 42 is less than or equal to its parent. </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We can also remove the top node from a heap. The first step of the removal is to move the last node of the tree onto the root. In this example we move the 27 onto the root.</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introduces heaps, which are used in the Priority Queue project of Chapter 11. The lecture includes the algorithms for adding to a heap (including reheapification upward), removing the top of a heap (including reheapification downward), and implementing a heap in a partially-filled array.</a:t>
            </a:r>
          </a:p>
          <a:p>
            <a:pPr>
              <a:spcAft>
                <a:spcPct val="75000"/>
              </a:spcAft>
            </a:pPr>
            <a:r>
              <a:rPr lang="en-US" altLang="zh-CN"/>
              <a:t>Prior to this lecture, the students need a good understanding of complete binary trees. It would also help if they have seen binary search trees and the priority queue class.</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Now the 27 is on top of the heap, and the original root (45) is no longer around. But the heap property is once again violated. </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We'll fix the problem by pushing the out-of-place node downward. Perhaps you can guess what the downward pushing is called....</a:t>
            </a:r>
            <a:r>
              <a:rPr lang="en-US" altLang="zh-CN" u="sng"/>
              <a:t>reheapification downward</a:t>
            </a:r>
            <a:r>
              <a:rPr lang="en-US" altLang="zh-CN"/>
              <a:t>.</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When we push a node downward it is important to swap it with its largest child.  (Otherwise we are creating extra problems by placing the smaller child on top of the larger child.) This is what the tree looks like after one swap. </a:t>
            </a:r>
          </a:p>
          <a:p>
            <a:endParaRPr lang="en-US" altLang="zh-CN"/>
          </a:p>
          <a:p>
            <a:r>
              <a:rPr lang="en-US" altLang="zh-CN"/>
              <a:t>Should I continue with the reheapification downward?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Yes, I swap again, and now the 27 is in an acceptable location.</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Reheapification downward can stop under two circumstances:</a:t>
            </a:r>
          </a:p>
          <a:p>
            <a:r>
              <a:rPr lang="en-US" altLang="zh-CN"/>
              <a:t>1. The children all have keys that are &lt;= the out-of-place node.</a:t>
            </a:r>
          </a:p>
          <a:p>
            <a:r>
              <a:rPr lang="en-US" altLang="zh-CN"/>
              <a:t>2. The out-of-place node reaches a leaf.</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We can add new elements to a heap whenever we like. Because the heap is a complete binary search tree, we must add the new element at the next available location, filling in the levels from left-to-right. </a:t>
            </a:r>
          </a:p>
          <a:p>
            <a:endParaRPr lang="en-US" altLang="zh-CN"/>
          </a:p>
          <a:p>
            <a:r>
              <a:rPr lang="en-US" altLang="zh-CN"/>
              <a:t>In this example, I have just added the new element with a key of 42.</a:t>
            </a:r>
          </a:p>
          <a:p>
            <a:endParaRPr lang="en-US" altLang="zh-CN"/>
          </a:p>
          <a:p>
            <a:r>
              <a:rPr lang="en-US" altLang="zh-CN"/>
              <a:t>Of course, we now have a problem: The heap property is no longer valid. The 42 is bigger than its parent 27.  </a:t>
            </a:r>
          </a:p>
          <a:p>
            <a:endParaRPr lang="en-US" altLang="zh-CN"/>
          </a:p>
          <a:p>
            <a:r>
              <a:rPr lang="en-US" altLang="zh-CN"/>
              <a:t>To fix the problem, we will push the new node upwards until it reaches an acceptable location.</a:t>
            </a:r>
          </a:p>
        </p:txBody>
      </p:sp>
      <p:sp>
        <p:nvSpPr>
          <p:cNvPr id="9011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Here we have pushed the 42 upward one level, swapping it with its smaller parent 27.  </a:t>
            </a:r>
          </a:p>
          <a:p>
            <a:endParaRPr lang="en-US" altLang="zh-CN"/>
          </a:p>
          <a:p>
            <a:r>
              <a:rPr lang="en-US" altLang="zh-CN"/>
              <a:t>We can't stop here though, because the parent 35 is still smaller than the new node 42.</a:t>
            </a:r>
          </a:p>
        </p:txBody>
      </p:sp>
      <p:sp>
        <p:nvSpPr>
          <p:cNvPr id="9216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Can we stop now?  Yes, because the 42 is less than or equal to its parent. </a:t>
            </a:r>
          </a:p>
        </p:txBody>
      </p:sp>
      <p:sp>
        <p:nvSpPr>
          <p:cNvPr id="9421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9625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9933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A heap is a data structure with several applications, including a way to implement Priority Queues, as shown in Chapter 11. The definition of a heap is a special kind of complete binary tree.</a:t>
            </a:r>
          </a:p>
          <a:p>
            <a:endParaRPr lang="en-US" altLang="zh-CN"/>
          </a:p>
          <a:p>
            <a:r>
              <a:rPr lang="en-US" altLang="zh-CN"/>
              <a:t>You probably recall that a complete binary tree requires that its nodes are added in a particular order...</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Following the usual technique for implementing a complete binary tree, the data from the root is stored in the first entry of the array.</a:t>
            </a:r>
          </a:p>
          <a:p>
            <a:endParaRPr lang="zh-CN" altLang="en-US"/>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The next two nodes go in the next two locations of the array.</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and so on.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As with any partially-filled array, we are only concerned with the front part of the array. If the tree has five nodes, then we are only concerned with the entries in the first five components of the array.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With this implementation of a heap, there are no pointers. The only way that we know that the array is a heap is the manner in which we manipulate it.</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manipulations are the same manipulations that you've used for a complete binary tree, making it easy to compute the index where various nodes are stored.</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r>
              <a:rPr lang="en-US" altLang="zh-CN"/>
              <a:t>template &lt;class Item&gt;</a:t>
            </a:r>
          </a:p>
          <a:p>
            <a:r>
              <a:rPr lang="en-US" altLang="zh-CN"/>
              <a:t>class heap</a:t>
            </a:r>
          </a:p>
          <a:p>
            <a:r>
              <a:rPr lang="en-US" altLang="zh-CN"/>
              <a:t>{</a:t>
            </a:r>
          </a:p>
          <a:p>
            <a:r>
              <a:rPr lang="en-US" altLang="zh-CN"/>
              <a:t>	public:</a:t>
            </a:r>
          </a:p>
          <a:p>
            <a:r>
              <a:rPr lang="en-US" altLang="zh-CN"/>
              <a:t>		... ... </a:t>
            </a:r>
          </a:p>
          <a:p>
            <a:r>
              <a:rPr lang="en-US" altLang="zh-CN"/>
              <a:t>		void push(const Item&amp; entry); // add</a:t>
            </a:r>
          </a:p>
          <a:p>
            <a:r>
              <a:rPr lang="en-US" altLang="zh-CN"/>
              <a:t>		Item&amp; pop(); // remove the highest priority entry</a:t>
            </a:r>
          </a:p>
          <a:p>
            <a:r>
              <a:rPr lang="en-US" altLang="zh-CN"/>
              <a:t>	private:</a:t>
            </a:r>
          </a:p>
          <a:p>
            <a:r>
              <a:rPr lang="en-US" altLang="zh-CN"/>
              <a:t>		Item data[CAPACITY];</a:t>
            </a:r>
          </a:p>
          <a:p>
            <a:r>
              <a:rPr lang="en-US" altLang="zh-CN"/>
              <a:t>		size_type used;</a:t>
            </a:r>
          </a:p>
          <a:p>
            <a:r>
              <a:rPr lang="en-US" altLang="zh-CN"/>
              <a:t>}</a:t>
            </a:r>
          </a:p>
          <a:p>
            <a:endParaRPr lang="en-US" altLang="zh-CN"/>
          </a:p>
          <a:p>
            <a:r>
              <a:rPr lang="en-US" altLang="zh-CN"/>
              <a:t>template &lt;class Item&gt;</a:t>
            </a:r>
          </a:p>
          <a:p>
            <a:r>
              <a:rPr lang="en-US" altLang="zh-CN"/>
              <a:t>void heap&lt;Item&gt;::push(const Item&amp; entry)</a:t>
            </a:r>
          </a:p>
          <a:p>
            <a:r>
              <a:rPr lang="en-US" altLang="zh-CN"/>
              <a:t>{</a:t>
            </a:r>
          </a:p>
          <a:p>
            <a:r>
              <a:rPr lang="en-US" altLang="zh-CN"/>
              <a:t>	size_type i;</a:t>
            </a:r>
          </a:p>
          <a:p>
            <a:r>
              <a:rPr lang="en-US" altLang="zh-CN"/>
              <a:t>	data[used++] = entry;</a:t>
            </a:r>
          </a:p>
          <a:p>
            <a:r>
              <a:rPr lang="en-US" altLang="zh-CN"/>
              <a:t>	i = used –1;</a:t>
            </a:r>
          </a:p>
          <a:p>
            <a:r>
              <a:rPr lang="en-US" altLang="zh-CN"/>
              <a:t>	while ( ( i != 0 &amp;&amp; (data[i] &gt; data[( i-1)/2]) {</a:t>
            </a:r>
          </a:p>
          <a:p>
            <a:r>
              <a:rPr lang="en-US" altLang="zh-CN"/>
              <a:t>		swap(data[i], data[( i-1)/2]);</a:t>
            </a:r>
          </a:p>
          <a:p>
            <a:r>
              <a:rPr lang="en-US" altLang="zh-CN"/>
              <a:t>		i = ( i-1)/2;</a:t>
            </a:r>
          </a:p>
          <a:p>
            <a:r>
              <a:rPr lang="en-US" altLang="zh-CN"/>
              <a:t>	}</a:t>
            </a:r>
          </a:p>
          <a:p>
            <a:r>
              <a:rPr lang="en-US" altLang="zh-CN"/>
              <a:t>}</a:t>
            </a:r>
          </a:p>
          <a:p>
            <a:endParaRPr lang="en-US" altLang="zh-CN"/>
          </a:p>
          <a:p>
            <a:r>
              <a:rPr lang="en-US" altLang="zh-CN"/>
              <a:t>template &lt;class Item&gt;</a:t>
            </a:r>
          </a:p>
          <a:p>
            <a:r>
              <a:rPr lang="en-US" altLang="zh-CN"/>
              <a:t>Item&amp; heap&lt;Item&gt;::pop()</a:t>
            </a:r>
          </a:p>
          <a:p>
            <a:r>
              <a:rPr lang="en-US" altLang="zh-CN"/>
              <a:t>{</a:t>
            </a:r>
          </a:p>
          <a:p>
            <a:r>
              <a:rPr lang="en-US" altLang="zh-CN"/>
              <a:t>	Item entry;</a:t>
            </a:r>
          </a:p>
          <a:p>
            <a:r>
              <a:rPr lang="en-US" altLang="zh-CN"/>
              <a:t>	size_type i;</a:t>
            </a:r>
          </a:p>
          <a:p>
            <a:r>
              <a:rPr lang="en-US" altLang="zh-CN"/>
              <a:t>	... ... </a:t>
            </a:r>
          </a:p>
          <a:p>
            <a:r>
              <a:rPr lang="en-US" altLang="zh-CN"/>
              <a:t>}</a:t>
            </a:r>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r>
              <a:rPr lang="en-US" altLang="zh-CN"/>
              <a:t>template &lt;class Item&gt;</a:t>
            </a:r>
          </a:p>
          <a:p>
            <a:r>
              <a:rPr lang="en-US" altLang="zh-CN"/>
              <a:t>class heap</a:t>
            </a:r>
          </a:p>
          <a:p>
            <a:r>
              <a:rPr lang="en-US" altLang="zh-CN"/>
              <a:t>{</a:t>
            </a:r>
          </a:p>
          <a:p>
            <a:r>
              <a:rPr lang="en-US" altLang="zh-CN"/>
              <a:t>	public:</a:t>
            </a:r>
          </a:p>
          <a:p>
            <a:r>
              <a:rPr lang="en-US" altLang="zh-CN"/>
              <a:t>		... ... </a:t>
            </a:r>
          </a:p>
          <a:p>
            <a:r>
              <a:rPr lang="en-US" altLang="zh-CN"/>
              <a:t>		void push(const Item&amp; entry); // add</a:t>
            </a:r>
          </a:p>
          <a:p>
            <a:r>
              <a:rPr lang="en-US" altLang="zh-CN"/>
              <a:t>		Item&amp; pop(); // remove the highest priority entry</a:t>
            </a:r>
          </a:p>
          <a:p>
            <a:r>
              <a:rPr lang="en-US" altLang="zh-CN"/>
              <a:t>	private:</a:t>
            </a:r>
          </a:p>
          <a:p>
            <a:r>
              <a:rPr lang="en-US" altLang="zh-CN"/>
              <a:t>		Item data[CAPACITY];</a:t>
            </a:r>
          </a:p>
          <a:p>
            <a:r>
              <a:rPr lang="en-US" altLang="zh-CN"/>
              <a:t>		size_type used;</a:t>
            </a:r>
          </a:p>
          <a:p>
            <a:r>
              <a:rPr lang="en-US" altLang="zh-CN"/>
              <a:t>}</a:t>
            </a:r>
          </a:p>
          <a:p>
            <a:endParaRPr lang="en-US" altLang="zh-CN"/>
          </a:p>
          <a:p>
            <a:r>
              <a:rPr lang="en-US" altLang="zh-CN"/>
              <a:t>template &lt;class Item&gt;</a:t>
            </a:r>
          </a:p>
          <a:p>
            <a:r>
              <a:rPr lang="en-US" altLang="zh-CN"/>
              <a:t>void heap&lt;Item&gt;::push(const Item&amp; entry)</a:t>
            </a:r>
          </a:p>
          <a:p>
            <a:r>
              <a:rPr lang="en-US" altLang="zh-CN"/>
              <a:t>{</a:t>
            </a:r>
          </a:p>
          <a:p>
            <a:r>
              <a:rPr lang="en-US" altLang="zh-CN"/>
              <a:t>	size_type i;</a:t>
            </a:r>
          </a:p>
          <a:p>
            <a:r>
              <a:rPr lang="en-US" altLang="zh-CN"/>
              <a:t>	data[used++] = entry;</a:t>
            </a:r>
          </a:p>
          <a:p>
            <a:r>
              <a:rPr lang="en-US" altLang="zh-CN"/>
              <a:t>	i = used –1;</a:t>
            </a:r>
          </a:p>
          <a:p>
            <a:r>
              <a:rPr lang="en-US" altLang="zh-CN"/>
              <a:t>	while ( ( i != 0 &amp;&amp; (data[i] &gt; data[( i-1)/2]) {</a:t>
            </a:r>
          </a:p>
          <a:p>
            <a:r>
              <a:rPr lang="en-US" altLang="zh-CN"/>
              <a:t>		swap(data[i], data[( i-1)/2]);</a:t>
            </a:r>
          </a:p>
          <a:p>
            <a:r>
              <a:rPr lang="en-US" altLang="zh-CN"/>
              <a:t>		i = ( i-1)/2;</a:t>
            </a:r>
          </a:p>
          <a:p>
            <a:r>
              <a:rPr lang="en-US" altLang="zh-CN"/>
              <a:t>	}</a:t>
            </a:r>
          </a:p>
          <a:p>
            <a:r>
              <a:rPr lang="en-US" altLang="zh-CN"/>
              <a:t>}</a:t>
            </a:r>
          </a:p>
          <a:p>
            <a:endParaRPr lang="en-US" altLang="zh-CN"/>
          </a:p>
          <a:p>
            <a:r>
              <a:rPr lang="en-US" altLang="zh-CN"/>
              <a:t>template &lt;class Item&gt;</a:t>
            </a:r>
          </a:p>
          <a:p>
            <a:r>
              <a:rPr lang="en-US" altLang="zh-CN"/>
              <a:t>Item&amp; heap&lt;Item&gt;::pop()</a:t>
            </a:r>
          </a:p>
          <a:p>
            <a:r>
              <a:rPr lang="en-US" altLang="zh-CN"/>
              <a:t>{</a:t>
            </a:r>
          </a:p>
          <a:p>
            <a:r>
              <a:rPr lang="en-US" altLang="zh-CN"/>
              <a:t>	Item entry;</a:t>
            </a:r>
          </a:p>
          <a:p>
            <a:r>
              <a:rPr lang="en-US" altLang="zh-CN"/>
              <a:t>	size_type i;</a:t>
            </a:r>
          </a:p>
          <a:p>
            <a:r>
              <a:rPr lang="en-US" altLang="zh-CN"/>
              <a:t>	... ... </a:t>
            </a:r>
          </a:p>
          <a:p>
            <a:r>
              <a:rPr lang="en-US" altLang="zh-CN"/>
              <a:t>}</a:t>
            </a: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A quick summary . . .</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The first node of a complete binary tree is always the root...</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...the second node is always the left child of the root...</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...then the right child of the root...</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...and so on. The nodes always fill each level from left-to-right...</a:t>
            </a:r>
          </a:p>
          <a:p>
            <a:pPr lvl="4"/>
            <a:endParaRPr lang="zh-CN" altLang="en-US"/>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...from left-to-right...</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...from left-to-right...</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r>
              <a:rPr lang="en-US" altLang="zh-CN" dirty="0">
                <a:latin typeface="Arial" charset="0"/>
                <a:ea typeface="宋体" charset="-122"/>
              </a:rPr>
              <a:t>- </a:t>
            </a:r>
            <a:r>
              <a:rPr lang="en-US" altLang="zh-CN" sz="3200" dirty="0">
                <a:latin typeface="Arial" charset="0"/>
                <a:ea typeface="宋体" charset="-122"/>
              </a:rPr>
              <a:t>Section EF</a:t>
            </a:r>
            <a:r>
              <a:rPr lang="en-US" altLang="zh-CN" dirty="0">
                <a:ea typeface="宋体" charset="-122"/>
              </a:rPr>
              <a:t> </a:t>
            </a:r>
          </a:p>
        </p:txBody>
      </p:sp>
      <p:sp>
        <p:nvSpPr>
          <p:cNvPr id="67587" name="Rectangle 3"/>
          <p:cNvSpPr>
            <a:spLocks noGrp="1" noChangeArrowheads="1"/>
          </p:cNvSpPr>
          <p:nvPr>
            <p:ph type="subTitle" idx="1"/>
          </p:nvPr>
        </p:nvSpPr>
        <p:spPr>
          <a:xfrm>
            <a:off x="838200" y="2819400"/>
            <a:ext cx="7162800" cy="3200400"/>
          </a:xfrm>
        </p:spPr>
        <p:txBody>
          <a:bodyPr/>
          <a:lstStyle/>
          <a:p>
            <a:r>
              <a:rPr lang="en-US" altLang="zh-CN" sz="4000">
                <a:ea typeface="宋体" charset="-122"/>
              </a:rPr>
              <a:t>Lecture 18</a:t>
            </a:r>
          </a:p>
          <a:p>
            <a:r>
              <a:rPr lang="en-US" altLang="zh-CN" sz="4000">
                <a:ea typeface="宋体" charset="-122"/>
              </a:rPr>
              <a:t>Heaps and Priority Queues</a:t>
            </a:r>
          </a:p>
          <a:p>
            <a:endParaRPr lang="en-US" altLang="zh-CN">
              <a:ea typeface="宋体" charset="-122"/>
            </a:endParaRPr>
          </a:p>
          <a:p>
            <a:r>
              <a:rPr lang="en-US" altLang="zh-CN">
                <a:ea typeface="宋体" charset="-122"/>
              </a:rPr>
              <a:t>Instructor:  Zhigang Zhu</a:t>
            </a:r>
          </a:p>
          <a:p>
            <a:r>
              <a:rPr lang="en-US" altLang="zh-CN">
                <a:ea typeface="宋体" charset="-122"/>
              </a:rPr>
              <a:t>Department of Computer Science </a:t>
            </a:r>
          </a:p>
          <a:p>
            <a:r>
              <a:rPr lang="en-US" altLang="zh-CN">
                <a:ea typeface="宋体" charset="-122"/>
              </a:rPr>
              <a:t>City College of New York</a:t>
            </a:r>
          </a:p>
        </p:txBody>
      </p:sp>
      <p:pic>
        <p:nvPicPr>
          <p:cNvPr id="67588" name="Picture 4" descr="cs-title"/>
          <p:cNvPicPr>
            <a:picLocks noChangeAspect="1" noChangeArrowheads="1"/>
          </p:cNvPicPr>
          <p:nvPr/>
        </p:nvPicPr>
        <p:blipFill>
          <a:blip r:embed="rId3"/>
          <a:srcRect/>
          <a:stretch>
            <a:fillRect/>
          </a:stretch>
        </p:blipFill>
        <p:spPr bwMode="auto">
          <a:xfrm>
            <a:off x="4703763" y="327025"/>
            <a:ext cx="4370387" cy="87630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tLang="zh-CN">
                <a:ea typeface="宋体" charset="-122"/>
              </a:rPr>
              <a:t>Heaps</a:t>
            </a:r>
          </a:p>
        </p:txBody>
      </p:sp>
      <p:sp>
        <p:nvSpPr>
          <p:cNvPr id="1843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8436" name="AutoShape 4"/>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18439" name="Group 7"/>
          <p:cNvGrpSpPr>
            <a:grpSpLocks/>
          </p:cNvGrpSpPr>
          <p:nvPr/>
        </p:nvGrpSpPr>
        <p:grpSpPr bwMode="auto">
          <a:xfrm>
            <a:off x="6892925" y="2941638"/>
            <a:ext cx="1158875" cy="1104900"/>
            <a:chOff x="4342" y="1853"/>
            <a:chExt cx="730" cy="696"/>
          </a:xfrm>
        </p:grpSpPr>
        <p:sp>
          <p:nvSpPr>
            <p:cNvPr id="18437" name="Line 5"/>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18438" name="AutoShape 6"/>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18442" name="Group 10"/>
          <p:cNvGrpSpPr>
            <a:grpSpLocks/>
          </p:cNvGrpSpPr>
          <p:nvPr/>
        </p:nvGrpSpPr>
        <p:grpSpPr bwMode="auto">
          <a:xfrm>
            <a:off x="5516563" y="2941638"/>
            <a:ext cx="1158875" cy="1104900"/>
            <a:chOff x="3475" y="1853"/>
            <a:chExt cx="730" cy="696"/>
          </a:xfrm>
        </p:grpSpPr>
        <p:sp>
          <p:nvSpPr>
            <p:cNvPr id="18440" name="Line 8"/>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18441" name="AutoShape 9"/>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18445" name="Group 13"/>
          <p:cNvGrpSpPr>
            <a:grpSpLocks/>
          </p:cNvGrpSpPr>
          <p:nvPr/>
        </p:nvGrpSpPr>
        <p:grpSpPr bwMode="auto">
          <a:xfrm>
            <a:off x="4679950" y="2941638"/>
            <a:ext cx="1158875" cy="1104900"/>
            <a:chOff x="2948" y="1853"/>
            <a:chExt cx="730" cy="696"/>
          </a:xfrm>
        </p:grpSpPr>
        <p:sp>
          <p:nvSpPr>
            <p:cNvPr id="18443" name="Line 11"/>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8444" name="AutoShape 12"/>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8446"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8447"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8448"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8449"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8450"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7697788" y="2941638"/>
            <a:ext cx="1158875" cy="1104900"/>
            <a:chOff x="4849" y="1853"/>
            <a:chExt cx="730" cy="696"/>
          </a:xfrm>
        </p:grpSpPr>
        <p:sp>
          <p:nvSpPr>
            <p:cNvPr id="20482" name="Line 2"/>
            <p:cNvSpPr>
              <a:spLocks noChangeShapeType="1"/>
            </p:cNvSpPr>
            <p:nvPr/>
          </p:nvSpPr>
          <p:spPr bwMode="auto">
            <a:xfrm>
              <a:off x="4849" y="1853"/>
              <a:ext cx="355" cy="403"/>
            </a:xfrm>
            <a:prstGeom prst="line">
              <a:avLst/>
            </a:prstGeom>
            <a:noFill/>
            <a:ln w="12700">
              <a:solidFill>
                <a:schemeClr val="accent2"/>
              </a:solidFill>
              <a:round/>
              <a:headEnd/>
              <a:tailEnd/>
            </a:ln>
            <a:effectLst/>
          </p:spPr>
          <p:txBody>
            <a:bodyPr/>
            <a:lstStyle/>
            <a:p>
              <a:endParaRPr lang="en-US"/>
            </a:p>
          </p:txBody>
        </p:sp>
        <p:sp>
          <p:nvSpPr>
            <p:cNvPr id="20483" name="AutoShape 3"/>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0485" name="Rectangle 5"/>
          <p:cNvSpPr>
            <a:spLocks noGrp="1" noChangeArrowheads="1"/>
          </p:cNvSpPr>
          <p:nvPr>
            <p:ph type="title"/>
          </p:nvPr>
        </p:nvSpPr>
        <p:spPr>
          <a:noFill/>
          <a:ln/>
        </p:spPr>
        <p:txBody>
          <a:bodyPr/>
          <a:lstStyle/>
          <a:p>
            <a:r>
              <a:rPr lang="en-US" altLang="zh-CN">
                <a:ea typeface="宋体" charset="-122"/>
              </a:rPr>
              <a:t>Heaps</a:t>
            </a:r>
          </a:p>
        </p:txBody>
      </p:sp>
      <p:sp>
        <p:nvSpPr>
          <p:cNvPr id="20486"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20487"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20490" name="Group 10"/>
          <p:cNvGrpSpPr>
            <a:grpSpLocks/>
          </p:cNvGrpSpPr>
          <p:nvPr/>
        </p:nvGrpSpPr>
        <p:grpSpPr bwMode="auto">
          <a:xfrm>
            <a:off x="6892925" y="2941638"/>
            <a:ext cx="1158875" cy="1104900"/>
            <a:chOff x="4342" y="1853"/>
            <a:chExt cx="730" cy="696"/>
          </a:xfrm>
        </p:grpSpPr>
        <p:sp>
          <p:nvSpPr>
            <p:cNvPr id="20488" name="Line 8"/>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20489" name="AutoShape 9"/>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0493" name="Group 13"/>
          <p:cNvGrpSpPr>
            <a:grpSpLocks/>
          </p:cNvGrpSpPr>
          <p:nvPr/>
        </p:nvGrpSpPr>
        <p:grpSpPr bwMode="auto">
          <a:xfrm>
            <a:off x="5516563" y="2941638"/>
            <a:ext cx="1158875" cy="1104900"/>
            <a:chOff x="3475" y="1853"/>
            <a:chExt cx="730" cy="696"/>
          </a:xfrm>
        </p:grpSpPr>
        <p:sp>
          <p:nvSpPr>
            <p:cNvPr id="20491" name="Line 11"/>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20492" name="AutoShape 12"/>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0496" name="Group 16"/>
          <p:cNvGrpSpPr>
            <a:grpSpLocks/>
          </p:cNvGrpSpPr>
          <p:nvPr/>
        </p:nvGrpSpPr>
        <p:grpSpPr bwMode="auto">
          <a:xfrm>
            <a:off x="4679950" y="2941638"/>
            <a:ext cx="1158875" cy="1104900"/>
            <a:chOff x="2948" y="1853"/>
            <a:chExt cx="730" cy="696"/>
          </a:xfrm>
        </p:grpSpPr>
        <p:sp>
          <p:nvSpPr>
            <p:cNvPr id="20494" name="Line 14"/>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20495" name="AutoShape 15"/>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0497"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0498"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0499"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0500"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0501"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2" name="Group 4"/>
          <p:cNvGrpSpPr>
            <a:grpSpLocks/>
          </p:cNvGrpSpPr>
          <p:nvPr/>
        </p:nvGrpSpPr>
        <p:grpSpPr bwMode="auto">
          <a:xfrm>
            <a:off x="3917950" y="3883025"/>
            <a:ext cx="1158875" cy="1104900"/>
            <a:chOff x="2468" y="2446"/>
            <a:chExt cx="730" cy="696"/>
          </a:xfrm>
        </p:grpSpPr>
        <p:sp>
          <p:nvSpPr>
            <p:cNvPr id="22530" name="Line 2"/>
            <p:cNvSpPr>
              <a:spLocks noChangeShapeType="1"/>
            </p:cNvSpPr>
            <p:nvPr/>
          </p:nvSpPr>
          <p:spPr bwMode="auto">
            <a:xfrm flipH="1">
              <a:off x="2843" y="2446"/>
              <a:ext cx="355" cy="403"/>
            </a:xfrm>
            <a:prstGeom prst="line">
              <a:avLst/>
            </a:prstGeom>
            <a:noFill/>
            <a:ln w="12700">
              <a:solidFill>
                <a:schemeClr val="accent2"/>
              </a:solidFill>
              <a:round/>
              <a:headEnd/>
              <a:tailEnd/>
            </a:ln>
            <a:effectLst/>
          </p:spPr>
          <p:txBody>
            <a:bodyPr/>
            <a:lstStyle/>
            <a:p>
              <a:endParaRPr lang="en-US"/>
            </a:p>
          </p:txBody>
        </p:sp>
        <p:sp>
          <p:nvSpPr>
            <p:cNvPr id="22531" name="AutoShape 3"/>
            <p:cNvSpPr>
              <a:spLocks noChangeArrowheads="1"/>
            </p:cNvSpPr>
            <p:nvPr/>
          </p:nvSpPr>
          <p:spPr bwMode="auto">
            <a:xfrm>
              <a:off x="2468" y="2680"/>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35" name="Group 7"/>
          <p:cNvGrpSpPr>
            <a:grpSpLocks/>
          </p:cNvGrpSpPr>
          <p:nvPr/>
        </p:nvGrpSpPr>
        <p:grpSpPr bwMode="auto">
          <a:xfrm>
            <a:off x="7697788" y="2941638"/>
            <a:ext cx="1158875" cy="1104900"/>
            <a:chOff x="4849" y="1853"/>
            <a:chExt cx="730" cy="696"/>
          </a:xfrm>
        </p:grpSpPr>
        <p:sp>
          <p:nvSpPr>
            <p:cNvPr id="22533" name="Line 5"/>
            <p:cNvSpPr>
              <a:spLocks noChangeShapeType="1"/>
            </p:cNvSpPr>
            <p:nvPr/>
          </p:nvSpPr>
          <p:spPr bwMode="auto">
            <a:xfrm>
              <a:off x="4849" y="1853"/>
              <a:ext cx="355" cy="403"/>
            </a:xfrm>
            <a:prstGeom prst="line">
              <a:avLst/>
            </a:prstGeom>
            <a:noFill/>
            <a:ln w="12700">
              <a:solidFill>
                <a:schemeClr val="accent2"/>
              </a:solidFill>
              <a:round/>
              <a:headEnd/>
              <a:tailEnd/>
            </a:ln>
            <a:effectLst/>
          </p:spPr>
          <p:txBody>
            <a:bodyPr/>
            <a:lstStyle/>
            <a:p>
              <a:endParaRPr lang="en-US"/>
            </a:p>
          </p:txBody>
        </p:sp>
        <p:sp>
          <p:nvSpPr>
            <p:cNvPr id="22534" name="AutoShape 6"/>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2536" name="Rectangle 8"/>
          <p:cNvSpPr>
            <a:spLocks noGrp="1" noChangeArrowheads="1"/>
          </p:cNvSpPr>
          <p:nvPr>
            <p:ph type="title"/>
          </p:nvPr>
        </p:nvSpPr>
        <p:spPr>
          <a:noFill/>
          <a:ln/>
        </p:spPr>
        <p:txBody>
          <a:bodyPr/>
          <a:lstStyle/>
          <a:p>
            <a:r>
              <a:rPr lang="en-US" altLang="zh-CN">
                <a:ea typeface="宋体" charset="-122"/>
              </a:rPr>
              <a:t>Heaps</a:t>
            </a:r>
          </a:p>
        </p:txBody>
      </p:sp>
      <p:sp>
        <p:nvSpPr>
          <p:cNvPr id="22537" name="Rectangle 9"/>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grpSp>
        <p:nvGrpSpPr>
          <p:cNvPr id="22540" name="Group 12"/>
          <p:cNvGrpSpPr>
            <a:grpSpLocks/>
          </p:cNvGrpSpPr>
          <p:nvPr/>
        </p:nvGrpSpPr>
        <p:grpSpPr bwMode="auto">
          <a:xfrm>
            <a:off x="6892925" y="2941638"/>
            <a:ext cx="1158875" cy="1104900"/>
            <a:chOff x="4342" y="1853"/>
            <a:chExt cx="730" cy="696"/>
          </a:xfrm>
        </p:grpSpPr>
        <p:sp>
          <p:nvSpPr>
            <p:cNvPr id="22538" name="Line 10"/>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22539" name="AutoShape 11"/>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43" name="Group 15"/>
          <p:cNvGrpSpPr>
            <a:grpSpLocks/>
          </p:cNvGrpSpPr>
          <p:nvPr/>
        </p:nvGrpSpPr>
        <p:grpSpPr bwMode="auto">
          <a:xfrm>
            <a:off x="5516563" y="2941638"/>
            <a:ext cx="1158875" cy="1104900"/>
            <a:chOff x="3475" y="1853"/>
            <a:chExt cx="730" cy="696"/>
          </a:xfrm>
        </p:grpSpPr>
        <p:sp>
          <p:nvSpPr>
            <p:cNvPr id="22541" name="Line 13"/>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22542" name="AutoShape 14"/>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46" name="Group 18"/>
          <p:cNvGrpSpPr>
            <a:grpSpLocks/>
          </p:cNvGrpSpPr>
          <p:nvPr/>
        </p:nvGrpSpPr>
        <p:grpSpPr bwMode="auto">
          <a:xfrm>
            <a:off x="4679950" y="2941638"/>
            <a:ext cx="1158875" cy="1104900"/>
            <a:chOff x="2948" y="1853"/>
            <a:chExt cx="730" cy="696"/>
          </a:xfrm>
        </p:grpSpPr>
        <p:sp>
          <p:nvSpPr>
            <p:cNvPr id="22544" name="Line 16"/>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22545" name="AutoShape 17"/>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2547" name="Line 19"/>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2548" name="AutoShape 20"/>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2549" name="Line 21"/>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2550" name="AutoShape 22"/>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2551" name="AutoShape 23"/>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宋体" charset="-122"/>
              </a:rPr>
              <a:t>Heaps</a:t>
            </a:r>
          </a:p>
        </p:txBody>
      </p:sp>
      <p:sp>
        <p:nvSpPr>
          <p:cNvPr id="24579"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heap is a </a:t>
            </a:r>
            <a:r>
              <a:rPr lang="en-US" altLang="zh-CN" b="1" u="sng">
                <a:solidFill>
                  <a:schemeClr val="accent2"/>
                </a:solidFill>
                <a:effectLst/>
                <a:ea typeface="宋体" charset="-122"/>
              </a:rPr>
              <a:t>certain</a:t>
            </a:r>
            <a:r>
              <a:rPr lang="en-US" altLang="zh-CN">
                <a:effectLst/>
                <a:ea typeface="宋体" charset="-122"/>
              </a:rPr>
              <a:t> kind of complete binary tree.</a:t>
            </a:r>
          </a:p>
        </p:txBody>
      </p:sp>
      <p:sp>
        <p:nvSpPr>
          <p:cNvPr id="24580" name="AutoShape 4"/>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Each node in a heap</a:t>
            </a:r>
          </a:p>
          <a:p>
            <a:pPr algn="ctr"/>
            <a:r>
              <a:rPr lang="en-US" altLang="zh-CN">
                <a:solidFill>
                  <a:schemeClr val="tx1"/>
                </a:solidFill>
                <a:latin typeface="Arial" charset="0"/>
                <a:ea typeface="宋体" charset="-122"/>
              </a:rPr>
              <a:t>contains a key that</a:t>
            </a:r>
          </a:p>
          <a:p>
            <a:pPr algn="ctr"/>
            <a:r>
              <a:rPr lang="en-US" altLang="zh-CN">
                <a:solidFill>
                  <a:schemeClr val="tx1"/>
                </a:solidFill>
                <a:latin typeface="Arial" charset="0"/>
                <a:ea typeface="宋体" charset="-122"/>
              </a:rPr>
              <a:t>can be compared to</a:t>
            </a:r>
          </a:p>
          <a:p>
            <a:pPr algn="ctr"/>
            <a:r>
              <a:rPr lang="en-US" altLang="zh-CN">
                <a:solidFill>
                  <a:schemeClr val="tx1"/>
                </a:solidFill>
                <a:latin typeface="Arial" charset="0"/>
                <a:ea typeface="宋体" charset="-122"/>
              </a:rPr>
              <a:t>other nodes' keys.</a:t>
            </a:r>
          </a:p>
        </p:txBody>
      </p:sp>
      <p:sp>
        <p:nvSpPr>
          <p:cNvPr id="2458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458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458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458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458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458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458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458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458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4590"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459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459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459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459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459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CN">
                <a:ea typeface="宋体" charset="-122"/>
              </a:rPr>
              <a:t>Heaps</a:t>
            </a:r>
          </a:p>
        </p:txBody>
      </p:sp>
      <p:sp>
        <p:nvSpPr>
          <p:cNvPr id="2662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heap is a </a:t>
            </a:r>
            <a:r>
              <a:rPr lang="en-US" altLang="zh-CN" b="1" u="sng">
                <a:solidFill>
                  <a:schemeClr val="accent2"/>
                </a:solidFill>
                <a:effectLst/>
                <a:ea typeface="宋体" charset="-122"/>
              </a:rPr>
              <a:t>certain</a:t>
            </a:r>
            <a:r>
              <a:rPr lang="en-US" altLang="zh-CN">
                <a:effectLst/>
                <a:ea typeface="宋体" charset="-122"/>
              </a:rPr>
              <a:t> kind of complete binary tree.</a:t>
            </a:r>
          </a:p>
        </p:txBody>
      </p:sp>
      <p:sp>
        <p:nvSpPr>
          <p:cNvPr id="26628" name="AutoShape 4"/>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"heap property"</a:t>
            </a:r>
          </a:p>
          <a:p>
            <a:pPr algn="ctr"/>
            <a:r>
              <a:rPr lang="en-US" altLang="zh-CN">
                <a:solidFill>
                  <a:schemeClr val="tx1"/>
                </a:solidFill>
                <a:latin typeface="Arial" charset="0"/>
                <a:ea typeface="宋体" charset="-122"/>
              </a:rPr>
              <a:t>requires that each</a:t>
            </a:r>
          </a:p>
          <a:p>
            <a:pPr algn="ctr"/>
            <a:r>
              <a:rPr lang="en-US" altLang="zh-CN">
                <a:solidFill>
                  <a:schemeClr val="tx1"/>
                </a:solidFill>
                <a:latin typeface="Arial" charset="0"/>
                <a:ea typeface="宋体" charset="-122"/>
              </a:rPr>
              <a:t>node's key is &gt;= the</a:t>
            </a:r>
          </a:p>
          <a:p>
            <a:pPr algn="ctr"/>
            <a:r>
              <a:rPr lang="en-US" altLang="zh-CN">
                <a:solidFill>
                  <a:schemeClr val="tx1"/>
                </a:solidFill>
                <a:latin typeface="Arial" charset="0"/>
                <a:ea typeface="宋体" charset="-122"/>
              </a:rPr>
              <a:t>keys of its children</a:t>
            </a:r>
          </a:p>
        </p:txBody>
      </p:sp>
      <p:sp>
        <p:nvSpPr>
          <p:cNvPr id="2662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663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663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663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663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663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663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663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663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663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663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664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664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664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664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charset="-122"/>
              </a:rPr>
              <a:t>What it is not: It is not a BST</a:t>
            </a:r>
          </a:p>
        </p:txBody>
      </p:sp>
      <p:sp>
        <p:nvSpPr>
          <p:cNvPr id="70659" name="Rectangle 3"/>
          <p:cNvSpPr>
            <a:spLocks noGrp="1" noChangeArrowheads="1"/>
          </p:cNvSpPr>
          <p:nvPr>
            <p:ph type="body" idx="1"/>
          </p:nvPr>
        </p:nvSpPr>
        <p:spPr/>
        <p:txBody>
          <a:bodyPr/>
          <a:lstStyle/>
          <a:p>
            <a:pPr>
              <a:lnSpc>
                <a:spcPct val="90000"/>
              </a:lnSpc>
            </a:pPr>
            <a:r>
              <a:rPr lang="en-US" altLang="zh-CN">
                <a:ea typeface="宋体" charset="-122"/>
              </a:rPr>
              <a:t>In a binary search tree, the entries of the nodes can be compared with a strict weak ordering. Two rules are followed for every node n:</a:t>
            </a:r>
          </a:p>
          <a:p>
            <a:pPr lvl="1">
              <a:lnSpc>
                <a:spcPct val="90000"/>
              </a:lnSpc>
            </a:pPr>
            <a:r>
              <a:rPr lang="en-US" altLang="zh-CN">
                <a:ea typeface="宋体" charset="-122"/>
              </a:rPr>
              <a:t>The entry in node n is NEVER </a:t>
            </a:r>
            <a:r>
              <a:rPr lang="en-US" altLang="zh-CN" i="1">
                <a:ea typeface="宋体" charset="-122"/>
              </a:rPr>
              <a:t>less than</a:t>
            </a:r>
            <a:r>
              <a:rPr lang="en-US" altLang="zh-CN">
                <a:ea typeface="宋体" charset="-122"/>
              </a:rPr>
              <a:t> an entry in its left subtree</a:t>
            </a:r>
          </a:p>
          <a:p>
            <a:pPr lvl="1">
              <a:lnSpc>
                <a:spcPct val="90000"/>
              </a:lnSpc>
            </a:pPr>
            <a:r>
              <a:rPr lang="en-US" altLang="zh-CN">
                <a:ea typeface="宋体" charset="-122"/>
              </a:rPr>
              <a:t>The entry in the node n is </a:t>
            </a:r>
            <a:r>
              <a:rPr lang="en-US" altLang="zh-CN" i="1">
                <a:ea typeface="宋体" charset="-122"/>
              </a:rPr>
              <a:t>less than</a:t>
            </a:r>
            <a:r>
              <a:rPr lang="en-US" altLang="zh-CN">
                <a:ea typeface="宋体" charset="-122"/>
              </a:rPr>
              <a:t> every entry in its right subtree.</a:t>
            </a:r>
          </a:p>
          <a:p>
            <a:pPr>
              <a:lnSpc>
                <a:spcPct val="90000"/>
              </a:lnSpc>
            </a:pPr>
            <a:r>
              <a:rPr lang="en-US" altLang="zh-CN">
                <a:ea typeface="宋体" charset="-122"/>
              </a:rPr>
              <a:t>BST is not necessarily a complete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ea typeface="宋体" charset="-122"/>
              </a:rPr>
              <a:t>What it is: Heap Definition</a:t>
            </a:r>
          </a:p>
        </p:txBody>
      </p:sp>
      <p:sp>
        <p:nvSpPr>
          <p:cNvPr id="71683" name="Rectangle 3"/>
          <p:cNvSpPr>
            <a:spLocks noGrp="1" noChangeArrowheads="1"/>
          </p:cNvSpPr>
          <p:nvPr>
            <p:ph type="body" idx="1"/>
          </p:nvPr>
        </p:nvSpPr>
        <p:spPr/>
        <p:txBody>
          <a:bodyPr/>
          <a:lstStyle/>
          <a:p>
            <a:r>
              <a:rPr lang="en-US" altLang="zh-CN">
                <a:ea typeface="宋体" charset="-122"/>
              </a:rPr>
              <a:t>A heap is a binary tree where the entries of the nodes can be compared with the </a:t>
            </a:r>
            <a:r>
              <a:rPr lang="en-US" altLang="zh-CN" i="1">
                <a:ea typeface="宋体" charset="-122"/>
              </a:rPr>
              <a:t>less than</a:t>
            </a:r>
            <a:r>
              <a:rPr lang="en-US" altLang="zh-CN">
                <a:ea typeface="宋体" charset="-122"/>
              </a:rPr>
              <a:t> operator of a strict weak ordering. In addition, two rules are followed:</a:t>
            </a:r>
          </a:p>
          <a:p>
            <a:pPr lvl="1"/>
            <a:r>
              <a:rPr lang="en-US" altLang="zh-CN">
                <a:ea typeface="宋体" charset="-122"/>
              </a:rPr>
              <a:t>The entry contained by the node is NEVER </a:t>
            </a:r>
            <a:r>
              <a:rPr lang="en-US" altLang="zh-CN" i="1">
                <a:ea typeface="宋体" charset="-122"/>
              </a:rPr>
              <a:t>less than</a:t>
            </a:r>
            <a:r>
              <a:rPr lang="en-US" altLang="zh-CN">
                <a:ea typeface="宋体" charset="-122"/>
              </a:rPr>
              <a:t> the entries of the node’s children</a:t>
            </a:r>
          </a:p>
          <a:p>
            <a:pPr lvl="1"/>
            <a:r>
              <a:rPr lang="en-US" altLang="zh-CN">
                <a:ea typeface="宋体" charset="-122"/>
              </a:rPr>
              <a:t>The tree is a COMPLETE tree.</a:t>
            </a:r>
          </a:p>
          <a:p>
            <a:r>
              <a:rPr lang="en-US" altLang="zh-CN">
                <a:ea typeface="宋体" charset="-122"/>
              </a:rPr>
              <a:t>Q: where is the largest entry? </a:t>
            </a:r>
            <a:r>
              <a:rPr lang="en-US" altLang="zh-CN">
                <a:ea typeface="宋体" charset="-122"/>
                <a:sym typeface="Wingdings" pitchFamily="2" charset="2"/>
              </a:rPr>
              <a:t> for what....</a:t>
            </a:r>
            <a:endParaRPr lang="en-US" altLang="zh-CN">
              <a:ea typeface="宋体" charset="-122"/>
            </a:endParaRPr>
          </a:p>
          <a:p>
            <a:endParaRPr lang="zh-CN" altLang="en-US">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ea typeface="宋体" charset="-122"/>
              </a:rPr>
              <a:t>Application : Priority Queues</a:t>
            </a:r>
          </a:p>
        </p:txBody>
      </p:sp>
      <p:sp>
        <p:nvSpPr>
          <p:cNvPr id="73731" name="Rectangle 3"/>
          <p:cNvSpPr>
            <a:spLocks noGrp="1" noChangeArrowheads="1"/>
          </p:cNvSpPr>
          <p:nvPr>
            <p:ph type="body" idx="1"/>
          </p:nvPr>
        </p:nvSpPr>
        <p:spPr/>
        <p:txBody>
          <a:bodyPr/>
          <a:lstStyle/>
          <a:p>
            <a:pPr>
              <a:lnSpc>
                <a:spcPct val="90000"/>
              </a:lnSpc>
            </a:pPr>
            <a:r>
              <a:rPr lang="en-US" altLang="zh-CN">
                <a:ea typeface="宋体" charset="-122"/>
              </a:rPr>
              <a:t>A priority queue is a container class that allows entries to be retrieved according to some specific priority levels</a:t>
            </a:r>
          </a:p>
          <a:p>
            <a:pPr lvl="1">
              <a:lnSpc>
                <a:spcPct val="90000"/>
              </a:lnSpc>
            </a:pPr>
            <a:r>
              <a:rPr lang="en-US" altLang="zh-CN">
                <a:ea typeface="宋体" charset="-122"/>
              </a:rPr>
              <a:t>The highest priority entry is removed first</a:t>
            </a:r>
          </a:p>
          <a:p>
            <a:pPr lvl="1">
              <a:lnSpc>
                <a:spcPct val="90000"/>
              </a:lnSpc>
            </a:pPr>
            <a:r>
              <a:rPr lang="en-US" altLang="zh-CN">
                <a:ea typeface="宋体" charset="-122"/>
              </a:rPr>
              <a:t>If there are several entries with equally high priorities, then the priority queue’s implementation determines which will come out first (e.g. FIFO)</a:t>
            </a:r>
          </a:p>
          <a:p>
            <a:pPr>
              <a:lnSpc>
                <a:spcPct val="90000"/>
              </a:lnSpc>
            </a:pPr>
            <a:r>
              <a:rPr lang="en-US" altLang="zh-CN">
                <a:ea typeface="宋体" charset="-122"/>
              </a:rPr>
              <a:t>Heap is suitable for a priority queue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42900"/>
            <a:ext cx="8686800" cy="1143000"/>
          </a:xfrm>
        </p:spPr>
        <p:txBody>
          <a:bodyPr/>
          <a:lstStyle/>
          <a:p>
            <a:r>
              <a:rPr lang="en-US" altLang="zh-CN">
                <a:ea typeface="宋体" charset="-122"/>
              </a:rPr>
              <a:t>The Priority Queue ADT with Heaps</a:t>
            </a:r>
          </a:p>
        </p:txBody>
      </p:sp>
      <p:sp>
        <p:nvSpPr>
          <p:cNvPr id="74755" name="Rectangle 3"/>
          <p:cNvSpPr>
            <a:spLocks noGrp="1" noChangeArrowheads="1"/>
          </p:cNvSpPr>
          <p:nvPr>
            <p:ph type="body" idx="1"/>
          </p:nvPr>
        </p:nvSpPr>
        <p:spPr/>
        <p:txBody>
          <a:bodyPr/>
          <a:lstStyle/>
          <a:p>
            <a:pPr>
              <a:lnSpc>
                <a:spcPct val="90000"/>
              </a:lnSpc>
            </a:pPr>
            <a:r>
              <a:rPr lang="en-US" altLang="zh-CN" sz="2800">
                <a:ea typeface="宋体" charset="-122"/>
              </a:rPr>
              <a:t>The entry with the highest priority is always at the root node</a:t>
            </a:r>
          </a:p>
          <a:p>
            <a:pPr>
              <a:lnSpc>
                <a:spcPct val="90000"/>
              </a:lnSpc>
            </a:pPr>
            <a:r>
              <a:rPr lang="en-US" altLang="zh-CN" sz="2800">
                <a:ea typeface="宋体" charset="-122"/>
              </a:rPr>
              <a:t>Focus on two priority queue operations</a:t>
            </a:r>
          </a:p>
          <a:p>
            <a:pPr lvl="1">
              <a:lnSpc>
                <a:spcPct val="90000"/>
              </a:lnSpc>
            </a:pPr>
            <a:r>
              <a:rPr lang="en-US" altLang="zh-CN" sz="2400">
                <a:ea typeface="宋体" charset="-122"/>
              </a:rPr>
              <a:t>adding a new entry</a:t>
            </a:r>
          </a:p>
          <a:p>
            <a:pPr lvl="1">
              <a:lnSpc>
                <a:spcPct val="90000"/>
              </a:lnSpc>
            </a:pPr>
            <a:r>
              <a:rPr lang="en-US" altLang="zh-CN" sz="2400">
                <a:ea typeface="宋体" charset="-122"/>
              </a:rPr>
              <a:t>remove the entry with the highest priority</a:t>
            </a:r>
          </a:p>
          <a:p>
            <a:pPr>
              <a:lnSpc>
                <a:spcPct val="90000"/>
              </a:lnSpc>
            </a:pPr>
            <a:r>
              <a:rPr lang="en-US" altLang="zh-CN" sz="2800">
                <a:ea typeface="宋体" charset="-122"/>
              </a:rPr>
              <a:t>In both cases, we must ensure the tree structure remains to be a heap</a:t>
            </a:r>
          </a:p>
          <a:p>
            <a:pPr lvl="1">
              <a:lnSpc>
                <a:spcPct val="90000"/>
              </a:lnSpc>
            </a:pPr>
            <a:r>
              <a:rPr lang="en-US" altLang="zh-CN" sz="2400">
                <a:ea typeface="宋体" charset="-122"/>
              </a:rPr>
              <a:t>we are going to work on a conceptual heap without worrying about the precise implementation</a:t>
            </a:r>
          </a:p>
          <a:p>
            <a:pPr lvl="1">
              <a:lnSpc>
                <a:spcPct val="90000"/>
              </a:lnSpc>
            </a:pPr>
            <a:r>
              <a:rPr lang="en-US" altLang="zh-CN" sz="2400">
                <a:ea typeface="宋体" charset="-122"/>
              </a:rPr>
              <a:t>later I am going to show you how to implement...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28675"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28676"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28677"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8678"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8679"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8680"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8681"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8682"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8683"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8684"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8685"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8686"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8687"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8688"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8689"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8690"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8691"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28692" name="AutoShape 20"/>
          <p:cNvSpPr>
            <a:spLocks noChangeArrowheads="1"/>
          </p:cNvSpPr>
          <p:nvPr/>
        </p:nvSpPr>
        <p:spPr bwMode="auto">
          <a:xfrm>
            <a:off x="5545138" y="4257675"/>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dirty="0">
                <a:solidFill>
                  <a:schemeClr val="accent2"/>
                </a:solidFill>
                <a:ea typeface="宋体" charset="-122"/>
              </a:rPr>
              <a:t>42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up)">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676">
                                            <p:txEl>
                                              <p:pRg st="1" end="1"/>
                                            </p:txEl>
                                          </p:spTgt>
                                        </p:tgtEl>
                                        <p:attrNameLst>
                                          <p:attrName>style.visibility</p:attrName>
                                        </p:attrNameLst>
                                      </p:cBhvr>
                                      <p:to>
                                        <p:strVal val="visible"/>
                                      </p:to>
                                    </p:set>
                                    <p:animEffect transition="in" filter="wipe(up)">
                                      <p:cBhvr>
                                        <p:cTn id="16" dur="500"/>
                                        <p:tgtEl>
                                          <p:spTgt spid="286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6"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charset="-122"/>
              </a:rPr>
              <a:t>Chapter 11 has several programming projects, including a project that uses </a:t>
            </a:r>
            <a:r>
              <a:rPr lang="en-US" altLang="zh-CN" sz="2800" b="1" u="sng">
                <a:solidFill>
                  <a:schemeClr val="accent2"/>
                </a:solidFill>
                <a:effectLst/>
                <a:ea typeface="宋体" charset="-122"/>
              </a:rPr>
              <a:t>heaps</a:t>
            </a:r>
            <a:r>
              <a:rPr lang="en-US" altLang="zh-CN" sz="2800">
                <a:effectLst/>
                <a:ea typeface="宋体" charset="-122"/>
              </a:rPr>
              <a:t>. </a:t>
            </a:r>
          </a:p>
          <a:p>
            <a:r>
              <a:rPr lang="en-US" altLang="zh-CN" sz="2800">
                <a:effectLst/>
                <a:ea typeface="宋体" charset="-122"/>
              </a:rPr>
              <a:t>This presentation shows you what a heap is, and demonstrates two of the important heap algorithms.</a:t>
            </a:r>
          </a:p>
        </p:txBody>
      </p:sp>
      <p:pic>
        <p:nvPicPr>
          <p:cNvPr id="4099" name="Picture 3"/>
          <p:cNvPicPr>
            <a:picLocks noChangeArrowheads="1"/>
          </p:cNvPicPr>
          <p:nvPr/>
        </p:nvPicPr>
        <p:blipFill>
          <a:blip r:embed="rId3"/>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charset="-122"/>
              </a:rPr>
              <a:t>Heaps</a:t>
            </a:r>
          </a:p>
        </p:txBody>
      </p:sp>
      <p:pic>
        <p:nvPicPr>
          <p:cNvPr id="4102" name="Picture 6"/>
          <p:cNvPicPr>
            <a:picLocks noChangeArrowheads="1"/>
          </p:cNvPicPr>
          <p:nvPr/>
        </p:nvPicPr>
        <p:blipFill>
          <a:blip r:embed="rId5"/>
          <a:srcRect/>
          <a:stretch>
            <a:fillRect/>
          </a:stretch>
        </p:blipFill>
        <p:spPr bwMode="auto">
          <a:xfrm>
            <a:off x="7559675" y="382588"/>
            <a:ext cx="1301750" cy="1206500"/>
          </a:xfrm>
          <a:prstGeom prst="rect">
            <a:avLst/>
          </a:prstGeom>
          <a:noFill/>
          <a:ln w="12700">
            <a:noFill/>
            <a:miter lim="800000"/>
            <a:headEnd/>
            <a:tailEnd/>
          </a:ln>
          <a:effectLst/>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charset="-122"/>
              </a:rPr>
              <a:t>Data Structures</a:t>
            </a:r>
          </a:p>
          <a:p>
            <a:r>
              <a:rPr lang="en-US" altLang="zh-CN" b="1">
                <a:solidFill>
                  <a:schemeClr val="tx1"/>
                </a:solidFill>
                <a:effectLst>
                  <a:outerShdw blurRad="38100" dist="38100" dir="2700000" algn="tl">
                    <a:srgbClr val="000000"/>
                  </a:outerShdw>
                </a:effectLst>
                <a:latin typeface="Arial" charset="0"/>
                <a:ea typeface="宋体" charset="-122"/>
              </a:rPr>
              <a:t>and Other Objects</a:t>
            </a:r>
          </a:p>
          <a:p>
            <a:r>
              <a:rPr lang="en-US" altLang="zh-CN" b="1">
                <a:solidFill>
                  <a:schemeClr val="tx1"/>
                </a:solidFill>
                <a:effectLst>
                  <a:outerShdw blurRad="38100" dist="38100" dir="2700000" algn="tl">
                    <a:srgbClr val="000000"/>
                  </a:outerShdw>
                </a:effectLst>
                <a:latin typeface="Arial" charset="0"/>
                <a:ea typeface="宋体"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0723"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0724"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30725"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0726"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0727"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0728"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0729"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0730"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0731"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0732"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0733"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0734" name="AutoShape 14"/>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42</a:t>
            </a:r>
          </a:p>
        </p:txBody>
      </p:sp>
      <p:sp>
        <p:nvSpPr>
          <p:cNvPr id="30735"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0736"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0737"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0738"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0739"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30740"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2771"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2772"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32773"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2774"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2775"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2776"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2777"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2778"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2779"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2780"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2781"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2782"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2783"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2784"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2785"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2786"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2787" name="AutoShape 19"/>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42</a:t>
            </a:r>
          </a:p>
        </p:txBody>
      </p:sp>
      <p:sp>
        <p:nvSpPr>
          <p:cNvPr id="32788"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4819"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4820" name="Rectangle 4"/>
          <p:cNvSpPr>
            <a:spLocks noGrp="1" noChangeArrowheads="1"/>
          </p:cNvSpPr>
          <p:nvPr>
            <p:ph type="body" idx="1"/>
          </p:nvPr>
        </p:nvSpPr>
        <p:spPr>
          <a:xfrm>
            <a:off x="685800" y="1981200"/>
            <a:ext cx="3565525" cy="2727325"/>
          </a:xfrm>
          <a:noFill/>
          <a:ln/>
        </p:spPr>
        <p:txBody>
          <a:bodyPr/>
          <a:lstStyle/>
          <a:p>
            <a:pPr marL="288925" indent="-288925">
              <a:buClr>
                <a:schemeClr val="hlink"/>
              </a:buClr>
              <a:buSzPct val="100000"/>
              <a:buFont typeface="Monotype Sorts" pitchFamily="2" charset="2"/>
              <a:buChar char="4"/>
            </a:pPr>
            <a:r>
              <a:rPr lang="en-US" altLang="zh-CN" sz="2400">
                <a:effectLst/>
                <a:ea typeface="宋体" charset="-122"/>
              </a:rPr>
              <a:t>The parent has a  key that is &gt;= new node, or</a:t>
            </a:r>
          </a:p>
          <a:p>
            <a:pPr marL="288925" indent="-288925">
              <a:buClr>
                <a:schemeClr val="hlink"/>
              </a:buClr>
              <a:buSzPct val="100000"/>
              <a:buFont typeface="Monotype Sorts" pitchFamily="2" charset="2"/>
              <a:buChar char="4"/>
            </a:pPr>
            <a:r>
              <a:rPr lang="en-US" altLang="zh-CN" sz="2400">
                <a:effectLst/>
                <a:ea typeface="宋体" charset="-122"/>
              </a:rPr>
              <a:t>The node reaches the root.</a:t>
            </a:r>
          </a:p>
          <a:p>
            <a:pPr marL="288925" indent="-288925">
              <a:buClr>
                <a:schemeClr val="hlink"/>
              </a:buClr>
              <a:buSzPct val="100000"/>
              <a:buFont typeface="Monotype Sorts" pitchFamily="2" charset="2"/>
              <a:buChar char="Ú"/>
            </a:pPr>
            <a:r>
              <a:rPr lang="en-US" altLang="zh-CN" sz="2400">
                <a:effectLst/>
                <a:ea typeface="宋体" charset="-122"/>
              </a:rPr>
              <a:t>The process of pushing the new node upward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upward</a:t>
            </a:r>
            <a:r>
              <a:rPr lang="en-US" altLang="zh-CN" sz="2400">
                <a:effectLst/>
                <a:ea typeface="宋体" charset="-122"/>
              </a:rPr>
              <a:t>.</a:t>
            </a:r>
          </a:p>
        </p:txBody>
      </p:sp>
      <p:sp>
        <p:nvSpPr>
          <p:cNvPr id="3482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482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482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482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482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482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482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482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482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4830"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483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483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483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483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483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34836"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34837" name="Text Box 21"/>
          <p:cNvSpPr txBox="1">
            <a:spLocks noChangeArrowheads="1"/>
          </p:cNvSpPr>
          <p:nvPr/>
        </p:nvSpPr>
        <p:spPr bwMode="auto">
          <a:xfrm>
            <a:off x="3276600" y="5562600"/>
            <a:ext cx="5486400" cy="822325"/>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Note: we need to easily go from child to parent as well as parent to child.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up)">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up)">
                                      <p:cBhvr>
                                        <p:cTn id="12" dur="500"/>
                                        <p:tgtEl>
                                          <p:spTgt spid="348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wipe(up)">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36867"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dirty="0">
                <a:effectLst/>
                <a:ea typeface="宋体" charset="-122"/>
              </a:rPr>
              <a:t>Move the last node onto the root.</a:t>
            </a:r>
          </a:p>
        </p:txBody>
      </p:sp>
      <p:sp>
        <p:nvSpPr>
          <p:cNvPr id="36868" name="Line 4"/>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686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687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687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687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687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687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687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687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687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687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687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688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688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688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dirty="0">
                <a:solidFill>
                  <a:schemeClr val="tx1"/>
                </a:solidFill>
                <a:ea typeface="宋体" charset="-122"/>
              </a:rPr>
              <a:t>45</a:t>
            </a:r>
          </a:p>
        </p:txBody>
      </p:sp>
      <p:sp>
        <p:nvSpPr>
          <p:cNvPr id="3688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36884"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36885" name="Arc 21"/>
          <p:cNvSpPr>
            <a:spLocks/>
          </p:cNvSpPr>
          <p:nvPr/>
        </p:nvSpPr>
        <p:spPr bwMode="auto">
          <a:xfrm>
            <a:off x="6126163" y="2301875"/>
            <a:ext cx="762000" cy="2133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chemeClr val="accent2"/>
            </a:solidFill>
            <a:round/>
            <a:headEnd type="triangle" w="med" len="med"/>
            <a:tailEnd/>
          </a:ln>
          <a:effectLst/>
        </p:spPr>
        <p:txBody>
          <a:bodyPr/>
          <a:lstStyle/>
          <a:p>
            <a:endParaRPr lang="en-US"/>
          </a:p>
        </p:txBody>
      </p:sp>
      <p:sp>
        <p:nvSpPr>
          <p:cNvPr id="2" name="Freeform 1"/>
          <p:cNvSpPr/>
          <p:nvPr/>
        </p:nvSpPr>
        <p:spPr>
          <a:xfrm>
            <a:off x="6170776" y="1270128"/>
            <a:ext cx="1270850" cy="719357"/>
          </a:xfrm>
          <a:custGeom>
            <a:avLst/>
            <a:gdLst>
              <a:gd name="connsiteX0" fmla="*/ 0 w 1270850"/>
              <a:gd name="connsiteY0" fmla="*/ 0 h 719357"/>
              <a:gd name="connsiteX1" fmla="*/ 13805 w 1270850"/>
              <a:gd name="connsiteY1" fmla="*/ 455589 h 719357"/>
              <a:gd name="connsiteX2" fmla="*/ 41415 w 1270850"/>
              <a:gd name="connsiteY2" fmla="*/ 538424 h 719357"/>
              <a:gd name="connsiteX3" fmla="*/ 82830 w 1270850"/>
              <a:gd name="connsiteY3" fmla="*/ 621258 h 719357"/>
              <a:gd name="connsiteX4" fmla="*/ 138049 w 1270850"/>
              <a:gd name="connsiteY4" fmla="*/ 635064 h 719357"/>
              <a:gd name="connsiteX5" fmla="*/ 483171 w 1270850"/>
              <a:gd name="connsiteY5" fmla="*/ 662675 h 719357"/>
              <a:gd name="connsiteX6" fmla="*/ 593610 w 1270850"/>
              <a:gd name="connsiteY6" fmla="*/ 690287 h 719357"/>
              <a:gd name="connsiteX7" fmla="*/ 635024 w 1270850"/>
              <a:gd name="connsiteY7" fmla="*/ 717898 h 719357"/>
              <a:gd name="connsiteX8" fmla="*/ 1021561 w 1270850"/>
              <a:gd name="connsiteY8" fmla="*/ 704092 h 719357"/>
              <a:gd name="connsiteX9" fmla="*/ 1090585 w 1270850"/>
              <a:gd name="connsiteY9" fmla="*/ 621258 h 719357"/>
              <a:gd name="connsiteX10" fmla="*/ 1228634 w 1270850"/>
              <a:gd name="connsiteY10" fmla="*/ 510812 h 719357"/>
              <a:gd name="connsiteX11" fmla="*/ 1270048 w 1270850"/>
              <a:gd name="connsiteY11" fmla="*/ 427978 h 719357"/>
              <a:gd name="connsiteX12" fmla="*/ 1270048 w 1270850"/>
              <a:gd name="connsiteY12" fmla="*/ 400366 h 71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850" h="719357">
                <a:moveTo>
                  <a:pt x="0" y="0"/>
                </a:moveTo>
                <a:cubicBezTo>
                  <a:pt x="4602" y="151863"/>
                  <a:pt x="2153" y="304104"/>
                  <a:pt x="13805" y="455589"/>
                </a:cubicBezTo>
                <a:cubicBezTo>
                  <a:pt x="16037" y="484608"/>
                  <a:pt x="32212" y="510812"/>
                  <a:pt x="41415" y="538424"/>
                </a:cubicBezTo>
                <a:cubicBezTo>
                  <a:pt x="49290" y="562050"/>
                  <a:pt x="59892" y="605965"/>
                  <a:pt x="82830" y="621258"/>
                </a:cubicBezTo>
                <a:cubicBezTo>
                  <a:pt x="98616" y="631783"/>
                  <a:pt x="119267" y="632381"/>
                  <a:pt x="138049" y="635064"/>
                </a:cubicBezTo>
                <a:cubicBezTo>
                  <a:pt x="228546" y="647993"/>
                  <a:pt x="404053" y="657400"/>
                  <a:pt x="483171" y="662675"/>
                </a:cubicBezTo>
                <a:cubicBezTo>
                  <a:pt x="509426" y="667926"/>
                  <a:pt x="565310" y="676136"/>
                  <a:pt x="593610" y="690287"/>
                </a:cubicBezTo>
                <a:cubicBezTo>
                  <a:pt x="608450" y="697707"/>
                  <a:pt x="621219" y="708694"/>
                  <a:pt x="635024" y="717898"/>
                </a:cubicBezTo>
                <a:cubicBezTo>
                  <a:pt x="763870" y="713296"/>
                  <a:pt x="895440" y="730847"/>
                  <a:pt x="1021561" y="704092"/>
                </a:cubicBezTo>
                <a:cubicBezTo>
                  <a:pt x="1056720" y="696634"/>
                  <a:pt x="1066300" y="647753"/>
                  <a:pt x="1090585" y="621258"/>
                </a:cubicBezTo>
                <a:cubicBezTo>
                  <a:pt x="1172984" y="531363"/>
                  <a:pt x="1146386" y="551939"/>
                  <a:pt x="1228634" y="510812"/>
                </a:cubicBezTo>
                <a:cubicBezTo>
                  <a:pt x="1251902" y="475907"/>
                  <a:pt x="1261883" y="468804"/>
                  <a:pt x="1270048" y="427978"/>
                </a:cubicBezTo>
                <a:cubicBezTo>
                  <a:pt x="1271853" y="418953"/>
                  <a:pt x="1270048" y="409570"/>
                  <a:pt x="1270048" y="400366"/>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4" name="Multiply 3"/>
          <p:cNvSpPr/>
          <p:nvPr/>
        </p:nvSpPr>
        <p:spPr bwMode="auto">
          <a:xfrm>
            <a:off x="6705600" y="914400"/>
            <a:ext cx="990600" cy="990600"/>
          </a:xfrm>
          <a:prstGeom prst="mathMultiply">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5" grpId="0" animBg="1"/>
      <p:bldP spid="4" grpId="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38915"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p:txBody>
      </p:sp>
      <p:sp>
        <p:nvSpPr>
          <p:cNvPr id="38916"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8917"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8918"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8919"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8920"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8921"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8922"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8923"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8924"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8925"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8926"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8927"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8928"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8929" name="AutoShape 17"/>
          <p:cNvSpPr>
            <a:spLocks noChangeArrowheads="1"/>
          </p:cNvSpPr>
          <p:nvPr/>
        </p:nvSpPr>
        <p:spPr bwMode="auto">
          <a:xfrm>
            <a:off x="6376988" y="1331913"/>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38930"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0963"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0964"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0965"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0966"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0967"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0968"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0969"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0970"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0971"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0972"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0973"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40974"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0975"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0976"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0977" name="AutoShape 17"/>
          <p:cNvSpPr>
            <a:spLocks noChangeArrowheads="1"/>
          </p:cNvSpPr>
          <p:nvPr/>
        </p:nvSpPr>
        <p:spPr bwMode="auto">
          <a:xfrm>
            <a:off x="6376988" y="1331913"/>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40978"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3011"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3012"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3013"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3014"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3015"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3016"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3017"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3018"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3019"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3020"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3021"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43022"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3023"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3024"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3025"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3026" name="AutoShape 18"/>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Tree>
  </p:cSld>
  <p:clrMapOvr>
    <a:masterClrMapping/>
  </p:clrMapOvr>
  <p:transition>
    <p:strips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5059"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5060"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5061"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5062"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5063"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5064"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5065"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5066"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5067"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5068"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5069" name="AutoShape 13"/>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45070"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5071"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5072"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5073"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5074"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trips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7107" name="Rectangle 3"/>
          <p:cNvSpPr>
            <a:spLocks noGrp="1" noChangeArrowheads="1"/>
          </p:cNvSpPr>
          <p:nvPr>
            <p:ph type="body" idx="1"/>
          </p:nvPr>
        </p:nvSpPr>
        <p:spPr>
          <a:xfrm>
            <a:off x="685800" y="1981200"/>
            <a:ext cx="3565525" cy="3717925"/>
          </a:xfrm>
          <a:noFill/>
          <a:ln/>
        </p:spPr>
        <p:txBody>
          <a:bodyPr/>
          <a:lstStyle/>
          <a:p>
            <a:pPr marL="288925" indent="-288925">
              <a:buClr>
                <a:schemeClr val="hlink"/>
              </a:buClr>
              <a:buSzPct val="100000"/>
              <a:buFont typeface="Monotype Sorts" pitchFamily="2" charset="2"/>
              <a:buChar char="4"/>
            </a:pPr>
            <a:r>
              <a:rPr lang="en-US" altLang="zh-CN" sz="2400">
                <a:effectLst/>
                <a:ea typeface="宋体" charset="-122"/>
              </a:rPr>
              <a:t>The children all have keys &lt;= the out-of-place node, or</a:t>
            </a:r>
          </a:p>
          <a:p>
            <a:pPr marL="288925" indent="-288925">
              <a:buClr>
                <a:schemeClr val="hlink"/>
              </a:buClr>
              <a:buSzPct val="100000"/>
              <a:buFont typeface="Monotype Sorts" pitchFamily="2" charset="2"/>
              <a:buChar char="4"/>
            </a:pPr>
            <a:r>
              <a:rPr lang="en-US" altLang="zh-CN" sz="2400">
                <a:effectLst/>
                <a:ea typeface="宋体" charset="-122"/>
              </a:rPr>
              <a:t>The node reaches the leaf.</a:t>
            </a:r>
          </a:p>
          <a:p>
            <a:pPr marL="288925" indent="-288925">
              <a:buClr>
                <a:schemeClr val="hlink"/>
              </a:buClr>
              <a:buSzPct val="100000"/>
              <a:buFont typeface="Monotype Sorts" pitchFamily="2" charset="2"/>
              <a:buChar char="Ø"/>
            </a:pPr>
            <a:r>
              <a:rPr lang="en-US" altLang="zh-CN" sz="2400">
                <a:effectLst/>
                <a:ea typeface="宋体" charset="-122"/>
              </a:rPr>
              <a:t>The process of pushing the new node    downward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downward</a:t>
            </a:r>
            <a:r>
              <a:rPr lang="en-US" altLang="zh-CN" sz="2400">
                <a:effectLst/>
                <a:ea typeface="宋体" charset="-122"/>
              </a:rPr>
              <a:t>.</a:t>
            </a:r>
          </a:p>
        </p:txBody>
      </p:sp>
      <p:sp>
        <p:nvSpPr>
          <p:cNvPr id="47108"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7109"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7110"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7111"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7112"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7113"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7114"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7115"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7116"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7117"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47118"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7119"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7120"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7121"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7122"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trips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ea typeface="宋体" charset="-122"/>
              </a:rPr>
              <a:t>Priority Queues Revisited</a:t>
            </a:r>
          </a:p>
        </p:txBody>
      </p:sp>
      <p:sp>
        <p:nvSpPr>
          <p:cNvPr id="97283" name="Rectangle 3"/>
          <p:cNvSpPr>
            <a:spLocks noGrp="1" noChangeArrowheads="1"/>
          </p:cNvSpPr>
          <p:nvPr>
            <p:ph type="body" idx="1"/>
          </p:nvPr>
        </p:nvSpPr>
        <p:spPr/>
        <p:txBody>
          <a:bodyPr/>
          <a:lstStyle/>
          <a:p>
            <a:pPr>
              <a:lnSpc>
                <a:spcPct val="90000"/>
              </a:lnSpc>
            </a:pPr>
            <a:r>
              <a:rPr lang="en-US" altLang="zh-CN">
                <a:ea typeface="宋体" charset="-122"/>
              </a:rPr>
              <a:t>A priority queue is a container class that allows entries to be retrieved according to some specific priority levels</a:t>
            </a:r>
          </a:p>
          <a:p>
            <a:pPr lvl="1">
              <a:lnSpc>
                <a:spcPct val="90000"/>
              </a:lnSpc>
            </a:pPr>
            <a:r>
              <a:rPr lang="en-US" altLang="zh-CN">
                <a:ea typeface="宋体" charset="-122"/>
              </a:rPr>
              <a:t>The highest priority entry is removed first</a:t>
            </a:r>
          </a:p>
          <a:p>
            <a:pPr lvl="1">
              <a:lnSpc>
                <a:spcPct val="90000"/>
              </a:lnSpc>
            </a:pPr>
            <a:r>
              <a:rPr lang="en-US" altLang="zh-CN" b="1">
                <a:ea typeface="宋体" charset="-122"/>
              </a:rPr>
              <a:t>If there are several entries with equally high priorities, then the priority queue’s implementation determines which will come out first (e.g. FIFO)</a:t>
            </a:r>
          </a:p>
          <a:p>
            <a:pPr>
              <a:lnSpc>
                <a:spcPct val="90000"/>
              </a:lnSpc>
            </a:pPr>
            <a:r>
              <a:rPr lang="en-US" altLang="zh-CN">
                <a:ea typeface="宋体" charset="-122"/>
              </a:rPr>
              <a:t>Heap is suitable for a priority 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a:ea typeface="宋体" charset="-122"/>
              </a:rPr>
              <a:t>Topics</a:t>
            </a:r>
          </a:p>
        </p:txBody>
      </p:sp>
      <p:sp>
        <p:nvSpPr>
          <p:cNvPr id="69635" name="Rectangle 3"/>
          <p:cNvSpPr>
            <a:spLocks noGrp="1" noChangeArrowheads="1"/>
          </p:cNvSpPr>
          <p:nvPr>
            <p:ph type="body" idx="1"/>
          </p:nvPr>
        </p:nvSpPr>
        <p:spPr/>
        <p:txBody>
          <a:bodyPr/>
          <a:lstStyle/>
          <a:p>
            <a:pPr>
              <a:lnSpc>
                <a:spcPct val="90000"/>
              </a:lnSpc>
            </a:pPr>
            <a:r>
              <a:rPr lang="en-US" altLang="zh-CN" sz="2800">
                <a:ea typeface="宋体" charset="-122"/>
              </a:rPr>
              <a:t>Heap Definition</a:t>
            </a:r>
          </a:p>
          <a:p>
            <a:pPr>
              <a:lnSpc>
                <a:spcPct val="90000"/>
              </a:lnSpc>
            </a:pPr>
            <a:r>
              <a:rPr lang="en-US" altLang="zh-CN" sz="2800">
                <a:ea typeface="宋体" charset="-122"/>
              </a:rPr>
              <a:t>Heap Applications</a:t>
            </a:r>
          </a:p>
          <a:p>
            <a:pPr lvl="1">
              <a:lnSpc>
                <a:spcPct val="90000"/>
              </a:lnSpc>
            </a:pPr>
            <a:r>
              <a:rPr lang="en-US" altLang="zh-CN" sz="2400">
                <a:ea typeface="宋体" charset="-122"/>
              </a:rPr>
              <a:t>priority queues (chapter 8), sorting (chapter 13) </a:t>
            </a:r>
          </a:p>
          <a:p>
            <a:pPr>
              <a:lnSpc>
                <a:spcPct val="90000"/>
              </a:lnSpc>
            </a:pPr>
            <a:r>
              <a:rPr lang="en-US" altLang="zh-CN" sz="2800">
                <a:ea typeface="宋体" charset="-122"/>
              </a:rPr>
              <a:t>Two Heap Operations – add, remove</a:t>
            </a:r>
          </a:p>
          <a:p>
            <a:pPr lvl="1">
              <a:lnSpc>
                <a:spcPct val="90000"/>
              </a:lnSpc>
            </a:pPr>
            <a:r>
              <a:rPr lang="en-US" altLang="zh-CN" sz="2400">
                <a:ea typeface="宋体" charset="-122"/>
              </a:rPr>
              <a:t>reheapification upward and downward</a:t>
            </a:r>
          </a:p>
          <a:p>
            <a:pPr lvl="1">
              <a:lnSpc>
                <a:spcPct val="90000"/>
              </a:lnSpc>
            </a:pPr>
            <a:r>
              <a:rPr lang="en-US" altLang="zh-CN" sz="2400">
                <a:ea typeface="宋体" charset="-122"/>
              </a:rPr>
              <a:t>why is a heap  good for implementing a priority queue?</a:t>
            </a:r>
          </a:p>
          <a:p>
            <a:pPr>
              <a:lnSpc>
                <a:spcPct val="90000"/>
              </a:lnSpc>
            </a:pPr>
            <a:r>
              <a:rPr lang="en-US" altLang="zh-CN" sz="2800">
                <a:ea typeface="宋体" charset="-122"/>
              </a:rPr>
              <a:t>Heap Implementation </a:t>
            </a:r>
          </a:p>
          <a:p>
            <a:pPr lvl="1">
              <a:lnSpc>
                <a:spcPct val="90000"/>
              </a:lnSpc>
            </a:pPr>
            <a:r>
              <a:rPr lang="en-US" altLang="zh-CN" sz="2400">
                <a:ea typeface="宋体" charset="-122"/>
              </a:rPr>
              <a:t>using binary_tree_node class</a:t>
            </a:r>
          </a:p>
          <a:p>
            <a:pPr lvl="1">
              <a:lnSpc>
                <a:spcPct val="90000"/>
              </a:lnSpc>
            </a:pPr>
            <a:r>
              <a:rPr lang="en-US" altLang="zh-CN" sz="2400">
                <a:ea typeface="宋体" charset="-122"/>
              </a:rPr>
              <a:t>using fixed size or dynamic arrays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89091" name="Rectangle 3"/>
          <p:cNvSpPr>
            <a:spLocks noGrp="1" noChangeArrowheads="1"/>
          </p:cNvSpPr>
          <p:nvPr>
            <p:ph type="title"/>
          </p:nvPr>
        </p:nvSpPr>
        <p:spPr>
          <a:noFill/>
          <a:ln/>
        </p:spPr>
        <p:txBody>
          <a:bodyPr/>
          <a:lstStyle/>
          <a:p>
            <a:r>
              <a:rPr lang="en-US" altLang="zh-CN">
                <a:ea typeface="宋体" charset="-122"/>
              </a:rPr>
              <a:t>Adding a Node: same priority </a:t>
            </a:r>
          </a:p>
        </p:txBody>
      </p:sp>
      <p:sp>
        <p:nvSpPr>
          <p:cNvPr id="89092"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89093"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89094"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89095"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89096"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89097"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89098"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89099"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89100"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89101"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89102"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89103"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89104"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89105"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89106"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89107"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89108" name="AutoShape 20"/>
          <p:cNvSpPr>
            <a:spLocks noChangeArrowheads="1"/>
          </p:cNvSpPr>
          <p:nvPr/>
        </p:nvSpPr>
        <p:spPr bwMode="auto">
          <a:xfrm>
            <a:off x="5545138" y="4257675"/>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Effect transition="in" filter="wipe(up)">
                                      <p:cBhvr>
                                        <p:cTn id="7" dur="500"/>
                                        <p:tgtEl>
                                          <p:spTgt spid="890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092">
                                            <p:txEl>
                                              <p:pRg st="1" end="1"/>
                                            </p:txEl>
                                          </p:spTgt>
                                        </p:tgtEl>
                                        <p:attrNameLst>
                                          <p:attrName>style.visibility</p:attrName>
                                        </p:attrNameLst>
                                      </p:cBhvr>
                                      <p:to>
                                        <p:strVal val="visible"/>
                                      </p:to>
                                    </p:set>
                                    <p:animEffect transition="in" filter="wipe(up)">
                                      <p:cBhvr>
                                        <p:cTn id="12" dur="500"/>
                                        <p:tgtEl>
                                          <p:spTgt spid="890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1139"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1140"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9114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114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114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114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114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114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114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114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114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1150" name="AutoShape 14"/>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115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115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115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115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115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91156"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3187"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3188"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9318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319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319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319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319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319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319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319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319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319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319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320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320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320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3203" name="AutoShape 19"/>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3204"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5235"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5236" name="Rectangle 4"/>
          <p:cNvSpPr>
            <a:spLocks noGrp="1" noChangeArrowheads="1"/>
          </p:cNvSpPr>
          <p:nvPr>
            <p:ph type="body" idx="1"/>
          </p:nvPr>
        </p:nvSpPr>
        <p:spPr>
          <a:xfrm>
            <a:off x="685800" y="1981200"/>
            <a:ext cx="3565525" cy="2727325"/>
          </a:xfrm>
          <a:noFill/>
          <a:ln/>
        </p:spPr>
        <p:txBody>
          <a:bodyPr/>
          <a:lstStyle/>
          <a:p>
            <a:pPr marL="288925" indent="-288925">
              <a:lnSpc>
                <a:spcPct val="90000"/>
              </a:lnSpc>
              <a:buClr>
                <a:schemeClr val="hlink"/>
              </a:buClr>
              <a:buSzPct val="100000"/>
              <a:buFont typeface="Monotype Sorts" pitchFamily="2" charset="2"/>
              <a:buChar char="4"/>
            </a:pPr>
            <a:r>
              <a:rPr lang="en-US" altLang="zh-CN" sz="2400">
                <a:effectLst/>
                <a:ea typeface="宋体" charset="-122"/>
              </a:rPr>
              <a:t>The parent has a  key that is &gt;= new node, or</a:t>
            </a:r>
          </a:p>
          <a:p>
            <a:pPr marL="288925" indent="-288925">
              <a:lnSpc>
                <a:spcPct val="90000"/>
              </a:lnSpc>
              <a:buClr>
                <a:schemeClr val="hlink"/>
              </a:buClr>
              <a:buSzPct val="100000"/>
              <a:buFont typeface="Monotype Sorts" pitchFamily="2" charset="2"/>
              <a:buChar char="4"/>
            </a:pPr>
            <a:r>
              <a:rPr lang="en-US" altLang="zh-CN" sz="2400">
                <a:effectLst/>
                <a:ea typeface="宋体" charset="-122"/>
              </a:rPr>
              <a:t>The node reaches the root.</a:t>
            </a:r>
          </a:p>
          <a:p>
            <a:pPr marL="288925" indent="-288925">
              <a:lnSpc>
                <a:spcPct val="90000"/>
              </a:lnSpc>
              <a:buClr>
                <a:schemeClr val="hlink"/>
              </a:buClr>
              <a:buSzPct val="100000"/>
              <a:buFont typeface="Monotype Sorts" pitchFamily="2" charset="2"/>
              <a:buChar char="Ú"/>
            </a:pPr>
            <a:r>
              <a:rPr lang="en-US" altLang="zh-CN" sz="2400">
                <a:effectLst/>
                <a:ea typeface="宋体" charset="-122"/>
              </a:rPr>
              <a:t>The process of pushing the new node upward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upward</a:t>
            </a:r>
            <a:r>
              <a:rPr lang="en-US" altLang="zh-CN" sz="2400">
                <a:effectLst/>
                <a:ea typeface="宋体" charset="-122"/>
              </a:rPr>
              <a:t>.</a:t>
            </a:r>
          </a:p>
        </p:txBody>
      </p:sp>
      <p:sp>
        <p:nvSpPr>
          <p:cNvPr id="95237"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5238"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5239"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5240"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5241"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5242"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5243"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5244"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5245"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5246"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5247"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5248"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5249"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5250"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5251"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endParaRPr lang="en-US" altLang="zh-CN" b="1">
              <a:solidFill>
                <a:schemeClr val="tx1"/>
              </a:solidFill>
              <a:ea typeface="宋体" charset="-122"/>
            </a:endParaRPr>
          </a:p>
        </p:txBody>
      </p:sp>
      <p:sp>
        <p:nvSpPr>
          <p:cNvPr id="95252"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95253" name="Text Box 21"/>
          <p:cNvSpPr txBox="1">
            <a:spLocks noChangeArrowheads="1"/>
          </p:cNvSpPr>
          <p:nvPr/>
        </p:nvSpPr>
        <p:spPr bwMode="auto">
          <a:xfrm>
            <a:off x="3276600" y="5562600"/>
            <a:ext cx="5486400" cy="118745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Implementation determines which 45 will be in the root, and will come out first when popping.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wipe(up)">
                                      <p:cBhvr>
                                        <p:cTn id="7" dur="500"/>
                                        <p:tgtEl>
                                          <p:spTgt spid="95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36">
                                            <p:txEl>
                                              <p:pRg st="1" end="1"/>
                                            </p:txEl>
                                          </p:spTgt>
                                        </p:tgtEl>
                                        <p:attrNameLst>
                                          <p:attrName>style.visibility</p:attrName>
                                        </p:attrNameLst>
                                      </p:cBhvr>
                                      <p:to>
                                        <p:strVal val="visible"/>
                                      </p:to>
                                    </p:set>
                                    <p:animEffect transition="in" filter="wipe(up)">
                                      <p:cBhvr>
                                        <p:cTn id="12" dur="500"/>
                                        <p:tgtEl>
                                          <p:spTgt spid="95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5236">
                                            <p:txEl>
                                              <p:pRg st="2" end="2"/>
                                            </p:txEl>
                                          </p:spTgt>
                                        </p:tgtEl>
                                        <p:attrNameLst>
                                          <p:attrName>style.visibility</p:attrName>
                                        </p:attrNameLst>
                                      </p:cBhvr>
                                      <p:to>
                                        <p:strVal val="visible"/>
                                      </p:to>
                                    </p:set>
                                    <p:animEffect transition="in" filter="wipe(up)">
                                      <p:cBhvr>
                                        <p:cTn id="17" dur="500"/>
                                        <p:tgtEl>
                                          <p:spTgt spid="952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p:cNvSpPr>
            <a:spLocks noGrp="1" noChangeArrowheads="1"/>
          </p:cNvSpPr>
          <p:nvPr>
            <p:ph type="title"/>
          </p:nvPr>
        </p:nvSpPr>
        <p:spPr>
          <a:noFill/>
          <a:ln/>
        </p:spPr>
        <p:txBody>
          <a:bodyPr/>
          <a:lstStyle/>
          <a:p>
            <a:r>
              <a:rPr lang="en-US" altLang="zh-CN">
                <a:ea typeface="宋体" charset="-122"/>
              </a:rPr>
              <a:t>Removing the Top of a Heap</a:t>
            </a:r>
          </a:p>
        </p:txBody>
      </p:sp>
      <p:sp>
        <p:nvSpPr>
          <p:cNvPr id="98308" name="Rectangle 4"/>
          <p:cNvSpPr>
            <a:spLocks noGrp="1" noChangeArrowheads="1"/>
          </p:cNvSpPr>
          <p:nvPr>
            <p:ph type="body" idx="1"/>
          </p:nvPr>
        </p:nvSpPr>
        <p:spPr>
          <a:xfrm>
            <a:off x="685800" y="1981200"/>
            <a:ext cx="3565525" cy="2727325"/>
          </a:xfrm>
          <a:noFill/>
          <a:ln/>
        </p:spPr>
        <p:txBody>
          <a:bodyPr/>
          <a:lstStyle/>
          <a:p>
            <a:pPr marL="288925" indent="-288925">
              <a:lnSpc>
                <a:spcPct val="90000"/>
              </a:lnSpc>
              <a:buClr>
                <a:schemeClr val="hlink"/>
              </a:buClr>
              <a:buSzPct val="100000"/>
              <a:buFont typeface="Monotype Sorts" pitchFamily="2" charset="2"/>
              <a:buChar char="4"/>
            </a:pPr>
            <a:r>
              <a:rPr lang="en-US" altLang="zh-CN" sz="2400">
                <a:effectLst/>
                <a:ea typeface="宋体" charset="-122"/>
              </a:rPr>
              <a:t>The children all have keys &lt;= the out-of-place node, or</a:t>
            </a:r>
          </a:p>
          <a:p>
            <a:pPr marL="288925" indent="-288925">
              <a:lnSpc>
                <a:spcPct val="90000"/>
              </a:lnSpc>
              <a:buClr>
                <a:schemeClr val="hlink"/>
              </a:buClr>
              <a:buSzPct val="100000"/>
              <a:buFont typeface="Monotype Sorts" pitchFamily="2" charset="2"/>
              <a:buChar char="4"/>
            </a:pPr>
            <a:r>
              <a:rPr lang="en-US" altLang="zh-CN" sz="2400">
                <a:effectLst/>
                <a:ea typeface="宋体" charset="-122"/>
              </a:rPr>
              <a:t>The node reaches the leaf.</a:t>
            </a:r>
          </a:p>
          <a:p>
            <a:pPr marL="288925" indent="-288925">
              <a:lnSpc>
                <a:spcPct val="90000"/>
              </a:lnSpc>
              <a:buClr>
                <a:schemeClr val="hlink"/>
              </a:buClr>
              <a:buSzPct val="100000"/>
              <a:buFont typeface="Monotype Sorts" pitchFamily="2" charset="2"/>
              <a:buChar char="Ø"/>
            </a:pPr>
            <a:r>
              <a:rPr lang="en-US" altLang="zh-CN" sz="2400">
                <a:effectLst/>
                <a:ea typeface="宋体" charset="-122"/>
              </a:rPr>
              <a:t>The process of pushing the new node    downward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downward</a:t>
            </a:r>
            <a:r>
              <a:rPr lang="en-US" altLang="zh-CN" sz="2400">
                <a:effectLst/>
                <a:ea typeface="宋体" charset="-122"/>
              </a:rPr>
              <a:t>.</a:t>
            </a:r>
          </a:p>
        </p:txBody>
      </p:sp>
      <p:sp>
        <p:nvSpPr>
          <p:cNvPr id="9830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831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831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831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831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831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831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831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831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831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9831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832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832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832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832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8325" name="Text Box 21"/>
          <p:cNvSpPr txBox="1">
            <a:spLocks noChangeArrowheads="1"/>
          </p:cNvSpPr>
          <p:nvPr/>
        </p:nvSpPr>
        <p:spPr bwMode="auto">
          <a:xfrm>
            <a:off x="3276600" y="5562600"/>
            <a:ext cx="5486400" cy="118745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Implementation determines which 45 will be in the root, and will come out first when popping.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wipe(up)">
                                      <p:cBhvr>
                                        <p:cTn id="7" dur="500"/>
                                        <p:tgtEl>
                                          <p:spTgt spid="98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8">
                                            <p:txEl>
                                              <p:pRg st="1" end="1"/>
                                            </p:txEl>
                                          </p:spTgt>
                                        </p:tgtEl>
                                        <p:attrNameLst>
                                          <p:attrName>style.visibility</p:attrName>
                                        </p:attrNameLst>
                                      </p:cBhvr>
                                      <p:to>
                                        <p:strVal val="visible"/>
                                      </p:to>
                                    </p:set>
                                    <p:animEffect transition="in" filter="wipe(up)">
                                      <p:cBhvr>
                                        <p:cTn id="12" dur="500"/>
                                        <p:tgtEl>
                                          <p:spTgt spid="98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8">
                                            <p:txEl>
                                              <p:pRg st="2" end="2"/>
                                            </p:txEl>
                                          </p:spTgt>
                                        </p:tgtEl>
                                        <p:attrNameLst>
                                          <p:attrName>style.visibility</p:attrName>
                                        </p:attrNameLst>
                                      </p:cBhvr>
                                      <p:to>
                                        <p:strVal val="visible"/>
                                      </p:to>
                                    </p:set>
                                    <p:animEffect transition="in" filter="wipe(up)">
                                      <p:cBhvr>
                                        <p:cTn id="17" dur="500"/>
                                        <p:tgtEl>
                                          <p:spTgt spid="98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ea typeface="宋体" charset="-122"/>
              </a:rPr>
              <a:t>Heap Implementation</a:t>
            </a:r>
          </a:p>
        </p:txBody>
      </p:sp>
      <p:sp>
        <p:nvSpPr>
          <p:cNvPr id="75779" name="Rectangle 3"/>
          <p:cNvSpPr>
            <a:spLocks noGrp="1" noChangeArrowheads="1"/>
          </p:cNvSpPr>
          <p:nvPr>
            <p:ph type="body" idx="1"/>
          </p:nvPr>
        </p:nvSpPr>
        <p:spPr/>
        <p:txBody>
          <a:bodyPr/>
          <a:lstStyle/>
          <a:p>
            <a:pPr>
              <a:lnSpc>
                <a:spcPct val="90000"/>
              </a:lnSpc>
            </a:pPr>
            <a:r>
              <a:rPr lang="en-US" altLang="zh-CN">
                <a:ea typeface="宋体" charset="-122"/>
              </a:rPr>
              <a:t>Use binary_tree_node class </a:t>
            </a:r>
          </a:p>
          <a:p>
            <a:pPr lvl="1">
              <a:lnSpc>
                <a:spcPct val="90000"/>
              </a:lnSpc>
            </a:pPr>
            <a:r>
              <a:rPr lang="en-US" altLang="zh-CN">
                <a:ea typeface="宋体" charset="-122"/>
              </a:rPr>
              <a:t>node implementation is for a general binary tree</a:t>
            </a:r>
          </a:p>
          <a:p>
            <a:pPr lvl="1">
              <a:lnSpc>
                <a:spcPct val="90000"/>
              </a:lnSpc>
            </a:pPr>
            <a:r>
              <a:rPr lang="en-US" altLang="zh-CN">
                <a:ea typeface="宋体" charset="-122"/>
              </a:rPr>
              <a:t>but we may need to have doubly linked node</a:t>
            </a:r>
          </a:p>
          <a:p>
            <a:pPr>
              <a:lnSpc>
                <a:spcPct val="90000"/>
              </a:lnSpc>
            </a:pPr>
            <a:r>
              <a:rPr lang="en-US" altLang="zh-CN">
                <a:ea typeface="宋体" charset="-122"/>
              </a:rPr>
              <a:t>Use arrays (page 475)</a:t>
            </a:r>
          </a:p>
          <a:p>
            <a:pPr lvl="1">
              <a:lnSpc>
                <a:spcPct val="90000"/>
              </a:lnSpc>
            </a:pPr>
            <a:r>
              <a:rPr lang="en-US" altLang="zh-CN">
                <a:ea typeface="宋体" charset="-122"/>
              </a:rPr>
              <a:t>A heap is a complete binary tree</a:t>
            </a:r>
          </a:p>
          <a:p>
            <a:pPr lvl="1">
              <a:lnSpc>
                <a:spcPct val="90000"/>
              </a:lnSpc>
            </a:pPr>
            <a:r>
              <a:rPr lang="en-US" altLang="zh-CN">
                <a:ea typeface="宋体" charset="-122"/>
              </a:rPr>
              <a:t>which can be implemented more easily with an array than with the node class</a:t>
            </a:r>
          </a:p>
          <a:p>
            <a:pPr lvl="1">
              <a:lnSpc>
                <a:spcPct val="90000"/>
              </a:lnSpc>
            </a:pPr>
            <a:r>
              <a:rPr lang="en-US" altLang="zh-CN">
                <a:ea typeface="宋体" charset="-122"/>
              </a:rPr>
              <a:t>and do two-way links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342900"/>
            <a:ext cx="8839200" cy="1143000"/>
          </a:xfrm>
        </p:spPr>
        <p:txBody>
          <a:bodyPr/>
          <a:lstStyle/>
          <a:p>
            <a:r>
              <a:rPr lang="en-US" altLang="zh-CN">
                <a:ea typeface="宋体" charset="-122"/>
              </a:rPr>
              <a:t>Formulas for location children and parents in an array representation </a:t>
            </a:r>
          </a:p>
        </p:txBody>
      </p:sp>
      <p:sp>
        <p:nvSpPr>
          <p:cNvPr id="76803" name="Rectangle 3"/>
          <p:cNvSpPr>
            <a:spLocks noGrp="1" noChangeArrowheads="1"/>
          </p:cNvSpPr>
          <p:nvPr>
            <p:ph type="body" idx="1"/>
          </p:nvPr>
        </p:nvSpPr>
        <p:spPr/>
        <p:txBody>
          <a:bodyPr/>
          <a:lstStyle/>
          <a:p>
            <a:pPr>
              <a:lnSpc>
                <a:spcPct val="90000"/>
              </a:lnSpc>
            </a:pPr>
            <a:r>
              <a:rPr lang="en-US" altLang="zh-CN">
                <a:ea typeface="宋体" charset="-122"/>
              </a:rPr>
              <a:t>Root at location [0]</a:t>
            </a:r>
          </a:p>
          <a:p>
            <a:pPr>
              <a:lnSpc>
                <a:spcPct val="90000"/>
              </a:lnSpc>
            </a:pPr>
            <a:r>
              <a:rPr lang="en-US" altLang="zh-CN">
                <a:ea typeface="宋体" charset="-122"/>
              </a:rPr>
              <a:t>Parent of the node in [i] is at [(i-1)/2]</a:t>
            </a:r>
          </a:p>
          <a:p>
            <a:pPr>
              <a:lnSpc>
                <a:spcPct val="90000"/>
              </a:lnSpc>
            </a:pPr>
            <a:r>
              <a:rPr lang="en-US" altLang="zh-CN">
                <a:ea typeface="宋体" charset="-122"/>
              </a:rPr>
              <a:t>Children of the node in [i] (if exist) is at [2i+1] and [2i+2]</a:t>
            </a:r>
          </a:p>
          <a:p>
            <a:pPr>
              <a:lnSpc>
                <a:spcPct val="90000"/>
              </a:lnSpc>
            </a:pPr>
            <a:r>
              <a:rPr lang="en-US" altLang="zh-CN">
                <a:ea typeface="宋体" charset="-122"/>
              </a:rPr>
              <a:t>Test:</a:t>
            </a:r>
          </a:p>
          <a:p>
            <a:pPr lvl="1">
              <a:lnSpc>
                <a:spcPct val="90000"/>
              </a:lnSpc>
            </a:pPr>
            <a:r>
              <a:rPr lang="en-US" altLang="zh-CN">
                <a:ea typeface="宋体" charset="-122"/>
              </a:rPr>
              <a:t>complete tree of 10, 000 nodes</a:t>
            </a:r>
          </a:p>
          <a:p>
            <a:pPr lvl="1">
              <a:lnSpc>
                <a:spcPct val="90000"/>
              </a:lnSpc>
            </a:pPr>
            <a:r>
              <a:rPr lang="en-US" altLang="zh-CN">
                <a:ea typeface="宋体" charset="-122"/>
              </a:rPr>
              <a:t>parent of 4999 is at (4999-1)/2 = 2499</a:t>
            </a:r>
          </a:p>
          <a:p>
            <a:pPr lvl="1">
              <a:lnSpc>
                <a:spcPct val="90000"/>
              </a:lnSpc>
            </a:pPr>
            <a:r>
              <a:rPr lang="en-US" altLang="zh-CN">
                <a:ea typeface="宋体" charset="-122"/>
              </a:rPr>
              <a:t>children of 4999 is at 9999 (V) and 10,000 (X)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49155" name="Rectangle 3"/>
          <p:cNvSpPr>
            <a:spLocks noGrp="1" noChangeArrowheads="1"/>
          </p:cNvSpPr>
          <p:nvPr>
            <p:ph type="body" sz="half" idx="1"/>
          </p:nvPr>
        </p:nvSpPr>
        <p:spPr>
          <a:xfrm>
            <a:off x="685800" y="1981200"/>
            <a:ext cx="3276600" cy="4114800"/>
          </a:xfrm>
          <a:noFill/>
          <a:ln/>
        </p:spPr>
        <p:txBody>
          <a:bodyPr/>
          <a:lstStyle/>
          <a:p>
            <a:r>
              <a:rPr lang="en-US" altLang="zh-CN">
                <a:ea typeface="宋体" charset="-122"/>
              </a:rPr>
              <a:t>We will store the data from the nodes in a partially-filled array.</a:t>
            </a:r>
          </a:p>
        </p:txBody>
      </p:sp>
      <p:sp>
        <p:nvSpPr>
          <p:cNvPr id="4915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5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4915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4915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4916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4916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4916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4916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49164"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49165"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9166"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9167"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9168"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49169"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9170"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9171"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9172"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9173"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rc 2"/>
          <p:cNvSpPr>
            <a:spLocks/>
          </p:cNvSpPr>
          <p:nvPr/>
        </p:nvSpPr>
        <p:spPr bwMode="auto">
          <a:xfrm>
            <a:off x="2257425" y="1784350"/>
            <a:ext cx="4022725" cy="2743200"/>
          </a:xfrm>
          <a:custGeom>
            <a:avLst/>
            <a:gdLst>
              <a:gd name="G0" fmla="+- 21600 0 0"/>
              <a:gd name="G1" fmla="+- 21600 0 0"/>
              <a:gd name="G2" fmla="+- 21600 0 0"/>
              <a:gd name="T0" fmla="*/ 0 w 21600"/>
              <a:gd name="T1" fmla="*/ 21600 h 21600"/>
              <a:gd name="T2" fmla="*/ 2159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close/>
              </a:path>
            </a:pathLst>
          </a:custGeom>
          <a:noFill/>
          <a:ln w="76200" cap="rnd">
            <a:solidFill>
              <a:schemeClr val="accent2"/>
            </a:solidFill>
            <a:round/>
            <a:headEnd type="triangle" w="med" len="med"/>
            <a:tailEnd/>
          </a:ln>
          <a:effectLst/>
        </p:spPr>
        <p:txBody>
          <a:bodyPr/>
          <a:lstStyle/>
          <a:p>
            <a:endParaRPr lang="en-US"/>
          </a:p>
        </p:txBody>
      </p:sp>
      <p:sp>
        <p:nvSpPr>
          <p:cNvPr id="51203" name="Rectangle 3"/>
          <p:cNvSpPr>
            <a:spLocks noGrp="1" noChangeArrowheads="1"/>
          </p:cNvSpPr>
          <p:nvPr>
            <p:ph type="title"/>
          </p:nvPr>
        </p:nvSpPr>
        <p:spPr>
          <a:noFill/>
          <a:ln/>
        </p:spPr>
        <p:txBody>
          <a:bodyPr/>
          <a:lstStyle/>
          <a:p>
            <a:r>
              <a:rPr lang="en-US" altLang="zh-CN">
                <a:ea typeface="宋体" charset="-122"/>
              </a:rPr>
              <a:t>Implementing a Heap</a:t>
            </a:r>
          </a:p>
        </p:txBody>
      </p:sp>
      <p:sp>
        <p:nvSpPr>
          <p:cNvPr id="51204" name="Rectangle 4"/>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root goes in the</a:t>
            </a:r>
            <a:r>
              <a:rPr lang="en-US" altLang="zh-CN">
                <a:effectLst/>
                <a:ea typeface="宋体" charset="-122"/>
              </a:rPr>
              <a:t>        </a:t>
            </a:r>
            <a:r>
              <a:rPr lang="en-US" altLang="zh-CN">
                <a:ea typeface="宋体" charset="-122"/>
              </a:rPr>
              <a:t> first              location                 of the               array.</a:t>
            </a:r>
          </a:p>
        </p:txBody>
      </p:sp>
      <p:sp>
        <p:nvSpPr>
          <p:cNvPr id="51205" name="Rectangle 5"/>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06" name="Line 6"/>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1207" name="Line 7"/>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1208" name="Line 8"/>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1209" name="Line 9"/>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1210" name="Line 10"/>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1211" name="Line 11"/>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1212" name="Rectangle 12"/>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1213"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1214" name="Line 14"/>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1215" name="AutoShape 15"/>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1216" name="Line 16"/>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1217" name="AutoShape 17"/>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1218" name="Line 1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1219" name="AutoShape 1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1220" name="Line 2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1221" name="AutoShape 2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1222" name="AutoShape 2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1223" name="Rectangle 23"/>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rc 2"/>
          <p:cNvSpPr>
            <a:spLocks/>
          </p:cNvSpPr>
          <p:nvPr/>
        </p:nvSpPr>
        <p:spPr bwMode="auto">
          <a:xfrm>
            <a:off x="3003550" y="2744788"/>
            <a:ext cx="2408238" cy="1905000"/>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76200" cap="rnd">
            <a:solidFill>
              <a:schemeClr val="accent2"/>
            </a:solidFill>
            <a:round/>
            <a:headEnd type="triangle" w="med" len="med"/>
            <a:tailEnd/>
          </a:ln>
          <a:effectLst/>
        </p:spPr>
        <p:txBody>
          <a:bodyPr/>
          <a:lstStyle/>
          <a:p>
            <a:endParaRPr lang="en-US"/>
          </a:p>
        </p:txBody>
      </p:sp>
      <p:sp>
        <p:nvSpPr>
          <p:cNvPr id="53251" name="Rectangle 3"/>
          <p:cNvSpPr>
            <a:spLocks noGrp="1" noChangeArrowheads="1"/>
          </p:cNvSpPr>
          <p:nvPr>
            <p:ph type="title"/>
          </p:nvPr>
        </p:nvSpPr>
        <p:spPr>
          <a:noFill/>
          <a:ln/>
        </p:spPr>
        <p:txBody>
          <a:bodyPr/>
          <a:lstStyle/>
          <a:p>
            <a:r>
              <a:rPr lang="en-US" altLang="zh-CN">
                <a:ea typeface="宋体" charset="-122"/>
              </a:rPr>
              <a:t>Implementing a Heap</a:t>
            </a:r>
          </a:p>
        </p:txBody>
      </p:sp>
      <p:sp>
        <p:nvSpPr>
          <p:cNvPr id="53252" name="Rectangle 4"/>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3253" name="Rectangle 5"/>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4" name="Line 6"/>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3255" name="Line 7"/>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3256" name="Line 8"/>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3257" name="Line 9"/>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3258" name="Line 10"/>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3259" name="Line 11"/>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3260" name="Rectangle 12"/>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3261"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3262" name="Line 14"/>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3263" name="AutoShape 15"/>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3264" name="Line 16"/>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3265" name="AutoShape 17"/>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3266" name="Line 1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3267" name="AutoShape 1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3268" name="Line 2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3269" name="AutoShape 2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3270" name="AutoShape 2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3271" name="Rectangle 23"/>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3272" name="Arc 24"/>
          <p:cNvSpPr>
            <a:spLocks/>
          </p:cNvSpPr>
          <p:nvPr/>
        </p:nvSpPr>
        <p:spPr bwMode="auto">
          <a:xfrm rot="5400000">
            <a:off x="5139531" y="2404270"/>
            <a:ext cx="1908175" cy="3319462"/>
          </a:xfrm>
          <a:custGeom>
            <a:avLst/>
            <a:gdLst>
              <a:gd name="G0" fmla="+- 18 0 0"/>
              <a:gd name="G1" fmla="+- 21600 0 0"/>
              <a:gd name="G2" fmla="+- 21600 0 0"/>
              <a:gd name="T0" fmla="*/ 0 w 21618"/>
              <a:gd name="T1" fmla="*/ 0 h 21600"/>
              <a:gd name="T2" fmla="*/ 21618 w 21618"/>
              <a:gd name="T3" fmla="*/ 21600 h 21600"/>
              <a:gd name="T4" fmla="*/ 18 w 21618"/>
              <a:gd name="T5" fmla="*/ 21600 h 21600"/>
            </a:gdLst>
            <a:ahLst/>
            <a:cxnLst>
              <a:cxn ang="0">
                <a:pos x="T0" y="T1"/>
              </a:cxn>
              <a:cxn ang="0">
                <a:pos x="T2" y="T3"/>
              </a:cxn>
              <a:cxn ang="0">
                <a:pos x="T4" y="T5"/>
              </a:cxn>
            </a:cxnLst>
            <a:rect l="0" t="0" r="r" b="b"/>
            <a:pathLst>
              <a:path w="21618" h="21600" fill="none" extrusionOk="0">
                <a:moveTo>
                  <a:pt x="0" y="0"/>
                </a:moveTo>
                <a:cubicBezTo>
                  <a:pt x="6" y="0"/>
                  <a:pt x="12" y="-1"/>
                  <a:pt x="18" y="0"/>
                </a:cubicBezTo>
                <a:cubicBezTo>
                  <a:pt x="11947" y="0"/>
                  <a:pt x="21618" y="9670"/>
                  <a:pt x="21618" y="21600"/>
                </a:cubicBezTo>
              </a:path>
              <a:path w="21618" h="21600" stroke="0" extrusionOk="0">
                <a:moveTo>
                  <a:pt x="0" y="0"/>
                </a:moveTo>
                <a:cubicBezTo>
                  <a:pt x="6" y="0"/>
                  <a:pt x="12" y="-1"/>
                  <a:pt x="18" y="0"/>
                </a:cubicBezTo>
                <a:cubicBezTo>
                  <a:pt x="11947" y="0"/>
                  <a:pt x="21618" y="9670"/>
                  <a:pt x="21618" y="21600"/>
                </a:cubicBezTo>
                <a:lnTo>
                  <a:pt x="18" y="21600"/>
                </a:lnTo>
                <a:close/>
              </a:path>
            </a:pathLst>
          </a:custGeom>
          <a:noFill/>
          <a:ln w="76200" cap="rnd">
            <a:solidFill>
              <a:schemeClr val="accent2"/>
            </a:solidFill>
            <a:round/>
            <a:headEnd/>
            <a:tailEnd type="triangle" w="med" len="med"/>
          </a:ln>
          <a:effectLst/>
        </p:spPr>
        <p:txBody>
          <a:bodyPr/>
          <a:lstStyle/>
          <a:p>
            <a:endParaRPr lang="en-US"/>
          </a:p>
        </p:txBody>
      </p:sp>
      <p:sp>
        <p:nvSpPr>
          <p:cNvPr id="53273" name="Rectangle 25"/>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3274" name="Rectangle 26"/>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charset="-122"/>
              </a:rPr>
              <a:t>Heaps Definition</a:t>
            </a:r>
          </a:p>
        </p:txBody>
      </p:sp>
      <p:sp>
        <p:nvSpPr>
          <p:cNvPr id="614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heap </a:t>
            </a:r>
            <a:r>
              <a:rPr lang="en-US" altLang="zh-CN">
                <a:effectLst/>
                <a:ea typeface="宋体" charset="-122"/>
              </a:rPr>
              <a:t>is a certain kind of complete binary tree.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55299" name="Rectangle 3"/>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5300"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5301"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5302"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5303"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5304"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5305"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5306"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5307"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5308"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5309"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5310"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5311"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5312"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5313"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5314"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5315"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5316"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5317"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5318"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5319"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5320"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5321" name="Line 25"/>
          <p:cNvSpPr>
            <a:spLocks noChangeShapeType="1"/>
          </p:cNvSpPr>
          <p:nvPr/>
        </p:nvSpPr>
        <p:spPr bwMode="auto">
          <a:xfrm flipH="1">
            <a:off x="4892675" y="3856038"/>
            <a:ext cx="152400" cy="838200"/>
          </a:xfrm>
          <a:prstGeom prst="line">
            <a:avLst/>
          </a:prstGeom>
          <a:noFill/>
          <a:ln w="76200">
            <a:solidFill>
              <a:schemeClr val="accent2"/>
            </a:solidFill>
            <a:round/>
            <a:headEnd/>
            <a:tailEnd type="triangle" w="med" len="med"/>
          </a:ln>
          <a:effectLst/>
        </p:spPr>
        <p:txBody>
          <a:bodyPr/>
          <a:lstStyle/>
          <a:p>
            <a:endParaRPr lang="en-US"/>
          </a:p>
        </p:txBody>
      </p:sp>
      <p:sp>
        <p:nvSpPr>
          <p:cNvPr id="55322" name="Line 26"/>
          <p:cNvSpPr>
            <a:spLocks noChangeShapeType="1"/>
          </p:cNvSpPr>
          <p:nvPr/>
        </p:nvSpPr>
        <p:spPr bwMode="auto">
          <a:xfrm flipH="1">
            <a:off x="5761038" y="3916363"/>
            <a:ext cx="609600" cy="914400"/>
          </a:xfrm>
          <a:prstGeom prst="line">
            <a:avLst/>
          </a:prstGeom>
          <a:noFill/>
          <a:ln w="76200">
            <a:solidFill>
              <a:schemeClr val="accent2"/>
            </a:solidFill>
            <a:round/>
            <a:headEnd/>
            <a:tailEnd type="triangle" w="med" len="med"/>
          </a:ln>
          <a:effectLst/>
        </p:spPr>
        <p:txBody>
          <a:bodyPr/>
          <a:lstStyle/>
          <a:p>
            <a:endParaRPr lang="en-US"/>
          </a:p>
        </p:txBody>
      </p:sp>
      <p:sp>
        <p:nvSpPr>
          <p:cNvPr id="55323" name="Rectangle 27"/>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5324" name="Rectangle 28"/>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57347" name="Rectangle 3"/>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7348"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7349"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7350"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7351"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7352"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7353"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7354"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7355"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7356"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7357"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7358"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7359"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7360"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7361"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7362"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7363"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7364"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7365"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7366"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7367"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7368"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7369"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7370"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
        <p:nvSpPr>
          <p:cNvPr id="57371" name="Freeform 27"/>
          <p:cNvSpPr>
            <a:spLocks/>
          </p:cNvSpPr>
          <p:nvPr/>
        </p:nvSpPr>
        <p:spPr bwMode="auto">
          <a:xfrm>
            <a:off x="6232525" y="5573713"/>
            <a:ext cx="2900363" cy="423862"/>
          </a:xfrm>
          <a:custGeom>
            <a:avLst/>
            <a:gdLst/>
            <a:ahLst/>
            <a:cxnLst>
              <a:cxn ang="0">
                <a:pos x="940" y="151"/>
              </a:cxn>
              <a:cxn ang="0">
                <a:pos x="1685" y="151"/>
              </a:cxn>
              <a:cxn ang="0">
                <a:pos x="1717" y="144"/>
              </a:cxn>
              <a:cxn ang="0">
                <a:pos x="1748" y="133"/>
              </a:cxn>
              <a:cxn ang="0">
                <a:pos x="1775" y="113"/>
              </a:cxn>
              <a:cxn ang="0">
                <a:pos x="1795" y="90"/>
              </a:cxn>
              <a:cxn ang="0">
                <a:pos x="1812" y="62"/>
              </a:cxn>
              <a:cxn ang="0">
                <a:pos x="1823" y="31"/>
              </a:cxn>
              <a:cxn ang="0">
                <a:pos x="1826" y="0"/>
              </a:cxn>
              <a:cxn ang="0">
                <a:pos x="1818" y="27"/>
              </a:cxn>
              <a:cxn ang="0">
                <a:pos x="1804" y="56"/>
              </a:cxn>
              <a:cxn ang="0">
                <a:pos x="1784" y="81"/>
              </a:cxn>
              <a:cxn ang="0">
                <a:pos x="1759" y="99"/>
              </a:cxn>
              <a:cxn ang="0">
                <a:pos x="1730" y="114"/>
              </a:cxn>
              <a:cxn ang="0">
                <a:pos x="1699" y="122"/>
              </a:cxn>
              <a:cxn ang="0">
                <a:pos x="1668" y="123"/>
              </a:cxn>
              <a:cxn ang="0">
                <a:pos x="912" y="151"/>
              </a:cxn>
              <a:cxn ang="0">
                <a:pos x="158" y="123"/>
              </a:cxn>
              <a:cxn ang="0">
                <a:pos x="127" y="122"/>
              </a:cxn>
              <a:cxn ang="0">
                <a:pos x="96" y="114"/>
              </a:cxn>
              <a:cxn ang="0">
                <a:pos x="67" y="99"/>
              </a:cxn>
              <a:cxn ang="0">
                <a:pos x="42" y="81"/>
              </a:cxn>
              <a:cxn ang="0">
                <a:pos x="22" y="56"/>
              </a:cxn>
              <a:cxn ang="0">
                <a:pos x="8" y="27"/>
              </a:cxn>
              <a:cxn ang="0">
                <a:pos x="0" y="0"/>
              </a:cxn>
              <a:cxn ang="0">
                <a:pos x="3" y="31"/>
              </a:cxn>
              <a:cxn ang="0">
                <a:pos x="14" y="62"/>
              </a:cxn>
              <a:cxn ang="0">
                <a:pos x="29" y="90"/>
              </a:cxn>
              <a:cxn ang="0">
                <a:pos x="53" y="113"/>
              </a:cxn>
              <a:cxn ang="0">
                <a:pos x="78" y="133"/>
              </a:cxn>
              <a:cxn ang="0">
                <a:pos x="108" y="144"/>
              </a:cxn>
              <a:cxn ang="0">
                <a:pos x="141" y="151"/>
              </a:cxn>
              <a:cxn ang="0">
                <a:pos x="886" y="151"/>
              </a:cxn>
            </a:cxnLst>
            <a:rect l="0" t="0" r="r" b="b"/>
            <a:pathLst>
              <a:path w="1827" h="267">
                <a:moveTo>
                  <a:pt x="912" y="266"/>
                </a:moveTo>
                <a:lnTo>
                  <a:pt x="940" y="151"/>
                </a:lnTo>
                <a:lnTo>
                  <a:pt x="1669" y="151"/>
                </a:lnTo>
                <a:lnTo>
                  <a:pt x="1685" y="151"/>
                </a:lnTo>
                <a:lnTo>
                  <a:pt x="1700" y="148"/>
                </a:lnTo>
                <a:lnTo>
                  <a:pt x="1717" y="144"/>
                </a:lnTo>
                <a:lnTo>
                  <a:pt x="1732" y="138"/>
                </a:lnTo>
                <a:lnTo>
                  <a:pt x="1748" y="133"/>
                </a:lnTo>
                <a:lnTo>
                  <a:pt x="1761" y="123"/>
                </a:lnTo>
                <a:lnTo>
                  <a:pt x="1775" y="113"/>
                </a:lnTo>
                <a:lnTo>
                  <a:pt x="1787" y="102"/>
                </a:lnTo>
                <a:lnTo>
                  <a:pt x="1795" y="90"/>
                </a:lnTo>
                <a:lnTo>
                  <a:pt x="1804" y="76"/>
                </a:lnTo>
                <a:lnTo>
                  <a:pt x="1812" y="62"/>
                </a:lnTo>
                <a:lnTo>
                  <a:pt x="1818" y="47"/>
                </a:lnTo>
                <a:lnTo>
                  <a:pt x="1823" y="31"/>
                </a:lnTo>
                <a:lnTo>
                  <a:pt x="1826" y="17"/>
                </a:lnTo>
                <a:lnTo>
                  <a:pt x="1826" y="0"/>
                </a:lnTo>
                <a:lnTo>
                  <a:pt x="1823" y="12"/>
                </a:lnTo>
                <a:lnTo>
                  <a:pt x="1818" y="27"/>
                </a:lnTo>
                <a:lnTo>
                  <a:pt x="1812" y="42"/>
                </a:lnTo>
                <a:lnTo>
                  <a:pt x="1804" y="56"/>
                </a:lnTo>
                <a:lnTo>
                  <a:pt x="1793" y="69"/>
                </a:lnTo>
                <a:lnTo>
                  <a:pt x="1784" y="81"/>
                </a:lnTo>
                <a:lnTo>
                  <a:pt x="1772" y="93"/>
                </a:lnTo>
                <a:lnTo>
                  <a:pt x="1759" y="99"/>
                </a:lnTo>
                <a:lnTo>
                  <a:pt x="1745" y="108"/>
                </a:lnTo>
                <a:lnTo>
                  <a:pt x="1730" y="114"/>
                </a:lnTo>
                <a:lnTo>
                  <a:pt x="1714" y="119"/>
                </a:lnTo>
                <a:lnTo>
                  <a:pt x="1699" y="122"/>
                </a:lnTo>
                <a:lnTo>
                  <a:pt x="1682" y="123"/>
                </a:lnTo>
                <a:lnTo>
                  <a:pt x="1668" y="123"/>
                </a:lnTo>
                <a:lnTo>
                  <a:pt x="940" y="84"/>
                </a:lnTo>
                <a:lnTo>
                  <a:pt x="912" y="151"/>
                </a:lnTo>
                <a:lnTo>
                  <a:pt x="886" y="84"/>
                </a:lnTo>
                <a:lnTo>
                  <a:pt x="158" y="123"/>
                </a:lnTo>
                <a:lnTo>
                  <a:pt x="141" y="123"/>
                </a:lnTo>
                <a:lnTo>
                  <a:pt x="127" y="122"/>
                </a:lnTo>
                <a:lnTo>
                  <a:pt x="110" y="119"/>
                </a:lnTo>
                <a:lnTo>
                  <a:pt x="96" y="114"/>
                </a:lnTo>
                <a:lnTo>
                  <a:pt x="81" y="108"/>
                </a:lnTo>
                <a:lnTo>
                  <a:pt x="67" y="99"/>
                </a:lnTo>
                <a:lnTo>
                  <a:pt x="54" y="93"/>
                </a:lnTo>
                <a:lnTo>
                  <a:pt x="42" y="81"/>
                </a:lnTo>
                <a:lnTo>
                  <a:pt x="31" y="69"/>
                </a:lnTo>
                <a:lnTo>
                  <a:pt x="22" y="56"/>
                </a:lnTo>
                <a:lnTo>
                  <a:pt x="14" y="42"/>
                </a:lnTo>
                <a:lnTo>
                  <a:pt x="8" y="27"/>
                </a:lnTo>
                <a:lnTo>
                  <a:pt x="3" y="12"/>
                </a:lnTo>
                <a:lnTo>
                  <a:pt x="0" y="0"/>
                </a:lnTo>
                <a:lnTo>
                  <a:pt x="1" y="17"/>
                </a:lnTo>
                <a:lnTo>
                  <a:pt x="3" y="31"/>
                </a:lnTo>
                <a:lnTo>
                  <a:pt x="8" y="47"/>
                </a:lnTo>
                <a:lnTo>
                  <a:pt x="14" y="62"/>
                </a:lnTo>
                <a:lnTo>
                  <a:pt x="20" y="76"/>
                </a:lnTo>
                <a:lnTo>
                  <a:pt x="29" y="90"/>
                </a:lnTo>
                <a:lnTo>
                  <a:pt x="40" y="102"/>
                </a:lnTo>
                <a:lnTo>
                  <a:pt x="53" y="113"/>
                </a:lnTo>
                <a:lnTo>
                  <a:pt x="64" y="123"/>
                </a:lnTo>
                <a:lnTo>
                  <a:pt x="78" y="133"/>
                </a:lnTo>
                <a:lnTo>
                  <a:pt x="93" y="138"/>
                </a:lnTo>
                <a:lnTo>
                  <a:pt x="108" y="144"/>
                </a:lnTo>
                <a:lnTo>
                  <a:pt x="124" y="148"/>
                </a:lnTo>
                <a:lnTo>
                  <a:pt x="141" y="151"/>
                </a:lnTo>
                <a:lnTo>
                  <a:pt x="156" y="151"/>
                </a:lnTo>
                <a:lnTo>
                  <a:pt x="886" y="151"/>
                </a:lnTo>
                <a:lnTo>
                  <a:pt x="912"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372" name="Rectangle 28"/>
          <p:cNvSpPr>
            <a:spLocks noChangeArrowheads="1"/>
          </p:cNvSpPr>
          <p:nvPr/>
        </p:nvSpPr>
        <p:spPr bwMode="auto">
          <a:xfrm>
            <a:off x="5122863" y="5929313"/>
            <a:ext cx="3836987" cy="819150"/>
          </a:xfrm>
          <a:prstGeom prst="rect">
            <a:avLst/>
          </a:prstGeom>
          <a:noFill/>
          <a:ln w="12700">
            <a:noFill/>
            <a:miter lim="800000"/>
            <a:headEnd/>
            <a:tailEnd/>
          </a:ln>
          <a:effectLst/>
        </p:spPr>
        <p:txBody>
          <a:bodyPr lIns="90488" tIns="44450" rIns="90488" bIns="44450">
            <a:spAutoFit/>
          </a:bodyPr>
          <a:lstStyle/>
          <a:p>
            <a:pPr algn="ctr"/>
            <a:r>
              <a:rPr lang="en-US" altLang="zh-CN">
                <a:solidFill>
                  <a:schemeClr val="tx1"/>
                </a:solidFill>
                <a:effectLst>
                  <a:outerShdw blurRad="38100" dist="38100" dir="2700000" algn="tl">
                    <a:srgbClr val="000000"/>
                  </a:outerShdw>
                </a:effectLst>
                <a:latin typeface="Arial" charset="0"/>
                <a:ea typeface="宋体" charset="-122"/>
              </a:rPr>
              <a:t>We don't care what's in</a:t>
            </a:r>
          </a:p>
          <a:p>
            <a:pPr algn="ctr"/>
            <a:r>
              <a:rPr lang="en-US" altLang="zh-CN">
                <a:solidFill>
                  <a:schemeClr val="tx1"/>
                </a:solidFill>
                <a:effectLst>
                  <a:outerShdw blurRad="38100" dist="38100" dir="2700000" algn="tl">
                    <a:srgbClr val="000000"/>
                  </a:outerShdw>
                </a:effectLst>
                <a:latin typeface="Arial" charset="0"/>
                <a:ea typeface="宋体" charset="-122"/>
              </a:rPr>
              <a:t>this part of the array.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charset="-122"/>
              </a:rPr>
              <a:t>Important Points about the Implementation</a:t>
            </a:r>
          </a:p>
        </p:txBody>
      </p:sp>
      <p:sp>
        <p:nvSpPr>
          <p:cNvPr id="59395" name="Rectangle 3"/>
          <p:cNvSpPr>
            <a:spLocks noGrp="1" noChangeArrowheads="1"/>
          </p:cNvSpPr>
          <p:nvPr>
            <p:ph type="body" sz="half" idx="1"/>
          </p:nvPr>
        </p:nvSpPr>
        <p:spPr>
          <a:xfrm>
            <a:off x="685800" y="1981200"/>
            <a:ext cx="4449763" cy="4114800"/>
          </a:xfrm>
          <a:noFill/>
          <a:ln/>
        </p:spPr>
        <p:txBody>
          <a:bodyPr/>
          <a:lstStyle/>
          <a:p>
            <a:r>
              <a:rPr lang="en-US" altLang="zh-CN" sz="2400">
                <a:ea typeface="宋体" charset="-122"/>
              </a:rPr>
              <a:t>The links between the tree's nodes are </a:t>
            </a:r>
            <a:r>
              <a:rPr lang="en-US" altLang="zh-CN" sz="2400" b="1">
                <a:ea typeface="宋体" charset="-122"/>
              </a:rPr>
              <a:t>not</a:t>
            </a:r>
            <a:r>
              <a:rPr lang="en-US" altLang="zh-CN" sz="2400">
                <a:ea typeface="宋体" charset="-122"/>
              </a:rPr>
              <a:t> actually stored as pointers, or in any other way.</a:t>
            </a:r>
          </a:p>
          <a:p>
            <a:r>
              <a:rPr lang="en-US" altLang="zh-CN" sz="2400">
                <a:ea typeface="宋体" charset="-122"/>
              </a:rPr>
              <a:t>The only way we "know" that "the array is a tree" is from the way we manipulate the data.</a:t>
            </a:r>
          </a:p>
        </p:txBody>
      </p:sp>
      <p:sp>
        <p:nvSpPr>
          <p:cNvPr id="5939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939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939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939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940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940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940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940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9404"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9405" name="Line 13"/>
          <p:cNvSpPr>
            <a:spLocks noChangeShapeType="1"/>
          </p:cNvSpPr>
          <p:nvPr/>
        </p:nvSpPr>
        <p:spPr bwMode="auto">
          <a:xfrm>
            <a:off x="5818188" y="2941638"/>
            <a:ext cx="563562" cy="639762"/>
          </a:xfrm>
          <a:prstGeom prst="line">
            <a:avLst/>
          </a:prstGeom>
          <a:noFill/>
          <a:ln w="12700">
            <a:solidFill>
              <a:schemeClr val="accent2"/>
            </a:solidFill>
            <a:round/>
            <a:headEnd/>
            <a:tailEnd/>
          </a:ln>
          <a:effectLst/>
        </p:spPr>
        <p:txBody>
          <a:bodyPr/>
          <a:lstStyle/>
          <a:p>
            <a:endParaRPr lang="en-US"/>
          </a:p>
        </p:txBody>
      </p:sp>
      <p:sp>
        <p:nvSpPr>
          <p:cNvPr id="59406" name="AutoShape 14"/>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9407" name="Line 15"/>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p:spPr>
        <p:txBody>
          <a:bodyPr/>
          <a:lstStyle/>
          <a:p>
            <a:endParaRPr lang="en-US"/>
          </a:p>
        </p:txBody>
      </p:sp>
      <p:sp>
        <p:nvSpPr>
          <p:cNvPr id="59408" name="AutoShape 16"/>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9409" name="Line 17"/>
          <p:cNvSpPr>
            <a:spLocks noChangeShapeType="1"/>
          </p:cNvSpPr>
          <p:nvPr/>
        </p:nvSpPr>
        <p:spPr bwMode="auto">
          <a:xfrm>
            <a:off x="7404100" y="1981200"/>
            <a:ext cx="563563" cy="639763"/>
          </a:xfrm>
          <a:prstGeom prst="line">
            <a:avLst/>
          </a:prstGeom>
          <a:noFill/>
          <a:ln w="12700">
            <a:solidFill>
              <a:schemeClr val="accent2"/>
            </a:solidFill>
            <a:round/>
            <a:headEnd/>
            <a:tailEnd/>
          </a:ln>
          <a:effectLst/>
        </p:spPr>
        <p:txBody>
          <a:bodyPr/>
          <a:lstStyle/>
          <a:p>
            <a:endParaRPr lang="en-US"/>
          </a:p>
        </p:txBody>
      </p:sp>
      <p:sp>
        <p:nvSpPr>
          <p:cNvPr id="59410" name="AutoShape 18"/>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9411" name="Line 19"/>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p:spPr>
        <p:txBody>
          <a:bodyPr/>
          <a:lstStyle/>
          <a:p>
            <a:endParaRPr lang="en-US"/>
          </a:p>
        </p:txBody>
      </p:sp>
      <p:sp>
        <p:nvSpPr>
          <p:cNvPr id="59412" name="AutoShape 20"/>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9413" name="AutoShape 21"/>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9414"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9415"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9416"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9417"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9418"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charset="-122"/>
              </a:rPr>
              <a:t>Important Points about the Implementation</a:t>
            </a:r>
          </a:p>
        </p:txBody>
      </p:sp>
      <p:sp>
        <p:nvSpPr>
          <p:cNvPr id="61443" name="Rectangle 3"/>
          <p:cNvSpPr>
            <a:spLocks noGrp="1" noChangeArrowheads="1"/>
          </p:cNvSpPr>
          <p:nvPr>
            <p:ph type="body" sz="half" idx="1"/>
          </p:nvPr>
        </p:nvSpPr>
        <p:spPr>
          <a:xfrm>
            <a:off x="685800" y="1981200"/>
            <a:ext cx="4449763" cy="4114800"/>
          </a:xfrm>
          <a:noFill/>
          <a:ln/>
        </p:spPr>
        <p:txBody>
          <a:bodyPr/>
          <a:lstStyle/>
          <a:p>
            <a:r>
              <a:rPr lang="en-US" altLang="zh-CN" sz="2400">
                <a:ea typeface="宋体" charset="-122"/>
              </a:rPr>
              <a:t>If you know the index of a node, then it is easy to figure out the indexes of that node's parent and children. Formulas are given in the book.</a:t>
            </a:r>
          </a:p>
        </p:txBody>
      </p:sp>
      <p:sp>
        <p:nvSpPr>
          <p:cNvPr id="61444"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445"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1446"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1447"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1448"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1449"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1450"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1451" name="Rectangle 11"/>
          <p:cNvSpPr>
            <a:spLocks noChangeArrowheads="1"/>
          </p:cNvSpPr>
          <p:nvPr/>
        </p:nvSpPr>
        <p:spPr bwMode="auto">
          <a:xfrm>
            <a:off x="1922463" y="5567363"/>
            <a:ext cx="5848350" cy="454025"/>
          </a:xfrm>
          <a:prstGeom prst="rect">
            <a:avLst/>
          </a:prstGeom>
          <a:noFill/>
          <a:ln w="12700">
            <a:noFill/>
            <a:miter lim="800000"/>
            <a:headEnd/>
            <a:tailEnd/>
          </a:ln>
          <a:effectLst/>
        </p:spPr>
        <p:txBody>
          <a:bodyPr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[0]</a:t>
            </a:r>
            <a:r>
              <a:rPr lang="en-US" altLang="zh-CN">
                <a:solidFill>
                  <a:schemeClr val="tx1"/>
                </a:solidFill>
                <a:latin typeface="Arial" charset="0"/>
                <a:ea typeface="宋体" charset="-122"/>
              </a:rPr>
              <a:t>      [1]       [2]       [3]      [4]</a:t>
            </a:r>
          </a:p>
        </p:txBody>
      </p:sp>
      <p:sp useBgFill="1">
        <p:nvSpPr>
          <p:cNvPr id="61452"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1453" name="Line 13"/>
          <p:cNvSpPr>
            <a:spLocks noChangeShapeType="1"/>
          </p:cNvSpPr>
          <p:nvPr/>
        </p:nvSpPr>
        <p:spPr bwMode="auto">
          <a:xfrm>
            <a:off x="5818188" y="2941638"/>
            <a:ext cx="563562" cy="639762"/>
          </a:xfrm>
          <a:prstGeom prst="line">
            <a:avLst/>
          </a:prstGeom>
          <a:noFill/>
          <a:ln w="12700">
            <a:solidFill>
              <a:schemeClr val="accent2"/>
            </a:solidFill>
            <a:round/>
            <a:headEnd/>
            <a:tailEnd/>
          </a:ln>
          <a:effectLst/>
        </p:spPr>
        <p:txBody>
          <a:bodyPr/>
          <a:lstStyle/>
          <a:p>
            <a:endParaRPr lang="en-US"/>
          </a:p>
        </p:txBody>
      </p:sp>
      <p:sp>
        <p:nvSpPr>
          <p:cNvPr id="61454" name="AutoShape 14"/>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61455" name="Line 15"/>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p:spPr>
        <p:txBody>
          <a:bodyPr/>
          <a:lstStyle/>
          <a:p>
            <a:endParaRPr lang="en-US"/>
          </a:p>
        </p:txBody>
      </p:sp>
      <p:sp>
        <p:nvSpPr>
          <p:cNvPr id="61456" name="AutoShape 16"/>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61457" name="Line 17"/>
          <p:cNvSpPr>
            <a:spLocks noChangeShapeType="1"/>
          </p:cNvSpPr>
          <p:nvPr/>
        </p:nvSpPr>
        <p:spPr bwMode="auto">
          <a:xfrm>
            <a:off x="7404100" y="1981200"/>
            <a:ext cx="563563" cy="639763"/>
          </a:xfrm>
          <a:prstGeom prst="line">
            <a:avLst/>
          </a:prstGeom>
          <a:noFill/>
          <a:ln w="12700">
            <a:solidFill>
              <a:schemeClr val="accent2"/>
            </a:solidFill>
            <a:round/>
            <a:headEnd/>
            <a:tailEnd/>
          </a:ln>
          <a:effectLst/>
        </p:spPr>
        <p:txBody>
          <a:bodyPr/>
          <a:lstStyle/>
          <a:p>
            <a:endParaRPr lang="en-US"/>
          </a:p>
        </p:txBody>
      </p:sp>
      <p:sp>
        <p:nvSpPr>
          <p:cNvPr id="61458" name="AutoShape 18"/>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61459" name="Line 19"/>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p:spPr>
        <p:txBody>
          <a:bodyPr/>
          <a:lstStyle/>
          <a:p>
            <a:endParaRPr lang="en-US"/>
          </a:p>
        </p:txBody>
      </p:sp>
      <p:sp>
        <p:nvSpPr>
          <p:cNvPr id="61460" name="AutoShape 20"/>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61461" name="AutoShape 21"/>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61462"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61463"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61464"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61465"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61466"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342900"/>
            <a:ext cx="8839200" cy="1143000"/>
          </a:xfrm>
        </p:spPr>
        <p:txBody>
          <a:bodyPr/>
          <a:lstStyle/>
          <a:p>
            <a:r>
              <a:rPr lang="en-US" altLang="zh-CN">
                <a:ea typeface="宋体" charset="-122"/>
              </a:rPr>
              <a:t>Formulas for location children and parents in an array representation </a:t>
            </a:r>
          </a:p>
        </p:txBody>
      </p:sp>
      <p:sp>
        <p:nvSpPr>
          <p:cNvPr id="79875" name="Rectangle 3"/>
          <p:cNvSpPr>
            <a:spLocks noGrp="1" noChangeArrowheads="1"/>
          </p:cNvSpPr>
          <p:nvPr>
            <p:ph type="body" idx="1"/>
          </p:nvPr>
        </p:nvSpPr>
        <p:spPr/>
        <p:txBody>
          <a:bodyPr/>
          <a:lstStyle/>
          <a:p>
            <a:pPr>
              <a:lnSpc>
                <a:spcPct val="90000"/>
              </a:lnSpc>
            </a:pPr>
            <a:r>
              <a:rPr lang="en-US" altLang="zh-CN">
                <a:ea typeface="宋体" charset="-122"/>
              </a:rPr>
              <a:t>Root at location [0]</a:t>
            </a:r>
          </a:p>
          <a:p>
            <a:pPr>
              <a:lnSpc>
                <a:spcPct val="90000"/>
              </a:lnSpc>
            </a:pPr>
            <a:r>
              <a:rPr lang="en-US" altLang="zh-CN">
                <a:ea typeface="宋体" charset="-122"/>
              </a:rPr>
              <a:t>Parent of the node in [i] is at [(i-1)/2]</a:t>
            </a:r>
          </a:p>
          <a:p>
            <a:pPr>
              <a:lnSpc>
                <a:spcPct val="90000"/>
              </a:lnSpc>
            </a:pPr>
            <a:r>
              <a:rPr lang="en-US" altLang="zh-CN">
                <a:ea typeface="宋体" charset="-122"/>
              </a:rPr>
              <a:t>Children of the node in [i] (if exist) is at [2i+1] and [2i+2]</a:t>
            </a:r>
          </a:p>
          <a:p>
            <a:pPr>
              <a:lnSpc>
                <a:spcPct val="90000"/>
              </a:lnSpc>
            </a:pPr>
            <a:r>
              <a:rPr lang="en-US" altLang="zh-CN">
                <a:ea typeface="宋体" charset="-122"/>
              </a:rPr>
              <a:t>Test:</a:t>
            </a:r>
          </a:p>
          <a:p>
            <a:pPr lvl="1">
              <a:lnSpc>
                <a:spcPct val="90000"/>
              </a:lnSpc>
            </a:pPr>
            <a:r>
              <a:rPr lang="en-US" altLang="zh-CN">
                <a:ea typeface="宋体" charset="-122"/>
              </a:rPr>
              <a:t>complete tree of 10, 000 nodes</a:t>
            </a:r>
          </a:p>
          <a:p>
            <a:pPr lvl="1">
              <a:lnSpc>
                <a:spcPct val="90000"/>
              </a:lnSpc>
            </a:pPr>
            <a:r>
              <a:rPr lang="en-US" altLang="zh-CN">
                <a:ea typeface="宋体" charset="-122"/>
              </a:rPr>
              <a:t>parent of 4999 is at (4999-1)/2 = 2499</a:t>
            </a:r>
          </a:p>
          <a:p>
            <a:pPr lvl="1">
              <a:lnSpc>
                <a:spcPct val="90000"/>
              </a:lnSpc>
            </a:pPr>
            <a:r>
              <a:rPr lang="en-US" altLang="zh-CN">
                <a:ea typeface="宋体" charset="-122"/>
              </a:rPr>
              <a:t>children of 4999 is at 9999 (V) and 10,000 (X)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ea typeface="宋体" charset="-122"/>
              </a:rPr>
              <a:t>Wrap Up...</a:t>
            </a:r>
          </a:p>
        </p:txBody>
      </p:sp>
      <p:sp>
        <p:nvSpPr>
          <p:cNvPr id="77827" name="Rectangle 3"/>
          <p:cNvSpPr>
            <a:spLocks noGrp="1" noChangeArrowheads="1"/>
          </p:cNvSpPr>
          <p:nvPr>
            <p:ph type="body" idx="1"/>
          </p:nvPr>
        </p:nvSpPr>
        <p:spPr/>
        <p:txBody>
          <a:bodyPr/>
          <a:lstStyle/>
          <a:p>
            <a:pPr>
              <a:lnSpc>
                <a:spcPct val="90000"/>
              </a:lnSpc>
            </a:pPr>
            <a:r>
              <a:rPr lang="en-US" altLang="zh-CN">
                <a:ea typeface="宋体" charset="-122"/>
              </a:rPr>
              <a:t>Can you implement the add and remove with the knowledge of  these formulas?</a:t>
            </a:r>
          </a:p>
          <a:p>
            <a:pPr>
              <a:lnSpc>
                <a:spcPct val="90000"/>
              </a:lnSpc>
            </a:pPr>
            <a:r>
              <a:rPr lang="en-US" altLang="zh-CN">
                <a:ea typeface="宋体" charset="-122"/>
              </a:rPr>
              <a:t>Add (in-class quiz)</a:t>
            </a:r>
          </a:p>
          <a:p>
            <a:pPr lvl="1">
              <a:lnSpc>
                <a:spcPct val="90000"/>
              </a:lnSpc>
            </a:pPr>
            <a:r>
              <a:rPr lang="en-US" altLang="zh-CN" sz="2000">
                <a:ea typeface="宋体" charset="-122"/>
              </a:rPr>
              <a:t>put the new entry in the last location</a:t>
            </a:r>
          </a:p>
          <a:p>
            <a:pPr lvl="1">
              <a:lnSpc>
                <a:spcPct val="90000"/>
              </a:lnSpc>
            </a:pPr>
            <a:r>
              <a:rPr lang="en-US" altLang="zh-CN" sz="2000">
                <a:effectLst/>
                <a:ea typeface="宋体" charset="-122"/>
              </a:rPr>
              <a:t>Push the new node upward, swapping with its parent until the new node reaches an acceptable location</a:t>
            </a:r>
            <a:r>
              <a:rPr lang="en-US" altLang="zh-CN">
                <a:ea typeface="宋体" charset="-122"/>
              </a:rPr>
              <a:t> </a:t>
            </a:r>
          </a:p>
          <a:p>
            <a:pPr>
              <a:lnSpc>
                <a:spcPct val="90000"/>
              </a:lnSpc>
            </a:pPr>
            <a:r>
              <a:rPr lang="en-US" altLang="zh-CN">
                <a:ea typeface="宋体" charset="-122"/>
              </a:rPr>
              <a:t>Remove (in-class quiz)</a:t>
            </a:r>
          </a:p>
          <a:p>
            <a:pPr lvl="1">
              <a:lnSpc>
                <a:spcPct val="90000"/>
              </a:lnSpc>
            </a:pPr>
            <a:r>
              <a:rPr lang="en-US" altLang="zh-CN" sz="2000">
                <a:ea typeface="宋体" charset="-122"/>
              </a:rPr>
              <a:t>move the last node to the root</a:t>
            </a:r>
          </a:p>
          <a:p>
            <a:pPr lvl="1">
              <a:lnSpc>
                <a:spcPct val="90000"/>
              </a:lnSpc>
            </a:pPr>
            <a:r>
              <a:rPr lang="en-US" altLang="zh-CN" sz="2000">
                <a:effectLst/>
                <a:ea typeface="宋体" charset="-122"/>
              </a:rPr>
              <a:t>Push the out-of-place node downward, swapping with its larger child until the new node reaches an acceptable location</a:t>
            </a:r>
          </a:p>
        </p:txBody>
      </p:sp>
      <p:sp>
        <p:nvSpPr>
          <p:cNvPr id="77828" name="Text Box 4"/>
          <p:cNvSpPr txBox="1">
            <a:spLocks noChangeArrowheads="1"/>
          </p:cNvSpPr>
          <p:nvPr/>
        </p:nvSpPr>
        <p:spPr bwMode="auto">
          <a:xfrm>
            <a:off x="4572000" y="152400"/>
            <a:ext cx="4267200" cy="3194050"/>
          </a:xfrm>
          <a:prstGeom prst="rect">
            <a:avLst/>
          </a:prstGeom>
          <a:solidFill>
            <a:srgbClr val="FFFF00"/>
          </a:solidFill>
          <a:ln w="12700">
            <a:noFill/>
            <a:miter lim="800000"/>
            <a:headEnd/>
            <a:tailEnd/>
          </a:ln>
          <a:effectLst/>
        </p:spPr>
        <p:txBody>
          <a:bodyPr>
            <a:spAutoFit/>
          </a:bodyPr>
          <a:lstStyle/>
          <a:p>
            <a:pPr>
              <a:spcBef>
                <a:spcPct val="30000"/>
              </a:spcBef>
            </a:pPr>
            <a:r>
              <a:rPr lang="en-US" altLang="zh-CN" sz="1600">
                <a:solidFill>
                  <a:schemeClr val="bg2"/>
                </a:solidFill>
                <a:latin typeface="Arial" charset="0"/>
                <a:ea typeface="宋体" charset="-122"/>
              </a:rPr>
              <a:t>class heap</a:t>
            </a:r>
          </a:p>
          <a:p>
            <a:pPr>
              <a:spcBef>
                <a:spcPct val="30000"/>
              </a:spcBef>
            </a:pPr>
            <a:r>
              <a:rPr lang="en-US" altLang="zh-CN" sz="1600">
                <a:solidFill>
                  <a:schemeClr val="bg2"/>
                </a:solidFill>
                <a:latin typeface="Arial" charset="0"/>
                <a:ea typeface="宋体" charset="-122"/>
              </a:rPr>
              <a:t>{</a:t>
            </a:r>
          </a:p>
          <a:p>
            <a:pPr>
              <a:spcBef>
                <a:spcPct val="30000"/>
              </a:spcBef>
            </a:pPr>
            <a:r>
              <a:rPr lang="en-US" altLang="zh-CN" sz="1600">
                <a:solidFill>
                  <a:schemeClr val="bg2"/>
                </a:solidFill>
                <a:latin typeface="Arial" charset="0"/>
                <a:ea typeface="宋体" charset="-122"/>
              </a:rPr>
              <a:t> public:</a:t>
            </a:r>
          </a:p>
          <a:p>
            <a:pPr>
              <a:spcBef>
                <a:spcPct val="30000"/>
              </a:spcBef>
            </a:pPr>
            <a:r>
              <a:rPr lang="en-US" altLang="zh-CN" sz="1600">
                <a:solidFill>
                  <a:schemeClr val="bg2"/>
                </a:solidFill>
                <a:latin typeface="Arial" charset="0"/>
                <a:ea typeface="宋体" charset="-122"/>
              </a:rPr>
              <a:t>        ....</a:t>
            </a:r>
          </a:p>
          <a:p>
            <a:pPr>
              <a:spcBef>
                <a:spcPct val="30000"/>
              </a:spcBef>
            </a:pPr>
            <a:r>
              <a:rPr lang="en-US" altLang="zh-CN" sz="1600">
                <a:solidFill>
                  <a:schemeClr val="bg2"/>
                </a:solidFill>
                <a:latin typeface="Arial" charset="0"/>
                <a:ea typeface="宋体" charset="-122"/>
              </a:rPr>
              <a:t>        void push(const Item&amp; entry); // add</a:t>
            </a:r>
          </a:p>
          <a:p>
            <a:pPr>
              <a:spcBef>
                <a:spcPct val="30000"/>
              </a:spcBef>
            </a:pPr>
            <a:r>
              <a:rPr lang="en-US" altLang="zh-CN" sz="1600">
                <a:solidFill>
                  <a:schemeClr val="bg2"/>
                </a:solidFill>
                <a:latin typeface="Arial" charset="0"/>
                <a:ea typeface="宋体" charset="-122"/>
              </a:rPr>
              <a:t>        Item&amp; pop(); // remove the highest</a:t>
            </a:r>
          </a:p>
          <a:p>
            <a:pPr>
              <a:spcBef>
                <a:spcPct val="30000"/>
              </a:spcBef>
            </a:pPr>
            <a:r>
              <a:rPr lang="en-US" altLang="zh-CN" sz="1600">
                <a:solidFill>
                  <a:schemeClr val="bg2"/>
                </a:solidFill>
                <a:latin typeface="Arial" charset="0"/>
                <a:ea typeface="宋体" charset="-122"/>
              </a:rPr>
              <a:t> private:</a:t>
            </a:r>
          </a:p>
          <a:p>
            <a:pPr>
              <a:spcBef>
                <a:spcPct val="30000"/>
              </a:spcBef>
            </a:pPr>
            <a:r>
              <a:rPr lang="en-US" altLang="zh-CN" sz="1600">
                <a:solidFill>
                  <a:schemeClr val="bg2"/>
                </a:solidFill>
                <a:latin typeface="Arial" charset="0"/>
                <a:ea typeface="宋体" charset="-122"/>
              </a:rPr>
              <a:t>        Item data[CAPACITY];</a:t>
            </a:r>
          </a:p>
          <a:p>
            <a:pPr>
              <a:spcBef>
                <a:spcPct val="30000"/>
              </a:spcBef>
            </a:pPr>
            <a:r>
              <a:rPr lang="en-US" altLang="zh-CN" sz="1600">
                <a:solidFill>
                  <a:schemeClr val="bg2"/>
                </a:solidFill>
                <a:latin typeface="Arial" charset="0"/>
                <a:ea typeface="宋体" charset="-122"/>
              </a:rPr>
              <a:t>        size_type used;</a:t>
            </a:r>
          </a:p>
          <a:p>
            <a:pPr>
              <a:spcBef>
                <a:spcPct val="30000"/>
              </a:spcBef>
            </a:pPr>
            <a:r>
              <a:rPr lang="en-US" altLang="zh-CN" sz="1600">
                <a:solidFill>
                  <a:schemeClr val="bg2"/>
                </a:solidFill>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0-#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ea typeface="宋体" charset="-122"/>
              </a:rPr>
              <a:t>Wrap Up...</a:t>
            </a:r>
          </a:p>
        </p:txBody>
      </p:sp>
      <p:sp>
        <p:nvSpPr>
          <p:cNvPr id="101379" name="Rectangle 3"/>
          <p:cNvSpPr>
            <a:spLocks noGrp="1" noChangeArrowheads="1"/>
          </p:cNvSpPr>
          <p:nvPr>
            <p:ph type="body" idx="1"/>
          </p:nvPr>
        </p:nvSpPr>
        <p:spPr/>
        <p:txBody>
          <a:bodyPr/>
          <a:lstStyle/>
          <a:p>
            <a:pPr>
              <a:lnSpc>
                <a:spcPct val="90000"/>
              </a:lnSpc>
            </a:pPr>
            <a:r>
              <a:rPr lang="en-US" altLang="zh-CN">
                <a:ea typeface="宋体" charset="-122"/>
              </a:rPr>
              <a:t>Can you implement the add and remove with the knowledge of  these formulas?</a:t>
            </a:r>
          </a:p>
          <a:p>
            <a:pPr>
              <a:lnSpc>
                <a:spcPct val="90000"/>
              </a:lnSpc>
            </a:pPr>
            <a:r>
              <a:rPr lang="en-US" altLang="zh-CN">
                <a:ea typeface="宋体" charset="-122"/>
              </a:rPr>
              <a:t>Add (in-class quiz)</a:t>
            </a:r>
          </a:p>
          <a:p>
            <a:pPr lvl="1">
              <a:lnSpc>
                <a:spcPct val="90000"/>
              </a:lnSpc>
            </a:pPr>
            <a:r>
              <a:rPr lang="en-US" altLang="zh-CN" sz="2000">
                <a:ea typeface="宋体" charset="-122"/>
              </a:rPr>
              <a:t>put the new entry in the last location</a:t>
            </a:r>
          </a:p>
          <a:p>
            <a:pPr lvl="1">
              <a:lnSpc>
                <a:spcPct val="90000"/>
              </a:lnSpc>
            </a:pPr>
            <a:r>
              <a:rPr lang="en-US" altLang="zh-CN" sz="2000">
                <a:effectLst/>
                <a:ea typeface="宋体" charset="-122"/>
              </a:rPr>
              <a:t>Push the new node upward, swapping with its parent until the new node reaches an acceptable location</a:t>
            </a:r>
            <a:r>
              <a:rPr lang="en-US" altLang="zh-CN">
                <a:ea typeface="宋体" charset="-122"/>
              </a:rPr>
              <a:t> </a:t>
            </a:r>
          </a:p>
          <a:p>
            <a:pPr>
              <a:lnSpc>
                <a:spcPct val="90000"/>
              </a:lnSpc>
            </a:pPr>
            <a:r>
              <a:rPr lang="en-US" altLang="zh-CN">
                <a:ea typeface="宋体" charset="-122"/>
              </a:rPr>
              <a:t>Remove (in-class quiz)</a:t>
            </a:r>
          </a:p>
          <a:p>
            <a:pPr lvl="1">
              <a:lnSpc>
                <a:spcPct val="90000"/>
              </a:lnSpc>
            </a:pPr>
            <a:r>
              <a:rPr lang="en-US" altLang="zh-CN" sz="2000">
                <a:ea typeface="宋体" charset="-122"/>
              </a:rPr>
              <a:t>move the last node to the root</a:t>
            </a:r>
          </a:p>
          <a:p>
            <a:pPr lvl="1">
              <a:lnSpc>
                <a:spcPct val="90000"/>
              </a:lnSpc>
            </a:pPr>
            <a:r>
              <a:rPr lang="en-US" altLang="zh-CN" sz="2000">
                <a:effectLst/>
                <a:ea typeface="宋体" charset="-122"/>
              </a:rPr>
              <a:t>Push the out-of-place node downward, swapping with its larger child until the new node reaches an acceptable location</a:t>
            </a:r>
          </a:p>
        </p:txBody>
      </p:sp>
      <p:sp>
        <p:nvSpPr>
          <p:cNvPr id="101380" name="Text Box 4"/>
          <p:cNvSpPr txBox="1">
            <a:spLocks noChangeArrowheads="1"/>
          </p:cNvSpPr>
          <p:nvPr/>
        </p:nvSpPr>
        <p:spPr bwMode="auto">
          <a:xfrm>
            <a:off x="3429000" y="0"/>
            <a:ext cx="5410200" cy="4464050"/>
          </a:xfrm>
          <a:prstGeom prst="rect">
            <a:avLst/>
          </a:prstGeom>
          <a:solidFill>
            <a:srgbClr val="FFFF00"/>
          </a:solidFill>
          <a:ln w="12700">
            <a:noFill/>
            <a:miter lim="800000"/>
            <a:headEnd/>
            <a:tailEnd/>
          </a:ln>
          <a:effectLst/>
        </p:spPr>
        <p:txBody>
          <a:bodyPr>
            <a:spAutoFit/>
          </a:bodyPr>
          <a:lstStyle/>
          <a:p>
            <a:pPr>
              <a:spcBef>
                <a:spcPct val="30000"/>
              </a:spcBef>
            </a:pPr>
            <a:r>
              <a:rPr lang="en-US" altLang="zh-CN" sz="1600">
                <a:solidFill>
                  <a:schemeClr val="bg2"/>
                </a:solidFill>
                <a:latin typeface="Arial" charset="0"/>
                <a:ea typeface="宋体" charset="-122"/>
              </a:rPr>
              <a:t>template &lt;class Item&gt;</a:t>
            </a:r>
          </a:p>
          <a:p>
            <a:pPr>
              <a:spcBef>
                <a:spcPct val="30000"/>
              </a:spcBef>
            </a:pPr>
            <a:r>
              <a:rPr lang="en-US" altLang="zh-CN" sz="1600">
                <a:solidFill>
                  <a:schemeClr val="bg2"/>
                </a:solidFill>
                <a:latin typeface="Arial" charset="0"/>
                <a:ea typeface="宋体" charset="-122"/>
              </a:rPr>
              <a:t>class heap</a:t>
            </a:r>
          </a:p>
          <a:p>
            <a:pPr>
              <a:spcBef>
                <a:spcPct val="30000"/>
              </a:spcBef>
            </a:pPr>
            <a:r>
              <a:rPr lang="en-US" altLang="zh-CN" sz="1600">
                <a:solidFill>
                  <a:schemeClr val="bg2"/>
                </a:solidFill>
                <a:latin typeface="Arial" charset="0"/>
                <a:ea typeface="宋体" charset="-122"/>
              </a:rPr>
              <a:t>{</a:t>
            </a:r>
          </a:p>
          <a:p>
            <a:pPr>
              <a:spcBef>
                <a:spcPct val="30000"/>
              </a:spcBef>
            </a:pPr>
            <a:r>
              <a:rPr lang="en-US" altLang="zh-CN" sz="1600">
                <a:solidFill>
                  <a:schemeClr val="bg2"/>
                </a:solidFill>
                <a:latin typeface="Arial" charset="0"/>
                <a:ea typeface="宋体" charset="-122"/>
              </a:rPr>
              <a:t> public:</a:t>
            </a:r>
          </a:p>
          <a:p>
            <a:pPr>
              <a:spcBef>
                <a:spcPct val="30000"/>
              </a:spcBef>
            </a:pPr>
            <a:r>
              <a:rPr lang="en-US" altLang="zh-CN" sz="1600">
                <a:solidFill>
                  <a:schemeClr val="bg2"/>
                </a:solidFill>
                <a:latin typeface="Arial" charset="0"/>
                <a:ea typeface="宋体" charset="-122"/>
              </a:rPr>
              <a:t>        heap () { used = 0;}</a:t>
            </a:r>
          </a:p>
          <a:p>
            <a:pPr>
              <a:spcBef>
                <a:spcPct val="30000"/>
              </a:spcBef>
            </a:pPr>
            <a:r>
              <a:rPr lang="en-US" altLang="zh-CN" sz="1600">
                <a:solidFill>
                  <a:schemeClr val="bg2"/>
                </a:solidFill>
                <a:latin typeface="Arial" charset="0"/>
                <a:ea typeface="宋体" charset="-122"/>
              </a:rPr>
              <a:t>        void push(const Item&amp; entry); // add</a:t>
            </a:r>
          </a:p>
          <a:p>
            <a:pPr>
              <a:spcBef>
                <a:spcPct val="30000"/>
              </a:spcBef>
            </a:pPr>
            <a:r>
              <a:rPr lang="en-US" altLang="zh-CN" sz="1600">
                <a:solidFill>
                  <a:schemeClr val="bg2"/>
                </a:solidFill>
                <a:latin typeface="Arial" charset="0"/>
                <a:ea typeface="宋体" charset="-122"/>
              </a:rPr>
              <a:t>        Item&amp; pop(); // remove the highest</a:t>
            </a:r>
          </a:p>
          <a:p>
            <a:pPr>
              <a:spcBef>
                <a:spcPct val="30000"/>
              </a:spcBef>
            </a:pPr>
            <a:r>
              <a:rPr lang="en-US" altLang="zh-CN" sz="1600">
                <a:solidFill>
                  <a:schemeClr val="bg2"/>
                </a:solidFill>
                <a:latin typeface="Arial" charset="0"/>
                <a:ea typeface="宋体" charset="-122"/>
              </a:rPr>
              <a:t>        size_t parent (size_t k) const { return (k-1)/2;}</a:t>
            </a:r>
          </a:p>
          <a:p>
            <a:pPr>
              <a:spcBef>
                <a:spcPct val="30000"/>
              </a:spcBef>
            </a:pPr>
            <a:r>
              <a:rPr lang="en-US" altLang="zh-CN" sz="1600">
                <a:solidFill>
                  <a:schemeClr val="bg2"/>
                </a:solidFill>
                <a:latin typeface="Arial" charset="0"/>
                <a:ea typeface="宋体" charset="-122"/>
              </a:rPr>
              <a:t>        size_t l_child (size_t k) const { return 2*k+1;}</a:t>
            </a:r>
          </a:p>
          <a:p>
            <a:pPr>
              <a:spcBef>
                <a:spcPct val="30000"/>
              </a:spcBef>
            </a:pPr>
            <a:r>
              <a:rPr lang="en-US" altLang="zh-CN" sz="1600">
                <a:solidFill>
                  <a:schemeClr val="bg2"/>
                </a:solidFill>
                <a:latin typeface="Arial" charset="0"/>
                <a:ea typeface="宋体" charset="-122"/>
              </a:rPr>
              <a:t>        size_t r_child (size_t k) const { return 2*k+2;}</a:t>
            </a:r>
          </a:p>
          <a:p>
            <a:pPr>
              <a:spcBef>
                <a:spcPct val="30000"/>
              </a:spcBef>
            </a:pPr>
            <a:r>
              <a:rPr lang="en-US" altLang="zh-CN" sz="1600">
                <a:solidFill>
                  <a:schemeClr val="bg2"/>
                </a:solidFill>
                <a:latin typeface="Arial" charset="0"/>
                <a:ea typeface="宋体" charset="-122"/>
              </a:rPr>
              <a:t> private:</a:t>
            </a:r>
          </a:p>
          <a:p>
            <a:pPr>
              <a:spcBef>
                <a:spcPct val="30000"/>
              </a:spcBef>
            </a:pPr>
            <a:r>
              <a:rPr lang="en-US" altLang="zh-CN" sz="1600">
                <a:solidFill>
                  <a:schemeClr val="bg2"/>
                </a:solidFill>
                <a:latin typeface="Arial" charset="0"/>
                <a:ea typeface="宋体" charset="-122"/>
              </a:rPr>
              <a:t>        Item data[CAPACITY];</a:t>
            </a:r>
          </a:p>
          <a:p>
            <a:pPr>
              <a:spcBef>
                <a:spcPct val="30000"/>
              </a:spcBef>
            </a:pPr>
            <a:r>
              <a:rPr lang="en-US" altLang="zh-CN" sz="1600">
                <a:solidFill>
                  <a:schemeClr val="bg2"/>
                </a:solidFill>
                <a:latin typeface="Arial" charset="0"/>
                <a:ea typeface="宋体" charset="-122"/>
              </a:rPr>
              <a:t>        size_type used;</a:t>
            </a:r>
          </a:p>
          <a:p>
            <a:pPr>
              <a:spcBef>
                <a:spcPct val="30000"/>
              </a:spcBef>
            </a:pPr>
            <a:r>
              <a:rPr lang="en-US" altLang="zh-CN" sz="1600">
                <a:solidFill>
                  <a:schemeClr val="bg2"/>
                </a:solidFill>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0-#ppt_w/2"/>
                                          </p:val>
                                        </p:tav>
                                        <p:tav tm="100000">
                                          <p:val>
                                            <p:strVal val="#ppt_x"/>
                                          </p:val>
                                        </p:tav>
                                      </p:tavLst>
                                    </p:anim>
                                    <p:anim calcmode="lin" valueType="num">
                                      <p:cBhvr additive="base">
                                        <p:cTn id="8" dur="500" fill="hold"/>
                                        <p:tgtEl>
                                          <p:spTgt spid="101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a:lstStyle/>
          <a:p>
            <a:r>
              <a:rPr lang="en-US" altLang="zh-CN" sz="2800">
                <a:effectLst/>
                <a:ea typeface="宋体" charset="-122"/>
              </a:rPr>
              <a:t>A heap is a complete binary tree, where the entry at each node is greater than or equal to the entries in its children.</a:t>
            </a:r>
          </a:p>
          <a:p>
            <a:r>
              <a:rPr lang="en-US" altLang="zh-CN" sz="2800">
                <a:effectLst/>
                <a:ea typeface="宋体" charset="-122"/>
              </a:rPr>
              <a:t>To add an entry to a heap, place the new entry at the next available spot, and perform a reheapification upward.</a:t>
            </a:r>
          </a:p>
          <a:p>
            <a:r>
              <a:rPr lang="en-US" altLang="zh-CN" sz="2800">
                <a:effectLst/>
                <a:ea typeface="宋体" charset="-122"/>
              </a:rPr>
              <a:t>To remove the biggest entry, move the last node onto the root, and perform a reheapification downward.</a:t>
            </a:r>
          </a:p>
        </p:txBody>
      </p:sp>
      <p:pic>
        <p:nvPicPr>
          <p:cNvPr id="63491"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63492" name="Rectangle 4"/>
          <p:cNvSpPr>
            <a:spLocks noGrp="1" noChangeArrowheads="1"/>
          </p:cNvSpPr>
          <p:nvPr>
            <p:ph type="title"/>
          </p:nvPr>
        </p:nvSpPr>
        <p:spPr>
          <a:noFill/>
          <a:ln/>
        </p:spPr>
        <p:txBody>
          <a:bodyPr/>
          <a:lstStyle/>
          <a:p>
            <a:r>
              <a:rPr lang="zh-CN" altLang="en-US">
                <a:ea typeface="宋体" charset="-122"/>
              </a:rPr>
              <a:t>   </a:t>
            </a:r>
            <a:r>
              <a:rPr lang="en-US" altLang="zh-CN">
                <a:ea typeface="宋体" charset="-122"/>
              </a:rPr>
              <a:t>Summary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charset="-122"/>
              </a:rPr>
              <a:t>T</a:t>
            </a:r>
            <a:r>
              <a:rPr lang="en-US" altLang="zh-CN" sz="1800">
                <a:latin typeface="Arial" charset="0"/>
                <a:ea typeface="宋体" charset="-122"/>
              </a:rPr>
              <a:t>HE  </a:t>
            </a:r>
            <a:r>
              <a:rPr lang="en-US" altLang="zh-CN" sz="2400">
                <a:latin typeface="Arial" charset="0"/>
                <a:ea typeface="宋体" charset="-122"/>
              </a:rPr>
              <a:t>E</a:t>
            </a:r>
            <a:r>
              <a:rPr lang="en-US" altLang="zh-CN" sz="1800">
                <a:latin typeface="Arial" charset="0"/>
                <a:ea typeface="宋体" charset="-122"/>
              </a:rPr>
              <a:t>ND</a:t>
            </a:r>
          </a:p>
        </p:txBody>
      </p:sp>
      <p:pic>
        <p:nvPicPr>
          <p:cNvPr id="65539" name="Picture 3"/>
          <p:cNvPicPr>
            <a:picLocks noGrp="1" noChangeArrowheads="1"/>
          </p:cNvPicPr>
          <p:nvPr>
            <p:ph type="body" idx="1"/>
          </p:nvPr>
        </p:nvPicPr>
        <p:blipFill>
          <a:blip r:embed="rId3"/>
          <a:srcRect/>
          <a:stretch>
            <a:fillRect/>
          </a:stretch>
        </p:blipFill>
        <p:spPr>
          <a:xfrm>
            <a:off x="6934200" y="4476750"/>
            <a:ext cx="1878013" cy="1162050"/>
          </a:xfrm>
          <a:noFill/>
          <a:ln/>
        </p:spPr>
      </p:pic>
      <p:sp>
        <p:nvSpPr>
          <p:cNvPr id="65540"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charset="-122"/>
              </a:rPr>
              <a:t>Presentation copyright 1997 Addison Wesley Longman,</a:t>
            </a:r>
          </a:p>
          <a:p>
            <a:r>
              <a:rPr lang="en-US" altLang="zh-CN" sz="1400">
                <a:solidFill>
                  <a:schemeClr val="tx1"/>
                </a:solidFill>
                <a:latin typeface="Arial" charset="0"/>
                <a:ea typeface="宋体" charset="-122"/>
              </a:rPr>
              <a:t>For use with </a:t>
            </a:r>
            <a:r>
              <a:rPr lang="en-US" altLang="zh-CN" sz="1400" i="1">
                <a:solidFill>
                  <a:schemeClr val="tx1"/>
                </a:solidFill>
                <a:latin typeface="Arial" charset="0"/>
                <a:ea typeface="宋体" charset="-122"/>
              </a:rPr>
              <a:t>Data Structures and Other Objects Using C++</a:t>
            </a:r>
          </a:p>
          <a:p>
            <a:r>
              <a:rPr lang="en-US" altLang="zh-CN" sz="1400">
                <a:solidFill>
                  <a:schemeClr val="tx1"/>
                </a:solidFill>
                <a:latin typeface="Arial" charset="0"/>
                <a:ea typeface="宋体" charset="-122"/>
              </a:rPr>
              <a:t>by Michael Main and Walter Savitch.</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Some artwork in the presentation is used with permission from Presentation Task Force</a:t>
            </a:r>
          </a:p>
          <a:p>
            <a:r>
              <a:rPr lang="en-US" altLang="zh-CN" sz="1400">
                <a:solidFill>
                  <a:schemeClr val="tx1"/>
                </a:solidFill>
                <a:latin typeface="Arial" charset="0"/>
                <a:ea typeface="宋体" charset="-122"/>
              </a:rPr>
              <a:t>(copyright New Vision Technologies Inc) and Corel Gallery Clipart Catalog (copyright</a:t>
            </a:r>
          </a:p>
          <a:p>
            <a:r>
              <a:rPr lang="en-US" altLang="zh-CN" sz="1400">
                <a:solidFill>
                  <a:schemeClr val="tx1"/>
                </a:solidFill>
                <a:latin typeface="Arial" charset="0"/>
                <a:ea typeface="宋体" charset="-122"/>
              </a:rPr>
              <a:t>Corel Corporation, 3G Graphics Inc, Archive Arts, Cartesia Software, Image Club</a:t>
            </a:r>
          </a:p>
          <a:p>
            <a:r>
              <a:rPr lang="en-US" altLang="zh-CN" sz="1400">
                <a:solidFill>
                  <a:schemeClr val="tx1"/>
                </a:solidFill>
                <a:latin typeface="Arial" charset="0"/>
                <a:ea typeface="宋体" charset="-122"/>
              </a:rPr>
              <a:t>Graphics Inc, One Mile Up Inc, TechPool Studios, Totem Graphics Inc).</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Students and instructors who use </a:t>
            </a:r>
            <a:r>
              <a:rPr lang="en-US" altLang="zh-CN" sz="1400" i="1">
                <a:solidFill>
                  <a:schemeClr val="tx1"/>
                </a:solidFill>
                <a:latin typeface="Arial" charset="0"/>
                <a:ea typeface="宋体" charset="-122"/>
              </a:rPr>
              <a:t>Data Structures and Other Objects  Using C++ </a:t>
            </a:r>
            <a:r>
              <a:rPr lang="en-US" altLang="zh-CN" sz="1400">
                <a:solidFill>
                  <a:schemeClr val="tx1"/>
                </a:solidFill>
                <a:latin typeface="Arial" charset="0"/>
                <a:ea typeface="宋体" charset="-122"/>
              </a:rPr>
              <a:t>are welcome</a:t>
            </a:r>
          </a:p>
          <a:p>
            <a:r>
              <a:rPr lang="en-US" altLang="zh-CN" sz="1400">
                <a:solidFill>
                  <a:schemeClr val="tx1"/>
                </a:solidFill>
                <a:latin typeface="Arial" charset="0"/>
                <a:ea typeface="宋体" charset="-122"/>
              </a:rPr>
              <a:t>to use this presentation however they see fit, so long as this copyright notice remains</a:t>
            </a:r>
          </a:p>
          <a:p>
            <a:r>
              <a:rPr lang="en-US" altLang="zh-CN" sz="1400">
                <a:solidFill>
                  <a:schemeClr val="tx1"/>
                </a:solidFill>
                <a:latin typeface="Arial" charset="0"/>
                <a:ea typeface="宋体" charset="-122"/>
              </a:rPr>
              <a:t>intact.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charset="-122"/>
              </a:rPr>
              <a:t>Heaps</a:t>
            </a:r>
          </a:p>
        </p:txBody>
      </p:sp>
      <p:sp>
        <p:nvSpPr>
          <p:cNvPr id="819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heap</a:t>
            </a:r>
            <a:r>
              <a:rPr lang="en-US" altLang="zh-CN">
                <a:effectLst/>
                <a:ea typeface="宋体" charset="-122"/>
              </a:rPr>
              <a:t> is a certain kind of complete binary tree.</a:t>
            </a:r>
          </a:p>
        </p:txBody>
      </p:sp>
      <p:sp>
        <p:nvSpPr>
          <p:cNvPr id="8196" name="AutoShape 4"/>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complete</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
        <p:nvSpPr>
          <p:cNvPr id="8197" name="AutoShape 5"/>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8198" name="Rectangle 6"/>
          <p:cNvSpPr>
            <a:spLocks noChangeArrowheads="1"/>
          </p:cNvSpPr>
          <p:nvPr/>
        </p:nvSpPr>
        <p:spPr bwMode="auto">
          <a:xfrm>
            <a:off x="7300913" y="1082675"/>
            <a:ext cx="773112"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a typeface="宋体" charset="-122"/>
              </a:rPr>
              <a:t>Root</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0243" name="Rectangle 3"/>
          <p:cNvSpPr>
            <a:spLocks noGrp="1" noChangeArrowheads="1"/>
          </p:cNvSpPr>
          <p:nvPr>
            <p:ph type="title"/>
          </p:nvPr>
        </p:nvSpPr>
        <p:spPr>
          <a:noFill/>
          <a:ln/>
        </p:spPr>
        <p:txBody>
          <a:bodyPr/>
          <a:lstStyle/>
          <a:p>
            <a:r>
              <a:rPr lang="en-US" altLang="zh-CN">
                <a:ea typeface="宋体" charset="-122"/>
              </a:rPr>
              <a:t>Heaps</a:t>
            </a:r>
          </a:p>
        </p:txBody>
      </p:sp>
      <p:sp>
        <p:nvSpPr>
          <p:cNvPr id="10244" name="Rectangle 4"/>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0245" name="AutoShape 5"/>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0246" name="Rectangle 6"/>
          <p:cNvSpPr>
            <a:spLocks noChangeArrowheads="1"/>
          </p:cNvSpPr>
          <p:nvPr/>
        </p:nvSpPr>
        <p:spPr bwMode="auto">
          <a:xfrm>
            <a:off x="4273550" y="1858963"/>
            <a:ext cx="1371600" cy="118427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a typeface="宋体" charset="-122"/>
              </a:rPr>
              <a:t>Left child</a:t>
            </a:r>
          </a:p>
          <a:p>
            <a:r>
              <a:rPr lang="en-US" altLang="zh-CN">
                <a:solidFill>
                  <a:schemeClr val="tx1"/>
                </a:solidFill>
                <a:ea typeface="宋体" charset="-122"/>
              </a:rPr>
              <a:t>of the</a:t>
            </a:r>
          </a:p>
          <a:p>
            <a:r>
              <a:rPr lang="en-US" altLang="zh-CN">
                <a:solidFill>
                  <a:schemeClr val="tx1"/>
                </a:solidFill>
                <a:ea typeface="宋体" charset="-122"/>
              </a:rPr>
              <a:t>root</a:t>
            </a:r>
          </a:p>
        </p:txBody>
      </p:sp>
      <p:sp>
        <p:nvSpPr>
          <p:cNvPr id="10247"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second node is</a:t>
            </a:r>
          </a:p>
          <a:p>
            <a:pPr algn="ctr"/>
            <a:r>
              <a:rPr lang="en-US" altLang="zh-CN">
                <a:solidFill>
                  <a:schemeClr val="tx1"/>
                </a:solidFill>
                <a:latin typeface="Arial" charset="0"/>
                <a:ea typeface="宋体" charset="-122"/>
              </a:rPr>
              <a:t>always the left child</a:t>
            </a:r>
          </a:p>
          <a:p>
            <a:pPr algn="ctr"/>
            <a:r>
              <a:rPr lang="en-US" altLang="zh-CN">
                <a:solidFill>
                  <a:schemeClr val="tx1"/>
                </a:solidFill>
                <a:latin typeface="Arial" charset="0"/>
                <a:ea typeface="宋体" charset="-122"/>
              </a:rPr>
              <a:t>of the root.</a:t>
            </a:r>
          </a:p>
        </p:txBody>
      </p:sp>
      <p:sp>
        <p:nvSpPr>
          <p:cNvPr id="10248" name="AutoShape 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2291" name="Rectangle 3"/>
          <p:cNvSpPr>
            <a:spLocks noGrp="1" noChangeArrowheads="1"/>
          </p:cNvSpPr>
          <p:nvPr>
            <p:ph type="title"/>
          </p:nvPr>
        </p:nvSpPr>
        <p:spPr>
          <a:noFill/>
          <a:ln/>
        </p:spPr>
        <p:txBody>
          <a:bodyPr/>
          <a:lstStyle/>
          <a:p>
            <a:r>
              <a:rPr lang="en-US" altLang="zh-CN">
                <a:ea typeface="宋体" charset="-122"/>
              </a:rPr>
              <a:t>Heaps</a:t>
            </a:r>
          </a:p>
        </p:txBody>
      </p:sp>
      <p:sp>
        <p:nvSpPr>
          <p:cNvPr id="12292" name="Rectangle 4"/>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2293" name="Rectangle 5"/>
          <p:cNvSpPr>
            <a:spLocks noChangeArrowheads="1"/>
          </p:cNvSpPr>
          <p:nvPr/>
        </p:nvSpPr>
        <p:spPr bwMode="auto">
          <a:xfrm>
            <a:off x="7585075" y="1920875"/>
            <a:ext cx="1541463" cy="1184275"/>
          </a:xfrm>
          <a:prstGeom prst="rect">
            <a:avLst/>
          </a:prstGeom>
          <a:noFill/>
          <a:ln w="12700">
            <a:noFill/>
            <a:miter lim="800000"/>
            <a:headEnd/>
            <a:tailEnd/>
          </a:ln>
          <a:effectLst/>
        </p:spPr>
        <p:txBody>
          <a:bodyPr wrap="none" lIns="90488" tIns="44450" rIns="90488" bIns="44450">
            <a:spAutoFit/>
          </a:bodyPr>
          <a:lstStyle/>
          <a:p>
            <a:pPr algn="r"/>
            <a:r>
              <a:rPr lang="en-US" altLang="zh-CN">
                <a:solidFill>
                  <a:schemeClr val="tx1"/>
                </a:solidFill>
                <a:ea typeface="宋体" charset="-122"/>
              </a:rPr>
              <a:t>Right child</a:t>
            </a:r>
          </a:p>
          <a:p>
            <a:pPr algn="r"/>
            <a:r>
              <a:rPr lang="en-US" altLang="zh-CN">
                <a:solidFill>
                  <a:schemeClr val="tx1"/>
                </a:solidFill>
                <a:ea typeface="宋体" charset="-122"/>
              </a:rPr>
              <a:t>of the</a:t>
            </a:r>
          </a:p>
          <a:p>
            <a:pPr algn="r"/>
            <a:r>
              <a:rPr lang="en-US" altLang="zh-CN">
                <a:solidFill>
                  <a:schemeClr val="tx1"/>
                </a:solidFill>
                <a:ea typeface="宋体" charset="-122"/>
              </a:rPr>
              <a:t>root</a:t>
            </a:r>
          </a:p>
        </p:txBody>
      </p:sp>
      <p:sp>
        <p:nvSpPr>
          <p:cNvPr id="12294" name="AutoShape 6"/>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third node is</a:t>
            </a:r>
          </a:p>
          <a:p>
            <a:pPr algn="ctr"/>
            <a:r>
              <a:rPr lang="en-US" altLang="zh-CN">
                <a:solidFill>
                  <a:schemeClr val="tx1"/>
                </a:solidFill>
                <a:latin typeface="Arial" charset="0"/>
                <a:ea typeface="宋体" charset="-122"/>
              </a:rPr>
              <a:t>always the right child</a:t>
            </a:r>
          </a:p>
          <a:p>
            <a:pPr algn="ctr"/>
            <a:r>
              <a:rPr lang="en-US" altLang="zh-CN">
                <a:solidFill>
                  <a:schemeClr val="tx1"/>
                </a:solidFill>
                <a:latin typeface="Arial" charset="0"/>
                <a:ea typeface="宋体" charset="-122"/>
              </a:rPr>
              <a:t>of the root.</a:t>
            </a:r>
          </a:p>
        </p:txBody>
      </p:sp>
      <p:sp>
        <p:nvSpPr>
          <p:cNvPr id="12295" name="AutoShape 7"/>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2296" name="Line 8"/>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2297" name="AutoShape 9"/>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2298" name="AutoShape 10"/>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4"/>
          <p:cNvGrpSpPr>
            <a:grpSpLocks/>
          </p:cNvGrpSpPr>
          <p:nvPr/>
        </p:nvGrpSpPr>
        <p:grpSpPr bwMode="auto">
          <a:xfrm>
            <a:off x="4679950" y="2941638"/>
            <a:ext cx="1158875" cy="1104900"/>
            <a:chOff x="2948" y="1853"/>
            <a:chExt cx="730" cy="696"/>
          </a:xfrm>
        </p:grpSpPr>
        <p:sp>
          <p:nvSpPr>
            <p:cNvPr id="14338" name="Line 2"/>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4339" name="AutoShape 3"/>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4341" name="Rectangle 5"/>
          <p:cNvSpPr>
            <a:spLocks noGrp="1" noChangeArrowheads="1"/>
          </p:cNvSpPr>
          <p:nvPr>
            <p:ph type="title"/>
          </p:nvPr>
        </p:nvSpPr>
        <p:spPr>
          <a:noFill/>
          <a:ln/>
        </p:spPr>
        <p:txBody>
          <a:bodyPr/>
          <a:lstStyle/>
          <a:p>
            <a:r>
              <a:rPr lang="en-US" altLang="zh-CN">
                <a:ea typeface="宋体" charset="-122"/>
              </a:rPr>
              <a:t>Heaps</a:t>
            </a:r>
          </a:p>
        </p:txBody>
      </p:sp>
      <p:sp>
        <p:nvSpPr>
          <p:cNvPr id="14342"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4343"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r>
              <a:rPr lang="en-US" altLang="zh-CN">
                <a:solidFill>
                  <a:schemeClr val="tx1"/>
                </a:solidFill>
                <a:effectLst>
                  <a:outerShdw blurRad="38100" dist="38100" dir="2700000" algn="tl">
                    <a:srgbClr val="000000"/>
                  </a:outerShdw>
                </a:effectLst>
                <a:latin typeface="Arial" charset="0"/>
                <a:ea typeface="宋体" charset="-122"/>
              </a:rPr>
              <a:t>.</a:t>
            </a:r>
          </a:p>
        </p:txBody>
      </p:sp>
      <p:sp>
        <p:nvSpPr>
          <p:cNvPr id="14344" name="Line 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4345" name="AutoShape 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4346" name="Line 1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4347" name="AutoShape 1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4348" name="AutoShape 1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
          <p:cNvGrpSpPr>
            <a:grpSpLocks/>
          </p:cNvGrpSpPr>
          <p:nvPr/>
        </p:nvGrpSpPr>
        <p:grpSpPr bwMode="auto">
          <a:xfrm>
            <a:off x="5516563" y="2941638"/>
            <a:ext cx="1158875" cy="1104900"/>
            <a:chOff x="3475" y="1853"/>
            <a:chExt cx="730" cy="696"/>
          </a:xfrm>
        </p:grpSpPr>
        <p:sp>
          <p:nvSpPr>
            <p:cNvPr id="16386" name="Line 2"/>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16387" name="AutoShape 3"/>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6389" name="Rectangle 5"/>
          <p:cNvSpPr>
            <a:spLocks noGrp="1" noChangeArrowheads="1"/>
          </p:cNvSpPr>
          <p:nvPr>
            <p:ph type="title"/>
          </p:nvPr>
        </p:nvSpPr>
        <p:spPr>
          <a:noFill/>
          <a:ln/>
        </p:spPr>
        <p:txBody>
          <a:bodyPr/>
          <a:lstStyle/>
          <a:p>
            <a:r>
              <a:rPr lang="en-US" altLang="zh-CN">
                <a:ea typeface="宋体" charset="-122"/>
              </a:rPr>
              <a:t>Heaps</a:t>
            </a:r>
          </a:p>
        </p:txBody>
      </p:sp>
      <p:sp>
        <p:nvSpPr>
          <p:cNvPr id="16390"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6391"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16394" name="Group 10"/>
          <p:cNvGrpSpPr>
            <a:grpSpLocks/>
          </p:cNvGrpSpPr>
          <p:nvPr/>
        </p:nvGrpSpPr>
        <p:grpSpPr bwMode="auto">
          <a:xfrm>
            <a:off x="4679950" y="2941638"/>
            <a:ext cx="1158875" cy="1104900"/>
            <a:chOff x="2948" y="1853"/>
            <a:chExt cx="730" cy="696"/>
          </a:xfrm>
        </p:grpSpPr>
        <p:sp>
          <p:nvSpPr>
            <p:cNvPr id="16392" name="Line 8"/>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6393" name="AutoShape 9"/>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6395" name="Line 11"/>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6396" name="AutoShape 12"/>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6397" name="Line 13"/>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6398" name="AutoShape 14"/>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6399" name="AutoShape 15"/>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c:\teaching\ftp\powerpnt\chapt02.ppt</Template>
  <TotalTime>381</TotalTime>
  <Pages>31</Pages>
  <Words>4045</Words>
  <Application>Microsoft Macintosh PowerPoint</Application>
  <PresentationFormat>On-screen Show (4:3)</PresentationFormat>
  <Paragraphs>612</Paragraphs>
  <Slides>48</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Monotype Sorts</vt:lpstr>
      <vt:lpstr>Times New Roman</vt:lpstr>
      <vt:lpstr>chapt02</vt:lpstr>
      <vt:lpstr>CSC212   Data Structure  - Section EF </vt:lpstr>
      <vt:lpstr>Heaps</vt:lpstr>
      <vt:lpstr>Topics</vt:lpstr>
      <vt:lpstr>Heaps Definition</vt:lpstr>
      <vt:lpstr>Heaps</vt:lpstr>
      <vt:lpstr>Heaps</vt:lpstr>
      <vt:lpstr>Heaps</vt:lpstr>
      <vt:lpstr>Heaps</vt:lpstr>
      <vt:lpstr>Heaps</vt:lpstr>
      <vt:lpstr>Heaps</vt:lpstr>
      <vt:lpstr>Heaps</vt:lpstr>
      <vt:lpstr>Heaps</vt:lpstr>
      <vt:lpstr>Heaps</vt:lpstr>
      <vt:lpstr>Heaps</vt:lpstr>
      <vt:lpstr>What it is not: It is not a BST</vt:lpstr>
      <vt:lpstr>What it is: Heap Definition</vt:lpstr>
      <vt:lpstr>Application : Priority Queues</vt:lpstr>
      <vt:lpstr>The Priority Queue ADT with 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Priority Queues Revisited</vt:lpstr>
      <vt:lpstr>Adding a Node: same priority </vt:lpstr>
      <vt:lpstr>Adding a Node : same priority </vt:lpstr>
      <vt:lpstr>Adding a Node : same priority </vt:lpstr>
      <vt:lpstr>Adding a Node : same priority </vt:lpstr>
      <vt:lpstr>Removing the Top of a Heap</vt:lpstr>
      <vt:lpstr>Heap Implementation</vt:lpstr>
      <vt:lpstr>Formulas for location children and parents in an array representation </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Formulas for location children and parents in an array representation </vt:lpstr>
      <vt:lpstr>Wrap Up...</vt:lpstr>
      <vt:lpstr>Wrap Up...</vt:lpstr>
      <vt:lpstr>   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Heaps</dc:subject>
  <dc:creator>Michael Main and Walter Savitch</dc:creator>
  <cp:keywords/>
  <dc:description>Presentation from Chapter 11._x000d_
Copyright 1997, by Addison Wesley Longman.</dc:description>
  <cp:lastModifiedBy>Zhigang Zhu</cp:lastModifiedBy>
  <cp:revision>102</cp:revision>
  <cp:lastPrinted>1997-04-03T09:43:28Z</cp:lastPrinted>
  <dcterms:created xsi:type="dcterms:W3CDTF">1995-01-19T17:12:00Z</dcterms:created>
  <dcterms:modified xsi:type="dcterms:W3CDTF">2023-04-11T15:44:35Z</dcterms:modified>
</cp:coreProperties>
</file>