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1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A2FFA3"/>
    <a:srgbClr val="00FF00"/>
    <a:srgbClr val="FC01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81"/>
  </p:normalViewPr>
  <p:slideViewPr>
    <p:cSldViewPr>
      <p:cViewPr varScale="1">
        <p:scale>
          <a:sx n="116" d="100"/>
          <a:sy n="116" d="100"/>
        </p:scale>
        <p:origin x="16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2639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18038" cy="346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918" tIns="45152" rIns="91918" bIns="451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194425" y="227013"/>
            <a:ext cx="563563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918" tIns="45152" rIns="91918" bIns="45152">
            <a:spAutoFit/>
          </a:bodyPr>
          <a:lstStyle/>
          <a:p>
            <a:pPr defTabSz="928688"/>
            <a:fld id="{DD97AE98-720A-4288-A77F-5ED52C991C12}" type="slidenum"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pPr defTabSz="928688"/>
              <a:t>‹#›</a:t>
            </a:fld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7857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1675"/>
            <a:ext cx="4618038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885" tIns="46442" rIns="92885" bIns="4644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1675"/>
            <a:ext cx="4618038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885" tIns="46442" rIns="92885" bIns="46442"/>
          <a:lstStyle/>
          <a:p>
            <a:endParaRPr lang="en-US"/>
          </a:p>
          <a:p>
            <a:r>
              <a:rPr lang="en-US"/>
              <a:t>This table illustrate </a:t>
            </a:r>
          </a:p>
          <a:p>
            <a:endParaRPr lang="en-US"/>
          </a:p>
          <a:p>
            <a:r>
              <a:rPr lang="en-US"/>
              <a:t>(1) why we use big-O instead exact numbers</a:t>
            </a:r>
          </a:p>
          <a:p>
            <a:endParaRPr lang="en-US"/>
          </a:p>
          <a:p>
            <a:r>
              <a:rPr lang="en-US"/>
              <a:t>(2) why order of algorithm is important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Laptop TP A21p (1 year old):  Pentium III 850 MHz</a:t>
            </a:r>
          </a:p>
          <a:p>
            <a:r>
              <a:rPr lang="en-US"/>
              <a:t>TP T600 (4 years old) Pentium II 266 MHz</a:t>
            </a:r>
          </a:p>
          <a:p>
            <a:r>
              <a:rPr lang="en-US"/>
              <a:t>The new one is more than 3 times faster than the old one</a:t>
            </a:r>
          </a:p>
          <a:p>
            <a:endParaRPr lang="en-US"/>
          </a:p>
          <a:p>
            <a:r>
              <a:rPr lang="en-US"/>
              <a:t>BUT look at the number of operations needed for different orders of algorithms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1+1 + 2 + 4 + 8 +... + 2</a:t>
            </a:r>
            <a:r>
              <a:rPr lang="en-US" baseline="30000"/>
              <a:t>d-2</a:t>
            </a:r>
            <a:r>
              <a:rPr lang="en-US"/>
              <a:t> + 2 </a:t>
            </a:r>
            <a:r>
              <a:rPr lang="en-US" baseline="30000"/>
              <a:t>d-1</a:t>
            </a:r>
          </a:p>
          <a:p>
            <a:r>
              <a:rPr lang="en-US"/>
              <a:t>= 2 + 2 + 4  + 8 +... + 2</a:t>
            </a:r>
            <a:r>
              <a:rPr lang="en-US" baseline="30000"/>
              <a:t>d-2</a:t>
            </a:r>
            <a:r>
              <a:rPr lang="en-US"/>
              <a:t> + 2 </a:t>
            </a:r>
            <a:r>
              <a:rPr lang="en-US" baseline="30000"/>
              <a:t>d-1</a:t>
            </a:r>
          </a:p>
          <a:p>
            <a:r>
              <a:rPr lang="en-US"/>
              <a:t>=       4  + 4 + 8 +... + 2</a:t>
            </a:r>
            <a:r>
              <a:rPr lang="en-US" baseline="30000"/>
              <a:t>d-2</a:t>
            </a:r>
            <a:r>
              <a:rPr lang="en-US"/>
              <a:t> + 2 </a:t>
            </a:r>
            <a:r>
              <a:rPr lang="en-US" baseline="30000"/>
              <a:t>d-1</a:t>
            </a:r>
          </a:p>
          <a:p>
            <a:r>
              <a:rPr lang="en-US"/>
              <a:t>=             8 + 8 +... + 2</a:t>
            </a:r>
            <a:r>
              <a:rPr lang="en-US" baseline="30000"/>
              <a:t>d-2</a:t>
            </a:r>
            <a:r>
              <a:rPr lang="en-US"/>
              <a:t> + 2 </a:t>
            </a:r>
            <a:r>
              <a:rPr lang="en-US" baseline="30000"/>
              <a:t>d-1</a:t>
            </a:r>
          </a:p>
          <a:p>
            <a:r>
              <a:rPr lang="en-US" baseline="30000"/>
              <a:t>... ...</a:t>
            </a:r>
          </a:p>
          <a:p>
            <a:r>
              <a:rPr lang="en-US"/>
              <a:t>=                              2</a:t>
            </a:r>
            <a:r>
              <a:rPr lang="en-US" baseline="30000"/>
              <a:t>d-1</a:t>
            </a:r>
            <a:r>
              <a:rPr lang="en-US"/>
              <a:t> + 2 </a:t>
            </a:r>
            <a:r>
              <a:rPr lang="en-US" baseline="30000"/>
              <a:t>d-1</a:t>
            </a:r>
          </a:p>
          <a:p>
            <a:r>
              <a:rPr lang="en-US"/>
              <a:t>=                                       2 </a:t>
            </a:r>
            <a:r>
              <a:rPr lang="en-US" baseline="30000"/>
              <a:t>d</a:t>
            </a:r>
          </a:p>
          <a:p>
            <a:r>
              <a:rPr lang="en-US"/>
              <a:t>                      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1+1 + 2 + 4 + 8 +... + 2</a:t>
            </a:r>
            <a:r>
              <a:rPr lang="en-US" baseline="30000"/>
              <a:t>d-2</a:t>
            </a:r>
            <a:r>
              <a:rPr lang="en-US"/>
              <a:t> + 2 </a:t>
            </a:r>
            <a:r>
              <a:rPr lang="en-US" baseline="30000"/>
              <a:t>d-1</a:t>
            </a:r>
          </a:p>
          <a:p>
            <a:r>
              <a:rPr lang="en-US"/>
              <a:t>= 2 + 2 + 4  + 8 +... + 2</a:t>
            </a:r>
            <a:r>
              <a:rPr lang="en-US" baseline="30000"/>
              <a:t>d-2</a:t>
            </a:r>
            <a:r>
              <a:rPr lang="en-US"/>
              <a:t> + 2 </a:t>
            </a:r>
            <a:r>
              <a:rPr lang="en-US" baseline="30000"/>
              <a:t>d-1</a:t>
            </a:r>
          </a:p>
          <a:p>
            <a:r>
              <a:rPr lang="en-US"/>
              <a:t>=       4  + 4 + 8 +... + 2</a:t>
            </a:r>
            <a:r>
              <a:rPr lang="en-US" baseline="30000"/>
              <a:t>d-2</a:t>
            </a:r>
            <a:r>
              <a:rPr lang="en-US"/>
              <a:t> + 2 </a:t>
            </a:r>
            <a:r>
              <a:rPr lang="en-US" baseline="30000"/>
              <a:t>d-1</a:t>
            </a:r>
          </a:p>
          <a:p>
            <a:r>
              <a:rPr lang="en-US"/>
              <a:t>=             8 + 8 +... + 2</a:t>
            </a:r>
            <a:r>
              <a:rPr lang="en-US" baseline="30000"/>
              <a:t>d-2</a:t>
            </a:r>
            <a:r>
              <a:rPr lang="en-US"/>
              <a:t> + 2 </a:t>
            </a:r>
            <a:r>
              <a:rPr lang="en-US" baseline="30000"/>
              <a:t>d-1</a:t>
            </a:r>
          </a:p>
          <a:p>
            <a:r>
              <a:rPr lang="en-US" baseline="30000"/>
              <a:t>... ...</a:t>
            </a:r>
          </a:p>
          <a:p>
            <a:r>
              <a:rPr lang="en-US"/>
              <a:t>=                              2</a:t>
            </a:r>
            <a:r>
              <a:rPr lang="en-US" baseline="30000"/>
              <a:t>d-1</a:t>
            </a:r>
            <a:r>
              <a:rPr lang="en-US"/>
              <a:t> + 2 </a:t>
            </a:r>
            <a:r>
              <a:rPr lang="en-US" baseline="30000"/>
              <a:t>d-1</a:t>
            </a:r>
          </a:p>
          <a:p>
            <a:r>
              <a:rPr lang="en-US"/>
              <a:t>=                                       2 </a:t>
            </a:r>
            <a:r>
              <a:rPr lang="en-US" baseline="30000"/>
              <a:t>d</a:t>
            </a:r>
          </a:p>
          <a:p>
            <a:r>
              <a:rPr lang="en-US"/>
              <a:t>                      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</a:t>
            </a:r>
            <a:r>
              <a:rPr lang="en-US" b="1"/>
              <a:t>(log</a:t>
            </a:r>
            <a:r>
              <a:rPr lang="en-US" b="1" baseline="-25000"/>
              <a:t>b</a:t>
            </a:r>
            <a:r>
              <a:rPr lang="en-US" b="1"/>
              <a:t> a) log</a:t>
            </a:r>
            <a:r>
              <a:rPr lang="en-US" b="1" baseline="-25000"/>
              <a:t>a</a:t>
            </a:r>
            <a:r>
              <a:rPr lang="en-US" b="1"/>
              <a:t> n</a:t>
            </a:r>
            <a:r>
              <a:rPr lang="en-US"/>
              <a:t>  = log</a:t>
            </a:r>
            <a:r>
              <a:rPr lang="en-US" baseline="-25000"/>
              <a:t>b</a:t>
            </a:r>
            <a:r>
              <a:rPr lang="en-US"/>
              <a:t> a</a:t>
            </a:r>
            <a:r>
              <a:rPr lang="en-US" baseline="30000"/>
              <a:t>(log</a:t>
            </a:r>
            <a:r>
              <a:rPr lang="en-US" sz="900" baseline="30000"/>
              <a:t>a</a:t>
            </a:r>
            <a:r>
              <a:rPr lang="en-US" baseline="30000"/>
              <a:t> n)</a:t>
            </a:r>
          </a:p>
          <a:p>
            <a:endParaRPr lang="en-US"/>
          </a:p>
          <a:p>
            <a:r>
              <a:rPr lang="en-US"/>
              <a:t>log</a:t>
            </a:r>
            <a:r>
              <a:rPr lang="en-US" baseline="-25000"/>
              <a:t>a</a:t>
            </a:r>
            <a:r>
              <a:rPr lang="en-US"/>
              <a:t>a</a:t>
            </a:r>
            <a:r>
              <a:rPr lang="en-US" baseline="30000"/>
              <a:t>(log</a:t>
            </a:r>
            <a:r>
              <a:rPr lang="en-US" sz="900" baseline="30000"/>
              <a:t>a</a:t>
            </a:r>
            <a:r>
              <a:rPr lang="en-US" baseline="30000"/>
              <a:t> n)</a:t>
            </a:r>
          </a:p>
          <a:p>
            <a:r>
              <a:rPr lang="en-US"/>
              <a:t>= log</a:t>
            </a:r>
            <a:r>
              <a:rPr lang="en-US" baseline="-25000"/>
              <a:t>a</a:t>
            </a:r>
            <a:r>
              <a:rPr lang="en-US"/>
              <a:t>n log</a:t>
            </a:r>
            <a:r>
              <a:rPr lang="en-US" baseline="-25000"/>
              <a:t>a</a:t>
            </a:r>
            <a:r>
              <a:rPr lang="en-US"/>
              <a:t>a</a:t>
            </a:r>
          </a:p>
          <a:p>
            <a:r>
              <a:rPr lang="en-US"/>
              <a:t>= og</a:t>
            </a:r>
            <a:r>
              <a:rPr lang="en-US" baseline="-25000"/>
              <a:t>a</a:t>
            </a:r>
            <a:r>
              <a:rPr lang="en-US"/>
              <a:t>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9850" y="342900"/>
            <a:ext cx="2038350" cy="5753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42900"/>
            <a:ext cx="5962650" cy="5753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29804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429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rgbClr val="000020"/>
              </a:gs>
              <a:gs pos="100000">
                <a:srgbClr val="000020">
                  <a:gamma/>
                  <a:tint val="10196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0" y="6477000"/>
            <a:ext cx="20574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@ Zhigang Zhu, 2002-2023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8610600" y="6477000"/>
            <a:ext cx="5334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BA41FDF1-2C7D-4572-8E06-FBD90882E90E}" type="slidenum">
              <a:rPr lang="en-US" sz="1200">
                <a:effectLst>
                  <a:outerShdw blurRad="38100" dist="38100" dir="2700000" algn="tl">
                    <a:srgbClr val="000000"/>
                  </a:outerShdw>
                </a:effectLst>
              </a:rPr>
              <a:pPr>
                <a:spcBef>
                  <a:spcPct val="50000"/>
                </a:spcBef>
              </a:pPr>
              <a:t>‹#›</a:t>
            </a:fld>
            <a:endParaRPr lang="en-US" sz="1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p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p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0975" y="228600"/>
            <a:ext cx="8963025" cy="1828800"/>
          </a:xfrm>
          <a:noFill/>
        </p:spPr>
        <p:txBody>
          <a:bodyPr/>
          <a:lstStyle/>
          <a:p>
            <a:r>
              <a:rPr lang="en-US" sz="3200" dirty="0">
                <a:latin typeface="Arial" charset="0"/>
              </a:rPr>
              <a:t>CSC212 </a:t>
            </a:r>
            <a:r>
              <a:rPr lang="en-US" dirty="0">
                <a:latin typeface="Arial" charset="0"/>
              </a:rPr>
              <a:t>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Data Structure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- </a:t>
            </a:r>
            <a:r>
              <a:rPr lang="en-US" sz="3200" dirty="0">
                <a:latin typeface="Arial" charset="0"/>
              </a:rPr>
              <a:t>Section EF</a:t>
            </a:r>
            <a:r>
              <a:rPr lang="en-US" dirty="0"/>
              <a:t>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819400"/>
            <a:ext cx="7162800" cy="3200400"/>
          </a:xfrm>
        </p:spPr>
        <p:txBody>
          <a:bodyPr/>
          <a:lstStyle/>
          <a:p>
            <a:r>
              <a:rPr lang="en-US" sz="2800"/>
              <a:t>Lecture 18a</a:t>
            </a:r>
          </a:p>
          <a:p>
            <a:r>
              <a:rPr lang="en-US"/>
              <a:t>Trees, Logs and Time Analysis</a:t>
            </a:r>
          </a:p>
          <a:p>
            <a:endParaRPr lang="en-US" sz="2400"/>
          </a:p>
          <a:p>
            <a:r>
              <a:rPr lang="en-US" sz="2400"/>
              <a:t>Instructor:  Zhigang Zhu</a:t>
            </a:r>
          </a:p>
          <a:p>
            <a:r>
              <a:rPr lang="en-US" sz="2400"/>
              <a:t>Department of Computer Science </a:t>
            </a:r>
          </a:p>
          <a:p>
            <a:r>
              <a:rPr lang="en-US" sz="2400"/>
              <a:t>City College of New York</a:t>
            </a:r>
          </a:p>
        </p:txBody>
      </p:sp>
      <p:pic>
        <p:nvPicPr>
          <p:cNvPr id="88068" name="Picture 4" descr="cs-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3763" y="327025"/>
            <a:ext cx="4370387" cy="876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8456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1143000"/>
          </a:xfrm>
        </p:spPr>
        <p:txBody>
          <a:bodyPr/>
          <a:lstStyle/>
          <a:p>
            <a:r>
              <a:rPr lang="en-US"/>
              <a:t>Worst-Case Times for Heap Operations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or deleting an entry in a heap with n entries is O(d), where d is the depth of the tree</a:t>
            </a:r>
          </a:p>
          <a:p>
            <a:r>
              <a:rPr lang="en-US" dirty="0"/>
              <a:t>Because d is no more than log</a:t>
            </a:r>
            <a:r>
              <a:rPr lang="en-US" baseline="-25000" dirty="0"/>
              <a:t>2</a:t>
            </a:r>
            <a:r>
              <a:rPr lang="en-US" dirty="0"/>
              <a:t>n, we conclude that the operations are O(log n)</a:t>
            </a:r>
          </a:p>
          <a:p>
            <a:endParaRPr lang="en-US" dirty="0"/>
          </a:p>
          <a:p>
            <a:r>
              <a:rPr lang="en-US" dirty="0"/>
              <a:t>Why we can omit the subscript 2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Logarithms (log)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Base 10: the number of digits in n is [log</a:t>
            </a:r>
            <a:r>
              <a:rPr lang="en-US" sz="2800" baseline="-25000"/>
              <a:t>10</a:t>
            </a:r>
            <a:r>
              <a:rPr lang="en-US" sz="2800"/>
              <a:t>n ]+1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10</a:t>
            </a:r>
            <a:r>
              <a:rPr lang="en-US" sz="2400" baseline="30000"/>
              <a:t>0</a:t>
            </a:r>
            <a:r>
              <a:rPr lang="en-US" sz="2400"/>
              <a:t> = 1,      so that log</a:t>
            </a:r>
            <a:r>
              <a:rPr lang="en-US" sz="2400" baseline="-25000"/>
              <a:t>10</a:t>
            </a:r>
            <a:r>
              <a:rPr lang="en-US" sz="2400"/>
              <a:t> 1 = 0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10</a:t>
            </a:r>
            <a:r>
              <a:rPr lang="en-US" sz="2400" baseline="30000"/>
              <a:t>1</a:t>
            </a:r>
            <a:r>
              <a:rPr lang="en-US" sz="2400"/>
              <a:t> = 10,    so that log</a:t>
            </a:r>
            <a:r>
              <a:rPr lang="en-US" sz="2400" baseline="-25000"/>
              <a:t>10</a:t>
            </a:r>
            <a:r>
              <a:rPr lang="en-US" sz="2400"/>
              <a:t> 10 = 1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10</a:t>
            </a:r>
            <a:r>
              <a:rPr lang="en-US" sz="2400" baseline="30000"/>
              <a:t>1.5</a:t>
            </a:r>
            <a:r>
              <a:rPr lang="en-US" sz="2400"/>
              <a:t> = 32+, so that log</a:t>
            </a:r>
            <a:r>
              <a:rPr lang="en-US" sz="2400" baseline="-25000"/>
              <a:t>10</a:t>
            </a:r>
            <a:r>
              <a:rPr lang="en-US" sz="2400"/>
              <a:t> 32 = 1.5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10</a:t>
            </a:r>
            <a:r>
              <a:rPr lang="en-US" sz="2400" baseline="30000"/>
              <a:t>3</a:t>
            </a:r>
            <a:r>
              <a:rPr lang="en-US" sz="2400"/>
              <a:t> = 1000, so that log</a:t>
            </a:r>
            <a:r>
              <a:rPr lang="en-US" sz="2400" baseline="-25000"/>
              <a:t>10</a:t>
            </a:r>
            <a:r>
              <a:rPr lang="en-US" sz="2400"/>
              <a:t> 1000 = 3</a:t>
            </a:r>
          </a:p>
          <a:p>
            <a:pPr>
              <a:lnSpc>
                <a:spcPct val="90000"/>
              </a:lnSpc>
            </a:pPr>
            <a:r>
              <a:rPr lang="en-US" sz="2800"/>
              <a:t>Base 2: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2</a:t>
            </a:r>
            <a:r>
              <a:rPr lang="en-US" sz="2400" baseline="30000"/>
              <a:t>0</a:t>
            </a:r>
            <a:r>
              <a:rPr lang="en-US" sz="2400"/>
              <a:t> = 1,          so that log</a:t>
            </a:r>
            <a:r>
              <a:rPr lang="en-US" sz="2400" baseline="-25000"/>
              <a:t>2</a:t>
            </a:r>
            <a:r>
              <a:rPr lang="en-US" sz="2400"/>
              <a:t> 1 = 0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2</a:t>
            </a:r>
            <a:r>
              <a:rPr lang="en-US" sz="2400" baseline="30000"/>
              <a:t>1</a:t>
            </a:r>
            <a:r>
              <a:rPr lang="en-US" sz="2400"/>
              <a:t> = 2,          so that log</a:t>
            </a:r>
            <a:r>
              <a:rPr lang="en-US" sz="2400" baseline="-25000"/>
              <a:t>2</a:t>
            </a:r>
            <a:r>
              <a:rPr lang="en-US" sz="2400"/>
              <a:t> 2 = 1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2</a:t>
            </a:r>
            <a:r>
              <a:rPr lang="en-US" sz="2400" baseline="30000"/>
              <a:t>3</a:t>
            </a:r>
            <a:r>
              <a:rPr lang="en-US" sz="2400"/>
              <a:t> = 8,          so that log</a:t>
            </a:r>
            <a:r>
              <a:rPr lang="en-US" sz="2400" baseline="-25000"/>
              <a:t>2</a:t>
            </a:r>
            <a:r>
              <a:rPr lang="en-US" sz="2400"/>
              <a:t> 8 = 3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2</a:t>
            </a:r>
            <a:r>
              <a:rPr lang="en-US" sz="2400" baseline="30000"/>
              <a:t>5</a:t>
            </a:r>
            <a:r>
              <a:rPr lang="en-US" sz="2400"/>
              <a:t> = 32,        so that log</a:t>
            </a:r>
            <a:r>
              <a:rPr lang="en-US" sz="2400" baseline="-25000"/>
              <a:t>2</a:t>
            </a:r>
            <a:r>
              <a:rPr lang="en-US" sz="2400"/>
              <a:t> 32 = 5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2</a:t>
            </a:r>
            <a:r>
              <a:rPr lang="en-US" sz="2400" baseline="30000"/>
              <a:t>10</a:t>
            </a:r>
            <a:r>
              <a:rPr lang="en-US" sz="2400"/>
              <a:t> =1024,    so that log</a:t>
            </a:r>
            <a:r>
              <a:rPr lang="en-US" sz="2400" baseline="-25000"/>
              <a:t>2</a:t>
            </a:r>
            <a:r>
              <a:rPr lang="en-US" sz="2400"/>
              <a:t> 1024 = 10</a:t>
            </a:r>
          </a:p>
          <a:p>
            <a:pPr lvl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Logarithms (log)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Base 10: the number of digits in n is [log</a:t>
            </a:r>
            <a:r>
              <a:rPr lang="en-US" sz="2800" baseline="-25000"/>
              <a:t>10</a:t>
            </a:r>
            <a:r>
              <a:rPr lang="en-US" sz="2800"/>
              <a:t>n ]+1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10</a:t>
            </a:r>
            <a:r>
              <a:rPr lang="en-US" sz="2400" baseline="30000"/>
              <a:t>1.5</a:t>
            </a:r>
            <a:r>
              <a:rPr lang="en-US" sz="2400"/>
              <a:t> = 32+, so that log</a:t>
            </a:r>
            <a:r>
              <a:rPr lang="en-US" sz="2400" baseline="-25000"/>
              <a:t>10</a:t>
            </a:r>
            <a:r>
              <a:rPr lang="en-US" sz="2400"/>
              <a:t> 32 = 1.5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10</a:t>
            </a:r>
            <a:r>
              <a:rPr lang="en-US" sz="2400" baseline="30000"/>
              <a:t>3</a:t>
            </a:r>
            <a:r>
              <a:rPr lang="en-US" sz="2400"/>
              <a:t> = 1000, so that log</a:t>
            </a:r>
            <a:r>
              <a:rPr lang="en-US" sz="2400" baseline="-25000"/>
              <a:t>10</a:t>
            </a:r>
            <a:r>
              <a:rPr lang="en-US" sz="2400"/>
              <a:t> 1000 = 3</a:t>
            </a:r>
          </a:p>
          <a:p>
            <a:pPr>
              <a:lnSpc>
                <a:spcPct val="90000"/>
              </a:lnSpc>
            </a:pPr>
            <a:r>
              <a:rPr lang="en-US" sz="2800"/>
              <a:t>Base 2: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2</a:t>
            </a:r>
            <a:r>
              <a:rPr lang="en-US" sz="2400" baseline="30000"/>
              <a:t>3</a:t>
            </a:r>
            <a:r>
              <a:rPr lang="en-US" sz="2400"/>
              <a:t> = 8,      so that log</a:t>
            </a:r>
            <a:r>
              <a:rPr lang="en-US" sz="2400" baseline="-25000"/>
              <a:t>2</a:t>
            </a:r>
            <a:r>
              <a:rPr lang="en-US" sz="2400"/>
              <a:t> 8 = 3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2</a:t>
            </a:r>
            <a:r>
              <a:rPr lang="en-US" sz="2400" baseline="30000"/>
              <a:t>5</a:t>
            </a:r>
            <a:r>
              <a:rPr lang="en-US" sz="2400"/>
              <a:t> = 32,    so that log</a:t>
            </a:r>
            <a:r>
              <a:rPr lang="en-US" sz="2400" baseline="-25000"/>
              <a:t>2</a:t>
            </a:r>
            <a:r>
              <a:rPr lang="en-US" sz="2400"/>
              <a:t> 32 = 5</a:t>
            </a:r>
          </a:p>
          <a:p>
            <a:pPr>
              <a:lnSpc>
                <a:spcPct val="90000"/>
              </a:lnSpc>
            </a:pPr>
            <a:r>
              <a:rPr lang="en-US" sz="2800"/>
              <a:t>Relation: For any two bases, a and b, and a positive number n, we have</a:t>
            </a:r>
          </a:p>
          <a:p>
            <a:pPr lvl="1">
              <a:lnSpc>
                <a:spcPct val="90000"/>
              </a:lnSpc>
            </a:pPr>
            <a:r>
              <a:rPr lang="en-US" sz="2400" b="1"/>
              <a:t>log</a:t>
            </a:r>
            <a:r>
              <a:rPr lang="en-US" sz="2400" b="1" baseline="-25000"/>
              <a:t>b</a:t>
            </a:r>
            <a:r>
              <a:rPr lang="en-US" sz="2400" b="1"/>
              <a:t> n = (log</a:t>
            </a:r>
            <a:r>
              <a:rPr lang="en-US" sz="2400" b="1" baseline="-25000"/>
              <a:t>b</a:t>
            </a:r>
            <a:r>
              <a:rPr lang="en-US" sz="2400" b="1"/>
              <a:t> a) log</a:t>
            </a:r>
            <a:r>
              <a:rPr lang="en-US" sz="2400" b="1" baseline="-25000"/>
              <a:t>a</a:t>
            </a:r>
            <a:r>
              <a:rPr lang="en-US" sz="2400" b="1"/>
              <a:t> n</a:t>
            </a:r>
            <a:r>
              <a:rPr lang="en-US" sz="2400"/>
              <a:t>  = log</a:t>
            </a:r>
            <a:r>
              <a:rPr lang="en-US" sz="2400" baseline="-25000"/>
              <a:t>b</a:t>
            </a:r>
            <a:r>
              <a:rPr lang="en-US" sz="2400"/>
              <a:t> a</a:t>
            </a:r>
            <a:r>
              <a:rPr lang="en-US" sz="2400" baseline="30000"/>
              <a:t>(log</a:t>
            </a:r>
            <a:r>
              <a:rPr lang="en-US" sz="1800" baseline="30000"/>
              <a:t>a</a:t>
            </a:r>
            <a:r>
              <a:rPr lang="en-US" sz="2400" baseline="30000"/>
              <a:t> n)</a:t>
            </a:r>
          </a:p>
          <a:p>
            <a:pPr lvl="1">
              <a:lnSpc>
                <a:spcPct val="90000"/>
              </a:lnSpc>
            </a:pPr>
            <a:r>
              <a:rPr lang="en-US" sz="2400" b="1"/>
              <a:t>log</a:t>
            </a:r>
            <a:r>
              <a:rPr lang="en-US" sz="2400" b="1" baseline="-25000"/>
              <a:t>2</a:t>
            </a:r>
            <a:r>
              <a:rPr lang="en-US" sz="2400" b="1"/>
              <a:t> n</a:t>
            </a:r>
            <a:r>
              <a:rPr lang="en-US" sz="2400"/>
              <a:t>  = (log</a:t>
            </a:r>
            <a:r>
              <a:rPr lang="en-US" sz="2400" baseline="-25000"/>
              <a:t>2</a:t>
            </a:r>
            <a:r>
              <a:rPr lang="en-US" sz="2400"/>
              <a:t> 10) log</a:t>
            </a:r>
            <a:r>
              <a:rPr lang="en-US" sz="2400" baseline="-25000"/>
              <a:t>10</a:t>
            </a:r>
            <a:r>
              <a:rPr lang="en-US" sz="2400"/>
              <a:t> n = (5/1.5) log</a:t>
            </a:r>
            <a:r>
              <a:rPr lang="en-US" sz="2400" baseline="-25000"/>
              <a:t>10</a:t>
            </a:r>
            <a:r>
              <a:rPr lang="en-US" sz="2400"/>
              <a:t> n = </a:t>
            </a:r>
            <a:r>
              <a:rPr lang="en-US" sz="2400" b="1"/>
              <a:t>3.3 log</a:t>
            </a:r>
            <a:r>
              <a:rPr lang="en-US" sz="2400" b="1" baseline="-25000"/>
              <a:t>10</a:t>
            </a:r>
            <a:r>
              <a:rPr lang="en-US" sz="2400" b="1"/>
              <a:t> n</a:t>
            </a:r>
          </a:p>
          <a:p>
            <a:pPr lvl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Logarithmic Algorithms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Logarithmic algorithms are those with worst-case time O(log n), such as adding to and deleting from a heap</a:t>
            </a:r>
          </a:p>
          <a:p>
            <a:pPr>
              <a:lnSpc>
                <a:spcPct val="90000"/>
              </a:lnSpc>
            </a:pPr>
            <a:r>
              <a:rPr lang="en-US" sz="2800"/>
              <a:t>For a logarithm algorithm, doubling the input size (n) will make the time increase by a fixed number of new operations</a:t>
            </a:r>
          </a:p>
          <a:p>
            <a:pPr>
              <a:lnSpc>
                <a:spcPct val="90000"/>
              </a:lnSpc>
            </a:pPr>
            <a:r>
              <a:rPr lang="en-US" sz="2800"/>
              <a:t>Comparison of linear and logarithmic algorithms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n= m  = 1 hour            -&gt; log</a:t>
            </a:r>
            <a:r>
              <a:rPr lang="en-US" sz="2400" baseline="-25000"/>
              <a:t>2</a:t>
            </a:r>
            <a:r>
              <a:rPr lang="en-US" sz="2400"/>
              <a:t>m       </a:t>
            </a:r>
            <a:r>
              <a:rPr lang="en-US" sz="2400">
                <a:sym typeface="Symbol" pitchFamily="18" charset="2"/>
              </a:rPr>
              <a:t></a:t>
            </a:r>
            <a:r>
              <a:rPr lang="en-US" sz="2400"/>
              <a:t> 6 minutes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n=2m = 2 hour            -&gt; log</a:t>
            </a:r>
            <a:r>
              <a:rPr lang="en-US" sz="2400" baseline="-25000"/>
              <a:t>2</a:t>
            </a:r>
            <a:r>
              <a:rPr lang="en-US" sz="2400"/>
              <a:t>m + 1 </a:t>
            </a:r>
            <a:r>
              <a:rPr lang="en-US" sz="2400">
                <a:sym typeface="Symbol" pitchFamily="18" charset="2"/>
              </a:rPr>
              <a:t> </a:t>
            </a:r>
            <a:r>
              <a:rPr lang="en-US" sz="2400"/>
              <a:t>7 minutes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n=8m = 1 work day     -&gt; log</a:t>
            </a:r>
            <a:r>
              <a:rPr lang="en-US" sz="2400" baseline="-25000"/>
              <a:t>2</a:t>
            </a:r>
            <a:r>
              <a:rPr lang="en-US" sz="2400"/>
              <a:t>m + 3 </a:t>
            </a:r>
            <a:r>
              <a:rPr lang="en-US" sz="2400">
                <a:sym typeface="Symbol" pitchFamily="18" charset="2"/>
              </a:rPr>
              <a:t> </a:t>
            </a:r>
            <a:r>
              <a:rPr lang="en-US" sz="2400"/>
              <a:t>9 minutes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n=24m = 1 day&amp;night -&gt; log</a:t>
            </a:r>
            <a:r>
              <a:rPr lang="en-US" sz="2400" baseline="-25000"/>
              <a:t>2</a:t>
            </a:r>
            <a:r>
              <a:rPr lang="en-US" sz="2400"/>
              <a:t>m + 4.5 </a:t>
            </a:r>
            <a:r>
              <a:rPr lang="en-US" sz="2400">
                <a:sym typeface="Symbol" pitchFamily="18" charset="2"/>
              </a:rPr>
              <a:t> </a:t>
            </a:r>
            <a:r>
              <a:rPr lang="en-US" sz="2400"/>
              <a:t>10.5 minutes</a:t>
            </a:r>
          </a:p>
          <a:p>
            <a:pPr lvl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Big-O Notation 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Order of an algorithm versus input size (n)</a:t>
            </a:r>
          </a:p>
          <a:p>
            <a:pPr>
              <a:lnSpc>
                <a:spcPct val="90000"/>
              </a:lnSpc>
            </a:pPr>
            <a:r>
              <a:rPr lang="en-US" sz="2800"/>
              <a:t>Worse Case Times for Tree Operations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O(d), d = depth of the tree</a:t>
            </a:r>
          </a:p>
          <a:p>
            <a:pPr>
              <a:lnSpc>
                <a:spcPct val="90000"/>
              </a:lnSpc>
            </a:pPr>
            <a:r>
              <a:rPr lang="en-US" sz="2800"/>
              <a:t>Time Analysis for BSTs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worst case: O(n)</a:t>
            </a:r>
          </a:p>
          <a:p>
            <a:pPr>
              <a:lnSpc>
                <a:spcPct val="90000"/>
              </a:lnSpc>
            </a:pPr>
            <a:r>
              <a:rPr lang="en-US" sz="2800"/>
              <a:t>Time Analysis for Heaps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worst case O(log n) </a:t>
            </a:r>
          </a:p>
          <a:p>
            <a:pPr>
              <a:lnSpc>
                <a:spcPct val="90000"/>
              </a:lnSpc>
            </a:pPr>
            <a:r>
              <a:rPr lang="en-US" sz="2800"/>
              <a:t>Logarithms and Logarithmic Algorithms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doubling the input only makes time increase a fixed number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3041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Big-O Notation</a:t>
            </a:r>
          </a:p>
          <a:p>
            <a:r>
              <a:rPr lang="en-US"/>
              <a:t>Worse Case Times for Tree Operations</a:t>
            </a:r>
          </a:p>
          <a:p>
            <a:r>
              <a:rPr lang="en-US"/>
              <a:t>Time Analysis for BSTs</a:t>
            </a:r>
          </a:p>
          <a:p>
            <a:r>
              <a:rPr lang="en-US"/>
              <a:t>Time Analysis for Heaps</a:t>
            </a:r>
          </a:p>
          <a:p>
            <a:r>
              <a:rPr lang="en-US"/>
              <a:t>Logarithms and Logarithmic Algorithms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 Notation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order of an algorithm generally is more important than the speed of the processor</a:t>
            </a:r>
          </a:p>
        </p:txBody>
      </p:sp>
      <p:graphicFrame>
        <p:nvGraphicFramePr>
          <p:cNvPr id="305156" name="Group 4"/>
          <p:cNvGraphicFramePr>
            <a:graphicFrameLocks noGrp="1"/>
          </p:cNvGraphicFramePr>
          <p:nvPr/>
        </p:nvGraphicFramePr>
        <p:xfrm>
          <a:off x="457200" y="2971800"/>
          <a:ext cx="8382000" cy="3397250"/>
        </p:xfrm>
        <a:graphic>
          <a:graphicData uri="http://schemas.openxmlformats.org/drawingml/2006/table">
            <a:tbl>
              <a:tblPr/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Input size: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O(log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O 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O (n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# of stairs: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[log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n]+1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+2n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10,200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1,000,2000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067800" cy="1143000"/>
          </a:xfrm>
        </p:spPr>
        <p:txBody>
          <a:bodyPr/>
          <a:lstStyle/>
          <a:p>
            <a:r>
              <a:rPr lang="en-US"/>
              <a:t>Worst-Case Times for Tree Operations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r>
              <a:rPr lang="en-US"/>
              <a:t>The worst-case time complexity for the following are all O(d), where d = the depth of the tree:</a:t>
            </a:r>
          </a:p>
          <a:p>
            <a:pPr lvl="1"/>
            <a:r>
              <a:rPr lang="en-US"/>
              <a:t>Adding an entry in a BST, a heap or a B-tree;</a:t>
            </a:r>
          </a:p>
          <a:p>
            <a:pPr lvl="1"/>
            <a:r>
              <a:rPr lang="en-US"/>
              <a:t>Deleting an entry from a BST, a heap or a B-tree;</a:t>
            </a:r>
          </a:p>
          <a:p>
            <a:pPr lvl="1"/>
            <a:r>
              <a:rPr lang="en-US"/>
              <a:t>Searching for a specified entry in a BST or a B-tree.</a:t>
            </a:r>
          </a:p>
          <a:p>
            <a:endParaRPr lang="en-US"/>
          </a:p>
          <a:p>
            <a:r>
              <a:rPr lang="en-US"/>
              <a:t>This seems to be the end of our Big-O story...but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d, then?</a:t>
            </a:r>
          </a:p>
        </p:txBody>
      </p:sp>
      <p:sp>
        <p:nvSpPr>
          <p:cNvPr id="3082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Time Analyses for these operations are more useful if they are given in term of the number of entries (n) instead of the tree’s depth (d)</a:t>
            </a:r>
          </a:p>
          <a:p>
            <a:r>
              <a:rPr lang="en-US"/>
              <a:t>Question:  </a:t>
            </a:r>
          </a:p>
          <a:p>
            <a:pPr lvl="1"/>
            <a:r>
              <a:rPr lang="en-US"/>
              <a:t>What is the maximum depth for a tree with n entries?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Analysis for BSTs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153400" cy="4114800"/>
          </a:xfrm>
        </p:spPr>
        <p:txBody>
          <a:bodyPr/>
          <a:lstStyle/>
          <a:p>
            <a:r>
              <a:rPr lang="en-US"/>
              <a:t>Maximum depth of a BST with n entires: n-1</a:t>
            </a:r>
          </a:p>
        </p:txBody>
      </p:sp>
      <p:sp>
        <p:nvSpPr>
          <p:cNvPr id="309268" name="Text Box 20"/>
          <p:cNvSpPr txBox="1">
            <a:spLocks noChangeArrowheads="1"/>
          </p:cNvSpPr>
          <p:nvPr/>
        </p:nvSpPr>
        <p:spPr bwMode="auto">
          <a:xfrm>
            <a:off x="381000" y="4114800"/>
            <a:ext cx="3733800" cy="2493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p"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An Example: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Insert 1, 2, 3,4,5 in that order into a bag using a BST</a:t>
            </a:r>
          </a:p>
          <a:p>
            <a:pPr>
              <a:spcBef>
                <a:spcPct val="50000"/>
              </a:spcBef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309273" name="Group 25"/>
          <p:cNvGrpSpPr>
            <a:grpSpLocks/>
          </p:cNvGrpSpPr>
          <p:nvPr/>
        </p:nvGrpSpPr>
        <p:grpSpPr bwMode="auto">
          <a:xfrm>
            <a:off x="3276600" y="2971800"/>
            <a:ext cx="4960938" cy="2819400"/>
            <a:chOff x="1893" y="1916"/>
            <a:chExt cx="3125" cy="1776"/>
          </a:xfrm>
        </p:grpSpPr>
        <p:grpSp>
          <p:nvGrpSpPr>
            <p:cNvPr id="309252" name="Group 4"/>
            <p:cNvGrpSpPr>
              <a:grpSpLocks/>
            </p:cNvGrpSpPr>
            <p:nvPr/>
          </p:nvGrpSpPr>
          <p:grpSpPr bwMode="auto">
            <a:xfrm>
              <a:off x="1893" y="1916"/>
              <a:ext cx="3125" cy="1776"/>
              <a:chOff x="1893" y="1916"/>
              <a:chExt cx="3125" cy="1776"/>
            </a:xfrm>
          </p:grpSpPr>
          <p:grpSp>
            <p:nvGrpSpPr>
              <p:cNvPr id="309253" name="Group 5"/>
              <p:cNvGrpSpPr>
                <a:grpSpLocks/>
              </p:cNvGrpSpPr>
              <p:nvPr/>
            </p:nvGrpSpPr>
            <p:grpSpPr bwMode="auto">
              <a:xfrm>
                <a:off x="1893" y="1916"/>
                <a:ext cx="581" cy="288"/>
                <a:chOff x="1893" y="1916"/>
                <a:chExt cx="581" cy="288"/>
              </a:xfrm>
            </p:grpSpPr>
            <p:sp>
              <p:nvSpPr>
                <p:cNvPr id="309254" name="Rectangle 6"/>
                <p:cNvSpPr>
                  <a:spLocks noChangeArrowheads="1"/>
                </p:cNvSpPr>
                <p:nvPr/>
              </p:nvSpPr>
              <p:spPr bwMode="auto">
                <a:xfrm>
                  <a:off x="1893" y="1919"/>
                  <a:ext cx="581" cy="23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55" name="Rectangle 7"/>
                <p:cNvSpPr>
                  <a:spLocks noChangeArrowheads="1"/>
                </p:cNvSpPr>
                <p:nvPr/>
              </p:nvSpPr>
              <p:spPr bwMode="auto">
                <a:xfrm>
                  <a:off x="2003" y="1916"/>
                  <a:ext cx="22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en-US" b="1">
                      <a:effectLst/>
                    </a:rPr>
                    <a:t>1</a:t>
                  </a:r>
                </a:p>
              </p:txBody>
            </p:sp>
          </p:grpSp>
          <p:grpSp>
            <p:nvGrpSpPr>
              <p:cNvPr id="309256" name="Group 8"/>
              <p:cNvGrpSpPr>
                <a:grpSpLocks/>
              </p:cNvGrpSpPr>
              <p:nvPr/>
            </p:nvGrpSpPr>
            <p:grpSpPr bwMode="auto">
              <a:xfrm>
                <a:off x="2529" y="2288"/>
                <a:ext cx="581" cy="288"/>
                <a:chOff x="2529" y="2288"/>
                <a:chExt cx="581" cy="288"/>
              </a:xfrm>
            </p:grpSpPr>
            <p:sp>
              <p:nvSpPr>
                <p:cNvPr id="309257" name="Rectangle 9"/>
                <p:cNvSpPr>
                  <a:spLocks noChangeArrowheads="1"/>
                </p:cNvSpPr>
                <p:nvPr/>
              </p:nvSpPr>
              <p:spPr bwMode="auto">
                <a:xfrm>
                  <a:off x="2529" y="2291"/>
                  <a:ext cx="581" cy="23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58" name="Rectangle 10"/>
                <p:cNvSpPr>
                  <a:spLocks noChangeArrowheads="1"/>
                </p:cNvSpPr>
                <p:nvPr/>
              </p:nvSpPr>
              <p:spPr bwMode="auto">
                <a:xfrm>
                  <a:off x="2639" y="2288"/>
                  <a:ext cx="22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en-US" b="1">
                      <a:effectLst/>
                    </a:rPr>
                    <a:t>2</a:t>
                  </a:r>
                </a:p>
              </p:txBody>
            </p:sp>
          </p:grpSp>
          <p:grpSp>
            <p:nvGrpSpPr>
              <p:cNvPr id="309259" name="Group 11"/>
              <p:cNvGrpSpPr>
                <a:grpSpLocks/>
              </p:cNvGrpSpPr>
              <p:nvPr/>
            </p:nvGrpSpPr>
            <p:grpSpPr bwMode="auto">
              <a:xfrm>
                <a:off x="3165" y="2660"/>
                <a:ext cx="581" cy="288"/>
                <a:chOff x="3165" y="2660"/>
                <a:chExt cx="581" cy="288"/>
              </a:xfrm>
            </p:grpSpPr>
            <p:sp>
              <p:nvSpPr>
                <p:cNvPr id="309260" name="Rectangle 12"/>
                <p:cNvSpPr>
                  <a:spLocks noChangeArrowheads="1"/>
                </p:cNvSpPr>
                <p:nvPr/>
              </p:nvSpPr>
              <p:spPr bwMode="auto">
                <a:xfrm>
                  <a:off x="3165" y="2663"/>
                  <a:ext cx="581" cy="23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61" name="Rectangle 13"/>
                <p:cNvSpPr>
                  <a:spLocks noChangeArrowheads="1"/>
                </p:cNvSpPr>
                <p:nvPr/>
              </p:nvSpPr>
              <p:spPr bwMode="auto">
                <a:xfrm>
                  <a:off x="3275" y="2660"/>
                  <a:ext cx="22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en-US" b="1">
                      <a:effectLst/>
                    </a:rPr>
                    <a:t>3</a:t>
                  </a:r>
                </a:p>
              </p:txBody>
            </p:sp>
          </p:grpSp>
          <p:grpSp>
            <p:nvGrpSpPr>
              <p:cNvPr id="309262" name="Group 14"/>
              <p:cNvGrpSpPr>
                <a:grpSpLocks/>
              </p:cNvGrpSpPr>
              <p:nvPr/>
            </p:nvGrpSpPr>
            <p:grpSpPr bwMode="auto">
              <a:xfrm>
                <a:off x="3801" y="3032"/>
                <a:ext cx="581" cy="288"/>
                <a:chOff x="3801" y="3032"/>
                <a:chExt cx="581" cy="288"/>
              </a:xfrm>
            </p:grpSpPr>
            <p:sp>
              <p:nvSpPr>
                <p:cNvPr id="309263" name="Rectangle 15"/>
                <p:cNvSpPr>
                  <a:spLocks noChangeArrowheads="1"/>
                </p:cNvSpPr>
                <p:nvPr/>
              </p:nvSpPr>
              <p:spPr bwMode="auto">
                <a:xfrm>
                  <a:off x="3801" y="3035"/>
                  <a:ext cx="581" cy="23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64" name="Rectangle 16"/>
                <p:cNvSpPr>
                  <a:spLocks noChangeArrowheads="1"/>
                </p:cNvSpPr>
                <p:nvPr/>
              </p:nvSpPr>
              <p:spPr bwMode="auto">
                <a:xfrm>
                  <a:off x="3911" y="3032"/>
                  <a:ext cx="22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en-US" b="1">
                      <a:effectLst/>
                    </a:rPr>
                    <a:t>4</a:t>
                  </a:r>
                </a:p>
              </p:txBody>
            </p:sp>
          </p:grpSp>
          <p:grpSp>
            <p:nvGrpSpPr>
              <p:cNvPr id="309265" name="Group 17"/>
              <p:cNvGrpSpPr>
                <a:grpSpLocks/>
              </p:cNvGrpSpPr>
              <p:nvPr/>
            </p:nvGrpSpPr>
            <p:grpSpPr bwMode="auto">
              <a:xfrm>
                <a:off x="4437" y="3404"/>
                <a:ext cx="581" cy="288"/>
                <a:chOff x="4437" y="3404"/>
                <a:chExt cx="581" cy="288"/>
              </a:xfrm>
            </p:grpSpPr>
            <p:sp>
              <p:nvSpPr>
                <p:cNvPr id="309266" name="Rectangle 18"/>
                <p:cNvSpPr>
                  <a:spLocks noChangeArrowheads="1"/>
                </p:cNvSpPr>
                <p:nvPr/>
              </p:nvSpPr>
              <p:spPr bwMode="auto">
                <a:xfrm>
                  <a:off x="4437" y="3407"/>
                  <a:ext cx="581" cy="23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67" name="Rectangle 19"/>
                <p:cNvSpPr>
                  <a:spLocks noChangeArrowheads="1"/>
                </p:cNvSpPr>
                <p:nvPr/>
              </p:nvSpPr>
              <p:spPr bwMode="auto">
                <a:xfrm>
                  <a:off x="4547" y="3404"/>
                  <a:ext cx="22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en-US" b="1">
                      <a:effectLst/>
                    </a:rPr>
                    <a:t>5</a:t>
                  </a:r>
                </a:p>
              </p:txBody>
            </p:sp>
          </p:grpSp>
        </p:grpSp>
        <p:sp>
          <p:nvSpPr>
            <p:cNvPr id="309269" name="Line 21"/>
            <p:cNvSpPr>
              <a:spLocks noChangeShapeType="1"/>
            </p:cNvSpPr>
            <p:nvPr/>
          </p:nvSpPr>
          <p:spPr bwMode="auto">
            <a:xfrm flipH="1" flipV="1">
              <a:off x="4272" y="3228"/>
              <a:ext cx="288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70" name="Line 22"/>
            <p:cNvSpPr>
              <a:spLocks noChangeShapeType="1"/>
            </p:cNvSpPr>
            <p:nvPr/>
          </p:nvSpPr>
          <p:spPr bwMode="auto">
            <a:xfrm flipH="1" flipV="1">
              <a:off x="2400" y="2112"/>
              <a:ext cx="288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71" name="Line 23"/>
            <p:cNvSpPr>
              <a:spLocks noChangeShapeType="1"/>
            </p:cNvSpPr>
            <p:nvPr/>
          </p:nvSpPr>
          <p:spPr bwMode="auto">
            <a:xfrm flipH="1" flipV="1">
              <a:off x="3072" y="2496"/>
              <a:ext cx="288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72" name="Line 24"/>
            <p:cNvSpPr>
              <a:spLocks noChangeShapeType="1"/>
            </p:cNvSpPr>
            <p:nvPr/>
          </p:nvSpPr>
          <p:spPr bwMode="auto">
            <a:xfrm flipH="1" flipV="1">
              <a:off x="3744" y="2880"/>
              <a:ext cx="288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Worst-Case Times for BSTs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Adding, deleting or searching for an entry in a BST with n entries is O(d), where d is the depth of the BST</a:t>
            </a:r>
          </a:p>
          <a:p>
            <a:r>
              <a:rPr lang="en-US"/>
              <a:t>Since d is no more than n-1, the operations in the worst case is (n-1).</a:t>
            </a:r>
          </a:p>
          <a:p>
            <a:r>
              <a:rPr lang="en-US"/>
              <a:t>Conclusion: the worst case time for the add, delete or search operation of a BST is O(n)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Analysis for Heaps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heap is a complete tree</a:t>
            </a:r>
          </a:p>
          <a:p>
            <a:r>
              <a:rPr lang="en-US"/>
              <a:t>The minimum number of nodes needed for a heap to reach depth d is 2</a:t>
            </a:r>
            <a:r>
              <a:rPr lang="en-US" baseline="30000"/>
              <a:t>d </a:t>
            </a:r>
            <a:r>
              <a:rPr lang="en-US"/>
              <a:t>:</a:t>
            </a:r>
          </a:p>
          <a:p>
            <a:pPr lvl="1"/>
            <a:r>
              <a:rPr lang="en-US"/>
              <a:t> = (1 + 2 + 4 + ... + 2</a:t>
            </a:r>
            <a:r>
              <a:rPr lang="en-US" baseline="30000"/>
              <a:t>d-1</a:t>
            </a:r>
            <a:r>
              <a:rPr lang="en-US"/>
              <a:t>) + 1</a:t>
            </a:r>
          </a:p>
          <a:p>
            <a:pPr lvl="1"/>
            <a:r>
              <a:rPr lang="en-US"/>
              <a:t>The extra one at the end is required since there must be at least one entry in level n</a:t>
            </a:r>
          </a:p>
          <a:p>
            <a:r>
              <a:rPr lang="en-US"/>
              <a:t>Question: how to add up the formula?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Analysis for Heaps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heap is a complete tree</a:t>
            </a:r>
          </a:p>
          <a:p>
            <a:r>
              <a:rPr lang="en-US"/>
              <a:t>The minimum number of nodes needed for a heap to reach depth d is 2</a:t>
            </a:r>
            <a:r>
              <a:rPr lang="en-US" baseline="30000"/>
              <a:t>d </a:t>
            </a:r>
            <a:r>
              <a:rPr lang="en-US"/>
              <a:t>:</a:t>
            </a:r>
          </a:p>
          <a:p>
            <a:r>
              <a:rPr lang="en-US"/>
              <a:t>The number of nodes n &gt;= 2</a:t>
            </a:r>
            <a:r>
              <a:rPr lang="en-US" baseline="30000"/>
              <a:t>d</a:t>
            </a:r>
          </a:p>
          <a:p>
            <a:r>
              <a:rPr lang="en-US"/>
              <a:t>Use base 2 logarithms on both side</a:t>
            </a:r>
          </a:p>
          <a:p>
            <a:pPr lvl="1"/>
            <a:r>
              <a:rPr lang="en-US"/>
              <a:t>log</a:t>
            </a:r>
            <a:r>
              <a:rPr lang="en-US" baseline="-25000"/>
              <a:t>2</a:t>
            </a:r>
            <a:r>
              <a:rPr lang="en-US"/>
              <a:t> n &gt;= log</a:t>
            </a:r>
            <a:r>
              <a:rPr lang="en-US" baseline="-25000"/>
              <a:t>2</a:t>
            </a:r>
            <a:r>
              <a:rPr lang="en-US"/>
              <a:t> 2</a:t>
            </a:r>
            <a:r>
              <a:rPr lang="en-US" baseline="30000"/>
              <a:t>d </a:t>
            </a:r>
            <a:r>
              <a:rPr lang="en-US"/>
              <a:t>= d</a:t>
            </a:r>
          </a:p>
          <a:p>
            <a:pPr lvl="1"/>
            <a:r>
              <a:rPr lang="en-US"/>
              <a:t>Conclusion: d &lt;= log</a:t>
            </a:r>
            <a:r>
              <a:rPr lang="en-US" baseline="-25000"/>
              <a:t>2</a:t>
            </a:r>
            <a:r>
              <a:rPr lang="en-US"/>
              <a:t> n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pt01">
  <a:themeElements>
    <a:clrScheme name="">
      <a:dk1>
        <a:srgbClr val="000020"/>
      </a:dk1>
      <a:lt1>
        <a:srgbClr val="E0E0E0"/>
      </a:lt1>
      <a:dk2>
        <a:srgbClr val="0000FF"/>
      </a:dk2>
      <a:lt2>
        <a:srgbClr val="00CECE"/>
      </a:lt2>
      <a:accent1>
        <a:srgbClr val="A0A0A0"/>
      </a:accent1>
      <a:accent2>
        <a:srgbClr val="FC0128"/>
      </a:accent2>
      <a:accent3>
        <a:srgbClr val="AAAAFF"/>
      </a:accent3>
      <a:accent4>
        <a:srgbClr val="BFBFBF"/>
      </a:accent4>
      <a:accent5>
        <a:srgbClr val="CDCDCD"/>
      </a:accent5>
      <a:accent6>
        <a:srgbClr val="E40123"/>
      </a:accent6>
      <a:hlink>
        <a:srgbClr val="C000C0"/>
      </a:hlink>
      <a:folHlink>
        <a:srgbClr val="8080FF"/>
      </a:folHlink>
    </a:clrScheme>
    <a:fontScheme name="chapt0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chapt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e:\books\cpp\powerpnt\chapt01.ppt</Template>
  <TotalTime>2127</TotalTime>
  <Pages>41</Pages>
  <Words>1132</Words>
  <Application>Microsoft Macintosh PowerPoint</Application>
  <PresentationFormat>On-screen Show (4:3)</PresentationFormat>
  <Paragraphs>152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Monotype Sorts</vt:lpstr>
      <vt:lpstr>Times New Roman</vt:lpstr>
      <vt:lpstr>chapt01</vt:lpstr>
      <vt:lpstr>CSC212   Data Structure  - Section EF </vt:lpstr>
      <vt:lpstr>Topics</vt:lpstr>
      <vt:lpstr>Big-O Notation</vt:lpstr>
      <vt:lpstr>Worst-Case Times for Tree Operations</vt:lpstr>
      <vt:lpstr>What’s d, then?</vt:lpstr>
      <vt:lpstr>Time Analysis for BSTs</vt:lpstr>
      <vt:lpstr>Worst-Case Times for BSTs</vt:lpstr>
      <vt:lpstr>Time Analysis for Heaps</vt:lpstr>
      <vt:lpstr>Time Analysis for Heaps</vt:lpstr>
      <vt:lpstr>Worst-Case Times for Heap Operations</vt:lpstr>
      <vt:lpstr>Logarithms (log)</vt:lpstr>
      <vt:lpstr>Logarithms (log)</vt:lpstr>
      <vt:lpstr>Logarithmic Algorithms</vt:lpstr>
      <vt:lpstr>Summary</vt:lpstr>
    </vt:vector>
  </TitlesOfParts>
  <Company>City College/CUNY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</dc:title>
  <dc:subject>Trees, Logs and Time Analysis</dc:subject>
  <dc:creator>Zhigang Zhu</dc:creator>
  <cp:keywords/>
  <dc:description>Presentation from Chapter 11 of Data Structures and Other Objects using C++, Main and Savitch._x000d_
2nd Edition, 2001, by Addison Wesley Longman.</dc:description>
  <cp:lastModifiedBy>Zhigang Zhu</cp:lastModifiedBy>
  <cp:revision>754</cp:revision>
  <cp:lastPrinted>1997-02-17T10:42:10Z</cp:lastPrinted>
  <dcterms:created xsi:type="dcterms:W3CDTF">1996-12-18T13:46:46Z</dcterms:created>
  <dcterms:modified xsi:type="dcterms:W3CDTF">2023-04-11T15:46:56Z</dcterms:modified>
</cp:coreProperties>
</file>