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4" r:id="rId2"/>
    <p:sldId id="298" r:id="rId3"/>
    <p:sldId id="299" r:id="rId4"/>
    <p:sldId id="300" r:id="rId5"/>
    <p:sldId id="301" r:id="rId6"/>
    <p:sldId id="302" r:id="rId7"/>
    <p:sldId id="325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89007" autoAdjust="0"/>
  </p:normalViewPr>
  <p:slideViewPr>
    <p:cSldViewPr>
      <p:cViewPr varScale="1">
        <p:scale>
          <a:sx n="108" d="100"/>
          <a:sy n="108" d="100"/>
        </p:scale>
        <p:origin x="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66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54FADD2C-A5D9-41A1-B3B7-309A43C6AF78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denominator: the part of a fraction that is below the line</a:t>
            </a:r>
          </a:p>
          <a:p>
            <a:r>
              <a:rPr lang="en-US" altLang="zh-CN"/>
              <a:t>1/n is the probability that an item in location i,  i=0,...n-1</a:t>
            </a:r>
          </a:p>
          <a:p>
            <a:endParaRPr lang="en-US" altLang="zh-CN"/>
          </a:p>
          <a:p>
            <a:r>
              <a:rPr lang="en-US" altLang="zh-CN"/>
              <a:t>numerator :  the part of the fraction that is above the line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denominator: the part of a fraction that is below the line</a:t>
            </a:r>
          </a:p>
          <a:p>
            <a:r>
              <a:rPr lang="en-US" altLang="zh-CN"/>
              <a:t>1/n is the probability that an item in location i,  i=0,...n-1</a:t>
            </a:r>
          </a:p>
          <a:p>
            <a:endParaRPr lang="en-US" altLang="zh-CN"/>
          </a:p>
          <a:p>
            <a:r>
              <a:rPr lang="en-US" altLang="zh-CN"/>
              <a:t>numerator :  the part of the fraction that is above the line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So this tell us that the knowledge of the locations of the target is helpful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Example:</a:t>
            </a:r>
          </a:p>
          <a:p>
            <a:endParaRPr lang="en-US" altLang="zh-CN"/>
          </a:p>
          <a:p>
            <a:r>
              <a:rPr lang="en-US" altLang="zh-CN"/>
              <a:t>Look up a word in a dictionary</a:t>
            </a:r>
          </a:p>
          <a:p>
            <a:endParaRPr lang="en-US" altLang="zh-CN"/>
          </a:p>
          <a:p>
            <a:r>
              <a:rPr lang="en-US" altLang="zh-CN"/>
              <a:t>e.g. store</a:t>
            </a:r>
          </a:p>
          <a:p>
            <a:endParaRPr lang="en-US" altLang="zh-CN"/>
          </a:p>
          <a:p>
            <a:r>
              <a:rPr lang="en-US" altLang="zh-CN"/>
              <a:t>first turn to s section, then t sub-section, so on and so forth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 = 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 = log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altLang="zh-CN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 m</a:t>
            </a:r>
            <a:endParaRPr lang="en-US" altLang="zh-CN" sz="240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sz="24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= log</a:t>
            </a:r>
            <a:r>
              <a:rPr lang="en-US" altLang="zh-CN" sz="2400" baseline="-250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6(m+1)-&gt; 6m</a:t>
            </a:r>
          </a:p>
          <a:p>
            <a:endParaRPr lang="en-US" altLang="zh-CN"/>
          </a:p>
          <a:p>
            <a:r>
              <a:rPr lang="en-US" altLang="zh-CN"/>
              <a:t>6(1+2+...+m)/ m = 6m(m+1)/2m =3(m+1) -&gt; log(n) 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737FD9F-C69C-436E-97C4-AD931F8D6847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CSC212 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Data Structure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- </a:t>
            </a:r>
            <a:r>
              <a:rPr lang="en-US" altLang="zh-CN" sz="3200" dirty="0">
                <a:latin typeface="Arial" charset="0"/>
                <a:ea typeface="宋体" charset="-122"/>
              </a:rPr>
              <a:t>Section EF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Lecture 19</a:t>
            </a:r>
          </a:p>
          <a:p>
            <a:r>
              <a:rPr lang="en-US" altLang="zh-CN">
                <a:ea typeface="宋体" charset="-122"/>
              </a:rPr>
              <a:t>Searching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Instructor:  Zhigang Zhu</a:t>
            </a:r>
          </a:p>
          <a:p>
            <a:r>
              <a:rPr lang="en-US" altLang="zh-CN" sz="2400">
                <a:ea typeface="宋体" charset="-122"/>
              </a:rPr>
              <a:t>Department of Computer Science </a:t>
            </a:r>
          </a:p>
          <a:p>
            <a:r>
              <a:rPr lang="en-US" altLang="zh-CN" sz="2400">
                <a:ea typeface="宋体" charset="-122"/>
              </a:rPr>
              <a:t>City College of New York</a:t>
            </a:r>
          </a:p>
        </p:txBody>
      </p:sp>
      <p:pic>
        <p:nvPicPr>
          <p:cNvPr id="4100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a typeface="宋体" charset="-122"/>
              </a:rPr>
              <a:t>If </a:t>
            </a:r>
            <a:r>
              <a:rPr lang="en-US" altLang="zh-CN" sz="2800" b="1"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is huge, and the item to be searched can be in any locations, serial search is slow on average</a:t>
            </a:r>
          </a:p>
          <a:p>
            <a:pPr>
              <a:defRPr/>
            </a:pPr>
            <a:r>
              <a:rPr lang="en-US" altLang="zh-CN" sz="2800">
                <a:ea typeface="宋体" charset="-122"/>
              </a:rPr>
              <a:t>But if the items in an array are sorted, we can somehow know a target’s location earlier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integers from smallest to largest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strings sorted alphabetically (e.g. dictionary)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students records sorted by ID numbers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29732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9752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0756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1801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2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3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4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1805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6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1807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2829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30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2831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4267200" y="5257800"/>
            <a:ext cx="3352800" cy="822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recursive calls: what are the parameters?</a:t>
            </a:r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H="1" flipV="1">
            <a:off x="35052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 flipH="1">
            <a:off x="3733800" y="5638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3828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3849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0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1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2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4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4267200" y="5257800"/>
            <a:ext cx="4495800" cy="155257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recursive calls with parameters: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array, start, size, target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found, location // reference</a:t>
            </a:r>
          </a:p>
        </p:txBody>
      </p:sp>
      <p:sp>
        <p:nvSpPr>
          <p:cNvPr id="333857" name="Line 33"/>
          <p:cNvSpPr>
            <a:spLocks noChangeShapeType="1"/>
          </p:cNvSpPr>
          <p:nvPr/>
        </p:nvSpPr>
        <p:spPr bwMode="auto">
          <a:xfrm flipH="1" flipV="1">
            <a:off x="35052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 flipH="1">
            <a:off x="3733800" y="5638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4873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4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5876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896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0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5901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2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5903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4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5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6900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44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7949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7951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2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3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 flipH="1">
            <a:off x="7924800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7" name="Text Box 37"/>
          <p:cNvSpPr txBox="1">
            <a:spLocks noChangeArrowheads="1"/>
          </p:cNvSpPr>
          <p:nvPr/>
        </p:nvSpPr>
        <p:spPr bwMode="auto">
          <a:xfrm>
            <a:off x="4572000" y="5638800"/>
            <a:ext cx="4191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 size of the first half is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Topics</a:t>
            </a:r>
          </a:p>
        </p:txBody>
      </p:sp>
      <p:sp>
        <p:nvSpPr>
          <p:cNvPr id="30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Applications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Most Common Methods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Serial Search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Search by Hashing (next lecture)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Run-Time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solidFill>
                <a:srgbClr val="FC0128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charset="-122"/>
              </a:rPr>
              <a:t>If (n == 0 )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ea typeface="宋体" charset="-122"/>
              </a:rPr>
              <a:t>not found!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8948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0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6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8978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9" name="Line 35"/>
          <p:cNvSpPr>
            <a:spLocks noChangeShapeType="1"/>
          </p:cNvSpPr>
          <p:nvPr/>
        </p:nvSpPr>
        <p:spPr bwMode="auto">
          <a:xfrm flipH="1">
            <a:off x="7924800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4572000" y="5638800"/>
            <a:ext cx="4191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 size of the first half is 0!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Code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86000" cy="41148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charset="-122"/>
              </a:rPr>
              <a:t>6 parameters</a:t>
            </a:r>
          </a:p>
          <a:p>
            <a:pPr>
              <a:defRPr/>
            </a:pPr>
            <a:r>
              <a:rPr lang="en-US" altLang="zh-CN" sz="2400">
                <a:ea typeface="宋体" charset="-122"/>
              </a:rPr>
              <a:t>2 stopping cases</a:t>
            </a:r>
          </a:p>
          <a:p>
            <a:pPr>
              <a:defRPr/>
            </a:pPr>
            <a:r>
              <a:rPr lang="en-US" altLang="zh-CN" sz="2400">
                <a:ea typeface="宋体" charset="-122"/>
              </a:rPr>
              <a:t>2 recursive call cases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void search (const int a[ ], size_t first, size_t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bool&amp; found,  size_t&amp;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size_t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stopping case if not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middle = first + size/2;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>
                <a:solidFill>
                  <a:schemeClr val="accent2"/>
                </a:solidFill>
                <a:effectLst/>
                <a:ea typeface="宋体" charset="-122"/>
              </a:rPr>
              <a:t>// stopping case if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location = middle;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search the first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//search the second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860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Analysis of recursive algorithms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Analyze the worst-case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Assuming the target is in the array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and we always go to the second half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void search (const int a[ ], size_t first, size_t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bool&amp; found,  size_t&amp;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size_t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stopping case if not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middle = first + size/2;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>
                <a:solidFill>
                  <a:schemeClr val="accent2"/>
                </a:solidFill>
                <a:effectLst/>
                <a:ea typeface="宋体" charset="-122"/>
              </a:rPr>
              <a:t>// stopping case if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location = middle;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search the first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//search the second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09600" y="4724400"/>
            <a:ext cx="2438400" cy="13716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2286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Analysis of recursive algorithms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Define T(n) is the total operations when size=n</a:t>
            </a: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-122"/>
              </a:rPr>
              <a:t>T(n) = 6+T(n/2)</a:t>
            </a: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endParaRPr lang="en-US" altLang="zh-CN" sz="2400">
              <a:solidFill>
                <a:schemeClr val="bg2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-122"/>
              </a:rPr>
              <a:t>T(1) = 6 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void search (const int a[ ],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first,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         bool&amp; found, 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 dirty="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middle = first + size/2;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1 operation</a:t>
            </a:r>
            <a:endParaRPr lang="en-US" altLang="zh-CN" sz="1600" dirty="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// 2 operations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location = middle; </a:t>
            </a:r>
            <a:r>
              <a:rPr lang="en-US" altLang="zh-CN" sz="1600" dirty="0">
                <a:solidFill>
                  <a:schemeClr val="hlink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found = true; </a:t>
            </a:r>
            <a:r>
              <a:rPr lang="en-US" altLang="zh-CN" sz="1600" dirty="0">
                <a:solidFill>
                  <a:schemeClr val="hlink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// 2 operations</a:t>
            </a:r>
            <a:endParaRPr lang="en-US" altLang="zh-CN" sz="1600" dirty="0">
              <a:solidFill>
                <a:srgbClr val="FC0128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 T(n/2) operations for the recursive call</a:t>
            </a:r>
            <a:endParaRPr lang="en-US" altLang="zh-CN" sz="1600" dirty="0">
              <a:solidFill>
                <a:srgbClr val="FC0128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  <a:r>
              <a:rPr lang="en-US" altLang="zh-CN" sz="1600" b="1" dirty="0">
                <a:solidFill>
                  <a:schemeClr val="bg2"/>
                </a:solidFill>
                <a:effectLst/>
                <a:ea typeface="宋体" charset="-122"/>
              </a:rPr>
              <a:t>// ignore the operations in parameter passing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991600" cy="4114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How many recursive calls for the longest chain?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90600" y="2667000"/>
          <a:ext cx="30226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1638000" progId="Equation.3">
                  <p:embed/>
                </p:oleObj>
              </mc:Choice>
              <mc:Fallback>
                <p:oleObj name="Equation" r:id="rId3" imgW="1346040" imgH="163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3022600" cy="3678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114800" y="2667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4191000" y="26670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original call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1st recursion, 1 six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4343400" y="35814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2nd recursion, 2 six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4343400" y="4572000"/>
            <a:ext cx="4191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m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th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recursion, m six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and n/2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= 1 – target found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4572000" y="5715000"/>
            <a:ext cx="3733800" cy="822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depth of the recursive call m = log</a:t>
            </a:r>
            <a:r>
              <a:rPr lang="en-US" altLang="zh-CN" baseline="-250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2</a:t>
            </a:r>
            <a:r>
              <a:rPr lang="en-US" altLang="zh-CN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/>
      <p:bldP spid="343047" grpId="0"/>
      <p:bldP spid="343048" grpId="0"/>
      <p:bldP spid="343049" grpId="0"/>
      <p:bldP spid="3430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Worst-Case Time for Binary Search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For an array of n elements, the worst-case time for binary search is logarithmic</a:t>
            </a:r>
          </a:p>
          <a:p>
            <a:pPr lvl="1"/>
            <a:r>
              <a:rPr lang="en-US" altLang="zh-CN" sz="2400">
                <a:ea typeface="宋体" charset="-122"/>
              </a:rPr>
              <a:t>We have given a rigorous proof</a:t>
            </a:r>
          </a:p>
          <a:p>
            <a:pPr lvl="1"/>
            <a:r>
              <a:rPr lang="en-US" altLang="zh-CN" sz="2400">
                <a:ea typeface="宋体" charset="-122"/>
              </a:rPr>
              <a:t>The binary search algorithm is very efficient</a:t>
            </a:r>
          </a:p>
          <a:p>
            <a:pPr lvl="1"/>
            <a:endParaRPr lang="en-US" altLang="zh-CN" sz="2400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What is the average running time?</a:t>
            </a:r>
          </a:p>
          <a:p>
            <a:pPr lvl="1"/>
            <a:r>
              <a:rPr lang="en-US" altLang="zh-CN" sz="2400">
                <a:ea typeface="宋体" charset="-122"/>
              </a:rPr>
              <a:t>The average running time for actually finding a number is O(log n) </a:t>
            </a:r>
          </a:p>
          <a:p>
            <a:pPr lvl="1"/>
            <a:r>
              <a:rPr lang="en-US" altLang="zh-CN" sz="2400">
                <a:ea typeface="宋体" charset="-122"/>
              </a:rPr>
              <a:t>Can we do a rigorous analysis????</a:t>
            </a:r>
          </a:p>
          <a:p>
            <a:pPr lvl="1"/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345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Most Common Search Methods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Serial Search – O(n)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Binary Search – O (log n )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Search by Hashing (*) – better average-case performance ( next lecture)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Run-Time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Homework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Review Chapters 10 &amp; 11 (Trees), and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do the </a:t>
            </a:r>
            <a:r>
              <a:rPr lang="en-US" altLang="zh-CN" dirty="0" err="1">
                <a:ea typeface="宋体" charset="-122"/>
              </a:rPr>
              <a:t>self_test</a:t>
            </a:r>
            <a:r>
              <a:rPr lang="en-US" altLang="zh-CN" dirty="0">
                <a:ea typeface="宋体" charset="-122"/>
              </a:rPr>
              <a:t> exercises – for </a:t>
            </a:r>
            <a:r>
              <a:rPr lang="en-US" altLang="zh-CN" b="1" dirty="0">
                <a:ea typeface="宋体" charset="-122"/>
              </a:rPr>
              <a:t>Exam 3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Read Chapters 12 &amp; 13, and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 do the </a:t>
            </a:r>
            <a:r>
              <a:rPr lang="en-US" altLang="zh-CN" dirty="0" err="1">
                <a:ea typeface="宋体" charset="-122"/>
              </a:rPr>
              <a:t>self_test</a:t>
            </a:r>
            <a:r>
              <a:rPr lang="en-US" altLang="zh-CN" dirty="0">
                <a:ea typeface="宋体" charset="-122"/>
              </a:rPr>
              <a:t> exercises – for Exam 3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Homework/Quiz (on Searching):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Self-Test 12.7, p 590 (binary search re-coding)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void search (const int a[ ],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 first,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 last, int target, bool&amp; found, 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&amp; location)</a:t>
            </a:r>
            <a:endParaRPr lang="en-US" altLang="zh-CN" dirty="0">
              <a:solidFill>
                <a:srgbClr val="FFFF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Turn in on before the next class in email to </a:t>
            </a:r>
            <a:r>
              <a:rPr lang="en-US" altLang="zh-CN" dirty="0" err="1">
                <a:ea typeface="宋体" charset="-122"/>
              </a:rPr>
              <a:t>ds.zhu.ccny@gmail.com</a:t>
            </a:r>
            <a:r>
              <a:rPr lang="en-US" altLang="zh-CN" dirty="0">
                <a:ea typeface="宋体" charset="-122"/>
              </a:rPr>
              <a:t>  (please print)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Applications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Searching a list of values is a common computational task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Examples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database: student record, bank account record, credit record...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Internet – information retrieval: Yahoo, Google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Biometrics –face/ fingerprint/ iris 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Most Common Methods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 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simplest, O(n)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average-case O(log n)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Search by Hashing (the next lecture)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better average-case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2743200" cy="41148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 serial search algorithm steps through (part of ) an array one  item a time, looking for a “desired item”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3124200" y="1295400"/>
            <a:ext cx="6019800" cy="54117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Pseudocode for Serial Search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// search for a desired item in an array a of size 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set i to 0  and set found to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while (i&lt;n &amp;&amp; ! found)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if (a[i] is the desired item)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  ++i;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if (found)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return i; // indicating the location of the desired item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return –1; // indicating “not found”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 -Analysis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Size of array: n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Best-Case: O(1)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item in [0]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Worst-Case: O(n)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item in [n-1] or not found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Average-Case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usually requires fewer than n array accesses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But, what are the average accesses?</a:t>
            </a:r>
          </a:p>
        </p:txBody>
      </p:sp>
      <p:graphicFrame>
        <p:nvGraphicFramePr>
          <p:cNvPr id="323611" name="Group 27"/>
          <p:cNvGraphicFramePr>
            <a:graphicFrameLocks noGrp="1"/>
          </p:cNvGraphicFramePr>
          <p:nvPr/>
        </p:nvGraphicFramePr>
        <p:xfrm>
          <a:off x="3781425" y="19224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3612" name="Line 28"/>
          <p:cNvSpPr>
            <a:spLocks noChangeShapeType="1"/>
          </p:cNvSpPr>
          <p:nvPr/>
        </p:nvSpPr>
        <p:spPr bwMode="auto">
          <a:xfrm flipV="1">
            <a:off x="4044950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3" name="Line 29"/>
          <p:cNvSpPr>
            <a:spLocks noChangeShapeType="1"/>
          </p:cNvSpPr>
          <p:nvPr/>
        </p:nvSpPr>
        <p:spPr bwMode="auto">
          <a:xfrm flipV="1">
            <a:off x="8142288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4" name="Line 30"/>
          <p:cNvSpPr>
            <a:spLocks noChangeShapeType="1"/>
          </p:cNvSpPr>
          <p:nvPr/>
        </p:nvSpPr>
        <p:spPr bwMode="auto">
          <a:xfrm flipV="1">
            <a:off x="8791575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5" name="Line 31"/>
          <p:cNvSpPr>
            <a:spLocks noChangeShapeType="1"/>
          </p:cNvSpPr>
          <p:nvPr/>
        </p:nvSpPr>
        <p:spPr bwMode="auto">
          <a:xfrm flipV="1">
            <a:off x="5854700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3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6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7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85344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Average-Case Time for Serial Search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more accurate computation:</a:t>
            </a:r>
          </a:p>
          <a:p>
            <a:pPr lvl="1"/>
            <a:r>
              <a:rPr lang="en-US" altLang="zh-CN" dirty="0">
                <a:ea typeface="宋体" charset="-122"/>
              </a:rPr>
              <a:t>Assume the target to be searched is in the array</a:t>
            </a:r>
          </a:p>
          <a:p>
            <a:pPr lvl="1"/>
            <a:r>
              <a:rPr lang="en-US" altLang="zh-CN" dirty="0">
                <a:ea typeface="宋体" charset="-122"/>
              </a:rPr>
              <a:t>and the probability of the item being in any array location is the same</a:t>
            </a:r>
          </a:p>
          <a:p>
            <a:r>
              <a:rPr lang="en-US" altLang="zh-CN" dirty="0">
                <a:ea typeface="宋体" charset="-122"/>
              </a:rPr>
              <a:t>The average accesses</a:t>
            </a: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324613" name="Text Box 1029"/>
          <p:cNvSpPr txBox="1">
            <a:spLocks noChangeArrowheads="1"/>
          </p:cNvSpPr>
          <p:nvPr/>
        </p:nvSpPr>
        <p:spPr bwMode="auto">
          <a:xfrm>
            <a:off x="974725" y="57546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82726"/>
              </p:ext>
            </p:extLst>
          </p:nvPr>
        </p:nvGraphicFramePr>
        <p:xfrm>
          <a:off x="1524000" y="4495800"/>
          <a:ext cx="51038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406400" progId="Equation.3">
                  <p:embed/>
                </p:oleObj>
              </mc:Choice>
              <mc:Fallback>
                <p:oleObj name="Equation" r:id="rId3" imgW="227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5103812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10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Average-Case Time for Serial Search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more accurate computation:</a:t>
            </a:r>
          </a:p>
          <a:p>
            <a:pPr lvl="1"/>
            <a:r>
              <a:rPr lang="en-US" altLang="zh-CN" dirty="0">
                <a:ea typeface="宋体" charset="-122"/>
              </a:rPr>
              <a:t>Assume the target to be searched is in the array</a:t>
            </a:r>
          </a:p>
          <a:p>
            <a:pPr lvl="1"/>
            <a:r>
              <a:rPr lang="en-US" altLang="zh-CN" dirty="0">
                <a:ea typeface="宋体" charset="-122"/>
              </a:rPr>
              <a:t>and the probability of the item being in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baseline="-25000" dirty="0" err="1">
                <a:ea typeface="宋体" charset="-122"/>
              </a:rPr>
              <a:t>th</a:t>
            </a:r>
            <a:r>
              <a:rPr lang="en-US" altLang="zh-CN" dirty="0">
                <a:ea typeface="宋体" charset="-122"/>
              </a:rPr>
              <a:t> location is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, which is </a:t>
            </a:r>
            <a:r>
              <a:rPr lang="en-US" altLang="zh-CN" dirty="0" err="1">
                <a:ea typeface="宋体" charset="-122"/>
              </a:rPr>
              <a:t>w</a:t>
            </a:r>
            <a:r>
              <a:rPr lang="en-US" altLang="zh-CN" baseline="-25000" dirty="0" err="1">
                <a:ea typeface="宋体" charset="-122"/>
              </a:rPr>
              <a:t>k</a:t>
            </a:r>
            <a:endParaRPr lang="en-US" altLang="zh-CN" baseline="-250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The average accesses</a:t>
            </a: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324613" name="Text Box 1029"/>
          <p:cNvSpPr txBox="1">
            <a:spLocks noChangeArrowheads="1"/>
          </p:cNvSpPr>
          <p:nvPr/>
        </p:nvSpPr>
        <p:spPr bwMode="auto">
          <a:xfrm>
            <a:off x="974725" y="57546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48064"/>
              </p:ext>
            </p:extLst>
          </p:nvPr>
        </p:nvGraphicFramePr>
        <p:xfrm>
          <a:off x="2286000" y="4419600"/>
          <a:ext cx="60452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914400" progId="Equation.3">
                  <p:embed/>
                </p:oleObj>
              </mc:Choice>
              <mc:Fallback>
                <p:oleObj name="Equation" r:id="rId3" imgW="2692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6045200" cy="2054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does the best-case time make more sense?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For an array of </a:t>
            </a:r>
            <a:r>
              <a:rPr lang="en-US" altLang="zh-CN" b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elements, the best-case time for serial search is just one array access.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The best-case time is more useful if the probability of the target being in the [0] location is the highest. 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or loosely if the target is most likely in the front part of the 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2452</TotalTime>
  <Pages>41</Pages>
  <Words>2814</Words>
  <Application>Microsoft Macintosh PowerPoint</Application>
  <PresentationFormat>On-screen Show (4:3)</PresentationFormat>
  <Paragraphs>469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Monotype Sorts</vt:lpstr>
      <vt:lpstr>Times New Roman</vt:lpstr>
      <vt:lpstr>chapt01</vt:lpstr>
      <vt:lpstr>Equation</vt:lpstr>
      <vt:lpstr>CSC212   Data Structure  - Section EF </vt:lpstr>
      <vt:lpstr>Topics</vt:lpstr>
      <vt:lpstr>Applications</vt:lpstr>
      <vt:lpstr>Most Common Methods</vt:lpstr>
      <vt:lpstr>Serial Search</vt:lpstr>
      <vt:lpstr>Serial Search -Analysis</vt:lpstr>
      <vt:lpstr>Average-Case Time for Serial Search</vt:lpstr>
      <vt:lpstr>Average-Case Time for Serial Search</vt:lpstr>
      <vt:lpstr>When does the best-case time make more sense?</vt:lpstr>
      <vt:lpstr>Binary Search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Code</vt:lpstr>
      <vt:lpstr>Binary Search - Analysis</vt:lpstr>
      <vt:lpstr>Binary Search - Analysis</vt:lpstr>
      <vt:lpstr>Binary Search - Analysis</vt:lpstr>
      <vt:lpstr>Worst-Case Time for Binary Search</vt:lpstr>
      <vt:lpstr>Summary</vt:lpstr>
      <vt:lpstr>Homework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854</cp:revision>
  <cp:lastPrinted>1997-02-17T10:42:10Z</cp:lastPrinted>
  <dcterms:created xsi:type="dcterms:W3CDTF">1996-12-18T13:46:46Z</dcterms:created>
  <dcterms:modified xsi:type="dcterms:W3CDTF">2023-04-11T15:52:16Z</dcterms:modified>
</cp:coreProperties>
</file>