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88" r:id="rId2"/>
    <p:sldId id="256" r:id="rId3"/>
    <p:sldId id="257" r:id="rId4"/>
    <p:sldId id="258" r:id="rId5"/>
    <p:sldId id="259" r:id="rId6"/>
    <p:sldId id="260" r:id="rId7"/>
    <p:sldId id="261" r:id="rId8"/>
    <p:sldId id="262" r:id="rId9"/>
    <p:sldId id="263" r:id="rId10"/>
    <p:sldId id="264" r:id="rId11"/>
    <p:sldId id="265" r:id="rId12"/>
    <p:sldId id="266" r:id="rId13"/>
    <p:sldId id="291" r:id="rId14"/>
    <p:sldId id="267" r:id="rId15"/>
    <p:sldId id="268" r:id="rId16"/>
    <p:sldId id="269" r:id="rId17"/>
    <p:sldId id="270" r:id="rId18"/>
    <p:sldId id="292" r:id="rId19"/>
    <p:sldId id="271" r:id="rId20"/>
    <p:sldId id="293" r:id="rId21"/>
    <p:sldId id="272" r:id="rId22"/>
    <p:sldId id="273" r:id="rId23"/>
    <p:sldId id="274" r:id="rId24"/>
    <p:sldId id="275" r:id="rId25"/>
    <p:sldId id="276" r:id="rId26"/>
    <p:sldId id="277" r:id="rId27"/>
    <p:sldId id="278" r:id="rId28"/>
    <p:sldId id="279" r:id="rId29"/>
    <p:sldId id="280" r:id="rId30"/>
    <p:sldId id="289" r:id="rId31"/>
    <p:sldId id="290" r:id="rId32"/>
    <p:sldId id="281" r:id="rId33"/>
    <p:sldId id="294" r:id="rId34"/>
    <p:sldId id="282" r:id="rId35"/>
    <p:sldId id="283" r:id="rId36"/>
    <p:sldId id="284" r:id="rId37"/>
    <p:sldId id="285" r:id="rId38"/>
    <p:sldId id="286" r:id="rId39"/>
    <p:sldId id="287"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a:srgbClr val="000000"/>
    <a:srgbClr val="DADADA"/>
    <a:srgbClr val="BC3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99"/>
    <p:restoredTop sz="94681" autoAdjust="0"/>
  </p:normalViewPr>
  <p:slideViewPr>
    <p:cSldViewPr>
      <p:cViewPr varScale="1">
        <p:scale>
          <a:sx n="116" d="100"/>
          <a:sy n="116" d="100"/>
        </p:scale>
        <p:origin x="61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4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0888" y="8255000"/>
            <a:ext cx="536575" cy="454025"/>
          </a:xfrm>
          <a:prstGeom prst="rect">
            <a:avLst/>
          </a:prstGeom>
          <a:noFill/>
          <a:ln w="12700">
            <a:noFill/>
            <a:miter lim="800000"/>
            <a:headEnd/>
            <a:tailEnd/>
          </a:ln>
          <a:effectLst/>
        </p:spPr>
        <p:txBody>
          <a:bodyPr wrap="none" lIns="90488" tIns="44450" rIns="90488" bIns="44450">
            <a:spAutoFit/>
          </a:bodyPr>
          <a:lstStyle/>
          <a:p>
            <a:fld id="{4E18290F-F7D5-4DF3-81A6-1D437DF5A4C0}" type="slidenum">
              <a:rPr lang="en-US"/>
              <a:pPr/>
              <a:t>‹#›</a:t>
            </a:fld>
            <a:endParaRPr lang="en-US"/>
          </a:p>
        </p:txBody>
      </p:sp>
    </p:spTree>
    <p:extLst>
      <p:ext uri="{BB962C8B-B14F-4D97-AF65-F5344CB8AC3E}">
        <p14:creationId xmlns:p14="http://schemas.microsoft.com/office/powerpoint/2010/main" val="3564151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2" name="Rectangle 4"/>
          <p:cNvSpPr>
            <a:spLocks noChangeArrowheads="1"/>
          </p:cNvSpPr>
          <p:nvPr/>
        </p:nvSpPr>
        <p:spPr bwMode="auto">
          <a:xfrm>
            <a:off x="5738813" y="700088"/>
            <a:ext cx="536575" cy="454025"/>
          </a:xfrm>
          <a:prstGeom prst="rect">
            <a:avLst/>
          </a:prstGeom>
          <a:noFill/>
          <a:ln w="12700">
            <a:noFill/>
            <a:miter lim="800000"/>
            <a:headEnd/>
            <a:tailEnd/>
          </a:ln>
          <a:effectLst/>
        </p:spPr>
        <p:txBody>
          <a:bodyPr wrap="none" lIns="90488" tIns="44450" rIns="90488" bIns="44450">
            <a:spAutoFit/>
          </a:bodyPr>
          <a:lstStyle/>
          <a:p>
            <a:fld id="{F231E854-F4B7-4BA6-8591-2E0B9B4592B3}" type="slidenum">
              <a:rPr lang="en-US"/>
              <a:pPr/>
              <a:t>‹#›</a:t>
            </a:fld>
            <a:endParaRPr lang="en-US"/>
          </a:p>
        </p:txBody>
      </p:sp>
    </p:spTree>
    <p:extLst>
      <p:ext uri="{BB962C8B-B14F-4D97-AF65-F5344CB8AC3E}">
        <p14:creationId xmlns:p14="http://schemas.microsoft.com/office/powerpoint/2010/main" val="406745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43011"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p:spPr>
        <p:txBody>
          <a:bodyPr/>
          <a:lstStyle/>
          <a:p>
            <a:r>
              <a:rPr lang="en-US"/>
              <a:t>So, this new item will be placed at location [3] of the array.</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p:spPr>
        <p:txBody>
          <a:bodyPr/>
          <a:lstStyle/>
          <a:p>
            <a:r>
              <a:rPr lang="en-US"/>
              <a:t>The hash value is always used to find the location for the record.</a:t>
            </a:r>
          </a:p>
        </p:txBody>
      </p:sp>
      <p:sp>
        <p:nvSpPr>
          <p:cNvPr id="532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w="9525"/>
        </p:spPr>
        <p:txBody>
          <a:bodyPr/>
          <a:lstStyle/>
          <a:p>
            <a:r>
              <a:rPr lang="en-US"/>
              <a:t>Sometimes, two different records might end up with the same hash value.</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p:spPr>
        <p:txBody>
          <a:bodyPr/>
          <a:lstStyle/>
          <a:p>
            <a:r>
              <a:rPr lang="en-US"/>
              <a:t>Sometimes, two different records might end up with the same hash value.</a:t>
            </a:r>
          </a:p>
        </p:txBody>
      </p:sp>
      <p:sp>
        <p:nvSpPr>
          <p:cNvPr id="552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p:spPr>
        <p:txBody>
          <a:bodyPr/>
          <a:lstStyle/>
          <a:p>
            <a:r>
              <a:rPr lang="en-US"/>
              <a:t>This is called a </a:t>
            </a:r>
            <a:r>
              <a:rPr lang="en-US" u="sng"/>
              <a:t>collision</a:t>
            </a:r>
            <a:r>
              <a:rPr lang="en-US"/>
              <a:t>.</a:t>
            </a:r>
          </a:p>
          <a:p>
            <a:endParaRPr lang="en-US"/>
          </a:p>
          <a:p>
            <a:r>
              <a:rPr lang="en-US"/>
              <a:t>When a collision occurs, the insertion process will move forward through the array until an empty spot is found. Sometimes you will have a second collision...</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ln w="9525"/>
        </p:spPr>
        <p:txBody>
          <a:bodyPr/>
          <a:lstStyle/>
          <a:p>
            <a:r>
              <a:rPr lang="en-US"/>
              <a:t>...and a third collision...</a:t>
            </a:r>
          </a:p>
        </p:txBody>
      </p:sp>
      <p:sp>
        <p:nvSpPr>
          <p:cNvPr id="573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w="9525"/>
        </p:spPr>
        <p:txBody>
          <a:bodyPr/>
          <a:lstStyle/>
          <a:p>
            <a:r>
              <a:rPr lang="en-US"/>
              <a:t>But if there are any empty spots, eventually you will reach an empty spot, and the new item is inserted here.</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a:ln w="9525"/>
        </p:spPr>
        <p:txBody>
          <a:bodyPr/>
          <a:lstStyle/>
          <a:p>
            <a:r>
              <a:rPr lang="en-US"/>
              <a:t>The new record is always placed in the first available empty spot, after the hash value.</a:t>
            </a:r>
          </a:p>
          <a:p>
            <a:endParaRPr lang="en-US"/>
          </a:p>
          <a:p>
            <a:endParaRPr lang="en-US"/>
          </a:p>
        </p:txBody>
      </p:sp>
      <p:sp>
        <p:nvSpPr>
          <p:cNvPr id="593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w="9525"/>
        </p:spPr>
        <p:txBody>
          <a:bodyPr/>
          <a:lstStyle/>
          <a:p>
            <a:r>
              <a:rPr lang="en-US"/>
              <a:t>Time for another quiz . . . Did anyone end up with a hash value of 700?</a:t>
            </a:r>
          </a:p>
          <a:p>
            <a:endParaRPr lang="en-US"/>
          </a:p>
          <a:p>
            <a:r>
              <a:rPr lang="en-US"/>
              <a:t>Well, I did. My ID number is 155779023, which has a hash value of 700. (No, not really, but I needed to illustrate another kind of collision.</a:t>
            </a:r>
          </a:p>
          <a:p>
            <a:endParaRPr lang="en-US"/>
          </a:p>
          <a:p>
            <a:r>
              <a:rPr lang="en-US"/>
              <a:t>There is a collision with the last location of the array. In this case, you would circle back to the start of the array, and try location number 0, then 1, .... until you find an empty spot. In this example, I would be inserted at location 0, since that location is empty.</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w="9525"/>
        </p:spPr>
        <p:txBody>
          <a:bodyPr/>
          <a:lstStyle/>
          <a:p>
            <a:r>
              <a:rPr lang="en-US"/>
              <a:t>Time for another quiz . . . Did anyone end up with a hash value of 700?</a:t>
            </a:r>
          </a:p>
          <a:p>
            <a:endParaRPr lang="en-US"/>
          </a:p>
          <a:p>
            <a:r>
              <a:rPr lang="en-US"/>
              <a:t>Well, I did. My ID number is 155779023, which has a hash value of 700. (No, not really, but I needed to illustrate another kind of collision.</a:t>
            </a:r>
          </a:p>
          <a:p>
            <a:endParaRPr lang="en-US"/>
          </a:p>
          <a:p>
            <a:r>
              <a:rPr lang="en-US"/>
              <a:t>There is a collision with the last location of the array. In this case, you would circle back to the start of the array, and try location number 0, then 1, .... until you find an empty spot. In this example, I would be inserted at location 0, since that location is empty.</a:t>
            </a:r>
          </a:p>
        </p:txBody>
      </p:sp>
      <p:sp>
        <p:nvSpPr>
          <p:cNvPr id="614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914400" y="3768725"/>
            <a:ext cx="5029200" cy="4689475"/>
          </a:xfrm>
          <a:noFill/>
          <a:ln w="9525"/>
        </p:spPr>
        <p:txBody>
          <a:bodyPr/>
          <a:lstStyle/>
          <a:p>
            <a:pPr>
              <a:spcAft>
                <a:spcPct val="75000"/>
              </a:spcAft>
            </a:pPr>
            <a:r>
              <a:rPr lang="en-US"/>
              <a:t>This lecture illustrates hash tables, using open addressing.</a:t>
            </a:r>
          </a:p>
          <a:p>
            <a:pPr>
              <a:spcAft>
                <a:spcPct val="75000"/>
              </a:spcAft>
            </a:pPr>
            <a:r>
              <a:rPr lang="en-US"/>
              <a:t>Before this lecture, students should have seen other forms of a Dictionary, where a collection of data is stored, and each data item has a key associated with it.</a:t>
            </a:r>
          </a:p>
        </p:txBody>
      </p:sp>
      <p:sp>
        <p:nvSpPr>
          <p:cNvPr id="44035"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w="9525"/>
        </p:spPr>
        <p:txBody>
          <a:bodyPr/>
          <a:lstStyle/>
          <a:p>
            <a:r>
              <a:rPr lang="en-US"/>
              <a:t>Time for another quiz . . . Did anyone end up with a hash value of 700?</a:t>
            </a:r>
          </a:p>
          <a:p>
            <a:endParaRPr lang="en-US"/>
          </a:p>
          <a:p>
            <a:r>
              <a:rPr lang="en-US"/>
              <a:t>Well, I did. My ID number is 155779023, which has a hash value of 700. (No, not really, but I needed to illustrate another kind of collision.</a:t>
            </a:r>
          </a:p>
          <a:p>
            <a:endParaRPr lang="en-US"/>
          </a:p>
          <a:p>
            <a:r>
              <a:rPr lang="en-US"/>
              <a:t>There is a collision with the last location of the array. In this case, you would circle back to the start of the array, and try location number 0, then 1, .... until you find an empty spot. In this example, I would be inserted at location 0, since that location is empty.</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w="9525"/>
        </p:spPr>
        <p:txBody>
          <a:bodyPr/>
          <a:lstStyle/>
          <a:p>
            <a:r>
              <a:rPr lang="en-US"/>
              <a:t>It is fairly easy to search for a particular item based on its key.</a:t>
            </a:r>
          </a:p>
        </p:txBody>
      </p:sp>
      <p:sp>
        <p:nvSpPr>
          <p:cNvPr id="634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w="9525"/>
        </p:spPr>
        <p:txBody>
          <a:bodyPr/>
          <a:lstStyle/>
          <a:p>
            <a:r>
              <a:rPr lang="en-US"/>
              <a:t>Start by computing the hash value, which is 2 in this case. Then check location 2. If location 2 has a different key than the one you are looking for, then move forward...</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w="9525"/>
        </p:spPr>
        <p:txBody>
          <a:bodyPr/>
          <a:lstStyle/>
          <a:p>
            <a:r>
              <a:rPr lang="en-US"/>
              <a:t>...if the next location is not the one we are looking for, then keep moving forward...</a:t>
            </a:r>
          </a:p>
        </p:txBody>
      </p:sp>
      <p:sp>
        <p:nvSpPr>
          <p:cNvPr id="655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p:spPr>
        <p:txBody>
          <a:bodyPr/>
          <a:lstStyle/>
          <a:p>
            <a:r>
              <a:rPr lang="en-US"/>
              <a:t>Keep moving forward until you find the sought-after key...</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w="9525"/>
        </p:spPr>
        <p:txBody>
          <a:bodyPr/>
          <a:lstStyle/>
          <a:p>
            <a:r>
              <a:rPr lang="en-US"/>
              <a:t>In this case we find the key at location [5].</a:t>
            </a:r>
          </a:p>
        </p:txBody>
      </p:sp>
      <p:sp>
        <p:nvSpPr>
          <p:cNvPr id="675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p:spPr>
        <p:txBody>
          <a:bodyPr/>
          <a:lstStyle/>
          <a:p>
            <a:r>
              <a:rPr lang="en-US"/>
              <a:t>The data from location [5] can then be copied to to provide the result of the search function.</a:t>
            </a:r>
          </a:p>
          <a:p>
            <a:endParaRPr lang="en-US"/>
          </a:p>
          <a:p>
            <a:r>
              <a:rPr lang="en-US"/>
              <a:t>What happens if a search reaches an empty spot?  In that case, it can</a:t>
            </a:r>
          </a:p>
          <a:p>
            <a:r>
              <a:rPr lang="en-US"/>
              <a:t>halt and indicate that the key was not in the hash table.</a:t>
            </a:r>
          </a:p>
          <a:p>
            <a:endParaRPr lang="en-US"/>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w="9525"/>
        </p:spPr>
        <p:txBody>
          <a:bodyPr/>
          <a:lstStyle/>
          <a:p>
            <a:r>
              <a:rPr lang="en-US"/>
              <a:t>Records can be deleted from a hash table...</a:t>
            </a:r>
          </a:p>
        </p:txBody>
      </p:sp>
      <p:sp>
        <p:nvSpPr>
          <p:cNvPr id="696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w="9525"/>
        </p:spPr>
        <p:txBody>
          <a:bodyPr/>
          <a:lstStyle/>
          <a:p>
            <a:r>
              <a:rPr lang="en-US"/>
              <a:t>But the spot of the deleted record cannot be left as an ordinary empty spot, since that would interfere with searches.  (Remember that a search can stop when it reaches an empty spot.)</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w="9525"/>
        </p:spPr>
        <p:txBody>
          <a:bodyPr/>
          <a:lstStyle/>
          <a:p>
            <a:r>
              <a:rPr lang="en-US"/>
              <a:t>Instead we must somehow mark the location as "a location that used to have something here, but no longer does."</a:t>
            </a:r>
          </a:p>
          <a:p>
            <a:endParaRPr lang="en-US"/>
          </a:p>
          <a:p>
            <a:r>
              <a:rPr lang="en-US"/>
              <a:t>We might do this by using some other special value for the Number field of the record.</a:t>
            </a:r>
          </a:p>
          <a:p>
            <a:endParaRPr lang="en-US"/>
          </a:p>
          <a:p>
            <a:r>
              <a:rPr lang="en-US"/>
              <a:t>In any case, a search can not stop when it reaches "a location that used to have something here". A search can only stop when it reaches a true empty spot.</a:t>
            </a:r>
          </a:p>
        </p:txBody>
      </p:sp>
      <p:sp>
        <p:nvSpPr>
          <p:cNvPr id="716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w="9525"/>
        </p:spPr>
        <p:txBody>
          <a:bodyPr/>
          <a:lstStyle/>
          <a:p>
            <a:r>
              <a:rPr lang="en-US"/>
              <a:t>This lecture introduces hash tables, which are an array-based method for implementing a Dictionary. You should recall that we have seen dictionaries implemented in other ways, for example with a binary search tree. The abstract properties of a dictionary remain the same: We can insert items in the dictionary, and each item has a key associated with it. When we want to retrieve an item, we specify only the key, and the retrieval process finds the associated data.</a:t>
            </a:r>
          </a:p>
          <a:p>
            <a:endParaRPr lang="en-US"/>
          </a:p>
          <a:p>
            <a:r>
              <a:rPr lang="en-US"/>
              <a:t>What we do now is use an array to implement the dictionary. The array is an array of records. In this example, we could store up to 701 records in the array.</a:t>
            </a:r>
          </a:p>
        </p:txBody>
      </p:sp>
      <p:sp>
        <p:nvSpPr>
          <p:cNvPr id="450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50938" y="692150"/>
            <a:ext cx="4556125" cy="3416300"/>
          </a:xfrm>
          <a:ln/>
        </p:spPr>
      </p:sp>
      <p:sp>
        <p:nvSpPr>
          <p:cNvPr id="72707" name="Rectangle 3"/>
          <p:cNvSpPr>
            <a:spLocks noGrp="1" noChangeArrowheads="1"/>
          </p:cNvSpPr>
          <p:nvPr>
            <p:ph type="body" idx="1"/>
          </p:nvPr>
        </p:nvSpPr>
        <p:spPr>
          <a:noFill/>
          <a:ln w="9525"/>
        </p:spPr>
        <p:txBody>
          <a:bodyPr/>
          <a:lstStyle/>
          <a:p>
            <a:r>
              <a:rPr lang="en-US"/>
              <a:t>Division hash function Examples </a:t>
            </a:r>
          </a:p>
          <a:p>
            <a:endParaRPr lang="en-US"/>
          </a:p>
          <a:p>
            <a:r>
              <a:rPr lang="en-US"/>
              <a:t>k = 202; 4k+3 = 811</a:t>
            </a:r>
          </a:p>
          <a:p>
            <a:endParaRPr lang="en-US"/>
          </a:p>
          <a:p>
            <a:r>
              <a:rPr lang="en-US"/>
              <a:t>MidSquare hash function: the key is multiplied bt itself and the hash function returns some middle digits of the result</a:t>
            </a:r>
          </a:p>
          <a:p>
            <a:endParaRPr lang="en-US"/>
          </a:p>
          <a:p>
            <a:r>
              <a:rPr lang="en-US"/>
              <a:t>Multiplicative has function: the key is multiplied by a constant less than 1 and the hash function returns the first few digits of the fractional part of the result</a:t>
            </a:r>
          </a:p>
          <a:p>
            <a:endParaRPr lang="en-US"/>
          </a:p>
          <a:p>
            <a:r>
              <a:rPr lang="en-US"/>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ln w="9525"/>
        </p:spPr>
        <p:txBody>
          <a:bodyPr/>
          <a:lstStyle/>
          <a:p>
            <a:r>
              <a:rPr lang="en-US"/>
              <a:t>A quick summary . . .</a:t>
            </a:r>
          </a:p>
        </p:txBody>
      </p:sp>
      <p:sp>
        <p:nvSpPr>
          <p:cNvPr id="737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w="9525"/>
        </p:spPr>
        <p:txBody>
          <a:bodyPr/>
          <a:lstStyle/>
          <a:p>
            <a:r>
              <a:rPr lang="en-US"/>
              <a:t>To finish things off, I have hard copies of the next five slides. I tell the students that these are some records of my past students and I want to store them in a small hash table with size 5 (indexes 0 to 4). Of course, this is an unrealistic size, but it makes sure that they know the insertion, searching, and deletion algorithms. I then use five students from the front row to be the hash table locations. I insert the five items, remove Bill Clinton and do three searches (for Will Smith, Bill Clinton, and Elizabeth).</a:t>
            </a:r>
          </a:p>
        </p:txBody>
      </p:sp>
      <p:sp>
        <p:nvSpPr>
          <p:cNvPr id="747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noFill/>
          <a:ln w="9525"/>
        </p:spPr>
        <p:txBody>
          <a:bodyPr/>
          <a:lstStyle/>
          <a:p>
            <a:r>
              <a:rPr lang="en-US"/>
              <a:t>To finish things off, I have hard copies of the next five slides. I tell the students that these are some records of my past students and I want to store them in a small hash table with size 5 (indexes 0 to 4). Of course, this is an unrealistic size, but it makes sure that they know the insertion, searching, and deletion algorithms. I then use five students from the front row to be the hash table locations. I insert the five items, remove Bill Clinton and do three searches (for Will Smith, Bill Clinton, and Elizabeth).</a:t>
            </a:r>
          </a:p>
        </p:txBody>
      </p:sp>
      <p:sp>
        <p:nvSpPr>
          <p:cNvPr id="757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w="9525"/>
        </p:spPr>
        <p:txBody>
          <a:bodyPr/>
          <a:lstStyle/>
          <a:p>
            <a:endParaRPr lang="en-US"/>
          </a:p>
        </p:txBody>
      </p:sp>
      <p:sp>
        <p:nvSpPr>
          <p:cNvPr id="768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noFill/>
          <a:ln w="9525"/>
        </p:spPr>
        <p:txBody>
          <a:bodyPr/>
          <a:lstStyle/>
          <a:p>
            <a:endParaRPr lang="en-US"/>
          </a:p>
        </p:txBody>
      </p:sp>
      <p:sp>
        <p:nvSpPr>
          <p:cNvPr id="778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p:spPr>
        <p:txBody>
          <a:bodyPr/>
          <a:lstStyle/>
          <a:p>
            <a:endParaRPr lang="en-US"/>
          </a:p>
        </p:txBody>
      </p:sp>
      <p:sp>
        <p:nvSpPr>
          <p:cNvPr id="788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a:ln w="9525"/>
        </p:spPr>
        <p:txBody>
          <a:bodyPr/>
          <a:lstStyle/>
          <a:p>
            <a:endParaRPr lang="en-US"/>
          </a:p>
        </p:txBody>
      </p:sp>
      <p:sp>
        <p:nvSpPr>
          <p:cNvPr id="798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w="9525"/>
        </p:spPr>
        <p:txBody>
          <a:bodyPr/>
          <a:lstStyle/>
          <a:p>
            <a:r>
              <a:rPr lang="en-US"/>
              <a:t>Feel free to send your ideas to:</a:t>
            </a:r>
          </a:p>
          <a:p>
            <a:r>
              <a:rPr lang="en-US"/>
              <a:t>  Michael Main</a:t>
            </a:r>
          </a:p>
          <a:p>
            <a:r>
              <a:rPr lang="en-US"/>
              <a:t>  main@colorado.edu</a:t>
            </a:r>
          </a:p>
        </p:txBody>
      </p:sp>
      <p:sp>
        <p:nvSpPr>
          <p:cNvPr id="808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r>
              <a:rPr lang="en-US"/>
              <a:t>Each record in the array contains two parts. The first part is a number that we'll use for the key of the item. We could use something else for the keys, such as a string. But for a hash table, numbers make the most convenient keys.</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w="9525"/>
        </p:spPr>
        <p:txBody>
          <a:bodyPr/>
          <a:lstStyle/>
          <a:p>
            <a:r>
              <a:rPr lang="en-US"/>
              <a:t>The numbers might be identification numbers of some sort, and the rest of the record contains information about a person. So the pattern that you see here is the same pattern that you've seen in other dictionaries: Each entry in the dictionary has a key (in this case an identifying number) and some associated data.</a:t>
            </a:r>
          </a:p>
        </p:txBody>
      </p:sp>
      <p:sp>
        <p:nvSpPr>
          <p:cNvPr id="471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p:spPr>
        <p:txBody>
          <a:bodyPr/>
          <a:lstStyle/>
          <a:p>
            <a:r>
              <a:rPr lang="en-US"/>
              <a:t>When a hash table is being used as a dictionary, some of the array locations are in use, and other spots are "empty", waiting for a new entry to come along.</a:t>
            </a:r>
          </a:p>
          <a:p>
            <a:endParaRPr lang="en-US"/>
          </a:p>
          <a:p>
            <a:r>
              <a:rPr lang="en-US"/>
              <a:t>Oftentimes, the empty spots are identified by a special key. For example, if all our identification numbers are positive, then we could use 0 as the Number that indicates an empty spot.</a:t>
            </a:r>
          </a:p>
          <a:p>
            <a:endParaRPr lang="en-US"/>
          </a:p>
          <a:p>
            <a:r>
              <a:rPr lang="en-US"/>
              <a:t>With this drawing, locations [0], [4], [6], and maybe some others would all have Number=0.</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p:spPr>
        <p:txBody>
          <a:bodyPr/>
          <a:lstStyle/>
          <a:p>
            <a:r>
              <a:rPr lang="en-US"/>
              <a:t>In order to insert a new entry, the key of the entry must somehow be converted to an index in the array. For our example, we must convert the key number into an index between 0 and 700. The conversion process is called </a:t>
            </a:r>
            <a:r>
              <a:rPr lang="en-US" u="sng"/>
              <a:t>hashing</a:t>
            </a:r>
            <a:r>
              <a:rPr lang="en-US"/>
              <a:t> and the index is called the </a:t>
            </a:r>
            <a:r>
              <a:rPr lang="en-US" u="sng"/>
              <a:t>hash value</a:t>
            </a:r>
            <a:r>
              <a:rPr lang="en-US"/>
              <a:t> of the key.</a:t>
            </a:r>
          </a:p>
        </p:txBody>
      </p:sp>
      <p:sp>
        <p:nvSpPr>
          <p:cNvPr id="491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p:spPr>
        <p:txBody>
          <a:bodyPr/>
          <a:lstStyle/>
          <a:p>
            <a:r>
              <a:rPr lang="en-US"/>
              <a:t>There are many ways to create hash values. Here is a typical approach. </a:t>
            </a:r>
          </a:p>
          <a:p>
            <a:r>
              <a:rPr lang="en-US"/>
              <a:t>a. Take the key mod 701 (which could be anywhere from 0 to 700).</a:t>
            </a:r>
          </a:p>
          <a:p>
            <a:endParaRPr lang="en-US"/>
          </a:p>
          <a:p>
            <a:r>
              <a:rPr lang="en-US"/>
              <a:t>So, quick, what is (580,625,685 mod 701) ?</a:t>
            </a:r>
          </a:p>
          <a:p>
            <a:endParaRPr lang="en-US"/>
          </a:p>
          <a:p>
            <a:r>
              <a:rPr lang="en-US"/>
              <a:t>Why don't use the key itself as the index of the array?</a:t>
            </a:r>
          </a:p>
          <a:p>
            <a:endParaRPr lang="en-US"/>
          </a:p>
          <a:p>
            <a:r>
              <a:rPr lang="en-US"/>
              <a:t>The number of the items is much smaller than the value of the larest item in the group. For example, student IDs number is much larger than student number in our class</a:t>
            </a:r>
          </a:p>
          <a:p>
            <a:endParaRPr lang="en-US"/>
          </a:p>
          <a:p>
            <a:r>
              <a:rPr lang="en-US"/>
              <a:t>Why use modulo? </a:t>
            </a:r>
          </a:p>
          <a:p>
            <a:endParaRPr lang="en-US"/>
          </a:p>
          <a:p>
            <a:r>
              <a:rPr lang="en-US"/>
              <a:t>How to caculate by hand? (use a caculator!)</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p:spPr>
        <p:txBody>
          <a:bodyPr/>
          <a:lstStyle/>
          <a:p>
            <a:r>
              <a:rPr lang="en-US"/>
              <a:t>Three.</a:t>
            </a:r>
          </a:p>
        </p:txBody>
      </p:sp>
      <p:sp>
        <p:nvSpPr>
          <p:cNvPr id="512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7"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7"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7"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1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2.wmf"/></Relationships>
</file>

<file path=ppt/slides/_rels/slide1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13.jpeg"/><Relationship Id="rId7" Type="http://schemas.openxmlformats.org/officeDocument/2006/relationships/image" Target="../media/image8.w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emf"/><Relationship Id="rId5" Type="http://schemas.openxmlformats.org/officeDocument/2006/relationships/image" Target="../media/image3.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13.jpeg"/><Relationship Id="rId7" Type="http://schemas.openxmlformats.org/officeDocument/2006/relationships/image" Target="../media/image8.wmf"/><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4.jpeg"/><Relationship Id="rId4" Type="http://schemas.openxmlformats.org/officeDocument/2006/relationships/image" Target="../media/image5.wmf"/><Relationship Id="rId9" Type="http://schemas.openxmlformats.org/officeDocument/2006/relationships/image" Target="../media/image10.wmf"/></Relationships>
</file>

<file path=ppt/slides/_rels/slide2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7.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8.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19.wmf"/></Relationships>
</file>

<file path=ppt/slides/_rels/slide3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180975" y="228600"/>
            <a:ext cx="8963025" cy="1828800"/>
          </a:xfrm>
        </p:spPr>
        <p:txBody>
          <a:bodyPr/>
          <a:lstStyle/>
          <a:p>
            <a:pPr>
              <a:defRPr/>
            </a:pPr>
            <a:r>
              <a:rPr lang="en-US" sz="3200" dirty="0">
                <a:latin typeface="Arial" charset="0"/>
              </a:rPr>
              <a:t>CSC212 </a:t>
            </a:r>
            <a:r>
              <a:rPr lang="en-US" dirty="0">
                <a:latin typeface="Arial" charset="0"/>
              </a:rPr>
              <a:t> </a:t>
            </a:r>
            <a:br>
              <a:rPr lang="en-US" dirty="0">
                <a:latin typeface="Arial" charset="0"/>
              </a:rPr>
            </a:br>
            <a:r>
              <a:rPr lang="en-US" dirty="0">
                <a:latin typeface="Arial" charset="0"/>
              </a:rPr>
              <a:t>Data Structure </a:t>
            </a:r>
            <a:br>
              <a:rPr lang="en-US" dirty="0">
                <a:latin typeface="Arial" charset="0"/>
              </a:rPr>
            </a:br>
            <a:r>
              <a:rPr lang="en-US" dirty="0">
                <a:latin typeface="Arial" charset="0"/>
              </a:rPr>
              <a:t>- </a:t>
            </a:r>
            <a:r>
              <a:rPr lang="en-US" sz="3200" dirty="0">
                <a:latin typeface="Arial" charset="0"/>
              </a:rPr>
              <a:t>Section EF</a:t>
            </a:r>
            <a:endParaRPr lang="en-US" dirty="0"/>
          </a:p>
        </p:txBody>
      </p:sp>
      <p:sp>
        <p:nvSpPr>
          <p:cNvPr id="69635" name="Rectangle 3"/>
          <p:cNvSpPr>
            <a:spLocks noGrp="1" noChangeArrowheads="1"/>
          </p:cNvSpPr>
          <p:nvPr>
            <p:ph type="subTitle" idx="1"/>
          </p:nvPr>
        </p:nvSpPr>
        <p:spPr>
          <a:xfrm>
            <a:off x="838200" y="2819400"/>
            <a:ext cx="7162800" cy="3200400"/>
          </a:xfrm>
        </p:spPr>
        <p:txBody>
          <a:bodyPr/>
          <a:lstStyle/>
          <a:p>
            <a:r>
              <a:rPr lang="en-US" sz="2800"/>
              <a:t>Lecture 20</a:t>
            </a:r>
          </a:p>
          <a:p>
            <a:r>
              <a:rPr lang="en-US"/>
              <a:t>Hashing </a:t>
            </a:r>
          </a:p>
          <a:p>
            <a:endParaRPr lang="en-US" sz="2400"/>
          </a:p>
          <a:p>
            <a:r>
              <a:rPr lang="en-US" sz="2400"/>
              <a:t>Instructor:  Zhigang Zhu</a:t>
            </a:r>
          </a:p>
          <a:p>
            <a:r>
              <a:rPr lang="en-US" sz="2400"/>
              <a:t>Department of Computer Science </a:t>
            </a:r>
          </a:p>
          <a:p>
            <a:r>
              <a:rPr lang="en-US" sz="2400"/>
              <a:t>City College of New York</a:t>
            </a:r>
          </a:p>
        </p:txBody>
      </p:sp>
      <p:pic>
        <p:nvPicPr>
          <p:cNvPr id="8196"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t>Inserting a New Record</a:t>
            </a:r>
          </a:p>
        </p:txBody>
      </p:sp>
      <p:sp>
        <p:nvSpPr>
          <p:cNvPr id="16387" name="Rectangle 3"/>
          <p:cNvSpPr>
            <a:spLocks noGrp="1" noChangeArrowheads="1"/>
          </p:cNvSpPr>
          <p:nvPr>
            <p:ph type="body" sz="half" idx="1"/>
          </p:nvPr>
        </p:nvSpPr>
        <p:spPr>
          <a:xfrm>
            <a:off x="685800" y="1774825"/>
            <a:ext cx="4525963" cy="4114800"/>
          </a:xfrm>
          <a:noFill/>
        </p:spPr>
        <p:txBody>
          <a:bodyPr/>
          <a:lstStyle/>
          <a:p>
            <a:r>
              <a:rPr lang="en-US">
                <a:effectLst/>
              </a:rPr>
              <a:t>The hash value is used for the location of the new record.</a:t>
            </a:r>
          </a:p>
        </p:txBody>
      </p:sp>
      <p:sp useBgFill="1">
        <p:nvSpPr>
          <p:cNvPr id="16388"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6389" name="Rectangle 5"/>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16390" name="Picture 6"/>
          <p:cNvPicPr>
            <a:picLocks noChangeArrowheads="1"/>
          </p:cNvPicPr>
          <p:nvPr/>
        </p:nvPicPr>
        <p:blipFill>
          <a:blip r:embed="rId3" cstate="print"/>
          <a:srcRect l="50790" b="42133"/>
          <a:stretch>
            <a:fillRect/>
          </a:stretch>
        </p:blipFill>
        <p:spPr bwMode="auto">
          <a:xfrm>
            <a:off x="6342063" y="1416050"/>
            <a:ext cx="2119312" cy="1903413"/>
          </a:xfrm>
          <a:prstGeom prst="rect">
            <a:avLst/>
          </a:prstGeom>
          <a:noFill/>
          <a:ln w="12700">
            <a:noFill/>
            <a:miter lim="800000"/>
            <a:headEnd/>
            <a:tailEnd/>
          </a:ln>
        </p:spPr>
      </p:pic>
      <p:sp>
        <p:nvSpPr>
          <p:cNvPr id="16391" name="Oval 7"/>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16392" name="Rectangle 8"/>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580625685</a:t>
            </a:r>
          </a:p>
        </p:txBody>
      </p:sp>
      <p:sp>
        <p:nvSpPr>
          <p:cNvPr id="16393" name="Rectangle 9"/>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6394" name="Line 10"/>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6395" name="Line 11"/>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6396" name="Line 12"/>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6397" name="Line 13"/>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6398" name="Line 14"/>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6399" name="Line 15"/>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6400" name="Rectangle 16"/>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6401" name="Rectangle 17"/>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6402" name="Rectangle 18"/>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6403" name="Rectangle 19"/>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6404" name="Rectangle 20"/>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6405" name="Rectangle 21"/>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6406" name="Rectangle 22"/>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6407" name="Rectangle 23"/>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6408" name="Group 26"/>
          <p:cNvGrpSpPr>
            <a:grpSpLocks/>
          </p:cNvGrpSpPr>
          <p:nvPr/>
        </p:nvGrpSpPr>
        <p:grpSpPr bwMode="auto">
          <a:xfrm>
            <a:off x="4598988" y="5475288"/>
            <a:ext cx="671512" cy="519112"/>
            <a:chOff x="2897" y="3449"/>
            <a:chExt cx="423" cy="327"/>
          </a:xfrm>
        </p:grpSpPr>
        <p:sp>
          <p:nvSpPr>
            <p:cNvPr id="16426" name="Rectangle 24"/>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6427" name="Picture 25"/>
            <p:cNvPicPr>
              <a:picLocks noChangeArrowheads="1"/>
            </p:cNvPicPr>
            <p:nvPr/>
          </p:nvPicPr>
          <p:blipFill>
            <a:blip r:embed="rId4"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6409" name="Group 29"/>
          <p:cNvGrpSpPr>
            <a:grpSpLocks/>
          </p:cNvGrpSpPr>
          <p:nvPr/>
        </p:nvGrpSpPr>
        <p:grpSpPr bwMode="auto">
          <a:xfrm>
            <a:off x="2822575" y="5449888"/>
            <a:ext cx="671513" cy="569912"/>
            <a:chOff x="1778" y="3433"/>
            <a:chExt cx="423" cy="359"/>
          </a:xfrm>
        </p:grpSpPr>
        <p:sp>
          <p:nvSpPr>
            <p:cNvPr id="16424" name="Rectangle 27"/>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6425" name="Picture 28"/>
            <p:cNvPicPr>
              <a:picLocks noChangeArrowheads="1"/>
            </p:cNvPicPr>
            <p:nvPr/>
          </p:nvPicPr>
          <p:blipFill>
            <a:blip r:embed="rId5" cstate="print"/>
            <a:srcRect/>
            <a:stretch>
              <a:fillRect/>
            </a:stretch>
          </p:blipFill>
          <p:spPr bwMode="auto">
            <a:xfrm>
              <a:off x="1806" y="3488"/>
              <a:ext cx="327" cy="304"/>
            </a:xfrm>
            <a:prstGeom prst="rect">
              <a:avLst/>
            </a:prstGeom>
            <a:noFill/>
            <a:ln w="12700">
              <a:noFill/>
              <a:miter lim="800000"/>
              <a:headEnd/>
              <a:tailEnd/>
            </a:ln>
          </p:spPr>
        </p:pic>
      </p:grpSp>
      <p:grpSp>
        <p:nvGrpSpPr>
          <p:cNvPr id="16410" name="Group 32"/>
          <p:cNvGrpSpPr>
            <a:grpSpLocks/>
          </p:cNvGrpSpPr>
          <p:nvPr/>
        </p:nvGrpSpPr>
        <p:grpSpPr bwMode="auto">
          <a:xfrm>
            <a:off x="1906588" y="5445125"/>
            <a:ext cx="619125" cy="577850"/>
            <a:chOff x="1201" y="3430"/>
            <a:chExt cx="390" cy="364"/>
          </a:xfrm>
        </p:grpSpPr>
        <p:sp>
          <p:nvSpPr>
            <p:cNvPr id="16422" name="Rectangle 30"/>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6423" name="Picture 31"/>
            <p:cNvPicPr>
              <a:picLocks noChangeArrowheads="1"/>
            </p:cNvPicPr>
            <p:nvPr/>
          </p:nvPicPr>
          <p:blipFill>
            <a:blip r:embed="rId6" cstate="print"/>
            <a:srcRect/>
            <a:stretch>
              <a:fillRect/>
            </a:stretch>
          </p:blipFill>
          <p:spPr bwMode="auto">
            <a:xfrm>
              <a:off x="1219" y="3493"/>
              <a:ext cx="335" cy="301"/>
            </a:xfrm>
            <a:prstGeom prst="rect">
              <a:avLst/>
            </a:prstGeom>
            <a:noFill/>
            <a:ln w="12700">
              <a:noFill/>
              <a:miter lim="800000"/>
              <a:headEnd/>
              <a:tailEnd/>
            </a:ln>
          </p:spPr>
        </p:pic>
      </p:grpSp>
      <p:grpSp>
        <p:nvGrpSpPr>
          <p:cNvPr id="16411" name="Group 35"/>
          <p:cNvGrpSpPr>
            <a:grpSpLocks/>
          </p:cNvGrpSpPr>
          <p:nvPr/>
        </p:nvGrpSpPr>
        <p:grpSpPr bwMode="auto">
          <a:xfrm>
            <a:off x="7764463" y="5480050"/>
            <a:ext cx="727075" cy="508000"/>
            <a:chOff x="4891" y="3452"/>
            <a:chExt cx="458" cy="320"/>
          </a:xfrm>
        </p:grpSpPr>
        <p:sp>
          <p:nvSpPr>
            <p:cNvPr id="16420" name="Rectangle 33"/>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6421" name="Picture 34"/>
            <p:cNvPicPr>
              <a:picLocks noChangeArrowheads="1"/>
            </p:cNvPicPr>
            <p:nvPr/>
          </p:nvPicPr>
          <p:blipFill>
            <a:blip r:embed="rId7" cstate="print"/>
            <a:srcRect b="53265"/>
            <a:stretch>
              <a:fillRect/>
            </a:stretch>
          </p:blipFill>
          <p:spPr bwMode="auto">
            <a:xfrm>
              <a:off x="4891" y="3500"/>
              <a:ext cx="458" cy="272"/>
            </a:xfrm>
            <a:prstGeom prst="rect">
              <a:avLst/>
            </a:prstGeom>
            <a:noFill/>
            <a:ln w="12700">
              <a:noFill/>
              <a:miter lim="800000"/>
              <a:headEnd/>
              <a:tailEnd/>
            </a:ln>
          </p:spPr>
        </p:pic>
      </p:grpSp>
      <p:sp>
        <p:nvSpPr>
          <p:cNvPr id="16412" name="Freeform 36"/>
          <p:cNvSpPr>
            <a:spLocks/>
          </p:cNvSpPr>
          <p:nvPr/>
        </p:nvSpPr>
        <p:spPr bwMode="auto">
          <a:xfrm>
            <a:off x="3586163" y="914400"/>
            <a:ext cx="2435225" cy="5229225"/>
          </a:xfrm>
          <a:custGeom>
            <a:avLst/>
            <a:gdLst>
              <a:gd name="T0" fmla="*/ 0 w 1534"/>
              <a:gd name="T1" fmla="*/ 2787 h 3294"/>
              <a:gd name="T2" fmla="*/ 1533 w 1534"/>
              <a:gd name="T3" fmla="*/ 0 h 3294"/>
              <a:gd name="T4" fmla="*/ 1533 w 1534"/>
              <a:gd name="T5" fmla="*/ 1584 h 3294"/>
              <a:gd name="T6" fmla="*/ 0 w 1534"/>
              <a:gd name="T7" fmla="*/ 3293 h 3294"/>
              <a:gd name="T8" fmla="*/ 0 w 1534"/>
              <a:gd name="T9" fmla="*/ 2787 h 3294"/>
              <a:gd name="T10" fmla="*/ 0 60000 65536"/>
              <a:gd name="T11" fmla="*/ 0 60000 65536"/>
              <a:gd name="T12" fmla="*/ 0 60000 65536"/>
              <a:gd name="T13" fmla="*/ 0 60000 65536"/>
              <a:gd name="T14" fmla="*/ 0 60000 65536"/>
              <a:gd name="T15" fmla="*/ 0 w 1534"/>
              <a:gd name="T16" fmla="*/ 0 h 3294"/>
              <a:gd name="T17" fmla="*/ 1534 w 1534"/>
              <a:gd name="T18" fmla="*/ 3294 h 3294"/>
            </a:gdLst>
            <a:ahLst/>
            <a:cxnLst>
              <a:cxn ang="T10">
                <a:pos x="T0" y="T1"/>
              </a:cxn>
              <a:cxn ang="T11">
                <a:pos x="T2" y="T3"/>
              </a:cxn>
              <a:cxn ang="T12">
                <a:pos x="T4" y="T5"/>
              </a:cxn>
              <a:cxn ang="T13">
                <a:pos x="T6" y="T7"/>
              </a:cxn>
              <a:cxn ang="T14">
                <a:pos x="T8" y="T9"/>
              </a:cxn>
            </a:cxnLst>
            <a:rect l="T15" t="T16" r="T17" b="T18"/>
            <a:pathLst>
              <a:path w="1534" h="3294">
                <a:moveTo>
                  <a:pt x="0" y="2787"/>
                </a:moveTo>
                <a:lnTo>
                  <a:pt x="1533" y="0"/>
                </a:lnTo>
                <a:lnTo>
                  <a:pt x="1533" y="1584"/>
                </a:lnTo>
                <a:lnTo>
                  <a:pt x="0" y="3293"/>
                </a:lnTo>
                <a:lnTo>
                  <a:pt x="0" y="2787"/>
                </a:lnTo>
              </a:path>
            </a:pathLst>
          </a:custGeom>
          <a:gradFill rotWithShape="0">
            <a:gsLst>
              <a:gs pos="0">
                <a:srgbClr val="8080FF"/>
              </a:gs>
              <a:gs pos="100000">
                <a:srgbClr val="26264C"/>
              </a:gs>
            </a:gsLst>
            <a:lin ang="5400000" scaled="1"/>
          </a:gradFill>
          <a:ln w="12700" cap="rnd">
            <a:solidFill>
              <a:schemeClr val="tx1"/>
            </a:solidFill>
            <a:round/>
            <a:headEnd/>
            <a:tailEnd/>
          </a:ln>
        </p:spPr>
        <p:txBody>
          <a:bodyPr/>
          <a:lstStyle/>
          <a:p>
            <a:endParaRPr lang="en-US"/>
          </a:p>
        </p:txBody>
      </p:sp>
      <p:grpSp>
        <p:nvGrpSpPr>
          <p:cNvPr id="16413" name="Group 39"/>
          <p:cNvGrpSpPr>
            <a:grpSpLocks/>
          </p:cNvGrpSpPr>
          <p:nvPr/>
        </p:nvGrpSpPr>
        <p:grpSpPr bwMode="auto">
          <a:xfrm>
            <a:off x="6596063" y="4014788"/>
            <a:ext cx="1311275" cy="2832100"/>
            <a:chOff x="4155" y="2529"/>
            <a:chExt cx="826" cy="1784"/>
          </a:xfrm>
        </p:grpSpPr>
        <p:sp useBgFill="1">
          <p:nvSpPr>
            <p:cNvPr id="16418" name="Freeform 37"/>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6419" name="Rectangle 38"/>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sp>
        <p:nvSpPr>
          <p:cNvPr id="16414" name="Freeform 40"/>
          <p:cNvSpPr>
            <a:spLocks/>
          </p:cNvSpPr>
          <p:nvPr/>
        </p:nvSpPr>
        <p:spPr bwMode="auto">
          <a:xfrm>
            <a:off x="3576638" y="3386138"/>
            <a:ext cx="5059362" cy="2746375"/>
          </a:xfrm>
          <a:custGeom>
            <a:avLst/>
            <a:gdLst>
              <a:gd name="T0" fmla="*/ 0 w 3187"/>
              <a:gd name="T1" fmla="*/ 1729 h 1730"/>
              <a:gd name="T2" fmla="*/ 1546 w 3187"/>
              <a:gd name="T3" fmla="*/ 0 h 1730"/>
              <a:gd name="T4" fmla="*/ 3186 w 3187"/>
              <a:gd name="T5" fmla="*/ 0 h 1730"/>
              <a:gd name="T6" fmla="*/ 576 w 3187"/>
              <a:gd name="T7" fmla="*/ 1729 h 1730"/>
              <a:gd name="T8" fmla="*/ 0 w 3187"/>
              <a:gd name="T9" fmla="*/ 1729 h 1730"/>
              <a:gd name="T10" fmla="*/ 0 60000 65536"/>
              <a:gd name="T11" fmla="*/ 0 60000 65536"/>
              <a:gd name="T12" fmla="*/ 0 60000 65536"/>
              <a:gd name="T13" fmla="*/ 0 60000 65536"/>
              <a:gd name="T14" fmla="*/ 0 60000 65536"/>
              <a:gd name="T15" fmla="*/ 0 w 3187"/>
              <a:gd name="T16" fmla="*/ 0 h 1730"/>
              <a:gd name="T17" fmla="*/ 3187 w 3187"/>
              <a:gd name="T18" fmla="*/ 1730 h 1730"/>
            </a:gdLst>
            <a:ahLst/>
            <a:cxnLst>
              <a:cxn ang="T10">
                <a:pos x="T0" y="T1"/>
              </a:cxn>
              <a:cxn ang="T11">
                <a:pos x="T2" y="T3"/>
              </a:cxn>
              <a:cxn ang="T12">
                <a:pos x="T4" y="T5"/>
              </a:cxn>
              <a:cxn ang="T13">
                <a:pos x="T6" y="T7"/>
              </a:cxn>
              <a:cxn ang="T14">
                <a:pos x="T8" y="T9"/>
              </a:cxn>
            </a:cxnLst>
            <a:rect l="T15" t="T16" r="T17" b="T18"/>
            <a:pathLst>
              <a:path w="3187" h="1730">
                <a:moveTo>
                  <a:pt x="0" y="1729"/>
                </a:moveTo>
                <a:lnTo>
                  <a:pt x="1546" y="0"/>
                </a:lnTo>
                <a:lnTo>
                  <a:pt x="3186" y="0"/>
                </a:lnTo>
                <a:lnTo>
                  <a:pt x="576" y="1729"/>
                </a:lnTo>
                <a:lnTo>
                  <a:pt x="0" y="1729"/>
                </a:lnTo>
              </a:path>
            </a:pathLst>
          </a:custGeom>
          <a:gradFill rotWithShape="0">
            <a:gsLst>
              <a:gs pos="0">
                <a:srgbClr val="26264C"/>
              </a:gs>
              <a:gs pos="100000">
                <a:srgbClr val="8080FF"/>
              </a:gs>
            </a:gsLst>
            <a:lin ang="18900000" scaled="1"/>
          </a:gradFill>
          <a:ln w="12700" cap="rnd">
            <a:solidFill>
              <a:schemeClr val="tx1"/>
            </a:solidFill>
            <a:round/>
            <a:headEnd/>
            <a:tailEnd/>
          </a:ln>
        </p:spPr>
        <p:txBody>
          <a:bodyPr/>
          <a:lstStyle/>
          <a:p>
            <a:endParaRPr lang="en-US"/>
          </a:p>
        </p:txBody>
      </p:sp>
      <p:grpSp>
        <p:nvGrpSpPr>
          <p:cNvPr id="16415" name="Group 43"/>
          <p:cNvGrpSpPr>
            <a:grpSpLocks/>
          </p:cNvGrpSpPr>
          <p:nvPr/>
        </p:nvGrpSpPr>
        <p:grpSpPr bwMode="auto">
          <a:xfrm>
            <a:off x="7662863" y="3089275"/>
            <a:ext cx="1257300" cy="1004888"/>
            <a:chOff x="4827" y="1946"/>
            <a:chExt cx="792" cy="633"/>
          </a:xfrm>
        </p:grpSpPr>
        <p:sp>
          <p:nvSpPr>
            <p:cNvPr id="16416" name="AutoShape 41"/>
            <p:cNvSpPr>
              <a:spLocks noChangeArrowheads="1"/>
            </p:cNvSpPr>
            <p:nvPr/>
          </p:nvSpPr>
          <p:spPr bwMode="auto">
            <a:xfrm rot="10800000" flipH="1">
              <a:off x="4827" y="1946"/>
              <a:ext cx="792" cy="528"/>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anchor="ctr"/>
            <a:lstStyle/>
            <a:p>
              <a:endParaRPr lang="en-US"/>
            </a:p>
          </p:txBody>
        </p:sp>
        <p:sp>
          <p:nvSpPr>
            <p:cNvPr id="16417" name="Rectangle 42"/>
            <p:cNvSpPr>
              <a:spLocks noChangeArrowheads="1"/>
            </p:cNvSpPr>
            <p:nvPr/>
          </p:nvSpPr>
          <p:spPr bwMode="auto">
            <a:xfrm>
              <a:off x="5022" y="2153"/>
              <a:ext cx="426" cy="363"/>
            </a:xfrm>
            <a:prstGeom prst="rect">
              <a:avLst/>
            </a:prstGeom>
            <a:noFill/>
            <a:ln w="12700">
              <a:noFill/>
              <a:miter lim="800000"/>
              <a:headEnd/>
              <a:tailEnd/>
            </a:ln>
          </p:spPr>
          <p:txBody>
            <a:bodyPr wrap="none" lIns="90488" tIns="44450" rIns="90488" bIns="44450">
              <a:spAutoFit/>
            </a:bodyPr>
            <a:lstStyle/>
            <a:p>
              <a:r>
                <a:rPr lang="en-US" sz="3200" b="1">
                  <a:solidFill>
                    <a:schemeClr val="tx1"/>
                  </a:solidFill>
                  <a:latin typeface="Arial" charset="0"/>
                </a:rPr>
                <a:t>[3]</a:t>
              </a:r>
            </a:p>
          </p:txBody>
        </p:sp>
      </p:grpSp>
    </p:spTree>
  </p:cSld>
  <p:clrMapOvr>
    <a:masterClrMapping/>
  </p:clrMapOvr>
  <p:transition spd="slow">
    <p:strips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a:t>Inserting a New Record</a:t>
            </a:r>
          </a:p>
        </p:txBody>
      </p:sp>
      <p:sp>
        <p:nvSpPr>
          <p:cNvPr id="17411" name="Rectangle 3"/>
          <p:cNvSpPr>
            <a:spLocks noGrp="1" noChangeArrowheads="1"/>
          </p:cNvSpPr>
          <p:nvPr>
            <p:ph type="body" sz="half" idx="1"/>
          </p:nvPr>
        </p:nvSpPr>
        <p:spPr>
          <a:xfrm>
            <a:off x="685800" y="1774825"/>
            <a:ext cx="4525963" cy="4114800"/>
          </a:xfrm>
          <a:noFill/>
        </p:spPr>
        <p:txBody>
          <a:bodyPr/>
          <a:lstStyle/>
          <a:p>
            <a:r>
              <a:rPr lang="en-US">
                <a:effectLst/>
              </a:rPr>
              <a:t>The hash value is used for the location of the new record.</a:t>
            </a:r>
          </a:p>
        </p:txBody>
      </p:sp>
      <p:sp useBgFill="1">
        <p:nvSpPr>
          <p:cNvPr id="17412"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7413"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7414"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7415"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7416"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7417"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7418"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7419"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7420"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7421"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7422"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7423"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7424"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7425"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7426"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7427"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7428" name="Group 22"/>
          <p:cNvGrpSpPr>
            <a:grpSpLocks/>
          </p:cNvGrpSpPr>
          <p:nvPr/>
        </p:nvGrpSpPr>
        <p:grpSpPr bwMode="auto">
          <a:xfrm>
            <a:off x="4598988" y="5475288"/>
            <a:ext cx="671512" cy="519112"/>
            <a:chOff x="2897" y="3449"/>
            <a:chExt cx="423" cy="327"/>
          </a:xfrm>
        </p:grpSpPr>
        <p:sp>
          <p:nvSpPr>
            <p:cNvPr id="17444"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7445"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7429" name="Group 25"/>
          <p:cNvGrpSpPr>
            <a:grpSpLocks/>
          </p:cNvGrpSpPr>
          <p:nvPr/>
        </p:nvGrpSpPr>
        <p:grpSpPr bwMode="auto">
          <a:xfrm>
            <a:off x="2822575" y="5449888"/>
            <a:ext cx="671513" cy="569912"/>
            <a:chOff x="1778" y="3433"/>
            <a:chExt cx="423" cy="359"/>
          </a:xfrm>
        </p:grpSpPr>
        <p:sp>
          <p:nvSpPr>
            <p:cNvPr id="17442"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7443"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17430" name="Group 28"/>
          <p:cNvGrpSpPr>
            <a:grpSpLocks/>
          </p:cNvGrpSpPr>
          <p:nvPr/>
        </p:nvGrpSpPr>
        <p:grpSpPr bwMode="auto">
          <a:xfrm>
            <a:off x="1906588" y="5445125"/>
            <a:ext cx="619125" cy="577850"/>
            <a:chOff x="1201" y="3430"/>
            <a:chExt cx="390" cy="364"/>
          </a:xfrm>
        </p:grpSpPr>
        <p:sp>
          <p:nvSpPr>
            <p:cNvPr id="17440"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7441"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17431" name="Group 31"/>
          <p:cNvGrpSpPr>
            <a:grpSpLocks/>
          </p:cNvGrpSpPr>
          <p:nvPr/>
        </p:nvGrpSpPr>
        <p:grpSpPr bwMode="auto">
          <a:xfrm>
            <a:off x="7764463" y="5480050"/>
            <a:ext cx="727075" cy="508000"/>
            <a:chOff x="4891" y="3452"/>
            <a:chExt cx="458" cy="320"/>
          </a:xfrm>
        </p:grpSpPr>
        <p:sp>
          <p:nvSpPr>
            <p:cNvPr id="17438"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7439"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17432" name="Group 34"/>
          <p:cNvGrpSpPr>
            <a:grpSpLocks/>
          </p:cNvGrpSpPr>
          <p:nvPr/>
        </p:nvGrpSpPr>
        <p:grpSpPr bwMode="auto">
          <a:xfrm>
            <a:off x="6596063" y="4014788"/>
            <a:ext cx="1311275" cy="2832100"/>
            <a:chOff x="4155" y="2529"/>
            <a:chExt cx="826" cy="1784"/>
          </a:xfrm>
        </p:grpSpPr>
        <p:sp useBgFill="1">
          <p:nvSpPr>
            <p:cNvPr id="17436"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7437"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17433" name="Group 37"/>
          <p:cNvGrpSpPr>
            <a:grpSpLocks/>
          </p:cNvGrpSpPr>
          <p:nvPr/>
        </p:nvGrpSpPr>
        <p:grpSpPr bwMode="auto">
          <a:xfrm>
            <a:off x="3713163" y="5465763"/>
            <a:ext cx="619125" cy="558800"/>
            <a:chOff x="2339" y="3443"/>
            <a:chExt cx="390" cy="352"/>
          </a:xfrm>
        </p:grpSpPr>
        <p:pic>
          <p:nvPicPr>
            <p:cNvPr id="17434"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17435"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spTree>
  </p:cSld>
  <p:clrMapOvr>
    <a:masterClrMapping/>
  </p:clrMapOvr>
  <p:transition>
    <p:strips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a:t>Collisions</a:t>
            </a:r>
          </a:p>
        </p:txBody>
      </p:sp>
      <p:sp>
        <p:nvSpPr>
          <p:cNvPr id="18435" name="Rectangle 3"/>
          <p:cNvSpPr>
            <a:spLocks noGrp="1" noChangeArrowheads="1"/>
          </p:cNvSpPr>
          <p:nvPr>
            <p:ph type="body" sz="half" idx="1"/>
          </p:nvPr>
        </p:nvSpPr>
        <p:spPr>
          <a:xfrm>
            <a:off x="685800" y="1774825"/>
            <a:ext cx="4525963" cy="4114800"/>
          </a:xfrm>
          <a:noFill/>
        </p:spPr>
        <p:txBody>
          <a:bodyPr/>
          <a:lstStyle/>
          <a:p>
            <a:r>
              <a:rPr lang="en-US">
                <a:effectLst/>
              </a:rPr>
              <a:t>Here is another new record to insert, with a hash value of 2.</a:t>
            </a:r>
          </a:p>
        </p:txBody>
      </p:sp>
      <p:sp useBgFill="1">
        <p:nvSpPr>
          <p:cNvPr id="18436"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8437"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8438"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8439"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8440"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8441"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8442"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8443"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8444"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8445"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8446"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8447"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8448"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8449"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8450"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8451"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8452" name="Group 22"/>
          <p:cNvGrpSpPr>
            <a:grpSpLocks/>
          </p:cNvGrpSpPr>
          <p:nvPr/>
        </p:nvGrpSpPr>
        <p:grpSpPr bwMode="auto">
          <a:xfrm>
            <a:off x="4598988" y="5475288"/>
            <a:ext cx="671512" cy="519112"/>
            <a:chOff x="2897" y="3449"/>
            <a:chExt cx="423" cy="327"/>
          </a:xfrm>
        </p:grpSpPr>
        <p:sp>
          <p:nvSpPr>
            <p:cNvPr id="18474"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8475"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8453" name="Group 25"/>
          <p:cNvGrpSpPr>
            <a:grpSpLocks/>
          </p:cNvGrpSpPr>
          <p:nvPr/>
        </p:nvGrpSpPr>
        <p:grpSpPr bwMode="auto">
          <a:xfrm>
            <a:off x="2822575" y="5449888"/>
            <a:ext cx="671513" cy="569912"/>
            <a:chOff x="1778" y="3433"/>
            <a:chExt cx="423" cy="359"/>
          </a:xfrm>
        </p:grpSpPr>
        <p:sp>
          <p:nvSpPr>
            <p:cNvPr id="18472"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8473"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18454" name="Group 28"/>
          <p:cNvGrpSpPr>
            <a:grpSpLocks/>
          </p:cNvGrpSpPr>
          <p:nvPr/>
        </p:nvGrpSpPr>
        <p:grpSpPr bwMode="auto">
          <a:xfrm>
            <a:off x="1906588" y="5445125"/>
            <a:ext cx="619125" cy="577850"/>
            <a:chOff x="1201" y="3430"/>
            <a:chExt cx="390" cy="364"/>
          </a:xfrm>
        </p:grpSpPr>
        <p:sp>
          <p:nvSpPr>
            <p:cNvPr id="18470"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8471"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18455" name="Group 31"/>
          <p:cNvGrpSpPr>
            <a:grpSpLocks/>
          </p:cNvGrpSpPr>
          <p:nvPr/>
        </p:nvGrpSpPr>
        <p:grpSpPr bwMode="auto">
          <a:xfrm>
            <a:off x="7764463" y="5480050"/>
            <a:ext cx="727075" cy="508000"/>
            <a:chOff x="4891" y="3452"/>
            <a:chExt cx="458" cy="320"/>
          </a:xfrm>
        </p:grpSpPr>
        <p:sp>
          <p:nvSpPr>
            <p:cNvPr id="18468"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8469"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18456" name="Group 34"/>
          <p:cNvGrpSpPr>
            <a:grpSpLocks/>
          </p:cNvGrpSpPr>
          <p:nvPr/>
        </p:nvGrpSpPr>
        <p:grpSpPr bwMode="auto">
          <a:xfrm>
            <a:off x="6596063" y="4014788"/>
            <a:ext cx="1311275" cy="2832100"/>
            <a:chOff x="4155" y="2529"/>
            <a:chExt cx="826" cy="1784"/>
          </a:xfrm>
        </p:grpSpPr>
        <p:sp useBgFill="1">
          <p:nvSpPr>
            <p:cNvPr id="18466"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8467"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18457" name="Group 37"/>
          <p:cNvGrpSpPr>
            <a:grpSpLocks/>
          </p:cNvGrpSpPr>
          <p:nvPr/>
        </p:nvGrpSpPr>
        <p:grpSpPr bwMode="auto">
          <a:xfrm>
            <a:off x="3713163" y="5465763"/>
            <a:ext cx="619125" cy="558800"/>
            <a:chOff x="2339" y="3443"/>
            <a:chExt cx="390" cy="352"/>
          </a:xfrm>
        </p:grpSpPr>
        <p:pic>
          <p:nvPicPr>
            <p:cNvPr id="18464"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18465"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sp>
        <p:nvSpPr>
          <p:cNvPr id="18458" name="Rectangle 38"/>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18459" name="Picture 39"/>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p:spPr>
      </p:pic>
      <p:sp>
        <p:nvSpPr>
          <p:cNvPr id="18460" name="Oval 40"/>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18461" name="Rectangle 41"/>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18462" name="Line 42"/>
          <p:cNvSpPr>
            <a:spLocks noChangeShapeType="1"/>
          </p:cNvSpPr>
          <p:nvPr/>
        </p:nvSpPr>
        <p:spPr bwMode="auto">
          <a:xfrm flipH="1">
            <a:off x="3302000" y="2376488"/>
            <a:ext cx="2720975" cy="2432050"/>
          </a:xfrm>
          <a:prstGeom prst="line">
            <a:avLst/>
          </a:prstGeom>
          <a:noFill/>
          <a:ln w="50800">
            <a:solidFill>
              <a:schemeClr val="accent2"/>
            </a:solidFill>
            <a:round/>
            <a:headEnd/>
            <a:tailEnd type="triangle" w="med" len="med"/>
          </a:ln>
        </p:spPr>
        <p:txBody>
          <a:bodyPr/>
          <a:lstStyle/>
          <a:p>
            <a:endParaRPr lang="en-US"/>
          </a:p>
        </p:txBody>
      </p:sp>
      <p:sp>
        <p:nvSpPr>
          <p:cNvPr id="18463" name="AutoShape 43"/>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[2].</a:t>
            </a:r>
          </a:p>
        </p:txBody>
      </p:sp>
    </p:spTree>
  </p:cSld>
  <p:clrMapOvr>
    <a:masterClrMapping/>
  </p:clrMapOvr>
  <p:transition>
    <p:strips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lang="en-US"/>
              <a:t>Collisions</a:t>
            </a:r>
          </a:p>
        </p:txBody>
      </p:sp>
      <p:sp>
        <p:nvSpPr>
          <p:cNvPr id="19459" name="Rectangle 3"/>
          <p:cNvSpPr>
            <a:spLocks noGrp="1" noChangeArrowheads="1"/>
          </p:cNvSpPr>
          <p:nvPr>
            <p:ph type="body" sz="half" idx="1"/>
          </p:nvPr>
        </p:nvSpPr>
        <p:spPr>
          <a:xfrm>
            <a:off x="685800" y="1774825"/>
            <a:ext cx="4525963" cy="4114800"/>
          </a:xfrm>
          <a:noFill/>
        </p:spPr>
        <p:txBody>
          <a:bodyPr/>
          <a:lstStyle/>
          <a:p>
            <a:r>
              <a:rPr lang="en-US">
                <a:effectLst/>
              </a:rPr>
              <a:t>Here is another new record to insert, with a hash value of 2.</a:t>
            </a:r>
          </a:p>
        </p:txBody>
      </p:sp>
      <p:sp useBgFill="1">
        <p:nvSpPr>
          <p:cNvPr id="19460"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9461"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9462"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9463"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9464"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9465"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9466"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9467"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9468"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9469"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9470"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9471"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9472"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9473"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9474"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9475"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9476" name="Group 20"/>
          <p:cNvGrpSpPr>
            <a:grpSpLocks/>
          </p:cNvGrpSpPr>
          <p:nvPr/>
        </p:nvGrpSpPr>
        <p:grpSpPr bwMode="auto">
          <a:xfrm>
            <a:off x="4598988" y="5475288"/>
            <a:ext cx="671512" cy="519112"/>
            <a:chOff x="2897" y="3449"/>
            <a:chExt cx="423" cy="327"/>
          </a:xfrm>
        </p:grpSpPr>
        <p:sp>
          <p:nvSpPr>
            <p:cNvPr id="19500" name="Rectangle 21"/>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9501" name="Picture 22"/>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9477" name="Group 23"/>
          <p:cNvGrpSpPr>
            <a:grpSpLocks/>
          </p:cNvGrpSpPr>
          <p:nvPr/>
        </p:nvGrpSpPr>
        <p:grpSpPr bwMode="auto">
          <a:xfrm>
            <a:off x="2822575" y="5449888"/>
            <a:ext cx="671513" cy="569912"/>
            <a:chOff x="1778" y="3433"/>
            <a:chExt cx="423" cy="359"/>
          </a:xfrm>
        </p:grpSpPr>
        <p:sp>
          <p:nvSpPr>
            <p:cNvPr id="19498" name="Rectangle 24"/>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9499" name="Picture 25"/>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19478" name="Group 26"/>
          <p:cNvGrpSpPr>
            <a:grpSpLocks/>
          </p:cNvGrpSpPr>
          <p:nvPr/>
        </p:nvGrpSpPr>
        <p:grpSpPr bwMode="auto">
          <a:xfrm>
            <a:off x="1906588" y="5445125"/>
            <a:ext cx="619125" cy="577850"/>
            <a:chOff x="1201" y="3430"/>
            <a:chExt cx="390" cy="364"/>
          </a:xfrm>
        </p:grpSpPr>
        <p:sp>
          <p:nvSpPr>
            <p:cNvPr id="19496" name="Rectangle 27"/>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9497" name="Picture 28"/>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19479" name="Group 29"/>
          <p:cNvGrpSpPr>
            <a:grpSpLocks/>
          </p:cNvGrpSpPr>
          <p:nvPr/>
        </p:nvGrpSpPr>
        <p:grpSpPr bwMode="auto">
          <a:xfrm>
            <a:off x="7764463" y="5480050"/>
            <a:ext cx="727075" cy="508000"/>
            <a:chOff x="4891" y="3452"/>
            <a:chExt cx="458" cy="320"/>
          </a:xfrm>
        </p:grpSpPr>
        <p:sp>
          <p:nvSpPr>
            <p:cNvPr id="19494" name="Rectangle 30"/>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9495" name="Picture 31"/>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19480" name="Group 32"/>
          <p:cNvGrpSpPr>
            <a:grpSpLocks/>
          </p:cNvGrpSpPr>
          <p:nvPr/>
        </p:nvGrpSpPr>
        <p:grpSpPr bwMode="auto">
          <a:xfrm>
            <a:off x="6596063" y="4014788"/>
            <a:ext cx="1311275" cy="2832100"/>
            <a:chOff x="4155" y="2529"/>
            <a:chExt cx="826" cy="1784"/>
          </a:xfrm>
        </p:grpSpPr>
        <p:sp useBgFill="1">
          <p:nvSpPr>
            <p:cNvPr id="19492" name="Freeform 33"/>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9493" name="Rectangle 34"/>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19481" name="Group 35"/>
          <p:cNvGrpSpPr>
            <a:grpSpLocks/>
          </p:cNvGrpSpPr>
          <p:nvPr/>
        </p:nvGrpSpPr>
        <p:grpSpPr bwMode="auto">
          <a:xfrm>
            <a:off x="3713163" y="5465763"/>
            <a:ext cx="619125" cy="558800"/>
            <a:chOff x="2339" y="3443"/>
            <a:chExt cx="390" cy="352"/>
          </a:xfrm>
        </p:grpSpPr>
        <p:pic>
          <p:nvPicPr>
            <p:cNvPr id="19490" name="Picture 36"/>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19491" name="Rectangle 37"/>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sp>
        <p:nvSpPr>
          <p:cNvPr id="19482" name="Rectangle 38"/>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19483" name="Picture 39"/>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p:spPr>
      </p:pic>
      <p:sp>
        <p:nvSpPr>
          <p:cNvPr id="19484" name="Oval 40"/>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19485" name="Rectangle 41"/>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19486" name="Line 42"/>
          <p:cNvSpPr>
            <a:spLocks noChangeShapeType="1"/>
          </p:cNvSpPr>
          <p:nvPr/>
        </p:nvSpPr>
        <p:spPr bwMode="auto">
          <a:xfrm flipH="1">
            <a:off x="3302000" y="2376488"/>
            <a:ext cx="2720975" cy="2432050"/>
          </a:xfrm>
          <a:prstGeom prst="line">
            <a:avLst/>
          </a:prstGeom>
          <a:noFill/>
          <a:ln w="50800">
            <a:solidFill>
              <a:schemeClr val="accent2"/>
            </a:solidFill>
            <a:round/>
            <a:headEnd/>
            <a:tailEnd type="triangle" w="med" len="med"/>
          </a:ln>
        </p:spPr>
        <p:txBody>
          <a:bodyPr/>
          <a:lstStyle/>
          <a:p>
            <a:endParaRPr lang="en-US"/>
          </a:p>
        </p:txBody>
      </p:sp>
      <p:sp>
        <p:nvSpPr>
          <p:cNvPr id="19487" name="AutoShape 43"/>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[2].</a:t>
            </a:r>
          </a:p>
        </p:txBody>
      </p:sp>
      <p:sp>
        <p:nvSpPr>
          <p:cNvPr id="73772" name="AutoShape 44"/>
          <p:cNvSpPr>
            <a:spLocks noChangeArrowheads="1"/>
          </p:cNvSpPr>
          <p:nvPr/>
        </p:nvSpPr>
        <p:spPr bwMode="auto">
          <a:xfrm>
            <a:off x="169863" y="3181350"/>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defRPr/>
            </a:pPr>
            <a:r>
              <a:rPr lang="en-US" sz="2800" b="1">
                <a:solidFill>
                  <a:schemeClr val="tx1"/>
                </a:solidFill>
              </a:rPr>
              <a:t>When a collision occurs,</a:t>
            </a:r>
          </a:p>
          <a:p>
            <a:pPr algn="ctr">
              <a:defRPr/>
            </a:pPr>
            <a:r>
              <a:rPr lang="en-US" sz="2800" b="1">
                <a:solidFill>
                  <a:schemeClr val="tx1"/>
                </a:solidFill>
              </a:rPr>
              <a:t>move forward until you</a:t>
            </a:r>
          </a:p>
          <a:p>
            <a:pPr algn="ctr">
              <a:defRPr/>
            </a:pPr>
            <a:r>
              <a:rPr lang="en-US" sz="2800" b="1">
                <a:solidFill>
                  <a:schemeClr val="tx1"/>
                </a:solidFill>
              </a:rPr>
              <a:t>find an empty spot.</a:t>
            </a:r>
          </a:p>
        </p:txBody>
      </p:sp>
      <p:pic>
        <p:nvPicPr>
          <p:cNvPr id="19489" name="Picture 45"/>
          <p:cNvPicPr>
            <a:picLocks noChangeArrowheads="1"/>
          </p:cNvPicPr>
          <p:nvPr/>
        </p:nvPicPr>
        <p:blipFill>
          <a:blip r:embed="rId9" cstate="print"/>
          <a:srcRect t="67752" r="46098"/>
          <a:stretch>
            <a:fillRect/>
          </a:stretch>
        </p:blipFill>
        <p:spPr bwMode="auto">
          <a:xfrm>
            <a:off x="2514600" y="5715000"/>
            <a:ext cx="1304925" cy="769938"/>
          </a:xfrm>
          <a:prstGeom prst="rect">
            <a:avLst/>
          </a:prstGeom>
          <a:noFill/>
          <a:ln w="12700">
            <a:noFill/>
            <a:miter lim="800000"/>
            <a:headEnd/>
            <a:tailEnd/>
          </a:ln>
        </p:spPr>
      </p:pic>
    </p:spTree>
  </p:cSld>
  <p:clrMapOvr>
    <a:masterClrMapping/>
  </p:clrMapOvr>
  <p:transition>
    <p:strips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a:t>Collisions</a:t>
            </a:r>
          </a:p>
        </p:txBody>
      </p:sp>
      <p:sp>
        <p:nvSpPr>
          <p:cNvPr id="20483" name="Rectangle 3"/>
          <p:cNvSpPr>
            <a:spLocks noGrp="1" noChangeArrowheads="1"/>
          </p:cNvSpPr>
          <p:nvPr>
            <p:ph type="body" sz="half" idx="1"/>
          </p:nvPr>
        </p:nvSpPr>
        <p:spPr>
          <a:xfrm>
            <a:off x="685800" y="1774825"/>
            <a:ext cx="4525963" cy="4114800"/>
          </a:xfrm>
          <a:noFill/>
        </p:spPr>
        <p:txBody>
          <a:bodyPr/>
          <a:lstStyle/>
          <a:p>
            <a:r>
              <a:rPr lang="en-US">
                <a:effectLst/>
              </a:rPr>
              <a:t>This is called a </a:t>
            </a:r>
            <a:r>
              <a:rPr lang="en-US" b="1" u="sng">
                <a:solidFill>
                  <a:schemeClr val="accent2"/>
                </a:solidFill>
                <a:effectLst/>
              </a:rPr>
              <a:t>collision</a:t>
            </a:r>
            <a:r>
              <a:rPr lang="en-US">
                <a:effectLst/>
              </a:rPr>
              <a:t>, because there is already another valid record at [2].</a:t>
            </a:r>
          </a:p>
        </p:txBody>
      </p:sp>
      <p:sp useBgFill="1">
        <p:nvSpPr>
          <p:cNvPr id="20484"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0485"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0486"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0487"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0488"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0489"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0490"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0491"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0492"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0493"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0494"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0495"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0496"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0497"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0498"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0499"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0500" name="Group 22"/>
          <p:cNvGrpSpPr>
            <a:grpSpLocks/>
          </p:cNvGrpSpPr>
          <p:nvPr/>
        </p:nvGrpSpPr>
        <p:grpSpPr bwMode="auto">
          <a:xfrm>
            <a:off x="4598988" y="5475288"/>
            <a:ext cx="671512" cy="519112"/>
            <a:chOff x="2897" y="3449"/>
            <a:chExt cx="423" cy="327"/>
          </a:xfrm>
        </p:grpSpPr>
        <p:sp>
          <p:nvSpPr>
            <p:cNvPr id="20523"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0524"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0501" name="Group 25"/>
          <p:cNvGrpSpPr>
            <a:grpSpLocks/>
          </p:cNvGrpSpPr>
          <p:nvPr/>
        </p:nvGrpSpPr>
        <p:grpSpPr bwMode="auto">
          <a:xfrm>
            <a:off x="2822575" y="5449888"/>
            <a:ext cx="671513" cy="569912"/>
            <a:chOff x="1778" y="3433"/>
            <a:chExt cx="423" cy="359"/>
          </a:xfrm>
        </p:grpSpPr>
        <p:sp>
          <p:nvSpPr>
            <p:cNvPr id="20521"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0522"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0502" name="Group 28"/>
          <p:cNvGrpSpPr>
            <a:grpSpLocks/>
          </p:cNvGrpSpPr>
          <p:nvPr/>
        </p:nvGrpSpPr>
        <p:grpSpPr bwMode="auto">
          <a:xfrm>
            <a:off x="1906588" y="5445125"/>
            <a:ext cx="619125" cy="577850"/>
            <a:chOff x="1201" y="3430"/>
            <a:chExt cx="390" cy="364"/>
          </a:xfrm>
        </p:grpSpPr>
        <p:sp>
          <p:nvSpPr>
            <p:cNvPr id="20519"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0520"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0503" name="Group 31"/>
          <p:cNvGrpSpPr>
            <a:grpSpLocks/>
          </p:cNvGrpSpPr>
          <p:nvPr/>
        </p:nvGrpSpPr>
        <p:grpSpPr bwMode="auto">
          <a:xfrm>
            <a:off x="7764463" y="5480050"/>
            <a:ext cx="727075" cy="508000"/>
            <a:chOff x="4891" y="3452"/>
            <a:chExt cx="458" cy="320"/>
          </a:xfrm>
        </p:grpSpPr>
        <p:sp>
          <p:nvSpPr>
            <p:cNvPr id="20517"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0518"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0504" name="Group 34"/>
          <p:cNvGrpSpPr>
            <a:grpSpLocks/>
          </p:cNvGrpSpPr>
          <p:nvPr/>
        </p:nvGrpSpPr>
        <p:grpSpPr bwMode="auto">
          <a:xfrm>
            <a:off x="6596063" y="4014788"/>
            <a:ext cx="1311275" cy="2832100"/>
            <a:chOff x="4155" y="2529"/>
            <a:chExt cx="826" cy="1784"/>
          </a:xfrm>
        </p:grpSpPr>
        <p:sp useBgFill="1">
          <p:nvSpPr>
            <p:cNvPr id="20515"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0516"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20505" name="Group 37"/>
          <p:cNvGrpSpPr>
            <a:grpSpLocks/>
          </p:cNvGrpSpPr>
          <p:nvPr/>
        </p:nvGrpSpPr>
        <p:grpSpPr bwMode="auto">
          <a:xfrm>
            <a:off x="3713163" y="5465763"/>
            <a:ext cx="619125" cy="558800"/>
            <a:chOff x="2339" y="3443"/>
            <a:chExt cx="390" cy="352"/>
          </a:xfrm>
        </p:grpSpPr>
        <p:pic>
          <p:nvPicPr>
            <p:cNvPr id="20513"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0514"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sp>
        <p:nvSpPr>
          <p:cNvPr id="20506" name="Rectangle 38"/>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20507" name="Picture 39"/>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p:spPr>
      </p:pic>
      <p:sp>
        <p:nvSpPr>
          <p:cNvPr id="20508" name="Oval 40"/>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0509" name="Rectangle 41"/>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pic>
        <p:nvPicPr>
          <p:cNvPr id="20510" name="Picture 42"/>
          <p:cNvPicPr>
            <a:picLocks noChangeArrowheads="1"/>
          </p:cNvPicPr>
          <p:nvPr/>
        </p:nvPicPr>
        <p:blipFill>
          <a:blip r:embed="rId9" cstate="print"/>
          <a:srcRect t="67752" r="46098"/>
          <a:stretch>
            <a:fillRect/>
          </a:stretch>
        </p:blipFill>
        <p:spPr bwMode="auto">
          <a:xfrm>
            <a:off x="3343275" y="5910263"/>
            <a:ext cx="1304925" cy="769937"/>
          </a:xfrm>
          <a:prstGeom prst="rect">
            <a:avLst/>
          </a:prstGeom>
          <a:noFill/>
          <a:ln w="12700">
            <a:noFill/>
            <a:miter lim="800000"/>
            <a:headEnd/>
            <a:tailEnd/>
          </a:ln>
        </p:spPr>
      </p:pic>
      <p:sp>
        <p:nvSpPr>
          <p:cNvPr id="26667" name="AutoShape 43"/>
          <p:cNvSpPr>
            <a:spLocks noChangeArrowheads="1"/>
          </p:cNvSpPr>
          <p:nvPr/>
        </p:nvSpPr>
        <p:spPr bwMode="auto">
          <a:xfrm>
            <a:off x="169863" y="3181350"/>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defRPr/>
            </a:pPr>
            <a:r>
              <a:rPr lang="en-US" sz="2800" b="1">
                <a:solidFill>
                  <a:schemeClr val="tx1"/>
                </a:solidFill>
              </a:rPr>
              <a:t>When a collision occurs,</a:t>
            </a:r>
          </a:p>
          <a:p>
            <a:pPr algn="ctr">
              <a:defRPr/>
            </a:pPr>
            <a:r>
              <a:rPr lang="en-US" sz="2800" b="1">
                <a:solidFill>
                  <a:schemeClr val="tx1"/>
                </a:solidFill>
              </a:rPr>
              <a:t>move forward until you</a:t>
            </a:r>
          </a:p>
          <a:p>
            <a:pPr algn="ctr">
              <a:defRPr/>
            </a:pPr>
            <a:r>
              <a:rPr lang="en-US" sz="2800" b="1">
                <a:solidFill>
                  <a:schemeClr val="tx1"/>
                </a:solidFill>
              </a:rPr>
              <a:t>find an empty spot.</a:t>
            </a:r>
          </a:p>
        </p:txBody>
      </p:sp>
      <p:sp>
        <p:nvSpPr>
          <p:cNvPr id="20512" name="Line 44"/>
          <p:cNvSpPr>
            <a:spLocks noChangeShapeType="1"/>
          </p:cNvSpPr>
          <p:nvPr/>
        </p:nvSpPr>
        <p:spPr bwMode="auto">
          <a:xfrm flipH="1">
            <a:off x="4191000" y="2376488"/>
            <a:ext cx="1831975" cy="2449512"/>
          </a:xfrm>
          <a:prstGeom prst="line">
            <a:avLst/>
          </a:prstGeom>
          <a:noFill/>
          <a:ln w="50800">
            <a:solidFill>
              <a:schemeClr val="accent2"/>
            </a:solidFill>
            <a:round/>
            <a:headEnd/>
            <a:tailEnd type="triangle" w="med" len="med"/>
          </a:ln>
        </p:spPr>
        <p:txBody>
          <a:bodyPr/>
          <a:lstStyle/>
          <a:p>
            <a:endParaRPr lang="en-US"/>
          </a:p>
        </p:txBody>
      </p:sp>
    </p:spTree>
  </p:cSld>
  <p:clrMapOvr>
    <a:masterClrMapping/>
  </p:clrMapOvr>
  <p:transition>
    <p:strips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n-US"/>
              <a:t>Collisions</a:t>
            </a:r>
          </a:p>
        </p:txBody>
      </p:sp>
      <p:sp>
        <p:nvSpPr>
          <p:cNvPr id="21507" name="Rectangle 3"/>
          <p:cNvSpPr>
            <a:spLocks noGrp="1" noChangeArrowheads="1"/>
          </p:cNvSpPr>
          <p:nvPr>
            <p:ph type="body" sz="half" idx="1"/>
          </p:nvPr>
        </p:nvSpPr>
        <p:spPr>
          <a:xfrm>
            <a:off x="685800" y="1774825"/>
            <a:ext cx="4525963" cy="4114800"/>
          </a:xfrm>
          <a:noFill/>
        </p:spPr>
        <p:txBody>
          <a:bodyPr/>
          <a:lstStyle/>
          <a:p>
            <a:r>
              <a:rPr lang="en-US">
                <a:effectLst/>
              </a:rPr>
              <a:t>This is called a </a:t>
            </a:r>
            <a:r>
              <a:rPr lang="en-US" b="1" u="sng">
                <a:solidFill>
                  <a:schemeClr val="accent2"/>
                </a:solidFill>
                <a:effectLst/>
              </a:rPr>
              <a:t>collision</a:t>
            </a:r>
            <a:r>
              <a:rPr lang="en-US">
                <a:effectLst/>
              </a:rPr>
              <a:t>, because there is already another valid record at [2].</a:t>
            </a:r>
          </a:p>
        </p:txBody>
      </p:sp>
      <p:sp useBgFill="1">
        <p:nvSpPr>
          <p:cNvPr id="21508"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1509"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1510"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1511"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1512"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1513"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1514"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1515"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1516"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1517"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1518"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1519"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1520"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1521"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1522"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1523"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1524" name="Group 22"/>
          <p:cNvGrpSpPr>
            <a:grpSpLocks/>
          </p:cNvGrpSpPr>
          <p:nvPr/>
        </p:nvGrpSpPr>
        <p:grpSpPr bwMode="auto">
          <a:xfrm>
            <a:off x="4598988" y="5475288"/>
            <a:ext cx="671512" cy="519112"/>
            <a:chOff x="2897" y="3449"/>
            <a:chExt cx="423" cy="327"/>
          </a:xfrm>
        </p:grpSpPr>
        <p:sp>
          <p:nvSpPr>
            <p:cNvPr id="21547"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1548"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1525" name="Group 25"/>
          <p:cNvGrpSpPr>
            <a:grpSpLocks/>
          </p:cNvGrpSpPr>
          <p:nvPr/>
        </p:nvGrpSpPr>
        <p:grpSpPr bwMode="auto">
          <a:xfrm>
            <a:off x="2822575" y="5449888"/>
            <a:ext cx="671513" cy="569912"/>
            <a:chOff x="1778" y="3433"/>
            <a:chExt cx="423" cy="359"/>
          </a:xfrm>
        </p:grpSpPr>
        <p:sp>
          <p:nvSpPr>
            <p:cNvPr id="21545"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1546"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1526" name="Group 28"/>
          <p:cNvGrpSpPr>
            <a:grpSpLocks/>
          </p:cNvGrpSpPr>
          <p:nvPr/>
        </p:nvGrpSpPr>
        <p:grpSpPr bwMode="auto">
          <a:xfrm>
            <a:off x="1906588" y="5445125"/>
            <a:ext cx="619125" cy="577850"/>
            <a:chOff x="1201" y="3430"/>
            <a:chExt cx="390" cy="364"/>
          </a:xfrm>
        </p:grpSpPr>
        <p:sp>
          <p:nvSpPr>
            <p:cNvPr id="21543"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1544"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1527" name="Group 31"/>
          <p:cNvGrpSpPr>
            <a:grpSpLocks/>
          </p:cNvGrpSpPr>
          <p:nvPr/>
        </p:nvGrpSpPr>
        <p:grpSpPr bwMode="auto">
          <a:xfrm>
            <a:off x="7764463" y="5480050"/>
            <a:ext cx="727075" cy="508000"/>
            <a:chOff x="4891" y="3452"/>
            <a:chExt cx="458" cy="320"/>
          </a:xfrm>
        </p:grpSpPr>
        <p:sp>
          <p:nvSpPr>
            <p:cNvPr id="21541"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1542"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1528" name="Group 34"/>
          <p:cNvGrpSpPr>
            <a:grpSpLocks/>
          </p:cNvGrpSpPr>
          <p:nvPr/>
        </p:nvGrpSpPr>
        <p:grpSpPr bwMode="auto">
          <a:xfrm>
            <a:off x="6596063" y="4014788"/>
            <a:ext cx="1311275" cy="2832100"/>
            <a:chOff x="4155" y="2529"/>
            <a:chExt cx="826" cy="1784"/>
          </a:xfrm>
        </p:grpSpPr>
        <p:sp useBgFill="1">
          <p:nvSpPr>
            <p:cNvPr id="21539"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1540"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21529" name="Group 37"/>
          <p:cNvGrpSpPr>
            <a:grpSpLocks/>
          </p:cNvGrpSpPr>
          <p:nvPr/>
        </p:nvGrpSpPr>
        <p:grpSpPr bwMode="auto">
          <a:xfrm>
            <a:off x="3713163" y="5465763"/>
            <a:ext cx="619125" cy="558800"/>
            <a:chOff x="2339" y="3443"/>
            <a:chExt cx="390" cy="352"/>
          </a:xfrm>
        </p:grpSpPr>
        <p:pic>
          <p:nvPicPr>
            <p:cNvPr id="21537"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1538"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sp>
        <p:nvSpPr>
          <p:cNvPr id="21530" name="Rectangle 38"/>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21531" name="Picture 39"/>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p:spPr>
      </p:pic>
      <p:sp>
        <p:nvSpPr>
          <p:cNvPr id="21532" name="Oval 40"/>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33" name="Rectangle 41"/>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pic>
        <p:nvPicPr>
          <p:cNvPr id="21534" name="Picture 42"/>
          <p:cNvPicPr>
            <a:picLocks noChangeArrowheads="1"/>
          </p:cNvPicPr>
          <p:nvPr/>
        </p:nvPicPr>
        <p:blipFill>
          <a:blip r:embed="rId9" cstate="print"/>
          <a:srcRect t="67752" r="46098"/>
          <a:stretch>
            <a:fillRect/>
          </a:stretch>
        </p:blipFill>
        <p:spPr bwMode="auto">
          <a:xfrm>
            <a:off x="4249738" y="5910263"/>
            <a:ext cx="1304925" cy="769937"/>
          </a:xfrm>
          <a:prstGeom prst="rect">
            <a:avLst/>
          </a:prstGeom>
          <a:noFill/>
          <a:ln w="12700">
            <a:noFill/>
            <a:miter lim="800000"/>
            <a:headEnd/>
            <a:tailEnd/>
          </a:ln>
        </p:spPr>
      </p:pic>
      <p:sp>
        <p:nvSpPr>
          <p:cNvPr id="28715" name="AutoShape 43"/>
          <p:cNvSpPr>
            <a:spLocks noChangeArrowheads="1"/>
          </p:cNvSpPr>
          <p:nvPr/>
        </p:nvSpPr>
        <p:spPr bwMode="auto">
          <a:xfrm>
            <a:off x="169863" y="3181350"/>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defRPr/>
            </a:pPr>
            <a:r>
              <a:rPr lang="en-US" sz="2800" b="1">
                <a:solidFill>
                  <a:schemeClr val="tx1"/>
                </a:solidFill>
              </a:rPr>
              <a:t>When a collision occurs,</a:t>
            </a:r>
          </a:p>
          <a:p>
            <a:pPr algn="ctr">
              <a:defRPr/>
            </a:pPr>
            <a:r>
              <a:rPr lang="en-US" sz="2800" b="1">
                <a:solidFill>
                  <a:schemeClr val="tx1"/>
                </a:solidFill>
              </a:rPr>
              <a:t>move forward until you</a:t>
            </a:r>
          </a:p>
          <a:p>
            <a:pPr algn="ctr">
              <a:defRPr/>
            </a:pPr>
            <a:r>
              <a:rPr lang="en-US" sz="2800" b="1">
                <a:solidFill>
                  <a:schemeClr val="tx1"/>
                </a:solidFill>
              </a:rPr>
              <a:t>find an empty spot.</a:t>
            </a:r>
          </a:p>
        </p:txBody>
      </p:sp>
      <p:sp>
        <p:nvSpPr>
          <p:cNvPr id="21536" name="Line 44"/>
          <p:cNvSpPr>
            <a:spLocks noChangeShapeType="1"/>
          </p:cNvSpPr>
          <p:nvPr/>
        </p:nvSpPr>
        <p:spPr bwMode="auto">
          <a:xfrm flipH="1">
            <a:off x="4879975" y="2376488"/>
            <a:ext cx="1143000" cy="2522537"/>
          </a:xfrm>
          <a:prstGeom prst="line">
            <a:avLst/>
          </a:prstGeom>
          <a:noFill/>
          <a:ln w="50800">
            <a:solidFill>
              <a:schemeClr val="accent2"/>
            </a:solidFill>
            <a:round/>
            <a:headEnd/>
            <a:tailEnd type="triangle" w="med" len="med"/>
          </a:ln>
        </p:spPr>
        <p:txBody>
          <a:bodyPr/>
          <a:lstStyle/>
          <a:p>
            <a:endParaRPr lang="en-US"/>
          </a:p>
        </p:txBody>
      </p:sp>
    </p:spTree>
  </p:cSld>
  <p:clrMapOvr>
    <a:masterClrMapping/>
  </p:clrMapOvr>
  <p:transition>
    <p:strips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a:t>Collisions</a:t>
            </a:r>
          </a:p>
        </p:txBody>
      </p:sp>
      <p:sp>
        <p:nvSpPr>
          <p:cNvPr id="22531" name="Rectangle 3"/>
          <p:cNvSpPr>
            <a:spLocks noGrp="1" noChangeArrowheads="1"/>
          </p:cNvSpPr>
          <p:nvPr>
            <p:ph type="body" sz="half" idx="1"/>
          </p:nvPr>
        </p:nvSpPr>
        <p:spPr>
          <a:xfrm>
            <a:off x="685800" y="1774825"/>
            <a:ext cx="4525963" cy="4114800"/>
          </a:xfrm>
          <a:noFill/>
        </p:spPr>
        <p:txBody>
          <a:bodyPr/>
          <a:lstStyle/>
          <a:p>
            <a:r>
              <a:rPr lang="en-US">
                <a:effectLst/>
              </a:rPr>
              <a:t>This is called a </a:t>
            </a:r>
            <a:r>
              <a:rPr lang="en-US" b="1" u="sng">
                <a:solidFill>
                  <a:schemeClr val="accent2"/>
                </a:solidFill>
                <a:effectLst/>
              </a:rPr>
              <a:t>collision</a:t>
            </a:r>
            <a:r>
              <a:rPr lang="en-US">
                <a:effectLst/>
              </a:rPr>
              <a:t>, because there is already another valid record at [2].</a:t>
            </a:r>
          </a:p>
        </p:txBody>
      </p:sp>
      <p:sp useBgFill="1">
        <p:nvSpPr>
          <p:cNvPr id="22532"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2533"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2534"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2535"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2536"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2537"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2538"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2539"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2540"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2541"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2542"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2543"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2544"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2545"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2546"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2547"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2548" name="Group 22"/>
          <p:cNvGrpSpPr>
            <a:grpSpLocks/>
          </p:cNvGrpSpPr>
          <p:nvPr/>
        </p:nvGrpSpPr>
        <p:grpSpPr bwMode="auto">
          <a:xfrm>
            <a:off x="4598988" y="5475288"/>
            <a:ext cx="671512" cy="519112"/>
            <a:chOff x="2897" y="3449"/>
            <a:chExt cx="423" cy="327"/>
          </a:xfrm>
        </p:grpSpPr>
        <p:sp>
          <p:nvSpPr>
            <p:cNvPr id="22570"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2571"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2549" name="Group 25"/>
          <p:cNvGrpSpPr>
            <a:grpSpLocks/>
          </p:cNvGrpSpPr>
          <p:nvPr/>
        </p:nvGrpSpPr>
        <p:grpSpPr bwMode="auto">
          <a:xfrm>
            <a:off x="2822575" y="5449888"/>
            <a:ext cx="671513" cy="569912"/>
            <a:chOff x="1778" y="3433"/>
            <a:chExt cx="423" cy="359"/>
          </a:xfrm>
        </p:grpSpPr>
        <p:sp>
          <p:nvSpPr>
            <p:cNvPr id="22568"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2569"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2550" name="Group 28"/>
          <p:cNvGrpSpPr>
            <a:grpSpLocks/>
          </p:cNvGrpSpPr>
          <p:nvPr/>
        </p:nvGrpSpPr>
        <p:grpSpPr bwMode="auto">
          <a:xfrm>
            <a:off x="1906588" y="5445125"/>
            <a:ext cx="619125" cy="577850"/>
            <a:chOff x="1201" y="3430"/>
            <a:chExt cx="390" cy="364"/>
          </a:xfrm>
        </p:grpSpPr>
        <p:sp>
          <p:nvSpPr>
            <p:cNvPr id="22566"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2567"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2551" name="Group 31"/>
          <p:cNvGrpSpPr>
            <a:grpSpLocks/>
          </p:cNvGrpSpPr>
          <p:nvPr/>
        </p:nvGrpSpPr>
        <p:grpSpPr bwMode="auto">
          <a:xfrm>
            <a:off x="7764463" y="5480050"/>
            <a:ext cx="727075" cy="508000"/>
            <a:chOff x="4891" y="3452"/>
            <a:chExt cx="458" cy="320"/>
          </a:xfrm>
        </p:grpSpPr>
        <p:sp>
          <p:nvSpPr>
            <p:cNvPr id="22564"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2565"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2552" name="Group 34"/>
          <p:cNvGrpSpPr>
            <a:grpSpLocks/>
          </p:cNvGrpSpPr>
          <p:nvPr/>
        </p:nvGrpSpPr>
        <p:grpSpPr bwMode="auto">
          <a:xfrm>
            <a:off x="6596063" y="4014788"/>
            <a:ext cx="1311275" cy="2832100"/>
            <a:chOff x="4155" y="2529"/>
            <a:chExt cx="826" cy="1784"/>
          </a:xfrm>
        </p:grpSpPr>
        <p:sp useBgFill="1">
          <p:nvSpPr>
            <p:cNvPr id="22562"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2563"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22553" name="Group 37"/>
          <p:cNvGrpSpPr>
            <a:grpSpLocks/>
          </p:cNvGrpSpPr>
          <p:nvPr/>
        </p:nvGrpSpPr>
        <p:grpSpPr bwMode="auto">
          <a:xfrm>
            <a:off x="3713163" y="5465763"/>
            <a:ext cx="619125" cy="558800"/>
            <a:chOff x="2339" y="3443"/>
            <a:chExt cx="390" cy="352"/>
          </a:xfrm>
        </p:grpSpPr>
        <p:pic>
          <p:nvPicPr>
            <p:cNvPr id="22560"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2561"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sp>
        <p:nvSpPr>
          <p:cNvPr id="22554" name="Rectangle 38"/>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22555" name="Picture 39"/>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p:spPr>
      </p:pic>
      <p:sp>
        <p:nvSpPr>
          <p:cNvPr id="22556" name="Oval 40"/>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2557" name="Rectangle 41"/>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30762" name="AutoShape 42"/>
          <p:cNvSpPr>
            <a:spLocks noChangeArrowheads="1"/>
          </p:cNvSpPr>
          <p:nvPr/>
        </p:nvSpPr>
        <p:spPr bwMode="auto">
          <a:xfrm>
            <a:off x="169863" y="3181350"/>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defRPr/>
            </a:pPr>
            <a:r>
              <a:rPr lang="en-US" sz="2800" b="1">
                <a:solidFill>
                  <a:schemeClr val="tx1"/>
                </a:solidFill>
              </a:rPr>
              <a:t>When a collision occurs,</a:t>
            </a:r>
          </a:p>
          <a:p>
            <a:pPr algn="ctr">
              <a:defRPr/>
            </a:pPr>
            <a:r>
              <a:rPr lang="en-US" sz="2800" b="1">
                <a:solidFill>
                  <a:schemeClr val="tx1"/>
                </a:solidFill>
              </a:rPr>
              <a:t>move forward until you</a:t>
            </a:r>
          </a:p>
          <a:p>
            <a:pPr algn="ctr">
              <a:defRPr/>
            </a:pPr>
            <a:r>
              <a:rPr lang="en-US" sz="2800" b="1">
                <a:solidFill>
                  <a:schemeClr val="tx1"/>
                </a:solidFill>
              </a:rPr>
              <a:t>find an empty spot.</a:t>
            </a:r>
          </a:p>
        </p:txBody>
      </p:sp>
      <p:sp>
        <p:nvSpPr>
          <p:cNvPr id="22559" name="Line 43"/>
          <p:cNvSpPr>
            <a:spLocks noChangeShapeType="1"/>
          </p:cNvSpPr>
          <p:nvPr/>
        </p:nvSpPr>
        <p:spPr bwMode="auto">
          <a:xfrm flipH="1">
            <a:off x="5751513" y="2376488"/>
            <a:ext cx="271462" cy="2449512"/>
          </a:xfrm>
          <a:prstGeom prst="line">
            <a:avLst/>
          </a:prstGeom>
          <a:noFill/>
          <a:ln w="50800">
            <a:solidFill>
              <a:schemeClr val="accent2"/>
            </a:solidFill>
            <a:round/>
            <a:headEnd/>
            <a:tailEnd type="triangle" w="med" len="med"/>
          </a:ln>
        </p:spPr>
        <p:txBody>
          <a:bodyPr/>
          <a:lstStyle/>
          <a:p>
            <a:endParaRPr lang="en-US"/>
          </a:p>
        </p:txBody>
      </p:sp>
    </p:spTree>
  </p:cSld>
  <p:clrMapOvr>
    <a:masterClrMapping/>
  </p:clrMapOvr>
  <p:transition>
    <p:strips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a:t>Collisions</a:t>
            </a:r>
          </a:p>
        </p:txBody>
      </p:sp>
      <p:sp>
        <p:nvSpPr>
          <p:cNvPr id="23555" name="Rectangle 3"/>
          <p:cNvSpPr>
            <a:spLocks noGrp="1" noChangeArrowheads="1"/>
          </p:cNvSpPr>
          <p:nvPr>
            <p:ph type="body" sz="half" idx="1"/>
          </p:nvPr>
        </p:nvSpPr>
        <p:spPr>
          <a:xfrm>
            <a:off x="685800" y="1774825"/>
            <a:ext cx="4525963" cy="4114800"/>
          </a:xfrm>
          <a:noFill/>
        </p:spPr>
        <p:txBody>
          <a:bodyPr/>
          <a:lstStyle/>
          <a:p>
            <a:r>
              <a:rPr lang="en-US">
                <a:effectLst/>
              </a:rPr>
              <a:t>This is called a </a:t>
            </a:r>
            <a:r>
              <a:rPr lang="en-US" b="1" u="sng">
                <a:solidFill>
                  <a:schemeClr val="accent2"/>
                </a:solidFill>
                <a:effectLst/>
              </a:rPr>
              <a:t>collision</a:t>
            </a:r>
            <a:r>
              <a:rPr lang="en-US">
                <a:effectLst/>
              </a:rPr>
              <a:t>, because there is already another valid record at [2].</a:t>
            </a:r>
          </a:p>
        </p:txBody>
      </p:sp>
      <p:sp useBgFill="1">
        <p:nvSpPr>
          <p:cNvPr id="23556"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3557"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3558"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3559"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3560"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3561"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3562"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3563"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3564"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3565"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3566"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3567"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3568"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3569"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3570"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3571"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3572" name="Group 22"/>
          <p:cNvGrpSpPr>
            <a:grpSpLocks/>
          </p:cNvGrpSpPr>
          <p:nvPr/>
        </p:nvGrpSpPr>
        <p:grpSpPr bwMode="auto">
          <a:xfrm>
            <a:off x="4598988" y="5475288"/>
            <a:ext cx="671512" cy="519112"/>
            <a:chOff x="2897" y="3449"/>
            <a:chExt cx="423" cy="327"/>
          </a:xfrm>
        </p:grpSpPr>
        <p:sp>
          <p:nvSpPr>
            <p:cNvPr id="23592"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3593"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3573" name="Group 25"/>
          <p:cNvGrpSpPr>
            <a:grpSpLocks/>
          </p:cNvGrpSpPr>
          <p:nvPr/>
        </p:nvGrpSpPr>
        <p:grpSpPr bwMode="auto">
          <a:xfrm>
            <a:off x="2822575" y="5449888"/>
            <a:ext cx="671513" cy="569912"/>
            <a:chOff x="1778" y="3433"/>
            <a:chExt cx="423" cy="359"/>
          </a:xfrm>
        </p:grpSpPr>
        <p:sp>
          <p:nvSpPr>
            <p:cNvPr id="23590"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3591"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3574" name="Group 28"/>
          <p:cNvGrpSpPr>
            <a:grpSpLocks/>
          </p:cNvGrpSpPr>
          <p:nvPr/>
        </p:nvGrpSpPr>
        <p:grpSpPr bwMode="auto">
          <a:xfrm>
            <a:off x="1906588" y="5445125"/>
            <a:ext cx="619125" cy="577850"/>
            <a:chOff x="1201" y="3430"/>
            <a:chExt cx="390" cy="364"/>
          </a:xfrm>
        </p:grpSpPr>
        <p:sp>
          <p:nvSpPr>
            <p:cNvPr id="23588"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3589"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3575" name="Group 31"/>
          <p:cNvGrpSpPr>
            <a:grpSpLocks/>
          </p:cNvGrpSpPr>
          <p:nvPr/>
        </p:nvGrpSpPr>
        <p:grpSpPr bwMode="auto">
          <a:xfrm>
            <a:off x="7764463" y="5480050"/>
            <a:ext cx="727075" cy="508000"/>
            <a:chOff x="4891" y="3452"/>
            <a:chExt cx="458" cy="320"/>
          </a:xfrm>
        </p:grpSpPr>
        <p:sp>
          <p:nvSpPr>
            <p:cNvPr id="23586"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3587"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3576" name="Group 34"/>
          <p:cNvGrpSpPr>
            <a:grpSpLocks/>
          </p:cNvGrpSpPr>
          <p:nvPr/>
        </p:nvGrpSpPr>
        <p:grpSpPr bwMode="auto">
          <a:xfrm>
            <a:off x="6596063" y="4014788"/>
            <a:ext cx="1311275" cy="2832100"/>
            <a:chOff x="4155" y="2529"/>
            <a:chExt cx="826" cy="1784"/>
          </a:xfrm>
        </p:grpSpPr>
        <p:sp useBgFill="1">
          <p:nvSpPr>
            <p:cNvPr id="23584"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3585"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23577" name="Group 37"/>
          <p:cNvGrpSpPr>
            <a:grpSpLocks/>
          </p:cNvGrpSpPr>
          <p:nvPr/>
        </p:nvGrpSpPr>
        <p:grpSpPr bwMode="auto">
          <a:xfrm>
            <a:off x="3713163" y="5465763"/>
            <a:ext cx="619125" cy="558800"/>
            <a:chOff x="2339" y="3443"/>
            <a:chExt cx="390" cy="352"/>
          </a:xfrm>
        </p:grpSpPr>
        <p:pic>
          <p:nvPicPr>
            <p:cNvPr id="23582"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3583"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23578" name="Group 40"/>
          <p:cNvGrpSpPr>
            <a:grpSpLocks/>
          </p:cNvGrpSpPr>
          <p:nvPr/>
        </p:nvGrpSpPr>
        <p:grpSpPr bwMode="auto">
          <a:xfrm>
            <a:off x="5548313" y="5454650"/>
            <a:ext cx="619125" cy="550863"/>
            <a:chOff x="3495" y="3436"/>
            <a:chExt cx="390" cy="347"/>
          </a:xfrm>
        </p:grpSpPr>
        <p:pic>
          <p:nvPicPr>
            <p:cNvPr id="23580"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23581"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32809" name="AutoShape 41"/>
          <p:cNvSpPr>
            <a:spLocks noChangeArrowheads="1"/>
          </p:cNvSpPr>
          <p:nvPr/>
        </p:nvSpPr>
        <p:spPr bwMode="auto">
          <a:xfrm>
            <a:off x="169863" y="3181350"/>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defRPr/>
            </a:pPr>
            <a:r>
              <a:rPr lang="en-US" sz="2800" b="1">
                <a:solidFill>
                  <a:schemeClr val="tx1"/>
                </a:solidFill>
              </a:rPr>
              <a:t>The new record goes</a:t>
            </a:r>
          </a:p>
          <a:p>
            <a:pPr algn="ctr">
              <a:defRPr/>
            </a:pPr>
            <a:r>
              <a:rPr lang="en-US" sz="2800" b="1">
                <a:solidFill>
                  <a:schemeClr val="tx1"/>
                </a:solidFill>
              </a:rPr>
              <a:t>in the empty spot.</a:t>
            </a:r>
          </a:p>
        </p:txBody>
      </p:sp>
    </p:spTree>
  </p:cSld>
  <p:clrMapOvr>
    <a:masterClrMapping/>
  </p:clrMapOvr>
  <p:transition>
    <p:strips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defRPr/>
            </a:pPr>
            <a:r>
              <a:rPr lang="en-US"/>
              <a:t>A Quiz</a:t>
            </a:r>
          </a:p>
        </p:txBody>
      </p:sp>
      <p:sp>
        <p:nvSpPr>
          <p:cNvPr id="24579" name="Rectangle 3"/>
          <p:cNvSpPr>
            <a:spLocks noGrp="1" noChangeArrowheads="1"/>
          </p:cNvSpPr>
          <p:nvPr>
            <p:ph type="body" sz="half" idx="2"/>
          </p:nvPr>
        </p:nvSpPr>
        <p:spPr>
          <a:xfrm>
            <a:off x="762000" y="2057400"/>
            <a:ext cx="3810000" cy="4114800"/>
          </a:xfrm>
          <a:noFill/>
        </p:spPr>
        <p:txBody>
          <a:bodyPr/>
          <a:lstStyle/>
          <a:p>
            <a:pPr marL="0" indent="0">
              <a:buFont typeface="Monotype Sorts" pitchFamily="7" charset="2"/>
              <a:buNone/>
            </a:pPr>
            <a:r>
              <a:rPr lang="en-US">
                <a:solidFill>
                  <a:schemeClr val="hlink"/>
                </a:solidFill>
                <a:effectLst/>
                <a:latin typeface="Monotype Corsiva" pitchFamily="66" charset="0"/>
              </a:rPr>
              <a:t>Where would you be placed in this table, if there is no collision?  Use your social security number or some other favorite number.</a:t>
            </a:r>
          </a:p>
        </p:txBody>
      </p:sp>
      <p:sp>
        <p:nvSpPr>
          <p:cNvPr id="24580"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4581" name="Line 5"/>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4582" name="Line 6"/>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4583" name="Line 7"/>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4584" name="Line 8"/>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4585" name="Line 9"/>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4586" name="Line 10"/>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4587" name="Rectangle 11"/>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4588" name="Rectangle 12"/>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4589" name="Rectangle 13"/>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4590" name="Rectangle 14"/>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4591" name="Rectangle 15"/>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4592" name="Rectangle 16"/>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4593"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4594" name="Rectangle 18"/>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4595" name="Group 19"/>
          <p:cNvGrpSpPr>
            <a:grpSpLocks/>
          </p:cNvGrpSpPr>
          <p:nvPr/>
        </p:nvGrpSpPr>
        <p:grpSpPr bwMode="auto">
          <a:xfrm>
            <a:off x="4598988" y="5475288"/>
            <a:ext cx="671512" cy="519112"/>
            <a:chOff x="2897" y="3449"/>
            <a:chExt cx="423" cy="327"/>
          </a:xfrm>
        </p:grpSpPr>
        <p:sp>
          <p:nvSpPr>
            <p:cNvPr id="24615"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4616"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4596" name="Group 22"/>
          <p:cNvGrpSpPr>
            <a:grpSpLocks/>
          </p:cNvGrpSpPr>
          <p:nvPr/>
        </p:nvGrpSpPr>
        <p:grpSpPr bwMode="auto">
          <a:xfrm>
            <a:off x="2822575" y="5449888"/>
            <a:ext cx="671513" cy="569912"/>
            <a:chOff x="1778" y="3433"/>
            <a:chExt cx="423" cy="359"/>
          </a:xfrm>
        </p:grpSpPr>
        <p:sp>
          <p:nvSpPr>
            <p:cNvPr id="24613"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4614"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4597" name="Group 25"/>
          <p:cNvGrpSpPr>
            <a:grpSpLocks/>
          </p:cNvGrpSpPr>
          <p:nvPr/>
        </p:nvGrpSpPr>
        <p:grpSpPr bwMode="auto">
          <a:xfrm>
            <a:off x="1906588" y="5445125"/>
            <a:ext cx="619125" cy="577850"/>
            <a:chOff x="1201" y="3430"/>
            <a:chExt cx="390" cy="364"/>
          </a:xfrm>
        </p:grpSpPr>
        <p:sp>
          <p:nvSpPr>
            <p:cNvPr id="24611"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4612"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4598" name="Group 28"/>
          <p:cNvGrpSpPr>
            <a:grpSpLocks/>
          </p:cNvGrpSpPr>
          <p:nvPr/>
        </p:nvGrpSpPr>
        <p:grpSpPr bwMode="auto">
          <a:xfrm>
            <a:off x="7764463" y="5480050"/>
            <a:ext cx="727075" cy="508000"/>
            <a:chOff x="4891" y="3452"/>
            <a:chExt cx="458" cy="320"/>
          </a:xfrm>
        </p:grpSpPr>
        <p:sp>
          <p:nvSpPr>
            <p:cNvPr id="24609"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4610"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4599" name="Group 31"/>
          <p:cNvGrpSpPr>
            <a:grpSpLocks/>
          </p:cNvGrpSpPr>
          <p:nvPr/>
        </p:nvGrpSpPr>
        <p:grpSpPr bwMode="auto">
          <a:xfrm>
            <a:off x="3713163" y="5465763"/>
            <a:ext cx="619125" cy="558800"/>
            <a:chOff x="2339" y="3443"/>
            <a:chExt cx="390" cy="352"/>
          </a:xfrm>
        </p:grpSpPr>
        <p:pic>
          <p:nvPicPr>
            <p:cNvPr id="24607" name="Picture 32"/>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4608" name="Rectangle 33"/>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24600" name="Group 34"/>
          <p:cNvGrpSpPr>
            <a:grpSpLocks/>
          </p:cNvGrpSpPr>
          <p:nvPr/>
        </p:nvGrpSpPr>
        <p:grpSpPr bwMode="auto">
          <a:xfrm>
            <a:off x="5548313" y="5454650"/>
            <a:ext cx="619125" cy="550863"/>
            <a:chOff x="3495" y="3436"/>
            <a:chExt cx="390" cy="347"/>
          </a:xfrm>
        </p:grpSpPr>
        <p:pic>
          <p:nvPicPr>
            <p:cNvPr id="24605" name="Picture 35"/>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24606" name="Rectangle 36"/>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grpSp>
        <p:nvGrpSpPr>
          <p:cNvPr id="24601" name="Group 37"/>
          <p:cNvGrpSpPr>
            <a:grpSpLocks/>
          </p:cNvGrpSpPr>
          <p:nvPr/>
        </p:nvGrpSpPr>
        <p:grpSpPr bwMode="auto">
          <a:xfrm>
            <a:off x="6596063" y="4014788"/>
            <a:ext cx="1311275" cy="2832100"/>
            <a:chOff x="4155" y="2529"/>
            <a:chExt cx="826" cy="1784"/>
          </a:xfrm>
        </p:grpSpPr>
        <p:sp useBgFill="1">
          <p:nvSpPr>
            <p:cNvPr id="24603" name="Freeform 38"/>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4604" name="Rectangle 39"/>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pic>
        <p:nvPicPr>
          <p:cNvPr id="24602" name="Picture 40"/>
          <p:cNvPicPr>
            <a:picLocks noChangeArrowheads="1"/>
          </p:cNvPicPr>
          <p:nvPr/>
        </p:nvPicPr>
        <p:blipFill>
          <a:blip r:embed="rId9" cstate="print"/>
          <a:srcRect/>
          <a:stretch>
            <a:fillRect/>
          </a:stretch>
        </p:blipFill>
        <p:spPr bwMode="auto">
          <a:xfrm>
            <a:off x="6604000" y="2060575"/>
            <a:ext cx="1731963" cy="2800350"/>
          </a:xfrm>
          <a:prstGeom prst="rect">
            <a:avLst/>
          </a:prstGeom>
          <a:noFill/>
          <a:ln w="12700">
            <a:noFill/>
            <a:miter lim="800000"/>
            <a:headEnd/>
            <a:tailEnd/>
          </a:ln>
        </p:spPr>
      </p:pic>
    </p:spTree>
  </p:cSld>
  <p:clrMapOvr>
    <a:masterClrMapping/>
  </p:clrMapOvr>
  <p:transition>
    <p:cover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25603" name="Picture 48" descr="zhigangzhu"/>
          <p:cNvPicPr>
            <a:picLocks noChangeAspect="1" noChangeArrowheads="1"/>
          </p:cNvPicPr>
          <p:nvPr/>
        </p:nvPicPr>
        <p:blipFill>
          <a:blip r:embed="rId3" cstate="print"/>
          <a:srcRect/>
          <a:stretch>
            <a:fillRect/>
          </a:stretch>
        </p:blipFill>
        <p:spPr bwMode="auto">
          <a:xfrm>
            <a:off x="6400800" y="1524000"/>
            <a:ext cx="1676400" cy="1676400"/>
          </a:xfrm>
          <a:prstGeom prst="rect">
            <a:avLst/>
          </a:prstGeom>
          <a:noFill/>
          <a:ln w="9525">
            <a:noFill/>
            <a:miter lim="800000"/>
            <a:headEnd/>
            <a:tailEnd/>
          </a:ln>
        </p:spPr>
      </p:pic>
      <p:sp>
        <p:nvSpPr>
          <p:cNvPr id="34818" name="Rectangle 2"/>
          <p:cNvSpPr>
            <a:spLocks noGrp="1" noChangeArrowheads="1"/>
          </p:cNvSpPr>
          <p:nvPr>
            <p:ph type="title"/>
          </p:nvPr>
        </p:nvSpPr>
        <p:spPr/>
        <p:txBody>
          <a:bodyPr/>
          <a:lstStyle/>
          <a:p>
            <a:pPr>
              <a:defRPr/>
            </a:pPr>
            <a:r>
              <a:rPr lang="en-US" sz="4000"/>
              <a:t>Another Kind of Collision</a:t>
            </a:r>
          </a:p>
        </p:txBody>
      </p:sp>
      <p:sp>
        <p:nvSpPr>
          <p:cNvPr id="25605" name="Rectangle 3"/>
          <p:cNvSpPr>
            <a:spLocks noGrp="1" noChangeArrowheads="1"/>
          </p:cNvSpPr>
          <p:nvPr>
            <p:ph type="body" sz="half" idx="2"/>
          </p:nvPr>
        </p:nvSpPr>
        <p:spPr>
          <a:xfrm>
            <a:off x="762000" y="2057400"/>
            <a:ext cx="3810000" cy="4114800"/>
          </a:xfrm>
          <a:noFill/>
        </p:spPr>
        <p:txBody>
          <a:bodyPr/>
          <a:lstStyle/>
          <a:p>
            <a:pPr marL="0" indent="0">
              <a:buFont typeface="Monotype Sorts" pitchFamily="7" charset="2"/>
              <a:buNone/>
            </a:pPr>
            <a:r>
              <a:rPr lang="en-US">
                <a:solidFill>
                  <a:schemeClr val="hlink"/>
                </a:solidFill>
                <a:effectLst/>
                <a:latin typeface="Monotype Corsiva" pitchFamily="66" charset="0"/>
              </a:rPr>
              <a:t>Where would you be placed in this table, if there is no collision?  Use your social security number or some other favorite number.</a:t>
            </a:r>
          </a:p>
        </p:txBody>
      </p:sp>
      <p:sp>
        <p:nvSpPr>
          <p:cNvPr id="25606"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5607" name="Line 5"/>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5608" name="Line 6"/>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5609" name="Line 7"/>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5610" name="Line 8"/>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5611" name="Line 9"/>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5612" name="Line 10"/>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5613" name="Rectangle 11"/>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5614" name="Rectangle 12"/>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5615" name="Rectangle 13"/>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5616" name="Rectangle 14"/>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5617" name="Rectangle 15"/>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5618" name="Rectangle 16"/>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5619"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5620" name="Rectangle 18"/>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5621" name="Group 21"/>
          <p:cNvGrpSpPr>
            <a:grpSpLocks/>
          </p:cNvGrpSpPr>
          <p:nvPr/>
        </p:nvGrpSpPr>
        <p:grpSpPr bwMode="auto">
          <a:xfrm>
            <a:off x="4598988" y="5475288"/>
            <a:ext cx="671512" cy="519112"/>
            <a:chOff x="2897" y="3449"/>
            <a:chExt cx="423" cy="327"/>
          </a:xfrm>
        </p:grpSpPr>
        <p:sp>
          <p:nvSpPr>
            <p:cNvPr id="25645" name="Rectangle 19"/>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5646" name="Picture 20"/>
            <p:cNvPicPr>
              <a:picLocks noChangeArrowheads="1"/>
            </p:cNvPicPr>
            <p:nvPr/>
          </p:nvPicPr>
          <p:blipFill>
            <a:blip r:embed="rId4"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5622" name="Group 24"/>
          <p:cNvGrpSpPr>
            <a:grpSpLocks/>
          </p:cNvGrpSpPr>
          <p:nvPr/>
        </p:nvGrpSpPr>
        <p:grpSpPr bwMode="auto">
          <a:xfrm>
            <a:off x="2822575" y="5449888"/>
            <a:ext cx="671513" cy="569912"/>
            <a:chOff x="1778" y="3433"/>
            <a:chExt cx="423" cy="359"/>
          </a:xfrm>
        </p:grpSpPr>
        <p:sp>
          <p:nvSpPr>
            <p:cNvPr id="25643" name="Rectangle 22"/>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5644" name="Picture 23"/>
            <p:cNvPicPr>
              <a:picLocks noChangeArrowheads="1"/>
            </p:cNvPicPr>
            <p:nvPr/>
          </p:nvPicPr>
          <p:blipFill>
            <a:blip r:embed="rId5" cstate="print"/>
            <a:srcRect/>
            <a:stretch>
              <a:fillRect/>
            </a:stretch>
          </p:blipFill>
          <p:spPr bwMode="auto">
            <a:xfrm>
              <a:off x="1806" y="3488"/>
              <a:ext cx="327" cy="304"/>
            </a:xfrm>
            <a:prstGeom prst="rect">
              <a:avLst/>
            </a:prstGeom>
            <a:noFill/>
            <a:ln w="12700">
              <a:noFill/>
              <a:miter lim="800000"/>
              <a:headEnd/>
              <a:tailEnd/>
            </a:ln>
          </p:spPr>
        </p:pic>
      </p:grpSp>
      <p:grpSp>
        <p:nvGrpSpPr>
          <p:cNvPr id="25623" name="Group 27"/>
          <p:cNvGrpSpPr>
            <a:grpSpLocks/>
          </p:cNvGrpSpPr>
          <p:nvPr/>
        </p:nvGrpSpPr>
        <p:grpSpPr bwMode="auto">
          <a:xfrm>
            <a:off x="1906588" y="5445125"/>
            <a:ext cx="619125" cy="577850"/>
            <a:chOff x="1201" y="3430"/>
            <a:chExt cx="390" cy="364"/>
          </a:xfrm>
        </p:grpSpPr>
        <p:sp>
          <p:nvSpPr>
            <p:cNvPr id="25641" name="Rectangle 25"/>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5642" name="Picture 26"/>
            <p:cNvPicPr>
              <a:picLocks noChangeArrowheads="1"/>
            </p:cNvPicPr>
            <p:nvPr/>
          </p:nvPicPr>
          <p:blipFill>
            <a:blip r:embed="rId6" cstate="print"/>
            <a:srcRect/>
            <a:stretch>
              <a:fillRect/>
            </a:stretch>
          </p:blipFill>
          <p:spPr bwMode="auto">
            <a:xfrm>
              <a:off x="1219" y="3493"/>
              <a:ext cx="335" cy="301"/>
            </a:xfrm>
            <a:prstGeom prst="rect">
              <a:avLst/>
            </a:prstGeom>
            <a:noFill/>
            <a:ln w="12700">
              <a:noFill/>
              <a:miter lim="800000"/>
              <a:headEnd/>
              <a:tailEnd/>
            </a:ln>
          </p:spPr>
        </p:pic>
      </p:grpSp>
      <p:grpSp>
        <p:nvGrpSpPr>
          <p:cNvPr id="25624" name="Group 30"/>
          <p:cNvGrpSpPr>
            <a:grpSpLocks/>
          </p:cNvGrpSpPr>
          <p:nvPr/>
        </p:nvGrpSpPr>
        <p:grpSpPr bwMode="auto">
          <a:xfrm>
            <a:off x="7764463" y="5480050"/>
            <a:ext cx="727075" cy="508000"/>
            <a:chOff x="4891" y="3452"/>
            <a:chExt cx="458" cy="320"/>
          </a:xfrm>
        </p:grpSpPr>
        <p:sp>
          <p:nvSpPr>
            <p:cNvPr id="25639" name="Rectangle 28"/>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5640" name="Picture 29"/>
            <p:cNvPicPr>
              <a:picLocks noChangeArrowheads="1"/>
            </p:cNvPicPr>
            <p:nvPr/>
          </p:nvPicPr>
          <p:blipFill>
            <a:blip r:embed="rId7" cstate="print"/>
            <a:srcRect b="53265"/>
            <a:stretch>
              <a:fillRect/>
            </a:stretch>
          </p:blipFill>
          <p:spPr bwMode="auto">
            <a:xfrm>
              <a:off x="4891" y="3500"/>
              <a:ext cx="458" cy="272"/>
            </a:xfrm>
            <a:prstGeom prst="rect">
              <a:avLst/>
            </a:prstGeom>
            <a:noFill/>
            <a:ln w="12700">
              <a:noFill/>
              <a:miter lim="800000"/>
              <a:headEnd/>
              <a:tailEnd/>
            </a:ln>
          </p:spPr>
        </p:pic>
      </p:grpSp>
      <p:grpSp>
        <p:nvGrpSpPr>
          <p:cNvPr id="25625" name="Group 33"/>
          <p:cNvGrpSpPr>
            <a:grpSpLocks/>
          </p:cNvGrpSpPr>
          <p:nvPr/>
        </p:nvGrpSpPr>
        <p:grpSpPr bwMode="auto">
          <a:xfrm>
            <a:off x="3713163" y="5465763"/>
            <a:ext cx="619125" cy="558800"/>
            <a:chOff x="2339" y="3443"/>
            <a:chExt cx="390" cy="352"/>
          </a:xfrm>
        </p:grpSpPr>
        <p:pic>
          <p:nvPicPr>
            <p:cNvPr id="25637" name="Picture 31"/>
            <p:cNvPicPr>
              <a:picLocks noChangeArrowheads="1"/>
            </p:cNvPicPr>
            <p:nvPr/>
          </p:nvPicPr>
          <p:blipFill>
            <a:blip r:embed="rId8" cstate="print"/>
            <a:srcRect l="51312" b="42639"/>
            <a:stretch>
              <a:fillRect/>
            </a:stretch>
          </p:blipFill>
          <p:spPr bwMode="auto">
            <a:xfrm>
              <a:off x="2369" y="3495"/>
              <a:ext cx="334" cy="300"/>
            </a:xfrm>
            <a:prstGeom prst="rect">
              <a:avLst/>
            </a:prstGeom>
            <a:noFill/>
            <a:ln w="12700">
              <a:noFill/>
              <a:miter lim="800000"/>
              <a:headEnd/>
              <a:tailEnd/>
            </a:ln>
          </p:spPr>
        </p:pic>
        <p:sp>
          <p:nvSpPr>
            <p:cNvPr id="25638" name="Rectangle 32"/>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25626" name="Group 36"/>
          <p:cNvGrpSpPr>
            <a:grpSpLocks/>
          </p:cNvGrpSpPr>
          <p:nvPr/>
        </p:nvGrpSpPr>
        <p:grpSpPr bwMode="auto">
          <a:xfrm>
            <a:off x="5548313" y="5454650"/>
            <a:ext cx="619125" cy="550863"/>
            <a:chOff x="3495" y="3436"/>
            <a:chExt cx="390" cy="347"/>
          </a:xfrm>
        </p:grpSpPr>
        <p:pic>
          <p:nvPicPr>
            <p:cNvPr id="25635" name="Picture 34"/>
            <p:cNvPicPr>
              <a:picLocks noChangeArrowheads="1"/>
            </p:cNvPicPr>
            <p:nvPr/>
          </p:nvPicPr>
          <p:blipFill>
            <a:blip r:embed="rId9" cstate="print"/>
            <a:srcRect/>
            <a:stretch>
              <a:fillRect/>
            </a:stretch>
          </p:blipFill>
          <p:spPr bwMode="auto">
            <a:xfrm>
              <a:off x="3530" y="3511"/>
              <a:ext cx="295" cy="272"/>
            </a:xfrm>
            <a:prstGeom prst="rect">
              <a:avLst/>
            </a:prstGeom>
            <a:noFill/>
            <a:ln w="12700">
              <a:noFill/>
              <a:miter lim="800000"/>
              <a:headEnd/>
              <a:tailEnd/>
            </a:ln>
          </p:spPr>
        </p:pic>
        <p:sp>
          <p:nvSpPr>
            <p:cNvPr id="25636" name="Rectangle 35"/>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grpSp>
        <p:nvGrpSpPr>
          <p:cNvPr id="25627" name="Group 39"/>
          <p:cNvGrpSpPr>
            <a:grpSpLocks/>
          </p:cNvGrpSpPr>
          <p:nvPr/>
        </p:nvGrpSpPr>
        <p:grpSpPr bwMode="auto">
          <a:xfrm>
            <a:off x="6596063" y="4014788"/>
            <a:ext cx="1311275" cy="2832100"/>
            <a:chOff x="4155" y="2529"/>
            <a:chExt cx="826" cy="1784"/>
          </a:xfrm>
        </p:grpSpPr>
        <p:sp useBgFill="1">
          <p:nvSpPr>
            <p:cNvPr id="25633" name="Freeform 37"/>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5634" name="Rectangle 38"/>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sp>
        <p:nvSpPr>
          <p:cNvPr id="25628" name="Oval 43"/>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5629" name="Rectangle 44"/>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155779023</a:t>
            </a:r>
          </a:p>
        </p:txBody>
      </p:sp>
      <p:sp>
        <p:nvSpPr>
          <p:cNvPr id="25630" name="Line 45"/>
          <p:cNvSpPr>
            <a:spLocks noChangeShapeType="1"/>
          </p:cNvSpPr>
          <p:nvPr/>
        </p:nvSpPr>
        <p:spPr bwMode="auto">
          <a:xfrm>
            <a:off x="6248400" y="3352800"/>
            <a:ext cx="1600200" cy="1916113"/>
          </a:xfrm>
          <a:prstGeom prst="line">
            <a:avLst/>
          </a:prstGeom>
          <a:noFill/>
          <a:ln w="50800">
            <a:solidFill>
              <a:schemeClr val="accent2"/>
            </a:solidFill>
            <a:round/>
            <a:headEnd/>
            <a:tailEnd type="triangle" w="med" len="med"/>
          </a:ln>
        </p:spPr>
        <p:txBody>
          <a:bodyPr/>
          <a:lstStyle/>
          <a:p>
            <a:endParaRPr lang="en-US"/>
          </a:p>
        </p:txBody>
      </p:sp>
      <p:sp>
        <p:nvSpPr>
          <p:cNvPr id="25631" name="AutoShape 46"/>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[700].</a:t>
            </a:r>
          </a:p>
        </p:txBody>
      </p:sp>
      <p:pic>
        <p:nvPicPr>
          <p:cNvPr id="25632" name="Picture 47"/>
          <p:cNvPicPr>
            <a:picLocks noChangeArrowheads="1"/>
          </p:cNvPicPr>
          <p:nvPr/>
        </p:nvPicPr>
        <p:blipFill>
          <a:blip r:embed="rId10" cstate="print"/>
          <a:srcRect t="67752" r="46098"/>
          <a:stretch>
            <a:fillRect/>
          </a:stretch>
        </p:blipFill>
        <p:spPr bwMode="auto">
          <a:xfrm>
            <a:off x="7620000" y="5715000"/>
            <a:ext cx="1304925" cy="769938"/>
          </a:xfrm>
          <a:prstGeom prst="rect">
            <a:avLst/>
          </a:prstGeom>
          <a:noFill/>
          <a:ln w="12700">
            <a:noFill/>
            <a:miter lim="800000"/>
            <a:headEnd/>
            <a:tailEnd/>
          </a:ln>
        </p:spPr>
      </p:pic>
    </p:spTree>
  </p:cSld>
  <p:clrMapOvr>
    <a:masterClrMapping/>
  </p:clrMapOvr>
  <p:transition>
    <p:cover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sz="half" idx="1"/>
          </p:nvPr>
        </p:nvSpPr>
        <p:spPr>
          <a:xfrm>
            <a:off x="4191000" y="1981200"/>
            <a:ext cx="4572000" cy="4114800"/>
          </a:xfrm>
          <a:noFill/>
        </p:spPr>
        <p:txBody>
          <a:bodyPr/>
          <a:lstStyle/>
          <a:p>
            <a:r>
              <a:rPr lang="en-US" sz="2800">
                <a:effectLst/>
              </a:rPr>
              <a:t>Chapter 12 discusses several ways of storing information in an array, and later searching for the information. </a:t>
            </a:r>
            <a:endParaRPr lang="en-US" sz="2800" b="1" u="sng">
              <a:solidFill>
                <a:schemeClr val="accent2"/>
              </a:solidFill>
              <a:effectLst/>
            </a:endParaRPr>
          </a:p>
          <a:p>
            <a:r>
              <a:rPr lang="en-US" sz="2800" u="sng">
                <a:solidFill>
                  <a:schemeClr val="accent2"/>
                </a:solidFill>
                <a:effectLst/>
              </a:rPr>
              <a:t>Hash tables</a:t>
            </a:r>
            <a:r>
              <a:rPr lang="en-US" sz="2800">
                <a:solidFill>
                  <a:schemeClr val="accent2"/>
                </a:solidFill>
                <a:effectLst/>
              </a:rPr>
              <a:t> </a:t>
            </a:r>
            <a:r>
              <a:rPr lang="en-US" sz="2800">
                <a:effectLst/>
              </a:rPr>
              <a:t>are a common approach to the storing/searching problem. </a:t>
            </a:r>
          </a:p>
          <a:p>
            <a:r>
              <a:rPr lang="en-US" sz="2800">
                <a:effectLst/>
              </a:rPr>
              <a:t>This presentation introduces hash tables.</a:t>
            </a:r>
          </a:p>
        </p:txBody>
      </p:sp>
      <p:pic>
        <p:nvPicPr>
          <p:cNvPr id="1028"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p:spPr>
      </p:pic>
      <p:sp>
        <p:nvSpPr>
          <p:cNvPr id="4100" name="Rectangle 4"/>
          <p:cNvSpPr>
            <a:spLocks noGrp="1" noChangeArrowheads="1"/>
          </p:cNvSpPr>
          <p:nvPr>
            <p:ph type="title"/>
          </p:nvPr>
        </p:nvSpPr>
        <p:spPr>
          <a:xfrm>
            <a:off x="990600" y="266700"/>
            <a:ext cx="7772400" cy="1143000"/>
          </a:xfrm>
        </p:spPr>
        <p:txBody>
          <a:bodyPr/>
          <a:lstStyle/>
          <a:p>
            <a:pPr>
              <a:defRPr/>
            </a:pPr>
            <a:r>
              <a:rPr lang="en-US"/>
              <a:t>Hash Tables</a:t>
            </a:r>
          </a:p>
        </p:txBody>
      </p:sp>
      <p:graphicFrame>
        <p:nvGraphicFramePr>
          <p:cNvPr id="1026" name="Object 5">
            <a:hlinkClick r:id="" action="ppaction://ole?verb=0"/>
          </p:cNvPr>
          <p:cNvGraphicFramePr>
            <a:graphicFrameLocks/>
          </p:cNvGraphicFramePr>
          <p:nvPr/>
        </p:nvGraphicFramePr>
        <p:xfrm>
          <a:off x="6024563" y="200025"/>
          <a:ext cx="1800225" cy="1196975"/>
        </p:xfrm>
        <a:graphic>
          <a:graphicData uri="http://schemas.openxmlformats.org/presentationml/2006/ole">
            <mc:AlternateContent xmlns:mc="http://schemas.openxmlformats.org/markup-compatibility/2006">
              <mc:Choice xmlns:v="urn:schemas-microsoft-com:vml" Requires="v">
                <p:oleObj name="WordArt 2.0" r:id="rId4" imgW="6094080" imgH="4063680" progId="">
                  <p:embed/>
                </p:oleObj>
              </mc:Choice>
              <mc:Fallback>
                <p:oleObj name="WordArt 2.0" r:id="rId4" imgW="6094080" imgH="4063680" progId="">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4563" y="200025"/>
                        <a:ext cx="1800225" cy="11969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1030" name="Picture 6"/>
          <p:cNvPicPr>
            <a:picLocks noChangeArrowheads="1"/>
          </p:cNvPicPr>
          <p:nvPr/>
        </p:nvPicPr>
        <p:blipFill>
          <a:blip r:embed="rId6" cstate="print"/>
          <a:srcRect/>
          <a:stretch>
            <a:fillRect/>
          </a:stretch>
        </p:blipFill>
        <p:spPr bwMode="auto">
          <a:xfrm>
            <a:off x="0" y="2189163"/>
            <a:ext cx="4019550" cy="3178175"/>
          </a:xfrm>
          <a:prstGeom prst="rect">
            <a:avLst/>
          </a:prstGeom>
          <a:noFill/>
          <a:ln w="12700">
            <a:noFill/>
            <a:miter lim="800000"/>
            <a:headEnd/>
            <a:tailEnd/>
          </a:ln>
        </p:spPr>
      </p:pic>
      <p:sp>
        <p:nvSpPr>
          <p:cNvPr id="4103" name="Rectangle 7"/>
          <p:cNvSpPr>
            <a:spLocks noChangeArrowheads="1"/>
          </p:cNvSpPr>
          <p:nvPr/>
        </p:nvSpPr>
        <p:spPr bwMode="auto">
          <a:xfrm>
            <a:off x="366713" y="5424488"/>
            <a:ext cx="2820987" cy="1549400"/>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effectLst>
                  <a:outerShdw blurRad="38100" dist="38100" dir="2700000" algn="tl">
                    <a:srgbClr val="000000"/>
                  </a:outerShdw>
                </a:effectLst>
                <a:latin typeface="Arial" charset="0"/>
              </a:rPr>
              <a:t>Data Structures</a:t>
            </a:r>
          </a:p>
          <a:p>
            <a:r>
              <a:rPr lang="en-US" b="1">
                <a:solidFill>
                  <a:schemeClr val="tx1"/>
                </a:solidFill>
                <a:effectLst>
                  <a:outerShdw blurRad="38100" dist="38100" dir="2700000" algn="tl">
                    <a:srgbClr val="000000"/>
                  </a:outerShdw>
                </a:effectLst>
                <a:latin typeface="Arial" charset="0"/>
              </a:rPr>
              <a:t>and Other Objects</a:t>
            </a:r>
          </a:p>
          <a:p>
            <a:r>
              <a:rPr lang="en-US" b="1">
                <a:solidFill>
                  <a:schemeClr val="tx1"/>
                </a:solidFill>
                <a:effectLst>
                  <a:outerShdw blurRad="38100" dist="38100" dir="2700000" algn="tl">
                    <a:srgbClr val="000000"/>
                  </a:outerShdw>
                </a:effectLst>
                <a:latin typeface="Arial" charset="0"/>
              </a:rPr>
              <a:t>Using C++</a:t>
            </a:r>
          </a:p>
          <a:p>
            <a:pPr eaLnBrk="1"/>
            <a:endParaRPr lang="en-US" b="1">
              <a:solidFill>
                <a:schemeClr val="tx1"/>
              </a:solidFill>
              <a:effectLst>
                <a:outerShdw blurRad="38100" dist="38100" dir="2700000" algn="tl">
                  <a:srgbClr val="000000"/>
                </a:outerShdw>
              </a:effectLst>
              <a:latin typeface="Arial"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26627" name="Picture 3" descr="zhigangzhu"/>
          <p:cNvPicPr>
            <a:picLocks noChangeAspect="1" noChangeArrowheads="1"/>
          </p:cNvPicPr>
          <p:nvPr/>
        </p:nvPicPr>
        <p:blipFill>
          <a:blip r:embed="rId3" cstate="print"/>
          <a:srcRect/>
          <a:stretch>
            <a:fillRect/>
          </a:stretch>
        </p:blipFill>
        <p:spPr bwMode="auto">
          <a:xfrm>
            <a:off x="6400800" y="1524000"/>
            <a:ext cx="1676400" cy="1676400"/>
          </a:xfrm>
          <a:prstGeom prst="rect">
            <a:avLst/>
          </a:prstGeom>
          <a:noFill/>
          <a:ln w="9525">
            <a:noFill/>
            <a:miter lim="800000"/>
            <a:headEnd/>
            <a:tailEnd/>
          </a:ln>
        </p:spPr>
      </p:pic>
      <p:sp>
        <p:nvSpPr>
          <p:cNvPr id="77828" name="Rectangle 4"/>
          <p:cNvSpPr>
            <a:spLocks noGrp="1" noChangeArrowheads="1"/>
          </p:cNvSpPr>
          <p:nvPr>
            <p:ph type="title"/>
          </p:nvPr>
        </p:nvSpPr>
        <p:spPr/>
        <p:txBody>
          <a:bodyPr/>
          <a:lstStyle/>
          <a:p>
            <a:pPr>
              <a:defRPr/>
            </a:pPr>
            <a:r>
              <a:rPr lang="en-US" sz="4000"/>
              <a:t>Another Kind of Collision</a:t>
            </a:r>
          </a:p>
        </p:txBody>
      </p:sp>
      <p:sp>
        <p:nvSpPr>
          <p:cNvPr id="26629" name="Rectangle 5"/>
          <p:cNvSpPr>
            <a:spLocks noGrp="1" noChangeArrowheads="1"/>
          </p:cNvSpPr>
          <p:nvPr>
            <p:ph type="body" sz="half" idx="2"/>
          </p:nvPr>
        </p:nvSpPr>
        <p:spPr>
          <a:xfrm>
            <a:off x="762000" y="2057400"/>
            <a:ext cx="3810000" cy="4114800"/>
          </a:xfrm>
          <a:noFill/>
        </p:spPr>
        <p:txBody>
          <a:bodyPr/>
          <a:lstStyle/>
          <a:p>
            <a:pPr marL="0" indent="0">
              <a:buFont typeface="Monotype Sorts" pitchFamily="7" charset="2"/>
              <a:buNone/>
            </a:pPr>
            <a:r>
              <a:rPr lang="en-US">
                <a:solidFill>
                  <a:schemeClr val="hlink"/>
                </a:solidFill>
                <a:effectLst/>
                <a:latin typeface="Monotype Corsiva" pitchFamily="66" charset="0"/>
              </a:rPr>
              <a:t>Where would you be placed in this table, if there is no collision?  Use your social security number or some other favorite number.</a:t>
            </a:r>
          </a:p>
        </p:txBody>
      </p:sp>
      <p:sp>
        <p:nvSpPr>
          <p:cNvPr id="26630" name="Rectangle 6"/>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6631" name="Line 7"/>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6632" name="Line 8"/>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6633" name="Line 9"/>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6634" name="Line 10"/>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6635" name="Line 11"/>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6636" name="Line 12"/>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6637" name="Rectangle 13"/>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6638" name="Rectangle 14"/>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6639" name="Rectangle 15"/>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6640" name="Rectangle 16"/>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6641" name="Rectangle 17"/>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6642" name="Rectangle 18"/>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6643" name="Rectangle 19"/>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6644" name="Rectangle 20"/>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6645" name="Group 21"/>
          <p:cNvGrpSpPr>
            <a:grpSpLocks/>
          </p:cNvGrpSpPr>
          <p:nvPr/>
        </p:nvGrpSpPr>
        <p:grpSpPr bwMode="auto">
          <a:xfrm>
            <a:off x="4598988" y="5475288"/>
            <a:ext cx="671512" cy="519112"/>
            <a:chOff x="2897" y="3449"/>
            <a:chExt cx="423" cy="327"/>
          </a:xfrm>
        </p:grpSpPr>
        <p:sp>
          <p:nvSpPr>
            <p:cNvPr id="26669" name="Rectangle 22"/>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6670" name="Picture 23"/>
            <p:cNvPicPr>
              <a:picLocks noChangeArrowheads="1"/>
            </p:cNvPicPr>
            <p:nvPr/>
          </p:nvPicPr>
          <p:blipFill>
            <a:blip r:embed="rId4"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6646" name="Group 24"/>
          <p:cNvGrpSpPr>
            <a:grpSpLocks/>
          </p:cNvGrpSpPr>
          <p:nvPr/>
        </p:nvGrpSpPr>
        <p:grpSpPr bwMode="auto">
          <a:xfrm>
            <a:off x="2822575" y="5449888"/>
            <a:ext cx="671513" cy="569912"/>
            <a:chOff x="1778" y="3433"/>
            <a:chExt cx="423" cy="359"/>
          </a:xfrm>
        </p:grpSpPr>
        <p:sp>
          <p:nvSpPr>
            <p:cNvPr id="26667" name="Rectangle 25"/>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6668" name="Picture 26"/>
            <p:cNvPicPr>
              <a:picLocks noChangeArrowheads="1"/>
            </p:cNvPicPr>
            <p:nvPr/>
          </p:nvPicPr>
          <p:blipFill>
            <a:blip r:embed="rId5" cstate="print"/>
            <a:srcRect/>
            <a:stretch>
              <a:fillRect/>
            </a:stretch>
          </p:blipFill>
          <p:spPr bwMode="auto">
            <a:xfrm>
              <a:off x="1806" y="3488"/>
              <a:ext cx="327" cy="304"/>
            </a:xfrm>
            <a:prstGeom prst="rect">
              <a:avLst/>
            </a:prstGeom>
            <a:noFill/>
            <a:ln w="12700">
              <a:noFill/>
              <a:miter lim="800000"/>
              <a:headEnd/>
              <a:tailEnd/>
            </a:ln>
          </p:spPr>
        </p:pic>
      </p:grpSp>
      <p:grpSp>
        <p:nvGrpSpPr>
          <p:cNvPr id="26647" name="Group 27"/>
          <p:cNvGrpSpPr>
            <a:grpSpLocks/>
          </p:cNvGrpSpPr>
          <p:nvPr/>
        </p:nvGrpSpPr>
        <p:grpSpPr bwMode="auto">
          <a:xfrm>
            <a:off x="1906588" y="5445125"/>
            <a:ext cx="619125" cy="577850"/>
            <a:chOff x="1201" y="3430"/>
            <a:chExt cx="390" cy="364"/>
          </a:xfrm>
        </p:grpSpPr>
        <p:sp>
          <p:nvSpPr>
            <p:cNvPr id="26665" name="Rectangle 28"/>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6666" name="Picture 29"/>
            <p:cNvPicPr>
              <a:picLocks noChangeArrowheads="1"/>
            </p:cNvPicPr>
            <p:nvPr/>
          </p:nvPicPr>
          <p:blipFill>
            <a:blip r:embed="rId6" cstate="print"/>
            <a:srcRect/>
            <a:stretch>
              <a:fillRect/>
            </a:stretch>
          </p:blipFill>
          <p:spPr bwMode="auto">
            <a:xfrm>
              <a:off x="1219" y="3493"/>
              <a:ext cx="335" cy="301"/>
            </a:xfrm>
            <a:prstGeom prst="rect">
              <a:avLst/>
            </a:prstGeom>
            <a:noFill/>
            <a:ln w="12700">
              <a:noFill/>
              <a:miter lim="800000"/>
              <a:headEnd/>
              <a:tailEnd/>
            </a:ln>
          </p:spPr>
        </p:pic>
      </p:grpSp>
      <p:grpSp>
        <p:nvGrpSpPr>
          <p:cNvPr id="26648" name="Group 30"/>
          <p:cNvGrpSpPr>
            <a:grpSpLocks/>
          </p:cNvGrpSpPr>
          <p:nvPr/>
        </p:nvGrpSpPr>
        <p:grpSpPr bwMode="auto">
          <a:xfrm>
            <a:off x="7764463" y="5480050"/>
            <a:ext cx="727075" cy="508000"/>
            <a:chOff x="4891" y="3452"/>
            <a:chExt cx="458" cy="320"/>
          </a:xfrm>
        </p:grpSpPr>
        <p:sp>
          <p:nvSpPr>
            <p:cNvPr id="26663" name="Rectangle 31"/>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6664" name="Picture 32"/>
            <p:cNvPicPr>
              <a:picLocks noChangeArrowheads="1"/>
            </p:cNvPicPr>
            <p:nvPr/>
          </p:nvPicPr>
          <p:blipFill>
            <a:blip r:embed="rId7" cstate="print"/>
            <a:srcRect b="53265"/>
            <a:stretch>
              <a:fillRect/>
            </a:stretch>
          </p:blipFill>
          <p:spPr bwMode="auto">
            <a:xfrm>
              <a:off x="4891" y="3500"/>
              <a:ext cx="458" cy="272"/>
            </a:xfrm>
            <a:prstGeom prst="rect">
              <a:avLst/>
            </a:prstGeom>
            <a:noFill/>
            <a:ln w="12700">
              <a:noFill/>
              <a:miter lim="800000"/>
              <a:headEnd/>
              <a:tailEnd/>
            </a:ln>
          </p:spPr>
        </p:pic>
      </p:grpSp>
      <p:grpSp>
        <p:nvGrpSpPr>
          <p:cNvPr id="26649" name="Group 33"/>
          <p:cNvGrpSpPr>
            <a:grpSpLocks/>
          </p:cNvGrpSpPr>
          <p:nvPr/>
        </p:nvGrpSpPr>
        <p:grpSpPr bwMode="auto">
          <a:xfrm>
            <a:off x="3713163" y="5465763"/>
            <a:ext cx="619125" cy="558800"/>
            <a:chOff x="2339" y="3443"/>
            <a:chExt cx="390" cy="352"/>
          </a:xfrm>
        </p:grpSpPr>
        <p:pic>
          <p:nvPicPr>
            <p:cNvPr id="26661" name="Picture 34"/>
            <p:cNvPicPr>
              <a:picLocks noChangeArrowheads="1"/>
            </p:cNvPicPr>
            <p:nvPr/>
          </p:nvPicPr>
          <p:blipFill>
            <a:blip r:embed="rId8" cstate="print"/>
            <a:srcRect l="51312" b="42639"/>
            <a:stretch>
              <a:fillRect/>
            </a:stretch>
          </p:blipFill>
          <p:spPr bwMode="auto">
            <a:xfrm>
              <a:off x="2369" y="3495"/>
              <a:ext cx="334" cy="300"/>
            </a:xfrm>
            <a:prstGeom prst="rect">
              <a:avLst/>
            </a:prstGeom>
            <a:noFill/>
            <a:ln w="12700">
              <a:noFill/>
              <a:miter lim="800000"/>
              <a:headEnd/>
              <a:tailEnd/>
            </a:ln>
          </p:spPr>
        </p:pic>
        <p:sp>
          <p:nvSpPr>
            <p:cNvPr id="26662" name="Rectangle 35"/>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26650" name="Group 36"/>
          <p:cNvGrpSpPr>
            <a:grpSpLocks/>
          </p:cNvGrpSpPr>
          <p:nvPr/>
        </p:nvGrpSpPr>
        <p:grpSpPr bwMode="auto">
          <a:xfrm>
            <a:off x="5548313" y="5454650"/>
            <a:ext cx="619125" cy="550863"/>
            <a:chOff x="3495" y="3436"/>
            <a:chExt cx="390" cy="347"/>
          </a:xfrm>
        </p:grpSpPr>
        <p:pic>
          <p:nvPicPr>
            <p:cNvPr id="26659" name="Picture 37"/>
            <p:cNvPicPr>
              <a:picLocks noChangeArrowheads="1"/>
            </p:cNvPicPr>
            <p:nvPr/>
          </p:nvPicPr>
          <p:blipFill>
            <a:blip r:embed="rId9" cstate="print"/>
            <a:srcRect/>
            <a:stretch>
              <a:fillRect/>
            </a:stretch>
          </p:blipFill>
          <p:spPr bwMode="auto">
            <a:xfrm>
              <a:off x="3530" y="3511"/>
              <a:ext cx="295" cy="272"/>
            </a:xfrm>
            <a:prstGeom prst="rect">
              <a:avLst/>
            </a:prstGeom>
            <a:noFill/>
            <a:ln w="12700">
              <a:noFill/>
              <a:miter lim="800000"/>
              <a:headEnd/>
              <a:tailEnd/>
            </a:ln>
          </p:spPr>
        </p:pic>
        <p:sp>
          <p:nvSpPr>
            <p:cNvPr id="26660" name="Rectangle 38"/>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grpSp>
        <p:nvGrpSpPr>
          <p:cNvPr id="26651" name="Group 39"/>
          <p:cNvGrpSpPr>
            <a:grpSpLocks/>
          </p:cNvGrpSpPr>
          <p:nvPr/>
        </p:nvGrpSpPr>
        <p:grpSpPr bwMode="auto">
          <a:xfrm>
            <a:off x="6596063" y="4014788"/>
            <a:ext cx="1311275" cy="2832100"/>
            <a:chOff x="4155" y="2529"/>
            <a:chExt cx="826" cy="1784"/>
          </a:xfrm>
        </p:grpSpPr>
        <p:sp useBgFill="1">
          <p:nvSpPr>
            <p:cNvPr id="26657" name="Freeform 40"/>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6658" name="Rectangle 41"/>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sp>
        <p:nvSpPr>
          <p:cNvPr id="26652"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6653" name="Rectangle 43"/>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155779023</a:t>
            </a:r>
          </a:p>
        </p:txBody>
      </p:sp>
      <p:sp>
        <p:nvSpPr>
          <p:cNvPr id="26654" name="Line 44"/>
          <p:cNvSpPr>
            <a:spLocks noChangeShapeType="1"/>
          </p:cNvSpPr>
          <p:nvPr/>
        </p:nvSpPr>
        <p:spPr bwMode="auto">
          <a:xfrm flipH="1">
            <a:off x="1295400" y="3352800"/>
            <a:ext cx="4953000" cy="1981200"/>
          </a:xfrm>
          <a:prstGeom prst="line">
            <a:avLst/>
          </a:prstGeom>
          <a:noFill/>
          <a:ln w="50800">
            <a:solidFill>
              <a:schemeClr val="accent2"/>
            </a:solidFill>
            <a:round/>
            <a:headEnd/>
            <a:tailEnd type="triangle" w="med" len="med"/>
          </a:ln>
        </p:spPr>
        <p:txBody>
          <a:bodyPr/>
          <a:lstStyle/>
          <a:p>
            <a:endParaRPr lang="en-US"/>
          </a:p>
        </p:txBody>
      </p:sp>
      <p:sp>
        <p:nvSpPr>
          <p:cNvPr id="26655" name="AutoShape 45"/>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[700].</a:t>
            </a:r>
          </a:p>
        </p:txBody>
      </p:sp>
      <p:pic>
        <p:nvPicPr>
          <p:cNvPr id="26656" name="Picture 47" descr="zhigangzhu"/>
          <p:cNvPicPr>
            <a:picLocks noChangeAspect="1" noChangeArrowheads="1"/>
          </p:cNvPicPr>
          <p:nvPr/>
        </p:nvPicPr>
        <p:blipFill>
          <a:blip r:embed="rId10" cstate="print"/>
          <a:srcRect/>
          <a:stretch>
            <a:fillRect/>
          </a:stretch>
        </p:blipFill>
        <p:spPr bwMode="auto">
          <a:xfrm>
            <a:off x="990600" y="5486400"/>
            <a:ext cx="533400" cy="533400"/>
          </a:xfrm>
          <a:prstGeom prst="rect">
            <a:avLst/>
          </a:prstGeom>
          <a:noFill/>
          <a:ln w="9525">
            <a:noFill/>
            <a:miter lim="800000"/>
            <a:headEnd/>
            <a:tailEnd/>
          </a:ln>
        </p:spPr>
      </p:pic>
    </p:spTree>
  </p:cSld>
  <p:clrMapOvr>
    <a:masterClrMapping/>
  </p:clrMapOvr>
  <p:transition>
    <p:cover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defRPr/>
            </a:pPr>
            <a:r>
              <a:rPr lang="en-US"/>
              <a:t>Searching for a Key</a:t>
            </a:r>
          </a:p>
        </p:txBody>
      </p:sp>
      <p:sp>
        <p:nvSpPr>
          <p:cNvPr id="27651" name="Rectangle 3"/>
          <p:cNvSpPr>
            <a:spLocks noGrp="1" noChangeArrowheads="1"/>
          </p:cNvSpPr>
          <p:nvPr>
            <p:ph type="body" sz="half" idx="1"/>
          </p:nvPr>
        </p:nvSpPr>
        <p:spPr>
          <a:xfrm>
            <a:off x="685800" y="1774825"/>
            <a:ext cx="4525963" cy="4114800"/>
          </a:xfrm>
          <a:noFill/>
        </p:spPr>
        <p:txBody>
          <a:bodyPr/>
          <a:lstStyle/>
          <a:p>
            <a:r>
              <a:rPr lang="en-US">
                <a:effectLst/>
              </a:rPr>
              <a:t>The data that's attached to a key can be found fairly quickly.</a:t>
            </a:r>
          </a:p>
        </p:txBody>
      </p:sp>
      <p:sp useBgFill="1">
        <p:nvSpPr>
          <p:cNvPr id="27652"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7653"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7654"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7655"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7656"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7657"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7658"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7659"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7660"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7661"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7662"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7663"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7664"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7665"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7666"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7667"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7668" name="Group 22"/>
          <p:cNvGrpSpPr>
            <a:grpSpLocks/>
          </p:cNvGrpSpPr>
          <p:nvPr/>
        </p:nvGrpSpPr>
        <p:grpSpPr bwMode="auto">
          <a:xfrm>
            <a:off x="4598988" y="5475288"/>
            <a:ext cx="671512" cy="519112"/>
            <a:chOff x="2897" y="3449"/>
            <a:chExt cx="423" cy="327"/>
          </a:xfrm>
        </p:grpSpPr>
        <p:sp>
          <p:nvSpPr>
            <p:cNvPr id="27690"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7691"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7669" name="Group 25"/>
          <p:cNvGrpSpPr>
            <a:grpSpLocks/>
          </p:cNvGrpSpPr>
          <p:nvPr/>
        </p:nvGrpSpPr>
        <p:grpSpPr bwMode="auto">
          <a:xfrm>
            <a:off x="2822575" y="5449888"/>
            <a:ext cx="671513" cy="569912"/>
            <a:chOff x="1778" y="3433"/>
            <a:chExt cx="423" cy="359"/>
          </a:xfrm>
        </p:grpSpPr>
        <p:sp>
          <p:nvSpPr>
            <p:cNvPr id="27688"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7689"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7670" name="Group 28"/>
          <p:cNvGrpSpPr>
            <a:grpSpLocks/>
          </p:cNvGrpSpPr>
          <p:nvPr/>
        </p:nvGrpSpPr>
        <p:grpSpPr bwMode="auto">
          <a:xfrm>
            <a:off x="1906588" y="5445125"/>
            <a:ext cx="619125" cy="577850"/>
            <a:chOff x="1201" y="3430"/>
            <a:chExt cx="390" cy="364"/>
          </a:xfrm>
        </p:grpSpPr>
        <p:sp>
          <p:nvSpPr>
            <p:cNvPr id="27686"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7687"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7671" name="Group 31"/>
          <p:cNvGrpSpPr>
            <a:grpSpLocks/>
          </p:cNvGrpSpPr>
          <p:nvPr/>
        </p:nvGrpSpPr>
        <p:grpSpPr bwMode="auto">
          <a:xfrm>
            <a:off x="7764463" y="5480050"/>
            <a:ext cx="727075" cy="508000"/>
            <a:chOff x="4891" y="3452"/>
            <a:chExt cx="458" cy="320"/>
          </a:xfrm>
        </p:grpSpPr>
        <p:sp>
          <p:nvSpPr>
            <p:cNvPr id="27684"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7685"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7672" name="Group 34"/>
          <p:cNvGrpSpPr>
            <a:grpSpLocks/>
          </p:cNvGrpSpPr>
          <p:nvPr/>
        </p:nvGrpSpPr>
        <p:grpSpPr bwMode="auto">
          <a:xfrm>
            <a:off x="6596063" y="4014788"/>
            <a:ext cx="1311275" cy="2832100"/>
            <a:chOff x="4155" y="2529"/>
            <a:chExt cx="826" cy="1784"/>
          </a:xfrm>
        </p:grpSpPr>
        <p:sp useBgFill="1">
          <p:nvSpPr>
            <p:cNvPr id="27682"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7683"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27673" name="Group 37"/>
          <p:cNvGrpSpPr>
            <a:grpSpLocks/>
          </p:cNvGrpSpPr>
          <p:nvPr/>
        </p:nvGrpSpPr>
        <p:grpSpPr bwMode="auto">
          <a:xfrm>
            <a:off x="3713163" y="5465763"/>
            <a:ext cx="619125" cy="558800"/>
            <a:chOff x="2339" y="3443"/>
            <a:chExt cx="390" cy="352"/>
          </a:xfrm>
        </p:grpSpPr>
        <p:pic>
          <p:nvPicPr>
            <p:cNvPr id="27680"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7681"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27674" name="Group 40"/>
          <p:cNvGrpSpPr>
            <a:grpSpLocks/>
          </p:cNvGrpSpPr>
          <p:nvPr/>
        </p:nvGrpSpPr>
        <p:grpSpPr bwMode="auto">
          <a:xfrm>
            <a:off x="5548313" y="5454650"/>
            <a:ext cx="619125" cy="550863"/>
            <a:chOff x="3495" y="3436"/>
            <a:chExt cx="390" cy="347"/>
          </a:xfrm>
        </p:grpSpPr>
        <p:pic>
          <p:nvPicPr>
            <p:cNvPr id="27678"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27679"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27675"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7676"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7677" name="Rectangle 43"/>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Tree>
  </p:cSld>
  <p:clrMapOvr>
    <a:masterClrMapping/>
  </p:clrMapOvr>
  <p:transition>
    <p:pull dir="l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a:t>Searching for a Key</a:t>
            </a:r>
          </a:p>
        </p:txBody>
      </p:sp>
      <p:sp>
        <p:nvSpPr>
          <p:cNvPr id="28675" name="Rectangle 3"/>
          <p:cNvSpPr>
            <a:spLocks noGrp="1" noChangeArrowheads="1"/>
          </p:cNvSpPr>
          <p:nvPr>
            <p:ph type="body" sz="half" idx="1"/>
          </p:nvPr>
        </p:nvSpPr>
        <p:spPr>
          <a:xfrm>
            <a:off x="685800" y="1774825"/>
            <a:ext cx="5102225" cy="4114800"/>
          </a:xfrm>
          <a:noFill/>
        </p:spPr>
        <p:txBody>
          <a:bodyPr/>
          <a:lstStyle/>
          <a:p>
            <a:r>
              <a:rPr lang="en-US">
                <a:effectLst/>
              </a:rPr>
              <a:t>Calculate the hash value.</a:t>
            </a:r>
          </a:p>
          <a:p>
            <a:r>
              <a:rPr lang="en-US">
                <a:effectLst/>
              </a:rPr>
              <a:t>Check that location of the array for the key.</a:t>
            </a:r>
          </a:p>
        </p:txBody>
      </p:sp>
      <p:sp useBgFill="1">
        <p:nvSpPr>
          <p:cNvPr id="28676"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8677"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8678"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8679"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8680"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8681"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8682"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8683"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8684"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8685"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8686"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8687"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8688"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8689"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8690"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8691"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8692" name="Group 22"/>
          <p:cNvGrpSpPr>
            <a:grpSpLocks/>
          </p:cNvGrpSpPr>
          <p:nvPr/>
        </p:nvGrpSpPr>
        <p:grpSpPr bwMode="auto">
          <a:xfrm>
            <a:off x="4598988" y="5475288"/>
            <a:ext cx="671512" cy="519112"/>
            <a:chOff x="2897" y="3449"/>
            <a:chExt cx="423" cy="327"/>
          </a:xfrm>
        </p:grpSpPr>
        <p:sp>
          <p:nvSpPr>
            <p:cNvPr id="28716"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8717"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8693" name="Group 25"/>
          <p:cNvGrpSpPr>
            <a:grpSpLocks/>
          </p:cNvGrpSpPr>
          <p:nvPr/>
        </p:nvGrpSpPr>
        <p:grpSpPr bwMode="auto">
          <a:xfrm>
            <a:off x="2822575" y="5449888"/>
            <a:ext cx="671513" cy="569912"/>
            <a:chOff x="1778" y="3433"/>
            <a:chExt cx="423" cy="359"/>
          </a:xfrm>
        </p:grpSpPr>
        <p:sp>
          <p:nvSpPr>
            <p:cNvPr id="28714"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8715"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8694" name="Group 28"/>
          <p:cNvGrpSpPr>
            <a:grpSpLocks/>
          </p:cNvGrpSpPr>
          <p:nvPr/>
        </p:nvGrpSpPr>
        <p:grpSpPr bwMode="auto">
          <a:xfrm>
            <a:off x="1906588" y="5445125"/>
            <a:ext cx="619125" cy="577850"/>
            <a:chOff x="1201" y="3430"/>
            <a:chExt cx="390" cy="364"/>
          </a:xfrm>
        </p:grpSpPr>
        <p:sp>
          <p:nvSpPr>
            <p:cNvPr id="28712"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8713"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8695" name="Group 31"/>
          <p:cNvGrpSpPr>
            <a:grpSpLocks/>
          </p:cNvGrpSpPr>
          <p:nvPr/>
        </p:nvGrpSpPr>
        <p:grpSpPr bwMode="auto">
          <a:xfrm>
            <a:off x="7764463" y="5480050"/>
            <a:ext cx="727075" cy="508000"/>
            <a:chOff x="4891" y="3452"/>
            <a:chExt cx="458" cy="320"/>
          </a:xfrm>
        </p:grpSpPr>
        <p:sp>
          <p:nvSpPr>
            <p:cNvPr id="28710"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8711"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8696" name="Group 34"/>
          <p:cNvGrpSpPr>
            <a:grpSpLocks/>
          </p:cNvGrpSpPr>
          <p:nvPr/>
        </p:nvGrpSpPr>
        <p:grpSpPr bwMode="auto">
          <a:xfrm>
            <a:off x="6596063" y="4014788"/>
            <a:ext cx="1311275" cy="2832100"/>
            <a:chOff x="4155" y="2529"/>
            <a:chExt cx="826" cy="1784"/>
          </a:xfrm>
        </p:grpSpPr>
        <p:sp useBgFill="1">
          <p:nvSpPr>
            <p:cNvPr id="28708"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8709"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28697" name="Group 37"/>
          <p:cNvGrpSpPr>
            <a:grpSpLocks/>
          </p:cNvGrpSpPr>
          <p:nvPr/>
        </p:nvGrpSpPr>
        <p:grpSpPr bwMode="auto">
          <a:xfrm>
            <a:off x="3713163" y="5465763"/>
            <a:ext cx="619125" cy="558800"/>
            <a:chOff x="2339" y="3443"/>
            <a:chExt cx="390" cy="352"/>
          </a:xfrm>
        </p:grpSpPr>
        <p:pic>
          <p:nvPicPr>
            <p:cNvPr id="28706"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8707"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28698" name="Group 40"/>
          <p:cNvGrpSpPr>
            <a:grpSpLocks/>
          </p:cNvGrpSpPr>
          <p:nvPr/>
        </p:nvGrpSpPr>
        <p:grpSpPr bwMode="auto">
          <a:xfrm>
            <a:off x="5548313" y="5454650"/>
            <a:ext cx="619125" cy="550863"/>
            <a:chOff x="3495" y="3436"/>
            <a:chExt cx="390" cy="347"/>
          </a:xfrm>
        </p:grpSpPr>
        <p:pic>
          <p:nvPicPr>
            <p:cNvPr id="28704"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28705"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28699"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8700"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8701" name="Rectangle 43"/>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28702" name="AutoShape 44"/>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[2].</a:t>
            </a:r>
          </a:p>
        </p:txBody>
      </p:sp>
      <p:sp>
        <p:nvSpPr>
          <p:cNvPr id="28703" name="AutoShape 45"/>
          <p:cNvSpPr>
            <a:spLocks noChangeArrowheads="1"/>
          </p:cNvSpPr>
          <p:nvPr/>
        </p:nvSpPr>
        <p:spPr bwMode="auto">
          <a:xfrm>
            <a:off x="3036888" y="4070350"/>
            <a:ext cx="1365250" cy="6445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lIns="90488" tIns="44450" rIns="90488" bIns="44450" anchor="ctr"/>
          <a:lstStyle/>
          <a:p>
            <a:pPr algn="ctr"/>
            <a:r>
              <a:rPr lang="en-US" b="1">
                <a:solidFill>
                  <a:schemeClr val="tx1"/>
                </a:solidFill>
              </a:rPr>
              <a:t>Not me.</a:t>
            </a:r>
          </a:p>
        </p:txBody>
      </p:sp>
    </p:spTree>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defRPr/>
            </a:pPr>
            <a:r>
              <a:rPr lang="en-US"/>
              <a:t>Searching for a Key</a:t>
            </a:r>
          </a:p>
        </p:txBody>
      </p:sp>
      <p:sp>
        <p:nvSpPr>
          <p:cNvPr id="29699" name="Rectangle 3"/>
          <p:cNvSpPr>
            <a:spLocks noGrp="1" noChangeArrowheads="1"/>
          </p:cNvSpPr>
          <p:nvPr>
            <p:ph type="body" sz="half" idx="1"/>
          </p:nvPr>
        </p:nvSpPr>
        <p:spPr>
          <a:xfrm>
            <a:off x="685800" y="1774825"/>
            <a:ext cx="5102225" cy="4114800"/>
          </a:xfrm>
          <a:noFill/>
        </p:spPr>
        <p:txBody>
          <a:bodyPr/>
          <a:lstStyle/>
          <a:p>
            <a:r>
              <a:rPr lang="en-US">
                <a:effectLst/>
              </a:rPr>
              <a:t>Keep moving forward until you find the key, or you reach an empty spot.</a:t>
            </a:r>
          </a:p>
        </p:txBody>
      </p:sp>
      <p:sp useBgFill="1">
        <p:nvSpPr>
          <p:cNvPr id="29700"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9701"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9702"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9703"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9704"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9705"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9706"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9707"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9708"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9709"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9710"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9711"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9712"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9713"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9714"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9715"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9716" name="Group 22"/>
          <p:cNvGrpSpPr>
            <a:grpSpLocks/>
          </p:cNvGrpSpPr>
          <p:nvPr/>
        </p:nvGrpSpPr>
        <p:grpSpPr bwMode="auto">
          <a:xfrm>
            <a:off x="4598988" y="5475288"/>
            <a:ext cx="671512" cy="519112"/>
            <a:chOff x="2897" y="3449"/>
            <a:chExt cx="423" cy="327"/>
          </a:xfrm>
        </p:grpSpPr>
        <p:sp>
          <p:nvSpPr>
            <p:cNvPr id="29740"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9741"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9717" name="Group 25"/>
          <p:cNvGrpSpPr>
            <a:grpSpLocks/>
          </p:cNvGrpSpPr>
          <p:nvPr/>
        </p:nvGrpSpPr>
        <p:grpSpPr bwMode="auto">
          <a:xfrm>
            <a:off x="2822575" y="5449888"/>
            <a:ext cx="671513" cy="569912"/>
            <a:chOff x="1778" y="3433"/>
            <a:chExt cx="423" cy="359"/>
          </a:xfrm>
        </p:grpSpPr>
        <p:sp>
          <p:nvSpPr>
            <p:cNvPr id="29738"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9739"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9718" name="Group 28"/>
          <p:cNvGrpSpPr>
            <a:grpSpLocks/>
          </p:cNvGrpSpPr>
          <p:nvPr/>
        </p:nvGrpSpPr>
        <p:grpSpPr bwMode="auto">
          <a:xfrm>
            <a:off x="1906588" y="5445125"/>
            <a:ext cx="619125" cy="577850"/>
            <a:chOff x="1201" y="3430"/>
            <a:chExt cx="390" cy="364"/>
          </a:xfrm>
        </p:grpSpPr>
        <p:sp>
          <p:nvSpPr>
            <p:cNvPr id="29736"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9737"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9719" name="Group 31"/>
          <p:cNvGrpSpPr>
            <a:grpSpLocks/>
          </p:cNvGrpSpPr>
          <p:nvPr/>
        </p:nvGrpSpPr>
        <p:grpSpPr bwMode="auto">
          <a:xfrm>
            <a:off x="7764463" y="5480050"/>
            <a:ext cx="727075" cy="508000"/>
            <a:chOff x="4891" y="3452"/>
            <a:chExt cx="458" cy="320"/>
          </a:xfrm>
        </p:grpSpPr>
        <p:sp>
          <p:nvSpPr>
            <p:cNvPr id="29734"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9735"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9720" name="Group 34"/>
          <p:cNvGrpSpPr>
            <a:grpSpLocks/>
          </p:cNvGrpSpPr>
          <p:nvPr/>
        </p:nvGrpSpPr>
        <p:grpSpPr bwMode="auto">
          <a:xfrm>
            <a:off x="6596063" y="4014788"/>
            <a:ext cx="1311275" cy="2832100"/>
            <a:chOff x="4155" y="2529"/>
            <a:chExt cx="826" cy="1784"/>
          </a:xfrm>
        </p:grpSpPr>
        <p:sp useBgFill="1">
          <p:nvSpPr>
            <p:cNvPr id="29732"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9733"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29721" name="Group 37"/>
          <p:cNvGrpSpPr>
            <a:grpSpLocks/>
          </p:cNvGrpSpPr>
          <p:nvPr/>
        </p:nvGrpSpPr>
        <p:grpSpPr bwMode="auto">
          <a:xfrm>
            <a:off x="3713163" y="5465763"/>
            <a:ext cx="619125" cy="558800"/>
            <a:chOff x="2339" y="3443"/>
            <a:chExt cx="390" cy="352"/>
          </a:xfrm>
        </p:grpSpPr>
        <p:pic>
          <p:nvPicPr>
            <p:cNvPr id="29730"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9731"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29722" name="Group 40"/>
          <p:cNvGrpSpPr>
            <a:grpSpLocks/>
          </p:cNvGrpSpPr>
          <p:nvPr/>
        </p:nvGrpSpPr>
        <p:grpSpPr bwMode="auto">
          <a:xfrm>
            <a:off x="5548313" y="5454650"/>
            <a:ext cx="619125" cy="550863"/>
            <a:chOff x="3495" y="3436"/>
            <a:chExt cx="390" cy="347"/>
          </a:xfrm>
        </p:grpSpPr>
        <p:pic>
          <p:nvPicPr>
            <p:cNvPr id="29728"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29729"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29723"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9724"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9725" name="Rectangle 43"/>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29726" name="AutoShape 44"/>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[2].</a:t>
            </a:r>
          </a:p>
        </p:txBody>
      </p:sp>
      <p:sp>
        <p:nvSpPr>
          <p:cNvPr id="29727" name="AutoShape 45"/>
          <p:cNvSpPr>
            <a:spLocks noChangeArrowheads="1"/>
          </p:cNvSpPr>
          <p:nvPr/>
        </p:nvSpPr>
        <p:spPr bwMode="auto">
          <a:xfrm>
            <a:off x="3910013" y="4070350"/>
            <a:ext cx="1365250" cy="6445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lIns="90488" tIns="44450" rIns="90488" bIns="44450" anchor="ctr"/>
          <a:lstStyle/>
          <a:p>
            <a:pPr algn="ctr"/>
            <a:r>
              <a:rPr lang="en-US" b="1">
                <a:solidFill>
                  <a:schemeClr val="tx1"/>
                </a:solidFill>
              </a:rPr>
              <a:t>Not me.</a:t>
            </a:r>
          </a:p>
        </p:txBody>
      </p:sp>
    </p:spTree>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a:t>Searching for a Key</a:t>
            </a:r>
          </a:p>
        </p:txBody>
      </p:sp>
      <p:sp>
        <p:nvSpPr>
          <p:cNvPr id="30723" name="Rectangle 3"/>
          <p:cNvSpPr>
            <a:spLocks noGrp="1" noChangeArrowheads="1"/>
          </p:cNvSpPr>
          <p:nvPr>
            <p:ph type="body" sz="half" idx="1"/>
          </p:nvPr>
        </p:nvSpPr>
        <p:spPr>
          <a:xfrm>
            <a:off x="685800" y="1774825"/>
            <a:ext cx="5102225" cy="4114800"/>
          </a:xfrm>
          <a:noFill/>
        </p:spPr>
        <p:txBody>
          <a:bodyPr/>
          <a:lstStyle/>
          <a:p>
            <a:r>
              <a:rPr lang="en-US">
                <a:effectLst/>
              </a:rPr>
              <a:t>Keep moving forward until you find the key, or you reach an empty spot.</a:t>
            </a:r>
          </a:p>
        </p:txBody>
      </p:sp>
      <p:sp useBgFill="1">
        <p:nvSpPr>
          <p:cNvPr id="30724"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0725"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0726"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30727"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30728"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30729"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30730"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30731"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30732"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30733"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30734"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30735"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30736"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30737"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30738"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0739"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30740" name="Group 22"/>
          <p:cNvGrpSpPr>
            <a:grpSpLocks/>
          </p:cNvGrpSpPr>
          <p:nvPr/>
        </p:nvGrpSpPr>
        <p:grpSpPr bwMode="auto">
          <a:xfrm>
            <a:off x="4598988" y="5475288"/>
            <a:ext cx="671512" cy="519112"/>
            <a:chOff x="2897" y="3449"/>
            <a:chExt cx="423" cy="327"/>
          </a:xfrm>
        </p:grpSpPr>
        <p:sp>
          <p:nvSpPr>
            <p:cNvPr id="30764"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30765"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30741" name="Group 25"/>
          <p:cNvGrpSpPr>
            <a:grpSpLocks/>
          </p:cNvGrpSpPr>
          <p:nvPr/>
        </p:nvGrpSpPr>
        <p:grpSpPr bwMode="auto">
          <a:xfrm>
            <a:off x="2822575" y="5449888"/>
            <a:ext cx="671513" cy="569912"/>
            <a:chOff x="1778" y="3433"/>
            <a:chExt cx="423" cy="359"/>
          </a:xfrm>
        </p:grpSpPr>
        <p:sp>
          <p:nvSpPr>
            <p:cNvPr id="30762"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30763"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30742" name="Group 28"/>
          <p:cNvGrpSpPr>
            <a:grpSpLocks/>
          </p:cNvGrpSpPr>
          <p:nvPr/>
        </p:nvGrpSpPr>
        <p:grpSpPr bwMode="auto">
          <a:xfrm>
            <a:off x="1906588" y="5445125"/>
            <a:ext cx="619125" cy="577850"/>
            <a:chOff x="1201" y="3430"/>
            <a:chExt cx="390" cy="364"/>
          </a:xfrm>
        </p:grpSpPr>
        <p:sp>
          <p:nvSpPr>
            <p:cNvPr id="30760"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30761"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30743" name="Group 31"/>
          <p:cNvGrpSpPr>
            <a:grpSpLocks/>
          </p:cNvGrpSpPr>
          <p:nvPr/>
        </p:nvGrpSpPr>
        <p:grpSpPr bwMode="auto">
          <a:xfrm>
            <a:off x="7764463" y="5480050"/>
            <a:ext cx="727075" cy="508000"/>
            <a:chOff x="4891" y="3452"/>
            <a:chExt cx="458" cy="320"/>
          </a:xfrm>
        </p:grpSpPr>
        <p:sp>
          <p:nvSpPr>
            <p:cNvPr id="30758"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30759"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30744" name="Group 34"/>
          <p:cNvGrpSpPr>
            <a:grpSpLocks/>
          </p:cNvGrpSpPr>
          <p:nvPr/>
        </p:nvGrpSpPr>
        <p:grpSpPr bwMode="auto">
          <a:xfrm>
            <a:off x="6596063" y="4014788"/>
            <a:ext cx="1311275" cy="2832100"/>
            <a:chOff x="4155" y="2529"/>
            <a:chExt cx="826" cy="1784"/>
          </a:xfrm>
        </p:grpSpPr>
        <p:sp useBgFill="1">
          <p:nvSpPr>
            <p:cNvPr id="30756"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0757"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30745" name="Group 37"/>
          <p:cNvGrpSpPr>
            <a:grpSpLocks/>
          </p:cNvGrpSpPr>
          <p:nvPr/>
        </p:nvGrpSpPr>
        <p:grpSpPr bwMode="auto">
          <a:xfrm>
            <a:off x="3713163" y="5465763"/>
            <a:ext cx="619125" cy="558800"/>
            <a:chOff x="2339" y="3443"/>
            <a:chExt cx="390" cy="352"/>
          </a:xfrm>
        </p:grpSpPr>
        <p:pic>
          <p:nvPicPr>
            <p:cNvPr id="30754"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30755"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30746" name="Group 40"/>
          <p:cNvGrpSpPr>
            <a:grpSpLocks/>
          </p:cNvGrpSpPr>
          <p:nvPr/>
        </p:nvGrpSpPr>
        <p:grpSpPr bwMode="auto">
          <a:xfrm>
            <a:off x="5548313" y="5454650"/>
            <a:ext cx="619125" cy="550863"/>
            <a:chOff x="3495" y="3436"/>
            <a:chExt cx="390" cy="347"/>
          </a:xfrm>
        </p:grpSpPr>
        <p:pic>
          <p:nvPicPr>
            <p:cNvPr id="30752"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30753"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30747"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0748"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30749" name="Rectangle 43"/>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30750" name="AutoShape 44"/>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[2].</a:t>
            </a:r>
          </a:p>
        </p:txBody>
      </p:sp>
      <p:sp>
        <p:nvSpPr>
          <p:cNvPr id="30751" name="AutoShape 45"/>
          <p:cNvSpPr>
            <a:spLocks noChangeArrowheads="1"/>
          </p:cNvSpPr>
          <p:nvPr/>
        </p:nvSpPr>
        <p:spPr bwMode="auto">
          <a:xfrm>
            <a:off x="4765675" y="4070350"/>
            <a:ext cx="1365250" cy="6445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lIns="90488" tIns="44450" rIns="90488" bIns="44450" anchor="ctr"/>
          <a:lstStyle/>
          <a:p>
            <a:pPr algn="ctr"/>
            <a:r>
              <a:rPr lang="en-US" b="1">
                <a:solidFill>
                  <a:schemeClr val="tx1"/>
                </a:solidFill>
              </a:rPr>
              <a:t>Not me.</a:t>
            </a:r>
          </a:p>
        </p:txBody>
      </p:sp>
    </p:spTree>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t>Searching for a Key</a:t>
            </a:r>
          </a:p>
        </p:txBody>
      </p:sp>
      <p:sp>
        <p:nvSpPr>
          <p:cNvPr id="31747" name="Rectangle 3"/>
          <p:cNvSpPr>
            <a:spLocks noGrp="1" noChangeArrowheads="1"/>
          </p:cNvSpPr>
          <p:nvPr>
            <p:ph type="body" sz="half" idx="1"/>
          </p:nvPr>
        </p:nvSpPr>
        <p:spPr>
          <a:xfrm>
            <a:off x="685800" y="1774825"/>
            <a:ext cx="5102225" cy="4114800"/>
          </a:xfrm>
          <a:noFill/>
        </p:spPr>
        <p:txBody>
          <a:bodyPr/>
          <a:lstStyle/>
          <a:p>
            <a:r>
              <a:rPr lang="en-US">
                <a:effectLst/>
              </a:rPr>
              <a:t>Keep moving forward until you find the key, or you reach an empty spot.</a:t>
            </a:r>
          </a:p>
        </p:txBody>
      </p:sp>
      <p:sp useBgFill="1">
        <p:nvSpPr>
          <p:cNvPr id="31748"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1749"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1750"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31751"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31752"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31753"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31754"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31755"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31756"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31757"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31758"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31759"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31760"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31761"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31762"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1763"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31764" name="Group 22"/>
          <p:cNvGrpSpPr>
            <a:grpSpLocks/>
          </p:cNvGrpSpPr>
          <p:nvPr/>
        </p:nvGrpSpPr>
        <p:grpSpPr bwMode="auto">
          <a:xfrm>
            <a:off x="4598988" y="5475288"/>
            <a:ext cx="671512" cy="519112"/>
            <a:chOff x="2897" y="3449"/>
            <a:chExt cx="423" cy="327"/>
          </a:xfrm>
        </p:grpSpPr>
        <p:sp>
          <p:nvSpPr>
            <p:cNvPr id="31788"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31789"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31765" name="Group 25"/>
          <p:cNvGrpSpPr>
            <a:grpSpLocks/>
          </p:cNvGrpSpPr>
          <p:nvPr/>
        </p:nvGrpSpPr>
        <p:grpSpPr bwMode="auto">
          <a:xfrm>
            <a:off x="2822575" y="5449888"/>
            <a:ext cx="671513" cy="569912"/>
            <a:chOff x="1778" y="3433"/>
            <a:chExt cx="423" cy="359"/>
          </a:xfrm>
        </p:grpSpPr>
        <p:sp>
          <p:nvSpPr>
            <p:cNvPr id="31786"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31787"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31766" name="Group 28"/>
          <p:cNvGrpSpPr>
            <a:grpSpLocks/>
          </p:cNvGrpSpPr>
          <p:nvPr/>
        </p:nvGrpSpPr>
        <p:grpSpPr bwMode="auto">
          <a:xfrm>
            <a:off x="1906588" y="5445125"/>
            <a:ext cx="619125" cy="577850"/>
            <a:chOff x="1201" y="3430"/>
            <a:chExt cx="390" cy="364"/>
          </a:xfrm>
        </p:grpSpPr>
        <p:sp>
          <p:nvSpPr>
            <p:cNvPr id="31784"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31785"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31767" name="Group 31"/>
          <p:cNvGrpSpPr>
            <a:grpSpLocks/>
          </p:cNvGrpSpPr>
          <p:nvPr/>
        </p:nvGrpSpPr>
        <p:grpSpPr bwMode="auto">
          <a:xfrm>
            <a:off x="7764463" y="5480050"/>
            <a:ext cx="727075" cy="508000"/>
            <a:chOff x="4891" y="3452"/>
            <a:chExt cx="458" cy="320"/>
          </a:xfrm>
        </p:grpSpPr>
        <p:sp>
          <p:nvSpPr>
            <p:cNvPr id="31782"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31783"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31768" name="Group 34"/>
          <p:cNvGrpSpPr>
            <a:grpSpLocks/>
          </p:cNvGrpSpPr>
          <p:nvPr/>
        </p:nvGrpSpPr>
        <p:grpSpPr bwMode="auto">
          <a:xfrm>
            <a:off x="6596063" y="4014788"/>
            <a:ext cx="1311275" cy="2832100"/>
            <a:chOff x="4155" y="2529"/>
            <a:chExt cx="826" cy="1784"/>
          </a:xfrm>
        </p:grpSpPr>
        <p:sp useBgFill="1">
          <p:nvSpPr>
            <p:cNvPr id="31780"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1781"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31769" name="Group 37"/>
          <p:cNvGrpSpPr>
            <a:grpSpLocks/>
          </p:cNvGrpSpPr>
          <p:nvPr/>
        </p:nvGrpSpPr>
        <p:grpSpPr bwMode="auto">
          <a:xfrm>
            <a:off x="3713163" y="5465763"/>
            <a:ext cx="619125" cy="558800"/>
            <a:chOff x="2339" y="3443"/>
            <a:chExt cx="390" cy="352"/>
          </a:xfrm>
        </p:grpSpPr>
        <p:pic>
          <p:nvPicPr>
            <p:cNvPr id="31778"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31779"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31770" name="Group 40"/>
          <p:cNvGrpSpPr>
            <a:grpSpLocks/>
          </p:cNvGrpSpPr>
          <p:nvPr/>
        </p:nvGrpSpPr>
        <p:grpSpPr bwMode="auto">
          <a:xfrm>
            <a:off x="5548313" y="5454650"/>
            <a:ext cx="619125" cy="550863"/>
            <a:chOff x="3495" y="3436"/>
            <a:chExt cx="390" cy="347"/>
          </a:xfrm>
        </p:grpSpPr>
        <p:pic>
          <p:nvPicPr>
            <p:cNvPr id="31776"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31777"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31771"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1772"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31773" name="Rectangle 43"/>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31774" name="AutoShape 44"/>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[2].</a:t>
            </a:r>
          </a:p>
        </p:txBody>
      </p:sp>
      <p:sp>
        <p:nvSpPr>
          <p:cNvPr id="31775" name="AutoShape 45"/>
          <p:cNvSpPr>
            <a:spLocks noChangeArrowheads="1"/>
          </p:cNvSpPr>
          <p:nvPr/>
        </p:nvSpPr>
        <p:spPr bwMode="auto">
          <a:xfrm>
            <a:off x="5673725" y="4070350"/>
            <a:ext cx="1365250" cy="6445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lIns="90488" tIns="44450" rIns="90488" bIns="44450" anchor="ctr"/>
          <a:lstStyle/>
          <a:p>
            <a:pPr algn="ctr"/>
            <a:r>
              <a:rPr lang="en-US" b="1">
                <a:solidFill>
                  <a:schemeClr val="tx1"/>
                </a:solidFill>
              </a:rPr>
              <a:t>Yes!</a:t>
            </a:r>
          </a:p>
        </p:txBody>
      </p:sp>
    </p:spTree>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a:t>Searching for a Key</a:t>
            </a:r>
          </a:p>
        </p:txBody>
      </p:sp>
      <p:sp>
        <p:nvSpPr>
          <p:cNvPr id="32771" name="Rectangle 3"/>
          <p:cNvSpPr>
            <a:spLocks noGrp="1" noChangeArrowheads="1"/>
          </p:cNvSpPr>
          <p:nvPr>
            <p:ph type="body" sz="half" idx="1"/>
          </p:nvPr>
        </p:nvSpPr>
        <p:spPr>
          <a:xfrm>
            <a:off x="685800" y="1774825"/>
            <a:ext cx="5102225" cy="4114800"/>
          </a:xfrm>
          <a:noFill/>
        </p:spPr>
        <p:txBody>
          <a:bodyPr/>
          <a:lstStyle/>
          <a:p>
            <a:r>
              <a:rPr lang="en-US">
                <a:effectLst/>
              </a:rPr>
              <a:t>When the item is found, the information can be copied to the necessary location.</a:t>
            </a:r>
          </a:p>
        </p:txBody>
      </p:sp>
      <p:sp useBgFill="1">
        <p:nvSpPr>
          <p:cNvPr id="32772"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2773"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2774"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32775"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32776"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32777"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32778"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32779"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32780"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32781"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32782"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32783"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32784"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32785"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32786"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2787"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32788" name="Group 22"/>
          <p:cNvGrpSpPr>
            <a:grpSpLocks/>
          </p:cNvGrpSpPr>
          <p:nvPr/>
        </p:nvGrpSpPr>
        <p:grpSpPr bwMode="auto">
          <a:xfrm>
            <a:off x="4598988" y="5475288"/>
            <a:ext cx="671512" cy="519112"/>
            <a:chOff x="2897" y="3449"/>
            <a:chExt cx="423" cy="327"/>
          </a:xfrm>
        </p:grpSpPr>
        <p:sp>
          <p:nvSpPr>
            <p:cNvPr id="32814"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32815"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32789" name="Group 25"/>
          <p:cNvGrpSpPr>
            <a:grpSpLocks/>
          </p:cNvGrpSpPr>
          <p:nvPr/>
        </p:nvGrpSpPr>
        <p:grpSpPr bwMode="auto">
          <a:xfrm>
            <a:off x="2822575" y="5449888"/>
            <a:ext cx="671513" cy="569912"/>
            <a:chOff x="1778" y="3433"/>
            <a:chExt cx="423" cy="359"/>
          </a:xfrm>
        </p:grpSpPr>
        <p:sp>
          <p:nvSpPr>
            <p:cNvPr id="32812"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32813"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32790" name="Group 28"/>
          <p:cNvGrpSpPr>
            <a:grpSpLocks/>
          </p:cNvGrpSpPr>
          <p:nvPr/>
        </p:nvGrpSpPr>
        <p:grpSpPr bwMode="auto">
          <a:xfrm>
            <a:off x="1906588" y="5445125"/>
            <a:ext cx="619125" cy="577850"/>
            <a:chOff x="1201" y="3430"/>
            <a:chExt cx="390" cy="364"/>
          </a:xfrm>
        </p:grpSpPr>
        <p:sp>
          <p:nvSpPr>
            <p:cNvPr id="32810"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32811"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32791" name="Group 31"/>
          <p:cNvGrpSpPr>
            <a:grpSpLocks/>
          </p:cNvGrpSpPr>
          <p:nvPr/>
        </p:nvGrpSpPr>
        <p:grpSpPr bwMode="auto">
          <a:xfrm>
            <a:off x="7764463" y="5480050"/>
            <a:ext cx="727075" cy="508000"/>
            <a:chOff x="4891" y="3452"/>
            <a:chExt cx="458" cy="320"/>
          </a:xfrm>
        </p:grpSpPr>
        <p:sp>
          <p:nvSpPr>
            <p:cNvPr id="32808"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32809"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32792" name="Group 34"/>
          <p:cNvGrpSpPr>
            <a:grpSpLocks/>
          </p:cNvGrpSpPr>
          <p:nvPr/>
        </p:nvGrpSpPr>
        <p:grpSpPr bwMode="auto">
          <a:xfrm>
            <a:off x="6596063" y="4014788"/>
            <a:ext cx="1311275" cy="2832100"/>
            <a:chOff x="4155" y="2529"/>
            <a:chExt cx="826" cy="1784"/>
          </a:xfrm>
        </p:grpSpPr>
        <p:sp useBgFill="1">
          <p:nvSpPr>
            <p:cNvPr id="32806"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2807"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32793" name="Group 37"/>
          <p:cNvGrpSpPr>
            <a:grpSpLocks/>
          </p:cNvGrpSpPr>
          <p:nvPr/>
        </p:nvGrpSpPr>
        <p:grpSpPr bwMode="auto">
          <a:xfrm>
            <a:off x="3713163" y="5465763"/>
            <a:ext cx="619125" cy="558800"/>
            <a:chOff x="2339" y="3443"/>
            <a:chExt cx="390" cy="352"/>
          </a:xfrm>
        </p:grpSpPr>
        <p:pic>
          <p:nvPicPr>
            <p:cNvPr id="32804"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32805"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32794" name="Group 40"/>
          <p:cNvGrpSpPr>
            <a:grpSpLocks/>
          </p:cNvGrpSpPr>
          <p:nvPr/>
        </p:nvGrpSpPr>
        <p:grpSpPr bwMode="auto">
          <a:xfrm>
            <a:off x="5548313" y="5454650"/>
            <a:ext cx="619125" cy="550863"/>
            <a:chOff x="3495" y="3436"/>
            <a:chExt cx="390" cy="347"/>
          </a:xfrm>
        </p:grpSpPr>
        <p:pic>
          <p:nvPicPr>
            <p:cNvPr id="32802"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32803"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32795"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2796" name="Rectangle 42"/>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32797" name="AutoShape 43"/>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[2].</a:t>
            </a:r>
          </a:p>
        </p:txBody>
      </p:sp>
      <p:sp>
        <p:nvSpPr>
          <p:cNvPr id="32798" name="AutoShape 44"/>
          <p:cNvSpPr>
            <a:spLocks noChangeArrowheads="1"/>
          </p:cNvSpPr>
          <p:nvPr/>
        </p:nvSpPr>
        <p:spPr bwMode="auto">
          <a:xfrm>
            <a:off x="5673725" y="4070350"/>
            <a:ext cx="1365250" cy="6445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lIns="90488" tIns="44450" rIns="90488" bIns="44450" anchor="ctr"/>
          <a:lstStyle/>
          <a:p>
            <a:pPr algn="ctr"/>
            <a:r>
              <a:rPr lang="en-US" b="1">
                <a:solidFill>
                  <a:schemeClr val="tx1"/>
                </a:solidFill>
              </a:rPr>
              <a:t>Yes!</a:t>
            </a:r>
          </a:p>
        </p:txBody>
      </p:sp>
      <p:sp>
        <p:nvSpPr>
          <p:cNvPr id="32799" name="Arc 45"/>
          <p:cNvSpPr>
            <a:spLocks/>
          </p:cNvSpPr>
          <p:nvPr/>
        </p:nvSpPr>
        <p:spPr bwMode="auto">
          <a:xfrm>
            <a:off x="4864100" y="4027488"/>
            <a:ext cx="798513" cy="1379537"/>
          </a:xfrm>
          <a:custGeom>
            <a:avLst/>
            <a:gdLst>
              <a:gd name="T0" fmla="*/ 798513 w 21600"/>
              <a:gd name="T1" fmla="*/ 1379537 h 21600"/>
              <a:gd name="T2" fmla="*/ 0 w 21600"/>
              <a:gd name="T3" fmla="*/ 0 h 21600"/>
              <a:gd name="T4" fmla="*/ 798513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accent2"/>
            </a:solidFill>
            <a:round/>
            <a:headEnd/>
            <a:tailEnd/>
          </a:ln>
        </p:spPr>
        <p:txBody>
          <a:bodyPr/>
          <a:lstStyle/>
          <a:p>
            <a:endParaRPr lang="en-US"/>
          </a:p>
        </p:txBody>
      </p:sp>
      <p:sp>
        <p:nvSpPr>
          <p:cNvPr id="32800" name="Arc 46"/>
          <p:cNvSpPr>
            <a:spLocks/>
          </p:cNvSpPr>
          <p:nvPr/>
        </p:nvSpPr>
        <p:spPr bwMode="auto">
          <a:xfrm>
            <a:off x="4864100" y="2868613"/>
            <a:ext cx="1052513" cy="1123950"/>
          </a:xfrm>
          <a:custGeom>
            <a:avLst/>
            <a:gdLst>
              <a:gd name="T0" fmla="*/ 0 w 21600"/>
              <a:gd name="T1" fmla="*/ 1123950 h 21600"/>
              <a:gd name="T2" fmla="*/ 1050905 w 21600"/>
              <a:gd name="T3" fmla="*/ 0 h 21600"/>
              <a:gd name="T4" fmla="*/ 1052513 w 21600"/>
              <a:gd name="T5" fmla="*/ 11239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3"/>
                  <a:pt x="9650" y="18"/>
                  <a:pt x="21567" y="0"/>
                </a:cubicBezTo>
              </a:path>
              <a:path w="21600" h="21600" stroke="0" extrusionOk="0">
                <a:moveTo>
                  <a:pt x="0" y="21600"/>
                </a:moveTo>
                <a:cubicBezTo>
                  <a:pt x="0" y="9683"/>
                  <a:pt x="9650" y="18"/>
                  <a:pt x="21567" y="0"/>
                </a:cubicBezTo>
                <a:lnTo>
                  <a:pt x="21600" y="21600"/>
                </a:lnTo>
                <a:close/>
              </a:path>
            </a:pathLst>
          </a:custGeom>
          <a:noFill/>
          <a:ln w="50800" cap="rnd">
            <a:solidFill>
              <a:schemeClr val="accent2"/>
            </a:solidFill>
            <a:round/>
            <a:headEnd/>
            <a:tailEnd type="triangle" w="med" len="med"/>
          </a:ln>
        </p:spPr>
        <p:txBody>
          <a:bodyPr/>
          <a:lstStyle/>
          <a:p>
            <a:endParaRPr lang="en-US"/>
          </a:p>
        </p:txBody>
      </p:sp>
      <p:pic>
        <p:nvPicPr>
          <p:cNvPr id="32801" name="Picture 47"/>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p:spPr>
      </p:pic>
    </p:spTree>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en-US"/>
              <a:t>Deleting a Record</a:t>
            </a:r>
          </a:p>
        </p:txBody>
      </p:sp>
      <p:sp>
        <p:nvSpPr>
          <p:cNvPr id="33795" name="Rectangle 3"/>
          <p:cNvSpPr>
            <a:spLocks noGrp="1" noChangeArrowheads="1"/>
          </p:cNvSpPr>
          <p:nvPr>
            <p:ph type="body" sz="half" idx="1"/>
          </p:nvPr>
        </p:nvSpPr>
        <p:spPr>
          <a:xfrm>
            <a:off x="685800" y="1774825"/>
            <a:ext cx="7442200" cy="4114800"/>
          </a:xfrm>
          <a:noFill/>
        </p:spPr>
        <p:txBody>
          <a:bodyPr/>
          <a:lstStyle/>
          <a:p>
            <a:r>
              <a:rPr lang="en-US">
                <a:effectLst/>
              </a:rPr>
              <a:t>Records may also be deleted from a hash table.</a:t>
            </a:r>
          </a:p>
        </p:txBody>
      </p:sp>
      <p:sp useBgFill="1">
        <p:nvSpPr>
          <p:cNvPr id="33796"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3797"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3798"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33799"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33800"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33801"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33802"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33803"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33804"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33805"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33806"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33807"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33808"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33809"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33810"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3811"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33812" name="Group 22"/>
          <p:cNvGrpSpPr>
            <a:grpSpLocks/>
          </p:cNvGrpSpPr>
          <p:nvPr/>
        </p:nvGrpSpPr>
        <p:grpSpPr bwMode="auto">
          <a:xfrm>
            <a:off x="4598988" y="5475288"/>
            <a:ext cx="671512" cy="519112"/>
            <a:chOff x="2897" y="3449"/>
            <a:chExt cx="423" cy="327"/>
          </a:xfrm>
        </p:grpSpPr>
        <p:sp>
          <p:nvSpPr>
            <p:cNvPr id="33832"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33833"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33813" name="Group 25"/>
          <p:cNvGrpSpPr>
            <a:grpSpLocks/>
          </p:cNvGrpSpPr>
          <p:nvPr/>
        </p:nvGrpSpPr>
        <p:grpSpPr bwMode="auto">
          <a:xfrm>
            <a:off x="2822575" y="5449888"/>
            <a:ext cx="671513" cy="569912"/>
            <a:chOff x="1778" y="3433"/>
            <a:chExt cx="423" cy="359"/>
          </a:xfrm>
        </p:grpSpPr>
        <p:sp>
          <p:nvSpPr>
            <p:cNvPr id="33830"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33831"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33814" name="Group 28"/>
          <p:cNvGrpSpPr>
            <a:grpSpLocks/>
          </p:cNvGrpSpPr>
          <p:nvPr/>
        </p:nvGrpSpPr>
        <p:grpSpPr bwMode="auto">
          <a:xfrm>
            <a:off x="1906588" y="5445125"/>
            <a:ext cx="619125" cy="577850"/>
            <a:chOff x="1201" y="3430"/>
            <a:chExt cx="390" cy="364"/>
          </a:xfrm>
        </p:grpSpPr>
        <p:sp>
          <p:nvSpPr>
            <p:cNvPr id="33828"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33829"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33815" name="Group 31"/>
          <p:cNvGrpSpPr>
            <a:grpSpLocks/>
          </p:cNvGrpSpPr>
          <p:nvPr/>
        </p:nvGrpSpPr>
        <p:grpSpPr bwMode="auto">
          <a:xfrm>
            <a:off x="7764463" y="5480050"/>
            <a:ext cx="727075" cy="508000"/>
            <a:chOff x="4891" y="3452"/>
            <a:chExt cx="458" cy="320"/>
          </a:xfrm>
        </p:grpSpPr>
        <p:sp>
          <p:nvSpPr>
            <p:cNvPr id="33826"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33827"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33816" name="Group 34"/>
          <p:cNvGrpSpPr>
            <a:grpSpLocks/>
          </p:cNvGrpSpPr>
          <p:nvPr/>
        </p:nvGrpSpPr>
        <p:grpSpPr bwMode="auto">
          <a:xfrm>
            <a:off x="6596063" y="4014788"/>
            <a:ext cx="1311275" cy="2832100"/>
            <a:chOff x="4155" y="2529"/>
            <a:chExt cx="826" cy="1784"/>
          </a:xfrm>
        </p:grpSpPr>
        <p:sp useBgFill="1">
          <p:nvSpPr>
            <p:cNvPr id="33824"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3825"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33817" name="Group 37"/>
          <p:cNvGrpSpPr>
            <a:grpSpLocks/>
          </p:cNvGrpSpPr>
          <p:nvPr/>
        </p:nvGrpSpPr>
        <p:grpSpPr bwMode="auto">
          <a:xfrm>
            <a:off x="3713163" y="5465763"/>
            <a:ext cx="619125" cy="558800"/>
            <a:chOff x="2339" y="3443"/>
            <a:chExt cx="390" cy="352"/>
          </a:xfrm>
        </p:grpSpPr>
        <p:pic>
          <p:nvPicPr>
            <p:cNvPr id="33822"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33823"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33818" name="Group 40"/>
          <p:cNvGrpSpPr>
            <a:grpSpLocks/>
          </p:cNvGrpSpPr>
          <p:nvPr/>
        </p:nvGrpSpPr>
        <p:grpSpPr bwMode="auto">
          <a:xfrm>
            <a:off x="5548313" y="5454650"/>
            <a:ext cx="619125" cy="550863"/>
            <a:chOff x="3495" y="3436"/>
            <a:chExt cx="390" cy="347"/>
          </a:xfrm>
        </p:grpSpPr>
        <p:pic>
          <p:nvPicPr>
            <p:cNvPr id="33820"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33821"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33819" name="AutoShape 41"/>
          <p:cNvSpPr>
            <a:spLocks noChangeArrowheads="1"/>
          </p:cNvSpPr>
          <p:nvPr/>
        </p:nvSpPr>
        <p:spPr bwMode="auto">
          <a:xfrm>
            <a:off x="4676775" y="3746500"/>
            <a:ext cx="1771650" cy="976313"/>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lIns="90488" tIns="44450" rIns="90488" bIns="44450" anchor="ctr"/>
          <a:lstStyle/>
          <a:p>
            <a:pPr algn="ctr"/>
            <a:r>
              <a:rPr lang="en-US" b="1">
                <a:solidFill>
                  <a:schemeClr val="tx1"/>
                </a:solidFill>
              </a:rPr>
              <a:t>Please</a:t>
            </a:r>
          </a:p>
          <a:p>
            <a:pPr algn="ctr"/>
            <a:r>
              <a:rPr lang="en-US" b="1">
                <a:solidFill>
                  <a:schemeClr val="tx1"/>
                </a:solidFill>
              </a:rPr>
              <a:t>delete me.</a:t>
            </a:r>
          </a:p>
        </p:txBody>
      </p:sp>
    </p:spTree>
  </p:cSld>
  <p:clrMapOvr>
    <a:masterClrMapping/>
  </p:clrMapOvr>
  <p:transition>
    <p:pull dir="l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a:t>Deleting a Record</a:t>
            </a:r>
          </a:p>
        </p:txBody>
      </p:sp>
      <p:sp>
        <p:nvSpPr>
          <p:cNvPr id="34819" name="Rectangle 3"/>
          <p:cNvSpPr>
            <a:spLocks noGrp="1" noChangeArrowheads="1"/>
          </p:cNvSpPr>
          <p:nvPr>
            <p:ph type="body" sz="half" idx="1"/>
          </p:nvPr>
        </p:nvSpPr>
        <p:spPr>
          <a:xfrm>
            <a:off x="685800" y="1774825"/>
            <a:ext cx="8294688" cy="4114800"/>
          </a:xfrm>
          <a:noFill/>
        </p:spPr>
        <p:txBody>
          <a:bodyPr/>
          <a:lstStyle/>
          <a:p>
            <a:r>
              <a:rPr lang="en-US">
                <a:effectLst/>
              </a:rPr>
              <a:t>Records may also be deleted from a hash table.</a:t>
            </a:r>
          </a:p>
          <a:p>
            <a:r>
              <a:rPr lang="en-US">
                <a:effectLst/>
              </a:rPr>
              <a:t>But the location must not be left as an ordinary "empty spot" since that could interfere with searches.</a:t>
            </a:r>
          </a:p>
        </p:txBody>
      </p:sp>
      <p:sp useBgFill="1">
        <p:nvSpPr>
          <p:cNvPr id="34820"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4821"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4822"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34823"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34824"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34825"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34826"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34827"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34828"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34829"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34830"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34831"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34832"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34833"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34834"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4835"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34836" name="Group 22"/>
          <p:cNvGrpSpPr>
            <a:grpSpLocks/>
          </p:cNvGrpSpPr>
          <p:nvPr/>
        </p:nvGrpSpPr>
        <p:grpSpPr bwMode="auto">
          <a:xfrm>
            <a:off x="2822575" y="5449888"/>
            <a:ext cx="671513" cy="569912"/>
            <a:chOff x="1778" y="3433"/>
            <a:chExt cx="423" cy="359"/>
          </a:xfrm>
        </p:grpSpPr>
        <p:sp>
          <p:nvSpPr>
            <p:cNvPr id="34852" name="Rectangle 20"/>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34853" name="Picture 21"/>
            <p:cNvPicPr>
              <a:picLocks noChangeArrowheads="1"/>
            </p:cNvPicPr>
            <p:nvPr/>
          </p:nvPicPr>
          <p:blipFill>
            <a:blip r:embed="rId3" cstate="print"/>
            <a:srcRect/>
            <a:stretch>
              <a:fillRect/>
            </a:stretch>
          </p:blipFill>
          <p:spPr bwMode="auto">
            <a:xfrm>
              <a:off x="1806" y="3488"/>
              <a:ext cx="327" cy="304"/>
            </a:xfrm>
            <a:prstGeom prst="rect">
              <a:avLst/>
            </a:prstGeom>
            <a:noFill/>
            <a:ln w="12700">
              <a:noFill/>
              <a:miter lim="800000"/>
              <a:headEnd/>
              <a:tailEnd/>
            </a:ln>
          </p:spPr>
        </p:pic>
      </p:grpSp>
      <p:grpSp>
        <p:nvGrpSpPr>
          <p:cNvPr id="34837" name="Group 25"/>
          <p:cNvGrpSpPr>
            <a:grpSpLocks/>
          </p:cNvGrpSpPr>
          <p:nvPr/>
        </p:nvGrpSpPr>
        <p:grpSpPr bwMode="auto">
          <a:xfrm>
            <a:off x="1906588" y="5445125"/>
            <a:ext cx="619125" cy="577850"/>
            <a:chOff x="1201" y="3430"/>
            <a:chExt cx="390" cy="364"/>
          </a:xfrm>
        </p:grpSpPr>
        <p:sp>
          <p:nvSpPr>
            <p:cNvPr id="34850" name="Rectangle 23"/>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34851" name="Picture 24"/>
            <p:cNvPicPr>
              <a:picLocks noChangeArrowheads="1"/>
            </p:cNvPicPr>
            <p:nvPr/>
          </p:nvPicPr>
          <p:blipFill>
            <a:blip r:embed="rId4" cstate="print"/>
            <a:srcRect/>
            <a:stretch>
              <a:fillRect/>
            </a:stretch>
          </p:blipFill>
          <p:spPr bwMode="auto">
            <a:xfrm>
              <a:off x="1219" y="3493"/>
              <a:ext cx="335" cy="301"/>
            </a:xfrm>
            <a:prstGeom prst="rect">
              <a:avLst/>
            </a:prstGeom>
            <a:noFill/>
            <a:ln w="12700">
              <a:noFill/>
              <a:miter lim="800000"/>
              <a:headEnd/>
              <a:tailEnd/>
            </a:ln>
          </p:spPr>
        </p:pic>
      </p:grpSp>
      <p:grpSp>
        <p:nvGrpSpPr>
          <p:cNvPr id="34838" name="Group 28"/>
          <p:cNvGrpSpPr>
            <a:grpSpLocks/>
          </p:cNvGrpSpPr>
          <p:nvPr/>
        </p:nvGrpSpPr>
        <p:grpSpPr bwMode="auto">
          <a:xfrm>
            <a:off x="7764463" y="5480050"/>
            <a:ext cx="727075" cy="508000"/>
            <a:chOff x="4891" y="3452"/>
            <a:chExt cx="458" cy="320"/>
          </a:xfrm>
        </p:grpSpPr>
        <p:sp>
          <p:nvSpPr>
            <p:cNvPr id="34848" name="Rectangle 26"/>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34849" name="Picture 27"/>
            <p:cNvPicPr>
              <a:picLocks noChangeArrowheads="1"/>
            </p:cNvPicPr>
            <p:nvPr/>
          </p:nvPicPr>
          <p:blipFill>
            <a:blip r:embed="rId5" cstate="print"/>
            <a:srcRect b="53265"/>
            <a:stretch>
              <a:fillRect/>
            </a:stretch>
          </p:blipFill>
          <p:spPr bwMode="auto">
            <a:xfrm>
              <a:off x="4891" y="3500"/>
              <a:ext cx="458" cy="272"/>
            </a:xfrm>
            <a:prstGeom prst="rect">
              <a:avLst/>
            </a:prstGeom>
            <a:noFill/>
            <a:ln w="12700">
              <a:noFill/>
              <a:miter lim="800000"/>
              <a:headEnd/>
              <a:tailEnd/>
            </a:ln>
          </p:spPr>
        </p:pic>
      </p:grpSp>
      <p:grpSp>
        <p:nvGrpSpPr>
          <p:cNvPr id="34839" name="Group 31"/>
          <p:cNvGrpSpPr>
            <a:grpSpLocks/>
          </p:cNvGrpSpPr>
          <p:nvPr/>
        </p:nvGrpSpPr>
        <p:grpSpPr bwMode="auto">
          <a:xfrm>
            <a:off x="6596063" y="4014788"/>
            <a:ext cx="1311275" cy="2832100"/>
            <a:chOff x="4155" y="2529"/>
            <a:chExt cx="826" cy="1784"/>
          </a:xfrm>
        </p:grpSpPr>
        <p:sp useBgFill="1">
          <p:nvSpPr>
            <p:cNvPr id="34846" name="Freeform 29"/>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4847" name="Rectangle 30"/>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34840" name="Group 34"/>
          <p:cNvGrpSpPr>
            <a:grpSpLocks/>
          </p:cNvGrpSpPr>
          <p:nvPr/>
        </p:nvGrpSpPr>
        <p:grpSpPr bwMode="auto">
          <a:xfrm>
            <a:off x="3713163" y="5465763"/>
            <a:ext cx="619125" cy="558800"/>
            <a:chOff x="2339" y="3443"/>
            <a:chExt cx="390" cy="352"/>
          </a:xfrm>
        </p:grpSpPr>
        <p:pic>
          <p:nvPicPr>
            <p:cNvPr id="34844" name="Picture 32"/>
            <p:cNvPicPr>
              <a:picLocks noChangeArrowheads="1"/>
            </p:cNvPicPr>
            <p:nvPr/>
          </p:nvPicPr>
          <p:blipFill>
            <a:blip r:embed="rId6" cstate="print"/>
            <a:srcRect l="51312" b="42639"/>
            <a:stretch>
              <a:fillRect/>
            </a:stretch>
          </p:blipFill>
          <p:spPr bwMode="auto">
            <a:xfrm>
              <a:off x="2369" y="3495"/>
              <a:ext cx="334" cy="300"/>
            </a:xfrm>
            <a:prstGeom prst="rect">
              <a:avLst/>
            </a:prstGeom>
            <a:noFill/>
            <a:ln w="12700">
              <a:noFill/>
              <a:miter lim="800000"/>
              <a:headEnd/>
              <a:tailEnd/>
            </a:ln>
          </p:spPr>
        </p:pic>
        <p:sp>
          <p:nvSpPr>
            <p:cNvPr id="34845" name="Rectangle 33"/>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34841" name="Group 37"/>
          <p:cNvGrpSpPr>
            <a:grpSpLocks/>
          </p:cNvGrpSpPr>
          <p:nvPr/>
        </p:nvGrpSpPr>
        <p:grpSpPr bwMode="auto">
          <a:xfrm>
            <a:off x="5548313" y="5454650"/>
            <a:ext cx="619125" cy="550863"/>
            <a:chOff x="3495" y="3436"/>
            <a:chExt cx="390" cy="347"/>
          </a:xfrm>
        </p:grpSpPr>
        <p:pic>
          <p:nvPicPr>
            <p:cNvPr id="34842" name="Picture 35"/>
            <p:cNvPicPr>
              <a:picLocks noChangeArrowheads="1"/>
            </p:cNvPicPr>
            <p:nvPr/>
          </p:nvPicPr>
          <p:blipFill>
            <a:blip r:embed="rId7" cstate="print"/>
            <a:srcRect/>
            <a:stretch>
              <a:fillRect/>
            </a:stretch>
          </p:blipFill>
          <p:spPr bwMode="auto">
            <a:xfrm>
              <a:off x="3530" y="3511"/>
              <a:ext cx="295" cy="272"/>
            </a:xfrm>
            <a:prstGeom prst="rect">
              <a:avLst/>
            </a:prstGeom>
            <a:noFill/>
            <a:ln w="12700">
              <a:noFill/>
              <a:miter lim="800000"/>
              <a:headEnd/>
              <a:tailEnd/>
            </a:ln>
          </p:spPr>
        </p:pic>
        <p:sp>
          <p:nvSpPr>
            <p:cNvPr id="34843" name="Rectangle 36"/>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Tree>
  </p:cSld>
  <p:clrMapOvr>
    <a:masterClrMapping/>
  </p:clrMapOvr>
  <p:transition>
    <p:pull dir="l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defRPr/>
            </a:pPr>
            <a:r>
              <a:rPr lang="en-US"/>
              <a:t>Deleting a Record</a:t>
            </a:r>
          </a:p>
        </p:txBody>
      </p:sp>
      <p:sp useBgFill="1">
        <p:nvSpPr>
          <p:cNvPr id="35843" name="Freeform 3"/>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5844"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5845" name="Line 5"/>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35846" name="Line 6"/>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35847" name="Line 7"/>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35848" name="Line 8"/>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35849" name="Line 9"/>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35850" name="Line 10"/>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35851" name="Rectangle 11"/>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35852" name="Rectangle 12"/>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35853" name="Rectangle 13"/>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35854" name="Rectangle 14"/>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35855" name="Rectangle 15"/>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35856" name="Rectangle 16"/>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35857"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5858" name="Rectangle 18"/>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35859" name="Group 21"/>
          <p:cNvGrpSpPr>
            <a:grpSpLocks/>
          </p:cNvGrpSpPr>
          <p:nvPr/>
        </p:nvGrpSpPr>
        <p:grpSpPr bwMode="auto">
          <a:xfrm>
            <a:off x="2822575" y="5449888"/>
            <a:ext cx="671513" cy="569912"/>
            <a:chOff x="1778" y="3433"/>
            <a:chExt cx="423" cy="359"/>
          </a:xfrm>
        </p:grpSpPr>
        <p:sp>
          <p:nvSpPr>
            <p:cNvPr id="35877" name="Rectangle 19"/>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35878" name="Picture 20"/>
            <p:cNvPicPr>
              <a:picLocks noChangeArrowheads="1"/>
            </p:cNvPicPr>
            <p:nvPr/>
          </p:nvPicPr>
          <p:blipFill>
            <a:blip r:embed="rId3" cstate="print"/>
            <a:srcRect/>
            <a:stretch>
              <a:fillRect/>
            </a:stretch>
          </p:blipFill>
          <p:spPr bwMode="auto">
            <a:xfrm>
              <a:off x="1806" y="3488"/>
              <a:ext cx="327" cy="304"/>
            </a:xfrm>
            <a:prstGeom prst="rect">
              <a:avLst/>
            </a:prstGeom>
            <a:noFill/>
            <a:ln w="12700">
              <a:noFill/>
              <a:miter lim="800000"/>
              <a:headEnd/>
              <a:tailEnd/>
            </a:ln>
          </p:spPr>
        </p:pic>
      </p:grpSp>
      <p:grpSp>
        <p:nvGrpSpPr>
          <p:cNvPr id="35860" name="Group 24"/>
          <p:cNvGrpSpPr>
            <a:grpSpLocks/>
          </p:cNvGrpSpPr>
          <p:nvPr/>
        </p:nvGrpSpPr>
        <p:grpSpPr bwMode="auto">
          <a:xfrm>
            <a:off x="1906588" y="5445125"/>
            <a:ext cx="619125" cy="577850"/>
            <a:chOff x="1201" y="3430"/>
            <a:chExt cx="390" cy="364"/>
          </a:xfrm>
        </p:grpSpPr>
        <p:sp>
          <p:nvSpPr>
            <p:cNvPr id="35875" name="Rectangle 22"/>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35876" name="Picture 23"/>
            <p:cNvPicPr>
              <a:picLocks noChangeArrowheads="1"/>
            </p:cNvPicPr>
            <p:nvPr/>
          </p:nvPicPr>
          <p:blipFill>
            <a:blip r:embed="rId4" cstate="print"/>
            <a:srcRect/>
            <a:stretch>
              <a:fillRect/>
            </a:stretch>
          </p:blipFill>
          <p:spPr bwMode="auto">
            <a:xfrm>
              <a:off x="1219" y="3493"/>
              <a:ext cx="335" cy="301"/>
            </a:xfrm>
            <a:prstGeom prst="rect">
              <a:avLst/>
            </a:prstGeom>
            <a:noFill/>
            <a:ln w="12700">
              <a:noFill/>
              <a:miter lim="800000"/>
              <a:headEnd/>
              <a:tailEnd/>
            </a:ln>
          </p:spPr>
        </p:pic>
      </p:grpSp>
      <p:grpSp>
        <p:nvGrpSpPr>
          <p:cNvPr id="35861" name="Group 27"/>
          <p:cNvGrpSpPr>
            <a:grpSpLocks/>
          </p:cNvGrpSpPr>
          <p:nvPr/>
        </p:nvGrpSpPr>
        <p:grpSpPr bwMode="auto">
          <a:xfrm>
            <a:off x="7764463" y="5480050"/>
            <a:ext cx="727075" cy="508000"/>
            <a:chOff x="4891" y="3452"/>
            <a:chExt cx="458" cy="320"/>
          </a:xfrm>
        </p:grpSpPr>
        <p:sp>
          <p:nvSpPr>
            <p:cNvPr id="35873" name="Rectangle 25"/>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35874" name="Picture 26"/>
            <p:cNvPicPr>
              <a:picLocks noChangeArrowheads="1"/>
            </p:cNvPicPr>
            <p:nvPr/>
          </p:nvPicPr>
          <p:blipFill>
            <a:blip r:embed="rId5" cstate="print"/>
            <a:srcRect b="53265"/>
            <a:stretch>
              <a:fillRect/>
            </a:stretch>
          </p:blipFill>
          <p:spPr bwMode="auto">
            <a:xfrm>
              <a:off x="4891" y="3500"/>
              <a:ext cx="458" cy="272"/>
            </a:xfrm>
            <a:prstGeom prst="rect">
              <a:avLst/>
            </a:prstGeom>
            <a:noFill/>
            <a:ln w="12700">
              <a:noFill/>
              <a:miter lim="800000"/>
              <a:headEnd/>
              <a:tailEnd/>
            </a:ln>
          </p:spPr>
        </p:pic>
      </p:grpSp>
      <p:grpSp>
        <p:nvGrpSpPr>
          <p:cNvPr id="35862" name="Group 30"/>
          <p:cNvGrpSpPr>
            <a:grpSpLocks/>
          </p:cNvGrpSpPr>
          <p:nvPr/>
        </p:nvGrpSpPr>
        <p:grpSpPr bwMode="auto">
          <a:xfrm>
            <a:off x="6596063" y="4014788"/>
            <a:ext cx="1311275" cy="2832100"/>
            <a:chOff x="4155" y="2529"/>
            <a:chExt cx="826" cy="1784"/>
          </a:xfrm>
        </p:grpSpPr>
        <p:sp useBgFill="1">
          <p:nvSpPr>
            <p:cNvPr id="35871" name="Freeform 28"/>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5872" name="Rectangle 29"/>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35863" name="Group 33"/>
          <p:cNvGrpSpPr>
            <a:grpSpLocks/>
          </p:cNvGrpSpPr>
          <p:nvPr/>
        </p:nvGrpSpPr>
        <p:grpSpPr bwMode="auto">
          <a:xfrm>
            <a:off x="3713163" y="5465763"/>
            <a:ext cx="619125" cy="558800"/>
            <a:chOff x="2339" y="3443"/>
            <a:chExt cx="390" cy="352"/>
          </a:xfrm>
        </p:grpSpPr>
        <p:pic>
          <p:nvPicPr>
            <p:cNvPr id="35869" name="Picture 31"/>
            <p:cNvPicPr>
              <a:picLocks noChangeArrowheads="1"/>
            </p:cNvPicPr>
            <p:nvPr/>
          </p:nvPicPr>
          <p:blipFill>
            <a:blip r:embed="rId6" cstate="print"/>
            <a:srcRect l="51312" b="42639"/>
            <a:stretch>
              <a:fillRect/>
            </a:stretch>
          </p:blipFill>
          <p:spPr bwMode="auto">
            <a:xfrm>
              <a:off x="2369" y="3495"/>
              <a:ext cx="334" cy="300"/>
            </a:xfrm>
            <a:prstGeom prst="rect">
              <a:avLst/>
            </a:prstGeom>
            <a:noFill/>
            <a:ln w="12700">
              <a:noFill/>
              <a:miter lim="800000"/>
              <a:headEnd/>
              <a:tailEnd/>
            </a:ln>
          </p:spPr>
        </p:pic>
        <p:sp>
          <p:nvSpPr>
            <p:cNvPr id="35870" name="Rectangle 32"/>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35864" name="Group 36"/>
          <p:cNvGrpSpPr>
            <a:grpSpLocks/>
          </p:cNvGrpSpPr>
          <p:nvPr/>
        </p:nvGrpSpPr>
        <p:grpSpPr bwMode="auto">
          <a:xfrm>
            <a:off x="5548313" y="5454650"/>
            <a:ext cx="619125" cy="550863"/>
            <a:chOff x="3495" y="3436"/>
            <a:chExt cx="390" cy="347"/>
          </a:xfrm>
        </p:grpSpPr>
        <p:pic>
          <p:nvPicPr>
            <p:cNvPr id="35867" name="Picture 34"/>
            <p:cNvPicPr>
              <a:picLocks noChangeArrowheads="1"/>
            </p:cNvPicPr>
            <p:nvPr/>
          </p:nvPicPr>
          <p:blipFill>
            <a:blip r:embed="rId7" cstate="print"/>
            <a:srcRect/>
            <a:stretch>
              <a:fillRect/>
            </a:stretch>
          </p:blipFill>
          <p:spPr bwMode="auto">
            <a:xfrm>
              <a:off x="3530" y="3511"/>
              <a:ext cx="295" cy="272"/>
            </a:xfrm>
            <a:prstGeom prst="rect">
              <a:avLst/>
            </a:prstGeom>
            <a:noFill/>
            <a:ln w="12700">
              <a:noFill/>
              <a:miter lim="800000"/>
              <a:headEnd/>
              <a:tailEnd/>
            </a:ln>
          </p:spPr>
        </p:pic>
        <p:sp>
          <p:nvSpPr>
            <p:cNvPr id="35868" name="Rectangle 35"/>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35865" name="Rectangle 37"/>
          <p:cNvSpPr>
            <a:spLocks noChangeArrowheads="1"/>
          </p:cNvSpPr>
          <p:nvPr/>
        </p:nvSpPr>
        <p:spPr bwMode="auto">
          <a:xfrm>
            <a:off x="4484688" y="5332413"/>
            <a:ext cx="901700" cy="785812"/>
          </a:xfrm>
          <a:prstGeom prst="rect">
            <a:avLst/>
          </a:prstGeom>
          <a:pattFill prst="solidDmnd">
            <a:fgClr>
              <a:schemeClr val="bg2"/>
            </a:fgClr>
            <a:bgClr>
              <a:schemeClr val="tx1"/>
            </a:bgClr>
          </a:pattFill>
          <a:ln w="12700">
            <a:solidFill>
              <a:schemeClr val="bg2"/>
            </a:solidFill>
            <a:miter lim="800000"/>
            <a:headEnd/>
            <a:tailEnd/>
          </a:ln>
        </p:spPr>
        <p:txBody>
          <a:bodyPr wrap="none" anchor="ctr"/>
          <a:lstStyle/>
          <a:p>
            <a:endParaRPr lang="en-US"/>
          </a:p>
        </p:txBody>
      </p:sp>
      <p:sp>
        <p:nvSpPr>
          <p:cNvPr id="35866" name="Rectangle 38"/>
          <p:cNvSpPr>
            <a:spLocks noGrp="1" noChangeArrowheads="1"/>
          </p:cNvSpPr>
          <p:nvPr>
            <p:ph type="body" sz="half" idx="1"/>
          </p:nvPr>
        </p:nvSpPr>
        <p:spPr>
          <a:xfrm>
            <a:off x="685800" y="1774825"/>
            <a:ext cx="8277225" cy="4114800"/>
          </a:xfrm>
          <a:noFill/>
        </p:spPr>
        <p:txBody>
          <a:bodyPr/>
          <a:lstStyle/>
          <a:p>
            <a:r>
              <a:rPr lang="en-US">
                <a:effectLst/>
              </a:rPr>
              <a:t>Records may also be deleted from a hash table.</a:t>
            </a:r>
          </a:p>
          <a:p>
            <a:r>
              <a:rPr lang="en-US">
                <a:effectLst/>
              </a:rPr>
              <a:t>But the location must not be left as an ordinary "empty spot" since that could interfere with searches.</a:t>
            </a:r>
          </a:p>
          <a:p>
            <a:r>
              <a:rPr lang="en-US">
                <a:effectLst/>
              </a:rPr>
              <a:t>The location must be marked in some special way so that a search can tell that the spot used to have something in it.</a:t>
            </a:r>
          </a:p>
        </p:txBody>
      </p:sp>
    </p:spTree>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t>What is a Hash Table ?</a:t>
            </a:r>
          </a:p>
        </p:txBody>
      </p:sp>
      <p:sp>
        <p:nvSpPr>
          <p:cNvPr id="9219" name="Rectangle 3"/>
          <p:cNvSpPr>
            <a:spLocks noGrp="1" noChangeArrowheads="1"/>
          </p:cNvSpPr>
          <p:nvPr>
            <p:ph type="body" sz="half" idx="1"/>
          </p:nvPr>
        </p:nvSpPr>
        <p:spPr>
          <a:xfrm>
            <a:off x="685800" y="1981200"/>
            <a:ext cx="4757738" cy="4114800"/>
          </a:xfrm>
          <a:noFill/>
        </p:spPr>
        <p:txBody>
          <a:bodyPr/>
          <a:lstStyle/>
          <a:p>
            <a:r>
              <a:rPr lang="en-US">
                <a:effectLst/>
              </a:rPr>
              <a:t>The simplest kind of hash table is an array of records.</a:t>
            </a:r>
          </a:p>
          <a:p>
            <a:r>
              <a:rPr lang="en-US">
                <a:effectLst/>
              </a:rPr>
              <a:t>This example has 701 records.</a:t>
            </a:r>
          </a:p>
        </p:txBody>
      </p:sp>
      <p:sp>
        <p:nvSpPr>
          <p:cNvPr id="9220" name="Rectangle 4"/>
          <p:cNvSpPr>
            <a:spLocks noChangeArrowheads="1"/>
          </p:cNvSpPr>
          <p:nvPr/>
        </p:nvSpPr>
        <p:spPr bwMode="auto">
          <a:xfrm>
            <a:off x="1062038" y="4683125"/>
            <a:ext cx="6046787" cy="785813"/>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9221" name="Line 5"/>
          <p:cNvSpPr>
            <a:spLocks noChangeShapeType="1"/>
          </p:cNvSpPr>
          <p:nvPr/>
        </p:nvSpPr>
        <p:spPr bwMode="auto">
          <a:xfrm>
            <a:off x="1974850" y="4679950"/>
            <a:ext cx="0" cy="792163"/>
          </a:xfrm>
          <a:prstGeom prst="line">
            <a:avLst/>
          </a:prstGeom>
          <a:noFill/>
          <a:ln w="12700">
            <a:solidFill>
              <a:schemeClr val="tx1"/>
            </a:solidFill>
            <a:round/>
            <a:headEnd/>
            <a:tailEnd/>
          </a:ln>
        </p:spPr>
        <p:txBody>
          <a:bodyPr/>
          <a:lstStyle/>
          <a:p>
            <a:endParaRPr lang="en-US"/>
          </a:p>
        </p:txBody>
      </p:sp>
      <p:sp>
        <p:nvSpPr>
          <p:cNvPr id="9222" name="Line 6"/>
          <p:cNvSpPr>
            <a:spLocks noChangeShapeType="1"/>
          </p:cNvSpPr>
          <p:nvPr/>
        </p:nvSpPr>
        <p:spPr bwMode="auto">
          <a:xfrm>
            <a:off x="2889250" y="4679950"/>
            <a:ext cx="0" cy="792163"/>
          </a:xfrm>
          <a:prstGeom prst="line">
            <a:avLst/>
          </a:prstGeom>
          <a:noFill/>
          <a:ln w="12700">
            <a:solidFill>
              <a:schemeClr val="tx1"/>
            </a:solidFill>
            <a:round/>
            <a:headEnd/>
            <a:tailEnd/>
          </a:ln>
        </p:spPr>
        <p:txBody>
          <a:bodyPr/>
          <a:lstStyle/>
          <a:p>
            <a:endParaRPr lang="en-US"/>
          </a:p>
        </p:txBody>
      </p:sp>
      <p:sp>
        <p:nvSpPr>
          <p:cNvPr id="9223" name="Line 7"/>
          <p:cNvSpPr>
            <a:spLocks noChangeShapeType="1"/>
          </p:cNvSpPr>
          <p:nvPr/>
        </p:nvSpPr>
        <p:spPr bwMode="auto">
          <a:xfrm>
            <a:off x="3802063" y="4679950"/>
            <a:ext cx="1587" cy="792163"/>
          </a:xfrm>
          <a:prstGeom prst="line">
            <a:avLst/>
          </a:prstGeom>
          <a:noFill/>
          <a:ln w="12700">
            <a:solidFill>
              <a:schemeClr val="tx1"/>
            </a:solidFill>
            <a:round/>
            <a:headEnd/>
            <a:tailEnd/>
          </a:ln>
        </p:spPr>
        <p:txBody>
          <a:bodyPr/>
          <a:lstStyle/>
          <a:p>
            <a:endParaRPr lang="en-US"/>
          </a:p>
        </p:txBody>
      </p:sp>
      <p:sp>
        <p:nvSpPr>
          <p:cNvPr id="9224" name="Line 8"/>
          <p:cNvSpPr>
            <a:spLocks noChangeShapeType="1"/>
          </p:cNvSpPr>
          <p:nvPr/>
        </p:nvSpPr>
        <p:spPr bwMode="auto">
          <a:xfrm>
            <a:off x="4718050" y="4683125"/>
            <a:ext cx="0" cy="784225"/>
          </a:xfrm>
          <a:prstGeom prst="line">
            <a:avLst/>
          </a:prstGeom>
          <a:noFill/>
          <a:ln w="12700">
            <a:solidFill>
              <a:schemeClr val="tx1"/>
            </a:solidFill>
            <a:round/>
            <a:headEnd/>
            <a:tailEnd/>
          </a:ln>
        </p:spPr>
        <p:txBody>
          <a:bodyPr/>
          <a:lstStyle/>
          <a:p>
            <a:endParaRPr lang="en-US"/>
          </a:p>
        </p:txBody>
      </p:sp>
      <p:sp>
        <p:nvSpPr>
          <p:cNvPr id="9225" name="Line 9"/>
          <p:cNvSpPr>
            <a:spLocks noChangeShapeType="1"/>
          </p:cNvSpPr>
          <p:nvPr/>
        </p:nvSpPr>
        <p:spPr bwMode="auto">
          <a:xfrm>
            <a:off x="5632450" y="4683125"/>
            <a:ext cx="0" cy="784225"/>
          </a:xfrm>
          <a:prstGeom prst="line">
            <a:avLst/>
          </a:prstGeom>
          <a:noFill/>
          <a:ln w="12700">
            <a:solidFill>
              <a:schemeClr val="tx1"/>
            </a:solidFill>
            <a:round/>
            <a:headEnd/>
            <a:tailEnd/>
          </a:ln>
        </p:spPr>
        <p:txBody>
          <a:bodyPr/>
          <a:lstStyle/>
          <a:p>
            <a:endParaRPr lang="en-US"/>
          </a:p>
        </p:txBody>
      </p:sp>
      <p:sp>
        <p:nvSpPr>
          <p:cNvPr id="9226" name="Line 10"/>
          <p:cNvSpPr>
            <a:spLocks noChangeShapeType="1"/>
          </p:cNvSpPr>
          <p:nvPr/>
        </p:nvSpPr>
        <p:spPr bwMode="auto">
          <a:xfrm>
            <a:off x="6546850" y="4678363"/>
            <a:ext cx="0" cy="793750"/>
          </a:xfrm>
          <a:prstGeom prst="line">
            <a:avLst/>
          </a:prstGeom>
          <a:noFill/>
          <a:ln w="12700">
            <a:solidFill>
              <a:schemeClr val="tx1"/>
            </a:solidFill>
            <a:round/>
            <a:headEnd/>
            <a:tailEnd/>
          </a:ln>
        </p:spPr>
        <p:txBody>
          <a:bodyPr/>
          <a:lstStyle/>
          <a:p>
            <a:endParaRPr lang="en-US"/>
          </a:p>
        </p:txBody>
      </p:sp>
      <p:sp>
        <p:nvSpPr>
          <p:cNvPr id="9227" name="Rectangle 11"/>
          <p:cNvSpPr>
            <a:spLocks noChangeArrowheads="1"/>
          </p:cNvSpPr>
          <p:nvPr/>
        </p:nvSpPr>
        <p:spPr bwMode="auto">
          <a:xfrm>
            <a:off x="1184275" y="4219575"/>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9228" name="Rectangle 12"/>
          <p:cNvSpPr>
            <a:spLocks noChangeArrowheads="1"/>
          </p:cNvSpPr>
          <p:nvPr/>
        </p:nvSpPr>
        <p:spPr bwMode="auto">
          <a:xfrm>
            <a:off x="2044700" y="4219575"/>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9229" name="Rectangle 13"/>
          <p:cNvSpPr>
            <a:spLocks noChangeArrowheads="1"/>
          </p:cNvSpPr>
          <p:nvPr/>
        </p:nvSpPr>
        <p:spPr bwMode="auto">
          <a:xfrm>
            <a:off x="2959100" y="4219575"/>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9230" name="Rectangle 14"/>
          <p:cNvSpPr>
            <a:spLocks noChangeArrowheads="1"/>
          </p:cNvSpPr>
          <p:nvPr/>
        </p:nvSpPr>
        <p:spPr bwMode="auto">
          <a:xfrm>
            <a:off x="384016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9231" name="Rectangle 15"/>
          <p:cNvSpPr>
            <a:spLocks noChangeArrowheads="1"/>
          </p:cNvSpPr>
          <p:nvPr/>
        </p:nvSpPr>
        <p:spPr bwMode="auto">
          <a:xfrm>
            <a:off x="475456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9232" name="Rectangle 16"/>
          <p:cNvSpPr>
            <a:spLocks noChangeArrowheads="1"/>
          </p:cNvSpPr>
          <p:nvPr/>
        </p:nvSpPr>
        <p:spPr bwMode="auto">
          <a:xfrm>
            <a:off x="572611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9233" name="Rectangle 17"/>
          <p:cNvSpPr>
            <a:spLocks noChangeArrowheads="1"/>
          </p:cNvSpPr>
          <p:nvPr/>
        </p:nvSpPr>
        <p:spPr bwMode="auto">
          <a:xfrm>
            <a:off x="452438" y="5567363"/>
            <a:ext cx="2994025"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An array of records</a:t>
            </a:r>
          </a:p>
        </p:txBody>
      </p:sp>
      <p:sp>
        <p:nvSpPr>
          <p:cNvPr id="9234" name="Rectangle 18"/>
          <p:cNvSpPr>
            <a:spLocks noChangeArrowheads="1"/>
          </p:cNvSpPr>
          <p:nvPr/>
        </p:nvSpPr>
        <p:spPr bwMode="auto">
          <a:xfrm>
            <a:off x="7891463" y="4683125"/>
            <a:ext cx="901700" cy="785813"/>
          </a:xfrm>
          <a:prstGeom prst="rect">
            <a:avLst/>
          </a:prstGeom>
          <a:solidFill>
            <a:schemeClr val="folHlink"/>
          </a:solidFill>
          <a:ln w="12700">
            <a:solidFill>
              <a:schemeClr val="tx1"/>
            </a:solidFill>
            <a:miter lim="800000"/>
            <a:headEnd/>
            <a:tailEnd/>
          </a:ln>
        </p:spPr>
        <p:txBody>
          <a:bodyPr wrap="none" anchor="ctr"/>
          <a:lstStyle/>
          <a:p>
            <a:endParaRPr lang="en-US"/>
          </a:p>
        </p:txBody>
      </p:sp>
      <p:sp useBgFill="1">
        <p:nvSpPr>
          <p:cNvPr id="9235" name="Freeform 19"/>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9236" name="Rectangle 20"/>
          <p:cNvSpPr>
            <a:spLocks noChangeArrowheads="1"/>
          </p:cNvSpPr>
          <p:nvPr/>
        </p:nvSpPr>
        <p:spPr bwMode="auto">
          <a:xfrm>
            <a:off x="7134225" y="4848225"/>
            <a:ext cx="60166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sp>
        <p:nvSpPr>
          <p:cNvPr id="9237" name="Rectangle 21"/>
          <p:cNvSpPr>
            <a:spLocks noChangeArrowheads="1"/>
          </p:cNvSpPr>
          <p:nvPr/>
        </p:nvSpPr>
        <p:spPr bwMode="auto">
          <a:xfrm>
            <a:off x="8048625" y="4222750"/>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defRPr/>
            </a:pPr>
            <a:r>
              <a:rPr lang="en-US"/>
              <a:t>Time Analysis</a:t>
            </a:r>
          </a:p>
        </p:txBody>
      </p:sp>
      <p:sp>
        <p:nvSpPr>
          <p:cNvPr id="71683" name="Rectangle 3"/>
          <p:cNvSpPr>
            <a:spLocks noGrp="1" noChangeArrowheads="1"/>
          </p:cNvSpPr>
          <p:nvPr>
            <p:ph type="body" idx="1"/>
          </p:nvPr>
        </p:nvSpPr>
        <p:spPr/>
        <p:txBody>
          <a:bodyPr/>
          <a:lstStyle/>
          <a:p>
            <a:r>
              <a:rPr lang="en-US"/>
              <a:t>Without any collisions</a:t>
            </a:r>
          </a:p>
          <a:p>
            <a:pPr lvl="1"/>
            <a:r>
              <a:rPr lang="en-US"/>
              <a:t>constant</a:t>
            </a:r>
          </a:p>
          <a:p>
            <a:pPr lvl="1"/>
            <a:endParaRPr lang="en-US"/>
          </a:p>
          <a:p>
            <a:r>
              <a:rPr lang="en-US"/>
              <a:t>With collisions</a:t>
            </a:r>
          </a:p>
          <a:p>
            <a:pPr lvl="1"/>
            <a:r>
              <a:rPr lang="en-US"/>
              <a:t>O(k) where k is the average collisions for items</a:t>
            </a:r>
          </a:p>
          <a:p>
            <a:pPr lvl="1"/>
            <a:r>
              <a:rPr lang="en-US"/>
              <a:t>k &lt;&lt; n, size of the problem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a:t>Improving Hashing</a:t>
            </a:r>
          </a:p>
        </p:txBody>
      </p:sp>
      <p:sp>
        <p:nvSpPr>
          <p:cNvPr id="72707" name="Rectangle 3"/>
          <p:cNvSpPr>
            <a:spLocks noGrp="1" noChangeArrowheads="1"/>
          </p:cNvSpPr>
          <p:nvPr>
            <p:ph type="body" idx="1"/>
          </p:nvPr>
        </p:nvSpPr>
        <p:spPr/>
        <p:txBody>
          <a:bodyPr/>
          <a:lstStyle/>
          <a:p>
            <a:pPr>
              <a:lnSpc>
                <a:spcPct val="90000"/>
              </a:lnSpc>
              <a:defRPr/>
            </a:pPr>
            <a:r>
              <a:rPr lang="en-US" sz="2800"/>
              <a:t>Size of the hashing table when using </a:t>
            </a:r>
            <a:r>
              <a:rPr lang="en-US" sz="2800" i="1"/>
              <a:t>division hash function</a:t>
            </a:r>
          </a:p>
          <a:p>
            <a:pPr lvl="1">
              <a:lnSpc>
                <a:spcPct val="90000"/>
              </a:lnSpc>
              <a:defRPr/>
            </a:pPr>
            <a:r>
              <a:rPr lang="en-US" sz="2400"/>
              <a:t>prime number in the form of 4k+3</a:t>
            </a:r>
          </a:p>
          <a:p>
            <a:pPr>
              <a:lnSpc>
                <a:spcPct val="90000"/>
              </a:lnSpc>
              <a:defRPr/>
            </a:pPr>
            <a:r>
              <a:rPr lang="en-US" sz="2800"/>
              <a:t>Other hashing functions</a:t>
            </a:r>
          </a:p>
          <a:p>
            <a:pPr lvl="1">
              <a:lnSpc>
                <a:spcPct val="90000"/>
              </a:lnSpc>
              <a:defRPr/>
            </a:pPr>
            <a:r>
              <a:rPr lang="en-US" sz="2400"/>
              <a:t>mid-square, multiplicative</a:t>
            </a:r>
          </a:p>
          <a:p>
            <a:pPr>
              <a:lnSpc>
                <a:spcPct val="90000"/>
              </a:lnSpc>
              <a:defRPr/>
            </a:pPr>
            <a:r>
              <a:rPr lang="en-US" sz="2800"/>
              <a:t>Double hashing (instead of linear probing)</a:t>
            </a:r>
          </a:p>
          <a:p>
            <a:pPr lvl="1">
              <a:lnSpc>
                <a:spcPct val="90000"/>
              </a:lnSpc>
              <a:defRPr/>
            </a:pPr>
            <a:r>
              <a:rPr lang="en-US" sz="2400"/>
              <a:t>the 2</a:t>
            </a:r>
            <a:r>
              <a:rPr lang="en-US" sz="2400" baseline="30000"/>
              <a:t>nd</a:t>
            </a:r>
            <a:r>
              <a:rPr lang="en-US" sz="2400"/>
              <a:t> hash function for stepping through the array</a:t>
            </a:r>
          </a:p>
          <a:p>
            <a:pPr>
              <a:lnSpc>
                <a:spcPct val="90000"/>
              </a:lnSpc>
              <a:defRPr/>
            </a:pPr>
            <a:r>
              <a:rPr lang="en-US" sz="2800"/>
              <a:t>Chained hashing</a:t>
            </a:r>
          </a:p>
          <a:p>
            <a:pPr lvl="1">
              <a:lnSpc>
                <a:spcPct val="90000"/>
              </a:lnSpc>
              <a:defRPr/>
            </a:pPr>
            <a:r>
              <a:rPr lang="en-US" sz="2400"/>
              <a:t>using a linked list for each component of the hash table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p:spPr>
        <p:txBody>
          <a:bodyPr/>
          <a:lstStyle/>
          <a:p>
            <a:r>
              <a:rPr lang="en-US" sz="2800">
                <a:effectLst/>
              </a:rPr>
              <a:t>Hash tables store a collection of records with keys.</a:t>
            </a:r>
          </a:p>
          <a:p>
            <a:r>
              <a:rPr lang="en-US" sz="2800">
                <a:effectLst/>
              </a:rPr>
              <a:t>The location of a record depends on the hash value of the record's key.</a:t>
            </a:r>
          </a:p>
          <a:p>
            <a:r>
              <a:rPr lang="en-US" sz="2800">
                <a:effectLst/>
              </a:rPr>
              <a:t>When a collision occurs, the next available location is used.</a:t>
            </a:r>
          </a:p>
          <a:p>
            <a:r>
              <a:rPr lang="en-US" sz="2800">
                <a:effectLst/>
              </a:rPr>
              <a:t>Searching for a particular key is generally quick.</a:t>
            </a:r>
          </a:p>
          <a:p>
            <a:r>
              <a:rPr lang="en-US" sz="2800">
                <a:effectLst/>
              </a:rPr>
              <a:t>When an item is deleted, the location must be marked in a special way, so that the searches know that the spot used to be used.</a:t>
            </a:r>
          </a:p>
        </p:txBody>
      </p:sp>
      <p:pic>
        <p:nvPicPr>
          <p:cNvPr id="38915"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p:spPr>
      </p:pic>
      <p:sp>
        <p:nvSpPr>
          <p:cNvPr id="55300" name="Rectangle 4"/>
          <p:cNvSpPr>
            <a:spLocks noGrp="1" noChangeArrowheads="1"/>
          </p:cNvSpPr>
          <p:nvPr>
            <p:ph type="title"/>
          </p:nvPr>
        </p:nvSpPr>
        <p:spPr/>
        <p:txBody>
          <a:bodyPr/>
          <a:lstStyle/>
          <a:p>
            <a:pPr>
              <a:defRPr/>
            </a:pPr>
            <a:r>
              <a:rPr lang="en-US"/>
              <a:t>   Summary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randombar(vertical)">
                                      <p:cBhvr>
                                        <p:cTn id="7" dur="500"/>
                                        <p:tgtEl>
                                          <p:spTgt spid="55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55298">
                                            <p:txEl>
                                              <p:pRg st="1" end="1"/>
                                            </p:txEl>
                                          </p:spTgt>
                                        </p:tgtEl>
                                        <p:attrNameLst>
                                          <p:attrName>style.visibility</p:attrName>
                                        </p:attrNameLst>
                                      </p:cBhvr>
                                      <p:to>
                                        <p:strVal val="visible"/>
                                      </p:to>
                                    </p:set>
                                    <p:animEffect transition="in" filter="randombar(vertical)">
                                      <p:cBhvr>
                                        <p:cTn id="12" dur="500"/>
                                        <p:tgtEl>
                                          <p:spTgt spid="552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55298">
                                            <p:txEl>
                                              <p:pRg st="2" end="2"/>
                                            </p:txEl>
                                          </p:spTgt>
                                        </p:tgtEl>
                                        <p:attrNameLst>
                                          <p:attrName>style.visibility</p:attrName>
                                        </p:attrNameLst>
                                      </p:cBhvr>
                                      <p:to>
                                        <p:strVal val="visible"/>
                                      </p:to>
                                    </p:set>
                                    <p:animEffect transition="in" filter="randombar(vertical)">
                                      <p:cBhvr>
                                        <p:cTn id="17" dur="500"/>
                                        <p:tgtEl>
                                          <p:spTgt spid="552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55298">
                                            <p:txEl>
                                              <p:pRg st="3" end="3"/>
                                            </p:txEl>
                                          </p:spTgt>
                                        </p:tgtEl>
                                        <p:attrNameLst>
                                          <p:attrName>style.visibility</p:attrName>
                                        </p:attrNameLst>
                                      </p:cBhvr>
                                      <p:to>
                                        <p:strVal val="visible"/>
                                      </p:to>
                                    </p:set>
                                    <p:animEffect transition="in" filter="randombar(vertical)">
                                      <p:cBhvr>
                                        <p:cTn id="22" dur="500"/>
                                        <p:tgtEl>
                                          <p:spTgt spid="552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55298">
                                            <p:txEl>
                                              <p:pRg st="4" end="4"/>
                                            </p:txEl>
                                          </p:spTgt>
                                        </p:tgtEl>
                                        <p:attrNameLst>
                                          <p:attrName>style.visibility</p:attrName>
                                        </p:attrNameLst>
                                      </p:cBhvr>
                                      <p:to>
                                        <p:strVal val="visible"/>
                                      </p:to>
                                    </p:set>
                                    <p:animEffect transition="in" filter="randombar(vertical)">
                                      <p:cBhvr>
                                        <p:cTn id="27" dur="500"/>
                                        <p:tgtEl>
                                          <p:spTgt spid="552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762000" y="914400"/>
            <a:ext cx="7848600" cy="4592638"/>
          </a:xfrm>
          <a:prstGeom prst="rect">
            <a:avLst/>
          </a:prstGeom>
          <a:noFill/>
          <a:ln w="12700">
            <a:noFill/>
            <a:miter lim="800000"/>
            <a:headEnd/>
            <a:tailEnd/>
          </a:ln>
        </p:spPr>
        <p:txBody>
          <a:bodyPr lIns="90488" tIns="44450" rIns="90488" bIns="44450">
            <a:spAutoFit/>
          </a:bodyPr>
          <a:lstStyle/>
          <a:p>
            <a:r>
              <a:rPr lang="en-US" sz="3200" b="1">
                <a:solidFill>
                  <a:schemeClr val="tx1"/>
                </a:solidFill>
                <a:latin typeface="Arial" charset="0"/>
              </a:rPr>
              <a:t>Hash Table Exercise</a:t>
            </a:r>
          </a:p>
          <a:p>
            <a:endParaRPr lang="en-US">
              <a:solidFill>
                <a:schemeClr val="tx1"/>
              </a:solidFill>
            </a:endParaRPr>
          </a:p>
          <a:p>
            <a:r>
              <a:rPr lang="en-US">
                <a:solidFill>
                  <a:schemeClr val="tx1"/>
                </a:solidFill>
              </a:rPr>
              <a:t>Five records of my past students</a:t>
            </a:r>
          </a:p>
          <a:p>
            <a:endParaRPr lang="en-US">
              <a:solidFill>
                <a:schemeClr val="tx1"/>
              </a:solidFill>
            </a:endParaRPr>
          </a:p>
          <a:p>
            <a:r>
              <a:rPr lang="en-US">
                <a:solidFill>
                  <a:schemeClr val="tx1"/>
                </a:solidFill>
                <a:latin typeface="Arial" charset="0"/>
              </a:rPr>
              <a:t>- Create a small hash table with size 5 (indexes 0 to 4).</a:t>
            </a:r>
          </a:p>
          <a:p>
            <a:endParaRPr lang="en-US">
              <a:solidFill>
                <a:schemeClr val="tx1"/>
              </a:solidFill>
            </a:endParaRPr>
          </a:p>
          <a:p>
            <a:r>
              <a:rPr lang="en-US">
                <a:solidFill>
                  <a:schemeClr val="tx1"/>
                </a:solidFill>
                <a:latin typeface="Arial" charset="0"/>
              </a:rPr>
              <a:t> - Insert the five items</a:t>
            </a:r>
          </a:p>
          <a:p>
            <a:endParaRPr lang="en-US">
              <a:solidFill>
                <a:schemeClr val="tx1"/>
              </a:solidFill>
              <a:latin typeface="Arial" charset="0"/>
            </a:endParaRPr>
          </a:p>
          <a:p>
            <a:r>
              <a:rPr lang="en-US">
                <a:solidFill>
                  <a:schemeClr val="tx1"/>
                </a:solidFill>
                <a:latin typeface="Arial" charset="0"/>
              </a:rPr>
              <a:t> - Remove Bill Clinton</a:t>
            </a:r>
          </a:p>
          <a:p>
            <a:endParaRPr lang="en-US">
              <a:solidFill>
                <a:schemeClr val="tx1"/>
              </a:solidFill>
              <a:latin typeface="Arial" charset="0"/>
            </a:endParaRPr>
          </a:p>
          <a:p>
            <a:r>
              <a:rPr lang="en-US">
                <a:solidFill>
                  <a:schemeClr val="tx1"/>
                </a:solidFill>
                <a:latin typeface="Arial" charset="0"/>
              </a:rPr>
              <a:t> - Do three searches (for Will Smith, Bill Clinton, and Elizabeth).</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823913" y="747713"/>
            <a:ext cx="4870450" cy="4105275"/>
          </a:xfrm>
          <a:prstGeom prst="rect">
            <a:avLst/>
          </a:prstGeom>
          <a:noFill/>
          <a:ln w="12700">
            <a:noFill/>
            <a:miter lim="800000"/>
            <a:headEnd/>
            <a:tailEnd/>
          </a:ln>
        </p:spPr>
        <p:txBody>
          <a:bodyPr wrap="none" lIns="90488" tIns="44450" rIns="90488" bIns="44450">
            <a:spAutoFit/>
          </a:bodyPr>
          <a:lstStyle/>
          <a:p>
            <a:r>
              <a:rPr lang="en-US">
                <a:solidFill>
                  <a:schemeClr val="tx1"/>
                </a:solidFill>
              </a:rPr>
              <a:t>Kathy Martin</a:t>
            </a:r>
          </a:p>
          <a:p>
            <a:r>
              <a:rPr lang="en-US">
                <a:solidFill>
                  <a:schemeClr val="tx1"/>
                </a:solidFill>
              </a:rPr>
              <a:t>817339024</a:t>
            </a:r>
          </a:p>
          <a:p>
            <a:endParaRPr lang="en-US">
              <a:solidFill>
                <a:schemeClr val="tx1"/>
              </a:solidFill>
            </a:endParaRPr>
          </a:p>
          <a:p>
            <a:r>
              <a:rPr lang="en-US">
                <a:solidFill>
                  <a:schemeClr val="tx1"/>
                </a:solidFill>
              </a:rPr>
              <a:t>Took Data Structures in Fall 1993.</a:t>
            </a:r>
          </a:p>
          <a:p>
            <a:r>
              <a:rPr lang="en-US">
                <a:solidFill>
                  <a:schemeClr val="tx1"/>
                </a:solidFill>
              </a:rPr>
              <a:t>Grade A.</a:t>
            </a:r>
          </a:p>
          <a:p>
            <a:endParaRPr lang="en-US">
              <a:solidFill>
                <a:schemeClr val="tx1"/>
              </a:solidFill>
            </a:endParaRPr>
          </a:p>
          <a:p>
            <a:r>
              <a:rPr lang="en-US">
                <a:solidFill>
                  <a:schemeClr val="tx1"/>
                </a:solidFill>
              </a:rPr>
              <a:t>Hard worker. Always gets things done</a:t>
            </a:r>
          </a:p>
          <a:p>
            <a:r>
              <a:rPr lang="en-US">
                <a:solidFill>
                  <a:schemeClr val="tx1"/>
                </a:solidFill>
              </a:rPr>
              <a:t>on time.</a:t>
            </a:r>
          </a:p>
          <a:p>
            <a:endParaRPr lang="en-US">
              <a:solidFill>
                <a:schemeClr val="tx1"/>
              </a:solidFill>
            </a:endParaRPr>
          </a:p>
          <a:p>
            <a:r>
              <a:rPr lang="en-US">
                <a:solidFill>
                  <a:schemeClr val="tx1"/>
                </a:solidFill>
              </a:rPr>
              <a:t>Currently working for ABC</a:t>
            </a:r>
          </a:p>
          <a:p>
            <a:r>
              <a:rPr lang="en-US">
                <a:solidFill>
                  <a:schemeClr val="tx1"/>
                </a:solidFill>
              </a:rPr>
              <a:t>in New York City.</a:t>
            </a:r>
          </a:p>
        </p:txBody>
      </p:sp>
      <p:graphicFrame>
        <p:nvGraphicFramePr>
          <p:cNvPr id="2050" name="Object 3">
            <a:hlinkClick r:id="" action="ppaction://ole?verb=0"/>
          </p:cNvPr>
          <p:cNvGraphicFramePr>
            <a:graphicFrameLocks/>
          </p:cNvGraphicFramePr>
          <p:nvPr/>
        </p:nvGraphicFramePr>
        <p:xfrm>
          <a:off x="6764338" y="685800"/>
          <a:ext cx="1528762" cy="1951038"/>
        </p:xfrm>
        <a:graphic>
          <a:graphicData uri="http://schemas.openxmlformats.org/presentationml/2006/ole">
            <mc:AlternateContent xmlns:mc="http://schemas.openxmlformats.org/markup-compatibility/2006">
              <mc:Choice xmlns:v="urn:schemas-microsoft-com:vml" Requires="v">
                <p:oleObj name="GALLERY" r:id="rId3" imgW="6175080" imgH="7866000" progId="">
                  <p:embed/>
                </p:oleObj>
              </mc:Choice>
              <mc:Fallback>
                <p:oleObj name="GALLERY" r:id="rId3" imgW="6175080" imgH="7866000" progId="">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4338" y="685800"/>
                        <a:ext cx="1528762" cy="195103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a:hlinkClick r:id="" action="ppaction://ole?verb=0"/>
          </p:cNvPr>
          <p:cNvGraphicFramePr>
            <a:graphicFrameLocks/>
          </p:cNvGraphicFramePr>
          <p:nvPr/>
        </p:nvGraphicFramePr>
        <p:xfrm>
          <a:off x="6757988" y="368300"/>
          <a:ext cx="1533525" cy="2281238"/>
        </p:xfrm>
        <a:graphic>
          <a:graphicData uri="http://schemas.openxmlformats.org/presentationml/2006/ole">
            <mc:AlternateContent xmlns:mc="http://schemas.openxmlformats.org/markup-compatibility/2006">
              <mc:Choice xmlns:v="urn:schemas-microsoft-com:vml" Requires="v">
                <p:oleObj name="GALLERY" r:id="rId3" imgW="6197400" imgH="9189720" progId="">
                  <p:embed/>
                </p:oleObj>
              </mc:Choice>
              <mc:Fallback>
                <p:oleObj name="GALLERY" r:id="rId3" imgW="6197400" imgH="9189720" progId="">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7988" y="368300"/>
                        <a:ext cx="1533525" cy="228123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5" name="Rectangle 3"/>
          <p:cNvSpPr>
            <a:spLocks noChangeArrowheads="1"/>
          </p:cNvSpPr>
          <p:nvPr/>
        </p:nvSpPr>
        <p:spPr bwMode="auto">
          <a:xfrm>
            <a:off x="823913" y="747713"/>
            <a:ext cx="5214937" cy="4105275"/>
          </a:xfrm>
          <a:prstGeom prst="rect">
            <a:avLst/>
          </a:prstGeom>
          <a:noFill/>
          <a:ln w="12700">
            <a:noFill/>
            <a:miter lim="800000"/>
            <a:headEnd/>
            <a:tailEnd/>
          </a:ln>
        </p:spPr>
        <p:txBody>
          <a:bodyPr wrap="none" lIns="90488" tIns="44450" rIns="90488" bIns="44450">
            <a:spAutoFit/>
          </a:bodyPr>
          <a:lstStyle/>
          <a:p>
            <a:r>
              <a:rPr lang="en-US">
                <a:solidFill>
                  <a:schemeClr val="tx1"/>
                </a:solidFill>
              </a:rPr>
              <a:t>Will Smith</a:t>
            </a:r>
          </a:p>
          <a:p>
            <a:r>
              <a:rPr lang="en-US">
                <a:solidFill>
                  <a:schemeClr val="tx1"/>
                </a:solidFill>
              </a:rPr>
              <a:t>506643973</a:t>
            </a:r>
          </a:p>
          <a:p>
            <a:endParaRPr lang="en-US">
              <a:solidFill>
                <a:schemeClr val="tx1"/>
              </a:solidFill>
            </a:endParaRPr>
          </a:p>
          <a:p>
            <a:r>
              <a:rPr lang="en-US">
                <a:solidFill>
                  <a:schemeClr val="tx1"/>
                </a:solidFill>
              </a:rPr>
              <a:t>Took Data Structures in Fall 1995.</a:t>
            </a:r>
          </a:p>
          <a:p>
            <a:r>
              <a:rPr lang="en-US">
                <a:solidFill>
                  <a:schemeClr val="tx1"/>
                </a:solidFill>
              </a:rPr>
              <a:t>Grade A.</a:t>
            </a:r>
          </a:p>
          <a:p>
            <a:endParaRPr lang="en-US">
              <a:solidFill>
                <a:schemeClr val="tx1"/>
              </a:solidFill>
            </a:endParaRPr>
          </a:p>
          <a:p>
            <a:r>
              <a:rPr lang="en-US">
                <a:solidFill>
                  <a:schemeClr val="tx1"/>
                </a:solidFill>
              </a:rPr>
              <a:t>A bit of a goof-off, but he comes through</a:t>
            </a:r>
          </a:p>
          <a:p>
            <a:r>
              <a:rPr lang="en-US">
                <a:solidFill>
                  <a:schemeClr val="tx1"/>
                </a:solidFill>
              </a:rPr>
              <a:t>in a pinch.</a:t>
            </a:r>
          </a:p>
          <a:p>
            <a:endParaRPr lang="en-US">
              <a:solidFill>
                <a:schemeClr val="tx1"/>
              </a:solidFill>
            </a:endParaRPr>
          </a:p>
          <a:p>
            <a:r>
              <a:rPr lang="en-US">
                <a:solidFill>
                  <a:schemeClr val="tx1"/>
                </a:solidFill>
              </a:rPr>
              <a:t>Currently saving the world from alien</a:t>
            </a:r>
          </a:p>
          <a:p>
            <a:r>
              <a:rPr lang="en-US">
                <a:solidFill>
                  <a:schemeClr val="tx1"/>
                </a:solidFill>
              </a:rPr>
              <a:t>invasion.</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823913" y="747713"/>
            <a:ext cx="7099300" cy="3740150"/>
          </a:xfrm>
          <a:prstGeom prst="rect">
            <a:avLst/>
          </a:prstGeom>
          <a:noFill/>
          <a:ln w="12700">
            <a:noFill/>
            <a:miter lim="800000"/>
            <a:headEnd/>
            <a:tailEnd/>
          </a:ln>
        </p:spPr>
        <p:txBody>
          <a:bodyPr wrap="none" lIns="90488" tIns="44450" rIns="90488" bIns="44450">
            <a:spAutoFit/>
          </a:bodyPr>
          <a:lstStyle/>
          <a:p>
            <a:r>
              <a:rPr lang="en-US">
                <a:solidFill>
                  <a:schemeClr val="tx1"/>
                </a:solidFill>
              </a:rPr>
              <a:t>William “Bill” Clinton</a:t>
            </a:r>
          </a:p>
          <a:p>
            <a:r>
              <a:rPr lang="en-US">
                <a:solidFill>
                  <a:schemeClr val="tx1"/>
                </a:solidFill>
              </a:rPr>
              <a:t>330220393</a:t>
            </a:r>
          </a:p>
          <a:p>
            <a:endParaRPr lang="en-US">
              <a:solidFill>
                <a:schemeClr val="tx1"/>
              </a:solidFill>
            </a:endParaRPr>
          </a:p>
          <a:p>
            <a:r>
              <a:rPr lang="en-US">
                <a:solidFill>
                  <a:schemeClr val="tx1"/>
                </a:solidFill>
              </a:rPr>
              <a:t>Took Data Structures in Fall 1995.</a:t>
            </a:r>
          </a:p>
          <a:p>
            <a:r>
              <a:rPr lang="en-US">
                <a:solidFill>
                  <a:schemeClr val="tx1"/>
                </a:solidFill>
              </a:rPr>
              <a:t>Grade B-.</a:t>
            </a:r>
          </a:p>
          <a:p>
            <a:endParaRPr lang="en-US">
              <a:solidFill>
                <a:schemeClr val="tx1"/>
              </a:solidFill>
            </a:endParaRPr>
          </a:p>
          <a:p>
            <a:r>
              <a:rPr lang="en-US">
                <a:solidFill>
                  <a:schemeClr val="tx1"/>
                </a:solidFill>
              </a:rPr>
              <a:t>Gets along with most</a:t>
            </a:r>
          </a:p>
          <a:p>
            <a:r>
              <a:rPr lang="en-US">
                <a:solidFill>
                  <a:schemeClr val="tx1"/>
                </a:solidFill>
              </a:rPr>
              <a:t>people well.</a:t>
            </a:r>
          </a:p>
          <a:p>
            <a:endParaRPr lang="en-US">
              <a:solidFill>
                <a:schemeClr val="tx1"/>
              </a:solidFill>
            </a:endParaRPr>
          </a:p>
          <a:p>
            <a:r>
              <a:rPr lang="en-US">
                <a:solidFill>
                  <a:schemeClr val="tx1"/>
                </a:solidFill>
              </a:rPr>
              <a:t>Been laid off even before the slowdown of the economy.</a:t>
            </a:r>
          </a:p>
        </p:txBody>
      </p:sp>
      <p:graphicFrame>
        <p:nvGraphicFramePr>
          <p:cNvPr id="4098" name="Object 3">
            <a:hlinkClick r:id="" action="ppaction://ole?verb=0"/>
          </p:cNvPr>
          <p:cNvGraphicFramePr>
            <a:graphicFrameLocks/>
          </p:cNvGraphicFramePr>
          <p:nvPr/>
        </p:nvGraphicFramePr>
        <p:xfrm>
          <a:off x="6724650" y="538163"/>
          <a:ext cx="1603375" cy="2095500"/>
        </p:xfrm>
        <a:graphic>
          <a:graphicData uri="http://schemas.openxmlformats.org/presentationml/2006/ole">
            <mc:AlternateContent xmlns:mc="http://schemas.openxmlformats.org/markup-compatibility/2006">
              <mc:Choice xmlns:v="urn:schemas-microsoft-com:vml" Requires="v">
                <p:oleObj name="GALLERY" r:id="rId3" imgW="6475320" imgH="8445240" progId="">
                  <p:embed/>
                </p:oleObj>
              </mc:Choice>
              <mc:Fallback>
                <p:oleObj name="GALLERY" r:id="rId3" imgW="6475320" imgH="8445240" progId="">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4650" y="538163"/>
                        <a:ext cx="1603375" cy="20955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823913" y="747713"/>
            <a:ext cx="5294312" cy="4105275"/>
          </a:xfrm>
          <a:prstGeom prst="rect">
            <a:avLst/>
          </a:prstGeom>
          <a:noFill/>
          <a:ln w="12700">
            <a:noFill/>
            <a:miter lim="800000"/>
            <a:headEnd/>
            <a:tailEnd/>
          </a:ln>
        </p:spPr>
        <p:txBody>
          <a:bodyPr wrap="none" lIns="90488" tIns="44450" rIns="90488" bIns="44450">
            <a:spAutoFit/>
          </a:bodyPr>
          <a:lstStyle/>
          <a:p>
            <a:r>
              <a:rPr lang="en-US">
                <a:solidFill>
                  <a:schemeClr val="tx1"/>
                </a:solidFill>
              </a:rPr>
              <a:t>Elizabeth Windsor</a:t>
            </a:r>
          </a:p>
          <a:p>
            <a:r>
              <a:rPr lang="en-US">
                <a:solidFill>
                  <a:schemeClr val="tx1"/>
                </a:solidFill>
              </a:rPr>
              <a:t>092223340</a:t>
            </a:r>
          </a:p>
          <a:p>
            <a:endParaRPr lang="en-US">
              <a:solidFill>
                <a:schemeClr val="tx1"/>
              </a:solidFill>
            </a:endParaRPr>
          </a:p>
          <a:p>
            <a:r>
              <a:rPr lang="en-US">
                <a:solidFill>
                  <a:schemeClr val="tx1"/>
                </a:solidFill>
              </a:rPr>
              <a:t>Took Data Structures in Fall 1995.</a:t>
            </a:r>
          </a:p>
          <a:p>
            <a:r>
              <a:rPr lang="en-US">
                <a:solidFill>
                  <a:schemeClr val="tx1"/>
                </a:solidFill>
              </a:rPr>
              <a:t>Grade B-.</a:t>
            </a:r>
          </a:p>
          <a:p>
            <a:endParaRPr lang="en-US">
              <a:solidFill>
                <a:schemeClr val="tx1"/>
              </a:solidFill>
            </a:endParaRPr>
          </a:p>
          <a:p>
            <a:r>
              <a:rPr lang="en-US">
                <a:solidFill>
                  <a:schemeClr val="tx1"/>
                </a:solidFill>
              </a:rPr>
              <a:t>Prefers to be called “Elizabeth II” or “Her</a:t>
            </a:r>
          </a:p>
          <a:p>
            <a:r>
              <a:rPr lang="en-US">
                <a:solidFill>
                  <a:schemeClr val="tx1"/>
                </a:solidFill>
              </a:rPr>
              <a:t>Majesty.” Has some family problems.</a:t>
            </a:r>
          </a:p>
          <a:p>
            <a:endParaRPr lang="en-US">
              <a:solidFill>
                <a:schemeClr val="tx1"/>
              </a:solidFill>
            </a:endParaRPr>
          </a:p>
          <a:p>
            <a:r>
              <a:rPr lang="en-US">
                <a:solidFill>
                  <a:schemeClr val="tx1"/>
                </a:solidFill>
              </a:rPr>
              <a:t>Currently working in public relations</a:t>
            </a:r>
          </a:p>
          <a:p>
            <a:r>
              <a:rPr lang="en-US">
                <a:solidFill>
                  <a:schemeClr val="tx1"/>
                </a:solidFill>
              </a:rPr>
              <a:t>near London.</a:t>
            </a:r>
          </a:p>
        </p:txBody>
      </p:sp>
      <p:graphicFrame>
        <p:nvGraphicFramePr>
          <p:cNvPr id="5122" name="Object 3">
            <a:hlinkClick r:id="" action="ppaction://ole?verb=0"/>
          </p:cNvPr>
          <p:cNvGraphicFramePr>
            <a:graphicFrameLocks/>
          </p:cNvGraphicFramePr>
          <p:nvPr/>
        </p:nvGraphicFramePr>
        <p:xfrm>
          <a:off x="6954838" y="776288"/>
          <a:ext cx="1293812" cy="1914525"/>
        </p:xfrm>
        <a:graphic>
          <a:graphicData uri="http://schemas.openxmlformats.org/presentationml/2006/ole">
            <mc:AlternateContent xmlns:mc="http://schemas.openxmlformats.org/markup-compatibility/2006">
              <mc:Choice xmlns:v="urn:schemas-microsoft-com:vml" Requires="v">
                <p:oleObj name="GALLERY" r:id="rId3" imgW="5236920" imgH="7723080" progId="">
                  <p:embed/>
                </p:oleObj>
              </mc:Choice>
              <mc:Fallback>
                <p:oleObj name="GALLERY" r:id="rId3" imgW="5236920" imgH="7723080" progId="">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838" y="776288"/>
                        <a:ext cx="1293812" cy="19145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823913" y="747713"/>
            <a:ext cx="4722812" cy="4105275"/>
          </a:xfrm>
          <a:prstGeom prst="rect">
            <a:avLst/>
          </a:prstGeom>
          <a:noFill/>
          <a:ln w="12700">
            <a:noFill/>
            <a:miter lim="800000"/>
            <a:headEnd/>
            <a:tailEnd/>
          </a:ln>
        </p:spPr>
        <p:txBody>
          <a:bodyPr wrap="none" lIns="90488" tIns="44450" rIns="90488" bIns="44450">
            <a:spAutoFit/>
          </a:bodyPr>
          <a:lstStyle/>
          <a:p>
            <a:r>
              <a:rPr lang="en-US">
                <a:solidFill>
                  <a:schemeClr val="tx1"/>
                </a:solidFill>
              </a:rPr>
              <a:t>Al Einstein</a:t>
            </a:r>
          </a:p>
          <a:p>
            <a:r>
              <a:rPr lang="en-US">
                <a:solidFill>
                  <a:schemeClr val="tx1"/>
                </a:solidFill>
              </a:rPr>
              <a:t>699200102</a:t>
            </a:r>
          </a:p>
          <a:p>
            <a:endParaRPr lang="en-US">
              <a:solidFill>
                <a:schemeClr val="tx1"/>
              </a:solidFill>
            </a:endParaRPr>
          </a:p>
          <a:p>
            <a:r>
              <a:rPr lang="en-US">
                <a:solidFill>
                  <a:schemeClr val="tx1"/>
                </a:solidFill>
              </a:rPr>
              <a:t>Took CSCI 2270 in Fall 1995.</a:t>
            </a:r>
          </a:p>
          <a:p>
            <a:r>
              <a:rPr lang="en-US">
                <a:solidFill>
                  <a:schemeClr val="tx1"/>
                </a:solidFill>
              </a:rPr>
              <a:t>Grade F.</a:t>
            </a:r>
          </a:p>
          <a:p>
            <a:endParaRPr lang="en-US">
              <a:solidFill>
                <a:schemeClr val="tx1"/>
              </a:solidFill>
            </a:endParaRPr>
          </a:p>
          <a:p>
            <a:r>
              <a:rPr lang="en-US">
                <a:solidFill>
                  <a:schemeClr val="tx1"/>
                </a:solidFill>
              </a:rPr>
              <a:t>In spite of poor grade, I think there is</a:t>
            </a:r>
          </a:p>
          <a:p>
            <a:r>
              <a:rPr lang="en-US">
                <a:solidFill>
                  <a:schemeClr val="tx1"/>
                </a:solidFill>
              </a:rPr>
              <a:t>good academic ability in Al.</a:t>
            </a:r>
          </a:p>
          <a:p>
            <a:endParaRPr lang="en-US">
              <a:solidFill>
                <a:schemeClr val="tx1"/>
              </a:solidFill>
            </a:endParaRPr>
          </a:p>
          <a:p>
            <a:r>
              <a:rPr lang="en-US">
                <a:solidFill>
                  <a:schemeClr val="tx1"/>
                </a:solidFill>
              </a:rPr>
              <a:t>Currently a well-known advocate for</a:t>
            </a:r>
          </a:p>
          <a:p>
            <a:r>
              <a:rPr lang="en-US">
                <a:solidFill>
                  <a:schemeClr val="tx1"/>
                </a:solidFill>
              </a:rPr>
              <a:t>peace.</a:t>
            </a:r>
          </a:p>
        </p:txBody>
      </p:sp>
      <p:graphicFrame>
        <p:nvGraphicFramePr>
          <p:cNvPr id="6146" name="Object 3">
            <a:hlinkClick r:id="" action="ppaction://ole?verb=0"/>
          </p:cNvPr>
          <p:cNvGraphicFramePr>
            <a:graphicFrameLocks/>
          </p:cNvGraphicFramePr>
          <p:nvPr/>
        </p:nvGraphicFramePr>
        <p:xfrm>
          <a:off x="6678613" y="1077913"/>
          <a:ext cx="1693862" cy="1622425"/>
        </p:xfrm>
        <a:graphic>
          <a:graphicData uri="http://schemas.openxmlformats.org/presentationml/2006/ole">
            <mc:AlternateContent xmlns:mc="http://schemas.openxmlformats.org/markup-compatibility/2006">
              <mc:Choice xmlns:v="urn:schemas-microsoft-com:vml" Requires="v">
                <p:oleObj name="GALLERY" r:id="rId3" imgW="6838920" imgH="6553080" progId="">
                  <p:embed/>
                </p:oleObj>
              </mc:Choice>
              <mc:Fallback>
                <p:oleObj name="GALLERY" r:id="rId3" imgW="6838920" imgH="6553080" progId="">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8613" y="1077913"/>
                        <a:ext cx="1693862" cy="16224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239000" y="5219700"/>
            <a:ext cx="1600200" cy="1143000"/>
          </a:xfrm>
        </p:spPr>
        <p:txBody>
          <a:bodyPr/>
          <a:lstStyle/>
          <a:p>
            <a:pPr>
              <a:defRPr/>
            </a:pPr>
            <a:r>
              <a:rPr lang="en-US" sz="2400">
                <a:latin typeface="Arial" charset="0"/>
              </a:rPr>
              <a:t>T</a:t>
            </a:r>
            <a:r>
              <a:rPr lang="en-US" sz="1800">
                <a:latin typeface="Arial" charset="0"/>
              </a:rPr>
              <a:t>HE  </a:t>
            </a:r>
            <a:r>
              <a:rPr lang="en-US" sz="2400">
                <a:latin typeface="Arial" charset="0"/>
              </a:rPr>
              <a:t>E</a:t>
            </a:r>
            <a:r>
              <a:rPr lang="en-US" sz="1800">
                <a:latin typeface="Arial" charset="0"/>
              </a:rPr>
              <a:t>ND</a:t>
            </a:r>
          </a:p>
        </p:txBody>
      </p:sp>
      <p:pic>
        <p:nvPicPr>
          <p:cNvPr id="40963" name="Picture 3"/>
          <p:cNvPicPr>
            <a:picLocks noGrp="1" noChangeArrowheads="1"/>
          </p:cNvPicPr>
          <p:nvPr>
            <p:ph type="body" idx="1"/>
          </p:nvPr>
        </p:nvPicPr>
        <p:blipFill>
          <a:blip r:embed="rId3" cstate="print"/>
          <a:srcRect/>
          <a:stretch>
            <a:fillRect/>
          </a:stretch>
        </p:blipFill>
        <p:spPr>
          <a:xfrm>
            <a:off x="6934200" y="4476750"/>
            <a:ext cx="1878013" cy="1162050"/>
          </a:xfrm>
          <a:noFill/>
        </p:spPr>
      </p:pic>
      <p:sp>
        <p:nvSpPr>
          <p:cNvPr id="40964" name="Rectangle 4"/>
          <p:cNvSpPr>
            <a:spLocks noChangeArrowheads="1"/>
          </p:cNvSpPr>
          <p:nvPr/>
        </p:nvSpPr>
        <p:spPr bwMode="auto">
          <a:xfrm>
            <a:off x="1357313" y="2081213"/>
            <a:ext cx="7561262" cy="2641600"/>
          </a:xfrm>
          <a:prstGeom prst="rect">
            <a:avLst/>
          </a:prstGeom>
          <a:noFill/>
          <a:ln w="12700">
            <a:noFill/>
            <a:miter lim="800000"/>
            <a:headEnd/>
            <a:tailEnd/>
          </a:ln>
        </p:spPr>
        <p:txBody>
          <a:bodyPr wrap="none" lIns="90488" tIns="44450" rIns="90488" bIns="44450">
            <a:spAutoFit/>
          </a:bodyPr>
          <a:lstStyle/>
          <a:p>
            <a:r>
              <a:rPr lang="en-US" sz="1400">
                <a:solidFill>
                  <a:schemeClr val="tx1"/>
                </a:solidFill>
                <a:latin typeface="Arial" charset="0"/>
              </a:rPr>
              <a:t>Presentation copyright 1997 Addison Wesley Longman,</a:t>
            </a:r>
          </a:p>
          <a:p>
            <a:r>
              <a:rPr lang="en-US" sz="1400">
                <a:solidFill>
                  <a:schemeClr val="tx1"/>
                </a:solidFill>
                <a:latin typeface="Arial" charset="0"/>
              </a:rPr>
              <a:t>For use with </a:t>
            </a:r>
            <a:r>
              <a:rPr lang="en-US" sz="1400" i="1">
                <a:solidFill>
                  <a:schemeClr val="tx1"/>
                </a:solidFill>
                <a:latin typeface="Arial" charset="0"/>
              </a:rPr>
              <a:t>Data Structures and Other Objects Using C++</a:t>
            </a:r>
          </a:p>
          <a:p>
            <a:r>
              <a:rPr lang="en-US" sz="1400">
                <a:solidFill>
                  <a:schemeClr val="tx1"/>
                </a:solidFill>
                <a:latin typeface="Arial" charset="0"/>
              </a:rPr>
              <a:t>by Michael Main and Walter Savitch.</a:t>
            </a:r>
          </a:p>
          <a:p>
            <a:endParaRPr lang="en-US" sz="1400">
              <a:solidFill>
                <a:schemeClr val="tx1"/>
              </a:solidFill>
              <a:latin typeface="Arial" charset="0"/>
            </a:endParaRPr>
          </a:p>
          <a:p>
            <a:r>
              <a:rPr lang="en-US" sz="1400">
                <a:solidFill>
                  <a:schemeClr val="tx1"/>
                </a:solidFill>
                <a:latin typeface="Arial" charset="0"/>
              </a:rPr>
              <a:t>Some artwork in the presentation is used with permission from Presentation Task Force</a:t>
            </a:r>
          </a:p>
          <a:p>
            <a:r>
              <a:rPr lang="en-US" sz="1400">
                <a:solidFill>
                  <a:schemeClr val="tx1"/>
                </a:solidFill>
                <a:latin typeface="Arial" charset="0"/>
              </a:rPr>
              <a:t>(copyright New Vision Technologies Inc) and Corel Gallery Clipart Catalog (copyright</a:t>
            </a:r>
          </a:p>
          <a:p>
            <a:r>
              <a:rPr lang="en-US" sz="1400">
                <a:solidFill>
                  <a:schemeClr val="tx1"/>
                </a:solidFill>
                <a:latin typeface="Arial" charset="0"/>
              </a:rPr>
              <a:t>Corel Corporation, 3G Graphics Inc, Archive Arts, Cartesia Software, Image Club</a:t>
            </a:r>
          </a:p>
          <a:p>
            <a:r>
              <a:rPr lang="en-US" sz="1400">
                <a:solidFill>
                  <a:schemeClr val="tx1"/>
                </a:solidFill>
                <a:latin typeface="Arial" charset="0"/>
              </a:rPr>
              <a:t>Graphics Inc, One Mile Up Inc, TechPool Studios, Totem Graphics Inc).</a:t>
            </a:r>
          </a:p>
          <a:p>
            <a:endParaRPr lang="en-US" sz="1400">
              <a:solidFill>
                <a:schemeClr val="tx1"/>
              </a:solidFill>
              <a:latin typeface="Arial" charset="0"/>
            </a:endParaRPr>
          </a:p>
          <a:p>
            <a:r>
              <a:rPr lang="en-US" sz="1400">
                <a:solidFill>
                  <a:schemeClr val="tx1"/>
                </a:solidFill>
                <a:latin typeface="Arial" charset="0"/>
              </a:rPr>
              <a:t>Students and instructors who use </a:t>
            </a:r>
            <a:r>
              <a:rPr lang="en-US" sz="1400" i="1">
                <a:solidFill>
                  <a:schemeClr val="tx1"/>
                </a:solidFill>
                <a:latin typeface="Arial" charset="0"/>
              </a:rPr>
              <a:t>Data Structures and Other Objects  Using C++ </a:t>
            </a:r>
            <a:r>
              <a:rPr lang="en-US" sz="1400">
                <a:solidFill>
                  <a:schemeClr val="tx1"/>
                </a:solidFill>
                <a:latin typeface="Arial" charset="0"/>
              </a:rPr>
              <a:t>are welcome</a:t>
            </a:r>
          </a:p>
          <a:p>
            <a:r>
              <a:rPr lang="en-US" sz="1400">
                <a:solidFill>
                  <a:schemeClr val="tx1"/>
                </a:solidFill>
                <a:latin typeface="Arial" charset="0"/>
              </a:rPr>
              <a:t>to use this presentation however they see fit, so long as this copyright notice remains</a:t>
            </a:r>
          </a:p>
          <a:p>
            <a:r>
              <a:rPr lang="en-US" sz="1400">
                <a:solidFill>
                  <a:schemeClr val="tx1"/>
                </a:solidFill>
                <a:latin typeface="Arial" charset="0"/>
              </a:rPr>
              <a:t>intact.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t>What is a Hash Table ?</a:t>
            </a:r>
          </a:p>
        </p:txBody>
      </p:sp>
      <p:sp>
        <p:nvSpPr>
          <p:cNvPr id="10243" name="Rectangle 3"/>
          <p:cNvSpPr>
            <a:spLocks noGrp="1" noChangeArrowheads="1"/>
          </p:cNvSpPr>
          <p:nvPr>
            <p:ph type="body" sz="half" idx="1"/>
          </p:nvPr>
        </p:nvSpPr>
        <p:spPr>
          <a:xfrm>
            <a:off x="685800" y="1774825"/>
            <a:ext cx="4525963" cy="4114800"/>
          </a:xfrm>
          <a:noFill/>
        </p:spPr>
        <p:txBody>
          <a:bodyPr/>
          <a:lstStyle/>
          <a:p>
            <a:r>
              <a:rPr lang="en-US">
                <a:effectLst/>
              </a:rPr>
              <a:t>Each record has a special field, called its </a:t>
            </a:r>
            <a:r>
              <a:rPr lang="en-US" u="sng">
                <a:solidFill>
                  <a:schemeClr val="accent2"/>
                </a:solidFill>
                <a:effectLst/>
              </a:rPr>
              <a:t>key</a:t>
            </a:r>
            <a:r>
              <a:rPr lang="en-US">
                <a:effectLst/>
              </a:rPr>
              <a:t>.</a:t>
            </a:r>
          </a:p>
          <a:p>
            <a:r>
              <a:rPr lang="en-US">
                <a:effectLst/>
              </a:rPr>
              <a:t>In this example, the key is a long integer field called </a:t>
            </a:r>
            <a:r>
              <a:rPr lang="en-US" sz="2400">
                <a:effectLst/>
                <a:latin typeface="Arial" charset="0"/>
              </a:rPr>
              <a:t>Number</a:t>
            </a:r>
            <a:r>
              <a:rPr lang="en-US">
                <a:effectLst/>
              </a:rPr>
              <a:t>.</a:t>
            </a:r>
          </a:p>
        </p:txBody>
      </p:sp>
      <p:sp>
        <p:nvSpPr>
          <p:cNvPr id="10244" name="Rectangle 4"/>
          <p:cNvSpPr>
            <a:spLocks noChangeArrowheads="1"/>
          </p:cNvSpPr>
          <p:nvPr/>
        </p:nvSpPr>
        <p:spPr bwMode="auto">
          <a:xfrm>
            <a:off x="1062038" y="4683125"/>
            <a:ext cx="6046787" cy="785813"/>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0245" name="Line 5"/>
          <p:cNvSpPr>
            <a:spLocks noChangeShapeType="1"/>
          </p:cNvSpPr>
          <p:nvPr/>
        </p:nvSpPr>
        <p:spPr bwMode="auto">
          <a:xfrm>
            <a:off x="1974850" y="4679950"/>
            <a:ext cx="0" cy="792163"/>
          </a:xfrm>
          <a:prstGeom prst="line">
            <a:avLst/>
          </a:prstGeom>
          <a:noFill/>
          <a:ln w="12700">
            <a:solidFill>
              <a:schemeClr val="tx1"/>
            </a:solidFill>
            <a:round/>
            <a:headEnd/>
            <a:tailEnd/>
          </a:ln>
        </p:spPr>
        <p:txBody>
          <a:bodyPr/>
          <a:lstStyle/>
          <a:p>
            <a:endParaRPr lang="en-US"/>
          </a:p>
        </p:txBody>
      </p:sp>
      <p:sp>
        <p:nvSpPr>
          <p:cNvPr id="10246" name="Line 6"/>
          <p:cNvSpPr>
            <a:spLocks noChangeShapeType="1"/>
          </p:cNvSpPr>
          <p:nvPr/>
        </p:nvSpPr>
        <p:spPr bwMode="auto">
          <a:xfrm>
            <a:off x="2889250" y="4679950"/>
            <a:ext cx="0" cy="792163"/>
          </a:xfrm>
          <a:prstGeom prst="line">
            <a:avLst/>
          </a:prstGeom>
          <a:noFill/>
          <a:ln w="12700">
            <a:solidFill>
              <a:schemeClr val="tx1"/>
            </a:solidFill>
            <a:round/>
            <a:headEnd/>
            <a:tailEnd/>
          </a:ln>
        </p:spPr>
        <p:txBody>
          <a:bodyPr/>
          <a:lstStyle/>
          <a:p>
            <a:endParaRPr lang="en-US"/>
          </a:p>
        </p:txBody>
      </p:sp>
      <p:sp>
        <p:nvSpPr>
          <p:cNvPr id="10247" name="Line 7"/>
          <p:cNvSpPr>
            <a:spLocks noChangeShapeType="1"/>
          </p:cNvSpPr>
          <p:nvPr/>
        </p:nvSpPr>
        <p:spPr bwMode="auto">
          <a:xfrm>
            <a:off x="3802063" y="4679950"/>
            <a:ext cx="1587" cy="792163"/>
          </a:xfrm>
          <a:prstGeom prst="line">
            <a:avLst/>
          </a:prstGeom>
          <a:noFill/>
          <a:ln w="12700">
            <a:solidFill>
              <a:schemeClr val="tx1"/>
            </a:solidFill>
            <a:round/>
            <a:headEnd/>
            <a:tailEnd/>
          </a:ln>
        </p:spPr>
        <p:txBody>
          <a:bodyPr/>
          <a:lstStyle/>
          <a:p>
            <a:endParaRPr lang="en-US"/>
          </a:p>
        </p:txBody>
      </p:sp>
      <p:sp>
        <p:nvSpPr>
          <p:cNvPr id="10248" name="Line 8"/>
          <p:cNvSpPr>
            <a:spLocks noChangeShapeType="1"/>
          </p:cNvSpPr>
          <p:nvPr/>
        </p:nvSpPr>
        <p:spPr bwMode="auto">
          <a:xfrm>
            <a:off x="4718050" y="4683125"/>
            <a:ext cx="0" cy="784225"/>
          </a:xfrm>
          <a:prstGeom prst="line">
            <a:avLst/>
          </a:prstGeom>
          <a:noFill/>
          <a:ln w="12700">
            <a:solidFill>
              <a:schemeClr val="tx1"/>
            </a:solidFill>
            <a:round/>
            <a:headEnd/>
            <a:tailEnd/>
          </a:ln>
        </p:spPr>
        <p:txBody>
          <a:bodyPr/>
          <a:lstStyle/>
          <a:p>
            <a:endParaRPr lang="en-US"/>
          </a:p>
        </p:txBody>
      </p:sp>
      <p:sp>
        <p:nvSpPr>
          <p:cNvPr id="10249" name="Line 9"/>
          <p:cNvSpPr>
            <a:spLocks noChangeShapeType="1"/>
          </p:cNvSpPr>
          <p:nvPr/>
        </p:nvSpPr>
        <p:spPr bwMode="auto">
          <a:xfrm>
            <a:off x="5632450" y="4683125"/>
            <a:ext cx="0" cy="784225"/>
          </a:xfrm>
          <a:prstGeom prst="line">
            <a:avLst/>
          </a:prstGeom>
          <a:noFill/>
          <a:ln w="12700">
            <a:solidFill>
              <a:schemeClr val="tx1"/>
            </a:solidFill>
            <a:round/>
            <a:headEnd/>
            <a:tailEnd/>
          </a:ln>
        </p:spPr>
        <p:txBody>
          <a:bodyPr/>
          <a:lstStyle/>
          <a:p>
            <a:endParaRPr lang="en-US"/>
          </a:p>
        </p:txBody>
      </p:sp>
      <p:sp>
        <p:nvSpPr>
          <p:cNvPr id="10250" name="Line 10"/>
          <p:cNvSpPr>
            <a:spLocks noChangeShapeType="1"/>
          </p:cNvSpPr>
          <p:nvPr/>
        </p:nvSpPr>
        <p:spPr bwMode="auto">
          <a:xfrm>
            <a:off x="6546850" y="4678363"/>
            <a:ext cx="0" cy="793750"/>
          </a:xfrm>
          <a:prstGeom prst="line">
            <a:avLst/>
          </a:prstGeom>
          <a:noFill/>
          <a:ln w="12700">
            <a:solidFill>
              <a:schemeClr val="tx1"/>
            </a:solidFill>
            <a:round/>
            <a:headEnd/>
            <a:tailEnd/>
          </a:ln>
        </p:spPr>
        <p:txBody>
          <a:bodyPr/>
          <a:lstStyle/>
          <a:p>
            <a:endParaRPr lang="en-US"/>
          </a:p>
        </p:txBody>
      </p:sp>
      <p:sp>
        <p:nvSpPr>
          <p:cNvPr id="10251" name="Rectangle 11"/>
          <p:cNvSpPr>
            <a:spLocks noChangeArrowheads="1"/>
          </p:cNvSpPr>
          <p:nvPr/>
        </p:nvSpPr>
        <p:spPr bwMode="auto">
          <a:xfrm>
            <a:off x="1184275" y="4219575"/>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0252" name="Rectangle 12"/>
          <p:cNvSpPr>
            <a:spLocks noChangeArrowheads="1"/>
          </p:cNvSpPr>
          <p:nvPr/>
        </p:nvSpPr>
        <p:spPr bwMode="auto">
          <a:xfrm>
            <a:off x="2044700" y="4219575"/>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0253" name="Rectangle 13"/>
          <p:cNvSpPr>
            <a:spLocks noChangeArrowheads="1"/>
          </p:cNvSpPr>
          <p:nvPr/>
        </p:nvSpPr>
        <p:spPr bwMode="auto">
          <a:xfrm>
            <a:off x="2959100" y="4219575"/>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0254" name="Rectangle 14"/>
          <p:cNvSpPr>
            <a:spLocks noChangeArrowheads="1"/>
          </p:cNvSpPr>
          <p:nvPr/>
        </p:nvSpPr>
        <p:spPr bwMode="auto">
          <a:xfrm>
            <a:off x="384016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0255" name="Rectangle 15"/>
          <p:cNvSpPr>
            <a:spLocks noChangeArrowheads="1"/>
          </p:cNvSpPr>
          <p:nvPr/>
        </p:nvSpPr>
        <p:spPr bwMode="auto">
          <a:xfrm>
            <a:off x="475456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0256" name="Rectangle 16"/>
          <p:cNvSpPr>
            <a:spLocks noChangeArrowheads="1"/>
          </p:cNvSpPr>
          <p:nvPr/>
        </p:nvSpPr>
        <p:spPr bwMode="auto">
          <a:xfrm>
            <a:off x="572611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0257" name="Rectangle 17"/>
          <p:cNvSpPr>
            <a:spLocks noChangeArrowheads="1"/>
          </p:cNvSpPr>
          <p:nvPr/>
        </p:nvSpPr>
        <p:spPr bwMode="auto">
          <a:xfrm>
            <a:off x="7891463" y="4683125"/>
            <a:ext cx="901700" cy="785813"/>
          </a:xfrm>
          <a:prstGeom prst="rect">
            <a:avLst/>
          </a:prstGeom>
          <a:solidFill>
            <a:schemeClr val="folHlink"/>
          </a:solidFill>
          <a:ln w="12700">
            <a:solidFill>
              <a:schemeClr val="tx1"/>
            </a:solidFill>
            <a:miter lim="800000"/>
            <a:headEnd/>
            <a:tailEnd/>
          </a:ln>
        </p:spPr>
        <p:txBody>
          <a:bodyPr wrap="none" anchor="ctr"/>
          <a:lstStyle/>
          <a:p>
            <a:endParaRPr lang="en-US"/>
          </a:p>
        </p:txBody>
      </p:sp>
      <p:sp useBgFill="1">
        <p:nvSpPr>
          <p:cNvPr id="10258" name="Freeform 18"/>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0259" name="Rectangle 19"/>
          <p:cNvSpPr>
            <a:spLocks noChangeArrowheads="1"/>
          </p:cNvSpPr>
          <p:nvPr/>
        </p:nvSpPr>
        <p:spPr bwMode="auto">
          <a:xfrm>
            <a:off x="7134225" y="4848225"/>
            <a:ext cx="60166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sp>
        <p:nvSpPr>
          <p:cNvPr id="10260" name="Rectangle 20"/>
          <p:cNvSpPr>
            <a:spLocks noChangeArrowheads="1"/>
          </p:cNvSpPr>
          <p:nvPr/>
        </p:nvSpPr>
        <p:spPr bwMode="auto">
          <a:xfrm>
            <a:off x="8048625" y="4222750"/>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sp>
        <p:nvSpPr>
          <p:cNvPr id="10261" name="Rectangle 2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0262" name="Freeform 22"/>
          <p:cNvSpPr>
            <a:spLocks/>
          </p:cNvSpPr>
          <p:nvPr/>
        </p:nvSpPr>
        <p:spPr bwMode="auto">
          <a:xfrm>
            <a:off x="4724400" y="914400"/>
            <a:ext cx="1296988" cy="4573588"/>
          </a:xfrm>
          <a:custGeom>
            <a:avLst/>
            <a:gdLst>
              <a:gd name="T0" fmla="*/ 0 w 817"/>
              <a:gd name="T1" fmla="*/ 2352 h 2881"/>
              <a:gd name="T2" fmla="*/ 816 w 817"/>
              <a:gd name="T3" fmla="*/ 0 h 2881"/>
              <a:gd name="T4" fmla="*/ 816 w 817"/>
              <a:gd name="T5" fmla="*/ 1584 h 2881"/>
              <a:gd name="T6" fmla="*/ 0 w 817"/>
              <a:gd name="T7" fmla="*/ 2880 h 2881"/>
              <a:gd name="T8" fmla="*/ 0 w 817"/>
              <a:gd name="T9" fmla="*/ 2352 h 2881"/>
              <a:gd name="T10" fmla="*/ 0 60000 65536"/>
              <a:gd name="T11" fmla="*/ 0 60000 65536"/>
              <a:gd name="T12" fmla="*/ 0 60000 65536"/>
              <a:gd name="T13" fmla="*/ 0 60000 65536"/>
              <a:gd name="T14" fmla="*/ 0 60000 65536"/>
              <a:gd name="T15" fmla="*/ 0 w 817"/>
              <a:gd name="T16" fmla="*/ 0 h 2881"/>
              <a:gd name="T17" fmla="*/ 817 w 817"/>
              <a:gd name="T18" fmla="*/ 2881 h 2881"/>
            </a:gdLst>
            <a:ahLst/>
            <a:cxnLst>
              <a:cxn ang="T10">
                <a:pos x="T0" y="T1"/>
              </a:cxn>
              <a:cxn ang="T11">
                <a:pos x="T2" y="T3"/>
              </a:cxn>
              <a:cxn ang="T12">
                <a:pos x="T4" y="T5"/>
              </a:cxn>
              <a:cxn ang="T13">
                <a:pos x="T6" y="T7"/>
              </a:cxn>
              <a:cxn ang="T14">
                <a:pos x="T8" y="T9"/>
              </a:cxn>
            </a:cxnLst>
            <a:rect l="T15" t="T16" r="T17" b="T18"/>
            <a:pathLst>
              <a:path w="817" h="2881">
                <a:moveTo>
                  <a:pt x="0" y="2352"/>
                </a:moveTo>
                <a:lnTo>
                  <a:pt x="816" y="0"/>
                </a:lnTo>
                <a:lnTo>
                  <a:pt x="816" y="1584"/>
                </a:lnTo>
                <a:lnTo>
                  <a:pt x="0" y="2880"/>
                </a:lnTo>
                <a:lnTo>
                  <a:pt x="0" y="2352"/>
                </a:lnTo>
              </a:path>
            </a:pathLst>
          </a:custGeom>
          <a:gradFill rotWithShape="0">
            <a:gsLst>
              <a:gs pos="0">
                <a:srgbClr val="8080FF"/>
              </a:gs>
              <a:gs pos="100000">
                <a:srgbClr val="26264C"/>
              </a:gs>
            </a:gsLst>
            <a:lin ang="5400000" scaled="1"/>
          </a:gradFill>
          <a:ln w="12700" cap="rnd">
            <a:solidFill>
              <a:schemeClr val="tx1"/>
            </a:solidFill>
            <a:round/>
            <a:headEnd/>
            <a:tailEnd/>
          </a:ln>
        </p:spPr>
        <p:txBody>
          <a:bodyPr/>
          <a:lstStyle/>
          <a:p>
            <a:endParaRPr lang="en-US"/>
          </a:p>
        </p:txBody>
      </p:sp>
      <p:sp>
        <p:nvSpPr>
          <p:cNvPr id="10263" name="Freeform 23"/>
          <p:cNvSpPr>
            <a:spLocks/>
          </p:cNvSpPr>
          <p:nvPr/>
        </p:nvSpPr>
        <p:spPr bwMode="auto">
          <a:xfrm>
            <a:off x="4724400" y="3386138"/>
            <a:ext cx="3911600" cy="2101850"/>
          </a:xfrm>
          <a:custGeom>
            <a:avLst/>
            <a:gdLst>
              <a:gd name="T0" fmla="*/ 0 w 2464"/>
              <a:gd name="T1" fmla="*/ 1323 h 1324"/>
              <a:gd name="T2" fmla="*/ 823 w 2464"/>
              <a:gd name="T3" fmla="*/ 0 h 1324"/>
              <a:gd name="T4" fmla="*/ 2463 w 2464"/>
              <a:gd name="T5" fmla="*/ 0 h 1324"/>
              <a:gd name="T6" fmla="*/ 576 w 2464"/>
              <a:gd name="T7" fmla="*/ 1323 h 1324"/>
              <a:gd name="T8" fmla="*/ 0 w 2464"/>
              <a:gd name="T9" fmla="*/ 1323 h 1324"/>
              <a:gd name="T10" fmla="*/ 0 60000 65536"/>
              <a:gd name="T11" fmla="*/ 0 60000 65536"/>
              <a:gd name="T12" fmla="*/ 0 60000 65536"/>
              <a:gd name="T13" fmla="*/ 0 60000 65536"/>
              <a:gd name="T14" fmla="*/ 0 60000 65536"/>
              <a:gd name="T15" fmla="*/ 0 w 2464"/>
              <a:gd name="T16" fmla="*/ 0 h 1324"/>
              <a:gd name="T17" fmla="*/ 2464 w 2464"/>
              <a:gd name="T18" fmla="*/ 1324 h 1324"/>
            </a:gdLst>
            <a:ahLst/>
            <a:cxnLst>
              <a:cxn ang="T10">
                <a:pos x="T0" y="T1"/>
              </a:cxn>
              <a:cxn ang="T11">
                <a:pos x="T2" y="T3"/>
              </a:cxn>
              <a:cxn ang="T12">
                <a:pos x="T4" y="T5"/>
              </a:cxn>
              <a:cxn ang="T13">
                <a:pos x="T6" y="T7"/>
              </a:cxn>
              <a:cxn ang="T14">
                <a:pos x="T8" y="T9"/>
              </a:cxn>
            </a:cxnLst>
            <a:rect l="T15" t="T16" r="T17" b="T18"/>
            <a:pathLst>
              <a:path w="2464" h="1324">
                <a:moveTo>
                  <a:pt x="0" y="1323"/>
                </a:moveTo>
                <a:lnTo>
                  <a:pt x="823" y="0"/>
                </a:lnTo>
                <a:lnTo>
                  <a:pt x="2463" y="0"/>
                </a:lnTo>
                <a:lnTo>
                  <a:pt x="576" y="1323"/>
                </a:lnTo>
                <a:lnTo>
                  <a:pt x="0" y="1323"/>
                </a:lnTo>
              </a:path>
            </a:pathLst>
          </a:custGeom>
          <a:gradFill rotWithShape="0">
            <a:gsLst>
              <a:gs pos="0">
                <a:srgbClr val="26264C"/>
              </a:gs>
              <a:gs pos="100000">
                <a:srgbClr val="8080FF"/>
              </a:gs>
            </a:gsLst>
            <a:lin ang="18900000" scaled="1"/>
          </a:gradFill>
          <a:ln w="12700" cap="rnd">
            <a:solidFill>
              <a:schemeClr val="tx1"/>
            </a:solidFill>
            <a:round/>
            <a:headEnd/>
            <a:tailEnd/>
          </a:ln>
        </p:spPr>
        <p:txBody>
          <a:bodyPr/>
          <a:lstStyle/>
          <a:p>
            <a:endParaRPr lang="en-US"/>
          </a:p>
        </p:txBody>
      </p:sp>
      <p:sp>
        <p:nvSpPr>
          <p:cNvPr id="10264" name="Rectangle 24"/>
          <p:cNvSpPr>
            <a:spLocks noChangeArrowheads="1"/>
          </p:cNvSpPr>
          <p:nvPr/>
        </p:nvSpPr>
        <p:spPr bwMode="auto">
          <a:xfrm>
            <a:off x="6888163" y="461963"/>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0265" name="Rectangle 25"/>
          <p:cNvSpPr>
            <a:spLocks noChangeArrowheads="1"/>
          </p:cNvSpPr>
          <p:nvPr/>
        </p:nvSpPr>
        <p:spPr bwMode="auto">
          <a:xfrm>
            <a:off x="6157913" y="1104900"/>
            <a:ext cx="24415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506643548</a:t>
            </a:r>
          </a:p>
        </p:txBody>
      </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t>What is a Hash Table ?</a:t>
            </a:r>
          </a:p>
        </p:txBody>
      </p:sp>
      <p:sp>
        <p:nvSpPr>
          <p:cNvPr id="11267" name="Rectangle 3"/>
          <p:cNvSpPr>
            <a:spLocks noGrp="1" noChangeArrowheads="1"/>
          </p:cNvSpPr>
          <p:nvPr>
            <p:ph type="body" sz="half" idx="1"/>
          </p:nvPr>
        </p:nvSpPr>
        <p:spPr>
          <a:xfrm>
            <a:off x="685800" y="1774825"/>
            <a:ext cx="4525963" cy="4114800"/>
          </a:xfrm>
          <a:noFill/>
        </p:spPr>
        <p:txBody>
          <a:bodyPr/>
          <a:lstStyle/>
          <a:p>
            <a:r>
              <a:rPr lang="en-US">
                <a:effectLst/>
              </a:rPr>
              <a:t>The number might be a person's identification number, and the rest of the record has information about the person.</a:t>
            </a:r>
          </a:p>
        </p:txBody>
      </p:sp>
      <p:sp>
        <p:nvSpPr>
          <p:cNvPr id="11268" name="Rectangle 4"/>
          <p:cNvSpPr>
            <a:spLocks noChangeArrowheads="1"/>
          </p:cNvSpPr>
          <p:nvPr/>
        </p:nvSpPr>
        <p:spPr bwMode="auto">
          <a:xfrm>
            <a:off x="1062038" y="4683125"/>
            <a:ext cx="6046787" cy="785813"/>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1269" name="Line 5"/>
          <p:cNvSpPr>
            <a:spLocks noChangeShapeType="1"/>
          </p:cNvSpPr>
          <p:nvPr/>
        </p:nvSpPr>
        <p:spPr bwMode="auto">
          <a:xfrm>
            <a:off x="1974850" y="4679950"/>
            <a:ext cx="0" cy="792163"/>
          </a:xfrm>
          <a:prstGeom prst="line">
            <a:avLst/>
          </a:prstGeom>
          <a:noFill/>
          <a:ln w="12700">
            <a:solidFill>
              <a:schemeClr val="tx1"/>
            </a:solidFill>
            <a:round/>
            <a:headEnd/>
            <a:tailEnd/>
          </a:ln>
        </p:spPr>
        <p:txBody>
          <a:bodyPr/>
          <a:lstStyle/>
          <a:p>
            <a:endParaRPr lang="en-US"/>
          </a:p>
        </p:txBody>
      </p:sp>
      <p:sp>
        <p:nvSpPr>
          <p:cNvPr id="11270" name="Line 6"/>
          <p:cNvSpPr>
            <a:spLocks noChangeShapeType="1"/>
          </p:cNvSpPr>
          <p:nvPr/>
        </p:nvSpPr>
        <p:spPr bwMode="auto">
          <a:xfrm>
            <a:off x="2889250" y="4679950"/>
            <a:ext cx="0" cy="792163"/>
          </a:xfrm>
          <a:prstGeom prst="line">
            <a:avLst/>
          </a:prstGeom>
          <a:noFill/>
          <a:ln w="12700">
            <a:solidFill>
              <a:schemeClr val="tx1"/>
            </a:solidFill>
            <a:round/>
            <a:headEnd/>
            <a:tailEnd/>
          </a:ln>
        </p:spPr>
        <p:txBody>
          <a:bodyPr/>
          <a:lstStyle/>
          <a:p>
            <a:endParaRPr lang="en-US"/>
          </a:p>
        </p:txBody>
      </p:sp>
      <p:sp>
        <p:nvSpPr>
          <p:cNvPr id="11271" name="Line 7"/>
          <p:cNvSpPr>
            <a:spLocks noChangeShapeType="1"/>
          </p:cNvSpPr>
          <p:nvPr/>
        </p:nvSpPr>
        <p:spPr bwMode="auto">
          <a:xfrm>
            <a:off x="3802063" y="4679950"/>
            <a:ext cx="1587" cy="792163"/>
          </a:xfrm>
          <a:prstGeom prst="line">
            <a:avLst/>
          </a:prstGeom>
          <a:noFill/>
          <a:ln w="12700">
            <a:solidFill>
              <a:schemeClr val="tx1"/>
            </a:solidFill>
            <a:round/>
            <a:headEnd/>
            <a:tailEnd/>
          </a:ln>
        </p:spPr>
        <p:txBody>
          <a:bodyPr/>
          <a:lstStyle/>
          <a:p>
            <a:endParaRPr lang="en-US"/>
          </a:p>
        </p:txBody>
      </p:sp>
      <p:sp>
        <p:nvSpPr>
          <p:cNvPr id="11272" name="Line 8"/>
          <p:cNvSpPr>
            <a:spLocks noChangeShapeType="1"/>
          </p:cNvSpPr>
          <p:nvPr/>
        </p:nvSpPr>
        <p:spPr bwMode="auto">
          <a:xfrm>
            <a:off x="4718050" y="4683125"/>
            <a:ext cx="0" cy="784225"/>
          </a:xfrm>
          <a:prstGeom prst="line">
            <a:avLst/>
          </a:prstGeom>
          <a:noFill/>
          <a:ln w="12700">
            <a:solidFill>
              <a:schemeClr val="tx1"/>
            </a:solidFill>
            <a:round/>
            <a:headEnd/>
            <a:tailEnd/>
          </a:ln>
        </p:spPr>
        <p:txBody>
          <a:bodyPr/>
          <a:lstStyle/>
          <a:p>
            <a:endParaRPr lang="en-US"/>
          </a:p>
        </p:txBody>
      </p:sp>
      <p:sp>
        <p:nvSpPr>
          <p:cNvPr id="11273" name="Line 9"/>
          <p:cNvSpPr>
            <a:spLocks noChangeShapeType="1"/>
          </p:cNvSpPr>
          <p:nvPr/>
        </p:nvSpPr>
        <p:spPr bwMode="auto">
          <a:xfrm>
            <a:off x="5632450" y="4683125"/>
            <a:ext cx="0" cy="784225"/>
          </a:xfrm>
          <a:prstGeom prst="line">
            <a:avLst/>
          </a:prstGeom>
          <a:noFill/>
          <a:ln w="12700">
            <a:solidFill>
              <a:schemeClr val="tx1"/>
            </a:solidFill>
            <a:round/>
            <a:headEnd/>
            <a:tailEnd/>
          </a:ln>
        </p:spPr>
        <p:txBody>
          <a:bodyPr/>
          <a:lstStyle/>
          <a:p>
            <a:endParaRPr lang="en-US"/>
          </a:p>
        </p:txBody>
      </p:sp>
      <p:sp>
        <p:nvSpPr>
          <p:cNvPr id="11274" name="Line 10"/>
          <p:cNvSpPr>
            <a:spLocks noChangeShapeType="1"/>
          </p:cNvSpPr>
          <p:nvPr/>
        </p:nvSpPr>
        <p:spPr bwMode="auto">
          <a:xfrm>
            <a:off x="6546850" y="4678363"/>
            <a:ext cx="0" cy="793750"/>
          </a:xfrm>
          <a:prstGeom prst="line">
            <a:avLst/>
          </a:prstGeom>
          <a:noFill/>
          <a:ln w="12700">
            <a:solidFill>
              <a:schemeClr val="tx1"/>
            </a:solidFill>
            <a:round/>
            <a:headEnd/>
            <a:tailEnd/>
          </a:ln>
        </p:spPr>
        <p:txBody>
          <a:bodyPr/>
          <a:lstStyle/>
          <a:p>
            <a:endParaRPr lang="en-US"/>
          </a:p>
        </p:txBody>
      </p:sp>
      <p:sp>
        <p:nvSpPr>
          <p:cNvPr id="11275" name="Rectangle 11"/>
          <p:cNvSpPr>
            <a:spLocks noChangeArrowheads="1"/>
          </p:cNvSpPr>
          <p:nvPr/>
        </p:nvSpPr>
        <p:spPr bwMode="auto">
          <a:xfrm>
            <a:off x="1184275" y="4219575"/>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1276" name="Rectangle 12"/>
          <p:cNvSpPr>
            <a:spLocks noChangeArrowheads="1"/>
          </p:cNvSpPr>
          <p:nvPr/>
        </p:nvSpPr>
        <p:spPr bwMode="auto">
          <a:xfrm>
            <a:off x="2044700" y="4219575"/>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1277" name="Rectangle 13"/>
          <p:cNvSpPr>
            <a:spLocks noChangeArrowheads="1"/>
          </p:cNvSpPr>
          <p:nvPr/>
        </p:nvSpPr>
        <p:spPr bwMode="auto">
          <a:xfrm>
            <a:off x="2959100" y="4219575"/>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1278" name="Rectangle 14"/>
          <p:cNvSpPr>
            <a:spLocks noChangeArrowheads="1"/>
          </p:cNvSpPr>
          <p:nvPr/>
        </p:nvSpPr>
        <p:spPr bwMode="auto">
          <a:xfrm>
            <a:off x="384016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1279" name="Rectangle 15"/>
          <p:cNvSpPr>
            <a:spLocks noChangeArrowheads="1"/>
          </p:cNvSpPr>
          <p:nvPr/>
        </p:nvSpPr>
        <p:spPr bwMode="auto">
          <a:xfrm>
            <a:off x="475456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1280" name="Rectangle 16"/>
          <p:cNvSpPr>
            <a:spLocks noChangeArrowheads="1"/>
          </p:cNvSpPr>
          <p:nvPr/>
        </p:nvSpPr>
        <p:spPr bwMode="auto">
          <a:xfrm>
            <a:off x="572611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1281" name="Rectangle 17"/>
          <p:cNvSpPr>
            <a:spLocks noChangeArrowheads="1"/>
          </p:cNvSpPr>
          <p:nvPr/>
        </p:nvSpPr>
        <p:spPr bwMode="auto">
          <a:xfrm>
            <a:off x="7891463" y="4683125"/>
            <a:ext cx="901700" cy="785813"/>
          </a:xfrm>
          <a:prstGeom prst="rect">
            <a:avLst/>
          </a:prstGeom>
          <a:solidFill>
            <a:schemeClr val="folHlink"/>
          </a:solidFill>
          <a:ln w="12700">
            <a:solidFill>
              <a:schemeClr val="tx1"/>
            </a:solidFill>
            <a:miter lim="800000"/>
            <a:headEnd/>
            <a:tailEnd/>
          </a:ln>
        </p:spPr>
        <p:txBody>
          <a:bodyPr wrap="none" anchor="ctr"/>
          <a:lstStyle/>
          <a:p>
            <a:endParaRPr lang="en-US"/>
          </a:p>
        </p:txBody>
      </p:sp>
      <p:sp useBgFill="1">
        <p:nvSpPr>
          <p:cNvPr id="11282" name="Freeform 18"/>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1283" name="Rectangle 19"/>
          <p:cNvSpPr>
            <a:spLocks noChangeArrowheads="1"/>
          </p:cNvSpPr>
          <p:nvPr/>
        </p:nvSpPr>
        <p:spPr bwMode="auto">
          <a:xfrm>
            <a:off x="7134225" y="4837113"/>
            <a:ext cx="60166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sp>
        <p:nvSpPr>
          <p:cNvPr id="11284" name="Rectangle 20"/>
          <p:cNvSpPr>
            <a:spLocks noChangeArrowheads="1"/>
          </p:cNvSpPr>
          <p:nvPr/>
        </p:nvSpPr>
        <p:spPr bwMode="auto">
          <a:xfrm>
            <a:off x="8048625" y="4222750"/>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sp>
        <p:nvSpPr>
          <p:cNvPr id="11285" name="Rectangle 2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1286" name="Freeform 22"/>
          <p:cNvSpPr>
            <a:spLocks/>
          </p:cNvSpPr>
          <p:nvPr/>
        </p:nvSpPr>
        <p:spPr bwMode="auto">
          <a:xfrm>
            <a:off x="4724400" y="914400"/>
            <a:ext cx="1296988" cy="4573588"/>
          </a:xfrm>
          <a:custGeom>
            <a:avLst/>
            <a:gdLst>
              <a:gd name="T0" fmla="*/ 0 w 817"/>
              <a:gd name="T1" fmla="*/ 2352 h 2881"/>
              <a:gd name="T2" fmla="*/ 816 w 817"/>
              <a:gd name="T3" fmla="*/ 0 h 2881"/>
              <a:gd name="T4" fmla="*/ 816 w 817"/>
              <a:gd name="T5" fmla="*/ 1584 h 2881"/>
              <a:gd name="T6" fmla="*/ 0 w 817"/>
              <a:gd name="T7" fmla="*/ 2880 h 2881"/>
              <a:gd name="T8" fmla="*/ 0 w 817"/>
              <a:gd name="T9" fmla="*/ 2352 h 2881"/>
              <a:gd name="T10" fmla="*/ 0 60000 65536"/>
              <a:gd name="T11" fmla="*/ 0 60000 65536"/>
              <a:gd name="T12" fmla="*/ 0 60000 65536"/>
              <a:gd name="T13" fmla="*/ 0 60000 65536"/>
              <a:gd name="T14" fmla="*/ 0 60000 65536"/>
              <a:gd name="T15" fmla="*/ 0 w 817"/>
              <a:gd name="T16" fmla="*/ 0 h 2881"/>
              <a:gd name="T17" fmla="*/ 817 w 817"/>
              <a:gd name="T18" fmla="*/ 2881 h 2881"/>
            </a:gdLst>
            <a:ahLst/>
            <a:cxnLst>
              <a:cxn ang="T10">
                <a:pos x="T0" y="T1"/>
              </a:cxn>
              <a:cxn ang="T11">
                <a:pos x="T2" y="T3"/>
              </a:cxn>
              <a:cxn ang="T12">
                <a:pos x="T4" y="T5"/>
              </a:cxn>
              <a:cxn ang="T13">
                <a:pos x="T6" y="T7"/>
              </a:cxn>
              <a:cxn ang="T14">
                <a:pos x="T8" y="T9"/>
              </a:cxn>
            </a:cxnLst>
            <a:rect l="T15" t="T16" r="T17" b="T18"/>
            <a:pathLst>
              <a:path w="817" h="2881">
                <a:moveTo>
                  <a:pt x="0" y="2352"/>
                </a:moveTo>
                <a:lnTo>
                  <a:pt x="816" y="0"/>
                </a:lnTo>
                <a:lnTo>
                  <a:pt x="816" y="1584"/>
                </a:lnTo>
                <a:lnTo>
                  <a:pt x="0" y="2880"/>
                </a:lnTo>
                <a:lnTo>
                  <a:pt x="0" y="2352"/>
                </a:lnTo>
              </a:path>
            </a:pathLst>
          </a:custGeom>
          <a:gradFill rotWithShape="0">
            <a:gsLst>
              <a:gs pos="0">
                <a:srgbClr val="8080FF"/>
              </a:gs>
              <a:gs pos="100000">
                <a:srgbClr val="26264C"/>
              </a:gs>
            </a:gsLst>
            <a:lin ang="5400000" scaled="1"/>
          </a:gradFill>
          <a:ln w="12700" cap="rnd">
            <a:solidFill>
              <a:schemeClr val="tx1"/>
            </a:solidFill>
            <a:round/>
            <a:headEnd/>
            <a:tailEnd/>
          </a:ln>
        </p:spPr>
        <p:txBody>
          <a:bodyPr/>
          <a:lstStyle/>
          <a:p>
            <a:endParaRPr lang="en-US"/>
          </a:p>
        </p:txBody>
      </p:sp>
      <p:sp>
        <p:nvSpPr>
          <p:cNvPr id="11287" name="Freeform 23"/>
          <p:cNvSpPr>
            <a:spLocks/>
          </p:cNvSpPr>
          <p:nvPr/>
        </p:nvSpPr>
        <p:spPr bwMode="auto">
          <a:xfrm>
            <a:off x="4724400" y="3386138"/>
            <a:ext cx="3911600" cy="2101850"/>
          </a:xfrm>
          <a:custGeom>
            <a:avLst/>
            <a:gdLst>
              <a:gd name="T0" fmla="*/ 0 w 2464"/>
              <a:gd name="T1" fmla="*/ 1323 h 1324"/>
              <a:gd name="T2" fmla="*/ 823 w 2464"/>
              <a:gd name="T3" fmla="*/ 0 h 1324"/>
              <a:gd name="T4" fmla="*/ 2463 w 2464"/>
              <a:gd name="T5" fmla="*/ 0 h 1324"/>
              <a:gd name="T6" fmla="*/ 576 w 2464"/>
              <a:gd name="T7" fmla="*/ 1323 h 1324"/>
              <a:gd name="T8" fmla="*/ 0 w 2464"/>
              <a:gd name="T9" fmla="*/ 1323 h 1324"/>
              <a:gd name="T10" fmla="*/ 0 60000 65536"/>
              <a:gd name="T11" fmla="*/ 0 60000 65536"/>
              <a:gd name="T12" fmla="*/ 0 60000 65536"/>
              <a:gd name="T13" fmla="*/ 0 60000 65536"/>
              <a:gd name="T14" fmla="*/ 0 60000 65536"/>
              <a:gd name="T15" fmla="*/ 0 w 2464"/>
              <a:gd name="T16" fmla="*/ 0 h 1324"/>
              <a:gd name="T17" fmla="*/ 2464 w 2464"/>
              <a:gd name="T18" fmla="*/ 1324 h 1324"/>
            </a:gdLst>
            <a:ahLst/>
            <a:cxnLst>
              <a:cxn ang="T10">
                <a:pos x="T0" y="T1"/>
              </a:cxn>
              <a:cxn ang="T11">
                <a:pos x="T2" y="T3"/>
              </a:cxn>
              <a:cxn ang="T12">
                <a:pos x="T4" y="T5"/>
              </a:cxn>
              <a:cxn ang="T13">
                <a:pos x="T6" y="T7"/>
              </a:cxn>
              <a:cxn ang="T14">
                <a:pos x="T8" y="T9"/>
              </a:cxn>
            </a:cxnLst>
            <a:rect l="T15" t="T16" r="T17" b="T18"/>
            <a:pathLst>
              <a:path w="2464" h="1324">
                <a:moveTo>
                  <a:pt x="0" y="1323"/>
                </a:moveTo>
                <a:lnTo>
                  <a:pt x="823" y="0"/>
                </a:lnTo>
                <a:lnTo>
                  <a:pt x="2463" y="0"/>
                </a:lnTo>
                <a:lnTo>
                  <a:pt x="576" y="1323"/>
                </a:lnTo>
                <a:lnTo>
                  <a:pt x="0" y="1323"/>
                </a:lnTo>
              </a:path>
            </a:pathLst>
          </a:custGeom>
          <a:gradFill rotWithShape="0">
            <a:gsLst>
              <a:gs pos="0">
                <a:srgbClr val="26264C"/>
              </a:gs>
              <a:gs pos="100000">
                <a:srgbClr val="8080FF"/>
              </a:gs>
            </a:gsLst>
            <a:lin ang="18900000" scaled="1"/>
          </a:gradFill>
          <a:ln w="12700" cap="rnd">
            <a:solidFill>
              <a:schemeClr val="tx1"/>
            </a:solidFill>
            <a:round/>
            <a:headEnd/>
            <a:tailEnd/>
          </a:ln>
        </p:spPr>
        <p:txBody>
          <a:bodyPr/>
          <a:lstStyle/>
          <a:p>
            <a:endParaRPr lang="en-US"/>
          </a:p>
        </p:txBody>
      </p:sp>
      <p:sp>
        <p:nvSpPr>
          <p:cNvPr id="11288" name="Rectangle 24"/>
          <p:cNvSpPr>
            <a:spLocks noChangeArrowheads="1"/>
          </p:cNvSpPr>
          <p:nvPr/>
        </p:nvSpPr>
        <p:spPr bwMode="auto">
          <a:xfrm>
            <a:off x="6888163" y="392113"/>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1289" name="Rectangle 25"/>
          <p:cNvSpPr>
            <a:spLocks noChangeArrowheads="1"/>
          </p:cNvSpPr>
          <p:nvPr/>
        </p:nvSpPr>
        <p:spPr bwMode="auto">
          <a:xfrm>
            <a:off x="6157913" y="1104900"/>
            <a:ext cx="24415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506643548</a:t>
            </a:r>
          </a:p>
        </p:txBody>
      </p:sp>
      <p:pic>
        <p:nvPicPr>
          <p:cNvPr id="11290" name="Picture 26"/>
          <p:cNvPicPr>
            <a:picLocks noChangeArrowheads="1"/>
          </p:cNvPicPr>
          <p:nvPr/>
        </p:nvPicPr>
        <p:blipFill>
          <a:blip r:embed="rId3" cstate="print"/>
          <a:srcRect r="35486" b="42003"/>
          <a:stretch>
            <a:fillRect/>
          </a:stretch>
        </p:blipFill>
        <p:spPr bwMode="auto">
          <a:xfrm>
            <a:off x="6459538" y="1562100"/>
            <a:ext cx="1633537" cy="1600200"/>
          </a:xfrm>
          <a:prstGeom prst="rect">
            <a:avLst/>
          </a:prstGeom>
          <a:noFill/>
          <a:ln w="12700">
            <a:noFill/>
            <a:miter lim="800000"/>
            <a:headEnd/>
            <a:tailEnd/>
          </a:ln>
        </p:spPr>
      </p:pic>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a:t>What is a Hash Table ?</a:t>
            </a:r>
          </a:p>
        </p:txBody>
      </p:sp>
      <p:sp>
        <p:nvSpPr>
          <p:cNvPr id="12291" name="Rectangle 3"/>
          <p:cNvSpPr>
            <a:spLocks noGrp="1" noChangeArrowheads="1"/>
          </p:cNvSpPr>
          <p:nvPr>
            <p:ph type="body" sz="half" idx="1"/>
          </p:nvPr>
        </p:nvSpPr>
        <p:spPr>
          <a:xfrm>
            <a:off x="685800" y="1981200"/>
            <a:ext cx="4757738" cy="4114800"/>
          </a:xfrm>
          <a:noFill/>
        </p:spPr>
        <p:txBody>
          <a:bodyPr/>
          <a:lstStyle/>
          <a:p>
            <a:r>
              <a:rPr lang="en-US">
                <a:effectLst/>
              </a:rPr>
              <a:t>When a hash table is in use, some spots contain valid records, and other spots are "empty".</a:t>
            </a:r>
          </a:p>
        </p:txBody>
      </p:sp>
      <p:sp>
        <p:nvSpPr>
          <p:cNvPr id="12292"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2293" name="Line 5"/>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2294" name="Line 6"/>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2295" name="Line 7"/>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2296" name="Line 8"/>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2297" name="Line 9"/>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2298" name="Line 10"/>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2299" name="Rectangle 11"/>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2300" name="Rectangle 12"/>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2301" name="Rectangle 13"/>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2302" name="Rectangle 14"/>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2303" name="Rectangle 15"/>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2304" name="Rectangle 16"/>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2305"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2306" name="Rectangle 18"/>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2307" name="Group 21"/>
          <p:cNvGrpSpPr>
            <a:grpSpLocks/>
          </p:cNvGrpSpPr>
          <p:nvPr/>
        </p:nvGrpSpPr>
        <p:grpSpPr bwMode="auto">
          <a:xfrm>
            <a:off x="4598988" y="5475288"/>
            <a:ext cx="671512" cy="519112"/>
            <a:chOff x="2897" y="3449"/>
            <a:chExt cx="423" cy="327"/>
          </a:xfrm>
        </p:grpSpPr>
        <p:sp>
          <p:nvSpPr>
            <p:cNvPr id="12320" name="Rectangle 19"/>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2321" name="Picture 20"/>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2308" name="Group 24"/>
          <p:cNvGrpSpPr>
            <a:grpSpLocks/>
          </p:cNvGrpSpPr>
          <p:nvPr/>
        </p:nvGrpSpPr>
        <p:grpSpPr bwMode="auto">
          <a:xfrm>
            <a:off x="2822575" y="5449888"/>
            <a:ext cx="671513" cy="569912"/>
            <a:chOff x="1778" y="3433"/>
            <a:chExt cx="423" cy="359"/>
          </a:xfrm>
        </p:grpSpPr>
        <p:sp>
          <p:nvSpPr>
            <p:cNvPr id="12318" name="Rectangle 22"/>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2319" name="Picture 23"/>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12309" name="Group 27"/>
          <p:cNvGrpSpPr>
            <a:grpSpLocks/>
          </p:cNvGrpSpPr>
          <p:nvPr/>
        </p:nvGrpSpPr>
        <p:grpSpPr bwMode="auto">
          <a:xfrm>
            <a:off x="1906588" y="5445125"/>
            <a:ext cx="619125" cy="577850"/>
            <a:chOff x="1201" y="3430"/>
            <a:chExt cx="390" cy="364"/>
          </a:xfrm>
        </p:grpSpPr>
        <p:sp>
          <p:nvSpPr>
            <p:cNvPr id="12316" name="Rectangle 25"/>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2317" name="Picture 26"/>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12310" name="Group 30"/>
          <p:cNvGrpSpPr>
            <a:grpSpLocks/>
          </p:cNvGrpSpPr>
          <p:nvPr/>
        </p:nvGrpSpPr>
        <p:grpSpPr bwMode="auto">
          <a:xfrm>
            <a:off x="7764463" y="5480050"/>
            <a:ext cx="727075" cy="508000"/>
            <a:chOff x="4891" y="3452"/>
            <a:chExt cx="458" cy="320"/>
          </a:xfrm>
        </p:grpSpPr>
        <p:sp>
          <p:nvSpPr>
            <p:cNvPr id="12314" name="Rectangle 28"/>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2315" name="Picture 29"/>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12311" name="Group 33"/>
          <p:cNvGrpSpPr>
            <a:grpSpLocks/>
          </p:cNvGrpSpPr>
          <p:nvPr/>
        </p:nvGrpSpPr>
        <p:grpSpPr bwMode="auto">
          <a:xfrm>
            <a:off x="6596063" y="4014788"/>
            <a:ext cx="1311275" cy="2832100"/>
            <a:chOff x="4155" y="2529"/>
            <a:chExt cx="826" cy="1784"/>
          </a:xfrm>
        </p:grpSpPr>
        <p:sp useBgFill="1">
          <p:nvSpPr>
            <p:cNvPr id="12312" name="Freeform 31"/>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2313" name="Rectangle 32"/>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spTree>
  </p:cSld>
  <p:clrMapOvr>
    <a:masterClrMapping/>
  </p:clrMapOvr>
  <p:transition>
    <p:strips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t>Inserting a New Record</a:t>
            </a:r>
          </a:p>
        </p:txBody>
      </p:sp>
      <p:sp>
        <p:nvSpPr>
          <p:cNvPr id="13315" name="Rectangle 3"/>
          <p:cNvSpPr>
            <a:spLocks noGrp="1" noChangeArrowheads="1"/>
          </p:cNvSpPr>
          <p:nvPr>
            <p:ph type="body" sz="half" idx="1"/>
          </p:nvPr>
        </p:nvSpPr>
        <p:spPr>
          <a:xfrm>
            <a:off x="685800" y="1981200"/>
            <a:ext cx="4757738" cy="4114800"/>
          </a:xfrm>
          <a:noFill/>
        </p:spPr>
        <p:txBody>
          <a:bodyPr/>
          <a:lstStyle/>
          <a:p>
            <a:r>
              <a:rPr lang="en-US">
                <a:effectLst/>
              </a:rPr>
              <a:t>In order to insert a new record, the </a:t>
            </a:r>
            <a:r>
              <a:rPr lang="en-US" b="1" u="sng">
                <a:solidFill>
                  <a:schemeClr val="accent2"/>
                </a:solidFill>
                <a:effectLst/>
              </a:rPr>
              <a:t>key</a:t>
            </a:r>
            <a:r>
              <a:rPr lang="en-US">
                <a:effectLst/>
              </a:rPr>
              <a:t> must somehow be </a:t>
            </a:r>
            <a:r>
              <a:rPr lang="en-US" b="1" u="sng">
                <a:solidFill>
                  <a:schemeClr val="accent2"/>
                </a:solidFill>
                <a:effectLst/>
              </a:rPr>
              <a:t>converted to</a:t>
            </a:r>
            <a:r>
              <a:rPr lang="en-US" b="1">
                <a:solidFill>
                  <a:schemeClr val="accent2"/>
                </a:solidFill>
                <a:effectLst/>
              </a:rPr>
              <a:t> </a:t>
            </a:r>
            <a:r>
              <a:rPr lang="en-US">
                <a:effectLst/>
              </a:rPr>
              <a:t>an array </a:t>
            </a:r>
            <a:r>
              <a:rPr lang="en-US" b="1" u="sng">
                <a:solidFill>
                  <a:schemeClr val="accent2"/>
                </a:solidFill>
                <a:effectLst/>
              </a:rPr>
              <a:t>index</a:t>
            </a:r>
            <a:r>
              <a:rPr lang="en-US">
                <a:effectLst/>
              </a:rPr>
              <a:t>.</a:t>
            </a:r>
          </a:p>
          <a:p>
            <a:r>
              <a:rPr lang="en-US">
                <a:effectLst/>
              </a:rPr>
              <a:t>The index is called the </a:t>
            </a:r>
            <a:r>
              <a:rPr lang="en-US" b="1" u="sng">
                <a:solidFill>
                  <a:schemeClr val="accent2"/>
                </a:solidFill>
                <a:effectLst/>
              </a:rPr>
              <a:t>hash value</a:t>
            </a:r>
            <a:r>
              <a:rPr lang="en-US" b="1">
                <a:solidFill>
                  <a:schemeClr val="accent2"/>
                </a:solidFill>
                <a:effectLst/>
              </a:rPr>
              <a:t> </a:t>
            </a:r>
            <a:r>
              <a:rPr lang="en-US">
                <a:effectLst/>
              </a:rPr>
              <a:t>of the key.</a:t>
            </a:r>
          </a:p>
        </p:txBody>
      </p:sp>
      <p:sp>
        <p:nvSpPr>
          <p:cNvPr id="13316"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3317" name="Line 5"/>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3318" name="Line 6"/>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3319" name="Line 7"/>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3320" name="Line 8"/>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3321" name="Line 9"/>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3322" name="Line 10"/>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3323" name="Rectangle 11"/>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3324" name="Rectangle 12"/>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3325" name="Rectangle 13"/>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3326" name="Rectangle 14"/>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3327" name="Rectangle 15"/>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3328" name="Rectangle 16"/>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3329"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3330" name="Rectangle 18"/>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3331" name="Group 21"/>
          <p:cNvGrpSpPr>
            <a:grpSpLocks/>
          </p:cNvGrpSpPr>
          <p:nvPr/>
        </p:nvGrpSpPr>
        <p:grpSpPr bwMode="auto">
          <a:xfrm>
            <a:off x="4598988" y="5475288"/>
            <a:ext cx="671512" cy="519112"/>
            <a:chOff x="2897" y="3449"/>
            <a:chExt cx="423" cy="327"/>
          </a:xfrm>
        </p:grpSpPr>
        <p:sp>
          <p:nvSpPr>
            <p:cNvPr id="13348" name="Rectangle 19"/>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3349" name="Picture 20"/>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3332" name="Group 24"/>
          <p:cNvGrpSpPr>
            <a:grpSpLocks/>
          </p:cNvGrpSpPr>
          <p:nvPr/>
        </p:nvGrpSpPr>
        <p:grpSpPr bwMode="auto">
          <a:xfrm>
            <a:off x="2822575" y="5449888"/>
            <a:ext cx="671513" cy="569912"/>
            <a:chOff x="1778" y="3433"/>
            <a:chExt cx="423" cy="359"/>
          </a:xfrm>
        </p:grpSpPr>
        <p:sp>
          <p:nvSpPr>
            <p:cNvPr id="13346" name="Rectangle 22"/>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3347" name="Picture 23"/>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13333" name="Group 27"/>
          <p:cNvGrpSpPr>
            <a:grpSpLocks/>
          </p:cNvGrpSpPr>
          <p:nvPr/>
        </p:nvGrpSpPr>
        <p:grpSpPr bwMode="auto">
          <a:xfrm>
            <a:off x="1906588" y="5445125"/>
            <a:ext cx="619125" cy="577850"/>
            <a:chOff x="1201" y="3430"/>
            <a:chExt cx="390" cy="364"/>
          </a:xfrm>
        </p:grpSpPr>
        <p:sp>
          <p:nvSpPr>
            <p:cNvPr id="13344" name="Rectangle 25"/>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3345" name="Picture 26"/>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13334" name="Group 30"/>
          <p:cNvGrpSpPr>
            <a:grpSpLocks/>
          </p:cNvGrpSpPr>
          <p:nvPr/>
        </p:nvGrpSpPr>
        <p:grpSpPr bwMode="auto">
          <a:xfrm>
            <a:off x="7764463" y="5480050"/>
            <a:ext cx="727075" cy="508000"/>
            <a:chOff x="4891" y="3452"/>
            <a:chExt cx="458" cy="320"/>
          </a:xfrm>
        </p:grpSpPr>
        <p:sp>
          <p:nvSpPr>
            <p:cNvPr id="13342" name="Rectangle 28"/>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3343" name="Picture 29"/>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13335" name="Group 33"/>
          <p:cNvGrpSpPr>
            <a:grpSpLocks/>
          </p:cNvGrpSpPr>
          <p:nvPr/>
        </p:nvGrpSpPr>
        <p:grpSpPr bwMode="auto">
          <a:xfrm>
            <a:off x="6596063" y="4014788"/>
            <a:ext cx="1311275" cy="2832100"/>
            <a:chOff x="4155" y="2529"/>
            <a:chExt cx="826" cy="1784"/>
          </a:xfrm>
        </p:grpSpPr>
        <p:sp useBgFill="1">
          <p:nvSpPr>
            <p:cNvPr id="13340" name="Freeform 31"/>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3341" name="Rectangle 32"/>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sp>
        <p:nvSpPr>
          <p:cNvPr id="13336" name="Rectangle 34"/>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13337" name="Picture 35"/>
          <p:cNvPicPr>
            <a:picLocks noChangeArrowheads="1"/>
          </p:cNvPicPr>
          <p:nvPr/>
        </p:nvPicPr>
        <p:blipFill>
          <a:blip r:embed="rId7" cstate="print"/>
          <a:srcRect l="50790" b="42133"/>
          <a:stretch>
            <a:fillRect/>
          </a:stretch>
        </p:blipFill>
        <p:spPr bwMode="auto">
          <a:xfrm>
            <a:off x="6342063" y="1416050"/>
            <a:ext cx="2119312" cy="1903413"/>
          </a:xfrm>
          <a:prstGeom prst="rect">
            <a:avLst/>
          </a:prstGeom>
          <a:noFill/>
          <a:ln w="12700">
            <a:noFill/>
            <a:miter lim="800000"/>
            <a:headEnd/>
            <a:tailEnd/>
          </a:ln>
        </p:spPr>
      </p:pic>
      <p:sp>
        <p:nvSpPr>
          <p:cNvPr id="13338" name="Oval 36"/>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13339" name="Rectangle 37"/>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580625685</a:t>
            </a: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t>Inserting a New Record</a:t>
            </a:r>
          </a:p>
        </p:txBody>
      </p:sp>
      <p:sp>
        <p:nvSpPr>
          <p:cNvPr id="14339" name="Rectangle 3"/>
          <p:cNvSpPr>
            <a:spLocks noGrp="1" noChangeArrowheads="1"/>
          </p:cNvSpPr>
          <p:nvPr>
            <p:ph type="body" sz="half" idx="1"/>
          </p:nvPr>
        </p:nvSpPr>
        <p:spPr>
          <a:xfrm>
            <a:off x="685800" y="1981200"/>
            <a:ext cx="4757738" cy="4114800"/>
          </a:xfrm>
          <a:noFill/>
        </p:spPr>
        <p:txBody>
          <a:bodyPr/>
          <a:lstStyle/>
          <a:p>
            <a:r>
              <a:rPr lang="en-US">
                <a:effectLst/>
              </a:rPr>
              <a:t>Typical way create a hash value:</a:t>
            </a:r>
          </a:p>
        </p:txBody>
      </p:sp>
      <p:sp>
        <p:nvSpPr>
          <p:cNvPr id="14340"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4341" name="Line 5"/>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4342" name="Line 6"/>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4343" name="Line 7"/>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4344" name="Line 8"/>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4345" name="Line 9"/>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4346" name="Line 10"/>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4347" name="Rectangle 11"/>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4348" name="Rectangle 12"/>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4349" name="Rectangle 13"/>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4350" name="Rectangle 14"/>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4351" name="Rectangle 15"/>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4352" name="Rectangle 16"/>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4353"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4354" name="Rectangle 18"/>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4355" name="Group 21"/>
          <p:cNvGrpSpPr>
            <a:grpSpLocks/>
          </p:cNvGrpSpPr>
          <p:nvPr/>
        </p:nvGrpSpPr>
        <p:grpSpPr bwMode="auto">
          <a:xfrm>
            <a:off x="4598988" y="5475288"/>
            <a:ext cx="671512" cy="519112"/>
            <a:chOff x="2897" y="3449"/>
            <a:chExt cx="423" cy="327"/>
          </a:xfrm>
        </p:grpSpPr>
        <p:sp>
          <p:nvSpPr>
            <p:cNvPr id="14374" name="Rectangle 19"/>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4375" name="Picture 20"/>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4356" name="Group 24"/>
          <p:cNvGrpSpPr>
            <a:grpSpLocks/>
          </p:cNvGrpSpPr>
          <p:nvPr/>
        </p:nvGrpSpPr>
        <p:grpSpPr bwMode="auto">
          <a:xfrm>
            <a:off x="2822575" y="5449888"/>
            <a:ext cx="671513" cy="569912"/>
            <a:chOff x="1778" y="3433"/>
            <a:chExt cx="423" cy="359"/>
          </a:xfrm>
        </p:grpSpPr>
        <p:sp>
          <p:nvSpPr>
            <p:cNvPr id="14372" name="Rectangle 22"/>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4373" name="Picture 23"/>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14357" name="Group 27"/>
          <p:cNvGrpSpPr>
            <a:grpSpLocks/>
          </p:cNvGrpSpPr>
          <p:nvPr/>
        </p:nvGrpSpPr>
        <p:grpSpPr bwMode="auto">
          <a:xfrm>
            <a:off x="1906588" y="5445125"/>
            <a:ext cx="619125" cy="577850"/>
            <a:chOff x="1201" y="3430"/>
            <a:chExt cx="390" cy="364"/>
          </a:xfrm>
        </p:grpSpPr>
        <p:sp>
          <p:nvSpPr>
            <p:cNvPr id="14370" name="Rectangle 25"/>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4371" name="Picture 26"/>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14358" name="Group 30"/>
          <p:cNvGrpSpPr>
            <a:grpSpLocks/>
          </p:cNvGrpSpPr>
          <p:nvPr/>
        </p:nvGrpSpPr>
        <p:grpSpPr bwMode="auto">
          <a:xfrm>
            <a:off x="7764463" y="5480050"/>
            <a:ext cx="727075" cy="508000"/>
            <a:chOff x="4891" y="3452"/>
            <a:chExt cx="458" cy="320"/>
          </a:xfrm>
        </p:grpSpPr>
        <p:sp>
          <p:nvSpPr>
            <p:cNvPr id="14368" name="Rectangle 28"/>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4369" name="Picture 29"/>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14359" name="Group 33"/>
          <p:cNvGrpSpPr>
            <a:grpSpLocks/>
          </p:cNvGrpSpPr>
          <p:nvPr/>
        </p:nvGrpSpPr>
        <p:grpSpPr bwMode="auto">
          <a:xfrm>
            <a:off x="6596063" y="4014788"/>
            <a:ext cx="1311275" cy="2832100"/>
            <a:chOff x="4155" y="2529"/>
            <a:chExt cx="826" cy="1784"/>
          </a:xfrm>
        </p:grpSpPr>
        <p:sp useBgFill="1">
          <p:nvSpPr>
            <p:cNvPr id="14366" name="Freeform 31"/>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4367" name="Rectangle 32"/>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sp>
        <p:nvSpPr>
          <p:cNvPr id="14360" name="Rectangle 34"/>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14361" name="Picture 35"/>
          <p:cNvPicPr>
            <a:picLocks noChangeArrowheads="1"/>
          </p:cNvPicPr>
          <p:nvPr/>
        </p:nvPicPr>
        <p:blipFill>
          <a:blip r:embed="rId7" cstate="print"/>
          <a:srcRect l="50790" b="42133"/>
          <a:stretch>
            <a:fillRect/>
          </a:stretch>
        </p:blipFill>
        <p:spPr bwMode="auto">
          <a:xfrm>
            <a:off x="6342063" y="1416050"/>
            <a:ext cx="2119312" cy="1903413"/>
          </a:xfrm>
          <a:prstGeom prst="rect">
            <a:avLst/>
          </a:prstGeom>
          <a:noFill/>
          <a:ln w="12700">
            <a:noFill/>
            <a:miter lim="800000"/>
            <a:headEnd/>
            <a:tailEnd/>
          </a:ln>
        </p:spPr>
      </p:pic>
      <p:sp>
        <p:nvSpPr>
          <p:cNvPr id="14362" name="Oval 36"/>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14363" name="Rectangle 37"/>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580625685</a:t>
            </a:r>
          </a:p>
        </p:txBody>
      </p:sp>
      <p:sp>
        <p:nvSpPr>
          <p:cNvPr id="14364" name="Rectangle 38"/>
          <p:cNvSpPr>
            <a:spLocks noChangeArrowheads="1"/>
          </p:cNvSpPr>
          <p:nvPr/>
        </p:nvSpPr>
        <p:spPr bwMode="auto">
          <a:xfrm>
            <a:off x="1192213" y="3006725"/>
            <a:ext cx="2941637"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(Number mod 701) </a:t>
            </a:r>
          </a:p>
        </p:txBody>
      </p:sp>
      <p:sp>
        <p:nvSpPr>
          <p:cNvPr id="14365" name="Rectangle 39"/>
          <p:cNvSpPr>
            <a:spLocks noChangeArrowheads="1"/>
          </p:cNvSpPr>
          <p:nvPr/>
        </p:nvSpPr>
        <p:spPr bwMode="auto">
          <a:xfrm>
            <a:off x="619125" y="3735388"/>
            <a:ext cx="6437313" cy="515937"/>
          </a:xfrm>
          <a:prstGeom prst="rect">
            <a:avLst/>
          </a:prstGeom>
          <a:noFill/>
          <a:ln w="12700">
            <a:noFill/>
            <a:miter lim="800000"/>
            <a:headEnd/>
            <a:tailEnd/>
          </a:ln>
        </p:spPr>
        <p:txBody>
          <a:bodyPr lIns="90488" tIns="44450" rIns="90488" bIns="44450">
            <a:spAutoFit/>
          </a:bodyPr>
          <a:lstStyle/>
          <a:p>
            <a:r>
              <a:rPr lang="en-US" sz="2800">
                <a:solidFill>
                  <a:schemeClr val="hlink"/>
                </a:solidFill>
                <a:latin typeface="Monotype Corsiva" pitchFamily="66" charset="0"/>
              </a:rPr>
              <a:t>What is (580625685 mod 701)  ?</a:t>
            </a: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t>Inserting a New Record</a:t>
            </a:r>
          </a:p>
        </p:txBody>
      </p:sp>
      <p:sp>
        <p:nvSpPr>
          <p:cNvPr id="15363" name="Rectangle 3"/>
          <p:cNvSpPr>
            <a:spLocks noGrp="1" noChangeArrowheads="1"/>
          </p:cNvSpPr>
          <p:nvPr>
            <p:ph type="body" sz="half" idx="1"/>
          </p:nvPr>
        </p:nvSpPr>
        <p:spPr>
          <a:xfrm>
            <a:off x="685800" y="1981200"/>
            <a:ext cx="4757738" cy="4114800"/>
          </a:xfrm>
          <a:noFill/>
        </p:spPr>
        <p:txBody>
          <a:bodyPr/>
          <a:lstStyle/>
          <a:p>
            <a:r>
              <a:rPr lang="en-US">
                <a:effectLst/>
              </a:rPr>
              <a:t>Typical way to create a hash value:</a:t>
            </a:r>
          </a:p>
        </p:txBody>
      </p:sp>
      <p:sp>
        <p:nvSpPr>
          <p:cNvPr id="15364"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5365" name="Line 5"/>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5366" name="Line 6"/>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5367" name="Line 7"/>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5368" name="Line 8"/>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5369" name="Line 9"/>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5370" name="Line 10"/>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5371" name="Rectangle 11"/>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5372" name="Rectangle 12"/>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5373" name="Rectangle 13"/>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5374" name="Rectangle 14"/>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5375" name="Rectangle 15"/>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5376" name="Rectangle 16"/>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5377"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5378" name="Rectangle 18"/>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5379" name="Group 21"/>
          <p:cNvGrpSpPr>
            <a:grpSpLocks/>
          </p:cNvGrpSpPr>
          <p:nvPr/>
        </p:nvGrpSpPr>
        <p:grpSpPr bwMode="auto">
          <a:xfrm>
            <a:off x="4598988" y="5475288"/>
            <a:ext cx="671512" cy="519112"/>
            <a:chOff x="2897" y="3449"/>
            <a:chExt cx="423" cy="327"/>
          </a:xfrm>
        </p:grpSpPr>
        <p:sp>
          <p:nvSpPr>
            <p:cNvPr id="15400" name="Rectangle 19"/>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5401" name="Picture 20"/>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5380" name="Group 24"/>
          <p:cNvGrpSpPr>
            <a:grpSpLocks/>
          </p:cNvGrpSpPr>
          <p:nvPr/>
        </p:nvGrpSpPr>
        <p:grpSpPr bwMode="auto">
          <a:xfrm>
            <a:off x="2822575" y="5449888"/>
            <a:ext cx="671513" cy="569912"/>
            <a:chOff x="1778" y="3433"/>
            <a:chExt cx="423" cy="359"/>
          </a:xfrm>
        </p:grpSpPr>
        <p:sp>
          <p:nvSpPr>
            <p:cNvPr id="15398" name="Rectangle 22"/>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5399" name="Picture 23"/>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15381" name="Group 27"/>
          <p:cNvGrpSpPr>
            <a:grpSpLocks/>
          </p:cNvGrpSpPr>
          <p:nvPr/>
        </p:nvGrpSpPr>
        <p:grpSpPr bwMode="auto">
          <a:xfrm>
            <a:off x="1906588" y="5445125"/>
            <a:ext cx="619125" cy="577850"/>
            <a:chOff x="1201" y="3430"/>
            <a:chExt cx="390" cy="364"/>
          </a:xfrm>
        </p:grpSpPr>
        <p:sp>
          <p:nvSpPr>
            <p:cNvPr id="15396" name="Rectangle 25"/>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5397" name="Picture 26"/>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15382" name="Group 30"/>
          <p:cNvGrpSpPr>
            <a:grpSpLocks/>
          </p:cNvGrpSpPr>
          <p:nvPr/>
        </p:nvGrpSpPr>
        <p:grpSpPr bwMode="auto">
          <a:xfrm>
            <a:off x="7764463" y="5480050"/>
            <a:ext cx="727075" cy="508000"/>
            <a:chOff x="4891" y="3452"/>
            <a:chExt cx="458" cy="320"/>
          </a:xfrm>
        </p:grpSpPr>
        <p:sp>
          <p:nvSpPr>
            <p:cNvPr id="15394" name="Rectangle 28"/>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5395" name="Picture 29"/>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15383" name="Group 33"/>
          <p:cNvGrpSpPr>
            <a:grpSpLocks/>
          </p:cNvGrpSpPr>
          <p:nvPr/>
        </p:nvGrpSpPr>
        <p:grpSpPr bwMode="auto">
          <a:xfrm>
            <a:off x="6596063" y="4014788"/>
            <a:ext cx="1311275" cy="2832100"/>
            <a:chOff x="4155" y="2529"/>
            <a:chExt cx="826" cy="1784"/>
          </a:xfrm>
        </p:grpSpPr>
        <p:sp useBgFill="1">
          <p:nvSpPr>
            <p:cNvPr id="15392" name="Freeform 31"/>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5393" name="Rectangle 32"/>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sp>
        <p:nvSpPr>
          <p:cNvPr id="15384" name="Rectangle 34"/>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15385" name="Picture 35"/>
          <p:cNvPicPr>
            <a:picLocks noChangeArrowheads="1"/>
          </p:cNvPicPr>
          <p:nvPr/>
        </p:nvPicPr>
        <p:blipFill>
          <a:blip r:embed="rId7" cstate="print"/>
          <a:srcRect l="50790" b="42133"/>
          <a:stretch>
            <a:fillRect/>
          </a:stretch>
        </p:blipFill>
        <p:spPr bwMode="auto">
          <a:xfrm>
            <a:off x="6342063" y="1416050"/>
            <a:ext cx="2119312" cy="1903413"/>
          </a:xfrm>
          <a:prstGeom prst="rect">
            <a:avLst/>
          </a:prstGeom>
          <a:noFill/>
          <a:ln w="12700">
            <a:noFill/>
            <a:miter lim="800000"/>
            <a:headEnd/>
            <a:tailEnd/>
          </a:ln>
        </p:spPr>
      </p:pic>
      <p:sp>
        <p:nvSpPr>
          <p:cNvPr id="15386" name="Oval 36"/>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15387" name="Rectangle 37"/>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580625685</a:t>
            </a:r>
          </a:p>
        </p:txBody>
      </p:sp>
      <p:sp>
        <p:nvSpPr>
          <p:cNvPr id="15388" name="Rectangle 38"/>
          <p:cNvSpPr>
            <a:spLocks noChangeArrowheads="1"/>
          </p:cNvSpPr>
          <p:nvPr/>
        </p:nvSpPr>
        <p:spPr bwMode="auto">
          <a:xfrm>
            <a:off x="1192213" y="3006725"/>
            <a:ext cx="2941637"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(Number mod 701) </a:t>
            </a:r>
          </a:p>
        </p:txBody>
      </p:sp>
      <p:sp>
        <p:nvSpPr>
          <p:cNvPr id="15389" name="Rectangle 39"/>
          <p:cNvSpPr>
            <a:spLocks noChangeArrowheads="1"/>
          </p:cNvSpPr>
          <p:nvPr/>
        </p:nvSpPr>
        <p:spPr bwMode="auto">
          <a:xfrm>
            <a:off x="619125" y="3735388"/>
            <a:ext cx="6437313" cy="515937"/>
          </a:xfrm>
          <a:prstGeom prst="rect">
            <a:avLst/>
          </a:prstGeom>
          <a:noFill/>
          <a:ln w="12700">
            <a:noFill/>
            <a:miter lim="800000"/>
            <a:headEnd/>
            <a:tailEnd/>
          </a:ln>
        </p:spPr>
        <p:txBody>
          <a:bodyPr lIns="90488" tIns="44450" rIns="90488" bIns="44450">
            <a:spAutoFit/>
          </a:bodyPr>
          <a:lstStyle/>
          <a:p>
            <a:r>
              <a:rPr lang="en-US" sz="2800">
                <a:solidFill>
                  <a:schemeClr val="hlink"/>
                </a:solidFill>
                <a:latin typeface="Monotype Corsiva" pitchFamily="66" charset="0"/>
              </a:rPr>
              <a:t>What is (580625685 mod 701) ?</a:t>
            </a:r>
          </a:p>
        </p:txBody>
      </p:sp>
      <p:sp>
        <p:nvSpPr>
          <p:cNvPr id="15390" name="AutoShape 40"/>
          <p:cNvSpPr>
            <a:spLocks noChangeArrowheads="1"/>
          </p:cNvSpPr>
          <p:nvPr/>
        </p:nvSpPr>
        <p:spPr bwMode="auto">
          <a:xfrm rot="10800000" flipH="1">
            <a:off x="7662863" y="3089275"/>
            <a:ext cx="1257300" cy="838200"/>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anchor="ctr"/>
          <a:lstStyle/>
          <a:p>
            <a:endParaRPr lang="en-US"/>
          </a:p>
        </p:txBody>
      </p:sp>
      <p:sp>
        <p:nvSpPr>
          <p:cNvPr id="15391" name="Rectangle 41"/>
          <p:cNvSpPr>
            <a:spLocks noChangeArrowheads="1"/>
          </p:cNvSpPr>
          <p:nvPr/>
        </p:nvSpPr>
        <p:spPr bwMode="auto">
          <a:xfrm>
            <a:off x="8164513" y="3417888"/>
            <a:ext cx="406400" cy="576262"/>
          </a:xfrm>
          <a:prstGeom prst="rect">
            <a:avLst/>
          </a:prstGeom>
          <a:noFill/>
          <a:ln w="12700">
            <a:noFill/>
            <a:miter lim="800000"/>
            <a:headEnd/>
            <a:tailEnd/>
          </a:ln>
        </p:spPr>
        <p:txBody>
          <a:bodyPr wrap="none" lIns="90488" tIns="44450" rIns="90488" bIns="44450">
            <a:spAutoFit/>
          </a:bodyPr>
          <a:lstStyle/>
          <a:p>
            <a:r>
              <a:rPr lang="en-US" sz="3200" b="1">
                <a:solidFill>
                  <a:schemeClr val="tx1"/>
                </a:solidFill>
                <a:latin typeface="Arial" charset="0"/>
              </a:rPr>
              <a:t>3</a:t>
            </a:r>
          </a:p>
        </p:txBody>
      </p:sp>
    </p:spTree>
  </p:cSld>
  <p:clrMapOvr>
    <a:masterClrMapping/>
  </p:clrMapOvr>
  <p:transition>
    <p:checker/>
  </p:transition>
</p:sld>
</file>

<file path=ppt/theme/theme1.xml><?xml version="1.0" encoding="utf-8"?>
<a:theme xmlns:a="http://schemas.openxmlformats.org/drawingml/2006/main" name="chapt02">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c:\teaching\powerpnt\chapt02.ppt</Template>
  <TotalTime>100</TotalTime>
  <Pages>32</Pages>
  <Words>3928</Words>
  <Application>Microsoft Macintosh PowerPoint</Application>
  <PresentationFormat>On-screen Show (4:3)</PresentationFormat>
  <Paragraphs>666</Paragraphs>
  <Slides>39</Slides>
  <Notes>38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6" baseType="lpstr">
      <vt:lpstr>Arial</vt:lpstr>
      <vt:lpstr>Monotype Corsiva</vt:lpstr>
      <vt:lpstr>Monotype Sorts</vt:lpstr>
      <vt:lpstr>Times New Roman</vt:lpstr>
      <vt:lpstr>chapt02</vt:lpstr>
      <vt:lpstr>WordArt 2.0</vt:lpstr>
      <vt:lpstr>GALLERY</vt:lpstr>
      <vt:lpstr>CSC212   Data Structure  - Section EF</vt:lpstr>
      <vt:lpstr>Hash Tables</vt:lpstr>
      <vt:lpstr>What is a Hash Table ?</vt:lpstr>
      <vt:lpstr>What is a Hash Table ?</vt:lpstr>
      <vt:lpstr>What is a Hash Table ?</vt:lpstr>
      <vt:lpstr>What is a Hash Table ?</vt:lpstr>
      <vt:lpstr>Inserting a New Record</vt:lpstr>
      <vt:lpstr>Inserting a New Record</vt:lpstr>
      <vt:lpstr>Inserting a New Record</vt:lpstr>
      <vt:lpstr>Inserting a New Record</vt:lpstr>
      <vt:lpstr>Inserting a New Record</vt:lpstr>
      <vt:lpstr>Collisions</vt:lpstr>
      <vt:lpstr>Collisions</vt:lpstr>
      <vt:lpstr>Collisions</vt:lpstr>
      <vt:lpstr>Collisions</vt:lpstr>
      <vt:lpstr>Collisions</vt:lpstr>
      <vt:lpstr>Collisions</vt:lpstr>
      <vt:lpstr>A Quiz</vt:lpstr>
      <vt:lpstr>Another Kind of Collision</vt:lpstr>
      <vt:lpstr>Another Kind of Collision</vt:lpstr>
      <vt:lpstr>Searching for a Key</vt:lpstr>
      <vt:lpstr>Searching for a Key</vt:lpstr>
      <vt:lpstr>Searching for a Key</vt:lpstr>
      <vt:lpstr>Searching for a Key</vt:lpstr>
      <vt:lpstr>Searching for a Key</vt:lpstr>
      <vt:lpstr>Searching for a Key</vt:lpstr>
      <vt:lpstr>Deleting a Record</vt:lpstr>
      <vt:lpstr>Deleting a Record</vt:lpstr>
      <vt:lpstr>Deleting a Record</vt:lpstr>
      <vt:lpstr>Time Analysis</vt:lpstr>
      <vt:lpstr>Improving Hashing</vt:lpstr>
      <vt:lpstr>   Summary</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Hash Tables</dc:subject>
  <dc:creator>Michael Main and Walter Savitch</dc:creator>
  <cp:keywords/>
  <dc:description>Presentation from Chapter 12._x000d_
Copyright 1997, by Addison-Wesley Longman.</dc:description>
  <cp:lastModifiedBy>Zhigang Zhu</cp:lastModifiedBy>
  <cp:revision>28</cp:revision>
  <cp:lastPrinted>1997-04-03T09:30:40Z</cp:lastPrinted>
  <dcterms:created xsi:type="dcterms:W3CDTF">1997-04-03T09:32:46Z</dcterms:created>
  <dcterms:modified xsi:type="dcterms:W3CDTF">2023-04-11T15:52:56Z</dcterms:modified>
</cp:coreProperties>
</file>