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9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2"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89" r:id="rId38"/>
    <p:sldId id="290"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F0E30"/>
    <a:srgbClr val="BC3700"/>
    <a:srgbClr val="712000"/>
    <a:srgbClr val="919191"/>
    <a:srgbClr val="7C7C7C"/>
    <a:srgbClr val="898989"/>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90922"/>
  </p:normalViewPr>
  <p:slideViewPr>
    <p:cSldViewPr>
      <p:cViewPr varScale="1">
        <p:scale>
          <a:sx n="111" d="100"/>
          <a:sy n="111" d="100"/>
        </p:scale>
        <p:origin x="7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2A6A7B7C-F3DC-4D88-A35F-0190B653489E}" type="slidenum">
              <a:rPr lang="en-US"/>
              <a:pPr/>
              <a:t>‹#›</a:t>
            </a:fld>
            <a:endParaRPr lang="en-US"/>
          </a:p>
        </p:txBody>
      </p:sp>
    </p:spTree>
    <p:extLst>
      <p:ext uri="{BB962C8B-B14F-4D97-AF65-F5344CB8AC3E}">
        <p14:creationId xmlns:p14="http://schemas.microsoft.com/office/powerpoint/2010/main" val="139509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A7D9D551-3A4D-4F43-B6C5-A8A505DD345B}" type="slidenum">
              <a:rPr lang="en-US"/>
              <a:pPr/>
              <a:t>‹#›</a:t>
            </a:fld>
            <a:endParaRPr lang="en-US"/>
          </a:p>
        </p:txBody>
      </p:sp>
    </p:spTree>
    <p:extLst>
      <p:ext uri="{BB962C8B-B14F-4D97-AF65-F5344CB8AC3E}">
        <p14:creationId xmlns:p14="http://schemas.microsoft.com/office/powerpoint/2010/main" val="1040759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...and the effect is to increase the size of the sorted side by one element.</a:t>
            </a:r>
          </a:p>
          <a:p>
            <a:endParaRPr lang="en-US"/>
          </a:p>
          <a:p>
            <a:r>
              <a:rPr lang="en-US"/>
              <a:t>As you can see, the sorted side always contains the smallest numbers, and those numbers are sorted from small to large. The unsorted side contains the rest of the numbers, and those numbers are in no particular order.</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Again, we find the smallest entry in the unsorted side...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a:t>...and swap this element with the front of the unsorted side.</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The sorted side now contains the three smallest elements of the array.</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t>Here is the array after increasing the sorted side to four elements.</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And now the sorted side has five elements.</a:t>
            </a:r>
          </a:p>
          <a:p>
            <a:r>
              <a:rPr lang="en-US"/>
              <a:t>In fact, once the unsorted side is down to a single element, the sort is completed. At this point the 5 smallest elements are in the sorted side, and so the the one largest element is left in the unsorted side.</a:t>
            </a:r>
          </a:p>
          <a:p>
            <a:r>
              <a:rPr lang="en-US"/>
              <a:t>We are done...</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a:t>...The array is sorted.</a:t>
            </a:r>
          </a:p>
          <a:p>
            <a:endParaRPr lang="en-US"/>
          </a:p>
          <a:p>
            <a:r>
              <a:rPr lang="en-US"/>
              <a:t>The basic algorithm is easy to state and also easy to program.</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a:t>The basic algorithm is easy to state and also easy to program.</a:t>
            </a:r>
          </a:p>
          <a:p>
            <a:endParaRPr lang="en-US"/>
          </a:p>
          <a:p>
            <a:r>
              <a:rPr lang="en-US"/>
              <a:t>N +(N-1) + (N-2) + ... + 2  = (N-1)(N-2)/2  =&gt; O(N**2)</a:t>
            </a:r>
          </a:p>
          <a:p>
            <a:endParaRPr lang="en-US"/>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a:t>Now we'll look at another sorting method called Insertionsort. The end result will be the same: The array will be sorted from smallest to largest. But the sorting method is different.</a:t>
            </a:r>
          </a:p>
          <a:p>
            <a:endParaRPr lang="en-US"/>
          </a:p>
          <a:p>
            <a:r>
              <a:rPr lang="en-US"/>
              <a:t>However, there are some common features. As with the Selectionsort, the Insertionsort algorithm also views the array as having a sorted side and an unsorted side, ...</a:t>
            </a:r>
          </a:p>
        </p:txBody>
      </p:sp>
      <p:sp>
        <p:nvSpPr>
          <p:cNvPr id="593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...like this.</a:t>
            </a:r>
          </a:p>
          <a:p>
            <a:endParaRPr lang="en-US"/>
          </a:p>
          <a:p>
            <a:r>
              <a:rPr lang="en-US"/>
              <a:t>However, in the Selectionsort, the sorted side always contained the smallest elements of the array. In the Insertionsort, the sorted side will be sorted from small to large, but the elements in the sorted side will not necessarily be the smallest entries of the array.</a:t>
            </a:r>
          </a:p>
          <a:p>
            <a:endParaRPr lang="en-US"/>
          </a:p>
          <a:p>
            <a:r>
              <a:rPr lang="en-US"/>
              <a:t>Because the sorted side does not need to have the smallest entries, we can start by placing one element in the sorted side--we don't need to worry about sorting just one element. But we do need to worry about how to increase the number of elements that are in the sorted side.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914400" y="3768725"/>
            <a:ext cx="5029200" cy="4689475"/>
          </a:xfrm>
          <a:noFill/>
          <a:ln w="9525"/>
        </p:spPr>
        <p:txBody>
          <a:bodyPr/>
          <a:lstStyle/>
          <a:p>
            <a:pPr>
              <a:spcAft>
                <a:spcPct val="75000"/>
              </a:spcAft>
            </a:pPr>
            <a:r>
              <a:rPr lang="en-US"/>
              <a:t>The presentation illustrates two quadratic sorting algorithms: Selectionsort and Insertionsort. Before this lecture, students should know about arrays, and should have seen some motivation for sorting (such as binary search of a sorted array).</a:t>
            </a:r>
          </a:p>
          <a:p>
            <a:endParaRPr lang="en-US"/>
          </a:p>
        </p:txBody>
      </p:sp>
      <p:sp>
        <p:nvSpPr>
          <p:cNvPr id="43011"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a:t>The basic approach is to take the front element from the unsorted side...</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...and insert this element at the correct spot of the sorted side.</a:t>
            </a:r>
          </a:p>
          <a:p>
            <a:endParaRPr lang="en-US"/>
          </a:p>
          <a:p>
            <a:r>
              <a:rPr lang="en-US"/>
              <a:t>In this example, the front element of the unsorted side is 20. So the 20 must be inserted before the number 45 which is already in the sorted side.</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After the insertion, the sorted side contains two elements. These two elements are in order from small to large, although they are not the smallest elements in the array.</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a:t>Sometimes we are lucky and the newly inserted element is already in the right spot. This happens if the new element is larger than anything that's already in the array.</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Sometimes we are lucky twice in a row.</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a:t>The actual insertion process requires a bit of work that is shown here. The first step of the insertion is to make a copy of the new element. Usually this copy is stored in a local variable. It just sits off to the side, ready for us to use whenever we need it.</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After we have safely made a copy of the new element, we start shifting elements from the end of the sorted side. These elements are shifted rightward, to create an "empty spot" for our new element to be placed.</a:t>
            </a:r>
          </a:p>
          <a:p>
            <a:r>
              <a:rPr lang="en-US"/>
              <a:t>In this example we take the last element of the sorted side and shift it rightward one spot...</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...like this.</a:t>
            </a:r>
          </a:p>
          <a:p>
            <a:endParaRPr lang="en-US"/>
          </a:p>
          <a:p>
            <a:r>
              <a:rPr lang="en-US"/>
              <a:t>Is this the correct spot for the new element?  No, because the new element is smaller than the next element in the sorted section. So we continue shifting elements rightward...</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This is still not the correct spot for our new element, so we shift again...</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a:t>...and shift one more time...</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p:spPr>
        <p:txBody>
          <a:bodyPr/>
          <a:lstStyle/>
          <a:p>
            <a:r>
              <a:rPr lang="en-US"/>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a:t>Finally, this is the correct location for the new element. In general there are two situations that indicate the "correct location" has been found:</a:t>
            </a:r>
          </a:p>
          <a:p>
            <a:endParaRPr lang="en-US"/>
          </a:p>
          <a:p>
            <a:r>
              <a:rPr lang="en-US"/>
              <a:t>1. We reach the front of the array (as happened here), or</a:t>
            </a:r>
          </a:p>
          <a:p>
            <a:endParaRPr lang="en-US"/>
          </a:p>
          <a:p>
            <a:r>
              <a:rPr lang="en-US"/>
              <a:t>2. We reached an element that is less than or equal to the new element. </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p:spPr>
        <p:txBody>
          <a:bodyPr/>
          <a:lstStyle/>
          <a:p>
            <a:r>
              <a:rPr lang="en-US"/>
              <a:t>Once the correct spot is found, we copy the new element back into the array.  The number of elements in the sorted side has increased by one.</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The last element of the array also needs to be inserted. Start by copying it to a safe location.</a:t>
            </a:r>
          </a:p>
        </p:txBody>
      </p:sp>
      <p:sp>
        <p:nvSpPr>
          <p:cNvPr id="737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r>
              <a:rPr lang="en-US"/>
              <a:t>Now we will shift elements rightward. How many shifts will be done?</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These four elements are shifted. But the 7 at location [0] is not shifted since it is smaller than the new element.</a:t>
            </a:r>
          </a:p>
        </p:txBody>
      </p:sp>
      <p:sp>
        <p:nvSpPr>
          <p:cNvPr id="757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r>
              <a:rPr lang="en-US"/>
              <a:t>The new element is inserted into the array.</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r>
              <a:rPr lang="en-US"/>
              <a:t>The basic algorithm is easy to state and also easy to program.</a:t>
            </a:r>
          </a:p>
          <a:p>
            <a:endParaRPr lang="en-US"/>
          </a:p>
          <a:p>
            <a:r>
              <a:rPr lang="en-US"/>
              <a:t>worst case:</a:t>
            </a:r>
          </a:p>
          <a:p>
            <a:r>
              <a:rPr lang="en-US"/>
              <a:t>1+ 2+ ... + (N-1) = (N-1)(N-2)/2  =&gt; O(N**2)</a:t>
            </a:r>
          </a:p>
          <a:p>
            <a:endParaRPr lang="en-US"/>
          </a:p>
          <a:p>
            <a:r>
              <a:rPr lang="en-US"/>
              <a:t>Best case: already sorted</a:t>
            </a:r>
          </a:p>
          <a:p>
            <a:endParaRPr lang="en-US"/>
          </a:p>
          <a:p>
            <a:r>
              <a:rPr lang="en-US"/>
              <a:t>1+1+1+...+1 = N</a:t>
            </a:r>
          </a:p>
          <a:p>
            <a:endParaRPr lang="en-US"/>
          </a:p>
          <a:p>
            <a:r>
              <a:rPr lang="en-US"/>
              <a:t>Average</a:t>
            </a:r>
          </a:p>
          <a:p>
            <a:r>
              <a:rPr lang="en-US"/>
              <a:t> </a:t>
            </a:r>
          </a:p>
          <a:p>
            <a:r>
              <a:rPr lang="en-US"/>
              <a:t>(N + (N+1) + N*N/2)/(N*N/2)</a:t>
            </a:r>
          </a:p>
          <a:p>
            <a:r>
              <a:rPr lang="en-US"/>
              <a:t>= (1+ 2+ ... +N*N/2)/(N*N/2)  -  (1+2+...+N)/(N*N/2)</a:t>
            </a:r>
          </a:p>
          <a:p>
            <a:r>
              <a:rPr lang="en-US"/>
              <a:t>= N*N/2*(N*N/2-1)/N*N – N(N-1)/N*N</a:t>
            </a:r>
          </a:p>
          <a:p>
            <a:r>
              <a:rPr lang="en-US"/>
              <a:t>= N*N/4– 1</a:t>
            </a:r>
          </a:p>
          <a:p>
            <a:pPr>
              <a:buFontTx/>
              <a:buChar char="-"/>
            </a:pPr>
            <a:endParaRPr lang="en-US"/>
          </a:p>
          <a:p>
            <a:pPr>
              <a:buFontTx/>
              <a:buChar char="-"/>
            </a:pPr>
            <a:endParaRPr lang="en-US"/>
          </a:p>
          <a:p>
            <a:pPr>
              <a:buFontTx/>
              <a:buChar char="-"/>
            </a:pPr>
            <a:endParaRPr lang="en-US"/>
          </a:p>
          <a:p>
            <a:pPr>
              <a:buFontTx/>
              <a:buChar char="-"/>
            </a:pPr>
            <a:endParaRPr lang="en-US"/>
          </a:p>
        </p:txBody>
      </p:sp>
      <p:sp>
        <p:nvSpPr>
          <p:cNvPr id="778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r>
              <a:rPr lang="en-US"/>
              <a:t>A quick summary of these algorithms' timing properties.</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r>
              <a:rPr lang="en-US"/>
              <a:t>Feel free to send your ideas to:</a:t>
            </a:r>
          </a:p>
          <a:p>
            <a:r>
              <a:rPr lang="en-US"/>
              <a:t>  Michael Main</a:t>
            </a:r>
          </a:p>
          <a:p>
            <a:r>
              <a:rPr lang="en-US"/>
              <a:t>  main@colorado.edu</a:t>
            </a:r>
          </a:p>
        </p:txBody>
      </p:sp>
      <p:sp>
        <p:nvSpPr>
          <p:cNvPr id="798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t>The first sorting algorithm that we'll examine is called Selectionsort. It begins by going through the entire array and finding the smallest element. In this example, the smallest element is the number 8 at location [4] of the array.</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a:t>Once we have found the smallest element, that element is swapped with the first element of the array...</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a:t>...like this.</a:t>
            </a:r>
          </a:p>
          <a:p>
            <a:endParaRPr lang="en-US"/>
          </a:p>
          <a:p>
            <a:r>
              <a:rPr lang="en-US"/>
              <a:t>The smallest element is now at the front of the array, and we have taken one small step toward producing a sorted array.</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t>Each step of the Selectionsort works by finding the smallest element in the unsorted side. At this point, we would find the number 15 at location [5] in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This small element is swapped with the number at the front of the unsorted side, as shown here...</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33.bin"/><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9.emf"/><Relationship Id="rId5" Type="http://schemas.openxmlformats.org/officeDocument/2006/relationships/oleObject" Target="../embeddings/oleObject41.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wmf"/><Relationship Id="rId5" Type="http://schemas.openxmlformats.org/officeDocument/2006/relationships/oleObject" Target="../embeddings/oleObject44.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42.wmf"/><Relationship Id="rId9"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6.wmf"/><Relationship Id="rId5" Type="http://schemas.openxmlformats.org/officeDocument/2006/relationships/oleObject" Target="../embeddings/oleObject51.bin"/><Relationship Id="rId10" Type="http://schemas.openxmlformats.org/officeDocument/2006/relationships/image" Target="../media/image44.wmf"/><Relationship Id="rId4" Type="http://schemas.openxmlformats.org/officeDocument/2006/relationships/image" Target="../media/image45.wmf"/><Relationship Id="rId9"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8.wmf"/><Relationship Id="rId5" Type="http://schemas.openxmlformats.org/officeDocument/2006/relationships/oleObject" Target="../embeddings/oleObject55.bin"/><Relationship Id="rId10" Type="http://schemas.openxmlformats.org/officeDocument/2006/relationships/image" Target="../media/image44.wmf"/><Relationship Id="rId4" Type="http://schemas.openxmlformats.org/officeDocument/2006/relationships/image" Target="../media/image47.wmf"/><Relationship Id="rId9" Type="http://schemas.openxmlformats.org/officeDocument/2006/relationships/oleObject" Target="../embeddings/oleObject5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0.wmf"/><Relationship Id="rId5" Type="http://schemas.openxmlformats.org/officeDocument/2006/relationships/oleObject" Target="../embeddings/oleObject59.bin"/><Relationship Id="rId10" Type="http://schemas.openxmlformats.org/officeDocument/2006/relationships/image" Target="../media/image44.wmf"/><Relationship Id="rId4" Type="http://schemas.openxmlformats.org/officeDocument/2006/relationships/image" Target="../media/image49.wmf"/><Relationship Id="rId9"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52.wmf"/><Relationship Id="rId5" Type="http://schemas.openxmlformats.org/officeDocument/2006/relationships/oleObject" Target="../embeddings/oleObject63.bin"/><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54.wmf"/><Relationship Id="rId5" Type="http://schemas.openxmlformats.org/officeDocument/2006/relationships/oleObject" Target="../embeddings/oleObject66.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56.wmf"/><Relationship Id="rId5" Type="http://schemas.openxmlformats.org/officeDocument/2006/relationships/oleObject" Target="../embeddings/oleObject68.bin"/><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58.wmf"/><Relationship Id="rId5" Type="http://schemas.openxmlformats.org/officeDocument/2006/relationships/oleObject" Target="../embeddings/oleObject71.bin"/><Relationship Id="rId4" Type="http://schemas.openxmlformats.org/officeDocument/2006/relationships/image" Target="../media/image5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54.wmf"/><Relationship Id="rId5" Type="http://schemas.openxmlformats.org/officeDocument/2006/relationships/oleObject" Target="../embeddings/oleObject74.bin"/><Relationship Id="rId4" Type="http://schemas.openxmlformats.org/officeDocument/2006/relationships/image" Target="../media/image5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80975" y="228600"/>
            <a:ext cx="8963025" cy="1828800"/>
          </a:xfrm>
        </p:spPr>
        <p:txBody>
          <a:bodyPr/>
          <a:lstStyle/>
          <a:p>
            <a:pPr>
              <a:defRPr/>
            </a:pPr>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dirty="0">
                <a:latin typeface="Arial" charset="0"/>
              </a:rPr>
            </a:br>
            <a:r>
              <a:rPr lang="en-US" dirty="0">
                <a:latin typeface="Arial" charset="0"/>
              </a:rPr>
              <a:t>- </a:t>
            </a:r>
            <a:r>
              <a:rPr lang="en-US" sz="3200" dirty="0">
                <a:latin typeface="Arial" charset="0"/>
              </a:rPr>
              <a:t>Section EF</a:t>
            </a:r>
            <a:r>
              <a:rPr lang="en-US" dirty="0"/>
              <a:t> </a:t>
            </a:r>
          </a:p>
        </p:txBody>
      </p:sp>
      <p:sp>
        <p:nvSpPr>
          <p:cNvPr id="75779" name="Rectangle 3"/>
          <p:cNvSpPr>
            <a:spLocks noGrp="1" noChangeArrowheads="1"/>
          </p:cNvSpPr>
          <p:nvPr>
            <p:ph type="subTitle" idx="1"/>
          </p:nvPr>
        </p:nvSpPr>
        <p:spPr>
          <a:xfrm>
            <a:off x="838200" y="2819400"/>
            <a:ext cx="7162800" cy="3200400"/>
          </a:xfrm>
        </p:spPr>
        <p:txBody>
          <a:bodyPr/>
          <a:lstStyle/>
          <a:p>
            <a:r>
              <a:rPr lang="en-US" sz="2800"/>
              <a:t>Lecture 21</a:t>
            </a:r>
          </a:p>
          <a:p>
            <a:r>
              <a:rPr lang="en-US"/>
              <a:t>Quadratic Sorting</a:t>
            </a:r>
          </a:p>
          <a:p>
            <a:endParaRPr lang="en-US" sz="2400"/>
          </a:p>
          <a:p>
            <a:r>
              <a:rPr lang="en-US" sz="2400"/>
              <a:t>Instructor:  Zhigang Zhu</a:t>
            </a:r>
          </a:p>
          <a:p>
            <a:r>
              <a:rPr lang="en-US" sz="2400"/>
              <a:t>Department of Computer Science </a:t>
            </a:r>
          </a:p>
          <a:p>
            <a:r>
              <a:rPr lang="en-US" sz="2400"/>
              <a:t>City College of New York</a:t>
            </a:r>
          </a:p>
        </p:txBody>
      </p:sp>
      <p:pic>
        <p:nvPicPr>
          <p:cNvPr id="3482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3">
            <a:hlinkClick r:id="" action="ppaction://ole?verb=0"/>
          </p:cNvPr>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4" name="Rectangle 4"/>
          <p:cNvSpPr>
            <a:spLocks noGrp="1" noChangeArrowheads="1"/>
          </p:cNvSpPr>
          <p:nvPr>
            <p:ph type="title"/>
          </p:nvPr>
        </p:nvSpPr>
        <p:spPr/>
        <p:txBody>
          <a:bodyPr/>
          <a:lstStyle/>
          <a:p>
            <a:pPr>
              <a:defRPr/>
            </a:pPr>
            <a:r>
              <a:rPr lang="en-US"/>
              <a:t>The Selectionsort Algorithm</a:t>
            </a:r>
          </a:p>
        </p:txBody>
      </p:sp>
      <p:sp>
        <p:nvSpPr>
          <p:cNvPr id="8197" name="Rectangle 5"/>
          <p:cNvSpPr>
            <a:spLocks noGrp="1" noChangeArrowheads="1"/>
          </p:cNvSpPr>
          <p:nvPr>
            <p:ph type="body" sz="half" idx="1"/>
          </p:nvPr>
        </p:nvSpPr>
        <p:spPr>
          <a:xfrm>
            <a:off x="685800" y="2811463"/>
            <a:ext cx="2435225" cy="3846512"/>
          </a:xfrm>
          <a:noFill/>
        </p:spPr>
        <p:txBody>
          <a:bodyPr/>
          <a:lstStyle/>
          <a:p>
            <a:r>
              <a:rPr lang="en-US">
                <a:effectLst/>
              </a:rPr>
              <a:t>We have increased the size of the sorted side by one element.</a:t>
            </a:r>
          </a:p>
        </p:txBody>
      </p:sp>
      <p:sp>
        <p:nvSpPr>
          <p:cNvPr id="8198"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8199"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820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8201"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3">
            <a:hlinkClick r:id="" action="ppaction://ole?verb=0"/>
          </p:cNvPr>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24472"/>
                      <a:stretch>
                        <a:fillRect/>
                      </a:stretch>
                    </p:blipFill>
                    <p:spPr bwMode="auto">
                      <a:xfrm>
                        <a:off x="4953000" y="2428875"/>
                        <a:ext cx="2395538"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2532" name="Rectangle 4"/>
          <p:cNvSpPr>
            <a:spLocks noGrp="1" noChangeArrowheads="1"/>
          </p:cNvSpPr>
          <p:nvPr>
            <p:ph type="title"/>
          </p:nvPr>
        </p:nvSpPr>
        <p:spPr/>
        <p:txBody>
          <a:bodyPr/>
          <a:lstStyle/>
          <a:p>
            <a:pPr>
              <a:defRPr/>
            </a:pPr>
            <a:r>
              <a:rPr lang="en-US"/>
              <a:t>The Selectionsort Algorithm</a:t>
            </a:r>
          </a:p>
        </p:txBody>
      </p:sp>
      <p:sp>
        <p:nvSpPr>
          <p:cNvPr id="9221"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9222"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9223"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2536"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defRPr/>
            </a:pPr>
            <a:r>
              <a:rPr lang="en-US" sz="2000" b="1">
                <a:solidFill>
                  <a:srgbClr val="BC3700"/>
                </a:solidFill>
                <a:latin typeface="Arial" charset="0"/>
              </a:rPr>
              <a:t>Smallest</a:t>
            </a:r>
          </a:p>
          <a:p>
            <a:pPr algn="ctr">
              <a:defRPr/>
            </a:pPr>
            <a:r>
              <a:rPr lang="en-US" sz="2000" b="1">
                <a:solidFill>
                  <a:srgbClr val="BC3700"/>
                </a:solidFill>
                <a:latin typeface="Arial" charset="0"/>
              </a:rPr>
              <a:t>from</a:t>
            </a:r>
          </a:p>
          <a:p>
            <a:pPr algn="ctr">
              <a:defRPr/>
            </a:pPr>
            <a:r>
              <a:rPr lang="en-US" sz="2000" b="1">
                <a:solidFill>
                  <a:srgbClr val="BC3700"/>
                </a:solidFill>
                <a:latin typeface="Arial" charset="0"/>
              </a:rPr>
              <a:t>unsorted</a:t>
            </a:r>
          </a:p>
        </p:txBody>
      </p:sp>
      <p:sp>
        <p:nvSpPr>
          <p:cNvPr id="9225"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9226"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43" name="Object 3">
            <a:hlinkClick r:id="" action="ppaction://ole?verb=0"/>
          </p:cNvPr>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0" name="Rectangle 4"/>
          <p:cNvSpPr>
            <a:spLocks noGrp="1" noChangeArrowheads="1"/>
          </p:cNvSpPr>
          <p:nvPr>
            <p:ph type="title"/>
          </p:nvPr>
        </p:nvSpPr>
        <p:spPr/>
        <p:txBody>
          <a:bodyPr/>
          <a:lstStyle/>
          <a:p>
            <a:pPr>
              <a:defRPr/>
            </a:pPr>
            <a:r>
              <a:rPr lang="en-US"/>
              <a:t>The Selectionsort Algorithm</a:t>
            </a:r>
          </a:p>
        </p:txBody>
      </p:sp>
      <p:sp>
        <p:nvSpPr>
          <p:cNvPr id="10245"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0247"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0248"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
        <p:nvSpPr>
          <p:cNvPr id="24586"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defRPr/>
            </a:pPr>
            <a:r>
              <a:rPr lang="en-US" sz="2000" b="1">
                <a:solidFill>
                  <a:srgbClr val="BC3700"/>
                </a:solidFill>
                <a:latin typeface="Arial" charset="0"/>
              </a:rPr>
              <a:t>Swap</a:t>
            </a:r>
          </a:p>
          <a:p>
            <a:pPr algn="ctr">
              <a:defRPr/>
            </a:pPr>
            <a:r>
              <a:rPr lang="en-US" sz="2000" b="1">
                <a:solidFill>
                  <a:srgbClr val="BC3700"/>
                </a:solidFill>
                <a:latin typeface="Arial" charset="0"/>
              </a:rPr>
              <a:t>with</a:t>
            </a:r>
          </a:p>
          <a:p>
            <a:pPr algn="ctr">
              <a:defRPr/>
            </a:pPr>
            <a:r>
              <a:rPr lang="en-US" sz="2000" b="1">
                <a:solidFill>
                  <a:srgbClr val="BC3700"/>
                </a:solidFill>
                <a:latin typeface="Arial" charset="0"/>
              </a:rPr>
              <a:t>front</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7" name="Object 3">
            <a:hlinkClick r:id="" action="ppaction://ole?verb=0"/>
          </p:cNvPr>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28" name="Rectangle 4"/>
          <p:cNvSpPr>
            <a:spLocks noGrp="1" noChangeArrowheads="1"/>
          </p:cNvSpPr>
          <p:nvPr>
            <p:ph type="title"/>
          </p:nvPr>
        </p:nvSpPr>
        <p:spPr/>
        <p:txBody>
          <a:bodyPr/>
          <a:lstStyle/>
          <a:p>
            <a:pPr>
              <a:defRPr/>
            </a:pPr>
            <a:r>
              <a:rPr lang="en-US"/>
              <a:t>The Selectionsort Algorithm</a:t>
            </a:r>
          </a:p>
        </p:txBody>
      </p:sp>
      <p:sp>
        <p:nvSpPr>
          <p:cNvPr id="11269" name="Rectangle 5"/>
          <p:cNvSpPr>
            <a:spLocks noGrp="1" noChangeArrowheads="1"/>
          </p:cNvSpPr>
          <p:nvPr>
            <p:ph type="body" sz="half" idx="1"/>
          </p:nvPr>
        </p:nvSpPr>
        <p:spPr>
          <a:xfrm>
            <a:off x="685800" y="2811463"/>
            <a:ext cx="2435225" cy="3846512"/>
          </a:xfrm>
          <a:noFill/>
        </p:spPr>
        <p:txBody>
          <a:bodyPr/>
          <a:lstStyle/>
          <a:p>
            <a:r>
              <a:rPr lang="en-US">
                <a:effectLst/>
              </a:rPr>
              <a:t>The process continues...</a:t>
            </a:r>
          </a:p>
        </p:txBody>
      </p:sp>
      <p:sp>
        <p:nvSpPr>
          <p:cNvPr id="11270"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1271" name="Rectangle 7"/>
          <p:cNvSpPr>
            <a:spLocks noChangeArrowheads="1"/>
          </p:cNvSpPr>
          <p:nvPr/>
        </p:nvSpPr>
        <p:spPr bwMode="auto">
          <a:xfrm>
            <a:off x="58499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6632" name="AutoShape 8"/>
          <p:cNvSpPr>
            <a:spLocks noChangeArrowheads="1"/>
          </p:cNvSpPr>
          <p:nvPr/>
        </p:nvSpPr>
        <p:spPr bwMode="auto">
          <a:xfrm>
            <a:off x="1330325" y="1295400"/>
            <a:ext cx="2163763" cy="1620838"/>
          </a:xfrm>
          <a:prstGeom prst="rightArrow">
            <a:avLst>
              <a:gd name="adj1" fmla="val 50000"/>
              <a:gd name="adj2" fmla="val 66754"/>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defRPr/>
            </a:pPr>
            <a:r>
              <a:rPr lang="en-US" sz="2000" b="1">
                <a:solidFill>
                  <a:srgbClr val="BC3700"/>
                </a:solidFill>
                <a:latin typeface="Arial" charset="0"/>
              </a:rPr>
              <a:t>Sorted side</a:t>
            </a:r>
          </a:p>
          <a:p>
            <a:pPr algn="ctr">
              <a:defRPr/>
            </a:pPr>
            <a:r>
              <a:rPr lang="en-US" sz="2000" b="1">
                <a:solidFill>
                  <a:srgbClr val="BC3700"/>
                </a:solidFill>
                <a:latin typeface="Arial" charset="0"/>
              </a:rPr>
              <a:t>is bigger</a:t>
            </a:r>
          </a:p>
        </p:txBody>
      </p:sp>
      <p:sp>
        <p:nvSpPr>
          <p:cNvPr id="11273"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1274"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1" name="Object 3">
            <a:hlinkClick r:id="" action="ppaction://ole?verb=0"/>
          </p:cNvPr>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62993" r="8070"/>
                      <a:stretch>
                        <a:fillRect/>
                      </a:stretch>
                    </p:blipFill>
                    <p:spPr bwMode="auto">
                      <a:xfrm>
                        <a:off x="6586538" y="2428875"/>
                        <a:ext cx="175895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76" name="Rectangle 4"/>
          <p:cNvSpPr>
            <a:spLocks noGrp="1" noChangeArrowheads="1"/>
          </p:cNvSpPr>
          <p:nvPr>
            <p:ph type="title"/>
          </p:nvPr>
        </p:nvSpPr>
        <p:spPr/>
        <p:txBody>
          <a:bodyPr/>
          <a:lstStyle/>
          <a:p>
            <a:pPr>
              <a:defRPr/>
            </a:pPr>
            <a:r>
              <a:rPr lang="en-US"/>
              <a:t>The Selectionsort Algorithm</a:t>
            </a:r>
          </a:p>
        </p:txBody>
      </p:sp>
      <p:sp>
        <p:nvSpPr>
          <p:cNvPr id="12293" name="Rectangle 5"/>
          <p:cNvSpPr>
            <a:spLocks noGrp="1" noChangeArrowheads="1"/>
          </p:cNvSpPr>
          <p:nvPr>
            <p:ph type="body" sz="half" idx="1"/>
          </p:nvPr>
        </p:nvSpPr>
        <p:spPr>
          <a:xfrm>
            <a:off x="200025" y="1978025"/>
            <a:ext cx="2921000" cy="4679950"/>
          </a:xfrm>
          <a:noFill/>
        </p:spPr>
        <p:txBody>
          <a:bodyPr/>
          <a:lstStyle/>
          <a:p>
            <a:r>
              <a:rPr lang="en-US">
                <a:effectLst/>
              </a:rPr>
              <a:t>The process keeps adding one more number to the sorted side.</a:t>
            </a:r>
          </a:p>
          <a:p>
            <a:r>
              <a:rPr lang="en-US">
                <a:effectLst/>
              </a:rPr>
              <a:t>The sorted side has the smallest numbers, arranged from small to large.</a:t>
            </a:r>
          </a:p>
        </p:txBody>
      </p:sp>
      <p:sp>
        <p:nvSpPr>
          <p:cNvPr id="12294"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2295" name="Rectangle 7"/>
          <p:cNvSpPr>
            <a:spLocks noChangeArrowheads="1"/>
          </p:cNvSpPr>
          <p:nvPr/>
        </p:nvSpPr>
        <p:spPr bwMode="auto">
          <a:xfrm>
            <a:off x="661828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2296"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
        <p:nvSpPr>
          <p:cNvPr id="12297"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315" name="Object 3">
            <a:hlinkClick r:id="" action="ppaction://ole?verb=0"/>
          </p:cNvPr>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75528" r="8070"/>
                      <a:stretch>
                        <a:fillRect/>
                      </a:stretch>
                    </p:blipFill>
                    <p:spPr bwMode="auto">
                      <a:xfrm>
                        <a:off x="7348538" y="2428875"/>
                        <a:ext cx="99695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4" name="Rectangle 4"/>
          <p:cNvSpPr>
            <a:spLocks noGrp="1" noChangeArrowheads="1"/>
          </p:cNvSpPr>
          <p:nvPr>
            <p:ph type="title"/>
          </p:nvPr>
        </p:nvSpPr>
        <p:spPr/>
        <p:txBody>
          <a:bodyPr/>
          <a:lstStyle/>
          <a:p>
            <a:pPr>
              <a:defRPr/>
            </a:pPr>
            <a:r>
              <a:rPr lang="en-US"/>
              <a:t>The Selectionsort Algorithm</a:t>
            </a:r>
          </a:p>
        </p:txBody>
      </p:sp>
      <p:sp>
        <p:nvSpPr>
          <p:cNvPr id="13317" name="Rectangle 5"/>
          <p:cNvSpPr>
            <a:spLocks noGrp="1" noChangeArrowheads="1"/>
          </p:cNvSpPr>
          <p:nvPr>
            <p:ph type="body" sz="half" idx="1"/>
          </p:nvPr>
        </p:nvSpPr>
        <p:spPr>
          <a:xfrm>
            <a:off x="200025" y="1978025"/>
            <a:ext cx="2921000" cy="4679950"/>
          </a:xfrm>
          <a:noFill/>
        </p:spPr>
        <p:txBody>
          <a:bodyPr/>
          <a:lstStyle/>
          <a:p>
            <a:r>
              <a:rPr lang="en-US">
                <a:effectLst/>
              </a:rPr>
              <a:t>We can stop when the unsorted side has just one number, since that number must be the largest number.</a:t>
            </a:r>
          </a:p>
        </p:txBody>
      </p:sp>
      <p:sp>
        <p:nvSpPr>
          <p:cNvPr id="13318"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3319" name="Group 10"/>
          <p:cNvGrpSpPr>
            <a:grpSpLocks/>
          </p:cNvGrpSpPr>
          <p:nvPr/>
        </p:nvGrpSpPr>
        <p:grpSpPr bwMode="auto">
          <a:xfrm>
            <a:off x="5195888" y="1928813"/>
            <a:ext cx="4313237" cy="4675187"/>
            <a:chOff x="3273" y="1215"/>
            <a:chExt cx="2717" cy="2945"/>
          </a:xfrm>
        </p:grpSpPr>
        <p:sp>
          <p:nvSpPr>
            <p:cNvPr id="13320"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3321" name="Rectangle 8"/>
            <p:cNvSpPr>
              <a:spLocks noChangeArrowheads="1"/>
            </p:cNvSpPr>
            <p:nvPr/>
          </p:nvSpPr>
          <p:spPr bwMode="auto">
            <a:xfrm>
              <a:off x="4649"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3322"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771" name="Rectangle 3"/>
          <p:cNvSpPr>
            <a:spLocks noGrp="1" noChangeArrowheads="1"/>
          </p:cNvSpPr>
          <p:nvPr>
            <p:ph type="title"/>
          </p:nvPr>
        </p:nvSpPr>
        <p:spPr/>
        <p:txBody>
          <a:bodyPr/>
          <a:lstStyle/>
          <a:p>
            <a:pPr>
              <a:defRPr/>
            </a:pPr>
            <a:r>
              <a:rPr lang="en-US"/>
              <a:t>The Selectionsort Algorithm</a:t>
            </a:r>
          </a:p>
        </p:txBody>
      </p:sp>
      <p:sp>
        <p:nvSpPr>
          <p:cNvPr id="14340" name="Rectangle 4"/>
          <p:cNvSpPr>
            <a:spLocks noGrp="1" noChangeArrowheads="1"/>
          </p:cNvSpPr>
          <p:nvPr>
            <p:ph type="body" sz="half" idx="1"/>
          </p:nvPr>
        </p:nvSpPr>
        <p:spPr>
          <a:xfrm>
            <a:off x="200025" y="1978025"/>
            <a:ext cx="2921000" cy="4679950"/>
          </a:xfrm>
          <a:noFill/>
        </p:spPr>
        <p:txBody>
          <a:bodyPr/>
          <a:lstStyle/>
          <a:p>
            <a:r>
              <a:rPr lang="en-US">
                <a:effectLst/>
              </a:rPr>
              <a:t>The array is now sorted.</a:t>
            </a:r>
          </a:p>
          <a:p>
            <a:r>
              <a:rPr lang="en-US">
                <a:effectLst/>
              </a:rPr>
              <a:t>We repeatedly </a:t>
            </a:r>
            <a:r>
              <a:rPr lang="en-US" b="1" u="sng">
                <a:solidFill>
                  <a:schemeClr val="accent2"/>
                </a:solidFill>
                <a:effectLst/>
              </a:rPr>
              <a:t>selected</a:t>
            </a:r>
            <a:r>
              <a:rPr lang="en-US">
                <a:effectLst/>
              </a:rPr>
              <a:t> the smallest element, and moved this element to the front of the unsorted side.</a:t>
            </a:r>
          </a:p>
        </p:txBody>
      </p:sp>
      <p:sp>
        <p:nvSpPr>
          <p:cNvPr id="14341"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p:txBody>
          <a:bodyPr/>
          <a:lstStyle/>
          <a:p>
            <a:pPr>
              <a:defRPr/>
            </a:pPr>
            <a:r>
              <a:rPr lang="en-US" dirty="0"/>
              <a:t>The </a:t>
            </a:r>
            <a:r>
              <a:rPr lang="en-US" dirty="0" err="1"/>
              <a:t>Selectionsort</a:t>
            </a:r>
            <a:r>
              <a:rPr lang="en-US" dirty="0"/>
              <a:t> Algorithm</a:t>
            </a:r>
          </a:p>
        </p:txBody>
      </p:sp>
      <p:sp>
        <p:nvSpPr>
          <p:cNvPr id="36867" name="Rectangle 4"/>
          <p:cNvSpPr>
            <a:spLocks noGrp="1" noChangeArrowheads="1"/>
          </p:cNvSpPr>
          <p:nvPr>
            <p:ph type="body" sz="half" idx="1"/>
          </p:nvPr>
        </p:nvSpPr>
        <p:spPr>
          <a:xfrm>
            <a:off x="200025" y="1978025"/>
            <a:ext cx="8105775" cy="4679950"/>
          </a:xfrm>
          <a:noFill/>
        </p:spPr>
        <p:txBody>
          <a:bodyPr/>
          <a:lstStyle/>
          <a:p>
            <a:r>
              <a:rPr lang="en-US" dirty="0">
                <a:effectLst/>
              </a:rPr>
              <a:t>Question 1:</a:t>
            </a:r>
          </a:p>
          <a:p>
            <a:pPr lvl="1"/>
            <a:r>
              <a:rPr lang="en-US" dirty="0">
                <a:effectLst/>
              </a:rPr>
              <a:t>Can you write out the code?</a:t>
            </a:r>
          </a:p>
          <a:p>
            <a:pPr lvl="2"/>
            <a:r>
              <a:rPr lang="en-US" dirty="0"/>
              <a:t>void </a:t>
            </a:r>
            <a:r>
              <a:rPr lang="en-US" dirty="0" err="1"/>
              <a:t>Selectionsort</a:t>
            </a:r>
            <a:r>
              <a:rPr lang="en-US" dirty="0"/>
              <a:t> (</a:t>
            </a:r>
            <a:r>
              <a:rPr lang="en-US" dirty="0" err="1"/>
              <a:t>int</a:t>
            </a:r>
            <a:r>
              <a:rPr lang="en-US" dirty="0"/>
              <a:t> a[], </a:t>
            </a:r>
            <a:r>
              <a:rPr lang="en-US" dirty="0" err="1"/>
              <a:t>size_t</a:t>
            </a:r>
            <a:r>
              <a:rPr lang="en-US" dirty="0"/>
              <a:t> n);</a:t>
            </a:r>
            <a:endParaRPr lang="en-US" dirty="0">
              <a:effectLst/>
            </a:endParaRPr>
          </a:p>
          <a:p>
            <a:r>
              <a:rPr lang="en-US" dirty="0">
                <a:effectLst/>
              </a:rPr>
              <a:t>Question 2:</a:t>
            </a:r>
          </a:p>
          <a:p>
            <a:pPr lvl="1"/>
            <a:r>
              <a:rPr lang="en-US" dirty="0">
                <a:effectLst/>
              </a:rPr>
              <a:t>What is the Big-O of the </a:t>
            </a:r>
            <a:r>
              <a:rPr lang="en-US" dirty="0" err="1">
                <a:effectLst/>
              </a:rPr>
              <a:t>selectionsort</a:t>
            </a:r>
            <a:r>
              <a:rPr lang="en-US" dirty="0">
                <a:effectLst/>
              </a:rPr>
              <a:t> algorithm?</a:t>
            </a:r>
          </a:p>
          <a:p>
            <a:r>
              <a:rPr lang="en-US" dirty="0">
                <a:effectLst/>
              </a:rPr>
              <a:t>Question 3:</a:t>
            </a:r>
          </a:p>
          <a:p>
            <a:pPr lvl="1"/>
            <a:r>
              <a:rPr lang="en-US" dirty="0">
                <a:effectLst/>
              </a:rPr>
              <a:t>Best case, worst case and average case</a:t>
            </a:r>
          </a:p>
          <a:p>
            <a:pPr lvl="1"/>
            <a:r>
              <a:rPr lang="en-US" dirty="0">
                <a:effectLst/>
              </a:rPr>
              <a:t>deterministic?</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19" name="Rectangle 3"/>
          <p:cNvSpPr>
            <a:spLocks noGrp="1" noChangeArrowheads="1"/>
          </p:cNvSpPr>
          <p:nvPr>
            <p:ph type="title"/>
          </p:nvPr>
        </p:nvSpPr>
        <p:spPr/>
        <p:txBody>
          <a:bodyPr/>
          <a:lstStyle/>
          <a:p>
            <a:pPr>
              <a:defRPr/>
            </a:pPr>
            <a:r>
              <a:rPr lang="en-US"/>
              <a:t>The Insertionsort Algorithm</a:t>
            </a:r>
          </a:p>
        </p:txBody>
      </p:sp>
      <p:sp>
        <p:nvSpPr>
          <p:cNvPr id="15364" name="Rectangle 4"/>
          <p:cNvSpPr>
            <a:spLocks noGrp="1" noChangeArrowheads="1"/>
          </p:cNvSpPr>
          <p:nvPr>
            <p:ph type="body" sz="half" idx="1"/>
          </p:nvPr>
        </p:nvSpPr>
        <p:spPr>
          <a:xfrm>
            <a:off x="685800" y="1981200"/>
            <a:ext cx="2435225" cy="4676775"/>
          </a:xfrm>
          <a:noFill/>
        </p:spPr>
        <p:txBody>
          <a:bodyPr/>
          <a:lstStyle/>
          <a:p>
            <a:r>
              <a:rPr lang="en-US">
                <a:effectLst/>
              </a:rPr>
              <a:t>The Insertionsort algorithm also views the array as having a sorted side and an unsorted side.</a:t>
            </a:r>
          </a:p>
        </p:txBody>
      </p:sp>
      <p:sp>
        <p:nvSpPr>
          <p:cNvPr id="15365"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Grp="1" noChangeArrowheads="1"/>
          </p:cNvSpPr>
          <p:nvPr>
            <p:ph type="title"/>
          </p:nvPr>
        </p:nvSpPr>
        <p:spPr/>
        <p:txBody>
          <a:bodyPr/>
          <a:lstStyle/>
          <a:p>
            <a:pPr>
              <a:defRPr/>
            </a:pPr>
            <a:r>
              <a:rPr lang="en-US"/>
              <a:t>The Insertionsort Algorithm</a:t>
            </a:r>
          </a:p>
        </p:txBody>
      </p:sp>
      <p:sp>
        <p:nvSpPr>
          <p:cNvPr id="16389" name="Rectangle 4"/>
          <p:cNvSpPr>
            <a:spLocks noGrp="1" noChangeArrowheads="1"/>
          </p:cNvSpPr>
          <p:nvPr>
            <p:ph type="body" sz="half" idx="1"/>
          </p:nvPr>
        </p:nvSpPr>
        <p:spPr>
          <a:xfrm>
            <a:off x="454025" y="2557463"/>
            <a:ext cx="2393950" cy="4100512"/>
          </a:xfrm>
          <a:noFill/>
        </p:spPr>
        <p:txBody>
          <a:bodyPr/>
          <a:lstStyle/>
          <a:p>
            <a:r>
              <a:rPr lang="en-US">
                <a:effectLst/>
              </a:rPr>
              <a:t>The sorted side starts with just the first element, which is not necessarily the smallest element.</a:t>
            </a:r>
          </a:p>
        </p:txBody>
      </p:sp>
      <p:graphicFrame>
        <p:nvGraphicFramePr>
          <p:cNvPr id="16387" name="Object 5">
            <a:hlinkClick r:id="" action="ppaction://ole?verb=0"/>
          </p:cNvPr>
          <p:cNvGraphicFramePr>
            <a:graphicFrameLocks/>
          </p:cNvGraphicFramePr>
          <p:nvPr/>
        </p:nvGraphicFramePr>
        <p:xfrm>
          <a:off x="3519488" y="2428875"/>
          <a:ext cx="762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74930"/>
                      <a:stretch>
                        <a:fillRect/>
                      </a:stretch>
                    </p:blipFill>
                    <p:spPr bwMode="auto">
                      <a:xfrm>
                        <a:off x="3519488" y="2428875"/>
                        <a:ext cx="7620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90"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6391" name="Group 10"/>
          <p:cNvGrpSpPr>
            <a:grpSpLocks/>
          </p:cNvGrpSpPr>
          <p:nvPr/>
        </p:nvGrpSpPr>
        <p:grpSpPr bwMode="auto">
          <a:xfrm>
            <a:off x="2166938" y="1928813"/>
            <a:ext cx="4313237" cy="4675187"/>
            <a:chOff x="1365" y="1215"/>
            <a:chExt cx="2717" cy="2945"/>
          </a:xfrm>
        </p:grpSpPr>
        <p:sp>
          <p:nvSpPr>
            <p:cNvPr id="16392"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6393"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6394"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sz="half" idx="1"/>
          </p:nvPr>
        </p:nvSpPr>
        <p:spPr>
          <a:xfrm>
            <a:off x="4191000" y="1981200"/>
            <a:ext cx="4572000" cy="4114800"/>
          </a:xfrm>
          <a:noFill/>
        </p:spPr>
        <p:txBody>
          <a:bodyPr/>
          <a:lstStyle/>
          <a:p>
            <a:r>
              <a:rPr lang="en-US" sz="2800">
                <a:effectLst/>
              </a:rPr>
              <a:t>Chapter 13 presents several common algorithms for sorting an array of integers.</a:t>
            </a:r>
          </a:p>
          <a:p>
            <a:r>
              <a:rPr lang="en-US" sz="2800">
                <a:effectLst/>
              </a:rPr>
              <a:t>Two slow but simple algorithms are </a:t>
            </a:r>
            <a:r>
              <a:rPr lang="en-US" sz="2800" b="1" u="sng">
                <a:solidFill>
                  <a:schemeClr val="accent2"/>
                </a:solidFill>
                <a:effectLst/>
              </a:rPr>
              <a:t>Selectionsort</a:t>
            </a:r>
            <a:r>
              <a:rPr lang="en-US" sz="2800">
                <a:effectLst/>
              </a:rPr>
              <a:t> and </a:t>
            </a:r>
            <a:r>
              <a:rPr lang="en-US" sz="2800" b="1" u="sng">
                <a:solidFill>
                  <a:schemeClr val="accent2"/>
                </a:solidFill>
                <a:effectLst/>
              </a:rPr>
              <a:t>Insertionsort</a:t>
            </a:r>
            <a:r>
              <a:rPr lang="en-US" sz="2800">
                <a:effectLst/>
              </a:rPr>
              <a:t>.</a:t>
            </a:r>
          </a:p>
          <a:p>
            <a:r>
              <a:rPr lang="en-US" sz="2800">
                <a:effectLst/>
              </a:rPr>
              <a:t>This presentation demonstrates how the two algorithms work.</a:t>
            </a:r>
          </a:p>
        </p:txBody>
      </p:sp>
      <p:pic>
        <p:nvPicPr>
          <p:cNvPr id="35843"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4100" name="Rectangle 4"/>
          <p:cNvSpPr>
            <a:spLocks noGrp="1" noChangeArrowheads="1"/>
          </p:cNvSpPr>
          <p:nvPr>
            <p:ph type="title"/>
          </p:nvPr>
        </p:nvSpPr>
        <p:spPr>
          <a:xfrm>
            <a:off x="990600" y="266700"/>
            <a:ext cx="7772400" cy="1143000"/>
          </a:xfrm>
        </p:spPr>
        <p:txBody>
          <a:bodyPr/>
          <a:lstStyle/>
          <a:p>
            <a:pPr>
              <a:defRPr/>
            </a:pPr>
            <a:r>
              <a:rPr lang="en-US"/>
              <a:t>Quadratic Sorting</a:t>
            </a:r>
          </a:p>
        </p:txBody>
      </p:sp>
      <p:grpSp>
        <p:nvGrpSpPr>
          <p:cNvPr id="35845" name="Group 8"/>
          <p:cNvGrpSpPr>
            <a:grpSpLocks/>
          </p:cNvGrpSpPr>
          <p:nvPr/>
        </p:nvGrpSpPr>
        <p:grpSpPr bwMode="auto">
          <a:xfrm>
            <a:off x="6875463" y="211138"/>
            <a:ext cx="1295400" cy="1477962"/>
            <a:chOff x="4331" y="133"/>
            <a:chExt cx="816" cy="931"/>
          </a:xfrm>
        </p:grpSpPr>
        <p:sp>
          <p:nvSpPr>
            <p:cNvPr id="35848" name="Freeform 5"/>
            <p:cNvSpPr>
              <a:spLocks/>
            </p:cNvSpPr>
            <p:nvPr/>
          </p:nvSpPr>
          <p:spPr bwMode="auto">
            <a:xfrm>
              <a:off x="4680" y="133"/>
              <a:ext cx="467" cy="931"/>
            </a:xfrm>
            <a:custGeom>
              <a:avLst/>
              <a:gdLst>
                <a:gd name="T0" fmla="*/ 0 w 467"/>
                <a:gd name="T1" fmla="*/ 174 h 931"/>
                <a:gd name="T2" fmla="*/ 233 w 467"/>
                <a:gd name="T3" fmla="*/ 0 h 931"/>
                <a:gd name="T4" fmla="*/ 466 w 467"/>
                <a:gd name="T5" fmla="*/ 174 h 931"/>
                <a:gd name="T6" fmla="*/ 350 w 467"/>
                <a:gd name="T7" fmla="*/ 174 h 931"/>
                <a:gd name="T8" fmla="*/ 350 w 467"/>
                <a:gd name="T9" fmla="*/ 930 h 931"/>
                <a:gd name="T10" fmla="*/ 117 w 467"/>
                <a:gd name="T11" fmla="*/ 930 h 931"/>
                <a:gd name="T12" fmla="*/ 117 w 467"/>
                <a:gd name="T13" fmla="*/ 174 h 931"/>
                <a:gd name="T14" fmla="*/ 0 w 467"/>
                <a:gd name="T15" fmla="*/ 174 h 931"/>
                <a:gd name="T16" fmla="*/ 0 60000 65536"/>
                <a:gd name="T17" fmla="*/ 0 60000 65536"/>
                <a:gd name="T18" fmla="*/ 0 60000 65536"/>
                <a:gd name="T19" fmla="*/ 0 60000 65536"/>
                <a:gd name="T20" fmla="*/ 0 60000 65536"/>
                <a:gd name="T21" fmla="*/ 0 60000 65536"/>
                <a:gd name="T22" fmla="*/ 0 60000 65536"/>
                <a:gd name="T23" fmla="*/ 0 60000 65536"/>
                <a:gd name="T24" fmla="*/ 0 w 467"/>
                <a:gd name="T25" fmla="*/ 0 h 931"/>
                <a:gd name="T26" fmla="*/ 467 w 467"/>
                <a:gd name="T27" fmla="*/ 931 h 9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7" h="931">
                  <a:moveTo>
                    <a:pt x="0" y="174"/>
                  </a:moveTo>
                  <a:lnTo>
                    <a:pt x="233" y="0"/>
                  </a:lnTo>
                  <a:lnTo>
                    <a:pt x="466" y="174"/>
                  </a:lnTo>
                  <a:lnTo>
                    <a:pt x="350" y="174"/>
                  </a:lnTo>
                  <a:lnTo>
                    <a:pt x="350" y="930"/>
                  </a:lnTo>
                  <a:lnTo>
                    <a:pt x="117" y="930"/>
                  </a:lnTo>
                  <a:lnTo>
                    <a:pt x="117" y="174"/>
                  </a:lnTo>
                  <a:lnTo>
                    <a:pt x="0" y="174"/>
                  </a:lnTo>
                </a:path>
              </a:pathLst>
            </a:custGeom>
            <a:solidFill>
              <a:srgbClr val="FF0000"/>
            </a:solidFill>
            <a:ln w="12700" cap="rnd">
              <a:solidFill>
                <a:srgbClr val="000000"/>
              </a:solidFill>
              <a:round/>
              <a:headEnd/>
              <a:tailEnd/>
            </a:ln>
          </p:spPr>
          <p:txBody>
            <a:bodyPr/>
            <a:lstStyle/>
            <a:p>
              <a:endParaRPr lang="en-US"/>
            </a:p>
          </p:txBody>
        </p:sp>
        <p:sp>
          <p:nvSpPr>
            <p:cNvPr id="35849" name="Freeform 6"/>
            <p:cNvSpPr>
              <a:spLocks/>
            </p:cNvSpPr>
            <p:nvPr/>
          </p:nvSpPr>
          <p:spPr bwMode="auto">
            <a:xfrm>
              <a:off x="4506" y="365"/>
              <a:ext cx="234" cy="699"/>
            </a:xfrm>
            <a:custGeom>
              <a:avLst/>
              <a:gdLst>
                <a:gd name="T0" fmla="*/ 0 w 234"/>
                <a:gd name="T1" fmla="*/ 175 h 699"/>
                <a:gd name="T2" fmla="*/ 233 w 234"/>
                <a:gd name="T3" fmla="*/ 0 h 699"/>
                <a:gd name="T4" fmla="*/ 233 w 234"/>
                <a:gd name="T5" fmla="*/ 698 h 699"/>
                <a:gd name="T6" fmla="*/ 116 w 234"/>
                <a:gd name="T7" fmla="*/ 698 h 699"/>
                <a:gd name="T8" fmla="*/ 116 w 234"/>
                <a:gd name="T9" fmla="*/ 175 h 699"/>
                <a:gd name="T10" fmla="*/ 0 w 234"/>
                <a:gd name="T11" fmla="*/ 175 h 699"/>
                <a:gd name="T12" fmla="*/ 0 60000 65536"/>
                <a:gd name="T13" fmla="*/ 0 60000 65536"/>
                <a:gd name="T14" fmla="*/ 0 60000 65536"/>
                <a:gd name="T15" fmla="*/ 0 60000 65536"/>
                <a:gd name="T16" fmla="*/ 0 60000 65536"/>
                <a:gd name="T17" fmla="*/ 0 60000 65536"/>
                <a:gd name="T18" fmla="*/ 0 w 234"/>
                <a:gd name="T19" fmla="*/ 0 h 699"/>
                <a:gd name="T20" fmla="*/ 234 w 234"/>
                <a:gd name="T21" fmla="*/ 699 h 699"/>
              </a:gdLst>
              <a:ahLst/>
              <a:cxnLst>
                <a:cxn ang="T12">
                  <a:pos x="T0" y="T1"/>
                </a:cxn>
                <a:cxn ang="T13">
                  <a:pos x="T2" y="T3"/>
                </a:cxn>
                <a:cxn ang="T14">
                  <a:pos x="T4" y="T5"/>
                </a:cxn>
                <a:cxn ang="T15">
                  <a:pos x="T6" y="T7"/>
                </a:cxn>
                <a:cxn ang="T16">
                  <a:pos x="T8" y="T9"/>
                </a:cxn>
                <a:cxn ang="T17">
                  <a:pos x="T10" y="T11"/>
                </a:cxn>
              </a:cxnLst>
              <a:rect l="T18" t="T19" r="T20" b="T21"/>
              <a:pathLst>
                <a:path w="234" h="699">
                  <a:moveTo>
                    <a:pt x="0" y="175"/>
                  </a:moveTo>
                  <a:lnTo>
                    <a:pt x="233" y="0"/>
                  </a:lnTo>
                  <a:lnTo>
                    <a:pt x="233" y="698"/>
                  </a:lnTo>
                  <a:lnTo>
                    <a:pt x="116" y="698"/>
                  </a:lnTo>
                  <a:lnTo>
                    <a:pt x="116" y="175"/>
                  </a:lnTo>
                  <a:lnTo>
                    <a:pt x="0" y="175"/>
                  </a:lnTo>
                </a:path>
              </a:pathLst>
            </a:custGeom>
            <a:solidFill>
              <a:srgbClr val="FF0000"/>
            </a:solidFill>
            <a:ln w="12700" cap="rnd">
              <a:solidFill>
                <a:srgbClr val="000000"/>
              </a:solidFill>
              <a:round/>
              <a:headEnd/>
              <a:tailEnd/>
            </a:ln>
          </p:spPr>
          <p:txBody>
            <a:bodyPr/>
            <a:lstStyle/>
            <a:p>
              <a:endParaRPr lang="en-US"/>
            </a:p>
          </p:txBody>
        </p:sp>
        <p:sp>
          <p:nvSpPr>
            <p:cNvPr id="35850" name="Freeform 7"/>
            <p:cNvSpPr>
              <a:spLocks/>
            </p:cNvSpPr>
            <p:nvPr/>
          </p:nvSpPr>
          <p:spPr bwMode="auto">
            <a:xfrm>
              <a:off x="4331" y="598"/>
              <a:ext cx="234" cy="466"/>
            </a:xfrm>
            <a:custGeom>
              <a:avLst/>
              <a:gdLst>
                <a:gd name="T0" fmla="*/ 0 w 234"/>
                <a:gd name="T1" fmla="*/ 174 h 466"/>
                <a:gd name="T2" fmla="*/ 233 w 234"/>
                <a:gd name="T3" fmla="*/ 0 h 466"/>
                <a:gd name="T4" fmla="*/ 233 w 234"/>
                <a:gd name="T5" fmla="*/ 465 h 466"/>
                <a:gd name="T6" fmla="*/ 117 w 234"/>
                <a:gd name="T7" fmla="*/ 465 h 466"/>
                <a:gd name="T8" fmla="*/ 117 w 234"/>
                <a:gd name="T9" fmla="*/ 174 h 466"/>
                <a:gd name="T10" fmla="*/ 0 w 234"/>
                <a:gd name="T11" fmla="*/ 174 h 466"/>
                <a:gd name="T12" fmla="*/ 0 60000 65536"/>
                <a:gd name="T13" fmla="*/ 0 60000 65536"/>
                <a:gd name="T14" fmla="*/ 0 60000 65536"/>
                <a:gd name="T15" fmla="*/ 0 60000 65536"/>
                <a:gd name="T16" fmla="*/ 0 60000 65536"/>
                <a:gd name="T17" fmla="*/ 0 60000 65536"/>
                <a:gd name="T18" fmla="*/ 0 w 234"/>
                <a:gd name="T19" fmla="*/ 0 h 466"/>
                <a:gd name="T20" fmla="*/ 234 w 234"/>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234" h="466">
                  <a:moveTo>
                    <a:pt x="0" y="174"/>
                  </a:moveTo>
                  <a:lnTo>
                    <a:pt x="233" y="0"/>
                  </a:lnTo>
                  <a:lnTo>
                    <a:pt x="233" y="465"/>
                  </a:lnTo>
                  <a:lnTo>
                    <a:pt x="117" y="465"/>
                  </a:lnTo>
                  <a:lnTo>
                    <a:pt x="117" y="174"/>
                  </a:lnTo>
                  <a:lnTo>
                    <a:pt x="0" y="174"/>
                  </a:lnTo>
                </a:path>
              </a:pathLst>
            </a:custGeom>
            <a:solidFill>
              <a:srgbClr val="FF0000"/>
            </a:solidFill>
            <a:ln w="12700" cap="rnd">
              <a:solidFill>
                <a:srgbClr val="000000"/>
              </a:solidFill>
              <a:round/>
              <a:headEnd/>
              <a:tailEnd/>
            </a:ln>
          </p:spPr>
          <p:txBody>
            <a:bodyPr/>
            <a:lstStyle/>
            <a:p>
              <a:endParaRPr lang="en-US"/>
            </a:p>
          </p:txBody>
        </p:sp>
      </p:grpSp>
      <p:pic>
        <p:nvPicPr>
          <p:cNvPr id="35846" name="Picture 9"/>
          <p:cNvPicPr>
            <a:picLocks noChangeArrowheads="1"/>
          </p:cNvPicPr>
          <p:nvPr/>
        </p:nvPicPr>
        <p:blipFill>
          <a:blip r:embed="rId4" cstate="print"/>
          <a:srcRect/>
          <a:stretch>
            <a:fillRect/>
          </a:stretch>
        </p:blipFill>
        <p:spPr bwMode="auto">
          <a:xfrm>
            <a:off x="0" y="2189163"/>
            <a:ext cx="4019550" cy="3178175"/>
          </a:xfrm>
          <a:prstGeom prst="rect">
            <a:avLst/>
          </a:prstGeom>
          <a:noFill/>
          <a:ln w="12700">
            <a:noFill/>
            <a:miter lim="800000"/>
            <a:headEnd/>
            <a:tailEnd/>
          </a:ln>
        </p:spPr>
      </p:pic>
      <p:sp>
        <p:nvSpPr>
          <p:cNvPr id="4106" name="Rectangle 10"/>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effectLst>
                  <a:outerShdw blurRad="38100" dist="38100" dir="2700000" algn="tl">
                    <a:srgbClr val="000000"/>
                  </a:outerShdw>
                </a:effectLst>
                <a:latin typeface="Arial" charset="0"/>
              </a:rPr>
              <a:t>Data Structures</a:t>
            </a:r>
          </a:p>
          <a:p>
            <a:r>
              <a:rPr lang="en-US" b="1">
                <a:solidFill>
                  <a:schemeClr val="tx1"/>
                </a:solidFill>
                <a:effectLst>
                  <a:outerShdw blurRad="38100" dist="38100" dir="2700000" algn="tl">
                    <a:srgbClr val="000000"/>
                  </a:outerShdw>
                </a:effectLst>
                <a:latin typeface="Arial" charset="0"/>
              </a:rPr>
              <a:t>and Other Objects</a:t>
            </a:r>
          </a:p>
          <a:p>
            <a:r>
              <a:rPr lang="en-US" b="1">
                <a:solidFill>
                  <a:schemeClr val="tx1"/>
                </a:solidFill>
                <a:effectLst>
                  <a:outerShdw blurRad="38100" dist="38100" dir="2700000" algn="tl">
                    <a:srgbClr val="000000"/>
                  </a:outerShdw>
                </a:effectLst>
                <a:latin typeface="Arial" charset="0"/>
              </a:rPr>
              <a:t>Using C++</a:t>
            </a:r>
          </a:p>
          <a:p>
            <a:pPr eaLnBrk="1" hangingPunct="1"/>
            <a:endParaRPr lang="en-US" b="1">
              <a:solidFill>
                <a:schemeClr val="tx1"/>
              </a:solidFill>
              <a:effectLst>
                <a:outerShdw blurRad="38100" dist="38100" dir="2700000" algn="tl">
                  <a:srgbClr val="000000"/>
                </a:outerShdw>
              </a:effectLst>
              <a:latin typeface="Arial"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15" name="Rectangle 3"/>
          <p:cNvSpPr>
            <a:spLocks noGrp="1" noChangeArrowheads="1"/>
          </p:cNvSpPr>
          <p:nvPr>
            <p:ph type="title"/>
          </p:nvPr>
        </p:nvSpPr>
        <p:spPr/>
        <p:txBody>
          <a:bodyPr/>
          <a:lstStyle/>
          <a:p>
            <a:pPr>
              <a:defRPr/>
            </a:pPr>
            <a:r>
              <a:rPr lang="en-US"/>
              <a:t>The Insertionsort Algorithm</a:t>
            </a:r>
          </a:p>
        </p:txBody>
      </p:sp>
      <p:sp>
        <p:nvSpPr>
          <p:cNvPr id="17413" name="Rectangle 4"/>
          <p:cNvSpPr>
            <a:spLocks noGrp="1" noChangeArrowheads="1"/>
          </p:cNvSpPr>
          <p:nvPr>
            <p:ph type="body" sz="half" idx="1"/>
          </p:nvPr>
        </p:nvSpPr>
        <p:spPr>
          <a:xfrm>
            <a:off x="454025" y="2557463"/>
            <a:ext cx="2393950" cy="4100512"/>
          </a:xfrm>
          <a:noFill/>
        </p:spPr>
        <p:txBody>
          <a:bodyPr/>
          <a:lstStyle/>
          <a:p>
            <a:r>
              <a:rPr lang="en-US">
                <a:effectLst/>
              </a:rPr>
              <a:t>The sorted side grows by taking the front element from the unsorted side...</a:t>
            </a:r>
          </a:p>
        </p:txBody>
      </p:sp>
      <p:graphicFrame>
        <p:nvGraphicFramePr>
          <p:cNvPr id="17411" name="Object 5">
            <a:hlinkClick r:id="" action="ppaction://ole?verb=0"/>
          </p:cNvPr>
          <p:cNvGraphicFramePr>
            <a:graphicFrameLocks/>
          </p:cNvGraphicFramePr>
          <p:nvPr/>
        </p:nvGraphicFramePr>
        <p:xfrm>
          <a:off x="3519488" y="2428875"/>
          <a:ext cx="1506537" cy="4041775"/>
        </p:xfrm>
        <a:graphic>
          <a:graphicData uri="http://schemas.openxmlformats.org/presentationml/2006/ole">
            <mc:AlternateContent xmlns:mc="http://schemas.openxmlformats.org/markup-compatibility/2006">
              <mc:Choice xmlns:v="urn:schemas-microsoft-com:vml" Requires="v">
                <p:oleObj name="Chart" r:id="rId5" imgW="7200000" imgH="4792680" progId="MSGraph.Chart.8">
                  <p:embed followColorScheme="full"/>
                </p:oleObj>
              </mc:Choice>
              <mc:Fallback>
                <p:oleObj name="Chart" r:id="rId5" imgW="7200000" imgH="4792680" progId="MSGraph.Chart.8">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17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14"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7415" name="Group 10"/>
          <p:cNvGrpSpPr>
            <a:grpSpLocks/>
          </p:cNvGrpSpPr>
          <p:nvPr/>
        </p:nvGrpSpPr>
        <p:grpSpPr bwMode="auto">
          <a:xfrm>
            <a:off x="2166938" y="1928813"/>
            <a:ext cx="4313237" cy="4675187"/>
            <a:chOff x="1365" y="1215"/>
            <a:chExt cx="2717" cy="2945"/>
          </a:xfrm>
        </p:grpSpPr>
        <p:sp>
          <p:nvSpPr>
            <p:cNvPr id="17416"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7417"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7418"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hlinkClick r:id="" action="ppaction://ole?verb=0"/>
          </p:cNvPr>
          <p:cNvGraphicFramePr>
            <a:graphicFrameLocks/>
          </p:cNvGraphicFramePr>
          <p:nvPr/>
        </p:nvGraphicFramePr>
        <p:xfrm>
          <a:off x="2757488" y="2428875"/>
          <a:ext cx="6080125" cy="4041775"/>
        </p:xfrm>
        <a:graphic>
          <a:graphicData uri="http://schemas.openxmlformats.org/presentationml/2006/ole">
            <mc:AlternateContent xmlns:mc="http://schemas.openxmlformats.org/markup-compatibility/2006">
              <mc:Choice xmlns:v="urn:schemas-microsoft-com:vml" Requires="v">
                <p:oleObj name="Chart" r:id="rId3" imgW="7200000" imgH="4792680" progId="MSGraph.Chart.8">
                  <p:embed followColorScheme="full"/>
                </p:oleObj>
              </mc:Choice>
              <mc:Fallback>
                <p:oleObj name="Chart" r:id="rId3" imgW="7200000" imgH="4792680" progId="MSGraph.Chart.8">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80125" cy="40417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963" name="Rectangle 3"/>
          <p:cNvSpPr>
            <a:spLocks noGrp="1" noChangeArrowheads="1"/>
          </p:cNvSpPr>
          <p:nvPr>
            <p:ph type="title"/>
          </p:nvPr>
        </p:nvSpPr>
        <p:spPr/>
        <p:txBody>
          <a:bodyPr/>
          <a:lstStyle/>
          <a:p>
            <a:pPr>
              <a:defRPr/>
            </a:pPr>
            <a:r>
              <a:rPr lang="en-US"/>
              <a:t>The Insertionsort Algorithm</a:t>
            </a:r>
          </a:p>
        </p:txBody>
      </p:sp>
      <p:sp>
        <p:nvSpPr>
          <p:cNvPr id="18437" name="Rectangle 4"/>
          <p:cNvSpPr>
            <a:spLocks noGrp="1" noChangeArrowheads="1"/>
          </p:cNvSpPr>
          <p:nvPr>
            <p:ph type="body" sz="half" idx="1"/>
          </p:nvPr>
        </p:nvSpPr>
        <p:spPr>
          <a:xfrm>
            <a:off x="454025" y="2557463"/>
            <a:ext cx="2393950" cy="4100512"/>
          </a:xfrm>
          <a:noFill/>
        </p:spPr>
        <p:txBody>
          <a:bodyPr/>
          <a:lstStyle/>
          <a:p>
            <a:r>
              <a:rPr lang="en-US">
                <a:effectLst/>
              </a:rPr>
              <a:t>...and inserting it in the place that keeps the sorted side arranged from small to large.</a:t>
            </a:r>
          </a:p>
        </p:txBody>
      </p:sp>
      <p:graphicFrame>
        <p:nvGraphicFramePr>
          <p:cNvPr id="18435" name="Object 5">
            <a:hlinkClick r:id="" action="ppaction://ole?verb=0"/>
          </p:cNvPr>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8" name="Arc 6"/>
          <p:cNvSpPr>
            <a:spLocks/>
          </p:cNvSpPr>
          <p:nvPr/>
        </p:nvSpPr>
        <p:spPr bwMode="auto">
          <a:xfrm>
            <a:off x="3937000" y="2795588"/>
            <a:ext cx="725488" cy="1887537"/>
          </a:xfrm>
          <a:custGeom>
            <a:avLst/>
            <a:gdLst>
              <a:gd name="T0" fmla="*/ 0 w 21600"/>
              <a:gd name="T1" fmla="*/ 0 h 21600"/>
              <a:gd name="T2" fmla="*/ 725488 w 21600"/>
              <a:gd name="T3" fmla="*/ 1887537 h 21600"/>
              <a:gd name="T4" fmla="*/ 0 w 21600"/>
              <a:gd name="T5" fmla="*/ 18875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a:tailEnd/>
          </a:ln>
        </p:spPr>
        <p:txBody>
          <a:bodyPr/>
          <a:lstStyle/>
          <a:p>
            <a:endParaRPr lang="en-US"/>
          </a:p>
        </p:txBody>
      </p:sp>
      <p:sp>
        <p:nvSpPr>
          <p:cNvPr id="18439" name="Arc 7"/>
          <p:cNvSpPr>
            <a:spLocks/>
          </p:cNvSpPr>
          <p:nvPr/>
        </p:nvSpPr>
        <p:spPr bwMode="auto">
          <a:xfrm>
            <a:off x="3357563" y="2794000"/>
            <a:ext cx="635000" cy="1035050"/>
          </a:xfrm>
          <a:custGeom>
            <a:avLst/>
            <a:gdLst>
              <a:gd name="T0" fmla="*/ 0 w 21600"/>
              <a:gd name="T1" fmla="*/ 1035050 h 21600"/>
              <a:gd name="T2" fmla="*/ 633413 w 21600"/>
              <a:gd name="T3" fmla="*/ 0 h 21600"/>
              <a:gd name="T4" fmla="*/ 635000 w 21600"/>
              <a:gd name="T5" fmla="*/ 10350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close/>
              </a:path>
            </a:pathLst>
          </a:custGeom>
          <a:noFill/>
          <a:ln w="50800" cap="rnd">
            <a:solidFill>
              <a:schemeClr val="accent2"/>
            </a:solidFill>
            <a:round/>
            <a:headEnd type="triangle" w="med" len="med"/>
            <a:tailEnd/>
          </a:ln>
        </p:spPr>
        <p:txBody>
          <a:bodyPr/>
          <a:lstStyle/>
          <a:p>
            <a:endParaRPr lang="en-US"/>
          </a:p>
        </p:txBody>
      </p:sp>
      <p:sp>
        <p:nvSpPr>
          <p:cNvPr id="1844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8441" name="Group 12"/>
          <p:cNvGrpSpPr>
            <a:grpSpLocks/>
          </p:cNvGrpSpPr>
          <p:nvPr/>
        </p:nvGrpSpPr>
        <p:grpSpPr bwMode="auto">
          <a:xfrm>
            <a:off x="2166938" y="1928813"/>
            <a:ext cx="4313237" cy="4675187"/>
            <a:chOff x="1365" y="1215"/>
            <a:chExt cx="2717" cy="2945"/>
          </a:xfrm>
        </p:grpSpPr>
        <p:sp>
          <p:nvSpPr>
            <p:cNvPr id="18442" name="Rectangle 9"/>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8443" name="Rectangle 10"/>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8444" name="Line 11"/>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3011" name="Rectangle 3"/>
          <p:cNvSpPr>
            <a:spLocks noGrp="1" noChangeArrowheads="1"/>
          </p:cNvSpPr>
          <p:nvPr>
            <p:ph type="title"/>
          </p:nvPr>
        </p:nvSpPr>
        <p:spPr/>
        <p:txBody>
          <a:bodyPr/>
          <a:lstStyle/>
          <a:p>
            <a:pPr>
              <a:defRPr/>
            </a:pPr>
            <a:r>
              <a:rPr lang="en-US"/>
              <a:t>The Insertionsort Algorithm</a:t>
            </a:r>
          </a:p>
        </p:txBody>
      </p:sp>
      <p:sp>
        <p:nvSpPr>
          <p:cNvPr id="19461" name="Rectangle 4"/>
          <p:cNvSpPr>
            <a:spLocks noGrp="1" noChangeArrowheads="1"/>
          </p:cNvSpPr>
          <p:nvPr>
            <p:ph type="body" sz="half" idx="1"/>
          </p:nvPr>
        </p:nvSpPr>
        <p:spPr>
          <a:xfrm>
            <a:off x="454025" y="2557463"/>
            <a:ext cx="2393950" cy="4100512"/>
          </a:xfrm>
          <a:noFill/>
        </p:spPr>
        <p:txBody>
          <a:bodyPr/>
          <a:lstStyle/>
          <a:p>
            <a:r>
              <a:rPr lang="en-US">
                <a:effectLst/>
              </a:rPr>
              <a:t>In this example, the new element goes in front of the element that was already in the sorted side.</a:t>
            </a:r>
          </a:p>
        </p:txBody>
      </p:sp>
      <p:graphicFrame>
        <p:nvGraphicFramePr>
          <p:cNvPr id="19459" name="Object 5">
            <a:hlinkClick r:id="" action="ppaction://ole?verb=0"/>
          </p:cNvPr>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462"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19463" name="Group 10"/>
          <p:cNvGrpSpPr>
            <a:grpSpLocks/>
          </p:cNvGrpSpPr>
          <p:nvPr/>
        </p:nvGrpSpPr>
        <p:grpSpPr bwMode="auto">
          <a:xfrm>
            <a:off x="2882900" y="1928813"/>
            <a:ext cx="4313238" cy="4675187"/>
            <a:chOff x="1816" y="1215"/>
            <a:chExt cx="2717" cy="2945"/>
          </a:xfrm>
        </p:grpSpPr>
        <p:sp>
          <p:nvSpPr>
            <p:cNvPr id="19464" name="Rectangle 7"/>
            <p:cNvSpPr>
              <a:spLocks noChangeArrowheads="1"/>
            </p:cNvSpPr>
            <p:nvPr/>
          </p:nvSpPr>
          <p:spPr bwMode="auto">
            <a:xfrm>
              <a:off x="1816"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19465" name="Rectangle 8"/>
            <p:cNvSpPr>
              <a:spLocks noChangeArrowheads="1"/>
            </p:cNvSpPr>
            <p:nvPr/>
          </p:nvSpPr>
          <p:spPr bwMode="auto">
            <a:xfrm>
              <a:off x="3192"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19466" name="Line 9"/>
            <p:cNvSpPr>
              <a:spLocks noChangeShapeType="1"/>
            </p:cNvSpPr>
            <p:nvPr/>
          </p:nvSpPr>
          <p:spPr bwMode="auto">
            <a:xfrm>
              <a:off x="3172"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5059" name="Rectangle 3"/>
          <p:cNvSpPr>
            <a:spLocks noGrp="1" noChangeArrowheads="1"/>
          </p:cNvSpPr>
          <p:nvPr>
            <p:ph type="title"/>
          </p:nvPr>
        </p:nvSpPr>
        <p:spPr/>
        <p:txBody>
          <a:bodyPr/>
          <a:lstStyle/>
          <a:p>
            <a:pPr>
              <a:defRPr/>
            </a:pPr>
            <a:r>
              <a:rPr lang="en-US"/>
              <a:t>The Insertionsort Algorithm</a:t>
            </a:r>
          </a:p>
        </p:txBody>
      </p:sp>
      <p:sp>
        <p:nvSpPr>
          <p:cNvPr id="20485" name="Rectangle 4"/>
          <p:cNvSpPr>
            <a:spLocks noGrp="1" noChangeArrowheads="1"/>
          </p:cNvSpPr>
          <p:nvPr>
            <p:ph type="body" sz="half" idx="1"/>
          </p:nvPr>
        </p:nvSpPr>
        <p:spPr>
          <a:xfrm>
            <a:off x="454025" y="2557463"/>
            <a:ext cx="2393950" cy="4100512"/>
          </a:xfrm>
          <a:noFill/>
        </p:spPr>
        <p:txBody>
          <a:bodyPr/>
          <a:lstStyle/>
          <a:p>
            <a:r>
              <a:rPr lang="en-US">
                <a:effectLst/>
              </a:rPr>
              <a:t>Sometimes we are lucky and the new inserted item doesn't need to move at all.</a:t>
            </a:r>
          </a:p>
        </p:txBody>
      </p:sp>
      <p:graphicFrame>
        <p:nvGraphicFramePr>
          <p:cNvPr id="20483" name="Object 5">
            <a:hlinkClick r:id="" action="ppaction://ole?verb=0"/>
          </p:cNvPr>
          <p:cNvGraphicFramePr>
            <a:graphicFrameLocks/>
          </p:cNvGraphicFramePr>
          <p:nvPr/>
        </p:nvGraphicFramePr>
        <p:xfrm>
          <a:off x="3519488" y="2428875"/>
          <a:ext cx="2286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49857"/>
                      <a:stretch>
                        <a:fillRect/>
                      </a:stretch>
                    </p:blipFill>
                    <p:spPr bwMode="auto">
                      <a:xfrm>
                        <a:off x="3519488" y="2428875"/>
                        <a:ext cx="22860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6"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0487" name="Group 10"/>
          <p:cNvGrpSpPr>
            <a:grpSpLocks/>
          </p:cNvGrpSpPr>
          <p:nvPr/>
        </p:nvGrpSpPr>
        <p:grpSpPr bwMode="auto">
          <a:xfrm>
            <a:off x="3668713" y="1928813"/>
            <a:ext cx="4313237" cy="4675187"/>
            <a:chOff x="2311" y="1215"/>
            <a:chExt cx="2717" cy="2945"/>
          </a:xfrm>
        </p:grpSpPr>
        <p:sp>
          <p:nvSpPr>
            <p:cNvPr id="20488" name="Rectangle 7"/>
            <p:cNvSpPr>
              <a:spLocks noChangeArrowheads="1"/>
            </p:cNvSpPr>
            <p:nvPr/>
          </p:nvSpPr>
          <p:spPr bwMode="auto">
            <a:xfrm>
              <a:off x="2311"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0489" name="Rectangle 8"/>
            <p:cNvSpPr>
              <a:spLocks noChangeArrowheads="1"/>
            </p:cNvSpPr>
            <p:nvPr/>
          </p:nvSpPr>
          <p:spPr bwMode="auto">
            <a:xfrm>
              <a:off x="3687"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0490" name="Line 9"/>
            <p:cNvSpPr>
              <a:spLocks noChangeShapeType="1"/>
            </p:cNvSpPr>
            <p:nvPr/>
          </p:nvSpPr>
          <p:spPr bwMode="auto">
            <a:xfrm>
              <a:off x="3667"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7107" name="Rectangle 3"/>
          <p:cNvSpPr>
            <a:spLocks noGrp="1" noChangeArrowheads="1"/>
          </p:cNvSpPr>
          <p:nvPr>
            <p:ph type="title"/>
          </p:nvPr>
        </p:nvSpPr>
        <p:spPr/>
        <p:txBody>
          <a:bodyPr/>
          <a:lstStyle/>
          <a:p>
            <a:pPr>
              <a:defRPr/>
            </a:pPr>
            <a:r>
              <a:rPr lang="en-US"/>
              <a:t>The Insertionsort Algorithm</a:t>
            </a:r>
          </a:p>
        </p:txBody>
      </p:sp>
      <p:sp>
        <p:nvSpPr>
          <p:cNvPr id="21509" name="Rectangle 4"/>
          <p:cNvSpPr>
            <a:spLocks noGrp="1" noChangeArrowheads="1"/>
          </p:cNvSpPr>
          <p:nvPr>
            <p:ph type="body" sz="half" idx="1"/>
          </p:nvPr>
        </p:nvSpPr>
        <p:spPr>
          <a:xfrm>
            <a:off x="454025" y="2557463"/>
            <a:ext cx="2393950" cy="4100512"/>
          </a:xfrm>
          <a:noFill/>
        </p:spPr>
        <p:txBody>
          <a:bodyPr/>
          <a:lstStyle/>
          <a:p>
            <a:r>
              <a:rPr lang="en-US">
                <a:effectLst/>
              </a:rPr>
              <a:t>Sometimes we are lucky twice in a row.</a:t>
            </a:r>
          </a:p>
        </p:txBody>
      </p:sp>
      <p:graphicFrame>
        <p:nvGraphicFramePr>
          <p:cNvPr id="21507" name="Object 5">
            <a:hlinkClick r:id="" action="ppaction://ole?verb=0"/>
          </p:cNvPr>
          <p:cNvGraphicFramePr>
            <a:graphicFrameLocks/>
          </p:cNvGraphicFramePr>
          <p:nvPr/>
        </p:nvGraphicFramePr>
        <p:xfrm>
          <a:off x="3519488" y="2428875"/>
          <a:ext cx="3011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37921"/>
                      <a:stretch>
                        <a:fillRect/>
                      </a:stretch>
                    </p:blipFill>
                    <p:spPr bwMode="auto">
                      <a:xfrm>
                        <a:off x="3519488" y="2428875"/>
                        <a:ext cx="3011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510"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1511" name="Group 10"/>
          <p:cNvGrpSpPr>
            <a:grpSpLocks/>
          </p:cNvGrpSpPr>
          <p:nvPr/>
        </p:nvGrpSpPr>
        <p:grpSpPr bwMode="auto">
          <a:xfrm>
            <a:off x="4437063" y="1928813"/>
            <a:ext cx="4313237" cy="4675187"/>
            <a:chOff x="2795" y="1215"/>
            <a:chExt cx="2717" cy="2945"/>
          </a:xfrm>
        </p:grpSpPr>
        <p:sp>
          <p:nvSpPr>
            <p:cNvPr id="21512" name="Rectangle 7"/>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1513" name="Rectangle 8"/>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1514" name="Line 9"/>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9155" name="Rectangle 3"/>
          <p:cNvSpPr>
            <a:spLocks noGrp="1" noChangeArrowheads="1"/>
          </p:cNvSpPr>
          <p:nvPr>
            <p:ph type="title"/>
          </p:nvPr>
        </p:nvSpPr>
        <p:spPr/>
        <p:txBody>
          <a:bodyPr/>
          <a:lstStyle/>
          <a:p>
            <a:pPr>
              <a:defRPr/>
            </a:pPr>
            <a:r>
              <a:rPr lang="en-US"/>
              <a:t>How to Insert One Element</a:t>
            </a:r>
          </a:p>
        </p:txBody>
      </p:sp>
      <p:sp>
        <p:nvSpPr>
          <p:cNvPr id="22534" name="Rectangle 4"/>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Copy the new element to a separate location. </a:t>
            </a:r>
          </a:p>
        </p:txBody>
      </p:sp>
      <p:graphicFrame>
        <p:nvGraphicFramePr>
          <p:cNvPr id="22531" name="Object 5">
            <a:hlinkClick r:id="" action="ppaction://ole?verb=0"/>
          </p:cNvPr>
          <p:cNvGraphicFramePr>
            <a:graphicFrameLocks/>
          </p:cNvGraphicFramePr>
          <p:nvPr/>
        </p:nvGraphicFramePr>
        <p:xfrm>
          <a:off x="3519488" y="2428875"/>
          <a:ext cx="3773487" cy="4041775"/>
        </p:xfrm>
        <a:graphic>
          <a:graphicData uri="http://schemas.openxmlformats.org/presentationml/2006/ole">
            <mc:AlternateContent xmlns:mc="http://schemas.openxmlformats.org/markup-compatibility/2006">
              <mc:Choice xmlns:v="urn:schemas-microsoft-com:vml" Requires="v">
                <p:oleObj name="Chart" r:id="rId5" imgW="6075000" imgH="4053600" progId="MSGraph.Chart.8">
                  <p:embed followColorScheme="full"/>
                </p:oleObj>
              </mc:Choice>
              <mc:Fallback>
                <p:oleObj name="Chart" r:id="rId5" imgW="6075000" imgH="4053600" progId="MSGraph.Chart.8">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17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2535" name="Group 13"/>
          <p:cNvGrpSpPr>
            <a:grpSpLocks/>
          </p:cNvGrpSpPr>
          <p:nvPr/>
        </p:nvGrpSpPr>
        <p:grpSpPr bwMode="auto">
          <a:xfrm>
            <a:off x="1166813" y="5557838"/>
            <a:ext cx="938212" cy="969962"/>
            <a:chOff x="735" y="3501"/>
            <a:chExt cx="591" cy="611"/>
          </a:xfrm>
        </p:grpSpPr>
        <p:sp>
          <p:nvSpPr>
            <p:cNvPr id="22543"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2532"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2544"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2545"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2546"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2547"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2548"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2536"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2537" name="Group 18"/>
          <p:cNvGrpSpPr>
            <a:grpSpLocks/>
          </p:cNvGrpSpPr>
          <p:nvPr/>
        </p:nvGrpSpPr>
        <p:grpSpPr bwMode="auto">
          <a:xfrm>
            <a:off x="4437063" y="1928813"/>
            <a:ext cx="4313237" cy="4675187"/>
            <a:chOff x="2795" y="1215"/>
            <a:chExt cx="2717" cy="2945"/>
          </a:xfrm>
        </p:grpSpPr>
        <p:sp>
          <p:nvSpPr>
            <p:cNvPr id="22540" name="Rectangle 15"/>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2541" name="Rectangle 16"/>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2542" name="Line 17"/>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22538" name="Oval 19"/>
          <p:cNvSpPr>
            <a:spLocks noChangeArrowheads="1"/>
          </p:cNvSpPr>
          <p:nvPr/>
        </p:nvSpPr>
        <p:spPr bwMode="auto">
          <a:xfrm>
            <a:off x="6503988" y="4924425"/>
            <a:ext cx="928687" cy="1328738"/>
          </a:xfrm>
          <a:prstGeom prst="ellipse">
            <a:avLst/>
          </a:prstGeom>
          <a:noFill/>
          <a:ln w="50800">
            <a:solidFill>
              <a:schemeClr val="accent2"/>
            </a:solidFill>
            <a:round/>
            <a:headEnd/>
            <a:tailEnd/>
          </a:ln>
        </p:spPr>
        <p:txBody>
          <a:bodyPr wrap="none" anchor="ctr"/>
          <a:lstStyle/>
          <a:p>
            <a:endParaRPr lang="en-US"/>
          </a:p>
        </p:txBody>
      </p:sp>
      <p:sp>
        <p:nvSpPr>
          <p:cNvPr id="22539" name="Arc 20"/>
          <p:cNvSpPr>
            <a:spLocks/>
          </p:cNvSpPr>
          <p:nvPr/>
        </p:nvSpPr>
        <p:spPr bwMode="auto">
          <a:xfrm>
            <a:off x="2192338" y="5788025"/>
            <a:ext cx="4391025" cy="381000"/>
          </a:xfrm>
          <a:custGeom>
            <a:avLst/>
            <a:gdLst>
              <a:gd name="T0" fmla="*/ 4391025 w 21600"/>
              <a:gd name="T1" fmla="*/ 0 h 21600"/>
              <a:gd name="T2" fmla="*/ 0 w 21600"/>
              <a:gd name="T3" fmla="*/ 381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2"/>
            </a:solidFill>
            <a:round/>
            <a:headEnd/>
            <a:tailEnd type="triangle" w="med" len="med"/>
          </a:ln>
        </p:spPr>
        <p:txBody>
          <a:bodyPr/>
          <a:lstStyle/>
          <a:p>
            <a:endParaRPr lang="en-US"/>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03" name="Rectangle 3"/>
          <p:cNvSpPr>
            <a:spLocks noGrp="1" noChangeArrowheads="1"/>
          </p:cNvSpPr>
          <p:nvPr>
            <p:ph type="title"/>
          </p:nvPr>
        </p:nvSpPr>
        <p:spPr/>
        <p:txBody>
          <a:bodyPr/>
          <a:lstStyle/>
          <a:p>
            <a:pPr>
              <a:defRPr/>
            </a:pPr>
            <a:r>
              <a:rPr lang="en-US"/>
              <a:t>How to Insert One Element</a:t>
            </a:r>
          </a:p>
        </p:txBody>
      </p:sp>
      <p:sp>
        <p:nvSpPr>
          <p:cNvPr id="23558" name="Rectangle 4"/>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Shift elements in the sorted side, creating an open space for the new element.</a:t>
            </a:r>
          </a:p>
        </p:txBody>
      </p:sp>
      <p:graphicFrame>
        <p:nvGraphicFramePr>
          <p:cNvPr id="23555" name="Object 5">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3559" name="Group 13"/>
          <p:cNvGrpSpPr>
            <a:grpSpLocks/>
          </p:cNvGrpSpPr>
          <p:nvPr/>
        </p:nvGrpSpPr>
        <p:grpSpPr bwMode="auto">
          <a:xfrm>
            <a:off x="1166813" y="5557838"/>
            <a:ext cx="938212" cy="969962"/>
            <a:chOff x="735" y="3501"/>
            <a:chExt cx="591" cy="611"/>
          </a:xfrm>
        </p:grpSpPr>
        <p:sp>
          <p:nvSpPr>
            <p:cNvPr id="23562"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3556"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3563"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3564"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3565"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3566"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3567"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3560" name="AutoShape 14"/>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3561"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4579" name="Object 3">
            <a:hlinkClick r:id="" action="ppaction://ole?verb=0"/>
          </p:cNvPr>
          <p:cNvGraphicFramePr>
            <a:graphicFrameLocks/>
          </p:cNvGraphicFramePr>
          <p:nvPr/>
        </p:nvGraphicFramePr>
        <p:xfrm>
          <a:off x="3519488" y="2428875"/>
          <a:ext cx="3773487" cy="4041775"/>
        </p:xfrm>
        <a:graphic>
          <a:graphicData uri="http://schemas.openxmlformats.org/presentationml/2006/ole">
            <mc:AlternateContent xmlns:mc="http://schemas.openxmlformats.org/markup-compatibility/2006">
              <mc:Choice xmlns:v="urn:schemas-microsoft-com:vml" Requires="v">
                <p:oleObj name="Chart" r:id="rId5" imgW="7200000" imgH="4792680" progId="MSGraph.Chart.8">
                  <p:embed followColorScheme="full"/>
                </p:oleObj>
              </mc:Choice>
              <mc:Fallback>
                <p:oleObj name="Chart" r:id="rId5" imgW="7200000" imgH="4792680"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17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3252" name="Rectangle 4"/>
          <p:cNvSpPr>
            <a:spLocks noGrp="1" noChangeArrowheads="1"/>
          </p:cNvSpPr>
          <p:nvPr>
            <p:ph type="title"/>
          </p:nvPr>
        </p:nvSpPr>
        <p:spPr/>
        <p:txBody>
          <a:bodyPr/>
          <a:lstStyle/>
          <a:p>
            <a:pPr>
              <a:defRPr/>
            </a:pPr>
            <a:r>
              <a:rPr lang="en-US"/>
              <a:t>How to Insert One Element</a:t>
            </a:r>
          </a:p>
        </p:txBody>
      </p:sp>
      <p:sp>
        <p:nvSpPr>
          <p:cNvPr id="24583"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Shift elements in the sorted side, creating an open space for the new element.</a:t>
            </a:r>
          </a:p>
        </p:txBody>
      </p:sp>
      <p:grpSp>
        <p:nvGrpSpPr>
          <p:cNvPr id="24584" name="Group 13"/>
          <p:cNvGrpSpPr>
            <a:grpSpLocks/>
          </p:cNvGrpSpPr>
          <p:nvPr/>
        </p:nvGrpSpPr>
        <p:grpSpPr bwMode="auto">
          <a:xfrm>
            <a:off x="1166813" y="5557838"/>
            <a:ext cx="938212" cy="969962"/>
            <a:chOff x="735" y="3501"/>
            <a:chExt cx="591" cy="611"/>
          </a:xfrm>
        </p:grpSpPr>
        <p:sp>
          <p:nvSpPr>
            <p:cNvPr id="24587"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4581"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8"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4589"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4590"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4591"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4592"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4580" name="Object 14">
            <a:hlinkClick r:id="" action="ppaction://ole?verb=0"/>
          </p:cNvPr>
          <p:cNvGraphicFramePr>
            <a:graphicFrameLocks/>
          </p:cNvGraphicFramePr>
          <p:nvPr/>
        </p:nvGraphicFramePr>
        <p:xfrm>
          <a:off x="5878513" y="2428875"/>
          <a:ext cx="652462"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51344" r="37921"/>
                      <a:stretch>
                        <a:fillRect/>
                      </a:stretch>
                    </p:blipFill>
                    <p:spPr bwMode="auto">
                      <a:xfrm>
                        <a:off x="5878513" y="2428875"/>
                        <a:ext cx="652462"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585" name="AutoShape 15"/>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4586"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0" name="Rectangle 4"/>
          <p:cNvSpPr>
            <a:spLocks noGrp="1" noChangeArrowheads="1"/>
          </p:cNvSpPr>
          <p:nvPr>
            <p:ph type="title"/>
          </p:nvPr>
        </p:nvSpPr>
        <p:spPr/>
        <p:txBody>
          <a:bodyPr/>
          <a:lstStyle/>
          <a:p>
            <a:pPr>
              <a:defRPr/>
            </a:pPr>
            <a:r>
              <a:rPr lang="en-US"/>
              <a:t>How to Insert One Element</a:t>
            </a:r>
          </a:p>
        </p:txBody>
      </p:sp>
      <p:sp>
        <p:nvSpPr>
          <p:cNvPr id="25607"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Continue shifting elements...</a:t>
            </a:r>
          </a:p>
        </p:txBody>
      </p:sp>
      <p:grpSp>
        <p:nvGrpSpPr>
          <p:cNvPr id="25608" name="Group 13"/>
          <p:cNvGrpSpPr>
            <a:grpSpLocks/>
          </p:cNvGrpSpPr>
          <p:nvPr/>
        </p:nvGrpSpPr>
        <p:grpSpPr bwMode="auto">
          <a:xfrm>
            <a:off x="1166813" y="5557838"/>
            <a:ext cx="938212" cy="969962"/>
            <a:chOff x="735" y="3501"/>
            <a:chExt cx="591" cy="611"/>
          </a:xfrm>
        </p:grpSpPr>
        <p:sp>
          <p:nvSpPr>
            <p:cNvPr id="25611"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5605"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12"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5613"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5614"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5615"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5616"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5604" name="Object 14">
            <a:hlinkClick r:id="" action="ppaction://ole?verb=0"/>
          </p:cNvPr>
          <p:cNvGraphicFramePr>
            <a:graphicFrameLocks/>
          </p:cNvGraphicFramePr>
          <p:nvPr/>
        </p:nvGraphicFramePr>
        <p:xfrm>
          <a:off x="5062538" y="2428875"/>
          <a:ext cx="796925"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37920" r="48969"/>
                      <a:stretch>
                        <a:fillRect/>
                      </a:stretch>
                    </p:blipFill>
                    <p:spPr bwMode="auto">
                      <a:xfrm>
                        <a:off x="5062538" y="2428875"/>
                        <a:ext cx="7969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609" name="AutoShape 15"/>
          <p:cNvSpPr>
            <a:spLocks noChangeArrowheads="1"/>
          </p:cNvSpPr>
          <p:nvPr/>
        </p:nvSpPr>
        <p:spPr bwMode="auto">
          <a:xfrm>
            <a:off x="5297488" y="4583113"/>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5610"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27"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7348" name="Rectangle 4"/>
          <p:cNvSpPr>
            <a:spLocks noGrp="1" noChangeArrowheads="1"/>
          </p:cNvSpPr>
          <p:nvPr>
            <p:ph type="title"/>
          </p:nvPr>
        </p:nvSpPr>
        <p:spPr/>
        <p:txBody>
          <a:bodyPr/>
          <a:lstStyle/>
          <a:p>
            <a:pPr>
              <a:defRPr/>
            </a:pPr>
            <a:r>
              <a:rPr lang="en-US"/>
              <a:t>How to Insert One Element</a:t>
            </a:r>
          </a:p>
        </p:txBody>
      </p:sp>
      <p:sp>
        <p:nvSpPr>
          <p:cNvPr id="26631"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Continue shifting elements...</a:t>
            </a:r>
          </a:p>
        </p:txBody>
      </p:sp>
      <p:grpSp>
        <p:nvGrpSpPr>
          <p:cNvPr id="26632" name="Group 13"/>
          <p:cNvGrpSpPr>
            <a:grpSpLocks/>
          </p:cNvGrpSpPr>
          <p:nvPr/>
        </p:nvGrpSpPr>
        <p:grpSpPr bwMode="auto">
          <a:xfrm>
            <a:off x="1166813" y="5557838"/>
            <a:ext cx="938212" cy="969962"/>
            <a:chOff x="735" y="3501"/>
            <a:chExt cx="591" cy="611"/>
          </a:xfrm>
        </p:grpSpPr>
        <p:sp>
          <p:nvSpPr>
            <p:cNvPr id="26635"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6629"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6"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6637"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6638"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6639"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6640"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6628" name="Object 14">
            <a:hlinkClick r:id="" action="ppaction://ole?verb=0"/>
          </p:cNvPr>
          <p:cNvGraphicFramePr>
            <a:graphicFrameLocks/>
          </p:cNvGraphicFramePr>
          <p:nvPr/>
        </p:nvGraphicFramePr>
        <p:xfrm>
          <a:off x="4318000" y="2428875"/>
          <a:ext cx="708025"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25671" r="62682"/>
                      <a:stretch>
                        <a:fillRect/>
                      </a:stretch>
                    </p:blipFill>
                    <p:spPr bwMode="auto">
                      <a:xfrm>
                        <a:off x="4318000" y="2428875"/>
                        <a:ext cx="7080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3" name="AutoShape 15"/>
          <p:cNvSpPr>
            <a:spLocks noChangeArrowheads="1"/>
          </p:cNvSpPr>
          <p:nvPr/>
        </p:nvSpPr>
        <p:spPr bwMode="auto">
          <a:xfrm>
            <a:off x="4572000" y="4837113"/>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6634"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Sorting an Array of Integers</a:t>
            </a:r>
          </a:p>
        </p:txBody>
      </p:sp>
      <p:sp>
        <p:nvSpPr>
          <p:cNvPr id="1028" name="Rectangle 3"/>
          <p:cNvSpPr>
            <a:spLocks noGrp="1" noChangeArrowheads="1"/>
          </p:cNvSpPr>
          <p:nvPr>
            <p:ph type="body" sz="half" idx="1"/>
          </p:nvPr>
        </p:nvSpPr>
        <p:spPr>
          <a:xfrm>
            <a:off x="685800" y="1981200"/>
            <a:ext cx="2435225" cy="4676775"/>
          </a:xfrm>
          <a:noFill/>
        </p:spPr>
        <p:txBody>
          <a:bodyPr/>
          <a:lstStyle/>
          <a:p>
            <a:r>
              <a:rPr lang="en-US">
                <a:effectLst/>
              </a:rPr>
              <a:t>The picture shows an array of six integers that we want to sort from smallest to largest</a:t>
            </a:r>
          </a:p>
        </p:txBody>
      </p:sp>
      <p:graphicFrame>
        <p:nvGraphicFramePr>
          <p:cNvPr id="1026" name="Object 4">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9" name="Rectangle 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651"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9396" name="Rectangle 4"/>
          <p:cNvSpPr>
            <a:spLocks noGrp="1" noChangeArrowheads="1"/>
          </p:cNvSpPr>
          <p:nvPr>
            <p:ph type="title"/>
          </p:nvPr>
        </p:nvSpPr>
        <p:spPr/>
        <p:txBody>
          <a:bodyPr/>
          <a:lstStyle/>
          <a:p>
            <a:pPr>
              <a:defRPr/>
            </a:pPr>
            <a:r>
              <a:rPr lang="en-US"/>
              <a:t>How to Insert One Element</a:t>
            </a:r>
          </a:p>
        </p:txBody>
      </p:sp>
      <p:sp>
        <p:nvSpPr>
          <p:cNvPr id="27655"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...until you reach the location for the new element.</a:t>
            </a:r>
          </a:p>
        </p:txBody>
      </p:sp>
      <p:grpSp>
        <p:nvGrpSpPr>
          <p:cNvPr id="27656" name="Group 13"/>
          <p:cNvGrpSpPr>
            <a:grpSpLocks/>
          </p:cNvGrpSpPr>
          <p:nvPr/>
        </p:nvGrpSpPr>
        <p:grpSpPr bwMode="auto">
          <a:xfrm>
            <a:off x="1166813" y="5557838"/>
            <a:ext cx="938212" cy="969962"/>
            <a:chOff x="735" y="3501"/>
            <a:chExt cx="591" cy="611"/>
          </a:xfrm>
        </p:grpSpPr>
        <p:sp>
          <p:nvSpPr>
            <p:cNvPr id="27659"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7653"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60"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7661"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7662"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7663"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7664"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graphicFrame>
        <p:nvGraphicFramePr>
          <p:cNvPr id="27652" name="Object 14">
            <a:hlinkClick r:id="" action="ppaction://ole?verb=0"/>
          </p:cNvPr>
          <p:cNvGraphicFramePr>
            <a:graphicFrameLocks/>
          </p:cNvGraphicFramePr>
          <p:nvPr/>
        </p:nvGraphicFramePr>
        <p:xfrm>
          <a:off x="3538538" y="2428875"/>
          <a:ext cx="762000" cy="4043363"/>
        </p:xfrm>
        <a:graphic>
          <a:graphicData uri="http://schemas.openxmlformats.org/presentationml/2006/ole">
            <mc:AlternateContent xmlns:mc="http://schemas.openxmlformats.org/markup-compatibility/2006">
              <mc:Choice xmlns:v="urn:schemas-microsoft-com:vml" Requires="v">
                <p:oleObj name="Chart" r:id="rId9" imgW="6094080" imgH="4059000" progId="">
                  <p:embed followColorScheme="full"/>
                </p:oleObj>
              </mc:Choice>
              <mc:Fallback>
                <p:oleObj name="Chart" r:id="rId9" imgW="6094080" imgH="4059000" progId="">
                  <p:embed followColorScheme="full"/>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l="12848" r="74615"/>
                      <a:stretch>
                        <a:fillRect/>
                      </a:stretch>
                    </p:blipFill>
                    <p:spPr bwMode="auto">
                      <a:xfrm>
                        <a:off x="3538538" y="2428875"/>
                        <a:ext cx="7620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7" name="AutoShape 15"/>
          <p:cNvSpPr>
            <a:spLocks noChangeArrowheads="1"/>
          </p:cNvSpPr>
          <p:nvPr/>
        </p:nvSpPr>
        <p:spPr bwMode="auto">
          <a:xfrm>
            <a:off x="3844925" y="5054600"/>
            <a:ext cx="762000" cy="400050"/>
          </a:xfrm>
          <a:prstGeom prst="rightArrow">
            <a:avLst>
              <a:gd name="adj1" fmla="val 50000"/>
              <a:gd name="adj2" fmla="val 95247"/>
            </a:avLst>
          </a:prstGeom>
          <a:solidFill>
            <a:schemeClr val="accent2"/>
          </a:solidFill>
          <a:ln w="12700">
            <a:noFill/>
            <a:miter lim="800000"/>
            <a:headEnd/>
            <a:tailEnd/>
          </a:ln>
        </p:spPr>
        <p:txBody>
          <a:bodyPr wrap="none" anchor="ctr"/>
          <a:lstStyle/>
          <a:p>
            <a:endParaRPr lang="en-US"/>
          </a:p>
        </p:txBody>
      </p:sp>
      <p:sp>
        <p:nvSpPr>
          <p:cNvPr id="27658" name="Rectangle 1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a:hlinkClick r:id="" action="ppaction://ole?verb=0"/>
          </p:cNvPr>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44" name="Rectangle 4"/>
          <p:cNvSpPr>
            <a:spLocks noGrp="1" noChangeArrowheads="1"/>
          </p:cNvSpPr>
          <p:nvPr>
            <p:ph type="title"/>
          </p:nvPr>
        </p:nvSpPr>
        <p:spPr/>
        <p:txBody>
          <a:bodyPr/>
          <a:lstStyle/>
          <a:p>
            <a:pPr>
              <a:defRPr/>
            </a:pPr>
            <a:r>
              <a:rPr lang="en-US"/>
              <a:t>How to Insert One Element</a:t>
            </a:r>
          </a:p>
        </p:txBody>
      </p:sp>
      <p:sp>
        <p:nvSpPr>
          <p:cNvPr id="28678" name="Rectangle 5"/>
          <p:cNvSpPr>
            <a:spLocks noGrp="1" noChangeArrowheads="1"/>
          </p:cNvSpPr>
          <p:nvPr>
            <p:ph type="body" sz="half" idx="1"/>
          </p:nvPr>
        </p:nvSpPr>
        <p:spPr>
          <a:xfrm>
            <a:off x="434975" y="1851025"/>
            <a:ext cx="2413000" cy="4806950"/>
          </a:xfrm>
          <a:noFill/>
        </p:spPr>
        <p:txBody>
          <a:bodyPr/>
          <a:lstStyle/>
          <a:p>
            <a:pPr>
              <a:buFont typeface="Monotype Sorts" pitchFamily="7" charset="2"/>
              <a:buChar char="¸"/>
            </a:pPr>
            <a:r>
              <a:rPr lang="en-US">
                <a:effectLst/>
              </a:rPr>
              <a:t>Copy the new element back into the array, at the correct location.</a:t>
            </a:r>
          </a:p>
        </p:txBody>
      </p:sp>
      <p:grpSp>
        <p:nvGrpSpPr>
          <p:cNvPr id="28679" name="Group 13"/>
          <p:cNvGrpSpPr>
            <a:grpSpLocks/>
          </p:cNvGrpSpPr>
          <p:nvPr/>
        </p:nvGrpSpPr>
        <p:grpSpPr bwMode="auto">
          <a:xfrm>
            <a:off x="1166813" y="5557838"/>
            <a:ext cx="938212" cy="969962"/>
            <a:chOff x="735" y="3501"/>
            <a:chExt cx="591" cy="611"/>
          </a:xfrm>
        </p:grpSpPr>
        <p:sp>
          <p:nvSpPr>
            <p:cNvPr id="28686"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8676" name="Object 7">
              <a:hlinkClick r:id="" action="ppaction://ole?verb=0"/>
            </p:cNvPr>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87"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8688"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8689"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8690" name="Rectangle 11"/>
            <p:cNvSpPr>
              <a:spLocks noChangeArrowheads="1"/>
            </p:cNvSpPr>
            <p:nvPr/>
          </p:nvSpPr>
          <p:spPr bwMode="auto">
            <a:xfrm rot="3180000">
              <a:off x="1098" y="3841"/>
              <a:ext cx="110" cy="199"/>
            </a:xfrm>
            <a:prstGeom prst="rect">
              <a:avLst/>
            </a:prstGeom>
            <a:solidFill>
              <a:schemeClr val="folHlink"/>
            </a:solidFill>
            <a:ln w="12700">
              <a:noFill/>
              <a:miter lim="800000"/>
              <a:headEnd/>
              <a:tailEnd/>
            </a:ln>
          </p:spPr>
          <p:txBody>
            <a:bodyPr wrap="none" anchor="ctr"/>
            <a:lstStyle/>
            <a:p>
              <a:endParaRPr lang="en-US"/>
            </a:p>
          </p:txBody>
        </p:sp>
        <p:sp>
          <p:nvSpPr>
            <p:cNvPr id="28691"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28680" name="Line 14"/>
          <p:cNvSpPr>
            <a:spLocks noChangeShapeType="1"/>
          </p:cNvSpPr>
          <p:nvPr/>
        </p:nvSpPr>
        <p:spPr bwMode="auto">
          <a:xfrm flipV="1">
            <a:off x="2032000" y="5661025"/>
            <a:ext cx="1633538" cy="254000"/>
          </a:xfrm>
          <a:prstGeom prst="line">
            <a:avLst/>
          </a:prstGeom>
          <a:noFill/>
          <a:ln w="50800">
            <a:solidFill>
              <a:schemeClr val="accent2"/>
            </a:solidFill>
            <a:round/>
            <a:headEnd/>
            <a:tailEnd type="triangle" w="med" len="med"/>
          </a:ln>
        </p:spPr>
        <p:txBody>
          <a:bodyPr/>
          <a:lstStyle/>
          <a:p>
            <a:endParaRPr lang="en-US"/>
          </a:p>
        </p:txBody>
      </p:sp>
      <p:sp>
        <p:nvSpPr>
          <p:cNvPr id="28681"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8682" name="Group 19"/>
          <p:cNvGrpSpPr>
            <a:grpSpLocks/>
          </p:cNvGrpSpPr>
          <p:nvPr/>
        </p:nvGrpSpPr>
        <p:grpSpPr bwMode="auto">
          <a:xfrm>
            <a:off x="5245100" y="1928813"/>
            <a:ext cx="4313238" cy="4675187"/>
            <a:chOff x="3304" y="1215"/>
            <a:chExt cx="2717" cy="2945"/>
          </a:xfrm>
        </p:grpSpPr>
        <p:sp>
          <p:nvSpPr>
            <p:cNvPr id="28683" name="Rectangle 16"/>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8684" name="Rectangle 17"/>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8685" name="Line 18"/>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hlinkClick r:id="" action="ppaction://ole?verb=0"/>
          </p:cNvPr>
          <p:cNvGraphicFramePr>
            <a:graphicFrameLocks/>
          </p:cNvGraphicFramePr>
          <p:nvPr/>
        </p:nvGraphicFramePr>
        <p:xfrm>
          <a:off x="2963863" y="2428875"/>
          <a:ext cx="5872162"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395"/>
                      <a:stretch>
                        <a:fillRect/>
                      </a:stretch>
                    </p:blipFill>
                    <p:spPr bwMode="auto">
                      <a:xfrm>
                        <a:off x="2963863" y="2428875"/>
                        <a:ext cx="5872162"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491" name="Rectangle 3"/>
          <p:cNvSpPr>
            <a:spLocks noGrp="1" noChangeArrowheads="1"/>
          </p:cNvSpPr>
          <p:nvPr>
            <p:ph type="title"/>
          </p:nvPr>
        </p:nvSpPr>
        <p:spPr/>
        <p:txBody>
          <a:bodyPr/>
          <a:lstStyle/>
          <a:p>
            <a:pPr>
              <a:defRPr/>
            </a:pPr>
            <a:r>
              <a:rPr lang="en-US"/>
              <a:t>How to Insert One Element</a:t>
            </a:r>
          </a:p>
        </p:txBody>
      </p:sp>
      <p:grpSp>
        <p:nvGrpSpPr>
          <p:cNvPr id="29701" name="Group 11"/>
          <p:cNvGrpSpPr>
            <a:grpSpLocks/>
          </p:cNvGrpSpPr>
          <p:nvPr/>
        </p:nvGrpSpPr>
        <p:grpSpPr bwMode="auto">
          <a:xfrm>
            <a:off x="1166813" y="5049838"/>
            <a:ext cx="938212" cy="1477962"/>
            <a:chOff x="735" y="3181"/>
            <a:chExt cx="591" cy="931"/>
          </a:xfrm>
        </p:grpSpPr>
        <p:sp>
          <p:nvSpPr>
            <p:cNvPr id="29711" name="AutoShape 4"/>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29699" name="Object 5">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12" name="Line 6"/>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29713" name="Rectangle 7"/>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29714" name="Rectangle 8"/>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29715" name="Rectangle 9"/>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29716" name="Rectangle 10"/>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3500" name="Rectangle 12"/>
          <p:cNvSpPr>
            <a:spLocks noGrp="1" noChangeArrowheads="1"/>
          </p:cNvSpPr>
          <p:nvPr>
            <p:ph type="body" sz="half" idx="1"/>
          </p:nvPr>
        </p:nvSpPr>
        <p:spPr>
          <a:xfrm>
            <a:off x="685800" y="1981200"/>
            <a:ext cx="2344738" cy="4114800"/>
          </a:xfrm>
        </p:spPr>
        <p:txBody>
          <a:bodyPr/>
          <a:lstStyle/>
          <a:p>
            <a:pPr>
              <a:defRPr/>
            </a:pPr>
            <a:r>
              <a:rPr lang="en-US"/>
              <a:t>The last element must also be inserted. Start by copying it...</a:t>
            </a:r>
          </a:p>
        </p:txBody>
      </p:sp>
      <p:sp>
        <p:nvSpPr>
          <p:cNvPr id="29703" name="Rectangle 13"/>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grpSp>
        <p:nvGrpSpPr>
          <p:cNvPr id="29704" name="Group 16"/>
          <p:cNvGrpSpPr>
            <a:grpSpLocks/>
          </p:cNvGrpSpPr>
          <p:nvPr/>
        </p:nvGrpSpPr>
        <p:grpSpPr bwMode="auto">
          <a:xfrm>
            <a:off x="1963738" y="4924425"/>
            <a:ext cx="6308725" cy="1239838"/>
            <a:chOff x="1237" y="3102"/>
            <a:chExt cx="3974" cy="781"/>
          </a:xfrm>
        </p:grpSpPr>
        <p:sp>
          <p:nvSpPr>
            <p:cNvPr id="29709" name="Oval 14"/>
            <p:cNvSpPr>
              <a:spLocks noChangeArrowheads="1"/>
            </p:cNvSpPr>
            <p:nvPr/>
          </p:nvSpPr>
          <p:spPr bwMode="auto">
            <a:xfrm>
              <a:off x="4502" y="3102"/>
              <a:ext cx="709" cy="781"/>
            </a:xfrm>
            <a:prstGeom prst="ellipse">
              <a:avLst/>
            </a:prstGeom>
            <a:noFill/>
            <a:ln w="50800">
              <a:solidFill>
                <a:schemeClr val="accent2"/>
              </a:solidFill>
              <a:round/>
              <a:headEnd/>
              <a:tailEnd/>
            </a:ln>
          </p:spPr>
          <p:txBody>
            <a:bodyPr wrap="none" anchor="ctr"/>
            <a:lstStyle/>
            <a:p>
              <a:endParaRPr lang="en-US"/>
            </a:p>
          </p:txBody>
        </p:sp>
        <p:sp>
          <p:nvSpPr>
            <p:cNvPr id="29710" name="Arc 15"/>
            <p:cNvSpPr>
              <a:spLocks/>
            </p:cNvSpPr>
            <p:nvPr/>
          </p:nvSpPr>
          <p:spPr bwMode="auto">
            <a:xfrm>
              <a:off x="1237" y="3610"/>
              <a:ext cx="3327" cy="225"/>
            </a:xfrm>
            <a:custGeom>
              <a:avLst/>
              <a:gdLst>
                <a:gd name="T0" fmla="*/ 3327 w 21600"/>
                <a:gd name="T1" fmla="*/ 0 h 21600"/>
                <a:gd name="T2" fmla="*/ 0 w 21600"/>
                <a:gd name="T3" fmla="*/ 2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2"/>
              </a:solidFill>
              <a:round/>
              <a:headEnd/>
              <a:tailEnd type="triangle" w="med" len="med"/>
            </a:ln>
          </p:spPr>
          <p:txBody>
            <a:bodyPr/>
            <a:lstStyle/>
            <a:p>
              <a:endParaRPr lang="en-US"/>
            </a:p>
          </p:txBody>
        </p:sp>
      </p:grpSp>
      <p:grpSp>
        <p:nvGrpSpPr>
          <p:cNvPr id="29705" name="Group 20"/>
          <p:cNvGrpSpPr>
            <a:grpSpLocks/>
          </p:cNvGrpSpPr>
          <p:nvPr/>
        </p:nvGrpSpPr>
        <p:grpSpPr bwMode="auto">
          <a:xfrm>
            <a:off x="5245100" y="1928813"/>
            <a:ext cx="4313238" cy="4675187"/>
            <a:chOff x="3304" y="1215"/>
            <a:chExt cx="2717" cy="2945"/>
          </a:xfrm>
        </p:grpSpPr>
        <p:sp>
          <p:nvSpPr>
            <p:cNvPr id="29706" name="Rectangle 17"/>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29707" name="Rectangle 18"/>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29708" name="Line 19"/>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39" name="Rectangle 3"/>
          <p:cNvSpPr>
            <a:spLocks noGrp="1" noChangeArrowheads="1"/>
          </p:cNvSpPr>
          <p:nvPr>
            <p:ph type="title"/>
          </p:nvPr>
        </p:nvSpPr>
        <p:spPr/>
        <p:txBody>
          <a:bodyPr/>
          <a:lstStyle/>
          <a:p>
            <a:pPr>
              <a:defRPr/>
            </a:pPr>
            <a:r>
              <a:rPr lang="en-US"/>
              <a:t>A Quiz</a:t>
            </a:r>
          </a:p>
        </p:txBody>
      </p:sp>
      <p:graphicFrame>
        <p:nvGraphicFramePr>
          <p:cNvPr id="30723" name="Object 4">
            <a:hlinkClick r:id="" action="ppaction://ole?verb=0"/>
          </p:cNvPr>
          <p:cNvGraphicFramePr>
            <a:graphicFrameLocks/>
          </p:cNvGraphicFramePr>
          <p:nvPr/>
        </p:nvGraphicFramePr>
        <p:xfrm>
          <a:off x="7366000" y="2428875"/>
          <a:ext cx="1470025"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l="75816"/>
                      <a:stretch>
                        <a:fillRect/>
                      </a:stretch>
                    </p:blipFill>
                    <p:spPr bwMode="auto">
                      <a:xfrm>
                        <a:off x="7366000" y="2428875"/>
                        <a:ext cx="14700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6" name="Rectangle 5"/>
          <p:cNvSpPr>
            <a:spLocks noGrp="1" noChangeArrowheads="1"/>
          </p:cNvSpPr>
          <p:nvPr>
            <p:ph type="body" sz="half" idx="1"/>
          </p:nvPr>
        </p:nvSpPr>
        <p:spPr>
          <a:xfrm>
            <a:off x="685800" y="1981200"/>
            <a:ext cx="2159000" cy="4360863"/>
          </a:xfrm>
          <a:noFill/>
        </p:spPr>
        <p:txBody>
          <a:bodyPr/>
          <a:lstStyle/>
          <a:p>
            <a:pPr marL="0" indent="0">
              <a:buFont typeface="Monotype Sorts" pitchFamily="7" charset="2"/>
              <a:buNone/>
            </a:pPr>
            <a:r>
              <a:rPr lang="en-US">
                <a:solidFill>
                  <a:schemeClr val="hlink"/>
                </a:solidFill>
                <a:effectLst/>
                <a:latin typeface="Monotype Corsiva" pitchFamily="66" charset="0"/>
              </a:rPr>
              <a:t>How many shifts will occur before we copy this element back into the array?</a:t>
            </a:r>
          </a:p>
        </p:txBody>
      </p:sp>
      <p:grpSp>
        <p:nvGrpSpPr>
          <p:cNvPr id="30727" name="Group 13"/>
          <p:cNvGrpSpPr>
            <a:grpSpLocks/>
          </p:cNvGrpSpPr>
          <p:nvPr/>
        </p:nvGrpSpPr>
        <p:grpSpPr bwMode="auto">
          <a:xfrm>
            <a:off x="1166813" y="5049838"/>
            <a:ext cx="938212" cy="1477962"/>
            <a:chOff x="735" y="3181"/>
            <a:chExt cx="591" cy="931"/>
          </a:xfrm>
        </p:grpSpPr>
        <p:sp>
          <p:nvSpPr>
            <p:cNvPr id="30729" name="AutoShape 6"/>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0724" name="Object 7">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30" name="Line 8"/>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0731" name="Rectangle 9"/>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0732" name="Rectangle 10"/>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0733" name="Rectangle 11"/>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0734" name="Rectangle 12"/>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30728"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7587" name="Rectangle 3"/>
          <p:cNvSpPr>
            <a:spLocks noGrp="1" noChangeArrowheads="1"/>
          </p:cNvSpPr>
          <p:nvPr>
            <p:ph type="title"/>
          </p:nvPr>
        </p:nvSpPr>
        <p:spPr/>
        <p:txBody>
          <a:bodyPr/>
          <a:lstStyle/>
          <a:p>
            <a:pPr>
              <a:defRPr/>
            </a:pPr>
            <a:r>
              <a:rPr lang="en-US"/>
              <a:t>A Quiz</a:t>
            </a:r>
          </a:p>
        </p:txBody>
      </p:sp>
      <p:graphicFrame>
        <p:nvGraphicFramePr>
          <p:cNvPr id="31747" name="Object 4">
            <a:hlinkClick r:id="" action="ppaction://ole?verb=0"/>
          </p:cNvPr>
          <p:cNvGraphicFramePr>
            <a:graphicFrameLocks/>
          </p:cNvGraphicFramePr>
          <p:nvPr/>
        </p:nvGraphicFramePr>
        <p:xfrm>
          <a:off x="4233863" y="2428875"/>
          <a:ext cx="8128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l="24287" r="62341"/>
                      <a:stretch>
                        <a:fillRect/>
                      </a:stretch>
                    </p:blipFill>
                    <p:spPr bwMode="auto">
                      <a:xfrm>
                        <a:off x="4233863" y="2428875"/>
                        <a:ext cx="8128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1750" name="Group 12"/>
          <p:cNvGrpSpPr>
            <a:grpSpLocks/>
          </p:cNvGrpSpPr>
          <p:nvPr/>
        </p:nvGrpSpPr>
        <p:grpSpPr bwMode="auto">
          <a:xfrm>
            <a:off x="1166813" y="5049838"/>
            <a:ext cx="938212" cy="1477962"/>
            <a:chOff x="735" y="3181"/>
            <a:chExt cx="591" cy="931"/>
          </a:xfrm>
        </p:grpSpPr>
        <p:sp>
          <p:nvSpPr>
            <p:cNvPr id="31754" name="AutoShape 5"/>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1748" name="Object 6">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7" imgW="6094080" imgH="4059000" progId="">
                    <p:embed followColorScheme="full"/>
                  </p:oleObj>
                </mc:Choice>
                <mc:Fallback>
                  <p:oleObj name="Chart" r:id="rId7" imgW="6094080" imgH="4059000" progId="">
                    <p:embed followColorScheme="full"/>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755" name="Line 7"/>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1756" name="Rectangle 8"/>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1757" name="Rectangle 9"/>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1758" name="Rectangle 10"/>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1759" name="Rectangle 11"/>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7597" name="Rectangle 13"/>
          <p:cNvSpPr>
            <a:spLocks noGrp="1" noChangeArrowheads="1"/>
          </p:cNvSpPr>
          <p:nvPr>
            <p:ph type="body" sz="half" idx="1"/>
          </p:nvPr>
        </p:nvSpPr>
        <p:spPr>
          <a:xfrm>
            <a:off x="595313" y="1936750"/>
            <a:ext cx="2179637" cy="942975"/>
          </a:xfrm>
        </p:spPr>
        <p:txBody>
          <a:bodyPr>
            <a:spAutoFit/>
          </a:bodyPr>
          <a:lstStyle/>
          <a:p>
            <a:pPr marL="0" indent="0">
              <a:defRPr/>
            </a:pPr>
            <a:r>
              <a:rPr lang="en-US"/>
              <a:t> Four items are shifted.</a:t>
            </a:r>
          </a:p>
        </p:txBody>
      </p:sp>
      <p:sp>
        <p:nvSpPr>
          <p:cNvPr id="31752" name="Freeform 14"/>
          <p:cNvSpPr>
            <a:spLocks/>
          </p:cNvSpPr>
          <p:nvPr/>
        </p:nvSpPr>
        <p:spPr bwMode="auto">
          <a:xfrm>
            <a:off x="4503738" y="2463800"/>
            <a:ext cx="3321050" cy="1898650"/>
          </a:xfrm>
          <a:custGeom>
            <a:avLst/>
            <a:gdLst>
              <a:gd name="T0" fmla="*/ 0 w 2092"/>
              <a:gd name="T1" fmla="*/ 1195 h 1196"/>
              <a:gd name="T2" fmla="*/ 150 w 2092"/>
              <a:gd name="T3" fmla="*/ 235 h 1196"/>
              <a:gd name="T4" fmla="*/ 2091 w 2092"/>
              <a:gd name="T5" fmla="*/ 0 h 1196"/>
              <a:gd name="T6" fmla="*/ 0 60000 65536"/>
              <a:gd name="T7" fmla="*/ 0 60000 65536"/>
              <a:gd name="T8" fmla="*/ 0 60000 65536"/>
              <a:gd name="T9" fmla="*/ 0 w 2092"/>
              <a:gd name="T10" fmla="*/ 0 h 1196"/>
              <a:gd name="T11" fmla="*/ 2092 w 2092"/>
              <a:gd name="T12" fmla="*/ 1196 h 1196"/>
            </a:gdLst>
            <a:ahLst/>
            <a:cxnLst>
              <a:cxn ang="T6">
                <a:pos x="T0" y="T1"/>
              </a:cxn>
              <a:cxn ang="T7">
                <a:pos x="T2" y="T3"/>
              </a:cxn>
              <a:cxn ang="T8">
                <a:pos x="T4" y="T5"/>
              </a:cxn>
            </a:cxnLst>
            <a:rect l="T9" t="T10" r="T11" b="T12"/>
            <a:pathLst>
              <a:path w="2092" h="1196">
                <a:moveTo>
                  <a:pt x="0" y="1195"/>
                </a:moveTo>
                <a:lnTo>
                  <a:pt x="150" y="235"/>
                </a:lnTo>
                <a:lnTo>
                  <a:pt x="2091" y="0"/>
                </a:lnTo>
              </a:path>
            </a:pathLst>
          </a:custGeom>
          <a:noFill/>
          <a:ln w="50800" cap="rnd">
            <a:solidFill>
              <a:schemeClr val="accent2"/>
            </a:solidFill>
            <a:round/>
            <a:headEnd/>
            <a:tailEnd type="triangle" w="med" len="med"/>
          </a:ln>
        </p:spPr>
        <p:txBody>
          <a:bodyPr/>
          <a:lstStyle/>
          <a:p>
            <a:endParaRPr lang="en-US"/>
          </a:p>
        </p:txBody>
      </p:sp>
      <p:sp>
        <p:nvSpPr>
          <p:cNvPr id="31753" name="Rectangle 15"/>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hlinkClick r:id="" action="ppaction://ole?verb=0"/>
          </p:cNvPr>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5" name="Rectangle 3"/>
          <p:cNvSpPr>
            <a:spLocks noGrp="1" noChangeArrowheads="1"/>
          </p:cNvSpPr>
          <p:nvPr>
            <p:ph type="title"/>
          </p:nvPr>
        </p:nvSpPr>
        <p:spPr/>
        <p:txBody>
          <a:bodyPr/>
          <a:lstStyle/>
          <a:p>
            <a:pPr>
              <a:defRPr/>
            </a:pPr>
            <a:r>
              <a:rPr lang="en-US"/>
              <a:t>A Quiz</a:t>
            </a:r>
          </a:p>
        </p:txBody>
      </p:sp>
      <p:grpSp>
        <p:nvGrpSpPr>
          <p:cNvPr id="32773" name="Group 11"/>
          <p:cNvGrpSpPr>
            <a:grpSpLocks/>
          </p:cNvGrpSpPr>
          <p:nvPr/>
        </p:nvGrpSpPr>
        <p:grpSpPr bwMode="auto">
          <a:xfrm>
            <a:off x="1166813" y="5049838"/>
            <a:ext cx="938212" cy="1477962"/>
            <a:chOff x="735" y="3181"/>
            <a:chExt cx="591" cy="931"/>
          </a:xfrm>
        </p:grpSpPr>
        <p:sp>
          <p:nvSpPr>
            <p:cNvPr id="32777" name="AutoShape 4"/>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endParaRPr lang="en-US"/>
            </a:p>
          </p:txBody>
        </p:sp>
        <p:graphicFrame>
          <p:nvGraphicFramePr>
            <p:cNvPr id="32771" name="Object 5">
              <a:hlinkClick r:id="" action="ppaction://ole?verb=0"/>
            </p:cNvPr>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778" name="Line 6"/>
            <p:cNvSpPr>
              <a:spLocks noChangeShapeType="1"/>
            </p:cNvSpPr>
            <p:nvPr/>
          </p:nvSpPr>
          <p:spPr bwMode="auto">
            <a:xfrm>
              <a:off x="869" y="3915"/>
              <a:ext cx="211" cy="0"/>
            </a:xfrm>
            <a:prstGeom prst="line">
              <a:avLst/>
            </a:prstGeom>
            <a:noFill/>
            <a:ln w="25400">
              <a:solidFill>
                <a:srgbClr val="000000"/>
              </a:solidFill>
              <a:round/>
              <a:headEnd/>
              <a:tailEnd/>
            </a:ln>
          </p:spPr>
          <p:txBody>
            <a:bodyPr/>
            <a:lstStyle/>
            <a:p>
              <a:endParaRPr lang="en-US"/>
            </a:p>
          </p:txBody>
        </p:sp>
        <p:sp>
          <p:nvSpPr>
            <p:cNvPr id="32779" name="Rectangle 7"/>
            <p:cNvSpPr>
              <a:spLocks noChangeArrowheads="1"/>
            </p:cNvSpPr>
            <p:nvPr/>
          </p:nvSpPr>
          <p:spPr bwMode="auto">
            <a:xfrm>
              <a:off x="783" y="3757"/>
              <a:ext cx="77" cy="199"/>
            </a:xfrm>
            <a:prstGeom prst="rect">
              <a:avLst/>
            </a:prstGeom>
            <a:solidFill>
              <a:schemeClr val="folHlink"/>
            </a:solidFill>
            <a:ln w="12700">
              <a:noFill/>
              <a:miter lim="800000"/>
              <a:headEnd/>
              <a:tailEnd/>
            </a:ln>
          </p:spPr>
          <p:txBody>
            <a:bodyPr wrap="none" anchor="ctr"/>
            <a:lstStyle/>
            <a:p>
              <a:endParaRPr lang="en-US"/>
            </a:p>
          </p:txBody>
        </p:sp>
        <p:sp>
          <p:nvSpPr>
            <p:cNvPr id="32780" name="Rectangle 8"/>
            <p:cNvSpPr>
              <a:spLocks noChangeArrowheads="1"/>
            </p:cNvSpPr>
            <p:nvPr/>
          </p:nvSpPr>
          <p:spPr bwMode="auto">
            <a:xfrm>
              <a:off x="1205" y="3788"/>
              <a:ext cx="72" cy="199"/>
            </a:xfrm>
            <a:prstGeom prst="rect">
              <a:avLst/>
            </a:prstGeom>
            <a:solidFill>
              <a:schemeClr val="folHlink"/>
            </a:solidFill>
            <a:ln w="12700">
              <a:noFill/>
              <a:miter lim="800000"/>
              <a:headEnd/>
              <a:tailEnd/>
            </a:ln>
          </p:spPr>
          <p:txBody>
            <a:bodyPr wrap="none" anchor="ctr"/>
            <a:lstStyle/>
            <a:p>
              <a:endParaRPr lang="en-US"/>
            </a:p>
          </p:txBody>
        </p:sp>
        <p:sp>
          <p:nvSpPr>
            <p:cNvPr id="32781" name="Rectangle 9"/>
            <p:cNvSpPr>
              <a:spLocks noChangeArrowheads="1"/>
            </p:cNvSpPr>
            <p:nvPr/>
          </p:nvSpPr>
          <p:spPr bwMode="auto">
            <a:xfrm rot="3180000">
              <a:off x="1098" y="3829"/>
              <a:ext cx="110" cy="199"/>
            </a:xfrm>
            <a:prstGeom prst="rect">
              <a:avLst/>
            </a:prstGeom>
            <a:solidFill>
              <a:schemeClr val="folHlink"/>
            </a:solidFill>
            <a:ln w="12700">
              <a:noFill/>
              <a:miter lim="800000"/>
              <a:headEnd/>
              <a:tailEnd/>
            </a:ln>
          </p:spPr>
          <p:txBody>
            <a:bodyPr wrap="none" anchor="ctr"/>
            <a:lstStyle/>
            <a:p>
              <a:endParaRPr lang="en-US"/>
            </a:p>
          </p:txBody>
        </p:sp>
        <p:sp>
          <p:nvSpPr>
            <p:cNvPr id="32782" name="Rectangle 10"/>
            <p:cNvSpPr>
              <a:spLocks noChangeArrowheads="1"/>
            </p:cNvSpPr>
            <p:nvPr/>
          </p:nvSpPr>
          <p:spPr bwMode="auto">
            <a:xfrm>
              <a:off x="779" y="3929"/>
              <a:ext cx="404" cy="132"/>
            </a:xfrm>
            <a:prstGeom prst="rect">
              <a:avLst/>
            </a:prstGeom>
            <a:solidFill>
              <a:schemeClr val="folHlink"/>
            </a:solidFill>
            <a:ln w="12700">
              <a:noFill/>
              <a:miter lim="800000"/>
              <a:headEnd/>
              <a:tailEnd/>
            </a:ln>
          </p:spPr>
          <p:txBody>
            <a:bodyPr wrap="none" anchor="ctr"/>
            <a:lstStyle/>
            <a:p>
              <a:endParaRPr lang="en-US"/>
            </a:p>
          </p:txBody>
        </p:sp>
      </p:grpSp>
      <p:sp>
        <p:nvSpPr>
          <p:cNvPr id="69644" name="Rectangle 12"/>
          <p:cNvSpPr>
            <a:spLocks noGrp="1" noChangeArrowheads="1"/>
          </p:cNvSpPr>
          <p:nvPr>
            <p:ph type="body" sz="half" idx="1"/>
          </p:nvPr>
        </p:nvSpPr>
        <p:spPr>
          <a:xfrm>
            <a:off x="595313" y="1936750"/>
            <a:ext cx="2179637" cy="2736850"/>
          </a:xfrm>
        </p:spPr>
        <p:txBody>
          <a:bodyPr>
            <a:spAutoFit/>
          </a:bodyPr>
          <a:lstStyle/>
          <a:p>
            <a:pPr marL="0" indent="0">
              <a:defRPr/>
            </a:pPr>
            <a:r>
              <a:rPr lang="en-US"/>
              <a:t> Four items are shifted.</a:t>
            </a:r>
          </a:p>
          <a:p>
            <a:pPr marL="0" indent="0">
              <a:defRPr/>
            </a:pPr>
            <a:r>
              <a:rPr lang="en-US"/>
              <a:t>And then the element is copied back into the array.</a:t>
            </a:r>
          </a:p>
        </p:txBody>
      </p:sp>
      <p:sp>
        <p:nvSpPr>
          <p:cNvPr id="32775" name="Line 13"/>
          <p:cNvSpPr>
            <a:spLocks noChangeShapeType="1"/>
          </p:cNvSpPr>
          <p:nvPr/>
        </p:nvSpPr>
        <p:spPr bwMode="auto">
          <a:xfrm flipV="1">
            <a:off x="2049463" y="5326063"/>
            <a:ext cx="2370137" cy="508000"/>
          </a:xfrm>
          <a:prstGeom prst="line">
            <a:avLst/>
          </a:prstGeom>
          <a:noFill/>
          <a:ln w="50800">
            <a:solidFill>
              <a:schemeClr val="accent2"/>
            </a:solidFill>
            <a:round/>
            <a:headEnd/>
            <a:tailEnd type="triangle" w="med" len="med"/>
          </a:ln>
        </p:spPr>
        <p:txBody>
          <a:bodyPr/>
          <a:lstStyle/>
          <a:p>
            <a:endParaRPr lang="en-US"/>
          </a:p>
        </p:txBody>
      </p:sp>
      <p:sp>
        <p:nvSpPr>
          <p:cNvPr id="32776" name="Rectangle 14"/>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pPr>
              <a:defRPr/>
            </a:pPr>
            <a:r>
              <a:rPr lang="en-US"/>
              <a:t>The Insertionsort Algorithm</a:t>
            </a:r>
          </a:p>
        </p:txBody>
      </p:sp>
      <p:sp>
        <p:nvSpPr>
          <p:cNvPr id="37891" name="Rectangle 1027"/>
          <p:cNvSpPr>
            <a:spLocks noGrp="1" noChangeArrowheads="1"/>
          </p:cNvSpPr>
          <p:nvPr>
            <p:ph type="body" sz="half" idx="1"/>
          </p:nvPr>
        </p:nvSpPr>
        <p:spPr>
          <a:xfrm>
            <a:off x="200025" y="1978025"/>
            <a:ext cx="8105775" cy="4679950"/>
          </a:xfrm>
          <a:noFill/>
        </p:spPr>
        <p:txBody>
          <a:bodyPr/>
          <a:lstStyle/>
          <a:p>
            <a:r>
              <a:rPr lang="en-US" dirty="0">
                <a:effectLst/>
              </a:rPr>
              <a:t>Question 1:</a:t>
            </a:r>
          </a:p>
          <a:p>
            <a:pPr lvl="1"/>
            <a:r>
              <a:rPr lang="en-US" dirty="0">
                <a:effectLst/>
              </a:rPr>
              <a:t>Can you write out the code easily?</a:t>
            </a:r>
          </a:p>
          <a:p>
            <a:pPr lvl="2"/>
            <a:r>
              <a:rPr lang="en-US" dirty="0"/>
              <a:t>void </a:t>
            </a:r>
            <a:r>
              <a:rPr lang="en-US" dirty="0" err="1"/>
              <a:t>Insertionsort</a:t>
            </a:r>
            <a:r>
              <a:rPr lang="en-US" dirty="0"/>
              <a:t> (</a:t>
            </a:r>
            <a:r>
              <a:rPr lang="en-US" dirty="0" err="1"/>
              <a:t>int</a:t>
            </a:r>
            <a:r>
              <a:rPr lang="en-US" dirty="0"/>
              <a:t> a[], </a:t>
            </a:r>
            <a:r>
              <a:rPr lang="en-US" dirty="0" err="1"/>
              <a:t>size_t</a:t>
            </a:r>
            <a:r>
              <a:rPr lang="en-US" dirty="0"/>
              <a:t> n);</a:t>
            </a:r>
            <a:endParaRPr lang="en-US" dirty="0">
              <a:effectLst/>
            </a:endParaRPr>
          </a:p>
          <a:p>
            <a:pPr lvl="2"/>
            <a:endParaRPr lang="en-US" dirty="0">
              <a:effectLst/>
            </a:endParaRPr>
          </a:p>
          <a:p>
            <a:r>
              <a:rPr lang="en-US" dirty="0">
                <a:effectLst/>
              </a:rPr>
              <a:t>Question 2:</a:t>
            </a:r>
          </a:p>
          <a:p>
            <a:pPr lvl="1"/>
            <a:r>
              <a:rPr lang="en-US" dirty="0">
                <a:effectLst/>
              </a:rPr>
              <a:t>What is the Big-O of the </a:t>
            </a:r>
            <a:r>
              <a:rPr lang="en-US" dirty="0" err="1">
                <a:effectLst/>
              </a:rPr>
              <a:t>insertsort</a:t>
            </a:r>
            <a:r>
              <a:rPr lang="en-US" dirty="0">
                <a:effectLst/>
              </a:rPr>
              <a:t> algorithm?</a:t>
            </a:r>
          </a:p>
          <a:p>
            <a:r>
              <a:rPr lang="en-US" dirty="0">
                <a:effectLst/>
              </a:rPr>
              <a:t>Question 3:</a:t>
            </a:r>
          </a:p>
          <a:p>
            <a:pPr lvl="1"/>
            <a:r>
              <a:rPr lang="en-US" dirty="0">
                <a:effectLst/>
              </a:rPr>
              <a:t>Best case, worst case and average case</a:t>
            </a:r>
          </a:p>
          <a:p>
            <a:pPr lvl="1"/>
            <a:r>
              <a:rPr lang="en-US" dirty="0">
                <a:effectLst/>
              </a:rPr>
              <a:t>deterministic?</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p:spPr>
        <p:txBody>
          <a:bodyPr/>
          <a:lstStyle/>
          <a:p>
            <a:r>
              <a:rPr lang="en-US" sz="2800">
                <a:effectLst/>
              </a:rPr>
              <a:t>Both Selectionsort and Insertionsort have a worst-case time of O(n</a:t>
            </a:r>
            <a:r>
              <a:rPr lang="en-US" sz="2800" baseline="30000">
                <a:effectLst/>
              </a:rPr>
              <a:t>2</a:t>
            </a:r>
            <a:r>
              <a:rPr lang="en-US" sz="2800">
                <a:effectLst/>
              </a:rPr>
              <a:t>), making them impractical for large arrays.</a:t>
            </a:r>
          </a:p>
          <a:p>
            <a:r>
              <a:rPr lang="en-US" sz="2800">
                <a:effectLst/>
              </a:rPr>
              <a:t>But they are easy to program, easy to debug.</a:t>
            </a:r>
          </a:p>
          <a:p>
            <a:r>
              <a:rPr lang="en-US" sz="2800">
                <a:effectLst/>
              </a:rPr>
              <a:t>Insertionsort also has good performance when the array is nearly sorted to begin with.</a:t>
            </a:r>
          </a:p>
          <a:p>
            <a:r>
              <a:rPr lang="en-US" sz="2800">
                <a:effectLst/>
              </a:rPr>
              <a:t>But more sophisticated sorting algorithms are needed when good performance is needed in all cases for large arrays.</a:t>
            </a:r>
          </a:p>
        </p:txBody>
      </p:sp>
      <p:pic>
        <p:nvPicPr>
          <p:cNvPr id="38915"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71684" name="Rectangle 4"/>
          <p:cNvSpPr>
            <a:spLocks noGrp="1" noChangeArrowheads="1"/>
          </p:cNvSpPr>
          <p:nvPr>
            <p:ph type="title"/>
          </p:nvPr>
        </p:nvSpPr>
        <p:spPr/>
        <p:txBody>
          <a:bodyPr/>
          <a:lstStyle/>
          <a:p>
            <a:pPr>
              <a:defRPr/>
            </a:pPr>
            <a:r>
              <a:rPr lang="en-US"/>
              <a:t>   Timing and Other Issues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randombar(vertical)">
                                      <p:cBhvr>
                                        <p:cTn id="7" dur="500"/>
                                        <p:tgtEl>
                                          <p:spTgt spid="71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randombar(vertical)">
                                      <p:cBhvr>
                                        <p:cTn id="12" dur="500"/>
                                        <p:tgtEl>
                                          <p:spTgt spid="71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randombar(vertical)">
                                      <p:cBhvr>
                                        <p:cTn id="17" dur="500"/>
                                        <p:tgtEl>
                                          <p:spTgt spid="716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randombar(vertical)">
                                      <p:cBhvr>
                                        <p:cTn id="22" dur="500"/>
                                        <p:tgtEl>
                                          <p:spTgt spid="716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239000" y="5219700"/>
            <a:ext cx="1600200" cy="1143000"/>
          </a:xfrm>
        </p:spPr>
        <p:txBody>
          <a:bodyPr/>
          <a:lstStyle/>
          <a:p>
            <a:pPr>
              <a:defRPr/>
            </a:pPr>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39939" name="Picture 3"/>
          <p:cNvPicPr>
            <a:picLocks noGrp="1" noChangeArrowheads="1"/>
          </p:cNvPicPr>
          <p:nvPr>
            <p:ph type="body" idx="1"/>
          </p:nvPr>
        </p:nvPicPr>
        <p:blipFill>
          <a:blip r:embed="rId3" cstate="print"/>
          <a:srcRect/>
          <a:stretch>
            <a:fillRect/>
          </a:stretch>
        </p:blipFill>
        <p:spPr>
          <a:xfrm>
            <a:off x="6934200" y="4476750"/>
            <a:ext cx="1878013" cy="1162050"/>
          </a:xfrm>
          <a:noFill/>
        </p:spPr>
      </p:pic>
      <p:sp>
        <p:nvSpPr>
          <p:cNvPr id="39940" name="Rectangle 4"/>
          <p:cNvSpPr>
            <a:spLocks noChangeArrowheads="1"/>
          </p:cNvSpPr>
          <p:nvPr/>
        </p:nvSpPr>
        <p:spPr bwMode="auto">
          <a:xfrm>
            <a:off x="1357313" y="2081213"/>
            <a:ext cx="7561262" cy="2641600"/>
          </a:xfrm>
          <a:prstGeom prst="rect">
            <a:avLst/>
          </a:prstGeom>
          <a:noFill/>
          <a:ln w="12700">
            <a:noFill/>
            <a:miter lim="800000"/>
            <a:headEnd/>
            <a:tailEnd/>
          </a:ln>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5" name="Rectangle 3"/>
          <p:cNvSpPr>
            <a:spLocks noGrp="1" noChangeArrowheads="1"/>
          </p:cNvSpPr>
          <p:nvPr>
            <p:ph type="title"/>
          </p:nvPr>
        </p:nvSpPr>
        <p:spPr/>
        <p:txBody>
          <a:bodyPr/>
          <a:lstStyle/>
          <a:p>
            <a:pPr>
              <a:defRPr/>
            </a:pPr>
            <a:r>
              <a:rPr lang="en-US"/>
              <a:t>The Selectionsort Algorithm</a:t>
            </a:r>
          </a:p>
        </p:txBody>
      </p:sp>
      <p:sp>
        <p:nvSpPr>
          <p:cNvPr id="2053"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p:txBody>
      </p:sp>
      <p:graphicFrame>
        <p:nvGraphicFramePr>
          <p:cNvPr id="2051" name="Object 5">
            <a:hlinkClick r:id="" action="ppaction://ole?verb=0"/>
          </p:cNvPr>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43" name="Rectangle 3"/>
          <p:cNvSpPr>
            <a:spLocks noGrp="1" noChangeArrowheads="1"/>
          </p:cNvSpPr>
          <p:nvPr>
            <p:ph type="title"/>
          </p:nvPr>
        </p:nvSpPr>
        <p:spPr/>
        <p:txBody>
          <a:bodyPr/>
          <a:lstStyle/>
          <a:p>
            <a:pPr>
              <a:defRPr/>
            </a:pPr>
            <a:r>
              <a:rPr lang="en-US"/>
              <a:t>The Selectionsort Algorithm</a:t>
            </a:r>
          </a:p>
        </p:txBody>
      </p:sp>
      <p:sp>
        <p:nvSpPr>
          <p:cNvPr id="3077"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a:p>
            <a:r>
              <a:rPr lang="en-US">
                <a:effectLst/>
              </a:rPr>
              <a:t>Swap the smallest entry with the </a:t>
            </a:r>
            <a:r>
              <a:rPr lang="en-US" b="1" u="sng">
                <a:solidFill>
                  <a:schemeClr val="accent2"/>
                </a:solidFill>
                <a:effectLst/>
              </a:rPr>
              <a:t>first entry</a:t>
            </a:r>
            <a:r>
              <a:rPr lang="en-US">
                <a:effectLst/>
              </a:rPr>
              <a:t>.</a:t>
            </a:r>
          </a:p>
        </p:txBody>
      </p:sp>
      <p:graphicFrame>
        <p:nvGraphicFramePr>
          <p:cNvPr id="3075" name="Object 5">
            <a:hlinkClick r:id="" action="ppaction://ole?verb=0"/>
          </p:cNvPr>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Arc 6"/>
          <p:cNvSpPr>
            <a:spLocks/>
          </p:cNvSpPr>
          <p:nvPr/>
        </p:nvSpPr>
        <p:spPr bwMode="auto">
          <a:xfrm>
            <a:off x="4027488" y="1831975"/>
            <a:ext cx="1597025" cy="835025"/>
          </a:xfrm>
          <a:custGeom>
            <a:avLst/>
            <a:gdLst>
              <a:gd name="T0" fmla="*/ 0 w 21600"/>
              <a:gd name="T1" fmla="*/ 835025 h 21600"/>
              <a:gd name="T2" fmla="*/ 1595472 w 21600"/>
              <a:gd name="T3" fmla="*/ 0 h 21600"/>
              <a:gd name="T4" fmla="*/ 1597025 w 21600"/>
              <a:gd name="T5" fmla="*/ 8350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chemeClr val="accent2"/>
            </a:solidFill>
            <a:round/>
            <a:headEnd type="triangle" w="med" len="med"/>
            <a:tailEnd/>
          </a:ln>
        </p:spPr>
        <p:txBody>
          <a:bodyPr/>
          <a:lstStyle/>
          <a:p>
            <a:endParaRPr lang="en-US"/>
          </a:p>
        </p:txBody>
      </p:sp>
      <p:sp>
        <p:nvSpPr>
          <p:cNvPr id="3079" name="Arc 7"/>
          <p:cNvSpPr>
            <a:spLocks/>
          </p:cNvSpPr>
          <p:nvPr/>
        </p:nvSpPr>
        <p:spPr bwMode="auto">
          <a:xfrm>
            <a:off x="5588000" y="1851025"/>
            <a:ext cx="1560513" cy="2430463"/>
          </a:xfrm>
          <a:custGeom>
            <a:avLst/>
            <a:gdLst>
              <a:gd name="T0" fmla="*/ 0 w 21600"/>
              <a:gd name="T1" fmla="*/ 0 h 21600"/>
              <a:gd name="T2" fmla="*/ 1560513 w 21600"/>
              <a:gd name="T3" fmla="*/ 2430463 h 21600"/>
              <a:gd name="T4" fmla="*/ 0 w 21600"/>
              <a:gd name="T5" fmla="*/ 24304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a:tailEnd type="triangle" w="med" len="med"/>
          </a:ln>
        </p:spPr>
        <p:txBody>
          <a:bodyPr/>
          <a:lstStyle/>
          <a:p>
            <a:endParaRPr lang="en-US"/>
          </a:p>
        </p:txBody>
      </p:sp>
      <p:sp>
        <p:nvSpPr>
          <p:cNvPr id="3080" name="Rectangle 8"/>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1" name="Rectangle 3"/>
          <p:cNvSpPr>
            <a:spLocks noGrp="1" noChangeArrowheads="1"/>
          </p:cNvSpPr>
          <p:nvPr>
            <p:ph type="title"/>
          </p:nvPr>
        </p:nvSpPr>
        <p:spPr/>
        <p:txBody>
          <a:bodyPr/>
          <a:lstStyle/>
          <a:p>
            <a:pPr>
              <a:defRPr/>
            </a:pPr>
            <a:r>
              <a:rPr lang="en-US"/>
              <a:t>The Selectionsort Algorithm</a:t>
            </a:r>
          </a:p>
        </p:txBody>
      </p:sp>
      <p:sp>
        <p:nvSpPr>
          <p:cNvPr id="4101" name="Rectangle 4"/>
          <p:cNvSpPr>
            <a:spLocks noGrp="1" noChangeArrowheads="1"/>
          </p:cNvSpPr>
          <p:nvPr>
            <p:ph type="body" sz="half" idx="1"/>
          </p:nvPr>
        </p:nvSpPr>
        <p:spPr>
          <a:xfrm>
            <a:off x="685800" y="1981200"/>
            <a:ext cx="2435225" cy="4676775"/>
          </a:xfrm>
          <a:noFill/>
        </p:spPr>
        <p:txBody>
          <a:bodyPr/>
          <a:lstStyle/>
          <a:p>
            <a:r>
              <a:rPr lang="en-US">
                <a:effectLst/>
              </a:rPr>
              <a:t>Start by finding the </a:t>
            </a:r>
            <a:r>
              <a:rPr lang="en-US" b="1" u="sng">
                <a:solidFill>
                  <a:schemeClr val="accent2"/>
                </a:solidFill>
                <a:effectLst/>
              </a:rPr>
              <a:t>smallest</a:t>
            </a:r>
            <a:r>
              <a:rPr lang="en-US">
                <a:effectLst/>
              </a:rPr>
              <a:t> entry.</a:t>
            </a:r>
          </a:p>
          <a:p>
            <a:r>
              <a:rPr lang="en-US">
                <a:effectLst/>
              </a:rPr>
              <a:t>Swap the smallest entry with the </a:t>
            </a:r>
            <a:r>
              <a:rPr lang="en-US" b="1" u="sng">
                <a:solidFill>
                  <a:schemeClr val="accent2"/>
                </a:solidFill>
                <a:effectLst/>
              </a:rPr>
              <a:t>first entry</a:t>
            </a:r>
            <a:r>
              <a:rPr lang="en-US">
                <a:effectLst/>
              </a:rPr>
              <a:t>.</a:t>
            </a:r>
          </a:p>
        </p:txBody>
      </p:sp>
      <p:graphicFrame>
        <p:nvGraphicFramePr>
          <p:cNvPr id="4099" name="Object 5">
            <a:hlinkClick r:id="" action="ppaction://ole?verb=0"/>
          </p:cNvPr>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2" name="Rectangle 6"/>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hlinkClick r:id="" action="ppaction://ole?verb=0"/>
          </p:cNvPr>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39" name="Rectangle 3"/>
          <p:cNvSpPr>
            <a:spLocks noGrp="1" noChangeArrowheads="1"/>
          </p:cNvSpPr>
          <p:nvPr>
            <p:ph type="title"/>
          </p:nvPr>
        </p:nvSpPr>
        <p:spPr/>
        <p:txBody>
          <a:bodyPr/>
          <a:lstStyle/>
          <a:p>
            <a:pPr>
              <a:defRPr/>
            </a:pPr>
            <a:r>
              <a:rPr lang="en-US"/>
              <a:t>The Selectionsort Algorithm</a:t>
            </a:r>
          </a:p>
        </p:txBody>
      </p:sp>
      <p:sp>
        <p:nvSpPr>
          <p:cNvPr id="5125" name="Rectangle 4"/>
          <p:cNvSpPr>
            <a:spLocks noGrp="1" noChangeArrowheads="1"/>
          </p:cNvSpPr>
          <p:nvPr>
            <p:ph type="body" sz="half" idx="1"/>
          </p:nvPr>
        </p:nvSpPr>
        <p:spPr>
          <a:xfrm>
            <a:off x="685800" y="2811463"/>
            <a:ext cx="2435225" cy="3846512"/>
          </a:xfrm>
          <a:noFill/>
        </p:spPr>
        <p:txBody>
          <a:bodyPr/>
          <a:lstStyle/>
          <a:p>
            <a:r>
              <a:rPr lang="en-US">
                <a:effectLst/>
              </a:rPr>
              <a:t>Part of the array is now sorted.</a:t>
            </a:r>
          </a:p>
        </p:txBody>
      </p:sp>
      <p:graphicFrame>
        <p:nvGraphicFramePr>
          <p:cNvPr id="5123" name="Object 5">
            <a:hlinkClick r:id="" action="ppaction://ole?verb=0"/>
          </p:cNvPr>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5127"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5128"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5129"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a:hlinkClick r:id="" action="ppaction://ole?verb=0"/>
          </p:cNvPr>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26273" r="24785"/>
                      <a:stretch>
                        <a:fillRect/>
                      </a:stretch>
                    </p:blipFill>
                    <p:spPr bwMode="auto">
                      <a:xfrm>
                        <a:off x="4354513" y="2428875"/>
                        <a:ext cx="2974975"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88" name="Rectangle 4"/>
          <p:cNvSpPr>
            <a:spLocks noGrp="1" noChangeArrowheads="1"/>
          </p:cNvSpPr>
          <p:nvPr>
            <p:ph type="title"/>
          </p:nvPr>
        </p:nvSpPr>
        <p:spPr/>
        <p:txBody>
          <a:bodyPr/>
          <a:lstStyle/>
          <a:p>
            <a:pPr>
              <a:defRPr/>
            </a:pPr>
            <a:r>
              <a:rPr lang="en-US"/>
              <a:t>The Selectionsort Algorithm</a:t>
            </a:r>
          </a:p>
        </p:txBody>
      </p:sp>
      <p:sp>
        <p:nvSpPr>
          <p:cNvPr id="6149" name="Rectangle 5"/>
          <p:cNvSpPr>
            <a:spLocks noGrp="1" noChangeArrowheads="1"/>
          </p:cNvSpPr>
          <p:nvPr>
            <p:ph type="body" sz="half" idx="1"/>
          </p:nvPr>
        </p:nvSpPr>
        <p:spPr>
          <a:xfrm>
            <a:off x="685800" y="2811463"/>
            <a:ext cx="2435225" cy="3846512"/>
          </a:xfrm>
          <a:noFill/>
        </p:spPr>
        <p:txBody>
          <a:bodyPr/>
          <a:lstStyle/>
          <a:p>
            <a:r>
              <a:rPr lang="en-US">
                <a:effectLst/>
              </a:rPr>
              <a:t>Find the smallest element in the unsorted side.</a:t>
            </a:r>
          </a:p>
        </p:txBody>
      </p:sp>
      <p:sp>
        <p:nvSpPr>
          <p:cNvPr id="6150"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6151"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6152"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6153"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hlinkClick r:id="" action="ppaction://ole?verb=0"/>
          </p:cNvPr>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name="Chart" r:id="rId3" imgW="6094080" imgH="4059000" progId="">
                  <p:embed followColorScheme="full"/>
                </p:oleObj>
              </mc:Choice>
              <mc:Fallback>
                <p:oleObj name="Chart" r:id="rId3" imgW="6094080" imgH="4059000" progId="">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a:hlinkClick r:id="" action="ppaction://ole?verb=0"/>
          </p:cNvPr>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name="Chart" r:id="rId5" imgW="6094080" imgH="4059000" progId="">
                  <p:embed followColorScheme="full"/>
                </p:oleObj>
              </mc:Choice>
              <mc:Fallback>
                <p:oleObj name="Chart" r:id="rId5" imgW="6094080" imgH="4059000" progId="">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6" name="Rectangle 4"/>
          <p:cNvSpPr>
            <a:spLocks noGrp="1" noChangeArrowheads="1"/>
          </p:cNvSpPr>
          <p:nvPr>
            <p:ph type="title"/>
          </p:nvPr>
        </p:nvSpPr>
        <p:spPr/>
        <p:txBody>
          <a:bodyPr/>
          <a:lstStyle/>
          <a:p>
            <a:pPr>
              <a:defRPr/>
            </a:pPr>
            <a:r>
              <a:rPr lang="en-US"/>
              <a:t>The Selectionsort Algorithm</a:t>
            </a:r>
          </a:p>
        </p:txBody>
      </p:sp>
      <p:sp>
        <p:nvSpPr>
          <p:cNvPr id="7173" name="Rectangle 5"/>
          <p:cNvSpPr>
            <a:spLocks noGrp="1" noChangeArrowheads="1"/>
          </p:cNvSpPr>
          <p:nvPr>
            <p:ph type="body" sz="half" idx="1"/>
          </p:nvPr>
        </p:nvSpPr>
        <p:spPr>
          <a:xfrm>
            <a:off x="685800" y="2811463"/>
            <a:ext cx="2435225" cy="3846512"/>
          </a:xfrm>
          <a:noFill/>
        </p:spPr>
        <p:txBody>
          <a:bodyPr/>
          <a:lstStyle/>
          <a:p>
            <a:r>
              <a:rPr lang="en-US">
                <a:effectLst/>
              </a:rPr>
              <a:t>Find the smallest element in the unsorted side.</a:t>
            </a:r>
          </a:p>
          <a:p>
            <a:r>
              <a:rPr lang="en-US">
                <a:effectLst/>
              </a:rPr>
              <a:t>Swap with the front of the unsorted side.</a:t>
            </a:r>
          </a:p>
        </p:txBody>
      </p:sp>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rPr>
              <a:t>Sorted side</a:t>
            </a:r>
          </a:p>
        </p:txBody>
      </p:sp>
      <p:sp>
        <p:nvSpPr>
          <p:cNvPr id="7175"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a:r>
              <a:rPr lang="en-US" b="1">
                <a:solidFill>
                  <a:srgbClr val="FFFFFF"/>
                </a:solidFill>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7177" name="Rectangle 9"/>
          <p:cNvSpPr>
            <a:spLocks noChangeArrowheads="1"/>
          </p:cNvSpPr>
          <p:nvPr/>
        </p:nvSpPr>
        <p:spPr bwMode="auto">
          <a:xfrm>
            <a:off x="3641725" y="6038850"/>
            <a:ext cx="4383088" cy="363538"/>
          </a:xfrm>
          <a:prstGeom prst="rect">
            <a:avLst/>
          </a:prstGeom>
          <a:solidFill>
            <a:schemeClr val="folHlink"/>
          </a:solidFill>
          <a:ln w="12700">
            <a:noFill/>
            <a:miter lim="800000"/>
            <a:headEnd/>
            <a:tailEnd/>
          </a:ln>
        </p:spPr>
        <p:txBody>
          <a:bodyPr lIns="90488" tIns="44450" rIns="90488" bIns="44450">
            <a:spAutoFit/>
          </a:bodyPr>
          <a:lstStyle/>
          <a:p>
            <a:r>
              <a:rPr lang="en-US" sz="1800" b="1">
                <a:solidFill>
                  <a:schemeClr val="tx1"/>
                </a:solidFill>
                <a:latin typeface="Helvetica" pitchFamily="34" charset="0"/>
              </a:rPr>
              <a:t>[0]</a:t>
            </a:r>
            <a:r>
              <a:rPr lang="en-US" sz="1800">
                <a:solidFill>
                  <a:schemeClr val="tx1"/>
                </a:solidFill>
                <a:latin typeface="Helvetica" pitchFamily="34" charset="0"/>
              </a:rPr>
              <a:t>       </a:t>
            </a:r>
            <a:r>
              <a:rPr lang="en-US" sz="1800" b="1">
                <a:solidFill>
                  <a:schemeClr val="tx1"/>
                </a:solidFill>
                <a:latin typeface="Helvetica" pitchFamily="34" charset="0"/>
              </a:rPr>
              <a:t>[1]        [2]       [3]        [4]       [5]  </a:t>
            </a:r>
          </a:p>
        </p:txBody>
      </p:sp>
    </p:spTree>
  </p:cSld>
  <p:clrMapOvr>
    <a:masterClrMapping/>
  </p:clrMapOvr>
  <p:transition>
    <p:randomBar dir="vert"/>
  </p:transition>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c:\teaching\powerpnt\chapt01.ppt</Template>
  <TotalTime>101</TotalTime>
  <Pages>35</Pages>
  <Words>2919</Words>
  <Application>Microsoft Macintosh PowerPoint</Application>
  <PresentationFormat>On-screen Show (4:3)</PresentationFormat>
  <Paragraphs>277</Paragraphs>
  <Slides>38</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Helvetica</vt:lpstr>
      <vt:lpstr>Monotype Corsiva</vt:lpstr>
      <vt:lpstr>Monotype Sorts</vt:lpstr>
      <vt:lpstr>Times New Roman</vt:lpstr>
      <vt:lpstr>chapt01</vt:lpstr>
      <vt:lpstr>Chart</vt:lpstr>
      <vt:lpstr>CSC212   Data Structure  - Section EF </vt:lpstr>
      <vt:lpstr>Quadratic Sorting</vt:lpstr>
      <vt:lpstr>Sorting an Array of Integers</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Insertionsort Algorithm</vt:lpstr>
      <vt:lpstr>The Insertionsort Algorithm</vt:lpstr>
      <vt:lpstr>The Insertionsort Algorithm</vt:lpstr>
      <vt:lpstr>The Insertionsort Algorithm</vt:lpstr>
      <vt:lpstr>The Insertionsort Algorithm</vt:lpstr>
      <vt:lpstr>The Insertionsort Algorithm</vt:lpstr>
      <vt:lpstr>The Insertionsort Algorithm</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A Quiz</vt:lpstr>
      <vt:lpstr>A Quiz</vt:lpstr>
      <vt:lpstr>A Quiz</vt:lpstr>
      <vt:lpstr>The Insertionsort Algorithm</vt:lpstr>
      <vt:lpstr>   Timing and Other Issues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Quadratic Sorting (Selectionsort &amp; Insertionsort)</dc:subject>
  <dc:creator>Michael Main and Walter Savitch</dc:creator>
  <cp:keywords/>
  <dc:description>Presentation from Chapter 13._x000d_
Copyright 1997, Addison-Wesley Longman.</dc:description>
  <cp:lastModifiedBy>Zhigang Zhu</cp:lastModifiedBy>
  <cp:revision>23</cp:revision>
  <cp:lastPrinted>1997-04-03T10:00:56Z</cp:lastPrinted>
  <dcterms:created xsi:type="dcterms:W3CDTF">1997-04-03T09:56:32Z</dcterms:created>
  <dcterms:modified xsi:type="dcterms:W3CDTF">2023-04-11T15:53:52Z</dcterms:modified>
</cp:coreProperties>
</file>