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3" r:id="rId2"/>
    <p:sldId id="272" r:id="rId3"/>
    <p:sldId id="273" r:id="rId4"/>
    <p:sldId id="271" r:id="rId5"/>
    <p:sldId id="270" r:id="rId6"/>
    <p:sldId id="264" r:id="rId7"/>
    <p:sldId id="265" r:id="rId8"/>
    <p:sldId id="266" r:id="rId9"/>
    <p:sldId id="267" r:id="rId10"/>
    <p:sldId id="275" r:id="rId11"/>
    <p:sldId id="278" r:id="rId12"/>
    <p:sldId id="277" r:id="rId13"/>
    <p:sldId id="27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8795A51-6C3E-4764-9F29-EC4A54220FD5}">
  <a:tblStyle styleId="{98795A51-6C3E-4764-9F29-EC4A54220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264"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78389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xfrm>
            <a:off x="3884414" y="1"/>
            <a:ext cx="2972098" cy="456595"/>
          </a:xfrm>
          <a:prstGeom prst="rect">
            <a:avLst/>
          </a:prstGeom>
          <a:noFill/>
        </p:spPr>
        <p:txBody>
          <a:bodyPr lIns="86493" tIns="43247" rIns="86493" bIns="43247"/>
          <a:lstStyle/>
          <a:p>
            <a:fld id="{D88A824C-DBAD-4466-BB60-1BAF24124BC8}" type="datetime1">
              <a:rPr lang="en-US" smtClean="0"/>
              <a:pPr/>
              <a:t>8/28/20</a:t>
            </a:fld>
            <a:endParaRPr lang="en-US" smtClean="0"/>
          </a:p>
        </p:txBody>
      </p:sp>
      <p:sp>
        <p:nvSpPr>
          <p:cNvPr id="66563" name="Rectangle 7"/>
          <p:cNvSpPr>
            <a:spLocks noGrp="1" noChangeArrowheads="1"/>
          </p:cNvSpPr>
          <p:nvPr>
            <p:ph type="sldNum" sz="quarter" idx="5"/>
          </p:nvPr>
        </p:nvSpPr>
        <p:spPr>
          <a:xfrm>
            <a:off x="3884414" y="8685894"/>
            <a:ext cx="2972098" cy="456595"/>
          </a:xfrm>
          <a:prstGeom prst="rect">
            <a:avLst/>
          </a:prstGeom>
          <a:noFill/>
        </p:spPr>
        <p:txBody>
          <a:bodyPr lIns="86493" tIns="43247" rIns="86493" bIns="43247"/>
          <a:lstStyle/>
          <a:p>
            <a:fld id="{D59FCB70-F075-4E7C-87BF-5A70014614F2}" type="slidenum">
              <a:rPr lang="en-US" smtClean="0"/>
              <a:pPr/>
              <a:t>5</a:t>
            </a:fld>
            <a:endParaRPr lang="en-US" smtClean="0"/>
          </a:p>
        </p:txBody>
      </p:sp>
      <p:sp>
        <p:nvSpPr>
          <p:cNvPr id="66564" name="Rectangle 2"/>
          <p:cNvSpPr>
            <a:spLocks noGrp="1" noRot="1" noChangeAspect="1" noChangeArrowheads="1" noTextEdit="1"/>
          </p:cNvSpPr>
          <p:nvPr>
            <p:ph type="sldImg"/>
          </p:nvPr>
        </p:nvSpPr>
        <p:spPr>
          <a:xfrm>
            <a:off x="382588" y="688975"/>
            <a:ext cx="6092825" cy="3427413"/>
          </a:xfrm>
          <a:ln/>
        </p:spPr>
      </p:sp>
      <p:sp>
        <p:nvSpPr>
          <p:cNvPr id="66565" name="Rectangle 3"/>
          <p:cNvSpPr>
            <a:spLocks noGrp="1" noChangeArrowheads="1"/>
          </p:cNvSpPr>
          <p:nvPr>
            <p:ph type="body" idx="1"/>
          </p:nvPr>
        </p:nvSpPr>
        <p:spPr>
          <a:xfrm>
            <a:off x="914816" y="4343401"/>
            <a:ext cx="5028370" cy="4111668"/>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3edfc7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3edfc7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3edfc76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3edfc7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3edfc7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3edfc7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14400" y="0"/>
            <a:ext cx="7315200" cy="742949"/>
          </a:xfrm>
          <a:prstGeom prst="rect">
            <a:avLst/>
          </a:prstGeom>
          <a:noFill/>
          <a:ln>
            <a:noFill/>
          </a:ln>
        </p:spPr>
        <p:txBody>
          <a:bodyPr lIns="91425" tIns="91425" rIns="91425" bIns="91425" anchor="ctr" anchorCtr="0"/>
          <a:lstStyle>
            <a:lvl1pPr algn="ctr" rtl="0">
              <a:spcBef>
                <a:spcPts val="0"/>
              </a:spcBef>
              <a:buClr>
                <a:srgbClr val="000099"/>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381001" y="971551"/>
            <a:ext cx="8381999" cy="3394472"/>
          </a:xfrm>
          <a:prstGeom prst="rect">
            <a:avLst/>
          </a:prstGeom>
          <a:noFill/>
          <a:ln>
            <a:noFill/>
          </a:ln>
        </p:spPr>
        <p:txBody>
          <a:bodyPr lIns="91425" tIns="91425" rIns="91425" bIns="91425" anchor="t" anchorCtr="0"/>
          <a:lstStyle>
            <a:lvl1pPr marL="342900" indent="-165100" algn="l" rtl="0">
              <a:spcBef>
                <a:spcPts val="600"/>
              </a:spcBef>
              <a:buClr>
                <a:schemeClr val="dk1"/>
              </a:buClr>
              <a:buFont typeface="Arial"/>
              <a:buChar char="•"/>
              <a:defRPr/>
            </a:lvl1pPr>
            <a:lvl2pPr marL="742950" indent="-133350" algn="l" rtl="0">
              <a:spcBef>
                <a:spcPts val="600"/>
              </a:spcBef>
              <a:buClr>
                <a:schemeClr val="dk1"/>
              </a:buClr>
              <a:buFont typeface="Arial"/>
              <a:buChar char="–"/>
              <a:defRPr/>
            </a:lvl2pPr>
            <a:lvl3pPr marL="1031875" indent="-117475" algn="l" rtl="0">
              <a:spcBef>
                <a:spcPts val="600"/>
              </a:spcBef>
              <a:buClr>
                <a:schemeClr val="dk1"/>
              </a:buClr>
              <a:buFont typeface="Arial"/>
              <a:buChar char="•"/>
              <a:defRPr/>
            </a:lvl3pPr>
            <a:lvl4pPr marL="1371600" indent="-165100" algn="l" rtl="0">
              <a:spcBef>
                <a:spcPts val="600"/>
              </a:spcBef>
              <a:buClr>
                <a:schemeClr val="dk1"/>
              </a:buClr>
              <a:buFont typeface="Arial"/>
              <a:buChar char="–"/>
              <a:defRPr/>
            </a:lvl4pPr>
            <a:lvl5pPr marL="1652588" indent="-166688" algn="l" rtl="0">
              <a:spcBef>
                <a:spcPts val="6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8" name="Shape 28"/>
          <p:cNvSpPr txBox="1">
            <a:spLocks noGrp="1"/>
          </p:cNvSpPr>
          <p:nvPr>
            <p:ph type="ftr" idx="11"/>
          </p:nvPr>
        </p:nvSpPr>
        <p:spPr>
          <a:xfrm>
            <a:off x="3124200" y="4869659"/>
            <a:ext cx="2895600" cy="27384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36135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lang="en-US" dirty="0" smtClean="0"/>
          </a:p>
          <a:p>
            <a:pPr lvl="1"/>
            <a:endParaRPr lang="en-US" dirty="0" smtClean="0"/>
          </a:p>
          <a:p>
            <a:pPr lvl="2"/>
            <a:endParaRPr dirty="0"/>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chemeClr val="bg2"/>
        </a:buClr>
        <a:buFont typeface="Arial"/>
        <a:defRPr sz="1400"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600"/>
        </a:spcAft>
        <a:buClr>
          <a:srgbClr val="000000"/>
        </a:buClr>
        <a:buFont typeface="Arial"/>
        <a:defRPr sz="1400"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600"/>
        </a:spcAft>
        <a:buClr>
          <a:srgbClr val="000000"/>
        </a:buClr>
        <a:buFont typeface="Arial"/>
        <a:defRPr sz="1400"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iki.ccvcl.org" TargetMode="External"/><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hyperlink" Target="http://wiki.ccvcl.org/index.php?title=DSE-Capstone_2019_Project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2.png"/><Relationship Id="rId6" Type="http://schemas.openxmlformats.org/officeDocument/2006/relationships/image" Target="../media/image9.jp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png"/><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7.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485875" y="264475"/>
            <a:ext cx="8183700" cy="13669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B</a:t>
            </a:r>
            <a:r>
              <a:rPr lang="en-US" sz="3200" dirty="0" smtClean="0"/>
              <a:t>E</a:t>
            </a:r>
            <a:r>
              <a:rPr lang="en" sz="3200" dirty="0" smtClean="0"/>
              <a:t>AT</a:t>
            </a:r>
            <a:r>
              <a:rPr lang="en" sz="3200" dirty="0"/>
              <a:t>: Branding </a:t>
            </a:r>
            <a:r>
              <a:rPr lang="en-US" sz="3200" dirty="0" smtClean="0"/>
              <a:t>and Entrepreneurship of </a:t>
            </a:r>
            <a:r>
              <a:rPr lang="en" sz="3200" dirty="0" smtClean="0"/>
              <a:t>Assistive </a:t>
            </a:r>
            <a:r>
              <a:rPr lang="en" sz="3200" dirty="0"/>
              <a:t>Technology for Social Good</a:t>
            </a:r>
            <a:endParaRPr sz="3200" dirty="0"/>
          </a:p>
        </p:txBody>
      </p:sp>
      <p:sp>
        <p:nvSpPr>
          <p:cNvPr id="119" name="Google Shape;119;p20"/>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latin typeface="Times New Roman"/>
                <a:ea typeface="Times New Roman"/>
                <a:cs typeface="Times New Roman"/>
                <a:sym typeface="Times New Roman"/>
              </a:rPr>
              <a:t>Extending the CCNY Joint Senior Design Program on Assistive Technology Across School Boundaries</a:t>
            </a:r>
            <a:endParaRPr sz="2400"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Assignments </a:t>
            </a:r>
            <a:r>
              <a:rPr lang="mr-IN" sz="2400" dirty="0" smtClean="0"/>
              <a:t>–</a:t>
            </a:r>
            <a:r>
              <a:rPr lang="en-US" sz="2400" dirty="0" smtClean="0"/>
              <a:t> Fall 2019 </a:t>
            </a:r>
            <a:r>
              <a:rPr lang="en-US" sz="2400" dirty="0" smtClean="0">
                <a:solidFill>
                  <a:srgbClr val="FF6600"/>
                </a:solidFill>
              </a:rPr>
              <a:t>(Due in 1~2 weeks)</a:t>
            </a:r>
            <a:endParaRPr lang="en-US" sz="2400" dirty="0">
              <a:solidFill>
                <a:srgbClr val="FF6600"/>
              </a:solidFill>
            </a:endParaRPr>
          </a:p>
        </p:txBody>
      </p:sp>
      <p:sp>
        <p:nvSpPr>
          <p:cNvPr id="3" name="Text Placeholder 2"/>
          <p:cNvSpPr>
            <a:spLocks noGrp="1"/>
          </p:cNvSpPr>
          <p:nvPr>
            <p:ph type="body" idx="1"/>
          </p:nvPr>
        </p:nvSpPr>
        <p:spPr/>
        <p:txBody>
          <a:bodyPr/>
          <a:lstStyle/>
          <a:p>
            <a:r>
              <a:rPr lang="en-US" dirty="0" smtClean="0">
                <a:solidFill>
                  <a:schemeClr val="bg2"/>
                </a:solidFill>
              </a:rPr>
              <a:t>08/31. A1. Resume with Project Topic(s) and Teaming </a:t>
            </a:r>
            <a:r>
              <a:rPr lang="mr-IN" dirty="0" smtClean="0">
                <a:solidFill>
                  <a:srgbClr val="008000"/>
                </a:solidFill>
              </a:rPr>
              <a:t>–</a:t>
            </a:r>
            <a:r>
              <a:rPr lang="en-US" dirty="0" smtClean="0">
                <a:solidFill>
                  <a:srgbClr val="008000"/>
                </a:solidFill>
              </a:rPr>
              <a:t> 10%</a:t>
            </a:r>
          </a:p>
          <a:p>
            <a:r>
              <a:rPr lang="en-US" dirty="0" smtClean="0">
                <a:solidFill>
                  <a:schemeClr val="bg2"/>
                </a:solidFill>
              </a:rPr>
              <a:t>09/29. A2. </a:t>
            </a:r>
            <a:r>
              <a:rPr lang="en-US" dirty="0">
                <a:solidFill>
                  <a:srgbClr val="0000FF"/>
                </a:solidFill>
              </a:rPr>
              <a:t>E-Proposals</a:t>
            </a:r>
            <a:r>
              <a:rPr lang="en-US" dirty="0" smtClean="0">
                <a:solidFill>
                  <a:schemeClr val="bg2"/>
                </a:solidFill>
              </a:rPr>
              <a:t> in wiki and quad chart </a:t>
            </a:r>
            <a:r>
              <a:rPr lang="mr-IN" dirty="0" smtClean="0">
                <a:solidFill>
                  <a:srgbClr val="008000"/>
                </a:solidFill>
              </a:rPr>
              <a:t>–</a:t>
            </a:r>
            <a:r>
              <a:rPr lang="en-US" dirty="0" smtClean="0">
                <a:solidFill>
                  <a:srgbClr val="008000"/>
                </a:solidFill>
              </a:rPr>
              <a:t> 10%</a:t>
            </a:r>
          </a:p>
          <a:p>
            <a:r>
              <a:rPr lang="en-US" dirty="0" smtClean="0">
                <a:solidFill>
                  <a:schemeClr val="bg2"/>
                </a:solidFill>
              </a:rPr>
              <a:t>10/05. A3. </a:t>
            </a:r>
            <a:r>
              <a:rPr lang="en-US" dirty="0" smtClean="0">
                <a:solidFill>
                  <a:srgbClr val="0000FF"/>
                </a:solidFill>
              </a:rPr>
              <a:t>BIC</a:t>
            </a:r>
            <a:r>
              <a:rPr lang="en-US" dirty="0">
                <a:solidFill>
                  <a:srgbClr val="0000FF"/>
                </a:solidFill>
              </a:rPr>
              <a:t>-</a:t>
            </a:r>
            <a:r>
              <a:rPr lang="en-US" dirty="0" smtClean="0">
                <a:solidFill>
                  <a:srgbClr val="0000FF"/>
                </a:solidFill>
              </a:rPr>
              <a:t>Proposals </a:t>
            </a:r>
            <a:r>
              <a:rPr lang="en-US" dirty="0" smtClean="0">
                <a:solidFill>
                  <a:schemeClr val="bg2"/>
                </a:solidFill>
              </a:rPr>
              <a:t>shared in wiki or Google Drive </a:t>
            </a:r>
            <a:r>
              <a:rPr lang="mr-IN" dirty="0" smtClean="0">
                <a:solidFill>
                  <a:srgbClr val="008000"/>
                </a:solidFill>
              </a:rPr>
              <a:t>–</a:t>
            </a:r>
            <a:r>
              <a:rPr lang="en-US" dirty="0" smtClean="0">
                <a:solidFill>
                  <a:srgbClr val="008000"/>
                </a:solidFill>
              </a:rPr>
              <a:t> 10%</a:t>
            </a:r>
          </a:p>
          <a:p>
            <a:r>
              <a:rPr lang="en-US" dirty="0" smtClean="0">
                <a:solidFill>
                  <a:schemeClr val="bg2"/>
                </a:solidFill>
              </a:rPr>
              <a:t>10/19. P1. Proposal presentations to community partners </a:t>
            </a:r>
            <a:r>
              <a:rPr lang="en-US" dirty="0" smtClean="0">
                <a:solidFill>
                  <a:srgbClr val="008000"/>
                </a:solidFill>
              </a:rPr>
              <a:t>-15%</a:t>
            </a:r>
          </a:p>
          <a:p>
            <a:r>
              <a:rPr lang="en-US" dirty="0" smtClean="0">
                <a:solidFill>
                  <a:schemeClr val="bg2"/>
                </a:solidFill>
              </a:rPr>
              <a:t>10/26. A4. </a:t>
            </a:r>
            <a:r>
              <a:rPr lang="en-US" dirty="0" smtClean="0">
                <a:solidFill>
                  <a:srgbClr val="0000FF"/>
                </a:solidFill>
              </a:rPr>
              <a:t>BEAT-Proposals</a:t>
            </a:r>
            <a:r>
              <a:rPr lang="en-US" dirty="0" smtClean="0">
                <a:solidFill>
                  <a:schemeClr val="bg2"/>
                </a:solidFill>
              </a:rPr>
              <a:t> submitted to Zahn Competition </a:t>
            </a:r>
            <a:r>
              <a:rPr lang="mr-IN" dirty="0" smtClean="0">
                <a:solidFill>
                  <a:srgbClr val="008000"/>
                </a:solidFill>
              </a:rPr>
              <a:t>–</a:t>
            </a:r>
            <a:r>
              <a:rPr lang="en-US" dirty="0" smtClean="0">
                <a:solidFill>
                  <a:srgbClr val="008000"/>
                </a:solidFill>
              </a:rPr>
              <a:t> 10%</a:t>
            </a:r>
          </a:p>
          <a:p>
            <a:r>
              <a:rPr lang="en-US" dirty="0" smtClean="0">
                <a:solidFill>
                  <a:schemeClr val="bg2"/>
                </a:solidFill>
              </a:rPr>
              <a:t>11/02 &amp; 11/09. A5. Vision Writing Questions (Feature Extraction). </a:t>
            </a:r>
            <a:r>
              <a:rPr lang="mr-IN" dirty="0" smtClean="0">
                <a:solidFill>
                  <a:srgbClr val="008000"/>
                </a:solidFill>
              </a:rPr>
              <a:t>–</a:t>
            </a:r>
            <a:r>
              <a:rPr lang="en-US" dirty="0" smtClean="0">
                <a:solidFill>
                  <a:srgbClr val="008000"/>
                </a:solidFill>
              </a:rPr>
              <a:t> 10%</a:t>
            </a:r>
          </a:p>
          <a:p>
            <a:r>
              <a:rPr lang="en-US" dirty="0" smtClean="0">
                <a:solidFill>
                  <a:schemeClr val="bg2"/>
                </a:solidFill>
              </a:rPr>
              <a:t>11/16. A6. Vision Writing Questions (Stereo &amp; Motion). </a:t>
            </a:r>
            <a:r>
              <a:rPr lang="mr-IN" dirty="0" smtClean="0">
                <a:solidFill>
                  <a:srgbClr val="008000"/>
                </a:solidFill>
              </a:rPr>
              <a:t>–</a:t>
            </a:r>
            <a:r>
              <a:rPr lang="en-US" dirty="0" smtClean="0">
                <a:solidFill>
                  <a:srgbClr val="008000"/>
                </a:solidFill>
              </a:rPr>
              <a:t> 10%</a:t>
            </a:r>
          </a:p>
          <a:p>
            <a:r>
              <a:rPr lang="en-US" dirty="0" smtClean="0">
                <a:solidFill>
                  <a:schemeClr val="bg2"/>
                </a:solidFill>
              </a:rPr>
              <a:t>11/30. A7. Revised </a:t>
            </a:r>
            <a:r>
              <a:rPr lang="en-US" dirty="0" smtClean="0">
                <a:solidFill>
                  <a:srgbClr val="0000FF"/>
                </a:solidFill>
              </a:rPr>
              <a:t>BEAT-Proposals</a:t>
            </a:r>
            <a:r>
              <a:rPr lang="en-US" dirty="0" smtClean="0">
                <a:solidFill>
                  <a:schemeClr val="bg2"/>
                </a:solidFill>
              </a:rPr>
              <a:t> shared in wiki or Drive </a:t>
            </a:r>
            <a:r>
              <a:rPr lang="mr-IN" dirty="0" smtClean="0">
                <a:solidFill>
                  <a:srgbClr val="008000"/>
                </a:solidFill>
              </a:rPr>
              <a:t>–</a:t>
            </a:r>
            <a:r>
              <a:rPr lang="en-US" dirty="0" smtClean="0">
                <a:solidFill>
                  <a:srgbClr val="008000"/>
                </a:solidFill>
              </a:rPr>
              <a:t> 10%</a:t>
            </a:r>
          </a:p>
          <a:p>
            <a:r>
              <a:rPr lang="en-US" dirty="0" smtClean="0">
                <a:solidFill>
                  <a:schemeClr val="bg2"/>
                </a:solidFill>
              </a:rPr>
              <a:t>12/07. P2. Revised proposals presented to community partners </a:t>
            </a:r>
            <a:r>
              <a:rPr lang="mr-IN" dirty="0" smtClean="0">
                <a:solidFill>
                  <a:srgbClr val="008000"/>
                </a:solidFill>
              </a:rPr>
              <a:t>–</a:t>
            </a:r>
            <a:r>
              <a:rPr lang="en-US" dirty="0" smtClean="0">
                <a:solidFill>
                  <a:srgbClr val="008000"/>
                </a:solidFill>
              </a:rPr>
              <a:t> 15%</a:t>
            </a:r>
          </a:p>
          <a:p>
            <a:endParaRPr lang="en-US" dirty="0">
              <a:solidFill>
                <a:schemeClr val="bg2"/>
              </a:solidFill>
            </a:endParaRPr>
          </a:p>
        </p:txBody>
      </p:sp>
    </p:spTree>
    <p:extLst>
      <p:ext uri="{BB962C8B-B14F-4D97-AF65-F5344CB8AC3E}">
        <p14:creationId xmlns:p14="http://schemas.microsoft.com/office/powerpoint/2010/main" val="10466436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25"/>
            <a:ext cx="8520600" cy="623400"/>
          </a:xfrm>
        </p:spPr>
        <p:txBody>
          <a:bodyPr/>
          <a:lstStyle/>
          <a:p>
            <a:r>
              <a:rPr lang="en-US" dirty="0" smtClean="0"/>
              <a:t>Evaluation Guidelines: B.E.A.T.</a:t>
            </a:r>
            <a:endParaRPr lang="en-US" dirty="0"/>
          </a:p>
        </p:txBody>
      </p:sp>
      <p:sp>
        <p:nvSpPr>
          <p:cNvPr id="3" name="Text Placeholder 2"/>
          <p:cNvSpPr>
            <a:spLocks noGrp="1"/>
          </p:cNvSpPr>
          <p:nvPr>
            <p:ph type="body" idx="1"/>
          </p:nvPr>
        </p:nvSpPr>
        <p:spPr>
          <a:xfrm>
            <a:off x="311700" y="889689"/>
            <a:ext cx="8520600" cy="3416400"/>
          </a:xfrm>
        </p:spPr>
        <p:txBody>
          <a:bodyPr/>
          <a:lstStyle/>
          <a:p>
            <a:pPr>
              <a:lnSpc>
                <a:spcPct val="100000"/>
              </a:lnSpc>
              <a:spcAft>
                <a:spcPts val="600"/>
              </a:spcAft>
            </a:pPr>
            <a:r>
              <a:rPr lang="en-US" sz="2000" dirty="0" smtClean="0">
                <a:solidFill>
                  <a:srgbClr val="800000"/>
                </a:solidFill>
              </a:rPr>
              <a:t>Branding Appealing</a:t>
            </a:r>
          </a:p>
          <a:p>
            <a:pPr lvl="1">
              <a:lnSpc>
                <a:spcPct val="100000"/>
              </a:lnSpc>
              <a:spcBef>
                <a:spcPts val="0"/>
              </a:spcBef>
              <a:spcAft>
                <a:spcPts val="600"/>
              </a:spcAft>
            </a:pPr>
            <a:r>
              <a:rPr lang="en-US" sz="1600" dirty="0" smtClean="0">
                <a:solidFill>
                  <a:srgbClr val="0000FF"/>
                </a:solidFill>
              </a:rPr>
              <a:t>Logo, fonts, colors, and communication (audio, video, text)</a:t>
            </a:r>
          </a:p>
          <a:p>
            <a:pPr>
              <a:lnSpc>
                <a:spcPct val="100000"/>
              </a:lnSpc>
              <a:spcAft>
                <a:spcPts val="600"/>
              </a:spcAft>
            </a:pPr>
            <a:r>
              <a:rPr lang="en-US" sz="2000" dirty="0" smtClean="0">
                <a:solidFill>
                  <a:srgbClr val="800000"/>
                </a:solidFill>
              </a:rPr>
              <a:t>Entrepreneurship Awareness</a:t>
            </a:r>
          </a:p>
          <a:p>
            <a:pPr lvl="1">
              <a:lnSpc>
                <a:spcPct val="100000"/>
              </a:lnSpc>
              <a:spcBef>
                <a:spcPts val="0"/>
              </a:spcBef>
              <a:spcAft>
                <a:spcPts val="600"/>
              </a:spcAft>
            </a:pPr>
            <a:r>
              <a:rPr lang="en-US" sz="1600" dirty="0" smtClean="0">
                <a:solidFill>
                  <a:srgbClr val="0000FF"/>
                </a:solidFill>
              </a:rPr>
              <a:t>Entrepreneurship Competition Participations</a:t>
            </a:r>
          </a:p>
          <a:p>
            <a:pPr lvl="1">
              <a:lnSpc>
                <a:spcPct val="100000"/>
              </a:lnSpc>
              <a:spcBef>
                <a:spcPts val="0"/>
              </a:spcBef>
              <a:spcAft>
                <a:spcPts val="600"/>
              </a:spcAft>
            </a:pPr>
            <a:r>
              <a:rPr lang="en-US" sz="1600" dirty="0" smtClean="0">
                <a:solidFill>
                  <a:srgbClr val="0000FF"/>
                </a:solidFill>
              </a:rPr>
              <a:t>Conference/Journal Submissions</a:t>
            </a:r>
          </a:p>
          <a:p>
            <a:pPr>
              <a:lnSpc>
                <a:spcPct val="100000"/>
              </a:lnSpc>
              <a:spcAft>
                <a:spcPts val="600"/>
              </a:spcAft>
            </a:pPr>
            <a:r>
              <a:rPr lang="en-US" sz="2000" dirty="0" smtClean="0">
                <a:solidFill>
                  <a:srgbClr val="800000"/>
                </a:solidFill>
              </a:rPr>
              <a:t>Assistive Application Relevance</a:t>
            </a:r>
          </a:p>
          <a:p>
            <a:pPr lvl="1">
              <a:lnSpc>
                <a:spcPct val="100000"/>
              </a:lnSpc>
              <a:spcBef>
                <a:spcPts val="0"/>
              </a:spcBef>
              <a:spcAft>
                <a:spcPts val="600"/>
              </a:spcAft>
            </a:pPr>
            <a:r>
              <a:rPr lang="en-US" sz="1600" dirty="0" smtClean="0">
                <a:solidFill>
                  <a:srgbClr val="0000FF"/>
                </a:solidFill>
              </a:rPr>
              <a:t>In helping people (especially people in need)</a:t>
            </a:r>
          </a:p>
          <a:p>
            <a:pPr lvl="1">
              <a:lnSpc>
                <a:spcPct val="100000"/>
              </a:lnSpc>
              <a:spcBef>
                <a:spcPts val="0"/>
              </a:spcBef>
              <a:spcAft>
                <a:spcPts val="600"/>
              </a:spcAft>
            </a:pPr>
            <a:r>
              <a:rPr lang="en-US" sz="1600" dirty="0" smtClean="0">
                <a:solidFill>
                  <a:srgbClr val="0000FF"/>
                </a:solidFill>
              </a:rPr>
              <a:t>For social good (common good)</a:t>
            </a:r>
          </a:p>
          <a:p>
            <a:pPr>
              <a:lnSpc>
                <a:spcPct val="100000"/>
              </a:lnSpc>
              <a:spcAft>
                <a:spcPts val="600"/>
              </a:spcAft>
            </a:pPr>
            <a:r>
              <a:rPr lang="en-US" sz="2000" dirty="0" smtClean="0">
                <a:solidFill>
                  <a:srgbClr val="800000"/>
                </a:solidFill>
              </a:rPr>
              <a:t>Technology Soundness</a:t>
            </a:r>
          </a:p>
          <a:p>
            <a:pPr lvl="1">
              <a:lnSpc>
                <a:spcPct val="100000"/>
              </a:lnSpc>
              <a:spcBef>
                <a:spcPts val="0"/>
              </a:spcBef>
              <a:spcAft>
                <a:spcPts val="600"/>
              </a:spcAft>
            </a:pPr>
            <a:r>
              <a:rPr lang="en-US" sz="1600" dirty="0" smtClean="0">
                <a:solidFill>
                  <a:srgbClr val="0000FF"/>
                </a:solidFill>
              </a:rPr>
              <a:t>What you have learned from classes (Data, Algorithms, Math)</a:t>
            </a:r>
          </a:p>
          <a:p>
            <a:pPr lvl="1">
              <a:lnSpc>
                <a:spcPct val="100000"/>
              </a:lnSpc>
              <a:spcBef>
                <a:spcPts val="0"/>
              </a:spcBef>
              <a:spcAft>
                <a:spcPts val="600"/>
              </a:spcAft>
            </a:pPr>
            <a:r>
              <a:rPr lang="en-US" sz="1600" dirty="0" smtClean="0">
                <a:solidFill>
                  <a:srgbClr val="0000FF"/>
                </a:solidFill>
              </a:rPr>
              <a:t>What you will learn on your own of new things (AI, ML, HCI, apps)</a:t>
            </a:r>
            <a:endParaRPr lang="en-US" sz="1600" dirty="0">
              <a:solidFill>
                <a:srgbClr val="0000FF"/>
              </a:solidFill>
            </a:endParaRPr>
          </a:p>
        </p:txBody>
      </p:sp>
    </p:spTree>
    <p:extLst>
      <p:ext uri="{BB962C8B-B14F-4D97-AF65-F5344CB8AC3E}">
        <p14:creationId xmlns:p14="http://schemas.microsoft.com/office/powerpoint/2010/main" val="126397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Weekly Updates</a:t>
            </a:r>
            <a:endParaRPr lang="en-US" dirty="0"/>
          </a:p>
        </p:txBody>
      </p:sp>
      <p:sp>
        <p:nvSpPr>
          <p:cNvPr id="3" name="Text Placeholder 2"/>
          <p:cNvSpPr>
            <a:spLocks noGrp="1"/>
          </p:cNvSpPr>
          <p:nvPr>
            <p:ph type="body" idx="1"/>
          </p:nvPr>
        </p:nvSpPr>
        <p:spPr>
          <a:xfrm>
            <a:off x="381000" y="971550"/>
            <a:ext cx="8610600" cy="3543300"/>
          </a:xfrm>
        </p:spPr>
        <p:txBody>
          <a:bodyPr/>
          <a:lstStyle/>
          <a:p>
            <a:r>
              <a:rPr lang="en-US" sz="2000" dirty="0" smtClean="0">
                <a:hlinkClick r:id="rId2"/>
              </a:rPr>
              <a:t>http://</a:t>
            </a:r>
            <a:r>
              <a:rPr lang="en-US" sz="2000" dirty="0" smtClean="0">
                <a:hlinkClick r:id="rId3"/>
              </a:rPr>
              <a:t>wiki.ccvcl.org</a:t>
            </a:r>
            <a:endParaRPr lang="en-US" dirty="0"/>
          </a:p>
        </p:txBody>
      </p:sp>
      <p:pic>
        <p:nvPicPr>
          <p:cNvPr id="5" name="Picture 4" descr="Wiki-page-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029" y="1523090"/>
            <a:ext cx="6730419" cy="3324275"/>
          </a:xfrm>
          <a:prstGeom prst="rect">
            <a:avLst/>
          </a:prstGeom>
        </p:spPr>
      </p:pic>
      <p:grpSp>
        <p:nvGrpSpPr>
          <p:cNvPr id="13" name="Group 12"/>
          <p:cNvGrpSpPr/>
          <p:nvPr/>
        </p:nvGrpSpPr>
        <p:grpSpPr>
          <a:xfrm>
            <a:off x="994395" y="1666920"/>
            <a:ext cx="7006355" cy="2681764"/>
            <a:chOff x="325175" y="1828800"/>
            <a:chExt cx="8056825" cy="3575685"/>
          </a:xfrm>
        </p:grpSpPr>
        <p:sp>
          <p:nvSpPr>
            <p:cNvPr id="6" name="TextBox 5"/>
            <p:cNvSpPr txBox="1"/>
            <p:nvPr/>
          </p:nvSpPr>
          <p:spPr>
            <a:xfrm>
              <a:off x="325175" y="4419600"/>
              <a:ext cx="5237425" cy="984885"/>
            </a:xfrm>
            <a:prstGeom prst="rect">
              <a:avLst/>
            </a:prstGeom>
            <a:solidFill>
              <a:srgbClr val="FFFF00"/>
            </a:solidFill>
          </p:spPr>
          <p:txBody>
            <a:bodyPr wrap="square" rtlCol="0">
              <a:spAutoFit/>
            </a:bodyPr>
            <a:lstStyle/>
            <a:p>
              <a:r>
                <a:rPr lang="en-US" dirty="0" smtClean="0"/>
                <a:t>Create an account using your </a:t>
              </a:r>
              <a:r>
                <a:rPr lang="en-US" dirty="0" err="1" smtClean="0"/>
                <a:t>ccny</a:t>
              </a:r>
              <a:r>
                <a:rPr lang="en-US" dirty="0" smtClean="0"/>
                <a:t> email</a:t>
              </a:r>
            </a:p>
            <a:p>
              <a:r>
                <a:rPr lang="en-US" dirty="0" smtClean="0"/>
                <a:t>Then check your email (incl. spam folder) to confirm</a:t>
              </a:r>
            </a:p>
            <a:p>
              <a:r>
                <a:rPr lang="en-US" dirty="0" smtClean="0"/>
                <a:t>Before you come back to login</a:t>
              </a:r>
              <a:endParaRPr lang="en-US" dirty="0"/>
            </a:p>
          </p:txBody>
        </p:sp>
        <p:cxnSp>
          <p:nvCxnSpPr>
            <p:cNvPr id="8" name="Straight Arrow Connector 7"/>
            <p:cNvCxnSpPr/>
            <p:nvPr/>
          </p:nvCxnSpPr>
          <p:spPr>
            <a:xfrm flipV="1">
              <a:off x="5562600" y="1828800"/>
              <a:ext cx="2362200" cy="259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562600" y="1828800"/>
              <a:ext cx="2819400" cy="259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3283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485875" y="264475"/>
            <a:ext cx="8183700" cy="147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3200" dirty="0"/>
              <a:t>B</a:t>
            </a:r>
            <a:r>
              <a:rPr lang="en-US" sz="3200" dirty="0"/>
              <a:t>E</a:t>
            </a:r>
            <a:r>
              <a:rPr lang="en" sz="3200" dirty="0"/>
              <a:t>AT: Branding </a:t>
            </a:r>
            <a:r>
              <a:rPr lang="en-US" sz="3200" dirty="0"/>
              <a:t>and Entrepreneurship of </a:t>
            </a:r>
            <a:r>
              <a:rPr lang="en" sz="3200" dirty="0"/>
              <a:t>Assistive Technology for Social Good</a:t>
            </a:r>
          </a:p>
        </p:txBody>
      </p:sp>
      <p:grpSp>
        <p:nvGrpSpPr>
          <p:cNvPr id="2" name="Group 1"/>
          <p:cNvGrpSpPr/>
          <p:nvPr/>
        </p:nvGrpSpPr>
        <p:grpSpPr>
          <a:xfrm>
            <a:off x="5281356" y="1942144"/>
            <a:ext cx="2635718" cy="1924724"/>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485875" y="2284471"/>
            <a:ext cx="3096651" cy="1073625"/>
          </a:xfrm>
          <a:prstGeom prst="rect">
            <a:avLst/>
          </a:prstGeom>
          <a:noFill/>
          <a:ln>
            <a:noFill/>
          </a:ln>
        </p:spPr>
      </p:pic>
      <p:sp>
        <p:nvSpPr>
          <p:cNvPr id="11" name="TextBox 10"/>
          <p:cNvSpPr txBox="1"/>
          <p:nvPr/>
        </p:nvSpPr>
        <p:spPr>
          <a:xfrm>
            <a:off x="3838111" y="1942144"/>
            <a:ext cx="903613" cy="1569660"/>
          </a:xfrm>
          <a:prstGeom prst="rect">
            <a:avLst/>
          </a:prstGeom>
          <a:noFill/>
        </p:spPr>
        <p:txBody>
          <a:bodyPr wrap="none" rtlCol="0">
            <a:spAutoFit/>
          </a:bodyPr>
          <a:lstStyle/>
          <a:p>
            <a:r>
              <a:rPr lang="en-US" sz="9600" dirty="0" smtClean="0">
                <a:solidFill>
                  <a:srgbClr val="FF6600"/>
                </a:solidFill>
              </a:rPr>
              <a:t>+</a:t>
            </a:r>
          </a:p>
        </p:txBody>
      </p:sp>
      <p:grpSp>
        <p:nvGrpSpPr>
          <p:cNvPr id="18" name="Group 17"/>
          <p:cNvGrpSpPr/>
          <p:nvPr/>
        </p:nvGrpSpPr>
        <p:grpSpPr>
          <a:xfrm>
            <a:off x="601933" y="4214456"/>
            <a:ext cx="7941599" cy="713734"/>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extLst/>
            </a:blip>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4008316" y="3506570"/>
            <a:ext cx="783287" cy="707886"/>
          </a:xfrm>
          <a:prstGeom prst="rect">
            <a:avLst/>
          </a:prstGeom>
          <a:noFill/>
        </p:spPr>
        <p:txBody>
          <a:bodyPr wrap="none" rtlCol="0">
            <a:spAutoFit/>
          </a:bodyPr>
          <a:lstStyle/>
          <a:p>
            <a:r>
              <a:rPr lang="en-US" sz="4000" dirty="0" smtClean="0">
                <a:solidFill>
                  <a:srgbClr val="FF6600"/>
                </a:solidFill>
              </a:rPr>
              <a:t>for</a:t>
            </a:r>
            <a:endParaRPr lang="en-US" sz="4000" dirty="0">
              <a:solidFill>
                <a:srgbClr val="FF6600"/>
              </a:solidFill>
            </a:endParaRPr>
          </a:p>
        </p:txBody>
      </p:sp>
    </p:spTree>
    <p:extLst>
      <p:ext uri="{BB962C8B-B14F-4D97-AF65-F5344CB8AC3E}">
        <p14:creationId xmlns:p14="http://schemas.microsoft.com/office/powerpoint/2010/main" val="2949380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485875" y="264475"/>
            <a:ext cx="8183700" cy="147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3200" dirty="0" smtClean="0"/>
              <a:t>B</a:t>
            </a:r>
            <a:r>
              <a:rPr lang="en-US" sz="3200" dirty="0" smtClean="0"/>
              <a:t>E</a:t>
            </a:r>
            <a:r>
              <a:rPr lang="en" sz="3200" dirty="0" smtClean="0"/>
              <a:t>AT: Branding </a:t>
            </a:r>
            <a:r>
              <a:rPr lang="en-US" sz="3200" dirty="0" smtClean="0"/>
              <a:t>and Entrepreneurship of </a:t>
            </a:r>
            <a:r>
              <a:rPr lang="en" sz="3200" dirty="0" smtClean="0"/>
              <a:t>Assistive Technology for Social Good</a:t>
            </a:r>
            <a:endParaRPr lang="en" sz="3200" dirty="0"/>
          </a:p>
        </p:txBody>
      </p:sp>
      <p:grpSp>
        <p:nvGrpSpPr>
          <p:cNvPr id="2" name="Group 1"/>
          <p:cNvGrpSpPr/>
          <p:nvPr/>
        </p:nvGrpSpPr>
        <p:grpSpPr>
          <a:xfrm>
            <a:off x="5281356" y="1942144"/>
            <a:ext cx="2635718" cy="1924724"/>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485875" y="2284471"/>
            <a:ext cx="3096651" cy="1073625"/>
          </a:xfrm>
          <a:prstGeom prst="rect">
            <a:avLst/>
          </a:prstGeom>
          <a:noFill/>
          <a:ln>
            <a:noFill/>
          </a:ln>
        </p:spPr>
      </p:pic>
      <p:sp>
        <p:nvSpPr>
          <p:cNvPr id="11" name="TextBox 10"/>
          <p:cNvSpPr txBox="1"/>
          <p:nvPr/>
        </p:nvSpPr>
        <p:spPr>
          <a:xfrm>
            <a:off x="3838111" y="1942144"/>
            <a:ext cx="903613" cy="1569660"/>
          </a:xfrm>
          <a:prstGeom prst="rect">
            <a:avLst/>
          </a:prstGeom>
          <a:noFill/>
        </p:spPr>
        <p:txBody>
          <a:bodyPr wrap="none" rtlCol="0">
            <a:spAutoFit/>
          </a:bodyPr>
          <a:lstStyle/>
          <a:p>
            <a:r>
              <a:rPr lang="en-US" sz="9600" dirty="0" smtClean="0">
                <a:solidFill>
                  <a:srgbClr val="FF6600"/>
                </a:solidFill>
              </a:rPr>
              <a:t>+</a:t>
            </a:r>
          </a:p>
        </p:txBody>
      </p:sp>
      <p:grpSp>
        <p:nvGrpSpPr>
          <p:cNvPr id="18" name="Group 17"/>
          <p:cNvGrpSpPr/>
          <p:nvPr/>
        </p:nvGrpSpPr>
        <p:grpSpPr>
          <a:xfrm>
            <a:off x="601933" y="4214456"/>
            <a:ext cx="7941599" cy="713734"/>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extLst/>
            </a:blip>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4008316" y="3506570"/>
            <a:ext cx="783287" cy="707886"/>
          </a:xfrm>
          <a:prstGeom prst="rect">
            <a:avLst/>
          </a:prstGeom>
          <a:noFill/>
        </p:spPr>
        <p:txBody>
          <a:bodyPr wrap="none" rtlCol="0">
            <a:spAutoFit/>
          </a:bodyPr>
          <a:lstStyle/>
          <a:p>
            <a:r>
              <a:rPr lang="en-US" sz="4000" dirty="0" smtClean="0">
                <a:solidFill>
                  <a:srgbClr val="FF6600"/>
                </a:solidFill>
              </a:rPr>
              <a:t>for</a:t>
            </a:r>
            <a:endParaRPr lang="en-US" sz="4000" dirty="0">
              <a:solidFill>
                <a:srgbClr val="FF6600"/>
              </a:solidFill>
            </a:endParaRPr>
          </a:p>
        </p:txBody>
      </p:sp>
    </p:spTree>
    <p:extLst>
      <p:ext uri="{BB962C8B-B14F-4D97-AF65-F5344CB8AC3E}">
        <p14:creationId xmlns:p14="http://schemas.microsoft.com/office/powerpoint/2010/main" val="184697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40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smtClean="0"/>
              <a:t>eight </a:t>
            </a:r>
            <a:r>
              <a:rPr lang="en" sz="1800" b="0" dirty="0" smtClean="0"/>
              <a:t>years</a:t>
            </a:r>
            <a:r>
              <a:rPr lang="en" sz="1800" b="0" dirty="0"/>
              <a:t>, there has been a cross-departmental joint senior design course for undergraduate </a:t>
            </a:r>
            <a:r>
              <a:rPr lang="en" sz="1800" b="0" dirty="0" smtClean="0"/>
              <a:t>seniors</a:t>
            </a:r>
            <a:r>
              <a:rPr lang="en-US" sz="1800" b="0" dirty="0" smtClean="0"/>
              <a:t> </a:t>
            </a:r>
            <a:r>
              <a:rPr lang="en-US" sz="1800" b="0" dirty="0" smtClean="0">
                <a:solidFill>
                  <a:srgbClr val="FFFF00"/>
                </a:solidFill>
              </a:rPr>
              <a:t>(20-30 students each year)</a:t>
            </a:r>
            <a:r>
              <a:rPr lang="en" sz="1800" b="0" dirty="0" smtClean="0"/>
              <a:t> </a:t>
            </a:r>
            <a:r>
              <a:rPr lang="en" sz="1800" b="0" dirty="0"/>
              <a:t>majoring in Computer Science (CS), Computer Engineering (CpE) and Electrical Engineering (EE) in the Grove School of Engineering (GSOE) focused in exploring and developing</a:t>
            </a:r>
            <a:r>
              <a:rPr lang="en" sz="1800" b="0" dirty="0">
                <a:solidFill>
                  <a:srgbClr val="FFFF00"/>
                </a:solidFill>
              </a:rPr>
              <a:t> assistive technologies </a:t>
            </a:r>
            <a:r>
              <a:rPr lang="en" sz="1800" b="0" dirty="0"/>
              <a:t>for smart living of all.</a:t>
            </a:r>
            <a:endParaRPr sz="1800" b="0" dirty="0"/>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grpSp>
        <p:nvGrpSpPr>
          <p:cNvPr id="3" name="Group 2"/>
          <p:cNvGrpSpPr/>
          <p:nvPr/>
        </p:nvGrpSpPr>
        <p:grpSpPr>
          <a:xfrm>
            <a:off x="975288" y="2431270"/>
            <a:ext cx="3614837" cy="2088510"/>
            <a:chOff x="4953000" y="1828800"/>
            <a:chExt cx="3763613" cy="1945005"/>
          </a:xfrm>
        </p:grpSpPr>
        <p:pic>
          <p:nvPicPr>
            <p:cNvPr id="4" name="Picture 3"/>
            <p:cNvPicPr>
              <a:picLocks noChangeAspect="1" noChangeArrowheads="1"/>
            </p:cNvPicPr>
            <p:nvPr/>
          </p:nvPicPr>
          <p:blipFill>
            <a:blip r:embed="rId3" cstate="print"/>
            <a:srcRect/>
            <a:stretch>
              <a:fillRect/>
            </a:stretch>
          </p:blipFill>
          <p:spPr bwMode="auto">
            <a:xfrm>
              <a:off x="5791200" y="1828800"/>
              <a:ext cx="2925413" cy="1945005"/>
            </a:xfrm>
            <a:prstGeom prst="rect">
              <a:avLst/>
            </a:prstGeom>
            <a:noFill/>
            <a:ln w="9525">
              <a:noFill/>
              <a:miter lim="800000"/>
              <a:headEnd/>
              <a:tailEnd/>
            </a:ln>
          </p:spPr>
        </p:pic>
        <p:pic>
          <p:nvPicPr>
            <p:cNvPr id="5" name="Picture 1" descr="D:\NSF-M3C\REM2012\2013\Kick-Off\Photos\Zhu, Zhigang.jpg"/>
            <p:cNvPicPr>
              <a:picLocks noChangeAspect="1" noChangeArrowheads="1"/>
            </p:cNvPicPr>
            <p:nvPr/>
          </p:nvPicPr>
          <p:blipFill>
            <a:blip r:embed="rId4" cstate="print"/>
            <a:srcRect/>
            <a:stretch>
              <a:fillRect/>
            </a:stretch>
          </p:blipFill>
          <p:spPr bwMode="auto">
            <a:xfrm>
              <a:off x="4953000" y="1828800"/>
              <a:ext cx="845671" cy="898525"/>
            </a:xfrm>
            <a:prstGeom prst="rect">
              <a:avLst/>
            </a:prstGeom>
            <a:noFill/>
          </p:spPr>
        </p:pic>
      </p:grpSp>
      <p:grpSp>
        <p:nvGrpSpPr>
          <p:cNvPr id="6" name="Group 5"/>
          <p:cNvGrpSpPr/>
          <p:nvPr/>
        </p:nvGrpSpPr>
        <p:grpSpPr>
          <a:xfrm>
            <a:off x="5899685" y="2307876"/>
            <a:ext cx="2355776" cy="1885859"/>
            <a:chOff x="3961852" y="3657599"/>
            <a:chExt cx="2355776" cy="1885859"/>
          </a:xfrm>
        </p:grpSpPr>
        <p:pic>
          <p:nvPicPr>
            <p:cNvPr id="7" name="Picture 6"/>
            <p:cNvPicPr>
              <a:picLocks noChangeAspect="1"/>
            </p:cNvPicPr>
            <p:nvPr/>
          </p:nvPicPr>
          <p:blipFill>
            <a:blip r:embed="rId5"/>
            <a:stretch>
              <a:fillRect/>
            </a:stretch>
          </p:blipFill>
          <p:spPr>
            <a:xfrm>
              <a:off x="4724399" y="3657599"/>
              <a:ext cx="1593229" cy="1593229"/>
            </a:xfrm>
            <a:prstGeom prst="rect">
              <a:avLst/>
            </a:prstGeom>
          </p:spPr>
        </p:pic>
        <p:pic>
          <p:nvPicPr>
            <p:cNvPr id="8" name="Shape 484"/>
            <p:cNvPicPr preferRelativeResize="0">
              <a:picLocks/>
            </p:cNvPicPr>
            <p:nvPr/>
          </p:nvPicPr>
          <p:blipFill rotWithShape="1">
            <a:blip r:embed="rId6">
              <a:alphaModFix/>
            </a:blip>
            <a:srcRect l="15708" t="-1144" r="19370" b="18033"/>
            <a:stretch/>
          </p:blipFill>
          <p:spPr>
            <a:xfrm>
              <a:off x="3961852" y="4581738"/>
              <a:ext cx="762548" cy="961720"/>
            </a:xfrm>
            <a:prstGeom prst="rect">
              <a:avLst/>
            </a:prstGeom>
            <a:noFill/>
            <a:ln>
              <a:noFill/>
            </a:ln>
          </p:spPr>
        </p:pic>
      </p:grpSp>
    </p:spTree>
    <p:extLst>
      <p:ext uri="{BB962C8B-B14F-4D97-AF65-F5344CB8AC3E}">
        <p14:creationId xmlns:p14="http://schemas.microsoft.com/office/powerpoint/2010/main" val="36334287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ARDE-2011-2012\Report-2013\Figure.SH.1.png"/>
          <p:cNvPicPr/>
          <p:nvPr/>
        </p:nvPicPr>
        <p:blipFill>
          <a:blip r:embed="rId2" cstate="print"/>
          <a:srcRect/>
          <a:stretch>
            <a:fillRect/>
          </a:stretch>
        </p:blipFill>
        <p:spPr bwMode="auto">
          <a:xfrm>
            <a:off x="3968847" y="3347179"/>
            <a:ext cx="2551191" cy="1567721"/>
          </a:xfrm>
          <a:prstGeom prst="rect">
            <a:avLst/>
          </a:prstGeom>
          <a:noFill/>
          <a:ln w="9525">
            <a:noFill/>
            <a:miter lim="800000"/>
            <a:headEnd/>
            <a:tailEnd/>
          </a:ln>
        </p:spPr>
      </p:pic>
      <p:sp>
        <p:nvSpPr>
          <p:cNvPr id="20482" name="Title 1"/>
          <p:cNvSpPr>
            <a:spLocks noGrp="1"/>
          </p:cNvSpPr>
          <p:nvPr>
            <p:ph type="title"/>
          </p:nvPr>
        </p:nvSpPr>
        <p:spPr>
          <a:xfrm>
            <a:off x="736600" y="0"/>
            <a:ext cx="7759700" cy="742949"/>
          </a:xfrm>
        </p:spPr>
        <p:txBody>
          <a:bodyPr/>
          <a:lstStyle/>
          <a:p>
            <a:r>
              <a:rPr lang="en-US" dirty="0" smtClean="0"/>
              <a:t>Cross-Disciplinary Projects (CS, CpE, EE)</a:t>
            </a:r>
          </a:p>
        </p:txBody>
      </p:sp>
      <p:sp>
        <p:nvSpPr>
          <p:cNvPr id="20483" name="Content Placeholder 2"/>
          <p:cNvSpPr>
            <a:spLocks noGrp="1"/>
          </p:cNvSpPr>
          <p:nvPr>
            <p:ph idx="1"/>
          </p:nvPr>
        </p:nvSpPr>
        <p:spPr>
          <a:xfrm>
            <a:off x="228600" y="781049"/>
            <a:ext cx="8761646" cy="2743200"/>
          </a:xfrm>
        </p:spPr>
        <p:txBody>
          <a:bodyPr/>
          <a:lstStyle/>
          <a:p>
            <a:r>
              <a:rPr lang="en-US" sz="2200" dirty="0" smtClean="0">
                <a:solidFill>
                  <a:srgbClr val="660066"/>
                </a:solidFill>
              </a:rPr>
              <a:t>Sensing approaches (camera, stereo, IR, ultrasonic, kinect, etc) </a:t>
            </a:r>
          </a:p>
          <a:p>
            <a:r>
              <a:rPr lang="en-US" sz="2200" dirty="0" smtClean="0">
                <a:solidFill>
                  <a:srgbClr val="660066"/>
                </a:solidFill>
              </a:rPr>
              <a:t>Data interpretation algorithms (hardware, smart phone, PC, etc)</a:t>
            </a:r>
          </a:p>
          <a:p>
            <a:r>
              <a:rPr lang="en-US" sz="2200" dirty="0" smtClean="0">
                <a:solidFill>
                  <a:srgbClr val="660066"/>
                </a:solidFill>
              </a:rPr>
              <a:t>Display methods (tactile, audio, speech, visual)</a:t>
            </a:r>
          </a:p>
          <a:p>
            <a:r>
              <a:rPr lang="en-US" sz="2200" dirty="0" smtClean="0">
                <a:solidFill>
                  <a:srgbClr val="660066"/>
                </a:solidFill>
              </a:rPr>
              <a:t>Apps for smart living, smart office, smart health, assistive/accessibility technologies </a:t>
            </a:r>
          </a:p>
        </p:txBody>
      </p:sp>
      <p:grpSp>
        <p:nvGrpSpPr>
          <p:cNvPr id="5" name="Group 4"/>
          <p:cNvGrpSpPr/>
          <p:nvPr/>
        </p:nvGrpSpPr>
        <p:grpSpPr>
          <a:xfrm>
            <a:off x="491307" y="3495674"/>
            <a:ext cx="2642378" cy="645795"/>
            <a:chOff x="3810000" y="3352800"/>
            <a:chExt cx="4794885" cy="1524000"/>
          </a:xfrm>
        </p:grpSpPr>
        <p:pic>
          <p:nvPicPr>
            <p:cNvPr id="6" name="Picture 3"/>
            <p:cNvPicPr>
              <a:picLocks noChangeAspect="1" noChangeArrowheads="1"/>
            </p:cNvPicPr>
            <p:nvPr/>
          </p:nvPicPr>
          <p:blipFill>
            <a:blip r:embed="rId3" cstate="print"/>
            <a:srcRect/>
            <a:stretch>
              <a:fillRect/>
            </a:stretch>
          </p:blipFill>
          <p:spPr bwMode="auto">
            <a:xfrm>
              <a:off x="7233285" y="3352800"/>
              <a:ext cx="1371600" cy="1524000"/>
            </a:xfrm>
            <a:prstGeom prst="rect">
              <a:avLst/>
            </a:prstGeom>
            <a:noFill/>
          </p:spPr>
        </p:pic>
        <p:pic>
          <p:nvPicPr>
            <p:cNvPr id="7" name="Picture 4"/>
            <p:cNvPicPr>
              <a:picLocks noChangeAspect="1" noChangeArrowheads="1"/>
            </p:cNvPicPr>
            <p:nvPr/>
          </p:nvPicPr>
          <p:blipFill>
            <a:blip r:embed="rId4" cstate="print"/>
            <a:srcRect/>
            <a:stretch>
              <a:fillRect/>
            </a:stretch>
          </p:blipFill>
          <p:spPr bwMode="auto">
            <a:xfrm>
              <a:off x="3810000" y="3352800"/>
              <a:ext cx="1455626" cy="1447800"/>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5486400" y="3352800"/>
              <a:ext cx="1514475" cy="1466850"/>
            </a:xfrm>
            <a:prstGeom prst="rect">
              <a:avLst/>
            </a:prstGeom>
            <a:noFill/>
          </p:spPr>
        </p:pic>
      </p:grpSp>
      <p:grpSp>
        <p:nvGrpSpPr>
          <p:cNvPr id="9" name="Group 3"/>
          <p:cNvGrpSpPr>
            <a:grpSpLocks/>
          </p:cNvGrpSpPr>
          <p:nvPr/>
        </p:nvGrpSpPr>
        <p:grpSpPr bwMode="auto">
          <a:xfrm>
            <a:off x="7184207" y="3347180"/>
            <a:ext cx="1562100" cy="1409699"/>
            <a:chOff x="3658553" y="-2711450"/>
            <a:chExt cx="6071235" cy="4753476"/>
          </a:xfrm>
        </p:grpSpPr>
        <p:pic>
          <p:nvPicPr>
            <p:cNvPr id="10" name="Picture 3" descr="L:\NSF-M3C\BC-retina-implants.jpg"/>
            <p:cNvPicPr>
              <a:picLocks noChangeAspect="1" noChangeArrowheads="1"/>
            </p:cNvPicPr>
            <p:nvPr/>
          </p:nvPicPr>
          <p:blipFill>
            <a:blip r:embed="rId6" cstate="print"/>
            <a:srcRect/>
            <a:stretch>
              <a:fillRect/>
            </a:stretch>
          </p:blipFill>
          <p:spPr bwMode="auto">
            <a:xfrm>
              <a:off x="3658553" y="-2707774"/>
              <a:ext cx="2730500" cy="4749800"/>
            </a:xfrm>
            <a:prstGeom prst="rect">
              <a:avLst/>
            </a:prstGeom>
            <a:noFill/>
            <a:ln w="9525">
              <a:noFill/>
              <a:miter lim="800000"/>
              <a:headEnd/>
              <a:tailEnd/>
            </a:ln>
          </p:spPr>
        </p:pic>
        <p:pic>
          <p:nvPicPr>
            <p:cNvPr id="11" name="Picture 4" descr="L:\NSF-M3C\BC-IR-tactile.jpg"/>
            <p:cNvPicPr>
              <a:picLocks noChangeAspect="1" noChangeArrowheads="1"/>
            </p:cNvPicPr>
            <p:nvPr/>
          </p:nvPicPr>
          <p:blipFill>
            <a:blip r:embed="rId7" cstate="print"/>
            <a:srcRect/>
            <a:stretch>
              <a:fillRect/>
            </a:stretch>
          </p:blipFill>
          <p:spPr bwMode="auto">
            <a:xfrm>
              <a:off x="6402388" y="-2711450"/>
              <a:ext cx="3327400" cy="4749800"/>
            </a:xfrm>
            <a:prstGeom prst="rect">
              <a:avLst/>
            </a:prstGeom>
            <a:noFill/>
            <a:ln w="9525">
              <a:noFill/>
              <a:miter lim="800000"/>
              <a:headEnd/>
              <a:tailEnd/>
            </a:ln>
          </p:spPr>
        </p:pic>
      </p:grpSp>
      <p:pic>
        <p:nvPicPr>
          <p:cNvPr id="12" name="Picture 11" descr="D:\GARDE-2011-2012\Report-2013\Figure.IN.1.png"/>
          <p:cNvPicPr/>
          <p:nvPr/>
        </p:nvPicPr>
        <p:blipFill>
          <a:blip r:embed="rId8" cstate="print"/>
          <a:srcRect/>
          <a:stretch>
            <a:fillRect/>
          </a:stretch>
        </p:blipFill>
        <p:spPr bwMode="auto">
          <a:xfrm>
            <a:off x="2089247" y="4295774"/>
            <a:ext cx="1683358" cy="742950"/>
          </a:xfrm>
          <a:prstGeom prst="rect">
            <a:avLst/>
          </a:prstGeom>
          <a:noFill/>
          <a:ln w="9525">
            <a:noFill/>
            <a:miter lim="800000"/>
            <a:headEnd/>
            <a:tailEnd/>
          </a:ln>
        </p:spPr>
      </p:pic>
    </p:spTree>
    <p:extLst>
      <p:ext uri="{BB962C8B-B14F-4D97-AF65-F5344CB8AC3E}">
        <p14:creationId xmlns:p14="http://schemas.microsoft.com/office/powerpoint/2010/main" val="30343954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smtClean="0"/>
              <a:t>AT: Sponsors and Community Partners</a:t>
            </a:r>
          </a:p>
        </p:txBody>
      </p:sp>
      <p:sp>
        <p:nvSpPr>
          <p:cNvPr id="44036" name="Rectangle 3"/>
          <p:cNvSpPr>
            <a:spLocks noGrp="1" noChangeArrowheads="1"/>
          </p:cNvSpPr>
          <p:nvPr>
            <p:ph type="body" idx="1"/>
          </p:nvPr>
        </p:nvSpPr>
        <p:spPr bwMode="auto">
          <a:xfrm>
            <a:off x="0" y="857250"/>
            <a:ext cx="7937500" cy="37719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eaLnBrk="1" hangingPunct="1">
              <a:lnSpc>
                <a:spcPct val="90000"/>
              </a:lnSpc>
            </a:pPr>
            <a:r>
              <a:rPr lang="en-US" sz="2400" dirty="0" smtClean="0">
                <a:solidFill>
                  <a:srgbClr val="020BBE"/>
                </a:solidFill>
              </a:rPr>
              <a:t>NSF GARDE </a:t>
            </a:r>
            <a:r>
              <a:rPr lang="en-US" sz="2400" dirty="0" smtClean="0">
                <a:solidFill>
                  <a:srgbClr val="660066"/>
                </a:solidFill>
              </a:rPr>
              <a:t>(</a:t>
            </a:r>
            <a:r>
              <a:rPr lang="en-US" sz="2400" dirty="0">
                <a:solidFill>
                  <a:srgbClr val="660066"/>
                </a:solidFill>
              </a:rPr>
              <a:t>Gen &amp; Age </a:t>
            </a:r>
            <a:r>
              <a:rPr lang="en-US" sz="2400" dirty="0" err="1">
                <a:solidFill>
                  <a:srgbClr val="660066"/>
                </a:solidFill>
              </a:rPr>
              <a:t>Rel</a:t>
            </a:r>
            <a:r>
              <a:rPr lang="en-US" sz="2400" dirty="0">
                <a:solidFill>
                  <a:srgbClr val="660066"/>
                </a:solidFill>
              </a:rPr>
              <a:t> Disabilities Eng)</a:t>
            </a:r>
            <a:endParaRPr lang="en-US" sz="2400" b="0" dirty="0" smtClean="0">
              <a:solidFill>
                <a:srgbClr val="660066"/>
              </a:solidFill>
            </a:endParaRPr>
          </a:p>
          <a:p>
            <a:pPr lvl="1" eaLnBrk="1" hangingPunct="1">
              <a:lnSpc>
                <a:spcPct val="90000"/>
              </a:lnSpc>
            </a:pPr>
            <a:r>
              <a:rPr lang="en-US" sz="2100" dirty="0">
                <a:solidFill>
                  <a:srgbClr val="660066"/>
                </a:solidFill>
              </a:rPr>
              <a:t>Senior Design Program on Assistive Technology to Aid Visually Impaired </a:t>
            </a:r>
            <a:r>
              <a:rPr lang="en-US" sz="2100" dirty="0" smtClean="0">
                <a:solidFill>
                  <a:srgbClr val="660066"/>
                </a:solidFill>
              </a:rPr>
              <a:t>People </a:t>
            </a:r>
            <a:r>
              <a:rPr lang="pl-PL" sz="2100" dirty="0">
                <a:solidFill>
                  <a:srgbClr val="660066"/>
                </a:solidFill>
              </a:rPr>
              <a:t>(</a:t>
            </a:r>
            <a:r>
              <a:rPr lang="pl-PL" sz="2100" dirty="0" err="1">
                <a:solidFill>
                  <a:srgbClr val="660066"/>
                </a:solidFill>
              </a:rPr>
              <a:t>Award</a:t>
            </a:r>
            <a:r>
              <a:rPr lang="pl-PL" sz="2100" dirty="0">
                <a:solidFill>
                  <a:srgbClr val="660066"/>
                </a:solidFill>
              </a:rPr>
              <a:t> #1160046</a:t>
            </a:r>
            <a:r>
              <a:rPr lang="pl-PL" sz="2100" dirty="0" smtClean="0">
                <a:solidFill>
                  <a:srgbClr val="660066"/>
                </a:solidFill>
              </a:rPr>
              <a:t>)</a:t>
            </a:r>
          </a:p>
          <a:p>
            <a:pPr lvl="1" eaLnBrk="1" hangingPunct="1">
              <a:lnSpc>
                <a:spcPct val="90000"/>
              </a:lnSpc>
            </a:pPr>
            <a:endParaRPr lang="en-US" sz="2400" b="0" dirty="0" smtClean="0"/>
          </a:p>
          <a:p>
            <a:pPr eaLnBrk="1" hangingPunct="1"/>
            <a:r>
              <a:rPr lang="en-US" sz="2400" dirty="0" smtClean="0">
                <a:solidFill>
                  <a:srgbClr val="020BBE"/>
                </a:solidFill>
              </a:rPr>
              <a:t>VentureWell </a:t>
            </a:r>
            <a:r>
              <a:rPr lang="en-US" sz="2400" b="0" dirty="0" smtClean="0">
                <a:solidFill>
                  <a:srgbClr val="660066"/>
                </a:solidFill>
              </a:rPr>
              <a:t>(formerly NCIIA)</a:t>
            </a:r>
          </a:p>
          <a:p>
            <a:pPr lvl="1"/>
            <a:r>
              <a:rPr lang="en-US" sz="2000" dirty="0" smtClean="0">
                <a:solidFill>
                  <a:srgbClr val="660066"/>
                </a:solidFill>
              </a:rPr>
              <a:t>Course and Program: Human </a:t>
            </a:r>
            <a:r>
              <a:rPr lang="en-US" sz="2000" dirty="0">
                <a:solidFill>
                  <a:srgbClr val="660066"/>
                </a:solidFill>
              </a:rPr>
              <a:t>and Machine Intelligence - Perception, Computation and </a:t>
            </a:r>
            <a:r>
              <a:rPr lang="en-US" sz="2000" dirty="0" smtClean="0">
                <a:solidFill>
                  <a:srgbClr val="660066"/>
                </a:solidFill>
              </a:rPr>
              <a:t>Action </a:t>
            </a:r>
            <a:r>
              <a:rPr lang="pl-PL" sz="2000" dirty="0">
                <a:solidFill>
                  <a:srgbClr val="660066"/>
                </a:solidFill>
              </a:rPr>
              <a:t>(</a:t>
            </a:r>
            <a:r>
              <a:rPr lang="pl-PL" sz="2000" dirty="0" err="1">
                <a:solidFill>
                  <a:srgbClr val="660066"/>
                </a:solidFill>
              </a:rPr>
              <a:t>Award</a:t>
            </a:r>
            <a:r>
              <a:rPr lang="pl-PL" sz="2000" dirty="0">
                <a:solidFill>
                  <a:srgbClr val="660066"/>
                </a:solidFill>
              </a:rPr>
              <a:t> # 10087-12</a:t>
            </a:r>
            <a:r>
              <a:rPr lang="pl-PL" sz="2000" dirty="0" smtClean="0">
                <a:solidFill>
                  <a:srgbClr val="660066"/>
                </a:solidFill>
              </a:rPr>
              <a:t>)</a:t>
            </a:r>
          </a:p>
          <a:p>
            <a:pPr lvl="1"/>
            <a:endParaRPr lang="en-US" sz="2800" dirty="0">
              <a:solidFill>
                <a:schemeClr val="tx1"/>
              </a:solidFill>
            </a:endParaRPr>
          </a:p>
          <a:p>
            <a:pPr>
              <a:lnSpc>
                <a:spcPct val="90000"/>
              </a:lnSpc>
            </a:pPr>
            <a:r>
              <a:rPr lang="en-US" sz="2400" dirty="0" smtClean="0">
                <a:solidFill>
                  <a:srgbClr val="020BBE"/>
                </a:solidFill>
              </a:rPr>
              <a:t>NYSID CREATE</a:t>
            </a:r>
            <a:endParaRPr lang="en-US" sz="2400" dirty="0"/>
          </a:p>
          <a:p>
            <a:pPr lvl="1">
              <a:lnSpc>
                <a:spcPct val="90000"/>
              </a:lnSpc>
            </a:pPr>
            <a:r>
              <a:rPr lang="en-US" sz="2000" dirty="0" smtClean="0"/>
              <a:t> </a:t>
            </a:r>
            <a:r>
              <a:rPr lang="en-US" sz="2000" dirty="0" smtClean="0">
                <a:solidFill>
                  <a:srgbClr val="660066"/>
                </a:solidFill>
              </a:rPr>
              <a:t>Cultivating </a:t>
            </a:r>
            <a:r>
              <a:rPr lang="en-US" sz="2000" dirty="0">
                <a:solidFill>
                  <a:srgbClr val="660066"/>
                </a:solidFill>
              </a:rPr>
              <a:t>Resources for Employment with Assistive Technology </a:t>
            </a:r>
          </a:p>
          <a:p>
            <a:pPr lvl="1">
              <a:lnSpc>
                <a:spcPct val="90000"/>
              </a:lnSpc>
            </a:pPr>
            <a:endParaRPr lang="en-US" sz="2000" dirty="0"/>
          </a:p>
          <a:p>
            <a:pPr>
              <a:lnSpc>
                <a:spcPct val="90000"/>
              </a:lnSpc>
            </a:pPr>
            <a:r>
              <a:rPr lang="en-US" sz="2400" dirty="0" smtClean="0">
                <a:solidFill>
                  <a:srgbClr val="020BBE"/>
                </a:solidFill>
              </a:rPr>
              <a:t>Service Agencies </a:t>
            </a:r>
            <a:r>
              <a:rPr lang="en-US" sz="2400" dirty="0" smtClean="0">
                <a:solidFill>
                  <a:srgbClr val="660066"/>
                </a:solidFill>
              </a:rPr>
              <a:t>(for ASD and BVIs)</a:t>
            </a:r>
            <a:endParaRPr lang="en-US" sz="2400" dirty="0">
              <a:solidFill>
                <a:srgbClr val="660066"/>
              </a:solidFill>
            </a:endParaRPr>
          </a:p>
          <a:p>
            <a:pPr lvl="1">
              <a:lnSpc>
                <a:spcPct val="90000"/>
              </a:lnSpc>
            </a:pPr>
            <a:r>
              <a:rPr lang="en-US" sz="2000" dirty="0">
                <a:solidFill>
                  <a:srgbClr val="660066"/>
                </a:solidFill>
              </a:rPr>
              <a:t> </a:t>
            </a:r>
            <a:r>
              <a:rPr lang="en-US" sz="2000" dirty="0" smtClean="0">
                <a:solidFill>
                  <a:srgbClr val="660066"/>
                </a:solidFill>
              </a:rPr>
              <a:t>Goodwill Industrials</a:t>
            </a:r>
          </a:p>
          <a:p>
            <a:pPr lvl="1">
              <a:lnSpc>
                <a:spcPct val="90000"/>
              </a:lnSpc>
            </a:pPr>
            <a:r>
              <a:rPr lang="en-US" sz="2000" dirty="0">
                <a:solidFill>
                  <a:srgbClr val="660066"/>
                </a:solidFill>
              </a:rPr>
              <a:t> Lighthouse </a:t>
            </a:r>
            <a:r>
              <a:rPr lang="en-US" sz="2000" dirty="0" smtClean="0">
                <a:solidFill>
                  <a:srgbClr val="660066"/>
                </a:solidFill>
              </a:rPr>
              <a:t>Guild</a:t>
            </a:r>
          </a:p>
          <a:p>
            <a:pPr lvl="1">
              <a:lnSpc>
                <a:spcPct val="90000"/>
              </a:lnSpc>
            </a:pPr>
            <a:r>
              <a:rPr lang="en-US" sz="2000" dirty="0" smtClean="0">
                <a:solidFill>
                  <a:srgbClr val="660066"/>
                </a:solidFill>
              </a:rPr>
              <a:t> NYS Commission for the Blind</a:t>
            </a:r>
            <a:endParaRPr lang="en-US" sz="2000" b="0" dirty="0" smtClean="0">
              <a:solidFill>
                <a:srgbClr val="660066"/>
              </a:solidFill>
            </a:endParaRPr>
          </a:p>
        </p:txBody>
      </p:sp>
      <p:pic>
        <p:nvPicPr>
          <p:cNvPr id="16" name="Shape 14"/>
          <p:cNvPicPr preferRelativeResize="0"/>
          <p:nvPr/>
        </p:nvPicPr>
        <p:blipFill rotWithShape="1">
          <a:blip r:embed="rId3">
            <a:alphaModFix/>
          </a:blip>
          <a:srcRect/>
          <a:stretch/>
        </p:blipFill>
        <p:spPr>
          <a:xfrm>
            <a:off x="8080221" y="857250"/>
            <a:ext cx="847879" cy="857250"/>
          </a:xfrm>
          <a:prstGeom prst="rect">
            <a:avLst/>
          </a:prstGeom>
          <a:noFill/>
          <a:ln>
            <a:noFill/>
          </a:ln>
        </p:spPr>
      </p:pic>
      <p:pic>
        <p:nvPicPr>
          <p:cNvPr id="4" name="Picture 3" descr="WentureWel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173" y="1676698"/>
            <a:ext cx="2420128" cy="406506"/>
          </a:xfrm>
          <a:prstGeom prst="rect">
            <a:avLst/>
          </a:prstGeom>
        </p:spPr>
      </p:pic>
      <p:pic>
        <p:nvPicPr>
          <p:cNvPr id="15" name="Picture 1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40208" y="2444375"/>
            <a:ext cx="1110093" cy="713734"/>
          </a:xfrm>
          <a:prstGeom prst="rect">
            <a:avLst/>
          </a:prstGeom>
        </p:spPr>
      </p:pic>
      <p:pic>
        <p:nvPicPr>
          <p:cNvPr id="7" name="Picture 6" descr="lighthouse-guil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127" y="3886200"/>
            <a:ext cx="2162858" cy="356461"/>
          </a:xfrm>
          <a:prstGeom prst="rect">
            <a:avLst/>
          </a:prstGeom>
        </p:spPr>
      </p:pic>
      <p:pic>
        <p:nvPicPr>
          <p:cNvPr id="8" name="Picture 7"/>
          <p:cNvPicPr>
            <a:picLocks noChangeAspect="1"/>
          </p:cNvPicPr>
          <p:nvPr/>
        </p:nvPicPr>
        <p:blipFill>
          <a:blip r:embed="rId7"/>
          <a:stretch>
            <a:fillRect/>
          </a:stretch>
        </p:blipFill>
        <p:spPr>
          <a:xfrm>
            <a:off x="7586886" y="3543301"/>
            <a:ext cx="818999" cy="487454"/>
          </a:xfrm>
          <a:prstGeom prst="rect">
            <a:avLst/>
          </a:prstGeom>
          <a:solidFill>
            <a:srgbClr val="3366FF"/>
          </a:solidFill>
        </p:spPr>
      </p:pic>
      <p:pic>
        <p:nvPicPr>
          <p:cNvPr id="9" name="NYSCB.png"/>
          <p:cNvPicPr>
            <a:picLocks noChangeAspect="1"/>
          </p:cNvPicPr>
          <p:nvPr/>
        </p:nvPicPr>
        <p:blipFill>
          <a:blip r:embed="rId8">
            <a:extLst/>
          </a:blip>
          <a:stretch>
            <a:fillRect/>
          </a:stretch>
        </p:blipFill>
        <p:spPr>
          <a:xfrm>
            <a:off x="6756217" y="4158389"/>
            <a:ext cx="1764406" cy="413611"/>
          </a:xfrm>
          <a:prstGeom prst="rect">
            <a:avLst/>
          </a:prstGeom>
          <a:ln w="12700">
            <a:miter lim="400000"/>
          </a:ln>
        </p:spPr>
      </p:pic>
    </p:spTree>
    <p:extLst>
      <p:ext uri="{BB962C8B-B14F-4D97-AF65-F5344CB8AC3E}">
        <p14:creationId xmlns:p14="http://schemas.microsoft.com/office/powerpoint/2010/main" val="36146720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192441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smtClean="0"/>
              <a:t>eight </a:t>
            </a:r>
            <a:r>
              <a:rPr lang="en" sz="1800" b="0" dirty="0" smtClean="0"/>
              <a:t>years</a:t>
            </a:r>
            <a:r>
              <a:rPr lang="en" sz="1800" b="0" dirty="0"/>
              <a:t>, there has been a cross-departmental joint senior design course for undergraduate seniors majoring in Computer Science (CS), Computer Engineering (CpE) and Electrical Engineering (EE) in the Grove School of Engineering (GSOE) focused in exploring and developing </a:t>
            </a:r>
            <a:r>
              <a:rPr lang="en" sz="1800" b="0" dirty="0">
                <a:solidFill>
                  <a:srgbClr val="FFFF00"/>
                </a:solidFill>
              </a:rPr>
              <a:t>assistive technologies</a:t>
            </a:r>
            <a:r>
              <a:rPr lang="en" sz="1800" b="0" dirty="0"/>
              <a:t> for smart living of all</a:t>
            </a:r>
            <a:r>
              <a:rPr lang="en" sz="1800" b="0" dirty="0" smtClean="0"/>
              <a:t>.</a:t>
            </a:r>
            <a:endParaRPr sz="1800" b="0" dirty="0"/>
          </a:p>
        </p:txBody>
      </p:sp>
      <p:sp>
        <p:nvSpPr>
          <p:cNvPr id="3" name="Google Shape;124;p21"/>
          <p:cNvSpPr txBox="1">
            <a:spLocks/>
          </p:cNvSpPr>
          <p:nvPr/>
        </p:nvSpPr>
        <p:spPr>
          <a:xfrm>
            <a:off x="545100" y="2209893"/>
            <a:ext cx="8053800" cy="2166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nSpc>
                <a:spcPct val="115000"/>
              </a:lnSpc>
              <a:spcBef>
                <a:spcPts val="1600"/>
              </a:spcBef>
              <a:buClr>
                <a:schemeClr val="dk2"/>
              </a:buClr>
              <a:buSzPts val="1100"/>
              <a:buFont typeface="Arial"/>
              <a:buNone/>
            </a:pPr>
            <a:r>
              <a:rPr lang="en" sz="1800" dirty="0" smtClean="0"/>
              <a:t>BUT</a:t>
            </a:r>
            <a:r>
              <a:rPr lang="en" sz="1800" b="0" dirty="0" smtClean="0"/>
              <a:t> students </a:t>
            </a:r>
            <a:r>
              <a:rPr lang="en-US" sz="1800" b="0" dirty="0" smtClean="0"/>
              <a:t>may not </a:t>
            </a:r>
            <a:r>
              <a:rPr lang="en" sz="1800" b="0" dirty="0" smtClean="0"/>
              <a:t>know how to successfully </a:t>
            </a:r>
            <a:r>
              <a:rPr lang="en" sz="1800" dirty="0" smtClean="0">
                <a:solidFill>
                  <a:srgbClr val="FFFF00"/>
                </a:solidFill>
              </a:rPr>
              <a:t>communicate</a:t>
            </a:r>
            <a:r>
              <a:rPr lang="en" sz="1800" b="0" dirty="0" smtClean="0">
                <a:solidFill>
                  <a:srgbClr val="FFFF00"/>
                </a:solidFill>
              </a:rPr>
              <a:t> </a:t>
            </a:r>
            <a:r>
              <a:rPr lang="en" sz="1800" b="0" dirty="0" smtClean="0"/>
              <a:t>with the users, investors, stakeholders and community partners to really make their breakthrough work ACTIONABLE. Additionally, they </a:t>
            </a:r>
            <a:r>
              <a:rPr lang="en-US" sz="1800" b="0" dirty="0" smtClean="0"/>
              <a:t>may </a:t>
            </a:r>
            <a:r>
              <a:rPr lang="en" sz="1800" b="0" dirty="0" smtClean="0"/>
              <a:t>lack the </a:t>
            </a:r>
            <a:r>
              <a:rPr lang="en" sz="1800" b="0" dirty="0" smtClean="0">
                <a:solidFill>
                  <a:srgbClr val="FFFF00"/>
                </a:solidFill>
              </a:rPr>
              <a:t>entrepreneurship</a:t>
            </a:r>
            <a:r>
              <a:rPr lang="en" sz="1800" b="0" dirty="0" smtClean="0"/>
              <a:t> skills that will help them turn their brilliant ideas into reality.</a:t>
            </a:r>
          </a:p>
          <a:p>
            <a:pPr>
              <a:lnSpc>
                <a:spcPct val="115000"/>
              </a:lnSpc>
              <a:spcBef>
                <a:spcPts val="1600"/>
              </a:spcBef>
              <a:buClr>
                <a:schemeClr val="dk2"/>
              </a:buClr>
              <a:buSzPts val="1100"/>
              <a:buFont typeface="Arial"/>
              <a:buNone/>
            </a:pPr>
            <a:r>
              <a:rPr lang="en" sz="1800" dirty="0" smtClean="0"/>
              <a:t>THEREFORE</a:t>
            </a:r>
            <a:r>
              <a:rPr lang="en" sz="1800" b="0" dirty="0" smtClean="0"/>
              <a:t> we will to tap into CCNY’s resources (BIC program and the Zahn Center) teach them useful and practical the </a:t>
            </a:r>
            <a:r>
              <a:rPr lang="en" sz="1800" dirty="0" smtClean="0">
                <a:solidFill>
                  <a:srgbClr val="FFFF00"/>
                </a:solidFill>
              </a:rPr>
              <a:t>branding, storytelling and entrepreneurship</a:t>
            </a:r>
            <a:r>
              <a:rPr lang="en" sz="1800" b="0" dirty="0" smtClean="0"/>
              <a:t> skills they need.</a:t>
            </a:r>
          </a:p>
          <a:p>
            <a:pPr>
              <a:lnSpc>
                <a:spcPct val="115000"/>
              </a:lnSpc>
              <a:spcBef>
                <a:spcPts val="1600"/>
              </a:spcBef>
              <a:spcAft>
                <a:spcPts val="1600"/>
              </a:spcAft>
            </a:pPr>
            <a:endParaRPr lang="en" sz="18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267900" y="339055"/>
            <a:ext cx="8608200" cy="4012091"/>
          </a:xfrm>
          <a:prstGeom prst="rect">
            <a:avLst/>
          </a:prstGeom>
        </p:spPr>
        <p:txBody>
          <a:bodyPr spcFirstLastPara="1" wrap="square" lIns="91425" tIns="91425" rIns="91425" bIns="91425" anchor="t" anchorCtr="0">
            <a:noAutofit/>
          </a:bodyPr>
          <a:lstStyle/>
          <a:p>
            <a:pPr lvl="0">
              <a:lnSpc>
                <a:spcPct val="115000"/>
              </a:lnSpc>
            </a:pPr>
            <a:r>
              <a:rPr lang="en-US" sz="1800" dirty="0" smtClean="0"/>
              <a:t>BEAT Instructors</a:t>
            </a:r>
            <a:r>
              <a:rPr lang="en" sz="1800" dirty="0" smtClean="0"/>
              <a:t>:</a:t>
            </a:r>
            <a:br>
              <a:rPr lang="en" sz="1800" dirty="0" smtClean="0"/>
            </a:br>
            <a:r>
              <a:rPr lang="en" sz="1600" b="0" dirty="0" smtClean="0">
                <a:solidFill>
                  <a:srgbClr val="008000"/>
                </a:solidFill>
              </a:rPr>
              <a:t>Zhigang Zhu, Kayser Chair Professor of Computer Science, </a:t>
            </a:r>
            <a:r>
              <a:rPr lang="en-US" sz="1600" b="0" dirty="0" smtClean="0">
                <a:solidFill>
                  <a:srgbClr val="008000"/>
                </a:solidFill>
              </a:rPr>
              <a:t>GSOE</a:t>
            </a:r>
            <a:r>
              <a:rPr lang="en" sz="1600" b="0" dirty="0" smtClean="0">
                <a:solidFill>
                  <a:srgbClr val="008000"/>
                </a:solidFill>
              </a:rPr>
              <a:t>, CCNY</a:t>
            </a:r>
            <a:br>
              <a:rPr lang="en" sz="1600" b="0" dirty="0" smtClean="0">
                <a:solidFill>
                  <a:srgbClr val="008000"/>
                </a:solidFill>
              </a:rPr>
            </a:br>
            <a:r>
              <a:rPr lang="en" sz="1600" b="0" dirty="0" smtClean="0">
                <a:solidFill>
                  <a:srgbClr val="0000FF"/>
                </a:solidFill>
              </a:rPr>
              <a:t>Gerardo A Blumenkrantz, Associate Professor, Media &amp; Communication Arts, Branding + Integrated Communications (BIC) Creative Track, CCNY</a:t>
            </a:r>
            <a:br>
              <a:rPr lang="en" sz="1600" b="0" dirty="0" smtClean="0">
                <a:solidFill>
                  <a:srgbClr val="0000FF"/>
                </a:solidFill>
              </a:rPr>
            </a:br>
            <a:r>
              <a:rPr lang="en-US" sz="1600" b="0" dirty="0" smtClean="0">
                <a:solidFill>
                  <a:srgbClr val="FF6600"/>
                </a:solidFill>
              </a:rPr>
              <a:t>Katherine Olives</a:t>
            </a:r>
            <a:r>
              <a:rPr lang="en" sz="1600" b="0" dirty="0" smtClean="0">
                <a:solidFill>
                  <a:srgbClr val="FF6600"/>
                </a:solidFill>
              </a:rPr>
              <a:t>, </a:t>
            </a:r>
            <a:r>
              <a:rPr lang="en-US" sz="1600" b="0" dirty="0" smtClean="0">
                <a:solidFill>
                  <a:srgbClr val="FF6600"/>
                </a:solidFill>
              </a:rPr>
              <a:t>Program </a:t>
            </a:r>
            <a:r>
              <a:rPr lang="en" sz="1600" b="0" dirty="0" smtClean="0">
                <a:solidFill>
                  <a:srgbClr val="FF6600"/>
                </a:solidFill>
              </a:rPr>
              <a:t>Manag</a:t>
            </a:r>
            <a:r>
              <a:rPr lang="en-US" sz="1600" b="0" dirty="0" smtClean="0">
                <a:solidFill>
                  <a:srgbClr val="FF6600"/>
                </a:solidFill>
              </a:rPr>
              <a:t>e</a:t>
            </a:r>
            <a:r>
              <a:rPr lang="en" sz="1600" b="0" dirty="0" smtClean="0">
                <a:solidFill>
                  <a:srgbClr val="FF6600"/>
                </a:solidFill>
              </a:rPr>
              <a:t>r, Zahn Innovation Center</a:t>
            </a:r>
            <a:r>
              <a:rPr lang="en" sz="1600" dirty="0" smtClean="0">
                <a:solidFill>
                  <a:srgbClr val="FF6600"/>
                </a:solidFill>
              </a:rPr>
              <a:t/>
            </a:r>
            <a:br>
              <a:rPr lang="en" sz="1600" dirty="0" smtClean="0">
                <a:solidFill>
                  <a:srgbClr val="FF6600"/>
                </a:solidFill>
              </a:rPr>
            </a:br>
            <a:r>
              <a:rPr lang="en" sz="1800" dirty="0" smtClean="0">
                <a:solidFill>
                  <a:srgbClr val="660066"/>
                </a:solidFill>
              </a:rPr>
              <a:t/>
            </a:r>
            <a:br>
              <a:rPr lang="en" sz="1800" dirty="0" smtClean="0">
                <a:solidFill>
                  <a:srgbClr val="660066"/>
                </a:solidFill>
              </a:rPr>
            </a:br>
            <a:r>
              <a:rPr lang="en" sz="1800" dirty="0" smtClean="0"/>
              <a:t>Other Collaborators and Partners:</a:t>
            </a:r>
            <a:br>
              <a:rPr lang="en" sz="1800" dirty="0" smtClean="0"/>
            </a:br>
            <a:r>
              <a:rPr lang="en" sz="1600" b="0" dirty="0" smtClean="0">
                <a:solidFill>
                  <a:srgbClr val="660066"/>
                </a:solidFill>
              </a:rPr>
              <a:t>Jizhong Xiao, Professor of Electrical Engineering, Grove School of Engineering, CCNY</a:t>
            </a:r>
            <a:br>
              <a:rPr lang="en" sz="1600" b="0" dirty="0" smtClean="0">
                <a:solidFill>
                  <a:srgbClr val="660066"/>
                </a:solidFill>
              </a:rPr>
            </a:br>
            <a:r>
              <a:rPr lang="en" sz="1600" b="0" dirty="0">
                <a:solidFill>
                  <a:srgbClr val="660066"/>
                </a:solidFill>
              </a:rPr>
              <a:t>Nancy R. Tag, Program Director, </a:t>
            </a:r>
            <a:r>
              <a:rPr lang="en" sz="1600" b="0" dirty="0" smtClean="0">
                <a:solidFill>
                  <a:srgbClr val="660066"/>
                </a:solidFill>
              </a:rPr>
              <a:t>BIC </a:t>
            </a:r>
            <a:r>
              <a:rPr lang="en" sz="1600" b="0" dirty="0">
                <a:solidFill>
                  <a:srgbClr val="660066"/>
                </a:solidFill>
              </a:rPr>
              <a:t>Program, CCNY</a:t>
            </a:r>
            <a:r>
              <a:rPr lang="en-US" sz="1600" b="0" dirty="0" smtClean="0">
                <a:solidFill>
                  <a:srgbClr val="660066"/>
                </a:solidFill>
              </a:rPr>
              <a:t/>
            </a:r>
            <a:br>
              <a:rPr lang="en-US" sz="1600" b="0" dirty="0" smtClean="0">
                <a:solidFill>
                  <a:srgbClr val="660066"/>
                </a:solidFill>
              </a:rPr>
            </a:br>
            <a:r>
              <a:rPr lang="en" sz="1600" b="0" dirty="0" smtClean="0">
                <a:solidFill>
                  <a:srgbClr val="660066"/>
                </a:solidFill>
              </a:rPr>
              <a:t>Marlene Leo, Program Specialist, BIC Program, CCNY</a:t>
            </a:r>
            <a:br>
              <a:rPr lang="en" sz="1600" b="0" dirty="0" smtClean="0">
                <a:solidFill>
                  <a:srgbClr val="660066"/>
                </a:solidFill>
              </a:rPr>
            </a:br>
            <a:r>
              <a:rPr lang="en-US" sz="1600" b="0" dirty="0" smtClean="0">
                <a:solidFill>
                  <a:srgbClr val="660066"/>
                </a:solidFill>
              </a:rPr>
              <a:t/>
            </a:r>
            <a:br>
              <a:rPr lang="en-US" sz="1600" b="0" dirty="0" smtClean="0">
                <a:solidFill>
                  <a:srgbClr val="660066"/>
                </a:solidFill>
              </a:rPr>
            </a:br>
            <a:r>
              <a:rPr lang="en" sz="1600" b="0" dirty="0" smtClean="0">
                <a:solidFill>
                  <a:srgbClr val="660066"/>
                </a:solidFill>
              </a:rPr>
              <a:t>Celina Cavalluzzi, Director of Day Services, Goodwill Industries NY/NJ</a:t>
            </a:r>
            <a:br>
              <a:rPr lang="en" sz="1600" b="0" dirty="0" smtClean="0">
                <a:solidFill>
                  <a:srgbClr val="660066"/>
                </a:solidFill>
              </a:rPr>
            </a:br>
            <a:r>
              <a:rPr lang="en" sz="1600" b="0" dirty="0" smtClean="0">
                <a:solidFill>
                  <a:srgbClr val="660066"/>
                </a:solidFill>
              </a:rPr>
              <a:t>Bill Seiple, </a:t>
            </a:r>
            <a:r>
              <a:rPr lang="en" sz="1600" b="0" dirty="0">
                <a:solidFill>
                  <a:srgbClr val="660066"/>
                </a:solidFill>
              </a:rPr>
              <a:t>Chief Research Officer at Lighthouse Guild; Research Professor of Ophthalmology at NYU School of Medicine</a:t>
            </a:r>
            <a:r>
              <a:rPr lang="en" sz="1600" b="0" dirty="0" smtClean="0">
                <a:solidFill>
                  <a:srgbClr val="660066"/>
                </a:solidFill>
              </a:rPr>
              <a:t/>
            </a:r>
            <a:br>
              <a:rPr lang="en" sz="1600" b="0" dirty="0" smtClean="0">
                <a:solidFill>
                  <a:srgbClr val="660066"/>
                </a:solidFill>
              </a:rPr>
            </a:br>
            <a:r>
              <a:rPr lang="en-US" sz="1600" b="0" dirty="0" smtClean="0">
                <a:solidFill>
                  <a:srgbClr val="660066"/>
                </a:solidFill>
              </a:rPr>
              <a:t>Cecilia Feeley, Manager of Autism Transportation Project, Rutgers</a:t>
            </a:r>
            <a:r>
              <a:rPr lang="en" sz="1600" b="0" dirty="0" smtClean="0">
                <a:solidFill>
                  <a:srgbClr val="660066"/>
                </a:solidFill>
              </a:rPr>
              <a:t/>
            </a:r>
            <a:br>
              <a:rPr lang="en" sz="1600" b="0" dirty="0" smtClean="0">
                <a:solidFill>
                  <a:srgbClr val="660066"/>
                </a:solidFill>
              </a:rPr>
            </a:br>
            <a:endParaRPr sz="1600" b="0" dirty="0" smtClean="0">
              <a:solidFill>
                <a:srgbClr val="660066"/>
              </a:solidFill>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164241"/>
            <a:ext cx="8520600" cy="90418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rgbClr val="800000"/>
                </a:solidFill>
              </a:rPr>
              <a:t>First Semester (Fall</a:t>
            </a:r>
            <a:r>
              <a:rPr lang="en" sz="2000" dirty="0" smtClean="0">
                <a:solidFill>
                  <a:srgbClr val="800000"/>
                </a:solidFill>
              </a:rPr>
              <a:t>):</a:t>
            </a:r>
            <a:endParaRPr sz="1800" dirty="0">
              <a:solidFill>
                <a:srgbClr val="800000"/>
              </a:solidFill>
            </a:endParaRPr>
          </a:p>
          <a:p>
            <a:pPr marL="0" lvl="0" indent="0" algn="l" rtl="0">
              <a:lnSpc>
                <a:spcPct val="115000"/>
              </a:lnSpc>
              <a:spcBef>
                <a:spcPts val="1600"/>
              </a:spcBef>
              <a:spcAft>
                <a:spcPts val="0"/>
              </a:spcAft>
              <a:buNone/>
            </a:pPr>
            <a:r>
              <a:rPr lang="en" sz="1400" dirty="0" smtClean="0"/>
              <a:t>In </a:t>
            </a:r>
            <a:r>
              <a:rPr lang="en" sz="1400" dirty="0"/>
              <a:t>addition to the regular class meets for </a:t>
            </a:r>
            <a:r>
              <a:rPr lang="en" sz="1400" dirty="0" smtClean="0"/>
              <a:t>basic</a:t>
            </a:r>
            <a:r>
              <a:rPr lang="en-US" sz="1400" dirty="0" smtClean="0"/>
              <a:t>s on</a:t>
            </a:r>
            <a:r>
              <a:rPr lang="en" sz="1400" dirty="0" smtClean="0"/>
              <a:t> vision</a:t>
            </a:r>
            <a:r>
              <a:rPr lang="en-US" sz="1400" dirty="0" smtClean="0"/>
              <a:t>,</a:t>
            </a:r>
            <a:r>
              <a:rPr lang="en" sz="1400" dirty="0" smtClean="0"/>
              <a:t> </a:t>
            </a:r>
            <a:r>
              <a:rPr lang="en" sz="1400" dirty="0"/>
              <a:t>robotics </a:t>
            </a:r>
            <a:r>
              <a:rPr lang="en" sz="1400" dirty="0" smtClean="0"/>
              <a:t>and </a:t>
            </a:r>
            <a:r>
              <a:rPr lang="en" sz="1400" dirty="0"/>
              <a:t>assistive </a:t>
            </a:r>
            <a:r>
              <a:rPr lang="en" sz="1400" dirty="0" smtClean="0"/>
              <a:t>technology:</a:t>
            </a:r>
            <a:endParaRPr sz="1400" dirty="0"/>
          </a:p>
        </p:txBody>
      </p:sp>
      <p:sp>
        <p:nvSpPr>
          <p:cNvPr id="2" name="Text Placeholder 1"/>
          <p:cNvSpPr>
            <a:spLocks noGrp="1"/>
          </p:cNvSpPr>
          <p:nvPr>
            <p:ph type="body" idx="1"/>
          </p:nvPr>
        </p:nvSpPr>
        <p:spPr/>
        <p:txBody>
          <a:bodyPr/>
          <a:lstStyle/>
          <a:p>
            <a:pPr lvl="0" indent="-317500">
              <a:spcBef>
                <a:spcPts val="1600"/>
              </a:spcBef>
              <a:buSzPts val="1400"/>
              <a:buAutoNum type="arabicPeriod"/>
            </a:pPr>
            <a:r>
              <a:rPr lang="en" dirty="0" smtClean="0">
                <a:solidFill>
                  <a:srgbClr val="FF6600"/>
                </a:solidFill>
              </a:rPr>
              <a:t>A </a:t>
            </a:r>
            <a:r>
              <a:rPr lang="en" dirty="0">
                <a:solidFill>
                  <a:srgbClr val="FF6600"/>
                </a:solidFill>
              </a:rPr>
              <a:t>seminar by a BIC instructor on branding.</a:t>
            </a:r>
          </a:p>
          <a:p>
            <a:pPr lvl="0" indent="-317500">
              <a:buSzPts val="1400"/>
              <a:buAutoNum type="arabicPeriod"/>
            </a:pPr>
            <a:r>
              <a:rPr lang="en" dirty="0">
                <a:solidFill>
                  <a:srgbClr val="FF6600"/>
                </a:solidFill>
              </a:rPr>
              <a:t>A seminar by a Zahn staff on entrepreneurship and Zahn competition</a:t>
            </a:r>
          </a:p>
          <a:p>
            <a:pPr lvl="0" indent="-317500">
              <a:buSzPts val="1400"/>
              <a:buAutoNum type="arabicPeriod"/>
            </a:pPr>
            <a:r>
              <a:rPr lang="en" dirty="0">
                <a:solidFill>
                  <a:srgbClr val="000000"/>
                </a:solidFill>
              </a:rPr>
              <a:t>BEAT teams of CS/CpE/EE students develop proposals of projects– targeting to Zahn, or VentureWell Competitions, and share them with BIC students.</a:t>
            </a:r>
          </a:p>
          <a:p>
            <a:pPr lvl="0" indent="-317500">
              <a:buSzPts val="1400"/>
              <a:buAutoNum type="arabicPeriod"/>
            </a:pPr>
            <a:r>
              <a:rPr lang="en" dirty="0">
                <a:solidFill>
                  <a:srgbClr val="000000"/>
                </a:solidFill>
              </a:rPr>
              <a:t>Site visits to Goodwill/Lighthouse Guild/other places for customers with challenges (e.g. disabilities, elderly, Alzheimer’s etc.)</a:t>
            </a:r>
          </a:p>
          <a:p>
            <a:pPr lvl="0" indent="-317500">
              <a:buSzPts val="1400"/>
              <a:buAutoNum type="arabicPeriod"/>
            </a:pPr>
            <a:r>
              <a:rPr lang="en" dirty="0">
                <a:solidFill>
                  <a:srgbClr val="000000"/>
                </a:solidFill>
              </a:rPr>
              <a:t>Invited community partners as speakers and judges for brainstorming customer discovery and proposal presentations</a:t>
            </a:r>
          </a:p>
          <a:p>
            <a:pPr lvl="0" indent="-317500">
              <a:buSzPts val="1400"/>
              <a:buAutoNum type="arabicPeriod"/>
            </a:pPr>
            <a:r>
              <a:rPr lang="en" dirty="0">
                <a:solidFill>
                  <a:srgbClr val="000000"/>
                </a:solidFill>
              </a:rPr>
              <a:t>BEAT teams revise their proposals for submitting to competitions</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rgbClr val="800000"/>
                </a:solidFill>
              </a:rPr>
              <a:t>Second Semester (Spring):</a:t>
            </a:r>
            <a:r>
              <a:rPr lang="en" sz="1400" dirty="0">
                <a:solidFill>
                  <a:srgbClr val="800000"/>
                </a:solidFill>
              </a:rPr>
              <a:t/>
            </a:r>
            <a:br>
              <a:rPr lang="en" sz="1400" dirty="0">
                <a:solidFill>
                  <a:srgbClr val="800000"/>
                </a:solidFill>
              </a:rPr>
            </a:br>
            <a:r>
              <a:rPr lang="en" sz="1400" dirty="0"/>
              <a:t/>
            </a:r>
            <a:br>
              <a:rPr lang="en" sz="1400" dirty="0"/>
            </a:br>
            <a:r>
              <a:rPr lang="en" sz="1400" dirty="0"/>
              <a:t>In addition to our weekly technical meetings for project development </a:t>
            </a:r>
            <a:r>
              <a:rPr lang="en" sz="1400" dirty="0" smtClean="0"/>
              <a:t>updating:</a:t>
            </a:r>
            <a:endParaRPr sz="1400" dirty="0"/>
          </a:p>
          <a:p>
            <a:pPr marL="139700" lvl="0" algn="l" rtl="0">
              <a:lnSpc>
                <a:spcPct val="115000"/>
              </a:lnSpc>
              <a:spcBef>
                <a:spcPts val="1600"/>
              </a:spcBef>
              <a:spcAft>
                <a:spcPts val="0"/>
              </a:spcAft>
              <a:buClr>
                <a:schemeClr val="bg1"/>
              </a:buClr>
              <a:buSzPts val="1400"/>
            </a:pPr>
            <a:r>
              <a:rPr lang="en" sz="1400" dirty="0"/>
              <a:t/>
            </a:r>
            <a:br>
              <a:rPr lang="en" sz="1400" dirty="0"/>
            </a:br>
            <a:endParaRPr sz="1400" b="0" dirty="0"/>
          </a:p>
          <a:p>
            <a:pPr marL="0" lvl="0" indent="0" algn="l" rtl="0">
              <a:lnSpc>
                <a:spcPct val="115000"/>
              </a:lnSpc>
              <a:spcBef>
                <a:spcPts val="1600"/>
              </a:spcBef>
              <a:spcAft>
                <a:spcPts val="1600"/>
              </a:spcAft>
              <a:buNone/>
            </a:pPr>
            <a:endParaRPr sz="1400" b="0" dirty="0">
              <a:latin typeface="Lato"/>
              <a:ea typeface="Lato"/>
              <a:cs typeface="Lato"/>
              <a:sym typeface="Lato"/>
            </a:endParaRPr>
          </a:p>
        </p:txBody>
      </p:sp>
      <p:sp>
        <p:nvSpPr>
          <p:cNvPr id="4" name="Text Placeholder 3"/>
          <p:cNvSpPr>
            <a:spLocks noGrp="1"/>
          </p:cNvSpPr>
          <p:nvPr>
            <p:ph type="body" idx="1"/>
          </p:nvPr>
        </p:nvSpPr>
        <p:spPr/>
        <p:txBody>
          <a:bodyPr/>
          <a:lstStyle/>
          <a:p>
            <a:endParaRPr lang="en-US" dirty="0" smtClean="0"/>
          </a:p>
          <a:p>
            <a:pPr marL="482600" lvl="0">
              <a:spcBef>
                <a:spcPts val="1600"/>
              </a:spcBef>
              <a:buClrTx/>
              <a:buSzPts val="1400"/>
              <a:buFont typeface="+mj-lt"/>
              <a:buAutoNum type="arabicPeriod"/>
            </a:pPr>
            <a:r>
              <a:rPr lang="en-US" dirty="0">
                <a:solidFill>
                  <a:schemeClr val="bg2"/>
                </a:solidFill>
              </a:rPr>
              <a:t>BIC students provide monthly feedback (via meetings or postings) with CS/CpE/EE teams for developing their video, demos and materials for the Zahn/VentureWell presentations.</a:t>
            </a:r>
          </a:p>
          <a:p>
            <a:pPr marL="482600" lvl="0">
              <a:buClrTx/>
              <a:buSzPts val="1400"/>
              <a:buFont typeface="+mj-lt"/>
              <a:buAutoNum type="arabicPeriod"/>
            </a:pPr>
            <a:r>
              <a:rPr lang="en-US" dirty="0">
                <a:solidFill>
                  <a:schemeClr val="bg2"/>
                </a:solidFill>
              </a:rPr>
              <a:t>Invited community partners from Goodwill/Lighthouse Guild, BIC faculty and Zahn Center staff as judges for project presentations</a:t>
            </a:r>
          </a:p>
          <a:p>
            <a:pPr marL="482600" lvl="0">
              <a:buClrTx/>
              <a:buSzPts val="1400"/>
              <a:buFont typeface="+mj-lt"/>
              <a:buAutoNum type="arabicPeriod"/>
            </a:pPr>
            <a:r>
              <a:rPr lang="en-US" dirty="0">
                <a:solidFill>
                  <a:schemeClr val="bg2"/>
                </a:solidFill>
              </a:rPr>
              <a:t>Participation of the Zahn competitions by the joint BEAT teams, and follow-on work if winning awards </a:t>
            </a:r>
            <a:endParaRPr lang="en-US" dirty="0" smtClean="0">
              <a:solidFill>
                <a:schemeClr val="bg2"/>
              </a:solidFill>
            </a:endParaRPr>
          </a:p>
          <a:p>
            <a:pPr marL="482600" lvl="0">
              <a:buClrTx/>
              <a:buSzPts val="1400"/>
              <a:buFont typeface="+mj-lt"/>
              <a:buAutoNum type="arabicPeriod"/>
            </a:pPr>
            <a:r>
              <a:rPr lang="en-US" dirty="0" smtClean="0">
                <a:solidFill>
                  <a:srgbClr val="FF0000"/>
                </a:solidFill>
              </a:rPr>
              <a:t>Submitting papers to conferences or journals (such as MIT UTRC, CSUN Assistive Technology, ACVR Workshop, etc.).</a:t>
            </a:r>
            <a:br>
              <a:rPr lang="en-US" dirty="0" smtClean="0">
                <a:solidFill>
                  <a:srgbClr val="FF0000"/>
                </a:solidFill>
              </a:rPr>
            </a:b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913</Words>
  <Application>Microsoft Macintosh PowerPoint</Application>
  <PresentationFormat>On-screen Show (16:9)</PresentationFormat>
  <Paragraphs>76</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Plum</vt:lpstr>
      <vt:lpstr>BEAT: Branding and Entrepreneurship of Assistive Technology for Social Good</vt:lpstr>
      <vt:lpstr>PowerPoint Presentation</vt:lpstr>
      <vt:lpstr>BACKGROUND: In the past eight years, there has been a cross-departmental joint senior design course for undergraduate seniors (20-30 students each year) majoring in Computer Science (CS), Computer Engineering (CpE) and Electrical Engineering (EE) in the Grove School of Engineering (GSOE) focused in exploring and developing assistive technologies for smart living of all. </vt:lpstr>
      <vt:lpstr>Cross-Disciplinary Projects (CS, CpE, EE)</vt:lpstr>
      <vt:lpstr>AT: Sponsors and Community Partners</vt:lpstr>
      <vt:lpstr>BACKGROUND: In the past eight years, there has been a cross-departmental joint senior design course for undergraduate seniors majoring in Computer Science (CS), Computer Engineering (CpE) and Electrical Engineering (EE) in the Grove School of Engineering (GSOE) focused in exploring and developing assistive technologies for smart living of all.</vt:lpstr>
      <vt:lpstr>BEAT Instructors: Zhigang Zhu, Kayser Chair Professor of Computer Science, GSOE, CCNY Gerardo A Blumenkrantz, Associate Professor, Media &amp; Communication Arts, Branding + Integrated Communications (BIC) Creative Track, CCNY Katherine Olives, Program Manager, Zahn Innovation Center  Other Collaborators and Partners: Jizhong Xiao, Professor of Electrical Engineering, Grove School of Engineering, CCNY Nancy R. Tag, Program Director, BIC Program, CCNY Marlene Leo, Program Specialist, BIC Program, CCNY  Celina Cavalluzzi, Director of Day Services, Goodwill Industries NY/NJ Bill Seiple, Chief Research Officer at Lighthouse Guild; Research Professor of Ophthalmology at NYU School of Medicine Cecilia Feeley, Manager of Autism Transportation Project, Rutgers  </vt:lpstr>
      <vt:lpstr>First Semester (Fall): In addition to the regular class meets for basics on vision, robotics and assistive technology:</vt:lpstr>
      <vt:lpstr>Second Semester (Spring):  In addition to our weekly technical meetings for project development updating:   </vt:lpstr>
      <vt:lpstr>Course Assignments – Fall 2019 (Due in 1~2 weeks)</vt:lpstr>
      <vt:lpstr>Evaluation Guidelines: B.E.A.T.</vt:lpstr>
      <vt:lpstr>Wiki Page Weekly Updates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 Visual Branding  Training Course</dc:title>
  <cp:lastModifiedBy>Zhigang Zhu</cp:lastModifiedBy>
  <cp:revision>63</cp:revision>
  <dcterms:modified xsi:type="dcterms:W3CDTF">2020-08-28T20:58:04Z</dcterms:modified>
</cp:coreProperties>
</file>