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341" r:id="rId2"/>
    <p:sldId id="342" r:id="rId3"/>
    <p:sldId id="419" r:id="rId4"/>
    <p:sldId id="458" r:id="rId5"/>
    <p:sldId id="420" r:id="rId6"/>
    <p:sldId id="506" r:id="rId7"/>
    <p:sldId id="507" r:id="rId8"/>
    <p:sldId id="422" r:id="rId9"/>
    <p:sldId id="345" r:id="rId10"/>
    <p:sldId id="424" r:id="rId11"/>
    <p:sldId id="417" r:id="rId12"/>
    <p:sldId id="504" r:id="rId13"/>
    <p:sldId id="461" r:id="rId14"/>
    <p:sldId id="346" r:id="rId15"/>
    <p:sldId id="348" r:id="rId16"/>
    <p:sldId id="349" r:id="rId17"/>
    <p:sldId id="491" r:id="rId18"/>
    <p:sldId id="508" r:id="rId19"/>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7329" autoAdjust="0"/>
  </p:normalViewPr>
  <p:slideViewPr>
    <p:cSldViewPr>
      <p:cViewPr varScale="1">
        <p:scale>
          <a:sx n="95" d="100"/>
          <a:sy n="95" d="100"/>
        </p:scale>
        <p:origin x="-8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nlm.nih.gov/research/visible/mri.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smtClean="0">
                <a:solidFill>
                  <a:srgbClr val="0066FF"/>
                </a:solidFill>
              </a:rPr>
              <a:t>Computer </a:t>
            </a:r>
            <a:r>
              <a:rPr lang="en-US" sz="1600" dirty="0">
                <a:solidFill>
                  <a:srgbClr val="0066FF"/>
                </a:solidFill>
              </a:rPr>
              <a:t>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smtClean="0">
                <a:solidFill>
                  <a:srgbClr val="0066FF"/>
                </a:solidFill>
              </a:rPr>
              <a:t>&amp;</a:t>
            </a:r>
            <a:r>
              <a:rPr lang="en-US" baseline="0" dirty="0" smtClean="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tpress.mit.edu/books/vision-and-br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vcl.org/professor-zhigang-zhu/computer-vision-fall-20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cny.cuny.edu/it/matlab-and-simu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895600" y="4876800"/>
            <a:ext cx="3962400" cy="1447800"/>
          </a:xfrm>
        </p:spPr>
        <p:txBody>
          <a:bodyPr/>
          <a:lstStyle/>
          <a:p>
            <a:pPr>
              <a:lnSpc>
                <a:spcPct val="80000"/>
              </a:lnSpc>
              <a:buFont typeface="Zapf Dingbats" charset="2"/>
              <a:buNone/>
            </a:pPr>
            <a:r>
              <a:rPr lang="en-US" dirty="0">
                <a:solidFill>
                  <a:srgbClr val="DDDDDD"/>
                </a:solidFill>
              </a:rPr>
              <a:t>Instructor: Zhigang Zhu</a:t>
            </a:r>
          </a:p>
          <a:p>
            <a:pPr>
              <a:lnSpc>
                <a:spcPct val="80000"/>
              </a:lnSpc>
              <a:buFont typeface="Zapf Dingbats" charset="2"/>
              <a:buNone/>
            </a:pPr>
            <a:r>
              <a:rPr lang="en-US" dirty="0">
                <a:solidFill>
                  <a:srgbClr val="DDDDDD"/>
                </a:solidFill>
              </a:rPr>
              <a:t>City College of New York</a:t>
            </a:r>
          </a:p>
          <a:p>
            <a:pPr>
              <a:lnSpc>
                <a:spcPct val="80000"/>
              </a:lnSpc>
              <a:buFont typeface="Zapf Dingbats" charset="2"/>
              <a:buNone/>
            </a:pPr>
            <a:r>
              <a:rPr lang="en-US" dirty="0" err="1" smtClean="0">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86000"/>
          </a:xfrm>
          <a:prstGeom prst="rect">
            <a:avLst/>
          </a:prstGeom>
          <a:noFill/>
          <a:ln w="12700">
            <a:noFill/>
            <a:miter lim="800000"/>
            <a:headEnd/>
            <a:tailEnd/>
          </a:ln>
          <a:effectLst/>
        </p:spPr>
        <p:txBody>
          <a:bodyPr>
            <a:spAutoFit/>
          </a:bodyPr>
          <a:lstStyle/>
          <a:p>
            <a:pPr algn="ctr"/>
            <a:r>
              <a:rPr lang="en-US" sz="2400" i="1" dirty="0" err="1">
                <a:solidFill>
                  <a:schemeClr val="accent1"/>
                </a:solidFill>
              </a:rPr>
              <a:t>CSc</a:t>
            </a:r>
            <a:r>
              <a:rPr lang="en-US" sz="2400" i="1" dirty="0">
                <a:solidFill>
                  <a:schemeClr val="accent1"/>
                </a:solidFill>
              </a:rPr>
              <a:t> I6716</a:t>
            </a:r>
          </a:p>
          <a:p>
            <a:pPr algn="ctr"/>
            <a:r>
              <a:rPr lang="en-US" sz="2400" i="1" dirty="0" smtClean="0">
                <a:solidFill>
                  <a:schemeClr val="accent1"/>
                </a:solidFill>
              </a:rPr>
              <a:t>Fall </a:t>
            </a:r>
            <a:r>
              <a:rPr lang="en-US" sz="2400" i="1" dirty="0" smtClean="0">
                <a:solidFill>
                  <a:schemeClr val="accent1"/>
                </a:solidFill>
              </a:rPr>
              <a:t>2020</a:t>
            </a:r>
            <a:endParaRPr lang="en-US" sz="2400" i="1" dirty="0">
              <a:solidFill>
                <a:schemeClr val="accent1"/>
              </a:solidFill>
            </a:endParaRPr>
          </a:p>
          <a:p>
            <a:pPr algn="ctr"/>
            <a:endParaRPr lang="en-US" sz="2400" i="1" dirty="0">
              <a:solidFill>
                <a:schemeClr val="accent1"/>
              </a:solidFill>
            </a:endParaRPr>
          </a:p>
          <a:p>
            <a:pPr algn="ctr"/>
            <a:r>
              <a:rPr lang="en-US" sz="3600" i="1" dirty="0" smtClean="0">
                <a:solidFill>
                  <a:schemeClr val="accent1"/>
                </a:solidFill>
              </a:rPr>
              <a:t>Computer </a:t>
            </a:r>
            <a:r>
              <a:rPr lang="en-US" sz="3600" i="1" dirty="0">
                <a:solidFill>
                  <a:schemeClr val="accent1"/>
                </a:solidFill>
              </a:rPr>
              <a:t>Vision </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smtClean="0">
                <a:solidFill>
                  <a:srgbClr val="8F8F8F"/>
                </a:solidFill>
              </a:rPr>
              <a:t>Vision and Brain</a:t>
            </a:r>
            <a:endParaRPr lang="en-US" sz="3200" dirty="0">
              <a:solidFill>
                <a:srgbClr val="8F8F8F"/>
              </a:solidFill>
            </a:endParaRP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smtClean="0"/>
              <a:t>Textbook</a:t>
            </a:r>
          </a:p>
          <a:p>
            <a:pPr lvl="1"/>
            <a:r>
              <a:rPr lang="en-US" sz="1800" dirty="0" smtClean="0"/>
              <a:t>Computer Vision</a:t>
            </a:r>
            <a:r>
              <a:rPr lang="en-US" sz="1800" dirty="0"/>
              <a:t>, By Zhigang </a:t>
            </a:r>
            <a:r>
              <a:rPr lang="en-US" sz="1800" dirty="0" smtClean="0"/>
              <a:t>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smtClean="0"/>
              <a:t>Additional </a:t>
            </a:r>
            <a:r>
              <a:rPr lang="en-US" sz="2000" dirty="0"/>
              <a:t>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a:t>
            </a:r>
            <a:r>
              <a:rPr lang="en-US" dirty="0" smtClean="0"/>
              <a:t>little bit, for your projects)</a:t>
            </a:r>
            <a:endParaRPr lang="en-US" dirty="0"/>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a:t>
            </a:r>
            <a:r>
              <a:rPr lang="en-US" dirty="0" smtClean="0"/>
              <a:t>both </a:t>
            </a:r>
            <a:r>
              <a:rPr lang="en-US" dirty="0" err="1" smtClean="0"/>
              <a:t>Powerpoint</a:t>
            </a:r>
            <a:r>
              <a:rPr lang="en-US" dirty="0" smtClean="0"/>
              <a:t> slides and lecture notes. </a:t>
            </a:r>
            <a:r>
              <a:rPr lang="en-US" dirty="0" smtClean="0">
                <a:solidFill>
                  <a:srgbClr val="FFFF00"/>
                </a:solidFill>
              </a:rPr>
              <a:t>Some of them need a password to access:</a:t>
            </a:r>
          </a:p>
          <a:p>
            <a:pPr lvl="1"/>
            <a:r>
              <a:rPr lang="en-US" dirty="0" smtClean="0">
                <a:solidFill>
                  <a:srgbClr val="FF0000"/>
                </a:solidFill>
              </a:rPr>
              <a:t>User: guest</a:t>
            </a:r>
          </a:p>
          <a:p>
            <a:pPr lvl="1"/>
            <a:r>
              <a:rPr lang="en-US" dirty="0" smtClean="0">
                <a:solidFill>
                  <a:srgbClr val="FF0000"/>
                </a:solidFill>
              </a:rPr>
              <a:t>Passcode: M3C2011</a:t>
            </a:r>
            <a:r>
              <a:rPr lang="en-US" dirty="0" smtClean="0"/>
              <a:t> </a:t>
            </a:r>
            <a:endParaRPr lang="en-US" dirty="0"/>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2" name="Rectangle 1"/>
          <p:cNvSpPr/>
          <p:nvPr/>
        </p:nvSpPr>
        <p:spPr>
          <a:xfrm>
            <a:off x="1066800" y="1143000"/>
            <a:ext cx="7620000" cy="369332"/>
          </a:xfrm>
          <a:prstGeom prst="rect">
            <a:avLst/>
          </a:prstGeom>
        </p:spPr>
        <p:txBody>
          <a:bodyPr wrap="square">
            <a:spAutoFit/>
          </a:bodyPr>
          <a:lstStyle/>
          <a:p>
            <a:r>
              <a:rPr lang="en-US" dirty="0">
                <a:hlinkClick r:id="rId2"/>
              </a:rPr>
              <a:t>http://ccvcl.org/professor-zhigang-zhu/computer-vision-fall-2020</a:t>
            </a:r>
            <a:r>
              <a:rPr lang="en-US" dirty="0" smtClean="0">
                <a:hlinkClick r:id="rId2"/>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smtClean="0">
                <a:solidFill>
                  <a:srgbClr val="FFFF00"/>
                </a:solidFill>
              </a:rPr>
              <a:t>Computer </a:t>
            </a:r>
            <a:r>
              <a:rPr lang="en-US" dirty="0" smtClean="0">
                <a:solidFill>
                  <a:srgbClr val="CCFFCC"/>
                </a:solidFill>
              </a:rPr>
              <a:t>(&amp; Human)</a:t>
            </a:r>
            <a:r>
              <a:rPr lang="en-US" dirty="0" smtClean="0">
                <a:solidFill>
                  <a:srgbClr val="FFFF00"/>
                </a:solidFill>
              </a:rPr>
              <a:t>  Vision</a:t>
            </a:r>
            <a:r>
              <a:rPr lang="en-US" dirty="0" smtClean="0"/>
              <a:t> (14 </a:t>
            </a:r>
            <a:r>
              <a:rPr lang="en-US" dirty="0"/>
              <a:t>meets</a:t>
            </a:r>
            <a:r>
              <a:rPr lang="en-US" dirty="0" smtClean="0"/>
              <a:t>)</a:t>
            </a:r>
            <a:endParaRPr lang="en-US" dirty="0"/>
          </a:p>
          <a:p>
            <a:pPr lvl="1">
              <a:lnSpc>
                <a:spcPct val="80000"/>
              </a:lnSpc>
              <a:buNone/>
            </a:pPr>
            <a:r>
              <a:rPr lang="en-US" sz="2400" dirty="0">
                <a:solidFill>
                  <a:srgbClr val="AA583E"/>
                </a:solidFill>
              </a:rPr>
              <a:t>Part </a:t>
            </a:r>
            <a:r>
              <a:rPr lang="en-US" sz="2400" dirty="0" smtClean="0">
                <a:solidFill>
                  <a:srgbClr val="AA583E"/>
                </a:solidFill>
              </a:rPr>
              <a:t>0.   Human Vision </a:t>
            </a:r>
            <a:r>
              <a:rPr lang="en-US" sz="2400" dirty="0">
                <a:solidFill>
                  <a:srgbClr val="AA583E"/>
                </a:solidFill>
              </a:rPr>
              <a:t>Basics </a:t>
            </a:r>
            <a:r>
              <a:rPr lang="en-US" sz="2400" dirty="0">
                <a:solidFill>
                  <a:schemeClr val="tx1"/>
                </a:solidFill>
              </a:rPr>
              <a:t>(Total </a:t>
            </a:r>
            <a:r>
              <a:rPr lang="en-US" sz="2400" dirty="0" smtClean="0">
                <a:solidFill>
                  <a:schemeClr val="tx1"/>
                </a:solidFill>
              </a:rPr>
              <a:t>2) </a:t>
            </a:r>
            <a:endParaRPr lang="en-US" sz="2400" dirty="0">
              <a:solidFill>
                <a:srgbClr val="AA583E"/>
              </a:solidFill>
            </a:endParaRPr>
          </a:p>
          <a:p>
            <a:pPr lvl="1">
              <a:lnSpc>
                <a:spcPct val="80000"/>
              </a:lnSpc>
              <a:buNone/>
            </a:pPr>
            <a:r>
              <a:rPr lang="en-US" sz="1800" dirty="0">
                <a:solidFill>
                  <a:srgbClr val="AA583E"/>
                </a:solidFill>
              </a:rPr>
              <a:t> 	1. </a:t>
            </a:r>
            <a:r>
              <a:rPr lang="en-US" sz="1800" dirty="0" smtClean="0">
                <a:solidFill>
                  <a:srgbClr val="AA583E"/>
                </a:solidFill>
              </a:rPr>
              <a:t>Human eyes and computer vision</a:t>
            </a:r>
            <a:r>
              <a:rPr lang="en-US" sz="1800" dirty="0" smtClean="0">
                <a:solidFill>
                  <a:schemeClr val="tx1"/>
                </a:solidFill>
              </a:rPr>
              <a:t>(</a:t>
            </a:r>
            <a:r>
              <a:rPr lang="en-US" sz="1800" dirty="0">
                <a:solidFill>
                  <a:schemeClr val="tx1"/>
                </a:solidFill>
              </a:rPr>
              <a:t>1) </a:t>
            </a:r>
            <a:endParaRPr lang="en-US" sz="1800" dirty="0">
              <a:solidFill>
                <a:srgbClr val="AA583E"/>
              </a:solidFill>
            </a:endParaRPr>
          </a:p>
          <a:p>
            <a:pPr lvl="1">
              <a:lnSpc>
                <a:spcPct val="80000"/>
              </a:lnSpc>
              <a:buNone/>
            </a:pPr>
            <a:r>
              <a:rPr lang="en-US" sz="1800" dirty="0">
                <a:solidFill>
                  <a:srgbClr val="AA583E"/>
                </a:solidFill>
              </a:rPr>
              <a:t> 	2. </a:t>
            </a:r>
            <a:r>
              <a:rPr lang="en-US" sz="1800" dirty="0" smtClean="0">
                <a:solidFill>
                  <a:srgbClr val="AA583E"/>
                </a:solidFill>
              </a:rPr>
              <a:t>Visual brain, depth and color </a:t>
            </a:r>
            <a:r>
              <a:rPr lang="en-US" sz="1800" dirty="0" smtClean="0">
                <a:solidFill>
                  <a:schemeClr val="tx1"/>
                </a:solidFill>
              </a:rPr>
              <a:t>(</a:t>
            </a:r>
            <a:r>
              <a:rPr lang="en-US" sz="1800" dirty="0">
                <a:solidFill>
                  <a:schemeClr val="tx1"/>
                </a:solidFill>
              </a:rPr>
              <a:t>1</a:t>
            </a:r>
            <a:r>
              <a:rPr lang="en-US" sz="1800" dirty="0" smtClean="0">
                <a:solidFill>
                  <a:schemeClr val="tx1"/>
                </a:solidFill>
              </a:rPr>
              <a:t>)</a:t>
            </a:r>
            <a:r>
              <a:rPr lang="en-US" sz="1800" dirty="0" smtClean="0">
                <a:solidFill>
                  <a:srgbClr val="AA583E"/>
                </a:solidFill>
              </a:rPr>
              <a:t> </a:t>
            </a:r>
            <a:endParaRPr lang="en-US" sz="1800" dirty="0">
              <a:solidFill>
                <a:srgbClr val="AA583E"/>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1.  </a:t>
            </a:r>
            <a:r>
              <a:rPr lang="en-US" sz="2400" dirty="0" smtClean="0">
                <a:solidFill>
                  <a:srgbClr val="AA583E"/>
                </a:solidFill>
              </a:rPr>
              <a:t>Computer </a:t>
            </a:r>
            <a:r>
              <a:rPr lang="en-US" sz="2400" dirty="0">
                <a:solidFill>
                  <a:srgbClr val="AA583E"/>
                </a:solidFill>
              </a:rPr>
              <a:t>Vision Basics </a:t>
            </a:r>
            <a:r>
              <a:rPr lang="en-US" sz="2400" dirty="0">
                <a:solidFill>
                  <a:schemeClr val="tx1"/>
                </a:solidFill>
              </a:rPr>
              <a:t>(Total </a:t>
            </a:r>
            <a:r>
              <a:rPr lang="en-US" sz="2400" dirty="0" smtClean="0">
                <a:solidFill>
                  <a:schemeClr val="tx1"/>
                </a:solidFill>
              </a:rPr>
              <a:t>3) </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3. </a:t>
            </a:r>
            <a:r>
              <a:rPr lang="en-US" sz="1800" dirty="0">
                <a:solidFill>
                  <a:srgbClr val="AA583E"/>
                </a:solidFill>
              </a:rPr>
              <a:t>Image Formation and Processing </a:t>
            </a:r>
            <a:r>
              <a:rPr lang="en-US" sz="1800" dirty="0" smtClean="0">
                <a:solidFill>
                  <a:schemeClr val="tx1"/>
                </a:solidFill>
              </a:rPr>
              <a:t>(1) </a:t>
            </a:r>
            <a:r>
              <a:rPr lang="en-US" sz="1800" dirty="0">
                <a:solidFill>
                  <a:schemeClr val="tx1"/>
                </a:solidFill>
              </a:rPr>
              <a:t>(</a:t>
            </a:r>
            <a:r>
              <a:rPr lang="en-US" sz="1800" dirty="0" err="1">
                <a:solidFill>
                  <a:srgbClr val="FF0000"/>
                </a:solidFill>
              </a:rPr>
              <a:t>hw</a:t>
            </a:r>
            <a:r>
              <a:rPr lang="en-US" sz="1800" dirty="0">
                <a:solidFill>
                  <a:srgbClr val="FF0000"/>
                </a:solidFill>
              </a:rPr>
              <a:t> 1</a:t>
            </a:r>
            <a:r>
              <a:rPr lang="en-US" sz="1800" dirty="0">
                <a:solidFill>
                  <a:schemeClr val="tx1"/>
                </a:solidFill>
              </a:rPr>
              <a:t>, </a:t>
            </a:r>
            <a:r>
              <a:rPr lang="en-US" sz="1800" dirty="0" err="1">
                <a:solidFill>
                  <a:schemeClr val="tx1"/>
                </a:solidFill>
              </a:rPr>
              <a:t>matlab</a:t>
            </a:r>
            <a:r>
              <a:rPr lang="en-US" sz="1800" dirty="0">
                <a:solidFill>
                  <a:schemeClr val="tx1"/>
                </a:solidFill>
              </a:rPr>
              <a:t>) </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4. Image Enhancement </a:t>
            </a:r>
            <a:r>
              <a:rPr lang="en-US" sz="1800" dirty="0" smtClean="0">
                <a:solidFill>
                  <a:schemeClr val="tx1"/>
                </a:solidFill>
              </a:rPr>
              <a:t>(1)</a:t>
            </a:r>
            <a:r>
              <a:rPr lang="en-US" sz="1800" dirty="0" smtClean="0">
                <a:solidFill>
                  <a:srgbClr val="AA583E"/>
                </a:solidFill>
              </a:rPr>
              <a:t> </a:t>
            </a:r>
          </a:p>
          <a:p>
            <a:pPr lvl="1">
              <a:lnSpc>
                <a:spcPct val="80000"/>
              </a:lnSpc>
              <a:buNone/>
            </a:pPr>
            <a:r>
              <a:rPr lang="en-US" sz="1800" dirty="0">
                <a:solidFill>
                  <a:srgbClr val="AA583E"/>
                </a:solidFill>
              </a:rPr>
              <a:t>	</a:t>
            </a:r>
            <a:r>
              <a:rPr lang="en-US" sz="1800" dirty="0" smtClean="0">
                <a:solidFill>
                  <a:srgbClr val="AA583E"/>
                </a:solidFill>
              </a:rPr>
              <a:t>5. Feature </a:t>
            </a:r>
            <a:r>
              <a:rPr lang="en-US" sz="1800" dirty="0">
                <a:solidFill>
                  <a:srgbClr val="AA583E"/>
                </a:solidFill>
              </a:rPr>
              <a:t>Extraction </a:t>
            </a:r>
            <a:r>
              <a:rPr lang="en-US" sz="1800" dirty="0" smtClean="0">
                <a:solidFill>
                  <a:schemeClr val="tx1"/>
                </a:solidFill>
              </a:rPr>
              <a:t>(1</a:t>
            </a:r>
            <a:r>
              <a:rPr lang="en-US" sz="1800" dirty="0">
                <a:solidFill>
                  <a:schemeClr val="tx1"/>
                </a:solidFill>
              </a:rPr>
              <a:t>) (</a:t>
            </a:r>
            <a:r>
              <a:rPr lang="en-US" sz="1800" dirty="0">
                <a:solidFill>
                  <a:srgbClr val="FF0000"/>
                </a:solidFill>
              </a:rPr>
              <a:t> </a:t>
            </a:r>
            <a:r>
              <a:rPr lang="en-US" sz="1800" dirty="0" err="1">
                <a:solidFill>
                  <a:srgbClr val="FF0000"/>
                </a:solidFill>
              </a:rPr>
              <a:t>hw</a:t>
            </a:r>
            <a:r>
              <a:rPr lang="en-US" sz="1800" dirty="0">
                <a:solidFill>
                  <a:srgbClr val="FF0000"/>
                </a:solidFill>
              </a:rPr>
              <a:t> 2</a:t>
            </a:r>
            <a:r>
              <a:rPr lang="en-US" sz="1800" dirty="0" smtClean="0">
                <a:solidFill>
                  <a:schemeClr val="tx1"/>
                </a:solidFill>
              </a:rPr>
              <a:t>)</a:t>
            </a:r>
            <a:endParaRPr lang="en-US" sz="1800" dirty="0">
              <a:solidFill>
                <a:srgbClr val="AA583E"/>
              </a:solidFill>
            </a:endParaRPr>
          </a:p>
          <a:p>
            <a:pPr lvl="1">
              <a:lnSpc>
                <a:spcPct val="80000"/>
              </a:lnSpc>
              <a:buFont typeface="Zapf Dingbats" charset="2"/>
              <a:buNone/>
            </a:pPr>
            <a:r>
              <a:rPr lang="en-US" sz="2400" dirty="0">
                <a:solidFill>
                  <a:srgbClr val="AA583E"/>
                </a:solidFill>
              </a:rPr>
              <a:t>Part 2. 3D Vision </a:t>
            </a:r>
            <a:r>
              <a:rPr lang="en-US" sz="2400" dirty="0">
                <a:solidFill>
                  <a:schemeClr val="tx1"/>
                </a:solidFill>
              </a:rPr>
              <a:t>(Total </a:t>
            </a:r>
            <a:r>
              <a:rPr lang="en-US" sz="2400" dirty="0" smtClean="0">
                <a:solidFill>
                  <a:schemeClr val="tx1"/>
                </a:solidFill>
              </a:rPr>
              <a:t>6)</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6.  </a:t>
            </a:r>
            <a:r>
              <a:rPr lang="en-US" sz="1800" dirty="0">
                <a:solidFill>
                  <a:srgbClr val="AA583E"/>
                </a:solidFill>
              </a:rPr>
              <a:t>Camera Models </a:t>
            </a:r>
            <a:r>
              <a:rPr lang="en-US" sz="1800" dirty="0" smtClean="0">
                <a:solidFill>
                  <a:schemeClr val="tx1"/>
                </a:solidFill>
              </a:rPr>
              <a:t>(1</a:t>
            </a:r>
            <a:r>
              <a:rPr lang="en-US" sz="1800" dirty="0">
                <a:solidFill>
                  <a:schemeClr val="tx1"/>
                </a:solidFill>
              </a:rPr>
              <a:t>) (</a:t>
            </a:r>
            <a:r>
              <a:rPr lang="en-US" sz="1800" dirty="0" err="1">
                <a:solidFill>
                  <a:srgbClr val="FF0000"/>
                </a:solidFill>
              </a:rPr>
              <a:t>hw</a:t>
            </a:r>
            <a:r>
              <a:rPr lang="en-US" sz="1800" dirty="0">
                <a:solidFill>
                  <a:srgbClr val="FF0000"/>
                </a:solidFill>
              </a:rPr>
              <a:t> 3</a:t>
            </a:r>
            <a:r>
              <a:rPr lang="en-US" sz="1800" dirty="0">
                <a:solidFill>
                  <a:schemeClr val="tx1"/>
                </a:solidFill>
              </a:rPr>
              <a:t>)</a:t>
            </a:r>
            <a:endParaRPr lang="en-US" sz="1800" dirty="0">
              <a:solidFill>
                <a:srgbClr val="FF0000"/>
              </a:solidFill>
            </a:endParaRPr>
          </a:p>
          <a:p>
            <a:pPr lvl="1">
              <a:lnSpc>
                <a:spcPct val="80000"/>
              </a:lnSpc>
              <a:buFont typeface="Zapf Dingbats" charset="2"/>
              <a:buNone/>
            </a:pPr>
            <a:r>
              <a:rPr lang="en-US" sz="1800" dirty="0">
                <a:solidFill>
                  <a:srgbClr val="AA583E"/>
                </a:solidFill>
              </a:rPr>
              <a:t> 	</a:t>
            </a:r>
            <a:r>
              <a:rPr lang="en-US" sz="1800" dirty="0" smtClean="0">
                <a:solidFill>
                  <a:srgbClr val="AA583E"/>
                </a:solidFill>
              </a:rPr>
              <a:t>7.  </a:t>
            </a:r>
            <a:r>
              <a:rPr lang="en-US" sz="1800" dirty="0">
                <a:solidFill>
                  <a:srgbClr val="AA583E"/>
                </a:solidFill>
              </a:rPr>
              <a:t>Camera Calibration </a:t>
            </a:r>
            <a:r>
              <a:rPr lang="en-US" sz="1800" dirty="0" smtClean="0">
                <a:solidFill>
                  <a:schemeClr val="tx1"/>
                </a:solidFill>
              </a:rPr>
              <a:t>(1)</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8.  </a:t>
            </a:r>
            <a:r>
              <a:rPr lang="en-US" sz="1800" dirty="0">
                <a:solidFill>
                  <a:srgbClr val="AA583E"/>
                </a:solidFill>
              </a:rPr>
              <a:t>Stereo Vision </a:t>
            </a:r>
            <a:r>
              <a:rPr lang="en-US" sz="1800" dirty="0" smtClean="0">
                <a:solidFill>
                  <a:schemeClr val="tx1"/>
                </a:solidFill>
              </a:rPr>
              <a:t>(2)</a:t>
            </a:r>
            <a:r>
              <a:rPr lang="en-US" sz="1800" dirty="0" smtClean="0">
                <a:solidFill>
                  <a:srgbClr val="AA583E"/>
                </a:solidFill>
              </a:rPr>
              <a:t> </a:t>
            </a:r>
            <a:r>
              <a:rPr lang="en-US" sz="1800" dirty="0">
                <a:solidFill>
                  <a:schemeClr val="tx1"/>
                </a:solidFill>
              </a:rPr>
              <a:t>(</a:t>
            </a:r>
            <a:r>
              <a:rPr lang="en-US" sz="1800" dirty="0" err="1">
                <a:solidFill>
                  <a:srgbClr val="FF0000"/>
                </a:solidFill>
              </a:rPr>
              <a:t>hw</a:t>
            </a:r>
            <a:r>
              <a:rPr lang="en-US" sz="1800" dirty="0">
                <a:solidFill>
                  <a:srgbClr val="FF0000"/>
                </a:solidFill>
              </a:rPr>
              <a:t> </a:t>
            </a:r>
            <a:r>
              <a:rPr lang="en-US" sz="1800" dirty="0" smtClean="0">
                <a:solidFill>
                  <a:srgbClr val="FF0000"/>
                </a:solidFill>
              </a:rPr>
              <a:t>4</a:t>
            </a:r>
            <a:r>
              <a:rPr lang="en-US" sz="1800" dirty="0" smtClean="0">
                <a:solidFill>
                  <a:schemeClr val="tx1"/>
                </a:solidFill>
              </a:rPr>
              <a:t>) </a:t>
            </a:r>
            <a:r>
              <a:rPr lang="en-US" sz="1800" dirty="0">
                <a:solidFill>
                  <a:srgbClr val="FF0000"/>
                </a:solidFill>
              </a:rPr>
              <a:t>(project assignments)</a:t>
            </a:r>
          </a:p>
          <a:p>
            <a:pPr lvl="1">
              <a:lnSpc>
                <a:spcPct val="80000"/>
              </a:lnSpc>
              <a:buNone/>
            </a:pPr>
            <a:r>
              <a:rPr lang="en-US" sz="1800" dirty="0">
                <a:solidFill>
                  <a:srgbClr val="AA583E"/>
                </a:solidFill>
              </a:rPr>
              <a:t>	</a:t>
            </a:r>
            <a:r>
              <a:rPr lang="en-US" sz="1800" dirty="0" smtClean="0">
                <a:solidFill>
                  <a:srgbClr val="AA583E"/>
                </a:solidFill>
              </a:rPr>
              <a:t>9.  </a:t>
            </a:r>
            <a:r>
              <a:rPr lang="en-US" sz="1800" dirty="0">
                <a:solidFill>
                  <a:srgbClr val="AA583E"/>
                </a:solidFill>
              </a:rPr>
              <a:t>Visual Motion </a:t>
            </a:r>
            <a:r>
              <a:rPr lang="en-US" sz="1800" dirty="0" smtClean="0">
                <a:solidFill>
                  <a:schemeClr val="tx1"/>
                </a:solidFill>
              </a:rPr>
              <a:t>(2)</a:t>
            </a:r>
            <a:endParaRPr lang="en-US" sz="1800" dirty="0">
              <a:solidFill>
                <a:schemeClr val="tx1"/>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3. Exam and Projects </a:t>
            </a:r>
            <a:r>
              <a:rPr lang="en-US" sz="2400" dirty="0">
                <a:solidFill>
                  <a:schemeClr val="tx1"/>
                </a:solidFill>
              </a:rPr>
              <a:t>(Total </a:t>
            </a:r>
            <a:r>
              <a:rPr lang="en-US" sz="2400" dirty="0" smtClean="0">
                <a:solidFill>
                  <a:schemeClr val="tx1"/>
                </a:solidFill>
              </a:rPr>
              <a:t>3)</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10. </a:t>
            </a:r>
            <a:r>
              <a:rPr lang="en-US" sz="1800" dirty="0" smtClean="0">
                <a:solidFill>
                  <a:srgbClr val="FF6600"/>
                </a:solidFill>
              </a:rPr>
              <a:t>Midterm exam </a:t>
            </a:r>
            <a:r>
              <a:rPr lang="en-US" sz="1800" dirty="0" smtClean="0">
                <a:solidFill>
                  <a:schemeClr val="tx1"/>
                </a:solidFill>
              </a:rPr>
              <a:t>(1) </a:t>
            </a:r>
          </a:p>
          <a:p>
            <a:pPr lvl="1">
              <a:lnSpc>
                <a:spcPct val="80000"/>
              </a:lnSpc>
              <a:buNone/>
            </a:pPr>
            <a:r>
              <a:rPr lang="en-US" sz="1800" dirty="0">
                <a:solidFill>
                  <a:srgbClr val="AA583E"/>
                </a:solidFill>
              </a:rPr>
              <a:t>	11. </a:t>
            </a:r>
            <a:r>
              <a:rPr lang="en-US" sz="1800" dirty="0">
                <a:solidFill>
                  <a:srgbClr val="FF6600"/>
                </a:solidFill>
              </a:rPr>
              <a:t>Project and Exam discussions</a:t>
            </a:r>
            <a:r>
              <a:rPr lang="en-US" sz="1800" dirty="0">
                <a:solidFill>
                  <a:schemeClr val="tx1"/>
                </a:solidFill>
              </a:rPr>
              <a:t> (1)</a:t>
            </a:r>
            <a:endParaRPr lang="en-US" sz="1800" dirty="0" smtClean="0">
              <a:solidFill>
                <a:schemeClr val="tx1"/>
              </a:solidFill>
            </a:endParaRPr>
          </a:p>
          <a:p>
            <a:pPr lvl="1">
              <a:lnSpc>
                <a:spcPct val="80000"/>
              </a:lnSpc>
              <a:buNone/>
            </a:pPr>
            <a:r>
              <a:rPr lang="en-US" sz="1800" dirty="0" smtClean="0">
                <a:solidFill>
                  <a:srgbClr val="AA583E"/>
                </a:solidFill>
              </a:rPr>
              <a:t>    12.</a:t>
            </a:r>
            <a:r>
              <a:rPr lang="en-US" sz="1800" dirty="0" smtClean="0">
                <a:solidFill>
                  <a:srgbClr val="FF6600"/>
                </a:solidFill>
              </a:rPr>
              <a:t> </a:t>
            </a:r>
            <a:r>
              <a:rPr lang="en-US" sz="1800" dirty="0">
                <a:solidFill>
                  <a:srgbClr val="FF6600"/>
                </a:solidFill>
              </a:rPr>
              <a:t>Student Project presentations</a:t>
            </a:r>
            <a:r>
              <a:rPr lang="en-US" sz="1800" dirty="0">
                <a:solidFill>
                  <a:schemeClr val="tx1"/>
                </a:solidFill>
              </a:rPr>
              <a:t> (1</a:t>
            </a:r>
            <a:r>
              <a:rPr lang="en-US" sz="1800" dirty="0" smtClean="0">
                <a:solidFill>
                  <a:schemeClr val="tx1"/>
                </a:solidFill>
              </a:rPr>
              <a:t>)</a:t>
            </a:r>
            <a:endParaRPr lang="en-US" sz="1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a:t>
            </a:r>
            <a:r>
              <a:rPr lang="en-US" sz="2000" dirty="0" smtClean="0"/>
              <a:t>on computer vision (</a:t>
            </a:r>
            <a:r>
              <a:rPr lang="en-US" sz="2000" dirty="0"/>
              <a:t>4): 40%</a:t>
            </a:r>
          </a:p>
          <a:p>
            <a:pPr lvl="1">
              <a:lnSpc>
                <a:spcPct val="90000"/>
              </a:lnSpc>
            </a:pPr>
            <a:r>
              <a:rPr lang="en-US" sz="1800" dirty="0"/>
              <a:t>All homework must be yours….but you can work together until the final submission</a:t>
            </a:r>
          </a:p>
          <a:p>
            <a:pPr>
              <a:lnSpc>
                <a:spcPct val="90000"/>
              </a:lnSpc>
            </a:pPr>
            <a:endParaRPr lang="en-US" sz="2000" dirty="0" smtClean="0"/>
          </a:p>
          <a:p>
            <a:pPr>
              <a:lnSpc>
                <a:spcPct val="90000"/>
              </a:lnSpc>
            </a:pPr>
            <a:r>
              <a:rPr lang="en-US" sz="2000" dirty="0" smtClean="0"/>
              <a:t>Exam </a:t>
            </a:r>
            <a:r>
              <a:rPr lang="en-US" sz="2000" dirty="0"/>
              <a:t>(midterm</a:t>
            </a:r>
            <a:r>
              <a:rPr lang="en-US" sz="2000" dirty="0" smtClean="0"/>
              <a:t>) on human and computer vision: </a:t>
            </a:r>
            <a:r>
              <a:rPr lang="en-US" sz="2000" dirty="0"/>
              <a:t>40%</a:t>
            </a:r>
          </a:p>
          <a:p>
            <a:pPr lvl="1">
              <a:lnSpc>
                <a:spcPct val="90000"/>
              </a:lnSpc>
            </a:pPr>
            <a:r>
              <a:rPr lang="en-US" sz="1800" dirty="0" smtClean="0"/>
              <a:t>Close-book exam</a:t>
            </a:r>
          </a:p>
          <a:p>
            <a:pPr lvl="1">
              <a:lnSpc>
                <a:spcPct val="90000"/>
              </a:lnSpc>
            </a:pPr>
            <a:endParaRPr lang="en-US" sz="1800" dirty="0" smtClean="0"/>
          </a:p>
          <a:p>
            <a:pPr>
              <a:lnSpc>
                <a:spcPct val="90000"/>
              </a:lnSpc>
            </a:pPr>
            <a:r>
              <a:rPr lang="en-US" sz="2000" dirty="0" smtClean="0"/>
              <a:t>Course </a:t>
            </a:r>
            <a:r>
              <a:rPr lang="en-US" sz="2000" dirty="0"/>
              <a:t>Project + Presentation: 20%</a:t>
            </a:r>
          </a:p>
          <a:p>
            <a:pPr lvl="1">
              <a:lnSpc>
                <a:spcPct val="90000"/>
              </a:lnSpc>
            </a:pPr>
            <a:r>
              <a:rPr lang="en-US" sz="2000" dirty="0" smtClean="0"/>
              <a:t>Each Team (1-2 </a:t>
            </a:r>
            <a:r>
              <a:rPr lang="en-US" sz="2000" dirty="0"/>
              <a:t>students</a:t>
            </a:r>
            <a:r>
              <a:rPr lang="en-US" sz="2000" dirty="0" smtClean="0"/>
              <a:t>)</a:t>
            </a:r>
            <a:endParaRPr lang="en-US" sz="2000" dirty="0"/>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r>
              <a:rPr lang="en-US" sz="1800" dirty="0" smtClean="0"/>
              <a:t>+</a:t>
            </a:r>
          </a:p>
          <a:p>
            <a:pPr lvl="1"/>
            <a:r>
              <a:rPr lang="en-US" sz="1800" dirty="0" smtClean="0"/>
              <a:t>You may use </a:t>
            </a:r>
            <a:r>
              <a:rPr lang="en-US" sz="1800" dirty="0" err="1" smtClean="0"/>
              <a:t>OpenCV</a:t>
            </a:r>
            <a:r>
              <a:rPr lang="en-US" sz="1800" dirty="0" smtClean="0"/>
              <a:t> for your project, but not recommended for homework</a:t>
            </a:r>
            <a:endParaRPr lang="en-US" sz="1800" dirty="0"/>
          </a:p>
          <a:p>
            <a:endParaRPr lang="en-US" sz="1800" dirty="0"/>
          </a:p>
          <a:p>
            <a:r>
              <a:rPr lang="en-US" sz="1800" dirty="0" err="1"/>
              <a:t>Matlab</a:t>
            </a:r>
            <a:endParaRPr lang="en-US" sz="1800" dirty="0"/>
          </a:p>
          <a:p>
            <a:pPr lvl="1"/>
            <a:r>
              <a:rPr lang="en-US" sz="1800" dirty="0"/>
              <a:t>An interactive environment for numerical computation</a:t>
            </a:r>
          </a:p>
          <a:p>
            <a:pPr lvl="1"/>
            <a:r>
              <a:rPr lang="en-US" sz="1600" dirty="0"/>
              <a:t>CUNY faculty and students will be able to download a standalone Matlab version </a:t>
            </a:r>
            <a:endParaRPr lang="en-US" sz="1600" dirty="0" smtClean="0"/>
          </a:p>
          <a:p>
            <a:pPr lvl="2"/>
            <a:r>
              <a:rPr lang="en-US" sz="1400" dirty="0" smtClean="0"/>
              <a:t>by </a:t>
            </a:r>
            <a:r>
              <a:rPr lang="en-US" sz="1400" dirty="0"/>
              <a:t>creating an account using your CCNY email account at</a:t>
            </a:r>
            <a:r>
              <a:rPr lang="en-US" sz="1400" dirty="0">
                <a:hlinkClick r:id="rId2"/>
              </a:rPr>
              <a:t> this website</a:t>
            </a:r>
            <a:r>
              <a:rPr lang="en-US" sz="1400" dirty="0"/>
              <a:t>.</a:t>
            </a:r>
            <a:endParaRPr lang="en-US" sz="1400" dirty="0"/>
          </a:p>
          <a:p>
            <a:pPr lvl="2"/>
            <a:r>
              <a:rPr lang="en-US" sz="1600" dirty="0"/>
              <a:t>Pointers to on-line manuals also </a:t>
            </a:r>
            <a:r>
              <a:rPr lang="en-US" sz="1600" dirty="0" smtClean="0"/>
              <a:t>available</a:t>
            </a:r>
            <a:endParaRPr lang="en-US" sz="1600" dirty="0"/>
          </a:p>
          <a:p>
            <a:pPr lvl="1"/>
            <a:r>
              <a:rPr lang="en-US" sz="1800" dirty="0"/>
              <a:t>Good rapid prototyping environment</a:t>
            </a:r>
          </a:p>
          <a:p>
            <a:endParaRPr lang="en-US" sz="1800" dirty="0"/>
          </a:p>
          <a:p>
            <a:r>
              <a:rPr lang="en-US" sz="1800" dirty="0" smtClean="0"/>
              <a:t>Submissions:</a:t>
            </a:r>
          </a:p>
          <a:p>
            <a:pPr lvl="1"/>
            <a:r>
              <a:rPr lang="en-US" sz="1600" dirty="0" smtClean="0"/>
              <a:t>Use </a:t>
            </a:r>
            <a:r>
              <a:rPr lang="en-US" sz="1600" dirty="0"/>
              <a:t>C++ and/or Matlab for your homework assignments and project(s); </a:t>
            </a:r>
            <a:r>
              <a:rPr lang="en-US" sz="1600" dirty="0" smtClean="0"/>
              <a:t>However other languages e.g. Java, Python, etc., </a:t>
            </a:r>
            <a:r>
              <a:rPr lang="en-US" sz="1600" dirty="0"/>
              <a:t>will also be </a:t>
            </a:r>
            <a:r>
              <a:rPr lang="en-US" sz="1600" dirty="0" smtClean="0"/>
              <a:t>fine</a:t>
            </a:r>
          </a:p>
          <a:p>
            <a:pPr lvl="1"/>
            <a:r>
              <a:rPr lang="en-US" sz="1600" dirty="0" smtClean="0"/>
              <a:t>Submit your report  and source code only in soft copy (PDF please), by email</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smtClean="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7889</TotalTime>
  <Pages>10</Pages>
  <Words>2496</Words>
  <Application>Microsoft Macintosh PowerPoint</Application>
  <PresentationFormat>Overhead</PresentationFormat>
  <Paragraphs>242</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untitled 2</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644</cp:revision>
  <cp:lastPrinted>1998-04-28T16:32:46Z</cp:lastPrinted>
  <dcterms:created xsi:type="dcterms:W3CDTF">1998-01-29T23:04:51Z</dcterms:created>
  <dcterms:modified xsi:type="dcterms:W3CDTF">2020-08-28T22:14:09Z</dcterms:modified>
</cp:coreProperties>
</file>