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341" r:id="rId2"/>
    <p:sldId id="342" r:id="rId3"/>
    <p:sldId id="419" r:id="rId4"/>
    <p:sldId id="458" r:id="rId5"/>
    <p:sldId id="420" r:id="rId6"/>
    <p:sldId id="506" r:id="rId7"/>
    <p:sldId id="507" r:id="rId8"/>
    <p:sldId id="422" r:id="rId9"/>
    <p:sldId id="345" r:id="rId10"/>
    <p:sldId id="424" r:id="rId11"/>
    <p:sldId id="417" r:id="rId12"/>
    <p:sldId id="504" r:id="rId13"/>
    <p:sldId id="461" r:id="rId14"/>
    <p:sldId id="346" r:id="rId15"/>
    <p:sldId id="348" r:id="rId16"/>
    <p:sldId id="349" r:id="rId17"/>
    <p:sldId id="491" r:id="rId18"/>
    <p:sldId id="508" r:id="rId19"/>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7329" autoAdjust="0"/>
  </p:normalViewPr>
  <p:slideViewPr>
    <p:cSldViewPr>
      <p:cViewPr varScale="1">
        <p:scale>
          <a:sx n="105" d="100"/>
          <a:sy n="105" d="100"/>
        </p:scale>
        <p:origin x="-7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nlm.nih.gov/research/visible/mri.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smtClean="0">
                <a:solidFill>
                  <a:srgbClr val="0066FF"/>
                </a:solidFill>
              </a:rPr>
              <a:t>Computer </a:t>
            </a:r>
            <a:r>
              <a:rPr lang="en-US" sz="1600" dirty="0">
                <a:solidFill>
                  <a:srgbClr val="0066FF"/>
                </a:solidFill>
              </a:rPr>
              <a:t>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smtClean="0">
                <a:solidFill>
                  <a:srgbClr val="0066FF"/>
                </a:solidFill>
              </a:rPr>
              <a:t>&amp;</a:t>
            </a:r>
            <a:r>
              <a:rPr lang="en-US" baseline="0" dirty="0" smtClean="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tpress.mit.edu/books/vision-and-bra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cuny.edu/about/administration/offices/cis/virtual-deskt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362200" y="4876800"/>
            <a:ext cx="4495800" cy="1447800"/>
          </a:xfrm>
        </p:spPr>
        <p:txBody>
          <a:bodyPr/>
          <a:lstStyle/>
          <a:p>
            <a:pPr algn="ctr">
              <a:lnSpc>
                <a:spcPct val="80000"/>
              </a:lnSpc>
              <a:buFont typeface="Zapf Dingbats" charset="2"/>
              <a:buNone/>
            </a:pPr>
            <a:r>
              <a:rPr lang="en-US" dirty="0">
                <a:solidFill>
                  <a:srgbClr val="DDDDDD"/>
                </a:solidFill>
              </a:rPr>
              <a:t>Instructor: Zhigang Zhu</a:t>
            </a:r>
          </a:p>
          <a:p>
            <a:pPr algn="ctr">
              <a:lnSpc>
                <a:spcPct val="80000"/>
              </a:lnSpc>
              <a:buFont typeface="Zapf Dingbats" charset="2"/>
              <a:buNone/>
            </a:pPr>
            <a:r>
              <a:rPr lang="en-US" dirty="0" smtClean="0">
                <a:solidFill>
                  <a:srgbClr val="DDDDDD"/>
                </a:solidFill>
              </a:rPr>
              <a:t>The City </a:t>
            </a:r>
            <a:r>
              <a:rPr lang="en-US" dirty="0">
                <a:solidFill>
                  <a:srgbClr val="DDDDDD"/>
                </a:solidFill>
              </a:rPr>
              <a:t>College of New York</a:t>
            </a:r>
          </a:p>
          <a:p>
            <a:pPr algn="ctr">
              <a:lnSpc>
                <a:spcPct val="80000"/>
              </a:lnSpc>
              <a:buFont typeface="Zapf Dingbats" charset="2"/>
              <a:buNone/>
            </a:pPr>
            <a:r>
              <a:rPr lang="en-US" dirty="0" smtClean="0">
                <a:solidFill>
                  <a:srgbClr val="DDDDDD"/>
                </a:solidFill>
              </a:rPr>
              <a:t>zzhu@ccny.cuny.edu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46769"/>
          </a:xfrm>
          <a:prstGeom prst="rect">
            <a:avLst/>
          </a:prstGeom>
          <a:noFill/>
          <a:ln w="12700">
            <a:noFill/>
            <a:miter lim="800000"/>
            <a:headEnd/>
            <a:tailEnd/>
          </a:ln>
          <a:effectLst/>
        </p:spPr>
        <p:txBody>
          <a:bodyPr>
            <a:spAutoFit/>
          </a:bodyPr>
          <a:lstStyle/>
          <a:p>
            <a:pPr algn="ctr"/>
            <a:endParaRPr lang="en-US" sz="2400" i="1" dirty="0" smtClean="0">
              <a:solidFill>
                <a:schemeClr val="accent1"/>
              </a:solidFill>
            </a:endParaRPr>
          </a:p>
          <a:p>
            <a:pPr algn="ctr"/>
            <a:r>
              <a:rPr lang="en-US" sz="2400" i="1" dirty="0" smtClean="0">
                <a:solidFill>
                  <a:schemeClr val="accent1"/>
                </a:solidFill>
              </a:rPr>
              <a:t>CSC </a:t>
            </a:r>
            <a:r>
              <a:rPr lang="en-US" sz="2400" i="1" dirty="0">
                <a:solidFill>
                  <a:schemeClr val="accent1"/>
                </a:solidFill>
              </a:rPr>
              <a:t>74030-1 </a:t>
            </a:r>
            <a:r>
              <a:rPr lang="en-US" sz="2400" i="1" dirty="0" smtClean="0">
                <a:solidFill>
                  <a:schemeClr val="accent1"/>
                </a:solidFill>
              </a:rPr>
              <a:t>(63185)  </a:t>
            </a:r>
            <a:r>
              <a:rPr lang="en-US" sz="2400" i="1" dirty="0">
                <a:solidFill>
                  <a:schemeClr val="accent1"/>
                </a:solidFill>
              </a:rPr>
              <a:t>and CNS 80300-1 </a:t>
            </a:r>
            <a:r>
              <a:rPr lang="en-US" sz="2400" i="1" dirty="0" smtClean="0">
                <a:solidFill>
                  <a:schemeClr val="accent1"/>
                </a:solidFill>
              </a:rPr>
              <a:t>(59866)</a:t>
            </a:r>
            <a:endParaRPr lang="en-US" sz="2400" i="1" dirty="0" smtClean="0">
              <a:solidFill>
                <a:schemeClr val="accent1"/>
              </a:solidFill>
            </a:endParaRPr>
          </a:p>
          <a:p>
            <a:pPr algn="ctr"/>
            <a:r>
              <a:rPr lang="en-US" sz="2400" i="1" dirty="0" smtClean="0">
                <a:solidFill>
                  <a:schemeClr val="accent1"/>
                </a:solidFill>
              </a:rPr>
              <a:t> </a:t>
            </a:r>
            <a:endParaRPr lang="en-US" sz="2400" i="1" dirty="0">
              <a:solidFill>
                <a:schemeClr val="accent1"/>
              </a:solidFill>
            </a:endParaRPr>
          </a:p>
          <a:p>
            <a:pPr algn="ctr"/>
            <a:r>
              <a:rPr lang="en-US" sz="3200" i="1" dirty="0">
                <a:solidFill>
                  <a:schemeClr val="accent1"/>
                </a:solidFill>
              </a:rPr>
              <a:t>Computer Vision and Image Processing</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smtClean="0">
                <a:solidFill>
                  <a:srgbClr val="8F8F8F"/>
                </a:solidFill>
              </a:rPr>
              <a:t>Vision and Brain</a:t>
            </a:r>
            <a:endParaRPr lang="en-US" sz="3200" dirty="0">
              <a:solidFill>
                <a:srgbClr val="8F8F8F"/>
              </a:solidFill>
            </a:endParaRP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smtClean="0"/>
              <a:t>Textbook</a:t>
            </a:r>
          </a:p>
          <a:p>
            <a:pPr lvl="1"/>
            <a:r>
              <a:rPr lang="en-US" sz="1800" dirty="0" smtClean="0"/>
              <a:t>Computer Vision</a:t>
            </a:r>
            <a:r>
              <a:rPr lang="en-US" sz="1800" dirty="0"/>
              <a:t>, By Zhigang </a:t>
            </a:r>
            <a:r>
              <a:rPr lang="en-US" sz="1800" dirty="0" smtClean="0"/>
              <a:t>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smtClean="0"/>
              <a:t>Additional </a:t>
            </a:r>
            <a:r>
              <a:rPr lang="en-US" sz="2000" dirty="0"/>
              <a:t>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a:t>
            </a:r>
            <a:r>
              <a:rPr lang="en-US" dirty="0" smtClean="0"/>
              <a:t>little bit, for your projects)</a:t>
            </a:r>
            <a:endParaRPr lang="en-US" dirty="0"/>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a:t>
            </a:r>
            <a:r>
              <a:rPr lang="en-US" dirty="0" smtClean="0"/>
              <a:t>both </a:t>
            </a:r>
            <a:r>
              <a:rPr lang="en-US" dirty="0" err="1" smtClean="0"/>
              <a:t>Powerpoint</a:t>
            </a:r>
            <a:r>
              <a:rPr lang="en-US" dirty="0" smtClean="0"/>
              <a:t> slides and lecture notes. </a:t>
            </a:r>
            <a:r>
              <a:rPr lang="en-US" dirty="0" smtClean="0">
                <a:solidFill>
                  <a:srgbClr val="FFFF00"/>
                </a:solidFill>
              </a:rPr>
              <a:t>Some of them need a password to access:</a:t>
            </a:r>
          </a:p>
          <a:p>
            <a:pPr lvl="1"/>
            <a:r>
              <a:rPr lang="en-US" dirty="0" smtClean="0">
                <a:solidFill>
                  <a:srgbClr val="FF0000"/>
                </a:solidFill>
              </a:rPr>
              <a:t>User: guest</a:t>
            </a:r>
          </a:p>
          <a:p>
            <a:pPr lvl="1"/>
            <a:r>
              <a:rPr lang="en-US" dirty="0" smtClean="0">
                <a:solidFill>
                  <a:srgbClr val="FF0000"/>
                </a:solidFill>
              </a:rPr>
              <a:t>Passcode: M3C2011</a:t>
            </a:r>
            <a:r>
              <a:rPr lang="en-US" dirty="0" smtClean="0"/>
              <a:t> </a:t>
            </a:r>
            <a:endParaRPr lang="en-US" dirty="0"/>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2" name="Rectangle 1"/>
          <p:cNvSpPr/>
          <p:nvPr/>
        </p:nvSpPr>
        <p:spPr>
          <a:xfrm>
            <a:off x="8467" y="1219200"/>
            <a:ext cx="9238343" cy="338554"/>
          </a:xfrm>
          <a:prstGeom prst="rect">
            <a:avLst/>
          </a:prstGeom>
        </p:spPr>
        <p:txBody>
          <a:bodyPr wrap="square">
            <a:spAutoFit/>
          </a:bodyPr>
          <a:lstStyle/>
          <a:p>
            <a:r>
              <a:rPr lang="en-US" sz="1600" dirty="0"/>
              <a:t>http://</a:t>
            </a:r>
            <a:r>
              <a:rPr lang="en-US" sz="1600" dirty="0" err="1"/>
              <a:t>ccvcl.org</a:t>
            </a:r>
            <a:r>
              <a:rPr lang="en-US" sz="1600" dirty="0"/>
              <a:t>/professor-</a:t>
            </a:r>
            <a:r>
              <a:rPr lang="en-US" sz="1600" dirty="0" err="1"/>
              <a:t>zhigang</a:t>
            </a:r>
            <a:r>
              <a:rPr lang="en-US" sz="1600" dirty="0"/>
              <a:t>-</a:t>
            </a:r>
            <a:r>
              <a:rPr lang="en-US" sz="1600" dirty="0" err="1"/>
              <a:t>zhu</a:t>
            </a:r>
            <a:r>
              <a:rPr lang="en-US" sz="1600" dirty="0"/>
              <a:t>/computer-vision-and-image-processing-spring-2021/</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marL="0" indent="0">
              <a:lnSpc>
                <a:spcPct val="80000"/>
              </a:lnSpc>
              <a:buNone/>
            </a:pPr>
            <a:r>
              <a:rPr lang="en-US" sz="1800" dirty="0">
                <a:solidFill>
                  <a:srgbClr val="FFFF00"/>
                </a:solidFill>
              </a:rPr>
              <a:t>Part I. Introduction and Human Vision </a:t>
            </a:r>
          </a:p>
          <a:p>
            <a:pPr>
              <a:lnSpc>
                <a:spcPct val="80000"/>
              </a:lnSpc>
            </a:pPr>
            <a:r>
              <a:rPr lang="en-US" sz="1600" dirty="0">
                <a:solidFill>
                  <a:schemeClr val="tx1"/>
                </a:solidFill>
              </a:rPr>
              <a:t>I-1. Human and Machine Vision (slides); Human Eyes (slides)  – 02/03</a:t>
            </a:r>
          </a:p>
          <a:p>
            <a:pPr>
              <a:lnSpc>
                <a:spcPct val="80000"/>
              </a:lnSpc>
            </a:pPr>
            <a:r>
              <a:rPr lang="en-US" sz="1600" dirty="0">
                <a:solidFill>
                  <a:schemeClr val="tx1"/>
                </a:solidFill>
              </a:rPr>
              <a:t>I-2. Visual Brain (slides) -02/10</a:t>
            </a:r>
          </a:p>
          <a:p>
            <a:pPr>
              <a:lnSpc>
                <a:spcPct val="80000"/>
              </a:lnSpc>
            </a:pPr>
            <a:r>
              <a:rPr lang="en-US" sz="1600" dirty="0">
                <a:solidFill>
                  <a:schemeClr val="tx1"/>
                </a:solidFill>
              </a:rPr>
              <a:t>I-3. Depth (slides) -02/17 </a:t>
            </a:r>
            <a:r>
              <a:rPr lang="en-US" sz="1600" dirty="0">
                <a:solidFill>
                  <a:srgbClr val="CCFFCC"/>
                </a:solidFill>
              </a:rPr>
              <a:t>(Assignment 1 on I-1, I-3 and I-4)</a:t>
            </a:r>
          </a:p>
          <a:p>
            <a:pPr>
              <a:lnSpc>
                <a:spcPct val="80000"/>
              </a:lnSpc>
            </a:pPr>
            <a:r>
              <a:rPr lang="en-US" sz="1600" dirty="0">
                <a:solidFill>
                  <a:schemeClr val="tx1"/>
                </a:solidFill>
              </a:rPr>
              <a:t>I-4. Color (slides) -02/17</a:t>
            </a:r>
          </a:p>
          <a:p>
            <a:pPr marL="0" indent="0">
              <a:lnSpc>
                <a:spcPct val="80000"/>
              </a:lnSpc>
              <a:buNone/>
            </a:pPr>
            <a:endParaRPr lang="en-US" sz="1800" dirty="0" smtClean="0">
              <a:solidFill>
                <a:schemeClr val="tx1"/>
              </a:solidFill>
            </a:endParaRPr>
          </a:p>
          <a:p>
            <a:pPr marL="0" indent="0">
              <a:lnSpc>
                <a:spcPct val="80000"/>
              </a:lnSpc>
              <a:buNone/>
            </a:pPr>
            <a:r>
              <a:rPr lang="en-US" sz="1800" dirty="0" smtClean="0">
                <a:solidFill>
                  <a:srgbClr val="FFFF00"/>
                </a:solidFill>
              </a:rPr>
              <a:t>Part </a:t>
            </a:r>
            <a:r>
              <a:rPr lang="en-US" sz="1800" dirty="0">
                <a:solidFill>
                  <a:srgbClr val="FFFF00"/>
                </a:solidFill>
              </a:rPr>
              <a:t>II.  3D Computer Vision</a:t>
            </a:r>
          </a:p>
          <a:p>
            <a:pPr>
              <a:lnSpc>
                <a:spcPct val="80000"/>
              </a:lnSpc>
            </a:pPr>
            <a:r>
              <a:rPr lang="en-US" sz="1600" dirty="0">
                <a:solidFill>
                  <a:schemeClr val="tx1"/>
                </a:solidFill>
              </a:rPr>
              <a:t>II-1.  Camera Models (slides) (lecture notes) </a:t>
            </a:r>
            <a:r>
              <a:rPr lang="en-US" sz="1600" dirty="0">
                <a:solidFill>
                  <a:srgbClr val="CCFFCC"/>
                </a:solidFill>
              </a:rPr>
              <a:t> (Assignment 2 on II-1 and II-2) </a:t>
            </a:r>
            <a:r>
              <a:rPr lang="en-US" sz="1600" dirty="0">
                <a:solidFill>
                  <a:schemeClr val="tx1"/>
                </a:solidFill>
              </a:rPr>
              <a:t>-02/24</a:t>
            </a:r>
          </a:p>
          <a:p>
            <a:pPr>
              <a:lnSpc>
                <a:spcPct val="80000"/>
              </a:lnSpc>
            </a:pPr>
            <a:r>
              <a:rPr lang="en-US" sz="1600" dirty="0">
                <a:solidFill>
                  <a:schemeClr val="tx1"/>
                </a:solidFill>
              </a:rPr>
              <a:t>II-2.  Camera Calibration (slides) (lecture notes) -03/03</a:t>
            </a:r>
          </a:p>
          <a:p>
            <a:pPr>
              <a:lnSpc>
                <a:spcPct val="80000"/>
              </a:lnSpc>
            </a:pPr>
            <a:r>
              <a:rPr lang="en-US" sz="1600" dirty="0">
                <a:solidFill>
                  <a:schemeClr val="tx1"/>
                </a:solidFill>
              </a:rPr>
              <a:t>II-3.  Stereo Vision (slides) (lecture notes ) </a:t>
            </a:r>
            <a:r>
              <a:rPr lang="en-US" sz="1600" dirty="0">
                <a:solidFill>
                  <a:srgbClr val="CCFFCC"/>
                </a:solidFill>
              </a:rPr>
              <a:t>(Assignment 3 on II-3 and II-4)</a:t>
            </a:r>
            <a:r>
              <a:rPr lang="en-US" sz="1600" dirty="0">
                <a:solidFill>
                  <a:schemeClr val="tx1"/>
                </a:solidFill>
              </a:rPr>
              <a:t>, Project Discussion  – 03/10, 03/17</a:t>
            </a:r>
          </a:p>
          <a:p>
            <a:pPr>
              <a:lnSpc>
                <a:spcPct val="80000"/>
              </a:lnSpc>
            </a:pPr>
            <a:r>
              <a:rPr lang="en-US" sz="1600" dirty="0">
                <a:solidFill>
                  <a:schemeClr val="tx1"/>
                </a:solidFill>
              </a:rPr>
              <a:t>II-4.  Visual Motion – (slides) (lecture notes); Exam Quick Review  – 03/24, 04/07 </a:t>
            </a:r>
            <a:r>
              <a:rPr lang="en-US" sz="1600" dirty="0">
                <a:solidFill>
                  <a:srgbClr val="FF6600"/>
                </a:solidFill>
              </a:rPr>
              <a:t>(Spring Recess: 03/27-04/04)</a:t>
            </a:r>
          </a:p>
          <a:p>
            <a:pPr marL="0" indent="0">
              <a:lnSpc>
                <a:spcPct val="80000"/>
              </a:lnSpc>
              <a:buNone/>
            </a:pPr>
            <a:endParaRPr lang="en-US" sz="1800" dirty="0" smtClean="0">
              <a:solidFill>
                <a:schemeClr val="tx1"/>
              </a:solidFill>
            </a:endParaRPr>
          </a:p>
          <a:p>
            <a:pPr marL="0" indent="0">
              <a:lnSpc>
                <a:spcPct val="80000"/>
              </a:lnSpc>
              <a:buNone/>
            </a:pPr>
            <a:r>
              <a:rPr lang="en-US" sz="1800" dirty="0" smtClean="0">
                <a:solidFill>
                  <a:srgbClr val="FFFF00"/>
                </a:solidFill>
              </a:rPr>
              <a:t>Part </a:t>
            </a:r>
            <a:r>
              <a:rPr lang="en-US" sz="1800" dirty="0">
                <a:solidFill>
                  <a:srgbClr val="FFFF00"/>
                </a:solidFill>
              </a:rPr>
              <a:t>III. Advanced Topics and Project Presentations</a:t>
            </a:r>
          </a:p>
          <a:p>
            <a:pPr>
              <a:lnSpc>
                <a:spcPct val="80000"/>
              </a:lnSpc>
            </a:pPr>
            <a:r>
              <a:rPr lang="en-US" sz="1600" dirty="0">
                <a:solidFill>
                  <a:schemeClr val="tx1"/>
                </a:solidFill>
              </a:rPr>
              <a:t>III-1. Deep neural networks I: (1) From Linear Regression to CNN, RNN and LSTM; (2) Facial Computing 04/14</a:t>
            </a:r>
          </a:p>
          <a:p>
            <a:pPr>
              <a:lnSpc>
                <a:spcPct val="80000"/>
              </a:lnSpc>
            </a:pPr>
            <a:r>
              <a:rPr lang="en-US" sz="1600" dirty="0">
                <a:solidFill>
                  <a:srgbClr val="FF0000"/>
                </a:solidFill>
              </a:rPr>
              <a:t>Mid-Term Exam in Class – 04/21</a:t>
            </a:r>
          </a:p>
          <a:p>
            <a:pPr>
              <a:lnSpc>
                <a:spcPct val="80000"/>
              </a:lnSpc>
            </a:pPr>
            <a:r>
              <a:rPr lang="en-US" sz="1600" dirty="0">
                <a:solidFill>
                  <a:schemeClr val="tx1"/>
                </a:solidFill>
              </a:rPr>
              <a:t>III-2. Deep neural networks II: Multimodal classification with SVM, DBN and CNN – 04/28</a:t>
            </a:r>
          </a:p>
          <a:p>
            <a:pPr>
              <a:lnSpc>
                <a:spcPct val="80000"/>
              </a:lnSpc>
            </a:pPr>
            <a:r>
              <a:rPr lang="en-US" sz="1600" dirty="0">
                <a:solidFill>
                  <a:schemeClr val="tx1"/>
                </a:solidFill>
              </a:rPr>
              <a:t>III-3. Deep neural networks III: GANs, Regression, and Crowd Analysis – 05/05</a:t>
            </a:r>
          </a:p>
          <a:p>
            <a:pPr>
              <a:lnSpc>
                <a:spcPct val="80000"/>
              </a:lnSpc>
            </a:pPr>
            <a:r>
              <a:rPr lang="en-US" sz="1600" dirty="0">
                <a:solidFill>
                  <a:schemeClr val="tx1"/>
                </a:solidFill>
              </a:rPr>
              <a:t>III-4. </a:t>
            </a:r>
            <a:r>
              <a:rPr lang="en-US" sz="1600" dirty="0">
                <a:solidFill>
                  <a:srgbClr val="FF0000"/>
                </a:solidFill>
              </a:rPr>
              <a:t>All Student Project Presentations – 05/12; Project Reports</a:t>
            </a:r>
          </a:p>
          <a:p>
            <a:pPr marL="0" indent="0">
              <a:lnSpc>
                <a:spcPct val="80000"/>
              </a:lnSpc>
              <a:buNone/>
            </a:pPr>
            <a:endParaRPr lang="en-US" sz="1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a:t>
            </a:r>
            <a:r>
              <a:rPr lang="en-US" sz="2000" dirty="0" smtClean="0"/>
              <a:t>on computer vision </a:t>
            </a:r>
            <a:r>
              <a:rPr lang="en-US" sz="2000" dirty="0" smtClean="0"/>
              <a:t>(3)</a:t>
            </a:r>
            <a:r>
              <a:rPr lang="en-US" sz="2000" dirty="0"/>
              <a:t>: </a:t>
            </a:r>
            <a:r>
              <a:rPr lang="en-US" sz="2000" dirty="0" smtClean="0"/>
              <a:t>45%</a:t>
            </a:r>
            <a:endParaRPr lang="en-US" sz="2000" dirty="0"/>
          </a:p>
          <a:p>
            <a:pPr lvl="1">
              <a:lnSpc>
                <a:spcPct val="90000"/>
              </a:lnSpc>
            </a:pPr>
            <a:r>
              <a:rPr lang="en-US" sz="1800" dirty="0"/>
              <a:t>All homework must be yours….but you can work together until the final submission</a:t>
            </a:r>
          </a:p>
          <a:p>
            <a:pPr>
              <a:lnSpc>
                <a:spcPct val="90000"/>
              </a:lnSpc>
            </a:pPr>
            <a:endParaRPr lang="en-US" sz="2000" dirty="0" smtClean="0"/>
          </a:p>
          <a:p>
            <a:pPr>
              <a:lnSpc>
                <a:spcPct val="90000"/>
              </a:lnSpc>
            </a:pPr>
            <a:r>
              <a:rPr lang="en-US" sz="2000" dirty="0" smtClean="0"/>
              <a:t>Exam </a:t>
            </a:r>
            <a:r>
              <a:rPr lang="en-US" sz="2000" dirty="0"/>
              <a:t>(midterm</a:t>
            </a:r>
            <a:r>
              <a:rPr lang="en-US" sz="2000" dirty="0" smtClean="0"/>
              <a:t>) on human and computer vision: </a:t>
            </a:r>
            <a:r>
              <a:rPr lang="en-US" sz="2000" dirty="0" smtClean="0"/>
              <a:t>30%</a:t>
            </a:r>
            <a:endParaRPr lang="en-US" sz="2000" dirty="0"/>
          </a:p>
          <a:p>
            <a:pPr lvl="1">
              <a:lnSpc>
                <a:spcPct val="90000"/>
              </a:lnSpc>
            </a:pPr>
            <a:r>
              <a:rPr lang="en-US" sz="1800" dirty="0" smtClean="0"/>
              <a:t>Close-book exam</a:t>
            </a:r>
          </a:p>
          <a:p>
            <a:pPr lvl="1">
              <a:lnSpc>
                <a:spcPct val="90000"/>
              </a:lnSpc>
            </a:pPr>
            <a:endParaRPr lang="en-US" sz="1800" dirty="0" smtClean="0"/>
          </a:p>
          <a:p>
            <a:pPr>
              <a:lnSpc>
                <a:spcPct val="90000"/>
              </a:lnSpc>
            </a:pPr>
            <a:r>
              <a:rPr lang="en-US" sz="2000" dirty="0" smtClean="0"/>
              <a:t>Course </a:t>
            </a:r>
            <a:r>
              <a:rPr lang="en-US" sz="2000" dirty="0"/>
              <a:t>Project </a:t>
            </a:r>
            <a:r>
              <a:rPr lang="en-US" sz="2000" dirty="0" smtClean="0"/>
              <a:t>Presentation (15%) + Report (10%)</a:t>
            </a:r>
            <a:endParaRPr lang="en-US" sz="2000" dirty="0"/>
          </a:p>
          <a:p>
            <a:pPr lvl="1">
              <a:lnSpc>
                <a:spcPct val="90000"/>
              </a:lnSpc>
            </a:pPr>
            <a:r>
              <a:rPr lang="en-US" sz="2000" dirty="0" smtClean="0"/>
              <a:t>Each Team (1-2 </a:t>
            </a:r>
            <a:r>
              <a:rPr lang="en-US" sz="2000" dirty="0"/>
              <a:t>students</a:t>
            </a:r>
            <a:r>
              <a:rPr lang="en-US" sz="2000" dirty="0" smtClean="0"/>
              <a:t>)</a:t>
            </a:r>
            <a:endParaRPr lang="en-US" sz="2000" dirty="0"/>
          </a:p>
          <a:p>
            <a:pPr lvl="1">
              <a:lnSpc>
                <a:spcPct val="90000"/>
              </a:lnSpc>
            </a:pPr>
            <a:r>
              <a:rPr lang="en-US" sz="2000" dirty="0" smtClean="0"/>
              <a:t>Experiments – </a:t>
            </a:r>
            <a:r>
              <a:rPr lang="en-US" sz="2000" dirty="0"/>
              <a:t>independently + collaboratively</a:t>
            </a:r>
          </a:p>
          <a:p>
            <a:pPr lvl="1">
              <a:lnSpc>
                <a:spcPct val="90000"/>
              </a:lnSpc>
            </a:pPr>
            <a:r>
              <a:rPr lang="en-US" sz="2000" dirty="0"/>
              <a:t>Written Report - independently + collaboratively</a:t>
            </a:r>
          </a:p>
          <a:p>
            <a:pPr>
              <a:lnSpc>
                <a:spcPct val="90000"/>
              </a:lnSpc>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r>
              <a:rPr lang="en-US" sz="1800" dirty="0" smtClean="0"/>
              <a:t>+</a:t>
            </a:r>
          </a:p>
          <a:p>
            <a:pPr lvl="1"/>
            <a:r>
              <a:rPr lang="en-US" sz="1800" dirty="0" smtClean="0"/>
              <a:t>You may use OpenCV for your project, but not recommended for </a:t>
            </a:r>
            <a:r>
              <a:rPr lang="en-US" sz="1800" dirty="0" smtClean="0"/>
              <a:t>homework</a:t>
            </a:r>
            <a:endParaRPr lang="en-US" sz="1800" dirty="0"/>
          </a:p>
          <a:p>
            <a:r>
              <a:rPr lang="en-US" sz="1800" dirty="0" err="1"/>
              <a:t>Matlab</a:t>
            </a:r>
            <a:endParaRPr lang="en-US" sz="1800" dirty="0"/>
          </a:p>
          <a:p>
            <a:pPr lvl="1"/>
            <a:r>
              <a:rPr lang="en-US" sz="1800" dirty="0"/>
              <a:t>An interactive environment for numerical computation</a:t>
            </a:r>
          </a:p>
          <a:p>
            <a:pPr lvl="1"/>
            <a:r>
              <a:rPr lang="en-US" sz="1800" dirty="0" smtClean="0"/>
              <a:t>Please review the software </a:t>
            </a:r>
            <a:r>
              <a:rPr lang="en-US" sz="1800" dirty="0"/>
              <a:t>available </a:t>
            </a:r>
            <a:r>
              <a:rPr lang="en-US" sz="1800" dirty="0" smtClean="0"/>
              <a:t>at </a:t>
            </a:r>
            <a:r>
              <a:rPr lang="en-US" sz="1800" dirty="0"/>
              <a:t>CUNY Virtual Desktop</a:t>
            </a:r>
          </a:p>
          <a:p>
            <a:pPr lvl="2"/>
            <a:r>
              <a:rPr lang="en-US" sz="1600" dirty="0">
                <a:hlinkClick r:id="rId2"/>
              </a:rPr>
              <a:t>http://www2.cuny.edu/about/administration/offices/cis/virtual-desktop</a:t>
            </a:r>
            <a:r>
              <a:rPr lang="en-US" sz="1600" dirty="0" smtClean="0">
                <a:hlinkClick r:id="rId2"/>
              </a:rPr>
              <a:t>/</a:t>
            </a:r>
            <a:r>
              <a:rPr lang="en-US" sz="1600" dirty="0" smtClean="0"/>
              <a:t> </a:t>
            </a:r>
            <a:endParaRPr lang="en-US" sz="1600" dirty="0"/>
          </a:p>
          <a:p>
            <a:pPr lvl="2"/>
            <a:r>
              <a:rPr lang="en-US" sz="1600" dirty="0"/>
              <a:t>Pointers to on-line manuals also </a:t>
            </a:r>
            <a:r>
              <a:rPr lang="en-US" sz="1600" dirty="0" smtClean="0"/>
              <a:t>available</a:t>
            </a:r>
            <a:endParaRPr lang="en-US" sz="1600" dirty="0"/>
          </a:p>
          <a:p>
            <a:pPr lvl="1"/>
            <a:r>
              <a:rPr lang="en-US" sz="1800" dirty="0"/>
              <a:t>Good rapid prototyping environment</a:t>
            </a:r>
          </a:p>
          <a:p>
            <a:pPr lvl="1"/>
            <a:r>
              <a:rPr lang="en-US" sz="1600" dirty="0" smtClean="0">
                <a:solidFill>
                  <a:srgbClr val="FFFF00"/>
                </a:solidFill>
              </a:rPr>
              <a:t>Check if you can get a downloadable version from GC</a:t>
            </a:r>
            <a:endParaRPr lang="en-US" sz="1600" dirty="0">
              <a:solidFill>
                <a:srgbClr val="FFFF00"/>
              </a:solidFill>
            </a:endParaRPr>
          </a:p>
          <a:p>
            <a:r>
              <a:rPr lang="en-US" sz="1800" dirty="0" smtClean="0"/>
              <a:t>Submissions:</a:t>
            </a:r>
          </a:p>
          <a:p>
            <a:pPr lvl="1"/>
            <a:r>
              <a:rPr lang="en-US" sz="1600" dirty="0" smtClean="0"/>
              <a:t>Use </a:t>
            </a:r>
            <a:r>
              <a:rPr lang="en-US" sz="1600" dirty="0"/>
              <a:t>C++ and/or Matlab for your homework assignments and project(s); </a:t>
            </a:r>
            <a:r>
              <a:rPr lang="en-US" sz="1600" dirty="0" smtClean="0"/>
              <a:t>However other languages e.g. Java, Python, etc., </a:t>
            </a:r>
            <a:r>
              <a:rPr lang="en-US" sz="1600" dirty="0"/>
              <a:t>will also be </a:t>
            </a:r>
            <a:r>
              <a:rPr lang="en-US" sz="1600" dirty="0" smtClean="0"/>
              <a:t>fine</a:t>
            </a:r>
          </a:p>
          <a:p>
            <a:pPr lvl="1"/>
            <a:r>
              <a:rPr lang="en-US" sz="1600" dirty="0" smtClean="0"/>
              <a:t>Submit your report  and source code only in soft copy (PDF please), by email</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smtClean="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7918</TotalTime>
  <Pages>10</Pages>
  <Words>2827</Words>
  <Application>Microsoft Macintosh PowerPoint</Application>
  <PresentationFormat>Overhead</PresentationFormat>
  <Paragraphs>242</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untitled 2</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649</cp:revision>
  <cp:lastPrinted>1998-04-28T16:32:46Z</cp:lastPrinted>
  <dcterms:created xsi:type="dcterms:W3CDTF">1998-01-29T23:04:51Z</dcterms:created>
  <dcterms:modified xsi:type="dcterms:W3CDTF">2021-01-26T01:59:16Z</dcterms:modified>
</cp:coreProperties>
</file>