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41" r:id="rId2"/>
    <p:sldId id="509" r:id="rId3"/>
    <p:sldId id="342" r:id="rId4"/>
    <p:sldId id="419" r:id="rId5"/>
    <p:sldId id="458" r:id="rId6"/>
    <p:sldId id="420" r:id="rId7"/>
    <p:sldId id="506" r:id="rId8"/>
    <p:sldId id="507" r:id="rId9"/>
    <p:sldId id="422" r:id="rId10"/>
    <p:sldId id="345" r:id="rId11"/>
    <p:sldId id="424" r:id="rId12"/>
    <p:sldId id="417" r:id="rId13"/>
    <p:sldId id="504" r:id="rId14"/>
    <p:sldId id="461" r:id="rId15"/>
    <p:sldId id="346" r:id="rId16"/>
    <p:sldId id="348" r:id="rId17"/>
    <p:sldId id="349" r:id="rId18"/>
    <p:sldId id="491" r:id="rId19"/>
    <p:sldId id="508" r:id="rId2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946" autoAdjust="0"/>
  </p:normalViewPr>
  <p:slideViewPr>
    <p:cSldViewPr>
      <p:cViewPr varScale="1">
        <p:scale>
          <a:sx n="110" d="100"/>
          <a:sy n="110" d="100"/>
        </p:scale>
        <p:origin x="16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nlm.nih.gov/research/visible/mri.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a:solidFill>
                  <a:srgbClr val="0066FF"/>
                </a:solidFill>
              </a:rPr>
              <a:t>Computer 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a:solidFill>
                  <a:srgbClr val="0066FF"/>
                </a:solidFill>
              </a:rPr>
              <a:t>&amp;</a:t>
            </a:r>
            <a:r>
              <a:rPr lang="en-US" baseline="0" dirty="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tpress.mit.edu/books/vision-and-bra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cvcl.org/professor-zhigang-zhu/computer-vision-fall-20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cny.cuny.edu/it/matlab-and-simu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895600" y="4876800"/>
            <a:ext cx="3962400" cy="1447800"/>
          </a:xfrm>
        </p:spPr>
        <p:txBody>
          <a:bodyPr/>
          <a:lstStyle/>
          <a:p>
            <a:pPr>
              <a:lnSpc>
                <a:spcPct val="80000"/>
              </a:lnSpc>
              <a:buFont typeface="Zapf Dingbats" charset="2"/>
              <a:buNone/>
            </a:pPr>
            <a:r>
              <a:rPr lang="en-US" dirty="0">
                <a:solidFill>
                  <a:srgbClr val="DDDDDD"/>
                </a:solidFill>
              </a:rPr>
              <a:t>Instructor: Zhigang Zhu</a:t>
            </a:r>
          </a:p>
          <a:p>
            <a:pPr>
              <a:lnSpc>
                <a:spcPct val="80000"/>
              </a:lnSpc>
              <a:buFont typeface="Zapf Dingbats" charset="2"/>
              <a:buNone/>
            </a:pPr>
            <a:r>
              <a:rPr lang="en-US" dirty="0">
                <a:solidFill>
                  <a:srgbClr val="DDDDDD"/>
                </a:solidFill>
              </a:rPr>
              <a:t>City College of New York</a:t>
            </a:r>
          </a:p>
          <a:p>
            <a:pPr>
              <a:lnSpc>
                <a:spcPct val="80000"/>
              </a:lnSpc>
              <a:buFont typeface="Zapf Dingbats" charset="2"/>
              <a:buNone/>
            </a:pPr>
            <a:r>
              <a:rPr lang="en-US" dirty="0" err="1">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86000"/>
          </a:xfrm>
          <a:prstGeom prst="rect">
            <a:avLst/>
          </a:prstGeom>
          <a:noFill/>
          <a:ln w="12700">
            <a:noFill/>
            <a:miter lim="800000"/>
            <a:headEnd/>
            <a:tailEnd/>
          </a:ln>
          <a:effectLst/>
        </p:spPr>
        <p:txBody>
          <a:bodyPr>
            <a:spAutoFit/>
          </a:bodyPr>
          <a:lstStyle/>
          <a:p>
            <a:pPr algn="ctr"/>
            <a:r>
              <a:rPr lang="en-US" sz="2400" i="1" dirty="0" err="1">
                <a:solidFill>
                  <a:schemeClr val="accent1"/>
                </a:solidFill>
              </a:rPr>
              <a:t>CSc</a:t>
            </a:r>
            <a:r>
              <a:rPr lang="en-US" sz="2400" i="1" dirty="0">
                <a:solidFill>
                  <a:schemeClr val="accent1"/>
                </a:solidFill>
              </a:rPr>
              <a:t> I6716</a:t>
            </a:r>
          </a:p>
          <a:p>
            <a:pPr algn="ctr"/>
            <a:r>
              <a:rPr lang="en-US" sz="2400" i="1" dirty="0">
                <a:solidFill>
                  <a:schemeClr val="accent1"/>
                </a:solidFill>
              </a:rPr>
              <a:t>Fall 2021</a:t>
            </a:r>
          </a:p>
          <a:p>
            <a:pPr algn="ctr"/>
            <a:endParaRPr lang="en-US" sz="2400" i="1" dirty="0">
              <a:solidFill>
                <a:schemeClr val="accent1"/>
              </a:solidFill>
            </a:endParaRPr>
          </a:p>
          <a:p>
            <a:pPr algn="ctr"/>
            <a:r>
              <a:rPr lang="en-US" sz="3600" i="1" dirty="0">
                <a:solidFill>
                  <a:schemeClr val="accent1"/>
                </a:solidFill>
              </a:rPr>
              <a:t>Computer Vision </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a:xfrm>
            <a:off x="647700" y="1295400"/>
            <a:ext cx="7848600" cy="2819400"/>
          </a:xfrm>
        </p:spPr>
        <p:txBody>
          <a:bodyPr/>
          <a:lstStyle/>
          <a:p>
            <a:pPr>
              <a:lnSpc>
                <a:spcPct val="90000"/>
              </a:lnSpc>
            </a:pPr>
            <a:r>
              <a:rPr lang="en-US" sz="1800" dirty="0"/>
              <a:t>Homeland Security</a:t>
            </a:r>
          </a:p>
          <a:p>
            <a:pPr lvl="1">
              <a:lnSpc>
                <a:spcPct val="90000"/>
              </a:lnSpc>
            </a:pPr>
            <a:r>
              <a:rPr lang="en-US" sz="1800" dirty="0"/>
              <a:t>Port security – cargo inspection, human ID, biometrics</a:t>
            </a:r>
          </a:p>
          <a:p>
            <a:pPr lvl="1">
              <a:lnSpc>
                <a:spcPct val="90000"/>
              </a:lnSpc>
            </a:pPr>
            <a:r>
              <a:rPr lang="en-US" sz="1800" dirty="0"/>
              <a:t>Facility security – Embassy, Power plant, bank  </a:t>
            </a:r>
          </a:p>
          <a:p>
            <a:pPr lvl="1">
              <a:lnSpc>
                <a:spcPct val="90000"/>
              </a:lnSpc>
            </a:pPr>
            <a:r>
              <a:rPr lang="en-US" sz="1800" dirty="0"/>
              <a:t>Surveillance – military or civilian </a:t>
            </a:r>
          </a:p>
          <a:p>
            <a:pPr>
              <a:lnSpc>
                <a:spcPct val="90000"/>
              </a:lnSpc>
            </a:pPr>
            <a:r>
              <a:rPr lang="en-US" sz="1800" dirty="0"/>
              <a:t>Media Production</a:t>
            </a:r>
          </a:p>
          <a:p>
            <a:pPr lvl="1">
              <a:lnSpc>
                <a:spcPct val="90000"/>
              </a:lnSpc>
            </a:pPr>
            <a:r>
              <a:rPr lang="en-US" sz="1800" dirty="0"/>
              <a:t>Cartoon / movie/ TVs/ photography</a:t>
            </a:r>
          </a:p>
          <a:p>
            <a:pPr lvl="1">
              <a:lnSpc>
                <a:spcPct val="90000"/>
              </a:lnSpc>
            </a:pPr>
            <a:r>
              <a:rPr lang="en-US" sz="1800" dirty="0"/>
              <a:t>Multimedia communication, video conferencing</a:t>
            </a:r>
          </a:p>
          <a:p>
            <a:pPr>
              <a:lnSpc>
                <a:spcPct val="90000"/>
              </a:lnSpc>
            </a:pPr>
            <a:r>
              <a:rPr lang="en-US" sz="1800" dirty="0"/>
              <a:t>Research in image, vision, graphics, virtual reality</a:t>
            </a:r>
          </a:p>
          <a:p>
            <a:pPr lvl="1">
              <a:lnSpc>
                <a:spcPct val="90000"/>
              </a:lnSpc>
            </a:pPr>
            <a:r>
              <a:rPr lang="en-US" sz="1800" dirty="0"/>
              <a:t>2D image processing</a:t>
            </a:r>
          </a:p>
          <a:p>
            <a:pPr lvl="1">
              <a:lnSpc>
                <a:spcPct val="90000"/>
              </a:lnSpc>
            </a:pPr>
            <a:r>
              <a:rPr lang="en-US" sz="1800" dirty="0"/>
              <a:t>3D modeling, virtual walk-</a:t>
            </a:r>
            <a:r>
              <a:rPr lang="en-US" sz="1800" dirty="0" err="1"/>
              <a:t>thorugh</a:t>
            </a:r>
            <a:endParaRPr lang="en-US" sz="1800" dirty="0"/>
          </a:p>
          <a:p>
            <a:pPr>
              <a:lnSpc>
                <a:spcPct val="90000"/>
              </a:lnSpc>
            </a:pPr>
            <a:r>
              <a:rPr lang="en-US" sz="1800" dirty="0"/>
              <a:t>Consumer/ Medical Industries</a:t>
            </a:r>
          </a:p>
          <a:p>
            <a:pPr lvl="1">
              <a:lnSpc>
                <a:spcPct val="90000"/>
              </a:lnSpc>
            </a:pPr>
            <a:r>
              <a:rPr lang="en-US" sz="1800" dirty="0"/>
              <a:t>Video cameras, Camcorders, Video phone</a:t>
            </a:r>
          </a:p>
          <a:p>
            <a:pPr lvl="1">
              <a:lnSpc>
                <a:spcPct val="90000"/>
              </a:lnSpc>
            </a:pPr>
            <a:r>
              <a:rPr lang="en-US" sz="1800" dirty="0"/>
              <a:t>Medical imaging 2D -&gt; 3D</a:t>
            </a:r>
          </a:p>
          <a:p>
            <a:pPr>
              <a:lnSpc>
                <a:spcPct val="90000"/>
              </a:lnSpc>
            </a:pPr>
            <a:r>
              <a:rPr lang="en-US" sz="2000" dirty="0">
                <a:solidFill>
                  <a:srgbClr val="FFFF00"/>
                </a:solidFill>
              </a:rPr>
              <a:t>Vision in 2020</a:t>
            </a:r>
          </a:p>
          <a:p>
            <a:pPr lvl="1">
              <a:lnSpc>
                <a:spcPct val="90000"/>
              </a:lnSpc>
            </a:pPr>
            <a:r>
              <a:rPr lang="en-US" sz="1800" dirty="0">
                <a:solidFill>
                  <a:srgbClr val="FFFF00"/>
                </a:solidFill>
              </a:rPr>
              <a:t>2D and 3D vision for Driverless Vehicles</a:t>
            </a:r>
          </a:p>
          <a:p>
            <a:pPr lvl="1">
              <a:lnSpc>
                <a:spcPct val="90000"/>
              </a:lnSpc>
            </a:pPr>
            <a:r>
              <a:rPr lang="en-US" sz="1800" dirty="0">
                <a:solidFill>
                  <a:srgbClr val="FFFF00"/>
                </a:solidFill>
              </a:rPr>
              <a:t>AI and vision for insurance, e-commerce, and social media</a:t>
            </a:r>
          </a:p>
          <a:p>
            <a:pPr lvl="1">
              <a:lnSpc>
                <a:spcPct val="90000"/>
              </a:lnSpc>
            </a:pPr>
            <a:r>
              <a:rPr lang="en-US" sz="1800" dirty="0">
                <a:solidFill>
                  <a:srgbClr val="FF6600"/>
                </a:solidFill>
              </a:rPr>
              <a:t>CVPR from 1K to 10K attendees</a:t>
            </a:r>
          </a:p>
          <a:p>
            <a:pPr lvl="1">
              <a:lnSpc>
                <a:spcPct val="90000"/>
              </a:lnSpc>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a:solidFill>
                  <a:srgbClr val="8F8F8F"/>
                </a:solidFill>
              </a:rPr>
              <a:t>Vision and Brain</a:t>
            </a: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895600" y="4876800"/>
            <a:ext cx="3962400" cy="1447800"/>
          </a:xfrm>
        </p:spPr>
        <p:txBody>
          <a:bodyPr/>
          <a:lstStyle/>
          <a:p>
            <a:pPr>
              <a:lnSpc>
                <a:spcPct val="80000"/>
              </a:lnSpc>
              <a:buFont typeface="Zapf Dingbats" charset="2"/>
              <a:buNone/>
            </a:pPr>
            <a:r>
              <a:rPr lang="en-US" dirty="0">
                <a:solidFill>
                  <a:srgbClr val="DDDDDD"/>
                </a:solidFill>
              </a:rPr>
              <a:t>Instructor: Zhigang Zhu</a:t>
            </a:r>
          </a:p>
          <a:p>
            <a:pPr>
              <a:lnSpc>
                <a:spcPct val="80000"/>
              </a:lnSpc>
              <a:buFont typeface="Zapf Dingbats" charset="2"/>
              <a:buNone/>
            </a:pPr>
            <a:r>
              <a:rPr lang="en-US" dirty="0">
                <a:solidFill>
                  <a:srgbClr val="DDDDDD"/>
                </a:solidFill>
              </a:rPr>
              <a:t>City College of New York</a:t>
            </a:r>
          </a:p>
          <a:p>
            <a:pPr>
              <a:lnSpc>
                <a:spcPct val="80000"/>
              </a:lnSpc>
              <a:buFont typeface="Zapf Dingbats" charset="2"/>
              <a:buNone/>
            </a:pPr>
            <a:r>
              <a:rPr lang="en-US" dirty="0" err="1">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86000"/>
          </a:xfrm>
          <a:prstGeom prst="rect">
            <a:avLst/>
          </a:prstGeom>
          <a:noFill/>
          <a:ln w="12700">
            <a:noFill/>
            <a:miter lim="800000"/>
            <a:headEnd/>
            <a:tailEnd/>
          </a:ln>
          <a:effectLst/>
        </p:spPr>
        <p:txBody>
          <a:bodyPr>
            <a:spAutoFit/>
          </a:bodyPr>
          <a:lstStyle/>
          <a:p>
            <a:pPr algn="ctr"/>
            <a:r>
              <a:rPr lang="en-US" sz="2400" i="1" dirty="0" err="1">
                <a:solidFill>
                  <a:schemeClr val="accent1"/>
                </a:solidFill>
              </a:rPr>
              <a:t>CSc</a:t>
            </a:r>
            <a:r>
              <a:rPr lang="en-US" sz="2400" i="1" dirty="0">
                <a:solidFill>
                  <a:schemeClr val="accent1"/>
                </a:solidFill>
              </a:rPr>
              <a:t> I6716</a:t>
            </a:r>
          </a:p>
          <a:p>
            <a:pPr algn="ctr"/>
            <a:r>
              <a:rPr lang="en-US" sz="2400" i="1" dirty="0">
                <a:solidFill>
                  <a:schemeClr val="accent1"/>
                </a:solidFill>
              </a:rPr>
              <a:t>Fall 2021</a:t>
            </a:r>
          </a:p>
          <a:p>
            <a:pPr algn="ctr"/>
            <a:endParaRPr lang="en-US" sz="2400" i="1" dirty="0">
              <a:solidFill>
                <a:schemeClr val="accent1"/>
              </a:solidFill>
            </a:endParaRPr>
          </a:p>
          <a:p>
            <a:pPr algn="ctr"/>
            <a:r>
              <a:rPr lang="en-US" sz="3600" i="1" dirty="0">
                <a:solidFill>
                  <a:schemeClr val="accent1"/>
                </a:solidFill>
              </a:rPr>
              <a:t>Computer Vision </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extLst>
      <p:ext uri="{BB962C8B-B14F-4D97-AF65-F5344CB8AC3E}">
        <p14:creationId xmlns:p14="http://schemas.microsoft.com/office/powerpoint/2010/main" val="5473188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a:t>Textbook</a:t>
            </a:r>
          </a:p>
          <a:p>
            <a:pPr lvl="1"/>
            <a:r>
              <a:rPr lang="en-US" sz="1800" dirty="0"/>
              <a:t>Computer Vision, By Zhigang 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a:t>Additional 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little bit, for your projects)</a:t>
            </a:r>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both </a:t>
            </a:r>
            <a:r>
              <a:rPr lang="en-US" dirty="0" err="1"/>
              <a:t>Powerpoint</a:t>
            </a:r>
            <a:r>
              <a:rPr lang="en-US" dirty="0"/>
              <a:t> slides and lecture notes. </a:t>
            </a:r>
            <a:r>
              <a:rPr lang="en-US" dirty="0">
                <a:solidFill>
                  <a:srgbClr val="FFFF00"/>
                </a:solidFill>
              </a:rPr>
              <a:t>Some of them need a password to access:</a:t>
            </a:r>
          </a:p>
          <a:p>
            <a:pPr lvl="1"/>
            <a:r>
              <a:rPr lang="en-US" dirty="0">
                <a:solidFill>
                  <a:srgbClr val="FF0000"/>
                </a:solidFill>
              </a:rPr>
              <a:t>User: guest</a:t>
            </a:r>
          </a:p>
          <a:p>
            <a:pPr lvl="1"/>
            <a:r>
              <a:rPr lang="en-US" dirty="0">
                <a:solidFill>
                  <a:srgbClr val="FF0000"/>
                </a:solidFill>
              </a:rPr>
              <a:t>Passcode: M3C2011</a:t>
            </a:r>
            <a:r>
              <a:rPr lang="en-US" dirty="0"/>
              <a:t> </a:t>
            </a:r>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2" name="Rectangle 1"/>
          <p:cNvSpPr/>
          <p:nvPr/>
        </p:nvSpPr>
        <p:spPr>
          <a:xfrm>
            <a:off x="1066800" y="1143000"/>
            <a:ext cx="7620000" cy="369332"/>
          </a:xfrm>
          <a:prstGeom prst="rect">
            <a:avLst/>
          </a:prstGeom>
        </p:spPr>
        <p:txBody>
          <a:bodyPr wrap="square">
            <a:spAutoFit/>
          </a:bodyPr>
          <a:lstStyle/>
          <a:p>
            <a:r>
              <a:rPr lang="en-US" dirty="0">
                <a:hlinkClick r:id="rId2"/>
              </a:rPr>
              <a:t>http://ccvcl.org/professor-zhigang-zhu/computer-vision-fall-2020/</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a:solidFill>
                  <a:srgbClr val="FFFF00"/>
                </a:solidFill>
              </a:rPr>
              <a:t>Computer </a:t>
            </a:r>
            <a:r>
              <a:rPr lang="en-US" dirty="0">
                <a:solidFill>
                  <a:srgbClr val="CCFFCC"/>
                </a:solidFill>
              </a:rPr>
              <a:t>(&amp; Human)</a:t>
            </a:r>
            <a:r>
              <a:rPr lang="en-US" dirty="0">
                <a:solidFill>
                  <a:srgbClr val="FFFF00"/>
                </a:solidFill>
              </a:rPr>
              <a:t>  Vision</a:t>
            </a:r>
            <a:r>
              <a:rPr lang="en-US" dirty="0"/>
              <a:t> (14 meets)</a:t>
            </a:r>
          </a:p>
          <a:p>
            <a:pPr lvl="1">
              <a:lnSpc>
                <a:spcPct val="80000"/>
              </a:lnSpc>
              <a:buNone/>
            </a:pPr>
            <a:r>
              <a:rPr lang="en-US" sz="2400" dirty="0">
                <a:solidFill>
                  <a:srgbClr val="AA583E"/>
                </a:solidFill>
              </a:rPr>
              <a:t>Part 0.   Human Vision Basics </a:t>
            </a:r>
            <a:r>
              <a:rPr lang="en-US" sz="2400" dirty="0">
                <a:solidFill>
                  <a:schemeClr val="tx1"/>
                </a:solidFill>
              </a:rPr>
              <a:t>(Total 2) </a:t>
            </a:r>
            <a:endParaRPr lang="en-US" sz="2400" dirty="0">
              <a:solidFill>
                <a:srgbClr val="AA583E"/>
              </a:solidFill>
            </a:endParaRPr>
          </a:p>
          <a:p>
            <a:pPr lvl="1">
              <a:lnSpc>
                <a:spcPct val="80000"/>
              </a:lnSpc>
              <a:buNone/>
            </a:pPr>
            <a:r>
              <a:rPr lang="en-US" sz="1800" dirty="0">
                <a:solidFill>
                  <a:srgbClr val="AA583E"/>
                </a:solidFill>
              </a:rPr>
              <a:t> 	1. Human eyes and computer vision</a:t>
            </a:r>
            <a:r>
              <a:rPr lang="en-US" sz="1800" dirty="0">
                <a:solidFill>
                  <a:schemeClr val="tx1"/>
                </a:solidFill>
              </a:rPr>
              <a:t>(1) </a:t>
            </a:r>
            <a:endParaRPr lang="en-US" sz="1800" dirty="0">
              <a:solidFill>
                <a:srgbClr val="AA583E"/>
              </a:solidFill>
            </a:endParaRPr>
          </a:p>
          <a:p>
            <a:pPr lvl="1">
              <a:lnSpc>
                <a:spcPct val="80000"/>
              </a:lnSpc>
              <a:buNone/>
            </a:pPr>
            <a:r>
              <a:rPr lang="en-US" sz="1800" dirty="0">
                <a:solidFill>
                  <a:srgbClr val="AA583E"/>
                </a:solidFill>
              </a:rPr>
              <a:t> 	2. Visual brain, depth and color </a:t>
            </a:r>
            <a:r>
              <a:rPr lang="en-US" sz="1800" dirty="0">
                <a:solidFill>
                  <a:schemeClr val="tx1"/>
                </a:solidFill>
              </a:rPr>
              <a:t>(1)</a:t>
            </a:r>
            <a:r>
              <a:rPr lang="en-US" sz="1800" dirty="0">
                <a:solidFill>
                  <a:srgbClr val="AA583E"/>
                </a:solidFill>
              </a:rPr>
              <a:t> </a:t>
            </a:r>
          </a:p>
          <a:p>
            <a:pPr lvl="1">
              <a:lnSpc>
                <a:spcPct val="80000"/>
              </a:lnSpc>
              <a:buFont typeface="Zapf Dingbats" charset="2"/>
              <a:buNone/>
            </a:pPr>
            <a:r>
              <a:rPr lang="en-US" sz="2400" dirty="0">
                <a:solidFill>
                  <a:srgbClr val="AA583E"/>
                </a:solidFill>
              </a:rPr>
              <a:t>Part 1.  Computer Vision Basics </a:t>
            </a:r>
            <a:r>
              <a:rPr lang="en-US" sz="2400" dirty="0">
                <a:solidFill>
                  <a:schemeClr val="tx1"/>
                </a:solidFill>
              </a:rPr>
              <a:t>(Total 3) </a:t>
            </a:r>
            <a:endParaRPr lang="en-US" sz="2400" dirty="0">
              <a:solidFill>
                <a:srgbClr val="AA583E"/>
              </a:solidFill>
            </a:endParaRPr>
          </a:p>
          <a:p>
            <a:pPr lvl="1">
              <a:lnSpc>
                <a:spcPct val="80000"/>
              </a:lnSpc>
              <a:buNone/>
            </a:pPr>
            <a:r>
              <a:rPr lang="en-US" sz="1800" dirty="0">
                <a:solidFill>
                  <a:srgbClr val="AA583E"/>
                </a:solidFill>
              </a:rPr>
              <a:t> 	3. Image Formation and Processing </a:t>
            </a:r>
            <a:r>
              <a:rPr lang="en-US" sz="1800" dirty="0">
                <a:solidFill>
                  <a:schemeClr val="tx1"/>
                </a:solidFill>
              </a:rPr>
              <a:t>(1) (</a:t>
            </a:r>
            <a:r>
              <a:rPr lang="en-US" sz="1800" dirty="0" err="1">
                <a:solidFill>
                  <a:srgbClr val="FF0000"/>
                </a:solidFill>
              </a:rPr>
              <a:t>hw</a:t>
            </a:r>
            <a:r>
              <a:rPr lang="en-US" sz="1800" dirty="0">
                <a:solidFill>
                  <a:srgbClr val="FF0000"/>
                </a:solidFill>
              </a:rPr>
              <a:t> 1</a:t>
            </a:r>
            <a:r>
              <a:rPr lang="en-US" sz="1800" dirty="0">
                <a:solidFill>
                  <a:schemeClr val="tx1"/>
                </a:solidFill>
              </a:rPr>
              <a:t>, </a:t>
            </a:r>
            <a:r>
              <a:rPr lang="en-US" sz="1800" dirty="0" err="1">
                <a:solidFill>
                  <a:schemeClr val="tx1"/>
                </a:solidFill>
              </a:rPr>
              <a:t>matlab</a:t>
            </a:r>
            <a:r>
              <a:rPr lang="en-US" sz="1800" dirty="0">
                <a:solidFill>
                  <a:schemeClr val="tx1"/>
                </a:solidFill>
              </a:rPr>
              <a:t>) </a:t>
            </a:r>
            <a:endParaRPr lang="en-US" sz="1800" dirty="0">
              <a:solidFill>
                <a:srgbClr val="AA583E"/>
              </a:solidFill>
            </a:endParaRPr>
          </a:p>
          <a:p>
            <a:pPr lvl="1">
              <a:lnSpc>
                <a:spcPct val="80000"/>
              </a:lnSpc>
              <a:buNone/>
            </a:pPr>
            <a:r>
              <a:rPr lang="en-US" sz="1800" dirty="0">
                <a:solidFill>
                  <a:srgbClr val="AA583E"/>
                </a:solidFill>
              </a:rPr>
              <a:t> 	4. Image Enhancement </a:t>
            </a:r>
            <a:r>
              <a:rPr lang="en-US" sz="1800" dirty="0">
                <a:solidFill>
                  <a:schemeClr val="tx1"/>
                </a:solidFill>
              </a:rPr>
              <a:t>(1)</a:t>
            </a:r>
            <a:r>
              <a:rPr lang="en-US" sz="1800" dirty="0">
                <a:solidFill>
                  <a:srgbClr val="AA583E"/>
                </a:solidFill>
              </a:rPr>
              <a:t> </a:t>
            </a:r>
          </a:p>
          <a:p>
            <a:pPr lvl="1">
              <a:lnSpc>
                <a:spcPct val="80000"/>
              </a:lnSpc>
              <a:buNone/>
            </a:pPr>
            <a:r>
              <a:rPr lang="en-US" sz="1800" dirty="0">
                <a:solidFill>
                  <a:srgbClr val="AA583E"/>
                </a:solidFill>
              </a:rPr>
              <a:t>	5. Feature Extraction </a:t>
            </a:r>
            <a:r>
              <a:rPr lang="en-US" sz="1800" dirty="0">
                <a:solidFill>
                  <a:schemeClr val="tx1"/>
                </a:solidFill>
              </a:rPr>
              <a:t>(1) (</a:t>
            </a:r>
            <a:r>
              <a:rPr lang="en-US" sz="1800" dirty="0">
                <a:solidFill>
                  <a:srgbClr val="FF0000"/>
                </a:solidFill>
              </a:rPr>
              <a:t> </a:t>
            </a:r>
            <a:r>
              <a:rPr lang="en-US" sz="1800" dirty="0" err="1">
                <a:solidFill>
                  <a:srgbClr val="FF0000"/>
                </a:solidFill>
              </a:rPr>
              <a:t>hw</a:t>
            </a:r>
            <a:r>
              <a:rPr lang="en-US" sz="1800" dirty="0">
                <a:solidFill>
                  <a:srgbClr val="FF0000"/>
                </a:solidFill>
              </a:rPr>
              <a:t> 2</a:t>
            </a:r>
            <a:r>
              <a:rPr lang="en-US" sz="1800" dirty="0">
                <a:solidFill>
                  <a:schemeClr val="tx1"/>
                </a:solidFill>
              </a:rPr>
              <a:t>)</a:t>
            </a:r>
            <a:endParaRPr lang="en-US" sz="1800" dirty="0">
              <a:solidFill>
                <a:srgbClr val="AA583E"/>
              </a:solidFill>
            </a:endParaRPr>
          </a:p>
          <a:p>
            <a:pPr lvl="1">
              <a:lnSpc>
                <a:spcPct val="80000"/>
              </a:lnSpc>
              <a:buFont typeface="Zapf Dingbats" charset="2"/>
              <a:buNone/>
            </a:pPr>
            <a:r>
              <a:rPr lang="en-US" sz="2400" dirty="0">
                <a:solidFill>
                  <a:srgbClr val="AA583E"/>
                </a:solidFill>
              </a:rPr>
              <a:t>Part 2. 3D Vision </a:t>
            </a:r>
            <a:r>
              <a:rPr lang="en-US" sz="2400" dirty="0">
                <a:solidFill>
                  <a:schemeClr val="tx1"/>
                </a:solidFill>
              </a:rPr>
              <a:t>(Total 6)</a:t>
            </a:r>
            <a:endParaRPr lang="en-US" sz="2400" dirty="0">
              <a:solidFill>
                <a:srgbClr val="AA583E"/>
              </a:solidFill>
            </a:endParaRPr>
          </a:p>
          <a:p>
            <a:pPr lvl="1">
              <a:lnSpc>
                <a:spcPct val="80000"/>
              </a:lnSpc>
              <a:buNone/>
            </a:pPr>
            <a:r>
              <a:rPr lang="en-US" sz="1800" dirty="0">
                <a:solidFill>
                  <a:srgbClr val="AA583E"/>
                </a:solidFill>
              </a:rPr>
              <a:t> 	6.  Camera Models </a:t>
            </a:r>
            <a:r>
              <a:rPr lang="en-US" sz="1800" dirty="0">
                <a:solidFill>
                  <a:schemeClr val="tx1"/>
                </a:solidFill>
              </a:rPr>
              <a:t>(1) (</a:t>
            </a:r>
            <a:r>
              <a:rPr lang="en-US" sz="1800" dirty="0" err="1">
                <a:solidFill>
                  <a:srgbClr val="FF0000"/>
                </a:solidFill>
              </a:rPr>
              <a:t>hw</a:t>
            </a:r>
            <a:r>
              <a:rPr lang="en-US" sz="1800" dirty="0">
                <a:solidFill>
                  <a:srgbClr val="FF0000"/>
                </a:solidFill>
              </a:rPr>
              <a:t> 3</a:t>
            </a:r>
            <a:r>
              <a:rPr lang="en-US" sz="1800" dirty="0">
                <a:solidFill>
                  <a:schemeClr val="tx1"/>
                </a:solidFill>
              </a:rPr>
              <a:t>)</a:t>
            </a:r>
            <a:endParaRPr lang="en-US" sz="1800" dirty="0">
              <a:solidFill>
                <a:srgbClr val="FF0000"/>
              </a:solidFill>
            </a:endParaRPr>
          </a:p>
          <a:p>
            <a:pPr lvl="1">
              <a:lnSpc>
                <a:spcPct val="80000"/>
              </a:lnSpc>
              <a:buFont typeface="Zapf Dingbats" charset="2"/>
              <a:buNone/>
            </a:pPr>
            <a:r>
              <a:rPr lang="en-US" sz="1800" dirty="0">
                <a:solidFill>
                  <a:srgbClr val="AA583E"/>
                </a:solidFill>
              </a:rPr>
              <a:t> 	7.  Camera Calibration </a:t>
            </a:r>
            <a:r>
              <a:rPr lang="en-US" sz="1800" dirty="0">
                <a:solidFill>
                  <a:schemeClr val="tx1"/>
                </a:solidFill>
              </a:rPr>
              <a:t>(1)</a:t>
            </a:r>
            <a:endParaRPr lang="en-US" sz="1800" dirty="0">
              <a:solidFill>
                <a:srgbClr val="AA583E"/>
              </a:solidFill>
            </a:endParaRPr>
          </a:p>
          <a:p>
            <a:pPr lvl="1">
              <a:lnSpc>
                <a:spcPct val="80000"/>
              </a:lnSpc>
              <a:buNone/>
            </a:pPr>
            <a:r>
              <a:rPr lang="en-US" sz="1800" dirty="0">
                <a:solidFill>
                  <a:srgbClr val="AA583E"/>
                </a:solidFill>
              </a:rPr>
              <a:t> 	8.  Stereo Vision </a:t>
            </a:r>
            <a:r>
              <a:rPr lang="en-US" sz="1800" dirty="0">
                <a:solidFill>
                  <a:schemeClr val="tx1"/>
                </a:solidFill>
              </a:rPr>
              <a:t>(2)</a:t>
            </a:r>
            <a:r>
              <a:rPr lang="en-US" sz="1800" dirty="0">
                <a:solidFill>
                  <a:srgbClr val="AA583E"/>
                </a:solidFill>
              </a:rPr>
              <a:t> </a:t>
            </a:r>
            <a:r>
              <a:rPr lang="en-US" sz="1800" dirty="0">
                <a:solidFill>
                  <a:schemeClr val="tx1"/>
                </a:solidFill>
              </a:rPr>
              <a:t>(</a:t>
            </a:r>
            <a:r>
              <a:rPr lang="en-US" sz="1800" dirty="0" err="1">
                <a:solidFill>
                  <a:srgbClr val="FF0000"/>
                </a:solidFill>
              </a:rPr>
              <a:t>hw</a:t>
            </a:r>
            <a:r>
              <a:rPr lang="en-US" sz="1800" dirty="0">
                <a:solidFill>
                  <a:srgbClr val="FF0000"/>
                </a:solidFill>
              </a:rPr>
              <a:t> 4</a:t>
            </a:r>
            <a:r>
              <a:rPr lang="en-US" sz="1800" dirty="0">
                <a:solidFill>
                  <a:schemeClr val="tx1"/>
                </a:solidFill>
              </a:rPr>
              <a:t>) </a:t>
            </a:r>
            <a:r>
              <a:rPr lang="en-US" sz="1800" dirty="0">
                <a:solidFill>
                  <a:srgbClr val="FF0000"/>
                </a:solidFill>
              </a:rPr>
              <a:t>(project assignments)</a:t>
            </a:r>
          </a:p>
          <a:p>
            <a:pPr lvl="1">
              <a:lnSpc>
                <a:spcPct val="80000"/>
              </a:lnSpc>
              <a:buNone/>
            </a:pPr>
            <a:r>
              <a:rPr lang="en-US" sz="1800" dirty="0">
                <a:solidFill>
                  <a:srgbClr val="AA583E"/>
                </a:solidFill>
              </a:rPr>
              <a:t>	9.  Visual Motion </a:t>
            </a:r>
            <a:r>
              <a:rPr lang="en-US" sz="1800" dirty="0">
                <a:solidFill>
                  <a:schemeClr val="tx1"/>
                </a:solidFill>
              </a:rPr>
              <a:t>(2)</a:t>
            </a:r>
          </a:p>
          <a:p>
            <a:pPr lvl="1">
              <a:lnSpc>
                <a:spcPct val="80000"/>
              </a:lnSpc>
              <a:buFont typeface="Zapf Dingbats" charset="2"/>
              <a:buNone/>
            </a:pPr>
            <a:r>
              <a:rPr lang="en-US" sz="2400" dirty="0">
                <a:solidFill>
                  <a:srgbClr val="AA583E"/>
                </a:solidFill>
              </a:rPr>
              <a:t>Part 3. Exam and Projects </a:t>
            </a:r>
            <a:r>
              <a:rPr lang="en-US" sz="2400" dirty="0">
                <a:solidFill>
                  <a:schemeClr val="tx1"/>
                </a:solidFill>
              </a:rPr>
              <a:t>(Total 3)</a:t>
            </a:r>
            <a:endParaRPr lang="en-US" sz="2400" dirty="0">
              <a:solidFill>
                <a:srgbClr val="AA583E"/>
              </a:solidFill>
            </a:endParaRPr>
          </a:p>
          <a:p>
            <a:pPr lvl="1">
              <a:lnSpc>
                <a:spcPct val="80000"/>
              </a:lnSpc>
              <a:buNone/>
            </a:pPr>
            <a:r>
              <a:rPr lang="en-US" sz="1800" dirty="0">
                <a:solidFill>
                  <a:srgbClr val="AA583E"/>
                </a:solidFill>
              </a:rPr>
              <a:t>	10. </a:t>
            </a:r>
            <a:r>
              <a:rPr lang="en-US" sz="1800" dirty="0">
                <a:solidFill>
                  <a:srgbClr val="FF6600"/>
                </a:solidFill>
              </a:rPr>
              <a:t>Midterm exam </a:t>
            </a:r>
            <a:r>
              <a:rPr lang="en-US" sz="1800" dirty="0">
                <a:solidFill>
                  <a:schemeClr val="tx1"/>
                </a:solidFill>
              </a:rPr>
              <a:t>(1) </a:t>
            </a:r>
          </a:p>
          <a:p>
            <a:pPr lvl="1">
              <a:lnSpc>
                <a:spcPct val="80000"/>
              </a:lnSpc>
              <a:buNone/>
            </a:pPr>
            <a:r>
              <a:rPr lang="en-US" sz="1800" dirty="0">
                <a:solidFill>
                  <a:srgbClr val="AA583E"/>
                </a:solidFill>
              </a:rPr>
              <a:t>	11. </a:t>
            </a:r>
            <a:r>
              <a:rPr lang="en-US" sz="1800" dirty="0">
                <a:solidFill>
                  <a:srgbClr val="FF6600"/>
                </a:solidFill>
              </a:rPr>
              <a:t>Project and Exam discussions</a:t>
            </a:r>
            <a:r>
              <a:rPr lang="en-US" sz="1800" dirty="0">
                <a:solidFill>
                  <a:schemeClr val="tx1"/>
                </a:solidFill>
              </a:rPr>
              <a:t> (1)</a:t>
            </a:r>
          </a:p>
          <a:p>
            <a:pPr lvl="1">
              <a:lnSpc>
                <a:spcPct val="80000"/>
              </a:lnSpc>
              <a:buNone/>
            </a:pPr>
            <a:r>
              <a:rPr lang="en-US" sz="1800" dirty="0">
                <a:solidFill>
                  <a:srgbClr val="AA583E"/>
                </a:solidFill>
              </a:rPr>
              <a:t>    12.</a:t>
            </a:r>
            <a:r>
              <a:rPr lang="en-US" sz="1800" dirty="0">
                <a:solidFill>
                  <a:srgbClr val="FF6600"/>
                </a:solidFill>
              </a:rPr>
              <a:t> Student Project presentations</a:t>
            </a:r>
            <a:r>
              <a:rPr lang="en-US" sz="1800" dirty="0">
                <a:solidFill>
                  <a:schemeClr val="tx1"/>
                </a:solidFill>
              </a:rPr>
              <a: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on computer vision (4): 40%</a:t>
            </a:r>
          </a:p>
          <a:p>
            <a:pPr lvl="1">
              <a:lnSpc>
                <a:spcPct val="90000"/>
              </a:lnSpc>
            </a:pPr>
            <a:r>
              <a:rPr lang="en-US" sz="1800" dirty="0"/>
              <a:t>All homework must be yours….but you can work together until the final submission</a:t>
            </a:r>
          </a:p>
          <a:p>
            <a:pPr>
              <a:lnSpc>
                <a:spcPct val="90000"/>
              </a:lnSpc>
            </a:pPr>
            <a:endParaRPr lang="en-US" sz="2000" dirty="0"/>
          </a:p>
          <a:p>
            <a:pPr>
              <a:lnSpc>
                <a:spcPct val="90000"/>
              </a:lnSpc>
            </a:pPr>
            <a:r>
              <a:rPr lang="en-US" sz="2000" dirty="0"/>
              <a:t>Exam (midterm) on human and computer vision: 40%</a:t>
            </a:r>
          </a:p>
          <a:p>
            <a:pPr lvl="1">
              <a:lnSpc>
                <a:spcPct val="90000"/>
              </a:lnSpc>
            </a:pPr>
            <a:r>
              <a:rPr lang="en-US" sz="1800" dirty="0"/>
              <a:t>Close-book exam</a:t>
            </a:r>
          </a:p>
          <a:p>
            <a:pPr lvl="1">
              <a:lnSpc>
                <a:spcPct val="90000"/>
              </a:lnSpc>
            </a:pPr>
            <a:endParaRPr lang="en-US" sz="1800" dirty="0"/>
          </a:p>
          <a:p>
            <a:pPr>
              <a:lnSpc>
                <a:spcPct val="90000"/>
              </a:lnSpc>
            </a:pPr>
            <a:r>
              <a:rPr lang="en-US" sz="2000" dirty="0"/>
              <a:t>Course Project + Presentation: 20%</a:t>
            </a:r>
          </a:p>
          <a:p>
            <a:pPr lvl="1">
              <a:lnSpc>
                <a:spcPct val="90000"/>
              </a:lnSpc>
            </a:pPr>
            <a:r>
              <a:rPr lang="en-US" sz="2000" dirty="0"/>
              <a:t>Each Team (1-2 students)</a:t>
            </a:r>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p>
          <a:p>
            <a:pPr lvl="1"/>
            <a:r>
              <a:rPr lang="en-US" sz="1800" dirty="0"/>
              <a:t>You may use </a:t>
            </a:r>
            <a:r>
              <a:rPr lang="en-US" sz="1800" dirty="0" err="1"/>
              <a:t>OpenCV</a:t>
            </a:r>
            <a:r>
              <a:rPr lang="en-US" sz="1800" dirty="0"/>
              <a:t> for your project, but not recommended for homework</a:t>
            </a:r>
          </a:p>
          <a:p>
            <a:endParaRPr lang="en-US" sz="1800" dirty="0"/>
          </a:p>
          <a:p>
            <a:r>
              <a:rPr lang="en-US" sz="1800" dirty="0" err="1"/>
              <a:t>Matlab</a:t>
            </a:r>
            <a:endParaRPr lang="en-US" sz="1800" dirty="0"/>
          </a:p>
          <a:p>
            <a:pPr lvl="1"/>
            <a:r>
              <a:rPr lang="en-US" sz="1800" dirty="0"/>
              <a:t>An interactive environment for numerical computation</a:t>
            </a:r>
          </a:p>
          <a:p>
            <a:pPr lvl="1"/>
            <a:r>
              <a:rPr lang="en-US" sz="1600" dirty="0"/>
              <a:t>CUNY faculty and students will be able to download a standalone Matlab version </a:t>
            </a:r>
          </a:p>
          <a:p>
            <a:pPr lvl="2"/>
            <a:r>
              <a:rPr lang="en-US" sz="1400" dirty="0"/>
              <a:t>by creating an account using your CCNY email account at</a:t>
            </a:r>
            <a:r>
              <a:rPr lang="en-US" sz="1400" dirty="0">
                <a:hlinkClick r:id="rId2"/>
              </a:rPr>
              <a:t> this website</a:t>
            </a:r>
            <a:r>
              <a:rPr lang="en-US" sz="1400" dirty="0"/>
              <a:t>.</a:t>
            </a:r>
          </a:p>
          <a:p>
            <a:pPr lvl="2"/>
            <a:r>
              <a:rPr lang="en-US" sz="1600" dirty="0"/>
              <a:t>Pointers to on-line manuals also available</a:t>
            </a:r>
          </a:p>
          <a:p>
            <a:pPr lvl="1"/>
            <a:r>
              <a:rPr lang="en-US" sz="1800" dirty="0"/>
              <a:t>Good rapid prototyping environment</a:t>
            </a:r>
          </a:p>
          <a:p>
            <a:endParaRPr lang="en-US" sz="1800" dirty="0"/>
          </a:p>
          <a:p>
            <a:r>
              <a:rPr lang="en-US" sz="1800" dirty="0"/>
              <a:t>Submissions:</a:t>
            </a:r>
          </a:p>
          <a:p>
            <a:pPr lvl="1"/>
            <a:r>
              <a:rPr lang="en-US" sz="1600" dirty="0"/>
              <a:t>Use C++ and/or Matlab for your homework assignments and project(s); However other languages e.g. Java, Python, etc., will also be fine</a:t>
            </a:r>
          </a:p>
          <a:p>
            <a:pPr lvl="1"/>
            <a:r>
              <a:rPr lang="en-US" sz="1600" dirty="0"/>
              <a:t>Submit your report  and source code only in soft copy (PDF please), by email</a:t>
            </a:r>
          </a:p>
        </p:txBody>
      </p:sp>
    </p:spTree>
  </p:cSld>
  <p:clrMapOvr>
    <a:masterClrMapping/>
  </p:clrMapOvr>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7912</TotalTime>
  <Pages>10</Pages>
  <Words>2704</Words>
  <Application>Microsoft Macintosh PowerPoint</Application>
  <PresentationFormat>Overhead</PresentationFormat>
  <Paragraphs>258</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Zapf Dingbats</vt:lpstr>
      <vt:lpstr>Arial</vt:lpstr>
      <vt:lpstr>Helvetica</vt:lpstr>
      <vt:lpstr>Monotype Sorts</vt:lpstr>
      <vt:lpstr>Times</vt:lpstr>
      <vt:lpstr>untitled 2</vt:lpstr>
      <vt:lpstr>Introduction</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650</cp:revision>
  <cp:lastPrinted>1998-04-28T16:32:46Z</cp:lastPrinted>
  <dcterms:created xsi:type="dcterms:W3CDTF">1998-01-29T23:04:51Z</dcterms:created>
  <dcterms:modified xsi:type="dcterms:W3CDTF">2021-08-15T18:58:46Z</dcterms:modified>
</cp:coreProperties>
</file>