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6" r:id="rId2"/>
    <p:sldId id="357" r:id="rId3"/>
    <p:sldId id="290" r:id="rId4"/>
    <p:sldId id="326" r:id="rId5"/>
    <p:sldId id="286" r:id="rId6"/>
    <p:sldId id="318" r:id="rId7"/>
    <p:sldId id="319" r:id="rId8"/>
    <p:sldId id="320" r:id="rId9"/>
    <p:sldId id="327" r:id="rId10"/>
    <p:sldId id="321" r:id="rId11"/>
    <p:sldId id="322" r:id="rId12"/>
    <p:sldId id="323" r:id="rId13"/>
    <p:sldId id="324" r:id="rId14"/>
    <p:sldId id="325" r:id="rId15"/>
    <p:sldId id="328" r:id="rId16"/>
    <p:sldId id="332" r:id="rId17"/>
    <p:sldId id="334" r:id="rId18"/>
    <p:sldId id="337" r:id="rId19"/>
    <p:sldId id="338" r:id="rId20"/>
    <p:sldId id="352" r:id="rId21"/>
    <p:sldId id="355" r:id="rId22"/>
    <p:sldId id="356" r:id="rId23"/>
    <p:sldId id="353" r:id="rId24"/>
    <p:sldId id="310" r:id="rId25"/>
    <p:sldId id="35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2" autoAdjust="0"/>
    <p:restoredTop sz="94728" autoAdjust="0"/>
  </p:normalViewPr>
  <p:slideViewPr>
    <p:cSldViewPr>
      <p:cViewPr varScale="1">
        <p:scale>
          <a:sx n="116" d="100"/>
          <a:sy n="116" d="100"/>
        </p:scale>
        <p:origin x="1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20F255-5F3E-401F-A2DE-940C55FCD074}" type="datetimeFigureOut">
              <a:rPr lang="en-US"/>
              <a:pPr>
                <a:defRPr/>
              </a:pPr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469316-77B2-47CF-AFDA-5A7636A18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6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6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C36DE-6FE9-4DA6-A972-29DD67615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Shape 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381000"/>
            <a:ext cx="1624272" cy="62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76EAD-F205-4E77-AB84-74681ED0E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7354-D13B-4A94-AE18-CB3693E2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11CEB-5935-45A2-851F-F74B7651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AA58-AB43-4C2C-B145-04A495959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7B9B-7537-4761-B9FD-DBF406E18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48EA1-12AB-4F40-9587-4796810D0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1740F-4D75-4574-8AB5-526834E67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AC18A-18B4-480C-89DD-6C1803A0C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C37F-D2BF-4BF7-BD85-46A1C93A0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8DBB-1056-4DC3-AE98-9B4D42792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BF27992-8B90-43BB-B319-F77235115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5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8" name="Shape 15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924800" y="76200"/>
            <a:ext cx="1144452" cy="3878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localnews.com/nys/capital-region/news/2018/04/25/college-students-showcase-technology-to-help-disabled-workers-" TargetMode="External"/><Relationship Id="rId2" Type="http://schemas.openxmlformats.org/officeDocument/2006/relationships/hyperlink" Target="https://www.createnysid.net/cuny-city-college-2017-201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cny.cuny.edu/news/ccny-students-create-new-ways-eliminate-workplace-barriers-people-disabilities" TargetMode="External"/><Relationship Id="rId4" Type="http://schemas.openxmlformats.org/officeDocument/2006/relationships/hyperlink" Target="http://www-cs.engr.ccny.cuny.edu/~zhu/AVR4ASD-CREATE-2nd-place-prize-201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sid.org/create/projects/" TargetMode="External"/><Relationship Id="rId2" Type="http://schemas.openxmlformats.org/officeDocument/2006/relationships/hyperlink" Target="http://wiki.ccvcl.or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828800"/>
            <a:ext cx="6324600" cy="2209800"/>
          </a:xfrm>
        </p:spPr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267200"/>
            <a:ext cx="8610600" cy="22860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Katherine Olives, Program</a:t>
            </a:r>
            <a:r>
              <a:rPr lang="en" sz="1800" dirty="0">
                <a:solidFill>
                  <a:srgbClr val="FF6600"/>
                </a:solidFill>
              </a:rPr>
              <a:t> Manag</a:t>
            </a:r>
            <a:r>
              <a:rPr lang="en-US" sz="1800" dirty="0" err="1">
                <a:solidFill>
                  <a:srgbClr val="FF6600"/>
                </a:solidFill>
              </a:rPr>
              <a:t>er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981200" y="381000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2021-Spring 2022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572000" y="1066800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</p:cSld>
  <p:clrMapOvr>
    <a:masterClrMapping/>
  </p:clrMapOvr>
  <p:transition advTm="1978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/>
              <a:t>5. Smart House for All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Karim</a:t>
            </a:r>
            <a:r>
              <a:rPr lang="en-US" sz="2000" dirty="0"/>
              <a:t> </a:t>
            </a:r>
            <a:r>
              <a:rPr lang="en-US" sz="2000" dirty="0" err="1"/>
              <a:t>Abdelrazek</a:t>
            </a:r>
            <a:r>
              <a:rPr lang="en-US" sz="2000" dirty="0"/>
              <a:t> , David Leonard, Carlos Chinchilla, </a:t>
            </a:r>
            <a:r>
              <a:rPr lang="en-US" sz="2000" dirty="0" err="1"/>
              <a:t>Hery</a:t>
            </a:r>
            <a:r>
              <a:rPr lang="en-US" sz="2000" dirty="0"/>
              <a:t> </a:t>
            </a:r>
            <a:r>
              <a:rPr lang="en-US" sz="2000" dirty="0" err="1"/>
              <a:t>Ratsimihah</a:t>
            </a:r>
            <a:r>
              <a:rPr lang="en-US" sz="2000" dirty="0"/>
              <a:t>, Michael </a:t>
            </a:r>
            <a:r>
              <a:rPr lang="en-US" sz="2000" dirty="0" err="1"/>
              <a:t>Klein,Chirag</a:t>
            </a:r>
            <a:r>
              <a:rPr lang="en-US" sz="2000" dirty="0"/>
              <a:t> Shah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Professors: Dr. Zhigang Zhu, Department of Computer Science, Dr. Jizhong Xiao, Department of Electrical Engineering</a:t>
            </a:r>
          </a:p>
        </p:txBody>
      </p:sp>
      <p:pic>
        <p:nvPicPr>
          <p:cNvPr id="4" name="Picture 3" descr="D:\GARDE-2011-2012\Report-2013\Figure.SH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76600"/>
            <a:ext cx="4419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SH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717925"/>
            <a:ext cx="2514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52578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iOS</a:t>
            </a:r>
            <a:r>
              <a:rPr lang="en-US" dirty="0"/>
              <a:t> app with three types of views: list view, tile view and gesture recognizer</a:t>
            </a:r>
          </a:p>
        </p:txBody>
      </p:sp>
    </p:spTree>
  </p:cSld>
  <p:clrMapOvr>
    <a:masterClrMapping/>
  </p:clrMapOvr>
  <p:transition advTm="2028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800" dirty="0"/>
              <a:t>6. A Low-cost Outdoor Assistive Navigation System for Blind People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15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Kevin </a:t>
            </a:r>
            <a:r>
              <a:rPr lang="en-US" sz="2000" dirty="0" err="1"/>
              <a:t>Ramdath</a:t>
            </a:r>
            <a:r>
              <a:rPr lang="en-US" sz="2000" dirty="0"/>
              <a:t>, Manor </a:t>
            </a:r>
            <a:r>
              <a:rPr lang="en-US" sz="2000" dirty="0" err="1"/>
              <a:t>Iosilevish</a:t>
            </a:r>
            <a:r>
              <a:rPr lang="en-US" sz="2000" dirty="0"/>
              <a:t>, </a:t>
            </a:r>
            <a:r>
              <a:rPr lang="en-US" sz="2000" dirty="0" err="1"/>
              <a:t>Dharmdeo</a:t>
            </a:r>
            <a:r>
              <a:rPr lang="en-US" sz="2000" dirty="0"/>
              <a:t> Sigh, </a:t>
            </a:r>
            <a:r>
              <a:rPr lang="en-US" sz="2000" dirty="0" err="1"/>
              <a:t>Anastasis</a:t>
            </a:r>
            <a:r>
              <a:rPr lang="en-US" sz="2000" dirty="0"/>
              <a:t> </a:t>
            </a:r>
            <a:r>
              <a:rPr lang="en-US" sz="2000" dirty="0" err="1"/>
              <a:t>Tsakas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Aries Arditi, Visibility Metrics LLC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Jizhong Xiao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Department of Electrical Engineering</a:t>
            </a:r>
          </a:p>
        </p:txBody>
      </p:sp>
      <p:pic>
        <p:nvPicPr>
          <p:cNvPr id="4" name="Picture 3" descr="C:\Users\Anna\Downloads\sche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4495800" cy="267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7333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257800" y="35052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Bluetooth GPS receiver, Raspberry Pi, Buttons for user interface. </a:t>
            </a:r>
          </a:p>
        </p:txBody>
      </p:sp>
      <p:pic>
        <p:nvPicPr>
          <p:cNvPr id="7" name="Picture 6" descr="C:\Users\Anna\Desktop\p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55626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navigation result in residential area with reliable GPS signal</a:t>
            </a:r>
          </a:p>
        </p:txBody>
      </p:sp>
    </p:spTree>
  </p:cSld>
  <p:clrMapOvr>
    <a:masterClrMapping/>
  </p:clrMapOvr>
  <p:transition advTm="2028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/>
              <a:t>7. Smartphone-Based Indoor Navigation for the Visually Impaired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6248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Yuriy</a:t>
            </a:r>
            <a:r>
              <a:rPr lang="en-US" sz="2000" dirty="0"/>
              <a:t> </a:t>
            </a:r>
            <a:r>
              <a:rPr lang="en-US" sz="2000" dirty="0" err="1"/>
              <a:t>Stejko</a:t>
            </a:r>
            <a:r>
              <a:rPr lang="en-US" sz="2000" dirty="0"/>
              <a:t>, </a:t>
            </a:r>
            <a:r>
              <a:rPr lang="en-US" sz="2000" dirty="0" err="1"/>
              <a:t>Qiang</a:t>
            </a:r>
            <a:r>
              <a:rPr lang="en-US" sz="2000" dirty="0"/>
              <a:t> Wang, Linda Wong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IN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3505200"/>
          <a:ext cx="3733799" cy="1720533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Distance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Average Measured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Error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Standard Deviation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6.535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8.9%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0.447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12.827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6.9%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0.988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4.0%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24.484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2.0%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0.971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30 m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29.947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0.2%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1.348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57800" y="53340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distance computed, error, and variance over 20 trials using step detection</a:t>
            </a:r>
          </a:p>
        </p:txBody>
      </p:sp>
      <p:pic>
        <p:nvPicPr>
          <p:cNvPr id="8" name="Picture 7" descr="C:\Users\Linda\Dropbox\Shared\summar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51054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28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8.Electronic Travel Aid for the Visually Impaired With a Depth Sensor and Vibrotactile Belt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Raymon</a:t>
            </a:r>
            <a:r>
              <a:rPr lang="en-US" sz="2000" dirty="0"/>
              <a:t> </a:t>
            </a:r>
            <a:r>
              <a:rPr lang="en-US" sz="2000" dirty="0" err="1"/>
              <a:t>Ang</a:t>
            </a:r>
            <a:r>
              <a:rPr lang="en-US" sz="2000" dirty="0"/>
              <a:t>, Serge </a:t>
            </a:r>
            <a:r>
              <a:rPr lang="en-US" sz="2000" dirty="0" err="1"/>
              <a:t>Armond</a:t>
            </a:r>
            <a:r>
              <a:rPr lang="en-US" sz="2000" dirty="0"/>
              <a:t>, </a:t>
            </a:r>
            <a:r>
              <a:rPr lang="en-US" sz="2000" dirty="0" err="1"/>
              <a:t>Gaurav</a:t>
            </a:r>
            <a:r>
              <a:rPr lang="en-US" sz="2000" dirty="0"/>
              <a:t> </a:t>
            </a:r>
            <a:r>
              <a:rPr lang="en-US" sz="2000" dirty="0" err="1"/>
              <a:t>Munjal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DV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590800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5410200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Our depth-vibro ETA system:  Xtion Pro Depth Sensor (top left), Raspberry Pi with enclosure (middle left),  our Vibrotactile belt connected to an Arduino Mega  (bottom-left) and testing system on a visually Impaired user (right)</a:t>
            </a:r>
          </a:p>
        </p:txBody>
      </p:sp>
      <p:pic>
        <p:nvPicPr>
          <p:cNvPr id="10" name="Picture 9" descr="D:\GARDE-2011-2012\Report-2013\Figure.DV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46609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9. 3D and Image Stitching with the </a:t>
            </a:r>
            <a:r>
              <a:rPr lang="en-US" sz="2400" dirty="0" err="1"/>
              <a:t>Lytro</a:t>
            </a:r>
            <a:r>
              <a:rPr lang="en-US" sz="2400" dirty="0"/>
              <a:t> Light-Field Camera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William Lu, Wan Kim </a:t>
            </a:r>
            <a:r>
              <a:rPr lang="en-US" sz="2000" dirty="0" err="1"/>
              <a:t>Mok</a:t>
            </a:r>
            <a:r>
              <a:rPr lang="en-US" sz="2000" dirty="0"/>
              <a:t>, Jeremy Neiman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L3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3364865" cy="16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L3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743200"/>
            <a:ext cx="427926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600200"/>
          </a:xfrm>
        </p:spPr>
        <p:txBody>
          <a:bodyPr/>
          <a:lstStyle/>
          <a:p>
            <a:r>
              <a:rPr lang="en-US" sz="1600" b="1" dirty="0">
                <a:solidFill>
                  <a:srgbClr val="0000FF"/>
                </a:solidFill>
              </a:rPr>
              <a:t>CS/</a:t>
            </a:r>
            <a:r>
              <a:rPr lang="en-US" sz="1600" b="1" dirty="0" err="1">
                <a:solidFill>
                  <a:srgbClr val="0000FF"/>
                </a:solidFill>
              </a:rPr>
              <a:t>CpE</a:t>
            </a:r>
            <a:r>
              <a:rPr lang="en-US" sz="1600" b="1" dirty="0">
                <a:solidFill>
                  <a:srgbClr val="0000FF"/>
                </a:solidFill>
              </a:rPr>
              <a:t>/EE/</a:t>
            </a:r>
            <a:r>
              <a:rPr lang="en-US" sz="1600" b="1" dirty="0" err="1">
                <a:solidFill>
                  <a:srgbClr val="0000FF"/>
                </a:solidFill>
              </a:rPr>
              <a:t>Psy</a:t>
            </a:r>
            <a:r>
              <a:rPr lang="en-US" sz="1600" b="1" dirty="0">
                <a:solidFill>
                  <a:srgbClr val="0000FF"/>
                </a:solidFill>
              </a:rPr>
              <a:t> Joint Senior Design Program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Fall 2013-Spring 2014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/>
              <a:t>Smart Living and Assistive Technologies for People in Need</a:t>
            </a:r>
            <a:br>
              <a:rPr lang="en-US" sz="2000" b="1" dirty="0"/>
            </a:br>
            <a:br>
              <a:rPr lang="en-US" sz="1200" b="1" dirty="0"/>
            </a:br>
            <a:r>
              <a:rPr lang="en-US" sz="1400" dirty="0"/>
              <a:t>Instructors: Zhigang Zhu (CS), </a:t>
            </a:r>
            <a:r>
              <a:rPr lang="en-US" sz="1400" dirty="0" err="1"/>
              <a:t>Jizhong</a:t>
            </a:r>
            <a:r>
              <a:rPr lang="en-US" sz="1400" dirty="0"/>
              <a:t> Xiao (EE), Tony Ro (</a:t>
            </a:r>
            <a:r>
              <a:rPr lang="en-US" sz="1400" dirty="0" err="1"/>
              <a:t>Psy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Projector Mentors: </a:t>
            </a:r>
            <a:r>
              <a:rPr lang="en-US" sz="1400" dirty="0" err="1"/>
              <a:t>Xudong</a:t>
            </a:r>
            <a:r>
              <a:rPr lang="en-US" sz="1400" dirty="0"/>
              <a:t> Li, Edgardo Molina, Wai L. Khoo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The City College of New York, NAC 4/115, May 15</a:t>
            </a:r>
            <a:r>
              <a:rPr lang="en-US" sz="1400" b="1" baseline="30000" dirty="0"/>
              <a:t>th</a:t>
            </a:r>
            <a:r>
              <a:rPr lang="en-US" sz="1400" b="1" dirty="0"/>
              <a:t> (Thursday), 12:00 pm – 3:00 pm</a:t>
            </a:r>
            <a:br>
              <a:rPr lang="en-US" sz="1400" b="1" dirty="0"/>
            </a:br>
            <a:r>
              <a:rPr lang="en-US" sz="1400" b="1" dirty="0">
                <a:solidFill>
                  <a:srgbClr val="800000"/>
                </a:solidFill>
              </a:rPr>
              <a:t>A light lunch will be provided. Demos will be shown at the end of the presentations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789219"/>
              </p:ext>
            </p:extLst>
          </p:nvPr>
        </p:nvGraphicFramePr>
        <p:xfrm>
          <a:off x="228601" y="2438400"/>
          <a:ext cx="8763000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Presenters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Jorge </a:t>
                      </a:r>
                      <a:r>
                        <a:rPr lang="en-US" sz="1400" dirty="0" err="1"/>
                        <a:t>Yau</a:t>
                      </a:r>
                      <a:r>
                        <a:rPr lang="en-US" sz="1400" dirty="0"/>
                        <a:t> ,Sung </a:t>
                      </a:r>
                      <a:r>
                        <a:rPr lang="en-US" sz="1400" dirty="0" err="1"/>
                        <a:t>Hoon</a:t>
                      </a:r>
                      <a:r>
                        <a:rPr lang="en-US" sz="1400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3D Sound Graphing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Keya </a:t>
                      </a:r>
                      <a:r>
                        <a:rPr lang="en-US" sz="1400" dirty="0" err="1"/>
                        <a:t>Bhowmik,Naing</a:t>
                      </a:r>
                      <a:r>
                        <a:rPr lang="en-US" sz="1400" dirty="0"/>
                        <a:t> Tint, </a:t>
                      </a:r>
                      <a:r>
                        <a:rPr lang="en-US" sz="1400" dirty="0" err="1"/>
                        <a:t>Miron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Veryanskiy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Assistive Photography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Owais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, Luis </a:t>
                      </a:r>
                      <a:r>
                        <a:rPr lang="en-US" sz="1400" dirty="0" err="1"/>
                        <a:t>Disla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Fall Prevention for the Elderly 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Kaylie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Prize Team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01:15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Yeuk</a:t>
                      </a:r>
                      <a:r>
                        <a:rPr lang="en-US" sz="1400" dirty="0"/>
                        <a:t> Hon Wong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Navigate the web with voice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Jason </a:t>
                      </a:r>
                      <a:r>
                        <a:rPr lang="en-US" sz="1400" dirty="0" err="1"/>
                        <a:t>Zhang,Franco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Pacheco,Jing</a:t>
                      </a:r>
                      <a:r>
                        <a:rPr lang="en-US" sz="1400" dirty="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Independent Displacement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Carlos </a:t>
                      </a:r>
                      <a:r>
                        <a:rPr lang="en-US" sz="1400" dirty="0" err="1"/>
                        <a:t>Moreaux</a:t>
                      </a:r>
                      <a:r>
                        <a:rPr lang="en-US" sz="1400" dirty="0"/>
                        <a:t>, Christopher </a:t>
                      </a:r>
                      <a:r>
                        <a:rPr lang="en-US" sz="1400" dirty="0" err="1"/>
                        <a:t>Balisky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Object Detection with 2D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Jose </a:t>
                      </a:r>
                      <a:r>
                        <a:rPr lang="en-US" sz="1400" dirty="0" err="1"/>
                        <a:t>Chomba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Shaofeng</a:t>
                      </a:r>
                      <a:r>
                        <a:rPr lang="en-US" sz="1400" dirty="0"/>
                        <a:t> Liu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Blind Reading Text: A 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5000" y="6488668"/>
            <a:ext cx="55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NSF (Award </a:t>
            </a:r>
            <a:r>
              <a:rPr lang="en-US" b="1" dirty="0"/>
              <a:t>#1160046)</a:t>
            </a:r>
            <a:r>
              <a:rPr lang="en-US" dirty="0"/>
              <a:t>    NCIIA (Award #</a:t>
            </a:r>
            <a:r>
              <a:rPr lang="en-US" b="1" dirty="0"/>
              <a:t>10087-12 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22000"/>
          </a:blip>
          <a:srcRect/>
          <a:stretch>
            <a:fillRect/>
          </a:stretch>
        </p:blipFill>
        <p:spPr bwMode="auto">
          <a:xfrm>
            <a:off x="5257800" y="5867400"/>
            <a:ext cx="1447800" cy="5260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 descr="ns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38800"/>
            <a:ext cx="1028700" cy="939800"/>
          </a:xfrm>
          <a:prstGeom prst="rect">
            <a:avLst/>
          </a:prstGeom>
        </p:spPr>
      </p:pic>
      <p:pic>
        <p:nvPicPr>
          <p:cNvPr id="7" name="Picture 6" descr="ccny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37859"/>
            <a:ext cx="1676401" cy="6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dirty="0"/>
              <a:t>Fall 2014- Spring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Team 1. </a:t>
            </a:r>
            <a:r>
              <a:rPr lang="en-US" sz="2000" dirty="0" err="1">
                <a:solidFill>
                  <a:srgbClr val="0000FF"/>
                </a:solidFill>
              </a:rPr>
              <a:t>SmartCane</a:t>
            </a:r>
            <a:r>
              <a:rPr lang="en-US" sz="2000" dirty="0"/>
              <a:t>: Navigation Using Depth Sensor and Novel Alternative Feedback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2 HAST</a:t>
            </a:r>
            <a:r>
              <a:rPr lang="en-US" sz="2000" dirty="0"/>
              <a:t>: Health and Support for the Visually Impaired using Angel Open Sensor Wristband (</a:t>
            </a:r>
            <a:r>
              <a:rPr lang="en-US" sz="2000" dirty="0">
                <a:solidFill>
                  <a:srgbClr val="FF0000"/>
                </a:solidFill>
              </a:rPr>
              <a:t>Social Innovation Winner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3: </a:t>
            </a:r>
            <a:r>
              <a:rPr lang="en-US" sz="2000" dirty="0" err="1">
                <a:solidFill>
                  <a:srgbClr val="0000FF"/>
                </a:solidFill>
              </a:rPr>
              <a:t>IndoorMapRGB</a:t>
            </a:r>
            <a:r>
              <a:rPr lang="en-US" sz="2000" dirty="0">
                <a:solidFill>
                  <a:srgbClr val="0000FF"/>
                </a:solidFill>
              </a:rPr>
              <a:t>-D</a:t>
            </a:r>
            <a:r>
              <a:rPr lang="en-US" sz="2000" dirty="0"/>
              <a:t>: Indoor Navigation Map Using RGB-D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4: </a:t>
            </a:r>
            <a:r>
              <a:rPr lang="en-US" sz="2000" dirty="0" err="1">
                <a:solidFill>
                  <a:srgbClr val="0000FF"/>
                </a:solidFill>
              </a:rPr>
              <a:t>FaceConnect</a:t>
            </a:r>
            <a:r>
              <a:rPr lang="en-US" sz="2000" dirty="0"/>
              <a:t>: Face Connect for the Visually Impaired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5: </a:t>
            </a:r>
            <a:r>
              <a:rPr lang="en-US" sz="2000" dirty="0" err="1">
                <a:solidFill>
                  <a:srgbClr val="0000FF"/>
                </a:solidFill>
              </a:rPr>
              <a:t>AndriodVE</a:t>
            </a:r>
            <a:r>
              <a:rPr lang="en-US" sz="2000" dirty="0"/>
              <a:t>: A Mobile Android Virtual Environment for Cognitive Mapping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6: OWL</a:t>
            </a:r>
            <a:r>
              <a:rPr lang="en-US" sz="2000" dirty="0"/>
              <a:t>: Reading On-the-Go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7: </a:t>
            </a:r>
            <a:r>
              <a:rPr lang="en-US" sz="2000" dirty="0" err="1">
                <a:solidFill>
                  <a:srgbClr val="0000FF"/>
                </a:solidFill>
              </a:rPr>
              <a:t>NFCPublic</a:t>
            </a:r>
            <a:r>
              <a:rPr lang="en-US" sz="2000" dirty="0"/>
              <a:t>: NFC Tags to Provide Information in Public Settings Using a Smart Phone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8: </a:t>
            </a:r>
            <a:r>
              <a:rPr lang="en-US" sz="2000" dirty="0" err="1">
                <a:solidFill>
                  <a:srgbClr val="0000FF"/>
                </a:solidFill>
              </a:rPr>
              <a:t>GorceryDetect</a:t>
            </a:r>
            <a:r>
              <a:rPr lang="en-US" sz="2000" dirty="0"/>
              <a:t>: Grocery Detection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9: </a:t>
            </a:r>
            <a:r>
              <a:rPr lang="en-US" sz="2000" dirty="0" err="1">
                <a:solidFill>
                  <a:srgbClr val="0000FF"/>
                </a:solidFill>
              </a:rPr>
              <a:t>AutoPhoto</a:t>
            </a:r>
            <a:r>
              <a:rPr lang="en-US" sz="2000" dirty="0"/>
              <a:t>: Auto Photography With Guided Focus</a:t>
            </a:r>
          </a:p>
        </p:txBody>
      </p:sp>
    </p:spTree>
    <p:extLst>
      <p:ext uri="{BB962C8B-B14F-4D97-AF65-F5344CB8AC3E}">
        <p14:creationId xmlns:p14="http://schemas.microsoft.com/office/powerpoint/2010/main" val="56840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dirty="0"/>
              <a:t>Fall 2015- Spring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Team 1. Green Jacket</a:t>
            </a:r>
            <a:r>
              <a:rPr lang="en-US" sz="1800" dirty="0"/>
              <a:t>: a website and mobile app pair that helps people with ASD with ordering food in restaurants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2 </a:t>
            </a:r>
            <a:r>
              <a:rPr lang="en-US" sz="1800" dirty="0" err="1">
                <a:solidFill>
                  <a:srgbClr val="0000FF"/>
                </a:solidFill>
              </a:rPr>
              <a:t>CuraWatch</a:t>
            </a:r>
            <a:r>
              <a:rPr lang="en-US" sz="1800" dirty="0"/>
              <a:t>: a time management system designed for community centers and employers who assist in helping ASD </a:t>
            </a:r>
            <a:r>
              <a:rPr lang="en-US" sz="1800" dirty="0" err="1"/>
              <a:t>inviduals</a:t>
            </a:r>
            <a:r>
              <a:rPr lang="en-US" sz="1800" dirty="0"/>
              <a:t> gain and hold onto employment.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3: GLEAM</a:t>
            </a:r>
            <a:r>
              <a:rPr lang="en-US" sz="1800" dirty="0"/>
              <a:t>: an online therapy model aimed to make mental healthcare more accessible and affordable (</a:t>
            </a:r>
            <a:r>
              <a:rPr lang="en-US" sz="1800" dirty="0">
                <a:solidFill>
                  <a:srgbClr val="FF0000"/>
                </a:solidFill>
              </a:rPr>
              <a:t>Zahn Finalist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4: QR Navigation</a:t>
            </a:r>
            <a:r>
              <a:rPr lang="en-US" sz="1800" dirty="0"/>
              <a:t>: an Android phone app scanning QR Codes in real-time to help ASD individuals navigate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5: Hearing Assistive</a:t>
            </a:r>
            <a:r>
              <a:rPr lang="en-US" sz="1800" dirty="0"/>
              <a:t>: an Android App helps hearing impaired detect surrounding sound and reduce their chance of injury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6: ASH</a:t>
            </a:r>
            <a:r>
              <a:rPr lang="en-US" sz="1800" dirty="0"/>
              <a:t>: help Alzheimer's patients have a more fulfilling social life with their loved ones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7: </a:t>
            </a:r>
            <a:r>
              <a:rPr lang="en-US" sz="1800" dirty="0" err="1">
                <a:solidFill>
                  <a:srgbClr val="0000FF"/>
                </a:solidFill>
              </a:rPr>
              <a:t>iBean</a:t>
            </a:r>
            <a:r>
              <a:rPr lang="en-US" sz="1800" dirty="0"/>
              <a:t>: an Android App to capture vital signs and location of patients within a health care facility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8: 3D Printing</a:t>
            </a:r>
            <a:r>
              <a:rPr lang="en-US" sz="1800" dirty="0"/>
              <a:t>: an Electronics Technician at </a:t>
            </a:r>
            <a:r>
              <a:rPr lang="en-US" sz="1800" dirty="0" err="1"/>
              <a:t>Makerbot</a:t>
            </a:r>
            <a:r>
              <a:rPr lang="en-US" sz="1800" dirty="0"/>
              <a:t> in the 3D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40129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dirty="0"/>
              <a:t>Fall 2016- Spring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1 Seek and Cross: </a:t>
            </a:r>
            <a:r>
              <a:rPr lang="en-US" sz="2000" dirty="0">
                <a:solidFill>
                  <a:srgbClr val="800000"/>
                </a:solidFill>
              </a:rPr>
              <a:t>Zebra Crosswalks and Signal Recognition for VIPs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2 </a:t>
            </a:r>
            <a:r>
              <a:rPr lang="en-US" sz="2000" dirty="0" err="1">
                <a:solidFill>
                  <a:srgbClr val="0000FF"/>
                </a:solidFill>
              </a:rPr>
              <a:t>EyeExercise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>
                <a:solidFill>
                  <a:srgbClr val="800000"/>
                </a:solidFill>
              </a:rPr>
              <a:t> Improving Vision through Simple Exercises and Better Habits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3 Face Assistant:</a:t>
            </a:r>
            <a:r>
              <a:rPr lang="en-US" sz="2000" dirty="0">
                <a:solidFill>
                  <a:srgbClr val="800000"/>
                </a:solidFill>
              </a:rPr>
              <a:t> Identify Loved Ones by Their Faces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4 Mind, Body, Freedom </a:t>
            </a:r>
            <a:r>
              <a:rPr lang="en-US" sz="2000" dirty="0">
                <a:solidFill>
                  <a:srgbClr val="008000"/>
                </a:solidFill>
              </a:rPr>
              <a:t>(Zahn Center Competition Finalist)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5 Panoramik: </a:t>
            </a:r>
            <a:r>
              <a:rPr lang="en-US" sz="2000" dirty="0">
                <a:solidFill>
                  <a:srgbClr val="800000"/>
                </a:solidFill>
              </a:rPr>
              <a:t>Finding and Locating Objects via Multi-Perspective Camera Technique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6 CCNY </a:t>
            </a:r>
            <a:r>
              <a:rPr lang="en-US" sz="2000" dirty="0">
                <a:solidFill>
                  <a:srgbClr val="800000"/>
                </a:solidFill>
              </a:rPr>
              <a:t>Smart Cane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7 VR for ASD: </a:t>
            </a:r>
            <a:r>
              <a:rPr lang="en-US" sz="2000" dirty="0">
                <a:solidFill>
                  <a:srgbClr val="800000"/>
                </a:solidFill>
              </a:rPr>
              <a:t>Therapeutic Virtual Environments for Individuals on the Autism Spectrum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8 The Fourth Dimension: </a:t>
            </a:r>
            <a:r>
              <a:rPr lang="en-US" sz="2000" dirty="0">
                <a:solidFill>
                  <a:srgbClr val="800000"/>
                </a:solidFill>
              </a:rPr>
              <a:t>Workforce Management System for ASD individuals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9 </a:t>
            </a:r>
            <a:r>
              <a:rPr lang="en-US" sz="2000" dirty="0" err="1">
                <a:solidFill>
                  <a:srgbClr val="0000FF"/>
                </a:solidFill>
              </a:rPr>
              <a:t>RescueSenior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>
                <a:solidFill>
                  <a:srgbClr val="800000"/>
                </a:solidFill>
              </a:rPr>
              <a:t>Location aware health emergency solution for senior citizens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25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dirty="0">
                <a:hlinkClick r:id="rId2"/>
              </a:rPr>
              <a:t>Fall 2017-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 (Assistive Sensor Solution for Independent and Safe Travel, by Vishnu Nair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Manjekar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Budhai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was in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Spectrum Local News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Manjekar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talking at the meeting while Vishnu testing in the field)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AVR4ASD (Augmented and Virtual Reality for Individuals with Autism Spectrum Disorder, by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Xiong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Rafael Li Chen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Yuxuan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Huang) won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Second Place Prize of the CREATE Competition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(in the picture: Rafael,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Prof. Zhigang Zhu).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partnership with Ms. Celina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Canvalluzzi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Director of Day Services at Goodwill Industries of Greater New York and Northern New Jersey.  More details please see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news release at CCNY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8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E17-9FC0-0A40-9122-29204CA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EF45-8FF1-4C4F-8025-6414F616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2011 to 2021</a:t>
            </a:r>
          </a:p>
        </p:txBody>
      </p:sp>
    </p:spTree>
    <p:extLst>
      <p:ext uri="{BB962C8B-B14F-4D97-AF65-F5344CB8AC3E}">
        <p14:creationId xmlns:p14="http://schemas.microsoft.com/office/powerpoint/2010/main" val="52379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2800" dirty="0"/>
              <a:t>Capstone 2018-2019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83486"/>
              </p:ext>
            </p:extLst>
          </p:nvPr>
        </p:nvGraphicFramePr>
        <p:xfrm>
          <a:off x="533400" y="1219200"/>
          <a:ext cx="8305800" cy="54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Members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Reporting Check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Contacts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Indoor.Framework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Jane Chen,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Joseph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Yaocheng</a:t>
                      </a:r>
                      <a:r>
                        <a:rPr lang="en-US" sz="1600" dirty="0"/>
                        <a:t> Wu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ARKit </a:t>
                      </a:r>
                      <a:r>
                        <a:rPr lang="en-US" sz="160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Lin,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Jinyun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L.,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Yaohua</a:t>
                      </a:r>
                      <a:r>
                        <a:rPr lang="en-US" sz="1600" dirty="0"/>
                        <a:t>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HololensWires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James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W., Sebastian P.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Francisco, </a:t>
                      </a:r>
                      <a:r>
                        <a:rPr lang="en-US" sz="1600" baseline="0" dirty="0"/>
                        <a:t>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ARCore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Jin Zhang, Hanna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N.,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Yaocheng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VR-</a:t>
                      </a:r>
                      <a:r>
                        <a:rPr lang="en-US" sz="1600" dirty="0"/>
                        <a:t>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Vincent Yu, Jamie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Fung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Kartik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Pre-Journey</a:t>
                      </a:r>
                      <a:r>
                        <a:rPr lang="en-US" sz="1600" baseline="0" dirty="0"/>
                        <a:t>-VR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Cao,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Hanyu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Huang,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MD, Hao Tang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Gesture</a:t>
                      </a:r>
                      <a:r>
                        <a:rPr lang="en-US" sz="1600" baseline="0" dirty="0"/>
                        <a:t> in 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Dixon Lu,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Haresh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S.,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Areesha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Francisco, 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VirtualMTA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Lianming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Hongze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O3 Joy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William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Chris Huang,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Weimin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Nuravine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Sam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Mundle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Hugo M.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EEGStressMeter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Pooneet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T.,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Angelique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Arslan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Hanssel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Smart Cane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Arjun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5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dirty="0"/>
              <a:t>Capstone 2019-2020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07792"/>
              </p:ext>
            </p:extLst>
          </p:nvPr>
        </p:nvGraphicFramePr>
        <p:xfrm>
          <a:off x="304800" y="1219200"/>
          <a:ext cx="8305800" cy="4997027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Undaunted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VR for ASD individuals to learn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social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norms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(CREATE)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Abigal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B. Carlos S.,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Raymund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ParaShop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Assistive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people with ASD in shopping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Nan C., Mengting X., Yuemin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Share&amp;Care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Senior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friendly app for fighting loneness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 C., Xiaohong Z., Yuting 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VPP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Voice</a:t>
                      </a:r>
                      <a:r>
                        <a:rPr lang="hr-H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Powered Player for people with mobility disability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Shi-Bin H., Hongzhi P., Xin Z.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Worktual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Reality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Overcoming social difficulties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 conversation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Oscar C., David H., Michael T., Dzhonibek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Bera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practical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employment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people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Autism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 (Zahn)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Yorli C., Luis C.,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GoodPlan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Interactive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activity planning and recommendation for people with ASD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(Goodwill)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Xiaoyan Z., Songren Z., Hyo Jun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GazeIntoView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Training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eye contract in interviews.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(Zahn)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Krystal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Fayrouz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Frank 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8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dirty="0"/>
              <a:t>Capstone 2020-2021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536350"/>
              </p:ext>
            </p:extLst>
          </p:nvPr>
        </p:nvGraphicFramePr>
        <p:xfrm>
          <a:off x="304800" y="1219200"/>
          <a:ext cx="8305800" cy="4781974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The Companion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people with OCD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Farshed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A.,  Raihan A., Rashidul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UBraille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to learn Braille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Hyunmin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C., Edgar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Cherished Memory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patients with Alzheimer’s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Florence F.,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Hanssel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H., Chris P.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Colorful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World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Helping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color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blind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persons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colors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objects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Ibrahim H., Mena M., Eric 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DTD Hero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Mobile app for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DTD navigation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 </a:t>
                      </a:r>
                      <a:r>
                        <a:rPr lang="en-US" sz="1600" b="0" i="0" u="none" strike="noStrike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Bux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Award)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Mahin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K., Wei-Cheng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Sumaiya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Risa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PALM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chidren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Down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Syndrome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(Personal Gift from Dr. Xiaoyan Li at Princeton)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Zakia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Fardin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S., Kamil 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Remember 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for people with memory loss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Ahmdullah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Ekramul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AlgoRhythm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to learn algorithms by ASD persons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(Zahn Tech 1</a:t>
                      </a:r>
                      <a:r>
                        <a:rPr lang="en-US" sz="1600" b="0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R,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Shahzeb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YanWing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BEAT+: AI, AR, AT and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763000" cy="4114800"/>
          </a:xfrm>
        </p:spPr>
        <p:txBody>
          <a:bodyPr/>
          <a:lstStyle/>
          <a:p>
            <a:r>
              <a:rPr lang="en-US" sz="2800" dirty="0"/>
              <a:t>Find topics from users’ needs</a:t>
            </a:r>
          </a:p>
          <a:p>
            <a:r>
              <a:rPr lang="en-US" sz="2800" dirty="0"/>
              <a:t>Look into the past projects for ideas</a:t>
            </a:r>
          </a:p>
          <a:p>
            <a:pPr lvl="1"/>
            <a:r>
              <a:rPr lang="en-US" dirty="0">
                <a:hlinkClick r:id="rId2"/>
              </a:rPr>
              <a:t>http://wiki.ccvcl.org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https://www.nysid.org/create/projects/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(Check out CCNY Teams)</a:t>
            </a:r>
          </a:p>
          <a:p>
            <a:r>
              <a:rPr lang="en-US" sz="2800" dirty="0"/>
              <a:t>Talk with me for project topics</a:t>
            </a:r>
          </a:p>
          <a:p>
            <a:r>
              <a:rPr lang="en-US" sz="2800" dirty="0"/>
              <a:t>Pick up projects from external experts</a:t>
            </a:r>
          </a:p>
          <a:p>
            <a:r>
              <a:rPr lang="en-US" sz="2800" dirty="0"/>
              <a:t>Align with Zahn/CREATE/ </a:t>
            </a:r>
            <a:r>
              <a:rPr lang="en-US" sz="2800" dirty="0" err="1"/>
              <a:t>Veturewell</a:t>
            </a:r>
            <a:r>
              <a:rPr lang="en-US" sz="2800" dirty="0"/>
              <a:t> competitions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6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 (</a:t>
            </a:r>
            <a:r>
              <a:rPr lang="en-US" dirty="0">
                <a:solidFill>
                  <a:srgbClr val="FF0000"/>
                </a:solidFill>
              </a:rPr>
              <a:t>Capstone 2021</a:t>
            </a:r>
            <a:r>
              <a:rPr lang="en-US" dirty="0"/>
              <a:t>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dirty="0"/>
              <a:t>Send me your </a:t>
            </a:r>
            <a:r>
              <a:rPr lang="en-US" sz="2800" b="1" dirty="0">
                <a:solidFill>
                  <a:srgbClr val="0000FF"/>
                </a:solidFill>
              </a:rPr>
              <a:t>1-page (!)</a:t>
            </a:r>
            <a:r>
              <a:rPr lang="en-US" sz="2800" b="1" dirty="0"/>
              <a:t> resume</a:t>
            </a:r>
            <a:r>
              <a:rPr lang="en-US" sz="2800" dirty="0"/>
              <a:t> (before 9/08)</a:t>
            </a:r>
          </a:p>
          <a:p>
            <a:pPr lvl="1"/>
            <a:r>
              <a:rPr lang="en-US" sz="2000" dirty="0"/>
              <a:t>Name, Email, Phone and </a:t>
            </a:r>
            <a:r>
              <a:rPr lang="en-US" sz="2000" dirty="0">
                <a:solidFill>
                  <a:srgbClr val="FF0000"/>
                </a:solidFill>
              </a:rPr>
              <a:t>Your Average GPA so far</a:t>
            </a:r>
          </a:p>
          <a:p>
            <a:pPr lvl="1"/>
            <a:r>
              <a:rPr lang="en-US" sz="2000" dirty="0"/>
              <a:t>Education (CS, CpE, and others) &amp; Work Experience</a:t>
            </a:r>
          </a:p>
          <a:p>
            <a:pPr lvl="1"/>
            <a:r>
              <a:rPr lang="en-US" sz="2000" dirty="0"/>
              <a:t>Honors/Awards and Skills</a:t>
            </a:r>
          </a:p>
          <a:p>
            <a:pPr lvl="1"/>
            <a:r>
              <a:rPr lang="en-US" sz="2000" dirty="0"/>
              <a:t>Your Favorite Courses</a:t>
            </a:r>
          </a:p>
          <a:p>
            <a:pPr lvl="1"/>
            <a:r>
              <a:rPr lang="en-US" sz="2000" dirty="0"/>
              <a:t>Your interests of Topics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(please list your top 2 choices – </a:t>
            </a:r>
            <a:r>
              <a:rPr lang="en-US" sz="2000" dirty="0">
                <a:solidFill>
                  <a:srgbClr val="C00000"/>
                </a:solidFill>
              </a:rPr>
              <a:t>we will have experts coming to class on 9/13 and 9/20 for real-world problems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Potential teammates (up to 2 names except yourself) </a:t>
            </a:r>
          </a:p>
          <a:p>
            <a:r>
              <a:rPr lang="en-US" sz="2800" dirty="0"/>
              <a:t>Reading Assignments</a:t>
            </a:r>
          </a:p>
          <a:p>
            <a:pPr lvl="1"/>
            <a:r>
              <a:rPr lang="en-US" sz="2000" dirty="0"/>
              <a:t>Talk with people in needs</a:t>
            </a:r>
          </a:p>
          <a:p>
            <a:pPr lvl="1"/>
            <a:r>
              <a:rPr lang="en-US" sz="2000" dirty="0"/>
              <a:t>Look online for ideas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828800"/>
            <a:ext cx="6324600" cy="2209800"/>
          </a:xfrm>
        </p:spPr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267200"/>
            <a:ext cx="8610600" cy="22860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Katherine Olives, Program</a:t>
            </a:r>
            <a:r>
              <a:rPr lang="en" sz="1800" dirty="0">
                <a:solidFill>
                  <a:srgbClr val="FF6600"/>
                </a:solidFill>
              </a:rPr>
              <a:t> Manag</a:t>
            </a:r>
            <a:r>
              <a:rPr lang="en-US" sz="1800" dirty="0" err="1">
                <a:solidFill>
                  <a:srgbClr val="FF6600"/>
                </a:solidFill>
              </a:rPr>
              <a:t>er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981200" y="381000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2021-Spring 2022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572000" y="1066800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  <p:extLst>
      <p:ext uri="{BB962C8B-B14F-4D97-AF65-F5344CB8AC3E}">
        <p14:creationId xmlns:p14="http://schemas.microsoft.com/office/powerpoint/2010/main" val="4020067621"/>
      </p:ext>
    </p:extLst>
  </p:cSld>
  <p:clrMapOvr>
    <a:masterClrMapping/>
  </p:clrMapOvr>
  <p:transition advTm="197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28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 err="1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b="1" dirty="0"/>
              <a:t>1 </a:t>
            </a:r>
            <a:r>
              <a:rPr lang="en-US" sz="1800" b="1" dirty="0">
                <a:solidFill>
                  <a:srgbClr val="0000FF"/>
                </a:solidFill>
              </a:rPr>
              <a:t>V.I.S.T.A.</a:t>
            </a:r>
            <a:r>
              <a:rPr lang="en-US" sz="1800" b="1" dirty="0"/>
              <a:t>: </a:t>
            </a:r>
            <a:r>
              <a:rPr lang="en-US" sz="1800" b="1" dirty="0" err="1"/>
              <a:t>Vibro</a:t>
            </a:r>
            <a:r>
              <a:rPr lang="en-US" sz="1800" b="1" dirty="0"/>
              <a:t>-tactile Intelligent System for Travelling Aid: a Wearable Alternative (</a:t>
            </a:r>
            <a:r>
              <a:rPr lang="en-US" sz="1800" b="1" dirty="0">
                <a:solidFill>
                  <a:srgbClr val="FF0000"/>
                </a:solidFill>
              </a:rPr>
              <a:t>Kaylie First Place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2. </a:t>
            </a:r>
            <a:r>
              <a:rPr lang="en-US" sz="1800" b="1" dirty="0" err="1">
                <a:solidFill>
                  <a:srgbClr val="0000FF"/>
                </a:solidFill>
              </a:rPr>
              <a:t>KinDetect</a:t>
            </a:r>
            <a:r>
              <a:rPr lang="en-US" sz="1800" b="1" dirty="0"/>
              <a:t>: Kinect Detecting Objects (</a:t>
            </a:r>
            <a:r>
              <a:rPr lang="en-US" sz="1800" b="1" dirty="0">
                <a:solidFill>
                  <a:srgbClr val="FF0000"/>
                </a:solidFill>
              </a:rPr>
              <a:t>an ICCHP 2012 Paper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3. </a:t>
            </a:r>
            <a:r>
              <a:rPr lang="en-US" sz="1800" b="1" dirty="0">
                <a:solidFill>
                  <a:srgbClr val="0000FF"/>
                </a:solidFill>
              </a:rPr>
              <a:t>LANE</a:t>
            </a:r>
            <a:r>
              <a:rPr lang="en-US" sz="1800" b="1" dirty="0"/>
              <a:t>: Location and Navigation Evaluation in a Mapped Building Environment</a:t>
            </a:r>
          </a:p>
          <a:p>
            <a:r>
              <a:rPr lang="en-US" sz="1800" b="1" dirty="0"/>
              <a:t>4.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Iris</a:t>
            </a:r>
            <a:r>
              <a:rPr lang="en-US" sz="1800" b="1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b="1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1. Vibro-tactile Intelligent System for Travelling Aid (V.I.S.T.A.)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>
                <a:solidFill>
                  <a:srgbClr val="FF0000"/>
                </a:solidFill>
              </a:rPr>
              <a:t>2012 Kaylie First Place Winner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6096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Team: Javier </a:t>
            </a:r>
            <a:r>
              <a:rPr lang="en-US" sz="2000" dirty="0" err="1">
                <a:ea typeface="+mn-ea"/>
                <a:cs typeface="+mn-cs"/>
              </a:rPr>
              <a:t>Montesino</a:t>
            </a:r>
            <a:r>
              <a:rPr lang="en-US" sz="2000" dirty="0">
                <a:ea typeface="+mn-ea"/>
                <a:cs typeface="+mn-cs"/>
              </a:rPr>
              <a:t>*, Lei Ai+, Cindy </a:t>
            </a:r>
            <a:r>
              <a:rPr lang="en-US" sz="2000" dirty="0" err="1">
                <a:ea typeface="+mn-ea"/>
                <a:cs typeface="+mn-cs"/>
              </a:rPr>
              <a:t>Rodríguez</a:t>
            </a:r>
            <a:r>
              <a:rPr lang="en-US" sz="2000" dirty="0">
                <a:ea typeface="+mn-ea"/>
                <a:cs typeface="+mn-cs"/>
              </a:rPr>
              <a:t>*, Frank Palmer*, Daniel </a:t>
            </a:r>
            <a:r>
              <a:rPr lang="en-US" sz="2000" dirty="0" err="1">
                <a:ea typeface="+mn-ea"/>
                <a:cs typeface="+mn-cs"/>
              </a:rPr>
              <a:t>Zuleta</a:t>
            </a:r>
            <a:r>
              <a:rPr lang="en-US" sz="2000" dirty="0">
                <a:ea typeface="+mn-ea"/>
                <a:cs typeface="+mn-cs"/>
              </a:rPr>
              <a:t>*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Project Advisors: Dr. Zhigang Zhu*, Dr. Tony Ro+ (*CS/CpE, +</a:t>
            </a:r>
            <a:r>
              <a:rPr lang="en-US" sz="2000" dirty="0" err="1">
                <a:ea typeface="+mn-ea"/>
                <a:cs typeface="+mn-cs"/>
              </a:rPr>
              <a:t>Psy</a:t>
            </a:r>
            <a:r>
              <a:rPr lang="en-US" sz="2000" dirty="0"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>
              <a:solidFill>
                <a:srgbClr val="0000FF"/>
              </a:solidFill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  <a:ea typeface="+mn-ea"/>
                <a:cs typeface="+mn-cs"/>
              </a:rPr>
              <a:t>Eyes of Skin</a:t>
            </a:r>
          </a:p>
          <a:p>
            <a:pPr lvl="1"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whole-body wearable range-tactile pairs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6324600" y="4495800"/>
            <a:ext cx="1676400" cy="1600200"/>
            <a:chOff x="3658553" y="-2711450"/>
            <a:chExt cx="6071235" cy="4753476"/>
          </a:xfrm>
        </p:grpSpPr>
        <p:pic>
          <p:nvPicPr>
            <p:cNvPr id="31755" name="Picture 3" descr="L:\NSF-M3C\BC-retina-implan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8553" y="-2707774"/>
              <a:ext cx="27305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4" descr="L:\NSF-M3C\BC-IR-tactil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02388" y="-2711450"/>
              <a:ext cx="33274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49" name="Picture 3" descr="L:\EDGE_DISKGO\CCNY\Research\CitySeeds\BlindAssistant\Reports\IR-Vibro-Se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72000"/>
            <a:ext cx="193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5638800" y="6214646"/>
            <a:ext cx="320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Retina implants and IR rangers</a:t>
            </a:r>
          </a:p>
        </p:txBody>
      </p:sp>
      <p:pic>
        <p:nvPicPr>
          <p:cNvPr id="31753" name="Picture 3" descr="Full_sche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495800"/>
            <a:ext cx="2520462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2362200" y="6172200"/>
            <a:ext cx="205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Arm sets on sleeves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58000" y="1219200"/>
          <a:ext cx="154889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Acrobat Document" r:id="rId7" imgW="2428875" imgH="3562231" progId="AcroExch.Document.11">
                  <p:embed/>
                </p:oleObj>
              </mc:Choice>
              <mc:Fallback>
                <p:oleObj name="Acrobat Document" r:id="rId7" imgW="2428875" imgH="3562231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154889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6629400" y="35052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Eyes of Skin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– Time, Aug12, 2013</a:t>
            </a:r>
          </a:p>
        </p:txBody>
      </p:sp>
      <p:pic>
        <p:nvPicPr>
          <p:cNvPr id="15" name="Picture 6" descr="VISTA Wearable po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2638425"/>
            <a:ext cx="790575" cy="790575"/>
          </a:xfrm>
          <a:prstGeom prst="rect">
            <a:avLst/>
          </a:prstGeom>
          <a:noFill/>
        </p:spPr>
      </p:pic>
      <p:pic>
        <p:nvPicPr>
          <p:cNvPr id="16" name="Picture 4" descr="Kaylie_VISTA_crp260_089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1" y="2514600"/>
            <a:ext cx="1939636" cy="1066800"/>
          </a:xfrm>
          <a:prstGeom prst="rect">
            <a:avLst/>
          </a:prstGeom>
          <a:noFill/>
        </p:spPr>
      </p:pic>
    </p:spTree>
  </p:cSld>
  <p:clrMapOvr>
    <a:masterClrMapping/>
  </p:clrMapOvr>
  <p:transition advTm="2028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2. </a:t>
            </a:r>
            <a:r>
              <a:rPr lang="en-US" sz="2400" dirty="0" err="1"/>
              <a:t>KinDetect</a:t>
            </a:r>
            <a:r>
              <a:rPr lang="en-US" sz="2400" dirty="0"/>
              <a:t>: Kinect Detecting Objects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 err="1"/>
              <a:t>Atif</a:t>
            </a:r>
            <a:r>
              <a:rPr lang="en-US" sz="2000" dirty="0"/>
              <a:t> Khan, </a:t>
            </a:r>
            <a:r>
              <a:rPr lang="en-US" sz="2000" dirty="0" err="1"/>
              <a:t>Febin</a:t>
            </a:r>
            <a:r>
              <a:rPr lang="en-US" sz="2000" dirty="0"/>
              <a:t> Moideen, Juan Lopez (</a:t>
            </a:r>
            <a:r>
              <a:rPr lang="en-US" sz="2000" dirty="0">
                <a:solidFill>
                  <a:srgbClr val="FF0000"/>
                </a:solidFill>
              </a:rPr>
              <a:t>A Conference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Dr. Zhigang Zhu, </a:t>
            </a:r>
            <a:r>
              <a:rPr lang="en-US" sz="2000" dirty="0" err="1"/>
              <a:t>Wai</a:t>
            </a:r>
            <a:r>
              <a:rPr lang="en-US" sz="2000" dirty="0"/>
              <a:t> </a:t>
            </a:r>
            <a:r>
              <a:rPr lang="en-US" sz="2000" dirty="0" err="1"/>
              <a:t>Khoo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1597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506"/>
          <a:stretch>
            <a:fillRect/>
          </a:stretch>
        </p:blipFill>
        <p:spPr bwMode="auto">
          <a:xfrm>
            <a:off x="2667000" y="2667000"/>
            <a:ext cx="18573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ath_NE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2819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real tim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4114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953000" y="4800600"/>
            <a:ext cx="388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A. Khan, F. Moideen, W. Khoo, Z. Zhu, and J. Lopez, </a:t>
            </a:r>
            <a:r>
              <a:rPr lang="en-US" sz="1400" dirty="0" err="1">
                <a:solidFill>
                  <a:srgbClr val="0000FF"/>
                </a:solidFill>
              </a:rPr>
              <a:t>KinDetect</a:t>
            </a:r>
            <a:r>
              <a:rPr lang="en-US" sz="1400" dirty="0">
                <a:solidFill>
                  <a:srgbClr val="0000FF"/>
                </a:solidFill>
              </a:rPr>
              <a:t>: Kinect Detecting Objects </a:t>
            </a:r>
            <a:r>
              <a:rPr lang="en-US" sz="1400" i="1" dirty="0">
                <a:solidFill>
                  <a:srgbClr val="0000FF"/>
                </a:solidFill>
              </a:rPr>
              <a:t>, 13th International Conference on Computers Helping People with Special Needs,</a:t>
            </a:r>
            <a:r>
              <a:rPr lang="en-US" sz="1400" dirty="0">
                <a:solidFill>
                  <a:srgbClr val="0000FF"/>
                </a:solidFill>
              </a:rPr>
              <a:t> 7383, </a:t>
            </a:r>
            <a:r>
              <a:rPr lang="en-US" sz="1400" dirty="0" err="1">
                <a:solidFill>
                  <a:srgbClr val="0000FF"/>
                </a:solidFill>
              </a:rPr>
              <a:t>Miesenberger</a:t>
            </a:r>
            <a:r>
              <a:rPr lang="en-US" sz="1400" dirty="0">
                <a:solidFill>
                  <a:srgbClr val="0000FF"/>
                </a:solidFill>
              </a:rPr>
              <a:t>, Klaus and </a:t>
            </a:r>
            <a:r>
              <a:rPr lang="en-US" sz="1400" dirty="0" err="1">
                <a:solidFill>
                  <a:srgbClr val="0000FF"/>
                </a:solidFill>
              </a:rPr>
              <a:t>Karshmer</a:t>
            </a:r>
            <a:r>
              <a:rPr lang="en-US" sz="1400" dirty="0">
                <a:solidFill>
                  <a:srgbClr val="0000FF"/>
                </a:solidFill>
              </a:rPr>
              <a:t>, Arthur and </a:t>
            </a:r>
            <a:r>
              <a:rPr lang="en-US" sz="1400" dirty="0" err="1">
                <a:solidFill>
                  <a:srgbClr val="0000FF"/>
                </a:solidFill>
              </a:rPr>
              <a:t>Penaz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dirty="0" err="1">
                <a:solidFill>
                  <a:srgbClr val="0000FF"/>
                </a:solidFill>
              </a:rPr>
              <a:t>Petr</a:t>
            </a:r>
            <a:r>
              <a:rPr lang="en-US" sz="1400" dirty="0">
                <a:solidFill>
                  <a:srgbClr val="0000FF"/>
                </a:solidFill>
              </a:rPr>
              <a:t> and </a:t>
            </a:r>
            <a:r>
              <a:rPr lang="en-US" sz="1400" dirty="0" err="1">
                <a:solidFill>
                  <a:srgbClr val="0000FF"/>
                </a:solidFill>
              </a:rPr>
              <a:t>Zagler</a:t>
            </a:r>
            <a:r>
              <a:rPr lang="en-US" sz="1400" dirty="0">
                <a:solidFill>
                  <a:srgbClr val="0000FF"/>
                </a:solidFill>
              </a:rPr>
              <a:t>, Wolfgang, Springer Berlin Heidelberg, Linz, Austria, July 11-13, 2012 , 588-595</a:t>
            </a:r>
          </a:p>
        </p:txBody>
      </p:sp>
    </p:spTree>
  </p:cSld>
  <p:clrMapOvr>
    <a:masterClrMapping/>
  </p:clrMapOvr>
  <p:transition advTm="2028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3. Location and Navigation Evaluation in a Mapped Building Environment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15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Joey Knapp Eric L. Seidel </a:t>
            </a:r>
            <a:r>
              <a:rPr lang="en-US" sz="2000" dirty="0" err="1"/>
              <a:t>Suri</a:t>
            </a:r>
            <a:r>
              <a:rPr lang="en-US" sz="2000" dirty="0"/>
              <a:t> </a:t>
            </a:r>
            <a:r>
              <a:rPr lang="en-US" sz="2000" dirty="0" err="1"/>
              <a:t>Wigder</a:t>
            </a:r>
            <a:r>
              <a:rPr lang="en-US" sz="2000" dirty="0"/>
              <a:t>  (</a:t>
            </a:r>
            <a:r>
              <a:rPr lang="en-US" sz="2000" dirty="0">
                <a:solidFill>
                  <a:srgbClr val="FF0000"/>
                </a:solidFill>
              </a:rPr>
              <a:t>lead to a journal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Wai Khoo, Edgardo Molina, Zhigang Zhu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4408138" cy="3352800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914400" y="22860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Microsoft Robotics Studio -&gt; Unity 3D (some work done after capstone)</a:t>
            </a:r>
          </a:p>
        </p:txBody>
      </p:sp>
      <p:grpSp>
        <p:nvGrpSpPr>
          <p:cNvPr id="6" name="Group 22"/>
          <p:cNvGrpSpPr/>
          <p:nvPr/>
        </p:nvGrpSpPr>
        <p:grpSpPr>
          <a:xfrm>
            <a:off x="5183401" y="2743200"/>
            <a:ext cx="3960599" cy="3585865"/>
            <a:chOff x="990600" y="1905000"/>
            <a:chExt cx="3960599" cy="3585865"/>
          </a:xfrm>
        </p:grpSpPr>
        <p:grpSp>
          <p:nvGrpSpPr>
            <p:cNvPr id="7" name="Group 18"/>
            <p:cNvGrpSpPr/>
            <p:nvPr/>
          </p:nvGrpSpPr>
          <p:grpSpPr>
            <a:xfrm>
              <a:off x="990600" y="2286000"/>
              <a:ext cx="3960599" cy="2890351"/>
              <a:chOff x="1066800" y="2362200"/>
              <a:chExt cx="3960599" cy="2890351"/>
            </a:xfrm>
          </p:grpSpPr>
          <p:pic>
            <p:nvPicPr>
              <p:cNvPr id="12" name="Picture 4" descr="figure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2514600"/>
                <a:ext cx="3657599" cy="2737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" descr="AerialView_NAC_8th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41399" y="2362200"/>
                <a:ext cx="2286000" cy="902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19200" y="4191000"/>
                <a:ext cx="1295400" cy="963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971800" y="5029200"/>
              <a:ext cx="160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Trajectory plots of 18 human subjects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51816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Testing in Unity 3D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19050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A complex hall way in VR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6324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</a:rPr>
              <a:t>Khoo</a:t>
            </a:r>
            <a:r>
              <a:rPr lang="en-US" dirty="0">
                <a:solidFill>
                  <a:srgbClr val="0000FF"/>
                </a:solidFill>
              </a:rPr>
              <a:t>, W. L., Knapp, J., Palmer, F., Ro, T., &amp; Zhu, Z. </a:t>
            </a:r>
            <a:r>
              <a:rPr lang="en-US" i="1" dirty="0">
                <a:solidFill>
                  <a:srgbClr val="0000FF"/>
                </a:solidFill>
              </a:rPr>
              <a:t>Journal of Assistive Technologies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  <p:transition advTm="2028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4. </a:t>
            </a:r>
            <a:r>
              <a:rPr lang="en-US" sz="2400" dirty="0" err="1"/>
              <a:t>Iris</a:t>
            </a:r>
            <a:r>
              <a:rPr lang="en-US" sz="2400" dirty="0" err="1">
                <a:latin typeface="Symbol" pitchFamily="18" charset="2"/>
              </a:rPr>
              <a:t>p</a:t>
            </a:r>
            <a:r>
              <a:rPr lang="en-US" sz="2400" dirty="0"/>
              <a:t>: an ultra-low-cost solution for the blind in the city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Luis </a:t>
            </a:r>
            <a:r>
              <a:rPr lang="en-US" sz="2000" dirty="0" err="1"/>
              <a:t>Maurad</a:t>
            </a:r>
            <a:r>
              <a:rPr lang="en-US" sz="2000" dirty="0"/>
              <a:t>, Jason </a:t>
            </a:r>
            <a:r>
              <a:rPr lang="en-US" sz="2000" dirty="0" err="1"/>
              <a:t>Kwong</a:t>
            </a:r>
            <a:r>
              <a:rPr lang="en-US" sz="2000" dirty="0"/>
              <a:t>, Jean Sanchez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Advisor: Zhigang Zhu, PhD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Irisπ</a:t>
            </a:r>
            <a:r>
              <a:rPr lang="en-US" sz="2000" dirty="0"/>
              <a:t> was built using the following components: </a:t>
            </a:r>
          </a:p>
          <a:p>
            <a:pPr lvl="1"/>
            <a:r>
              <a:rPr lang="en-US" sz="1600" dirty="0"/>
              <a:t>Laptop running Linux (as a replacement for the originally planned Raspberry Pi)</a:t>
            </a:r>
          </a:p>
          <a:p>
            <a:pPr lvl="1"/>
            <a:r>
              <a:rPr lang="en-US" sz="1600" dirty="0"/>
              <a:t>USB Endoscope Camera x2</a:t>
            </a:r>
          </a:p>
          <a:p>
            <a:pPr lvl="1"/>
            <a:r>
              <a:rPr lang="en-US" sz="1600" dirty="0"/>
              <a:t>USB Numeric Keypad</a:t>
            </a:r>
          </a:p>
          <a:p>
            <a:pPr lvl="1"/>
            <a:r>
              <a:rPr lang="en-US" sz="1600" dirty="0"/>
              <a:t>Small Speaker </a:t>
            </a:r>
          </a:p>
          <a:p>
            <a:pPr lvl="1"/>
            <a:r>
              <a:rPr lang="en-US" sz="1600" dirty="0"/>
              <a:t>Sunglasses</a:t>
            </a:r>
          </a:p>
          <a:p>
            <a:r>
              <a:rPr lang="en-US" sz="2000" dirty="0"/>
              <a:t> </a:t>
            </a:r>
            <a:r>
              <a:rPr lang="en-US" sz="2000" b="1" dirty="0"/>
              <a:t>Development Tools</a:t>
            </a:r>
            <a:endParaRPr lang="en-US" sz="2000" dirty="0"/>
          </a:p>
          <a:p>
            <a:pPr lvl="1"/>
            <a:r>
              <a:rPr lang="en-US" sz="1600" dirty="0"/>
              <a:t>OpenCV(C++) v.2.3</a:t>
            </a:r>
          </a:p>
          <a:p>
            <a:pPr lvl="1"/>
            <a:r>
              <a:rPr lang="en-US" sz="1600" dirty="0"/>
              <a:t>Qt Creator</a:t>
            </a:r>
          </a:p>
          <a:p>
            <a:pPr lvl="1"/>
            <a:r>
              <a:rPr lang="en-US" sz="1600" dirty="0" err="1"/>
              <a:t>Flite</a:t>
            </a:r>
            <a:r>
              <a:rPr lang="en-US" sz="1600" dirty="0"/>
              <a:t> Speech Synthesis System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Compiler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76400"/>
            <a:ext cx="838200" cy="8382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810000" y="3581400"/>
            <a:ext cx="4794885" cy="1524000"/>
            <a:chOff x="3810000" y="3352800"/>
            <a:chExt cx="4794885" cy="1524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3285" y="3352800"/>
              <a:ext cx="1371600" cy="1524000"/>
            </a:xfrm>
            <a:prstGeom prst="rect">
              <a:avLst/>
            </a:prstGeom>
            <a:noFill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352800"/>
              <a:ext cx="1455626" cy="1447800"/>
            </a:xfrm>
            <a:prstGeom prst="rect">
              <a:avLst/>
            </a:prstGeom>
            <a:noFill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3352800"/>
              <a:ext cx="1514475" cy="1466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 err="1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</a:rPr>
              <a:t>2012-2013 Cohort  -&gt;</a:t>
            </a:r>
            <a:r>
              <a:rPr lang="en-US" sz="18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1800" dirty="0" err="1">
                <a:solidFill>
                  <a:srgbClr val="FF0000"/>
                </a:solidFill>
              </a:rPr>
              <a:t>Enderle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/>
              <a:t>5. </a:t>
            </a:r>
            <a:r>
              <a:rPr lang="en-US" sz="1800" b="1" dirty="0">
                <a:solidFill>
                  <a:srgbClr val="0000FF"/>
                </a:solidFill>
              </a:rPr>
              <a:t>Smart House</a:t>
            </a:r>
            <a:r>
              <a:rPr lang="en-US" sz="1800" b="1" dirty="0"/>
              <a:t> for All</a:t>
            </a:r>
          </a:p>
          <a:p>
            <a:r>
              <a:rPr lang="en-US" sz="1800" b="1" dirty="0"/>
              <a:t>6. A Low-cost Outdoor </a:t>
            </a:r>
            <a:r>
              <a:rPr lang="en-US" sz="1800" b="1" dirty="0">
                <a:solidFill>
                  <a:srgbClr val="0000FF"/>
                </a:solidFill>
              </a:rPr>
              <a:t>Assistive Navigation</a:t>
            </a:r>
            <a:r>
              <a:rPr lang="en-US" sz="1800" b="1" dirty="0"/>
              <a:t> System for Blind People</a:t>
            </a:r>
          </a:p>
          <a:p>
            <a:r>
              <a:rPr lang="en-US" sz="1800" b="1" dirty="0"/>
              <a:t>7. </a:t>
            </a:r>
            <a:r>
              <a:rPr lang="en-US" sz="1800" b="1" dirty="0">
                <a:solidFill>
                  <a:srgbClr val="0000FF"/>
                </a:solidFill>
              </a:rPr>
              <a:t>Smartphone</a:t>
            </a:r>
            <a:r>
              <a:rPr lang="en-US" sz="1800" b="1" dirty="0"/>
              <a:t>-Based Indoor Navigation for the Visually Impaired</a:t>
            </a:r>
          </a:p>
          <a:p>
            <a:r>
              <a:rPr lang="en-US" sz="1800" b="1" dirty="0"/>
              <a:t>8. Electronic Travel Aid for the Visually Impaired With a Depth Sensor and </a:t>
            </a:r>
            <a:r>
              <a:rPr lang="en-US" sz="1800" b="1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b="1" dirty="0"/>
              <a:t>9. 3D and Image Stitching with the </a:t>
            </a:r>
            <a:r>
              <a:rPr lang="en-US" sz="1800" b="1" dirty="0" err="1">
                <a:solidFill>
                  <a:srgbClr val="0000FF"/>
                </a:solidFill>
              </a:rPr>
              <a:t>Lytro</a:t>
            </a:r>
            <a:r>
              <a:rPr lang="en-US" sz="1800" b="1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4">
      <a:dk1>
        <a:srgbClr val="000000"/>
      </a:dk1>
      <a:lt1>
        <a:srgbClr val="FFFFFF"/>
      </a:lt1>
      <a:dk2>
        <a:srgbClr val="000000"/>
      </a:dk2>
      <a:lt2>
        <a:srgbClr val="5A3287"/>
      </a:lt2>
      <a:accent1>
        <a:srgbClr val="B2B2B2"/>
      </a:accent1>
      <a:accent2>
        <a:srgbClr val="BFB8E6"/>
      </a:accent2>
      <a:accent3>
        <a:srgbClr val="FFFFFF"/>
      </a:accent3>
      <a:accent4>
        <a:srgbClr val="000000"/>
      </a:accent4>
      <a:accent5>
        <a:srgbClr val="D5D5D5"/>
      </a:accent5>
      <a:accent6>
        <a:srgbClr val="ADA6D0"/>
      </a:accent6>
      <a:hlink>
        <a:srgbClr val="643894"/>
      </a:hlink>
      <a:folHlink>
        <a:srgbClr val="D5D0EC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7D46BA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643894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4853</TotalTime>
  <Words>2771</Words>
  <Application>Microsoft Macintosh PowerPoint</Application>
  <PresentationFormat>On-screen Show (4:3)</PresentationFormat>
  <Paragraphs>312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Symbol</vt:lpstr>
      <vt:lpstr>Times New Roman</vt:lpstr>
      <vt:lpstr>Wingdings</vt:lpstr>
      <vt:lpstr>Pixel</vt:lpstr>
      <vt:lpstr>Acrobat Document</vt:lpstr>
      <vt:lpstr>BEAT+:  Adding Branding and Entrepreneurship for Real-World  Applications Using Emerging Technologies: AI, AR, AT, and Apps </vt:lpstr>
      <vt:lpstr>Past Projects</vt:lpstr>
      <vt:lpstr>Past Projects (2011 and 2012)</vt:lpstr>
      <vt:lpstr>Past Projects (2011 and 2012)</vt:lpstr>
      <vt:lpstr>1. Vibro-tactile Intelligent System for Travelling Aid (V.I.S.T.A.) – 2012 Kaylie First Place Winner</vt:lpstr>
      <vt:lpstr>2. KinDetect: Kinect Detecting Objects </vt:lpstr>
      <vt:lpstr>3. Location and Navigation Evaluation in a Mapped Building Environment </vt:lpstr>
      <vt:lpstr>4. Irisp: an ultra-low-cost solution for the blind in the city </vt:lpstr>
      <vt:lpstr>Past Projects (2011 and 2012)</vt:lpstr>
      <vt:lpstr>5. Smart House for All </vt:lpstr>
      <vt:lpstr>6. A Low-cost Outdoor Assistive Navigation System for Blind People </vt:lpstr>
      <vt:lpstr>7. Smartphone-Based Indoor Navigation for the Visually Impaired</vt:lpstr>
      <vt:lpstr>8.Electronic Travel Aid for the Visually Impaired With a Depth Sensor and Vibrotactile Belt </vt:lpstr>
      <vt:lpstr>9. 3D and Image Stitching with the Lytro Light-Field Camera </vt:lpstr>
      <vt:lpstr>CS/CpE/EE/Psy Joint Senior Design Program Fall 2013-Spring 2014 Smart Living and Assistive Technologies for People in Need  Instructors: Zhigang Zhu (CS), Jizhong Xiao (EE), Tony Ro (Psy) Projector Mentors: Xudong Li, Edgardo Molina, Wai L. Khoo  The City College of New York, NAC 4/115, May 15th (Thursday), 12:00 pm – 3:00 pm A light lunch will be provided. Demos will be shown at the end of the presentations</vt:lpstr>
      <vt:lpstr>Fall 2014- Spring 2015</vt:lpstr>
      <vt:lpstr>Fall 2015- Spring 2016</vt:lpstr>
      <vt:lpstr>Fall 2016- Spring 2017</vt:lpstr>
      <vt:lpstr>Fall 2017- Spring 2018</vt:lpstr>
      <vt:lpstr>Capstone 2018-2019</vt:lpstr>
      <vt:lpstr>Capstone 2019-2020</vt:lpstr>
      <vt:lpstr>Capstone 2020-2021</vt:lpstr>
      <vt:lpstr>BEAT+: AI, AR, AT and Apps</vt:lpstr>
      <vt:lpstr>To Do List (Capstone 2021)</vt:lpstr>
      <vt:lpstr>BEAT+:  Adding Branding and Entrepreneurship for Real-World  Applications Using Emerging Technologies: AI, AR, AT, and Apps </vt:lpstr>
    </vt:vector>
  </TitlesOfParts>
  <Company>The City College of New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Laura’s Presentation</dc:title>
  <dc:creator>CETL</dc:creator>
  <cp:lastModifiedBy>Zhigang Zhu</cp:lastModifiedBy>
  <cp:revision>453</cp:revision>
  <dcterms:created xsi:type="dcterms:W3CDTF">2008-11-17T19:02:03Z</dcterms:created>
  <dcterms:modified xsi:type="dcterms:W3CDTF">2021-08-30T17:40:18Z</dcterms:modified>
</cp:coreProperties>
</file>