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40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3FD"/>
    <a:srgbClr val="020BBE"/>
    <a:srgbClr val="00FFFF"/>
    <a:srgbClr val="F11F0F"/>
    <a:srgbClr val="5DE33D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9205" autoAdjust="0"/>
  </p:normalViewPr>
  <p:slideViewPr>
    <p:cSldViewPr>
      <p:cViewPr varScale="1">
        <p:scale>
          <a:sx n="104" d="100"/>
          <a:sy n="104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50098B0C-DDF6-4761-A34E-757F2A5A048D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B0C80652-AF85-44D9-A158-9341A9AFF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0652-AF85-44D9-A158-9341A9AFF4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438400" y="6324600"/>
            <a:ext cx="16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</a:t>
            </a:r>
            <a:r>
              <a:rPr lang="en-US" sz="1200" dirty="0" err="1" smtClean="0"/>
              <a:t>Verlinden</a:t>
            </a:r>
            <a:r>
              <a:rPr lang="en-US" sz="1200" dirty="0" smtClean="0"/>
              <a:t> Rules</a:t>
            </a:r>
            <a:endParaRPr lang="en-US" sz="12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057400" y="6096000"/>
            <a:ext cx="2286000" cy="6096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algn="l" defTabSz="914400" rtl="0" eaLnBrk="1" latinLnBrk="0" hangingPunct="1"/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1721948"/>
            <a:ext cx="9144000" cy="5141912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686800" cy="1470025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4572000"/>
            <a:ext cx="6400800" cy="19812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briefer</a:t>
            </a:r>
          </a:p>
          <a:p>
            <a:r>
              <a:rPr lang="en-US" dirty="0" smtClean="0"/>
              <a:t>PIs</a:t>
            </a:r>
          </a:p>
          <a:p>
            <a:r>
              <a:rPr lang="en-US" dirty="0" smtClean="0"/>
              <a:t>Engineering Directorate</a:t>
            </a:r>
          </a:p>
          <a:p>
            <a:r>
              <a:rPr lang="en-US" dirty="0" smtClean="0"/>
              <a:t>National Science Foundation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0" y="3276600"/>
            <a:ext cx="4419600" cy="609600"/>
          </a:xfrm>
        </p:spPr>
        <p:txBody>
          <a:bodyPr anchor="ctr">
            <a:noAutofit/>
          </a:bodyPr>
          <a:lstStyle>
            <a:lvl1pPr marL="360363" marR="0" indent="-360363" algn="ctr" defTabSz="960438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2400">
                <a:solidFill>
                  <a:srgbClr val="000099"/>
                </a:solidFill>
              </a:defRPr>
            </a:lvl1pPr>
            <a:lvl2pPr>
              <a:buNone/>
              <a:defRPr sz="1800">
                <a:solidFill>
                  <a:srgbClr val="000099"/>
                </a:solidFill>
              </a:defRPr>
            </a:lvl2pPr>
            <a:lvl3pPr>
              <a:buNone/>
              <a:defRPr sz="1800">
                <a:solidFill>
                  <a:srgbClr val="000099"/>
                </a:solidFill>
              </a:defRPr>
            </a:lvl3pPr>
            <a:lvl4pPr>
              <a:buNone/>
              <a:defRPr sz="1800">
                <a:solidFill>
                  <a:srgbClr val="000099"/>
                </a:solidFill>
              </a:defRPr>
            </a:lvl4pPr>
            <a:lvl5pPr>
              <a:buNone/>
              <a:defRPr sz="1800">
                <a:solidFill>
                  <a:srgbClr val="000099"/>
                </a:solidFill>
              </a:defRPr>
            </a:lvl5pPr>
          </a:lstStyle>
          <a:p>
            <a:pPr marL="360363" marR="0" lvl="0" indent="-360363" algn="ctr" defTabSz="960438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b="1" i="1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 22, 2011</a:t>
            </a:r>
          </a:p>
        </p:txBody>
      </p:sp>
      <p:pic>
        <p:nvPicPr>
          <p:cNvPr id="13" name="Picture 10" descr="logo-ccny-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5181600" cy="5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 userDrawn="1"/>
        </p:nvGrpSpPr>
        <p:grpSpPr>
          <a:xfrm>
            <a:off x="152400" y="5257800"/>
            <a:ext cx="3124200" cy="1371600"/>
            <a:chOff x="0" y="5953125"/>
            <a:chExt cx="1895362" cy="904875"/>
          </a:xfrm>
        </p:grpSpPr>
        <p:pic>
          <p:nvPicPr>
            <p:cNvPr id="17" name="Picture 1" descr="C:\Users\molinAE\Desktop\ccny-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53125"/>
              <a:ext cx="1000125" cy="904875"/>
            </a:xfrm>
            <a:prstGeom prst="rect">
              <a:avLst/>
            </a:prstGeom>
            <a:noFill/>
          </p:spPr>
        </p:pic>
        <p:pic>
          <p:nvPicPr>
            <p:cNvPr id="18" name="Picture 2" descr="C:\Users\molinAE\Desktop\ccvcl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5953238"/>
              <a:ext cx="904762" cy="904762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990600" y="9525"/>
            <a:ext cx="7881938" cy="6848475"/>
            <a:chOff x="576" y="661"/>
            <a:chExt cx="4533" cy="3653"/>
          </a:xfrm>
        </p:grpSpPr>
        <p:pic>
          <p:nvPicPr>
            <p:cNvPr id="12" name="Picture 3" descr="AFRL GLOBE LOGO NO TAG_color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l="70728" t="7532" b="17494"/>
            <a:stretch>
              <a:fillRect/>
            </a:stretch>
          </p:blipFill>
          <p:spPr bwMode="auto">
            <a:xfrm>
              <a:off x="676" y="661"/>
              <a:ext cx="4433" cy="3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76" y="3438"/>
              <a:ext cx="1812" cy="6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0"/>
            <a:ext cx="5141913" cy="2035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Box 49"/>
          <p:cNvSpPr txBox="1">
            <a:spLocks noChangeArrowheads="1"/>
          </p:cNvSpPr>
          <p:nvPr userDrawn="1"/>
        </p:nvSpPr>
        <p:spPr bwMode="auto">
          <a:xfrm>
            <a:off x="7315200" y="6550223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31875" indent="-23495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Box 49"/>
          <p:cNvSpPr txBox="1">
            <a:spLocks noChangeArrowheads="1"/>
          </p:cNvSpPr>
          <p:nvPr userDrawn="1"/>
        </p:nvSpPr>
        <p:spPr bwMode="auto">
          <a:xfrm>
            <a:off x="7315200" y="6550223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399" y="0"/>
            <a:ext cx="80887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952500"/>
            <a:ext cx="9144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/>
          </a:p>
        </p:txBody>
      </p:sp>
      <p:pic>
        <p:nvPicPr>
          <p:cNvPr id="13" name="Shape 15"/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76199" y="6218008"/>
            <a:ext cx="1273078" cy="494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73695" y="152400"/>
            <a:ext cx="617905" cy="633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3" r:id="rId4"/>
    <p:sldLayoutId id="2147483654" r:id="rId5"/>
    <p:sldLayoutId id="2147483662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indent="-23495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809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52588" indent="-280988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8"/>
          <p:cNvSpPr>
            <a:spLocks noGrp="1" noChangeArrowheads="1"/>
          </p:cNvSpPr>
          <p:nvPr>
            <p:ph type="title"/>
          </p:nvPr>
        </p:nvSpPr>
        <p:spPr>
          <a:xfrm>
            <a:off x="90711" y="38874"/>
            <a:ext cx="8291289" cy="90705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000" dirty="0" smtClean="0"/>
              <a:t>Title of Your Project</a:t>
            </a:r>
            <a:br>
              <a:rPr lang="en-US" sz="2000" dirty="0" smtClean="0"/>
            </a:br>
            <a:r>
              <a:rPr lang="en-US" sz="1400" dirty="0" smtClean="0"/>
              <a:t>Team Members: [~3 students per team]</a:t>
            </a:r>
            <a:br>
              <a:rPr lang="en-US" sz="1400" dirty="0" smtClean="0"/>
            </a:br>
            <a:r>
              <a:rPr lang="en-US" sz="1400" dirty="0" smtClean="0"/>
              <a:t>Faculty Advisor: Zhigang Zhu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0" y="1219200"/>
            <a:ext cx="4343400" cy="2590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 smtClean="0">
                <a:latin typeface="+mn-lt"/>
              </a:rPr>
              <a:t>STATEMENT OF THE </a:t>
            </a:r>
            <a:r>
              <a:rPr lang="en-US" sz="1400" b="1" kern="0" dirty="0" smtClean="0">
                <a:latin typeface="+mn-lt"/>
              </a:rPr>
              <a:t>PROBLEM: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>
                <a:solidFill>
                  <a:srgbClr val="0000FF"/>
                </a:solidFill>
              </a:rPr>
              <a:t>- Customer </a:t>
            </a:r>
            <a:r>
              <a:rPr lang="en-US" sz="1400" kern="0" dirty="0" smtClean="0">
                <a:solidFill>
                  <a:srgbClr val="0000FF"/>
                </a:solidFill>
              </a:rPr>
              <a:t>segments </a:t>
            </a:r>
            <a:r>
              <a:rPr lang="mr-IN" sz="1400" kern="0" dirty="0" smtClean="0">
                <a:solidFill>
                  <a:srgbClr val="0000FF"/>
                </a:solidFill>
              </a:rPr>
              <a:t>–</a:t>
            </a:r>
            <a:r>
              <a:rPr lang="en-US" sz="1400" kern="0" dirty="0" smtClean="0">
                <a:solidFill>
                  <a:srgbClr val="0000FF"/>
                </a:solidFill>
              </a:rPr>
              <a:t> your users</a:t>
            </a:r>
            <a:endParaRPr lang="en-US" sz="1400" kern="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dirty="0" smtClean="0">
                <a:solidFill>
                  <a:srgbClr val="0000FF"/>
                </a:solidFill>
              </a:rPr>
              <a:t>- Value proposition </a:t>
            </a:r>
            <a:r>
              <a:rPr lang="mr-IN" sz="1400" dirty="0" smtClean="0">
                <a:solidFill>
                  <a:srgbClr val="0000FF"/>
                </a:solidFill>
              </a:rPr>
              <a:t>–</a:t>
            </a:r>
            <a:r>
              <a:rPr lang="en-US" sz="1400" dirty="0" smtClean="0">
                <a:solidFill>
                  <a:srgbClr val="0000FF"/>
                </a:solidFill>
              </a:rPr>
              <a:t> your solution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defRPr/>
            </a:pPr>
            <a:endParaRPr lang="en-US" sz="1400" kern="0" dirty="0">
              <a:latin typeface="+mn-lt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83306" y="3954398"/>
            <a:ext cx="4312494" cy="21416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300" b="1" kern="0" dirty="0" smtClean="0">
                <a:latin typeface="+mn-lt"/>
              </a:rPr>
              <a:t>RATIONALE:</a:t>
            </a:r>
            <a:r>
              <a:rPr lang="en-US" sz="1300" kern="0" dirty="0" smtClean="0">
                <a:latin typeface="+mn-lt"/>
              </a:rPr>
              <a:t> </a:t>
            </a:r>
            <a:endParaRPr lang="en-US" sz="1300" kern="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300" kern="0" dirty="0" smtClean="0">
                <a:solidFill>
                  <a:srgbClr val="0000FF"/>
                </a:solidFill>
              </a:rPr>
              <a:t>- Value proposition </a:t>
            </a:r>
            <a:r>
              <a:rPr lang="mr-IN" sz="1300" kern="0" dirty="0" smtClean="0">
                <a:solidFill>
                  <a:srgbClr val="0000FF"/>
                </a:solidFill>
              </a:rPr>
              <a:t>–</a:t>
            </a:r>
            <a:r>
              <a:rPr lang="en-US" sz="1300" kern="0" dirty="0" smtClean="0">
                <a:solidFill>
                  <a:srgbClr val="0000FF"/>
                </a:solidFill>
              </a:rPr>
              <a:t> why you?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300" kern="0" dirty="0" smtClean="0">
                <a:solidFill>
                  <a:srgbClr val="0000FF"/>
                </a:solidFill>
              </a:rPr>
              <a:t>- Resources </a:t>
            </a:r>
            <a:r>
              <a:rPr lang="mr-IN" sz="1300" kern="0" dirty="0" smtClean="0">
                <a:solidFill>
                  <a:srgbClr val="0000FF"/>
                </a:solidFill>
              </a:rPr>
              <a:t>–</a:t>
            </a:r>
            <a:r>
              <a:rPr lang="en-US" sz="1300" kern="0" dirty="0" smtClean="0">
                <a:solidFill>
                  <a:srgbClr val="0000FF"/>
                </a:solidFill>
              </a:rPr>
              <a:t> both technical and human resources</a:t>
            </a:r>
            <a:endParaRPr lang="en-US" sz="1300" kern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- Channels </a:t>
            </a:r>
            <a:r>
              <a:rPr lang="mr-IN" sz="1400" kern="0" dirty="0" smtClean="0">
                <a:solidFill>
                  <a:srgbClr val="0000FF"/>
                </a:solidFill>
                <a:latin typeface="+mn-lt"/>
              </a:rPr>
              <a:t>–</a:t>
            </a: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 how to deliver to users, why they like it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endParaRPr lang="en-US" sz="1400" kern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572000" y="3962400"/>
            <a:ext cx="4343400" cy="21336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300" b="1" kern="0" dirty="0" smtClean="0">
                <a:latin typeface="+mn-lt"/>
              </a:rPr>
              <a:t>DESIGN:</a:t>
            </a:r>
            <a:r>
              <a:rPr lang="en-US" sz="1300" kern="0" dirty="0" smtClean="0">
                <a:latin typeface="+mn-lt"/>
              </a:rPr>
              <a:t> </a:t>
            </a:r>
            <a:endParaRPr lang="en-US" sz="1300" kern="0" dirty="0">
              <a:latin typeface="+mn-lt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200" kern="0" dirty="0" smtClean="0">
                <a:solidFill>
                  <a:srgbClr val="0000FF"/>
                </a:solidFill>
              </a:rPr>
              <a:t>- </a:t>
            </a:r>
            <a:r>
              <a:rPr lang="en-US" sz="1200" kern="0" dirty="0" smtClean="0">
                <a:solidFill>
                  <a:srgbClr val="0000FF"/>
                </a:solidFill>
              </a:rPr>
              <a:t>Cost structure</a:t>
            </a:r>
            <a:endParaRPr lang="en-US" sz="1200" kern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200" kern="0" dirty="0" smtClean="0">
                <a:solidFill>
                  <a:srgbClr val="0000FF"/>
                </a:solidFill>
              </a:rPr>
              <a:t>- Revenue stream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200" kern="0" dirty="0" smtClean="0">
                <a:solidFill>
                  <a:srgbClr val="0000FF"/>
                </a:solidFill>
              </a:rPr>
              <a:t>- Ke</a:t>
            </a:r>
            <a:r>
              <a:rPr lang="en-US" sz="1200" kern="0" dirty="0" smtClean="0">
                <a:solidFill>
                  <a:srgbClr val="0000FF"/>
                </a:solidFill>
              </a:rPr>
              <a:t>y activities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200" kern="0" dirty="0" smtClean="0">
                <a:solidFill>
                  <a:srgbClr val="0000FF"/>
                </a:solidFill>
              </a:rPr>
              <a:t>- </a:t>
            </a:r>
            <a:r>
              <a:rPr lang="en-US" sz="1200" kern="0" dirty="0">
                <a:solidFill>
                  <a:srgbClr val="0000FF"/>
                </a:solidFill>
              </a:rPr>
              <a:t>Customer </a:t>
            </a:r>
            <a:r>
              <a:rPr lang="en-US" sz="1200" kern="0" dirty="0" smtClean="0">
                <a:solidFill>
                  <a:srgbClr val="0000FF"/>
                </a:solidFill>
              </a:rPr>
              <a:t>relationship </a:t>
            </a:r>
            <a:r>
              <a:rPr lang="mr-IN" sz="1200" kern="0" dirty="0" smtClean="0">
                <a:solidFill>
                  <a:srgbClr val="0000FF"/>
                </a:solidFill>
              </a:rPr>
              <a:t>–</a:t>
            </a:r>
            <a:r>
              <a:rPr lang="en-US" sz="1200" kern="0" dirty="0" smtClean="0">
                <a:solidFill>
                  <a:srgbClr val="0000FF"/>
                </a:solidFill>
              </a:rPr>
              <a:t> who you are working with</a:t>
            </a:r>
            <a:endParaRPr lang="en-US" sz="1200" kern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endParaRPr lang="en-US" sz="1200" kern="0" dirty="0">
              <a:latin typeface="+mn-lt"/>
            </a:endParaRP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1451377" y="6181725"/>
            <a:ext cx="7464023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0000FF"/>
                </a:solidFill>
              </a:rPr>
              <a:t>[Highlights of the Project or Additional Information Here] </a:t>
            </a:r>
          </a:p>
          <a:p>
            <a:pPr algn="r"/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52400" y="1219200"/>
            <a:ext cx="4343400" cy="2590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 smtClean="0">
                <a:latin typeface="+mn-lt"/>
              </a:rPr>
              <a:t>BACKGROUND:</a:t>
            </a:r>
            <a:endParaRPr lang="en-US" sz="1400" b="1" kern="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dirty="0" smtClean="0">
                <a:solidFill>
                  <a:srgbClr val="0000FF"/>
                </a:solidFill>
              </a:rPr>
              <a:t>- </a:t>
            </a:r>
            <a:r>
              <a:rPr lang="en-US" sz="1400" dirty="0" smtClean="0">
                <a:solidFill>
                  <a:srgbClr val="0000FF"/>
                </a:solidFill>
              </a:rPr>
              <a:t>Customers - needs</a:t>
            </a:r>
            <a:endParaRPr lang="en-US" sz="1400" dirty="0" smtClean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- </a:t>
            </a: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Value proposition </a:t>
            </a:r>
            <a:r>
              <a:rPr lang="mr-IN" sz="1400" kern="0" dirty="0" smtClean="0">
                <a:solidFill>
                  <a:srgbClr val="0000FF"/>
                </a:solidFill>
                <a:latin typeface="+mn-lt"/>
              </a:rPr>
              <a:t>–</a:t>
            </a: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 existing techs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- Key partners </a:t>
            </a:r>
            <a:r>
              <a:rPr lang="mr-IN" sz="1400" kern="0" dirty="0" smtClean="0">
                <a:solidFill>
                  <a:srgbClr val="0000FF"/>
                </a:solidFill>
                <a:latin typeface="+mn-lt"/>
              </a:rPr>
              <a:t>–</a:t>
            </a: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 who are in this?</a:t>
            </a:r>
            <a:endParaRPr lang="en-US" sz="1400" kern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defRPr/>
            </a:pPr>
            <a:endParaRPr lang="en-US" sz="1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04313"/>
      </p:ext>
    </p:extLst>
  </p:cSld>
  <p:clrMapOvr>
    <a:masterClrMapping/>
  </p:clrMapOvr>
  <p:transition xmlns:p14="http://schemas.microsoft.com/office/powerpoint/2010/main" advTm="20281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FRL Master slid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owerPoint" ma:contentTypeID="0x010100754DB51C0AB82A4BAEB6FF59788E5151001A63CD2505DCDE4EA95B7563983522F8" ma:contentTypeVersion="1" ma:contentTypeDescription="Create a Blank PowerPoint Document." ma:contentTypeScope="" ma:versionID="3d3e747bacb605f6b841947d9c931f94">
  <xsd:schema xmlns:xsd="http://www.w3.org/2001/XMLSchema" xmlns:p="http://schemas.microsoft.com/office/2006/metadata/properties" targetNamespace="http://schemas.microsoft.com/office/2006/metadata/properties" ma:root="true" ma:fieldsID="b33c91c7e2fd7bccf76ee316cd4ac6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7D2A23F-BB76-4DF0-9562-6B15C3F39B96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F0B1EF-43EA-4412-83FA-68AF798D0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CD423-02BB-4806-8AA5-CEE6CDBA0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103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AFRL Master slide</vt:lpstr>
      <vt:lpstr>Title of Your Project Team Members: [~3 students per team] Faculty Advisor: Zhigang Zhu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mcbroodf</dc:creator>
  <cp:lastModifiedBy>Zhigang Zhu</cp:lastModifiedBy>
  <cp:revision>723</cp:revision>
  <dcterms:created xsi:type="dcterms:W3CDTF">2010-02-24T14:22:08Z</dcterms:created>
  <dcterms:modified xsi:type="dcterms:W3CDTF">2020-09-14T17:38:55Z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0x010100754DB51C0AB82A4BAEB6FF59788E5151001A63CD2505DCDE4EA95B7563983522F8</vt:lpwstr>
  </property>
</Properties>
</file>