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9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50000" autoAdjust="0"/>
  </p:normalViewPr>
  <p:slideViewPr>
    <p:cSldViewPr>
      <p:cViewPr varScale="1">
        <p:scale>
          <a:sx n="115" d="100"/>
          <a:sy n="115" d="100"/>
        </p:scale>
        <p:origin x="1560"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4B8-5C37-4C21-8445-5D33B180CDC9}" type="datetimeFigureOut">
              <a:rPr lang="en-US" smtClean="0"/>
              <a:pPr/>
              <a:t>11/22/21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A73B5-F8DB-4378-858F-5DB952C5B8E5}" type="slidenum">
              <a:rPr lang="en-US" smtClean="0"/>
              <a:pPr/>
              <a:t>‹#›</a:t>
            </a:fld>
            <a:endParaRPr lang="en-US"/>
          </a:p>
        </p:txBody>
      </p:sp>
    </p:spTree>
    <p:extLst>
      <p:ext uri="{BB962C8B-B14F-4D97-AF65-F5344CB8AC3E}">
        <p14:creationId xmlns:p14="http://schemas.microsoft.com/office/powerpoint/2010/main" val="412683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500188" y="533400"/>
            <a:ext cx="3543300" cy="2659063"/>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762001" y="3351894"/>
            <a:ext cx="5487293" cy="5335511"/>
          </a:xfrm>
          <a:prstGeom prst="rect">
            <a:avLst/>
          </a:prstGeom>
          <a:solidFill>
            <a:srgbClr val="FFFFFF"/>
          </a:solidFill>
          <a:ln>
            <a:solidFill>
              <a:srgbClr val="000000"/>
            </a:solidFill>
            <a:miter lim="800000"/>
            <a:headEnd/>
            <a:tailEnd/>
          </a:ln>
        </p:spPr>
        <p:txBody>
          <a:bodyPr/>
          <a:lstStyle/>
          <a:p>
            <a:r>
              <a:rPr lang="en-US" dirty="0"/>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dirty="0"/>
          </a:p>
          <a:p>
            <a:r>
              <a:rPr lang="en-US" dirty="0"/>
              <a:t>For example, the perception, representation, manipulation, and use of color information is an important issue in both human and machine vision.  This topic is also very broad and can be approached from a number of different perspectives.  </a:t>
            </a:r>
          </a:p>
          <a:p>
            <a:endParaRPr lang="en-US" dirty="0"/>
          </a:p>
          <a:p>
            <a:r>
              <a:rPr lang="en-US" dirty="0"/>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500188" y="533400"/>
            <a:ext cx="3544887" cy="266065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CSc</a:t>
            </a:r>
            <a:r>
              <a:rPr lang="en-US" dirty="0"/>
              <a:t> I6716 Computer Vision</a:t>
            </a:r>
          </a:p>
        </p:txBody>
      </p:sp>
      <p:sp>
        <p:nvSpPr>
          <p:cNvPr id="3" name="Subtitle 2"/>
          <p:cNvSpPr>
            <a:spLocks noGrp="1"/>
          </p:cNvSpPr>
          <p:nvPr>
            <p:ph type="subTitle" idx="1"/>
          </p:nvPr>
        </p:nvSpPr>
        <p:spPr/>
        <p:txBody>
          <a:bodyPr/>
          <a:lstStyle/>
          <a:p>
            <a:r>
              <a:rPr lang="en-US" dirty="0"/>
              <a:t>Exam Review </a:t>
            </a:r>
          </a:p>
          <a:p>
            <a:r>
              <a:rPr lang="en-US" dirty="0"/>
              <a:t>Fall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381001" y="285750"/>
            <a:ext cx="6934199" cy="609600"/>
          </a:xfrm>
        </p:spPr>
        <p:txBody>
          <a:bodyPr>
            <a:normAutofit fontScale="90000"/>
          </a:bodyPr>
          <a:lstStyle/>
          <a:p>
            <a:r>
              <a:rPr lang="en-US" dirty="0"/>
              <a:t>Camera Models</a:t>
            </a:r>
          </a:p>
        </p:txBody>
      </p:sp>
      <p:sp>
        <p:nvSpPr>
          <p:cNvPr id="902147" name="Rectangle 3075"/>
          <p:cNvSpPr>
            <a:spLocks noGrp="1" noChangeArrowheads="1"/>
          </p:cNvSpPr>
          <p:nvPr>
            <p:ph type="body" idx="1"/>
          </p:nvPr>
        </p:nvSpPr>
        <p:spPr>
          <a:xfrm>
            <a:off x="609600" y="1219200"/>
            <a:ext cx="7848600" cy="5181600"/>
          </a:xfrm>
          <a:noFill/>
          <a:ln/>
        </p:spPr>
        <p:txBody>
          <a:bodyPr>
            <a:normAutofit lnSpcReduction="10000"/>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28279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52400" y="304800"/>
            <a:ext cx="8420101" cy="609600"/>
          </a:xfrm>
        </p:spPr>
        <p:txBody>
          <a:bodyPr>
            <a:normAutofit fontScale="90000"/>
          </a:bodyPr>
          <a:lstStyle/>
          <a:p>
            <a:r>
              <a:rPr lang="en-US" dirty="0"/>
              <a:t>Camera Calibration</a:t>
            </a:r>
          </a:p>
        </p:txBody>
      </p:sp>
      <p:sp>
        <p:nvSpPr>
          <p:cNvPr id="668676" name="Rectangle 4"/>
          <p:cNvSpPr>
            <a:spLocks noGrp="1" noChangeArrowheads="1"/>
          </p:cNvSpPr>
          <p:nvPr>
            <p:ph type="body" idx="1"/>
          </p:nvPr>
        </p:nvSpPr>
        <p:spPr>
          <a:xfrm>
            <a:off x="428596" y="914400"/>
            <a:ext cx="8429684" cy="5943600"/>
          </a:xfrm>
          <a:noFill/>
          <a:ln/>
        </p:spPr>
        <p:txBody>
          <a:bodyPr>
            <a:normAutofit fontScale="92500" lnSpcReduction="10000"/>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solidFill>
                  <a:srgbClr val="800000"/>
                </a:solidFill>
              </a:rPr>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59175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533401" y="285750"/>
            <a:ext cx="8572500" cy="609600"/>
          </a:xfrm>
        </p:spPr>
        <p:txBody>
          <a:bodyPr>
            <a:normAutofit fontScale="90000"/>
          </a:bodyPr>
          <a:lstStyle/>
          <a:p>
            <a:r>
              <a:rPr lang="en-US" dirty="0"/>
              <a:t>Stereo Vision</a:t>
            </a:r>
          </a:p>
        </p:txBody>
      </p:sp>
      <p:sp>
        <p:nvSpPr>
          <p:cNvPr id="668676" name="Rectangle 4"/>
          <p:cNvSpPr>
            <a:spLocks noGrp="1" noChangeArrowheads="1"/>
          </p:cNvSpPr>
          <p:nvPr>
            <p:ph type="body" idx="1"/>
          </p:nvPr>
        </p:nvSpPr>
        <p:spPr>
          <a:xfrm>
            <a:off x="609600" y="1219200"/>
            <a:ext cx="7848600" cy="5105400"/>
          </a:xfrm>
          <a:noFill/>
          <a:ln/>
        </p:spPr>
        <p:txBody>
          <a:bodyPr>
            <a:normAutofit/>
          </a:bodyPr>
          <a:lstStyle/>
          <a:p>
            <a:pPr>
              <a:lnSpc>
                <a:spcPct val="90000"/>
              </a:lnSpc>
            </a:pPr>
            <a:r>
              <a:rPr lang="en-US" dirty="0"/>
              <a:t>Problem</a:t>
            </a:r>
          </a:p>
          <a:p>
            <a:pPr lvl="1">
              <a:lnSpc>
                <a:spcPct val="90000"/>
              </a:lnSpc>
            </a:pPr>
            <a:r>
              <a:rPr lang="en-US" sz="1800" dirty="0"/>
              <a:t>Infer 3D structure of a scene from two or more images taken from different viewpoints</a:t>
            </a: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93504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457200" y="285750"/>
            <a:ext cx="8648700" cy="609600"/>
          </a:xfrm>
        </p:spPr>
        <p:txBody>
          <a:bodyPr>
            <a:normAutofit fontScale="90000"/>
          </a:bodyPr>
          <a:lstStyle/>
          <a:p>
            <a:r>
              <a:rPr lang="en-US" dirty="0"/>
              <a:t>Visual Motion </a:t>
            </a:r>
          </a:p>
        </p:txBody>
      </p:sp>
      <p:sp>
        <p:nvSpPr>
          <p:cNvPr id="668676" name="Rectangle 4"/>
          <p:cNvSpPr>
            <a:spLocks noGrp="1" noChangeArrowheads="1"/>
          </p:cNvSpPr>
          <p:nvPr>
            <p:ph type="body" idx="1"/>
          </p:nvPr>
        </p:nvSpPr>
        <p:spPr>
          <a:xfrm>
            <a:off x="609600" y="914400"/>
            <a:ext cx="8001000" cy="5791200"/>
          </a:xfrm>
          <a:noFill/>
          <a:ln/>
        </p:spPr>
        <p:txBody>
          <a:bodyPr/>
          <a:lstStyle/>
          <a:p>
            <a:pPr>
              <a:lnSpc>
                <a:spcPct val="90000"/>
              </a:lnSpc>
            </a:pPr>
            <a:r>
              <a:rPr lang="en-US" sz="2000" dirty="0"/>
              <a:t>Problems and Applications</a:t>
            </a:r>
          </a:p>
          <a:p>
            <a:pPr lvl="1">
              <a:lnSpc>
                <a:spcPct val="90000"/>
              </a:lnSpc>
            </a:pPr>
            <a:r>
              <a:rPr lang="en-US" sz="1600" dirty="0"/>
              <a:t>The importance of visual motion</a:t>
            </a:r>
          </a:p>
          <a:p>
            <a:pPr lvl="1">
              <a:lnSpc>
                <a:spcPct val="90000"/>
              </a:lnSpc>
            </a:pPr>
            <a:r>
              <a:rPr lang="en-US" sz="1600" dirty="0"/>
              <a:t>Problem Statement</a:t>
            </a:r>
            <a:endParaRPr lang="en-US" sz="3400" dirty="0"/>
          </a:p>
          <a:p>
            <a:pPr>
              <a:lnSpc>
                <a:spcPct val="90000"/>
              </a:lnSpc>
            </a:pPr>
            <a:r>
              <a:rPr lang="en-US" sz="2000" dirty="0"/>
              <a:t>The Motion Field of Rigid Motion</a:t>
            </a:r>
          </a:p>
          <a:p>
            <a:pPr lvl="1">
              <a:lnSpc>
                <a:spcPct val="90000"/>
              </a:lnSpc>
            </a:pPr>
            <a:r>
              <a:rPr lang="en-US" sz="1600" dirty="0"/>
              <a:t>Basics – Notations and Equations</a:t>
            </a:r>
          </a:p>
          <a:p>
            <a:pPr lvl="1">
              <a:lnSpc>
                <a:spcPct val="90000"/>
              </a:lnSpc>
            </a:pPr>
            <a:r>
              <a:rPr lang="en-US" sz="1600" dirty="0"/>
              <a:t>Three Important Special Cases: Translation, Rotation and Moving Plane</a:t>
            </a:r>
          </a:p>
          <a:p>
            <a:pPr lvl="1">
              <a:lnSpc>
                <a:spcPct val="90000"/>
              </a:lnSpc>
            </a:pPr>
            <a:r>
              <a:rPr lang="en-US" sz="1600" dirty="0"/>
              <a:t>Motion Parallax</a:t>
            </a:r>
          </a:p>
          <a:p>
            <a:pPr>
              <a:lnSpc>
                <a:spcPct val="90000"/>
              </a:lnSpc>
            </a:pPr>
            <a:r>
              <a:rPr lang="en-US" sz="2000" dirty="0"/>
              <a:t>Optical Flow</a:t>
            </a:r>
          </a:p>
          <a:p>
            <a:pPr lvl="1">
              <a:lnSpc>
                <a:spcPct val="90000"/>
              </a:lnSpc>
            </a:pPr>
            <a:r>
              <a:rPr lang="en-US" sz="1600" dirty="0"/>
              <a:t>Optical flow equation and the aperture problem</a:t>
            </a:r>
          </a:p>
          <a:p>
            <a:pPr lvl="1">
              <a:lnSpc>
                <a:spcPct val="90000"/>
              </a:lnSpc>
            </a:pPr>
            <a:r>
              <a:rPr lang="en-US" sz="1600" dirty="0"/>
              <a:t>Estimating optical flow</a:t>
            </a:r>
          </a:p>
          <a:p>
            <a:pPr lvl="1">
              <a:lnSpc>
                <a:spcPct val="90000"/>
              </a:lnSpc>
            </a:pPr>
            <a:r>
              <a:rPr lang="en-US" sz="1600" dirty="0"/>
              <a:t>3D motion &amp; structure from optical flow</a:t>
            </a:r>
          </a:p>
          <a:p>
            <a:pPr>
              <a:lnSpc>
                <a:spcPct val="90000"/>
              </a:lnSpc>
            </a:pPr>
            <a:r>
              <a:rPr lang="en-US" sz="2000" dirty="0"/>
              <a:t>Feature-based Approach</a:t>
            </a:r>
          </a:p>
          <a:p>
            <a:pPr lvl="1">
              <a:lnSpc>
                <a:spcPct val="90000"/>
              </a:lnSpc>
            </a:pPr>
            <a:r>
              <a:rPr lang="en-US" sz="1600" dirty="0"/>
              <a:t>Two-frame algorithm</a:t>
            </a:r>
          </a:p>
          <a:p>
            <a:pPr lvl="1">
              <a:lnSpc>
                <a:spcPct val="90000"/>
              </a:lnSpc>
            </a:pPr>
            <a:r>
              <a:rPr lang="en-US" sz="1600" dirty="0"/>
              <a:t>Multi-frame  algorithm</a:t>
            </a:r>
          </a:p>
          <a:p>
            <a:pPr lvl="1">
              <a:lnSpc>
                <a:spcPct val="90000"/>
              </a:lnSpc>
            </a:pPr>
            <a:r>
              <a:rPr lang="en-US" sz="1600" dirty="0"/>
              <a:t>Structure from motion – Factorization method</a:t>
            </a:r>
          </a:p>
          <a:p>
            <a:pPr>
              <a:lnSpc>
                <a:spcPct val="90000"/>
              </a:lnSpc>
            </a:pPr>
            <a:r>
              <a:rPr lang="en-US" sz="2000" dirty="0"/>
              <a:t>Advanced Topics </a:t>
            </a:r>
          </a:p>
          <a:p>
            <a:pPr lvl="1">
              <a:lnSpc>
                <a:spcPct val="90000"/>
              </a:lnSpc>
            </a:pPr>
            <a:r>
              <a:rPr lang="en-US" sz="1600" dirty="0" err="1"/>
              <a:t>Spatio</a:t>
            </a:r>
            <a:r>
              <a:rPr lang="en-US" sz="1600" dirty="0"/>
              <a:t>-Temporal Image and </a:t>
            </a:r>
            <a:r>
              <a:rPr lang="en-US" sz="1600" dirty="0" err="1"/>
              <a:t>Epipolar</a:t>
            </a:r>
            <a:r>
              <a:rPr lang="en-US" sz="1600" dirty="0"/>
              <a:t> Plane Image</a:t>
            </a:r>
          </a:p>
          <a:p>
            <a:pPr lvl="1">
              <a:lnSpc>
                <a:spcPct val="90000"/>
              </a:lnSpc>
            </a:pPr>
            <a:r>
              <a:rPr lang="en-US" sz="1600" dirty="0"/>
              <a:t>Video </a:t>
            </a:r>
            <a:r>
              <a:rPr lang="en-US" sz="1600" dirty="0" err="1"/>
              <a:t>Mosaicing</a:t>
            </a:r>
            <a:r>
              <a:rPr lang="en-US" sz="1600" dirty="0"/>
              <a:t> and Panorama Generation</a:t>
            </a:r>
          </a:p>
          <a:p>
            <a:pPr lvl="1">
              <a:lnSpc>
                <a:spcPct val="90000"/>
              </a:lnSpc>
            </a:pPr>
            <a:r>
              <a:rPr lang="en-US" sz="1600" dirty="0"/>
              <a:t>Motion-based Segmentation and Layered Representation</a:t>
            </a:r>
          </a:p>
          <a:p>
            <a:pPr lvl="1">
              <a:lnSpc>
                <a:spcPct val="90000"/>
              </a:lnSpc>
            </a:pPr>
            <a:endParaRPr lang="en-US" sz="1600" dirty="0"/>
          </a:p>
        </p:txBody>
      </p:sp>
      <p:sp>
        <p:nvSpPr>
          <p:cNvPr id="4" name="Rectangle 3"/>
          <p:cNvSpPr/>
          <p:nvPr/>
        </p:nvSpPr>
        <p:spPr>
          <a:xfrm>
            <a:off x="6553200" y="0"/>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29452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Questions (</a:t>
            </a:r>
            <a:r>
              <a:rPr lang="en-US" dirty="0">
                <a:solidFill>
                  <a:srgbClr val="800000"/>
                </a:solidFill>
              </a:rPr>
              <a:t>40% to Final</a:t>
            </a:r>
            <a:r>
              <a:rPr lang="en-US" dirty="0"/>
              <a:t>)</a:t>
            </a:r>
          </a:p>
        </p:txBody>
      </p:sp>
      <p:sp>
        <p:nvSpPr>
          <p:cNvPr id="3" name="Content Placeholder 2"/>
          <p:cNvSpPr>
            <a:spLocks noGrp="1"/>
          </p:cNvSpPr>
          <p:nvPr>
            <p:ph idx="1"/>
          </p:nvPr>
        </p:nvSpPr>
        <p:spPr/>
        <p:txBody>
          <a:bodyPr>
            <a:normAutofit/>
          </a:bodyPr>
          <a:lstStyle/>
          <a:p>
            <a:r>
              <a:rPr lang="en-US" dirty="0"/>
              <a:t>Multiple Choices on Human Vision</a:t>
            </a:r>
          </a:p>
          <a:p>
            <a:pPr lvl="1"/>
            <a:r>
              <a:rPr lang="en-US" dirty="0"/>
              <a:t>10 question, 3x10 points = </a:t>
            </a:r>
            <a:r>
              <a:rPr lang="en-US"/>
              <a:t>30 points</a:t>
            </a:r>
            <a:endParaRPr lang="en-US" dirty="0"/>
          </a:p>
          <a:p>
            <a:r>
              <a:rPr lang="en-US" dirty="0"/>
              <a:t>Multiple Choices on Computer Vision</a:t>
            </a:r>
          </a:p>
          <a:p>
            <a:pPr lvl="1"/>
            <a:r>
              <a:rPr lang="en-US" dirty="0"/>
              <a:t>10 question, 3x10 points = 30 points</a:t>
            </a:r>
          </a:p>
          <a:p>
            <a:r>
              <a:rPr lang="en-US" dirty="0"/>
              <a:t>Short Answers on both Human and Computer Vision</a:t>
            </a:r>
          </a:p>
          <a:p>
            <a:pPr lvl="1"/>
            <a:r>
              <a:rPr lang="en-US" dirty="0"/>
              <a:t>5 questions, 40 points total</a:t>
            </a:r>
          </a:p>
          <a:p>
            <a:pPr lvl="1"/>
            <a:r>
              <a:rPr lang="en-US" dirty="0"/>
              <a:t>Proof, description, analysis</a:t>
            </a:r>
          </a:p>
        </p:txBody>
      </p:sp>
    </p:spTree>
    <p:extLst>
      <p:ext uri="{BB962C8B-B14F-4D97-AF65-F5344CB8AC3E}">
        <p14:creationId xmlns:p14="http://schemas.microsoft.com/office/powerpoint/2010/main" val="320204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CSc</a:t>
            </a:r>
            <a:r>
              <a:rPr lang="en-US" dirty="0"/>
              <a:t> I6716 Computer Vision</a:t>
            </a:r>
          </a:p>
        </p:txBody>
      </p:sp>
      <p:sp>
        <p:nvSpPr>
          <p:cNvPr id="3" name="Subtitle 2"/>
          <p:cNvSpPr>
            <a:spLocks noGrp="1"/>
          </p:cNvSpPr>
          <p:nvPr>
            <p:ph type="subTitle" idx="1"/>
          </p:nvPr>
        </p:nvSpPr>
        <p:spPr/>
        <p:txBody>
          <a:bodyPr/>
          <a:lstStyle/>
          <a:p>
            <a:r>
              <a:rPr lang="en-US" dirty="0"/>
              <a:t>Exam Review </a:t>
            </a:r>
          </a:p>
          <a:p>
            <a:r>
              <a:rPr lang="en-US"/>
              <a:t>Fall 2021</a:t>
            </a:r>
            <a:endParaRPr lang="en-US" dirty="0"/>
          </a:p>
        </p:txBody>
      </p:sp>
    </p:spTree>
    <p:extLst>
      <p:ext uri="{BB962C8B-B14F-4D97-AF65-F5344CB8AC3E}">
        <p14:creationId xmlns:p14="http://schemas.microsoft.com/office/powerpoint/2010/main" val="208519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Questions (</a:t>
            </a:r>
            <a:r>
              <a:rPr lang="en-US" dirty="0">
                <a:solidFill>
                  <a:srgbClr val="800000"/>
                </a:solidFill>
              </a:rPr>
              <a:t>40% to Final</a:t>
            </a:r>
            <a:r>
              <a:rPr lang="en-US" dirty="0"/>
              <a:t>)</a:t>
            </a:r>
          </a:p>
        </p:txBody>
      </p:sp>
      <p:sp>
        <p:nvSpPr>
          <p:cNvPr id="3" name="Content Placeholder 2"/>
          <p:cNvSpPr>
            <a:spLocks noGrp="1"/>
          </p:cNvSpPr>
          <p:nvPr>
            <p:ph idx="1"/>
          </p:nvPr>
        </p:nvSpPr>
        <p:spPr/>
        <p:txBody>
          <a:bodyPr>
            <a:normAutofit/>
          </a:bodyPr>
          <a:lstStyle/>
          <a:p>
            <a:r>
              <a:rPr lang="en-US" dirty="0"/>
              <a:t>Multiple Choices on Human Vision</a:t>
            </a:r>
          </a:p>
          <a:p>
            <a:pPr lvl="1"/>
            <a:r>
              <a:rPr lang="en-US" dirty="0"/>
              <a:t>10 question, 3x10 points = </a:t>
            </a:r>
            <a:r>
              <a:rPr lang="en-US"/>
              <a:t>30 points</a:t>
            </a:r>
            <a:endParaRPr lang="en-US" dirty="0"/>
          </a:p>
          <a:p>
            <a:r>
              <a:rPr lang="en-US" dirty="0"/>
              <a:t>Multiple Choices on Computer Vision</a:t>
            </a:r>
          </a:p>
          <a:p>
            <a:pPr lvl="1"/>
            <a:r>
              <a:rPr lang="en-US" dirty="0"/>
              <a:t>10 question, 3x10 points = 30 points</a:t>
            </a:r>
          </a:p>
          <a:p>
            <a:r>
              <a:rPr lang="en-US" dirty="0"/>
              <a:t>Short Answers on both Human and Computer Vision</a:t>
            </a:r>
          </a:p>
          <a:p>
            <a:pPr lvl="1"/>
            <a:r>
              <a:rPr lang="en-US" dirty="0"/>
              <a:t>5 questions, 40 points total</a:t>
            </a:r>
          </a:p>
          <a:p>
            <a:pPr lvl="1"/>
            <a:r>
              <a:rPr lang="en-US" dirty="0"/>
              <a:t>Proof, description, analysis</a:t>
            </a:r>
          </a:p>
        </p:txBody>
      </p:sp>
    </p:spTree>
    <p:extLst>
      <p:ext uri="{BB962C8B-B14F-4D97-AF65-F5344CB8AC3E}">
        <p14:creationId xmlns:p14="http://schemas.microsoft.com/office/powerpoint/2010/main" val="406055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381000" y="285750"/>
            <a:ext cx="8763000" cy="609600"/>
          </a:xfrm>
        </p:spPr>
        <p:txBody>
          <a:bodyPr>
            <a:normAutofit fontScale="90000"/>
          </a:bodyPr>
          <a:lstStyle/>
          <a:p>
            <a:r>
              <a:rPr lang="en-US" dirty="0"/>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dirty="0">
                <a:solidFill>
                  <a:srgbClr val="800000"/>
                </a:solidFill>
              </a:rPr>
              <a:t>Computer (&amp; Human)  Vision (14 meets)</a:t>
            </a:r>
          </a:p>
          <a:p>
            <a:pPr lvl="1">
              <a:lnSpc>
                <a:spcPct val="80000"/>
              </a:lnSpc>
              <a:buNone/>
            </a:pPr>
            <a:r>
              <a:rPr lang="en-US" sz="2400" dirty="0">
                <a:solidFill>
                  <a:srgbClr val="800000"/>
                </a:solidFill>
              </a:rPr>
              <a:t>Part 0.   Human Vision Basics (Total 2) </a:t>
            </a:r>
          </a:p>
          <a:p>
            <a:pPr lvl="1">
              <a:lnSpc>
                <a:spcPct val="80000"/>
              </a:lnSpc>
              <a:buNone/>
            </a:pPr>
            <a:r>
              <a:rPr lang="en-US" sz="1800" dirty="0">
                <a:solidFill>
                  <a:srgbClr val="800000"/>
                </a:solidFill>
              </a:rPr>
              <a:t> 	1. Human eyes and computer vision(1) </a:t>
            </a:r>
          </a:p>
          <a:p>
            <a:pPr lvl="1">
              <a:lnSpc>
                <a:spcPct val="80000"/>
              </a:lnSpc>
              <a:buNone/>
            </a:pPr>
            <a:r>
              <a:rPr lang="en-US" sz="1800" dirty="0">
                <a:solidFill>
                  <a:srgbClr val="800000"/>
                </a:solidFill>
              </a:rPr>
              <a:t> 	2. Visual brain, depth and color (1) </a:t>
            </a:r>
          </a:p>
          <a:p>
            <a:pPr lvl="1">
              <a:lnSpc>
                <a:spcPct val="80000"/>
              </a:lnSpc>
              <a:buFont typeface="Zapf Dingbats" charset="2"/>
              <a:buNone/>
            </a:pPr>
            <a:r>
              <a:rPr lang="en-US" sz="2400" dirty="0">
                <a:solidFill>
                  <a:srgbClr val="800000"/>
                </a:solidFill>
              </a:rPr>
              <a:t>Part 1.  Computer Vision Basics (Total 3) </a:t>
            </a:r>
          </a:p>
          <a:p>
            <a:pPr lvl="1">
              <a:lnSpc>
                <a:spcPct val="80000"/>
              </a:lnSpc>
              <a:buNone/>
            </a:pPr>
            <a:r>
              <a:rPr lang="en-US" sz="1800" dirty="0">
                <a:solidFill>
                  <a:srgbClr val="800000"/>
                </a:solidFill>
              </a:rPr>
              <a:t> 	3. Image Formation and Processing (1) (</a:t>
            </a:r>
            <a:r>
              <a:rPr lang="en-US" sz="1800" dirty="0" err="1">
                <a:solidFill>
                  <a:srgbClr val="800000"/>
                </a:solidFill>
              </a:rPr>
              <a:t>hw</a:t>
            </a:r>
            <a:r>
              <a:rPr lang="en-US" sz="1800" dirty="0">
                <a:solidFill>
                  <a:srgbClr val="800000"/>
                </a:solidFill>
              </a:rPr>
              <a:t> 1, </a:t>
            </a:r>
            <a:r>
              <a:rPr lang="en-US" sz="1800" dirty="0" err="1">
                <a:solidFill>
                  <a:srgbClr val="800000"/>
                </a:solidFill>
              </a:rPr>
              <a:t>matlab</a:t>
            </a:r>
            <a:r>
              <a:rPr lang="en-US" sz="1800" dirty="0">
                <a:solidFill>
                  <a:srgbClr val="800000"/>
                </a:solidFill>
              </a:rPr>
              <a:t>) </a:t>
            </a:r>
          </a:p>
          <a:p>
            <a:pPr lvl="1">
              <a:lnSpc>
                <a:spcPct val="80000"/>
              </a:lnSpc>
              <a:buNone/>
            </a:pPr>
            <a:r>
              <a:rPr lang="en-US" sz="1800" dirty="0">
                <a:solidFill>
                  <a:srgbClr val="800000"/>
                </a:solidFill>
              </a:rPr>
              <a:t> 	4. Image Enhancement (1) ( </a:t>
            </a:r>
            <a:r>
              <a:rPr lang="en-US" sz="1800" dirty="0" err="1">
                <a:solidFill>
                  <a:srgbClr val="800000"/>
                </a:solidFill>
              </a:rPr>
              <a:t>hw</a:t>
            </a:r>
            <a:r>
              <a:rPr lang="en-US" sz="1800" dirty="0">
                <a:solidFill>
                  <a:srgbClr val="800000"/>
                </a:solidFill>
              </a:rPr>
              <a:t> 2)</a:t>
            </a:r>
          </a:p>
          <a:p>
            <a:pPr lvl="1">
              <a:lnSpc>
                <a:spcPct val="80000"/>
              </a:lnSpc>
              <a:buFont typeface="Zapf Dingbats" charset="2"/>
              <a:buNone/>
            </a:pPr>
            <a:r>
              <a:rPr lang="en-US" sz="1800" dirty="0">
                <a:solidFill>
                  <a:srgbClr val="800000"/>
                </a:solidFill>
              </a:rPr>
              <a:t> 	5. Feature Extraction (1)</a:t>
            </a:r>
          </a:p>
          <a:p>
            <a:pPr lvl="1">
              <a:lnSpc>
                <a:spcPct val="80000"/>
              </a:lnSpc>
              <a:buFont typeface="Zapf Dingbats" charset="2"/>
              <a:buNone/>
            </a:pPr>
            <a:r>
              <a:rPr lang="en-US" sz="2400" dirty="0">
                <a:solidFill>
                  <a:srgbClr val="800000"/>
                </a:solidFill>
              </a:rPr>
              <a:t>Part 2. 3D Vision (Total 6)</a:t>
            </a:r>
          </a:p>
          <a:p>
            <a:pPr lvl="1">
              <a:lnSpc>
                <a:spcPct val="80000"/>
              </a:lnSpc>
              <a:buFont typeface="Zapf Dingbats" charset="2"/>
              <a:buNone/>
            </a:pPr>
            <a:r>
              <a:rPr lang="en-US" sz="1800" dirty="0">
                <a:solidFill>
                  <a:srgbClr val="800000"/>
                </a:solidFill>
              </a:rPr>
              <a:t> 	6.  Camera Models (1)</a:t>
            </a:r>
          </a:p>
          <a:p>
            <a:pPr lvl="1">
              <a:lnSpc>
                <a:spcPct val="80000"/>
              </a:lnSpc>
              <a:buFont typeface="Zapf Dingbats" charset="2"/>
              <a:buNone/>
            </a:pPr>
            <a:r>
              <a:rPr lang="en-US" sz="1800" dirty="0">
                <a:solidFill>
                  <a:srgbClr val="800000"/>
                </a:solidFill>
              </a:rPr>
              <a:t> 	7.  Camera Calibration (1)(hw 3)</a:t>
            </a:r>
          </a:p>
          <a:p>
            <a:pPr lvl="1">
              <a:lnSpc>
                <a:spcPct val="80000"/>
              </a:lnSpc>
              <a:buNone/>
            </a:pPr>
            <a:r>
              <a:rPr lang="en-US" sz="1800" dirty="0">
                <a:solidFill>
                  <a:srgbClr val="800000"/>
                </a:solidFill>
              </a:rPr>
              <a:t> 	8.  Stereo Vision (2) (</a:t>
            </a:r>
            <a:r>
              <a:rPr lang="en-US" sz="1800" dirty="0" err="1">
                <a:solidFill>
                  <a:srgbClr val="800000"/>
                </a:solidFill>
              </a:rPr>
              <a:t>hw</a:t>
            </a:r>
            <a:r>
              <a:rPr lang="en-US" sz="1800" dirty="0">
                <a:solidFill>
                  <a:srgbClr val="800000"/>
                </a:solidFill>
              </a:rPr>
              <a:t> 4) </a:t>
            </a:r>
          </a:p>
          <a:p>
            <a:pPr lvl="1">
              <a:lnSpc>
                <a:spcPct val="80000"/>
              </a:lnSpc>
              <a:buNone/>
            </a:pPr>
            <a:r>
              <a:rPr lang="en-US" sz="1800" dirty="0">
                <a:solidFill>
                  <a:srgbClr val="800000"/>
                </a:solidFill>
              </a:rPr>
              <a:t>	9.  Visual Motion (2) (project assignments)</a:t>
            </a:r>
          </a:p>
          <a:p>
            <a:pPr lvl="1">
              <a:lnSpc>
                <a:spcPct val="80000"/>
              </a:lnSpc>
              <a:buFont typeface="Zapf Dingbats" charset="2"/>
              <a:buNone/>
            </a:pPr>
            <a:r>
              <a:rPr lang="en-US" sz="2400" dirty="0">
                <a:solidFill>
                  <a:srgbClr val="800000"/>
                </a:solidFill>
              </a:rPr>
              <a:t>Part 3. Exam and Projects (Total 3)</a:t>
            </a:r>
          </a:p>
          <a:p>
            <a:pPr lvl="1">
              <a:lnSpc>
                <a:spcPct val="80000"/>
              </a:lnSpc>
              <a:buNone/>
            </a:pPr>
            <a:r>
              <a:rPr lang="en-US" sz="1800" dirty="0">
                <a:solidFill>
                  <a:srgbClr val="800000"/>
                </a:solidFill>
              </a:rPr>
              <a:t> 	9. Midterm exam (1)</a:t>
            </a:r>
            <a:endParaRPr lang="en-US" sz="1800" dirty="0">
              <a:solidFill>
                <a:srgbClr val="FF0000"/>
              </a:solidFill>
            </a:endParaRPr>
          </a:p>
          <a:p>
            <a:pPr lvl="1">
              <a:lnSpc>
                <a:spcPct val="80000"/>
              </a:lnSpc>
              <a:buNone/>
            </a:pPr>
            <a:r>
              <a:rPr lang="en-US" sz="1800" dirty="0">
                <a:solidFill>
                  <a:srgbClr val="800000"/>
                </a:solidFill>
              </a:rPr>
              <a:t>    10. Project and Exam discussions (1)</a:t>
            </a:r>
          </a:p>
          <a:p>
            <a:pPr lvl="1">
              <a:lnSpc>
                <a:spcPct val="80000"/>
              </a:lnSpc>
              <a:buFont typeface="Zapf Dingbats" charset="2"/>
              <a:buNone/>
            </a:pPr>
            <a:r>
              <a:rPr lang="en-US" sz="1800" dirty="0">
                <a:solidFill>
                  <a:srgbClr val="800000"/>
                </a:solidFill>
              </a:rPr>
              <a:t> 	11. Student Project presentations (1)</a:t>
            </a:r>
          </a:p>
        </p:txBody>
      </p:sp>
    </p:spTree>
    <p:extLst>
      <p:ext uri="{BB962C8B-B14F-4D97-AF65-F5344CB8AC3E}">
        <p14:creationId xmlns:p14="http://schemas.microsoft.com/office/powerpoint/2010/main" val="336422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US" dirty="0"/>
              <a:t>Vision &amp; Human Eyes (Ch. 1 and Ch. 2) </a:t>
            </a:r>
          </a:p>
        </p:txBody>
      </p:sp>
      <p:sp>
        <p:nvSpPr>
          <p:cNvPr id="4099" name="Content Placeholder 2"/>
          <p:cNvSpPr>
            <a:spLocks noGrp="1"/>
          </p:cNvSpPr>
          <p:nvPr>
            <p:ph idx="1"/>
          </p:nvPr>
        </p:nvSpPr>
        <p:spPr/>
        <p:txBody>
          <a:bodyPr/>
          <a:lstStyle/>
          <a:p>
            <a:r>
              <a:rPr lang="en-US" dirty="0"/>
              <a:t>Vision: An Overview</a:t>
            </a:r>
          </a:p>
          <a:p>
            <a:r>
              <a:rPr lang="en-US" dirty="0"/>
              <a:t>Human and Animal Eyes</a:t>
            </a:r>
          </a:p>
          <a:p>
            <a:r>
              <a:rPr lang="en-US" dirty="0"/>
              <a:t>The Pinhole Camera</a:t>
            </a:r>
          </a:p>
          <a:p>
            <a:r>
              <a:rPr lang="en-US" dirty="0"/>
              <a:t>Human Eye: a Window to Brain </a:t>
            </a:r>
          </a:p>
        </p:txBody>
      </p:sp>
      <p:sp>
        <p:nvSpPr>
          <p:cNvPr id="2" name="Rectangle 1"/>
          <p:cNvSpPr/>
          <p:nvPr/>
        </p:nvSpPr>
        <p:spPr>
          <a:xfrm>
            <a:off x="7070111" y="17888"/>
            <a:ext cx="2037186" cy="461665"/>
          </a:xfrm>
          <a:prstGeom prst="rect">
            <a:avLst/>
          </a:prstGeom>
        </p:spPr>
        <p:txBody>
          <a:bodyPr wrap="none">
            <a:spAutoFit/>
          </a:bodyPr>
          <a:lstStyle/>
          <a:p>
            <a:r>
              <a:rPr lang="en-US" sz="2400" b="1" dirty="0">
                <a:solidFill>
                  <a:srgbClr val="FF0000"/>
                </a:solidFill>
              </a:rPr>
              <a:t>Human  Vision</a:t>
            </a:r>
          </a:p>
        </p:txBody>
      </p:sp>
    </p:spTree>
    <p:extLst>
      <p:ext uri="{BB962C8B-B14F-4D97-AF65-F5344CB8AC3E}">
        <p14:creationId xmlns:p14="http://schemas.microsoft.com/office/powerpoint/2010/main" val="319699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Visual Brain(Ch. 3 and Ch. 4) </a:t>
            </a:r>
          </a:p>
        </p:txBody>
      </p:sp>
      <p:sp>
        <p:nvSpPr>
          <p:cNvPr id="4099" name="Content Placeholder 2"/>
          <p:cNvSpPr>
            <a:spLocks noGrp="1"/>
          </p:cNvSpPr>
          <p:nvPr>
            <p:ph idx="1"/>
          </p:nvPr>
        </p:nvSpPr>
        <p:spPr/>
        <p:txBody>
          <a:bodyPr/>
          <a:lstStyle/>
          <a:p>
            <a:r>
              <a:rPr lang="en-US" dirty="0"/>
              <a:t>Neurons, </a:t>
            </a:r>
            <a:r>
              <a:rPr lang="en-US" dirty="0">
                <a:solidFill>
                  <a:srgbClr val="800000"/>
                </a:solidFill>
              </a:rPr>
              <a:t>Receptive Fields</a:t>
            </a:r>
            <a:r>
              <a:rPr lang="en-US" dirty="0"/>
              <a:t> &amp; Human Brain</a:t>
            </a:r>
          </a:p>
          <a:p>
            <a:r>
              <a:rPr lang="en-US" dirty="0">
                <a:solidFill>
                  <a:srgbClr val="800000"/>
                </a:solidFill>
              </a:rPr>
              <a:t>From Retina to Visual Cortex</a:t>
            </a:r>
          </a:p>
          <a:p>
            <a:r>
              <a:rPr lang="en-US" dirty="0">
                <a:solidFill>
                  <a:srgbClr val="800000"/>
                </a:solidFill>
              </a:rPr>
              <a:t>Primary Visual Cortex (V1)</a:t>
            </a:r>
          </a:p>
          <a:p>
            <a:r>
              <a:rPr lang="en-US" dirty="0"/>
              <a:t>Secondary Visual Cortex (V2)</a:t>
            </a:r>
          </a:p>
          <a:p>
            <a:endParaRPr lang="en-US" dirty="0"/>
          </a:p>
          <a:p>
            <a:pPr marL="0" indent="0">
              <a:buNone/>
            </a:pPr>
            <a:r>
              <a:rPr lang="en-US" dirty="0">
                <a:solidFill>
                  <a:schemeClr val="accent2">
                    <a:lumMod val="75000"/>
                  </a:schemeClr>
                </a:solidFill>
              </a:rPr>
              <a:t>*only the contents in red are required.</a:t>
            </a:r>
          </a:p>
        </p:txBody>
      </p:sp>
      <p:sp>
        <p:nvSpPr>
          <p:cNvPr id="4" name="Rectangle 3"/>
          <p:cNvSpPr/>
          <p:nvPr/>
        </p:nvSpPr>
        <p:spPr>
          <a:xfrm>
            <a:off x="7070111" y="0"/>
            <a:ext cx="2037186" cy="461665"/>
          </a:xfrm>
          <a:prstGeom prst="rect">
            <a:avLst/>
          </a:prstGeom>
        </p:spPr>
        <p:txBody>
          <a:bodyPr wrap="none">
            <a:spAutoFit/>
          </a:bodyPr>
          <a:lstStyle/>
          <a:p>
            <a:r>
              <a:rPr lang="en-US" sz="2400" b="1" dirty="0">
                <a:solidFill>
                  <a:srgbClr val="FF0000"/>
                </a:solidFill>
              </a:rPr>
              <a:t>Human  Vision</a:t>
            </a:r>
          </a:p>
        </p:txBody>
      </p:sp>
    </p:spTree>
    <p:extLst>
      <p:ext uri="{BB962C8B-B14F-4D97-AF65-F5344CB8AC3E}">
        <p14:creationId xmlns:p14="http://schemas.microsoft.com/office/powerpoint/2010/main" val="30945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Depth(Ch. 5)</a:t>
            </a:r>
          </a:p>
        </p:txBody>
      </p:sp>
      <p:sp>
        <p:nvSpPr>
          <p:cNvPr id="4099" name="Content Placeholder 2"/>
          <p:cNvSpPr>
            <a:spLocks noGrp="1"/>
          </p:cNvSpPr>
          <p:nvPr>
            <p:ph idx="1"/>
          </p:nvPr>
        </p:nvSpPr>
        <p:spPr/>
        <p:txBody>
          <a:bodyPr/>
          <a:lstStyle/>
          <a:p>
            <a:r>
              <a:rPr lang="en-US" dirty="0"/>
              <a:t>Depth: The Rouge Dimension</a:t>
            </a:r>
          </a:p>
          <a:p>
            <a:r>
              <a:rPr lang="en-US" dirty="0"/>
              <a:t>Motion: What Is It Good For?</a:t>
            </a:r>
          </a:p>
          <a:p>
            <a:r>
              <a:rPr lang="en-US" dirty="0"/>
              <a:t>Stereopsis: Stereo Vision</a:t>
            </a:r>
          </a:p>
          <a:p>
            <a:r>
              <a:rPr lang="en-US" dirty="0"/>
              <a:t>Shape from X </a:t>
            </a:r>
          </a:p>
          <a:p>
            <a:pPr lvl="1"/>
            <a:r>
              <a:rPr lang="en-US" dirty="0"/>
              <a:t>Motion, Stereo, Shading, Texture</a:t>
            </a:r>
          </a:p>
        </p:txBody>
      </p:sp>
      <p:sp>
        <p:nvSpPr>
          <p:cNvPr id="4" name="Rectangle 3"/>
          <p:cNvSpPr/>
          <p:nvPr/>
        </p:nvSpPr>
        <p:spPr>
          <a:xfrm>
            <a:off x="7070111" y="17888"/>
            <a:ext cx="2037186" cy="461665"/>
          </a:xfrm>
          <a:prstGeom prst="rect">
            <a:avLst/>
          </a:prstGeom>
        </p:spPr>
        <p:txBody>
          <a:bodyPr wrap="none">
            <a:spAutoFit/>
          </a:bodyPr>
          <a:lstStyle/>
          <a:p>
            <a:r>
              <a:rPr lang="en-US" sz="2400" b="1" dirty="0">
                <a:solidFill>
                  <a:srgbClr val="FF0000"/>
                </a:solidFill>
              </a:rPr>
              <a:t>Human  Vision</a:t>
            </a:r>
          </a:p>
        </p:txBody>
      </p:sp>
    </p:spTree>
    <p:extLst>
      <p:ext uri="{BB962C8B-B14F-4D97-AF65-F5344CB8AC3E}">
        <p14:creationId xmlns:p14="http://schemas.microsoft.com/office/powerpoint/2010/main" val="189651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Color (Ch. 7)</a:t>
            </a:r>
          </a:p>
        </p:txBody>
      </p:sp>
      <p:sp>
        <p:nvSpPr>
          <p:cNvPr id="4099" name="Content Placeholder 2"/>
          <p:cNvSpPr>
            <a:spLocks noGrp="1"/>
          </p:cNvSpPr>
          <p:nvPr>
            <p:ph idx="1"/>
          </p:nvPr>
        </p:nvSpPr>
        <p:spPr/>
        <p:txBody>
          <a:bodyPr/>
          <a:lstStyle/>
          <a:p>
            <a:r>
              <a:rPr lang="en-US" dirty="0">
                <a:solidFill>
                  <a:srgbClr val="800000"/>
                </a:solidFill>
              </a:rPr>
              <a:t>Color &amp; Light</a:t>
            </a:r>
          </a:p>
          <a:p>
            <a:r>
              <a:rPr lang="en-US" dirty="0"/>
              <a:t>Information: Bit by Bit</a:t>
            </a:r>
          </a:p>
          <a:p>
            <a:r>
              <a:rPr lang="en-US" dirty="0">
                <a:solidFill>
                  <a:srgbClr val="800000"/>
                </a:solidFill>
              </a:rPr>
              <a:t>Retina Cells </a:t>
            </a:r>
            <a:r>
              <a:rPr lang="en-US" dirty="0"/>
              <a:t>as Information Channels</a:t>
            </a:r>
          </a:p>
          <a:p>
            <a:r>
              <a:rPr lang="en-US" dirty="0">
                <a:solidFill>
                  <a:srgbClr val="800000"/>
                </a:solidFill>
              </a:rPr>
              <a:t>Color Systems and Conversions</a:t>
            </a:r>
          </a:p>
          <a:p>
            <a:endParaRPr lang="en-US" dirty="0">
              <a:solidFill>
                <a:srgbClr val="800000"/>
              </a:solidFill>
            </a:endParaRPr>
          </a:p>
          <a:p>
            <a:pPr marL="0" indent="0">
              <a:buNone/>
            </a:pPr>
            <a:r>
              <a:rPr lang="en-US" dirty="0">
                <a:solidFill>
                  <a:schemeClr val="accent2">
                    <a:lumMod val="75000"/>
                  </a:schemeClr>
                </a:solidFill>
              </a:rPr>
              <a:t>*only the contents in red are required.</a:t>
            </a:r>
          </a:p>
          <a:p>
            <a:endParaRPr lang="en-US" dirty="0">
              <a:solidFill>
                <a:srgbClr val="800000"/>
              </a:solidFill>
            </a:endParaRPr>
          </a:p>
          <a:p>
            <a:endParaRPr lang="en-US" dirty="0"/>
          </a:p>
        </p:txBody>
      </p:sp>
      <p:sp>
        <p:nvSpPr>
          <p:cNvPr id="4" name="Rectangle 3"/>
          <p:cNvSpPr/>
          <p:nvPr/>
        </p:nvSpPr>
        <p:spPr>
          <a:xfrm>
            <a:off x="7070111" y="17888"/>
            <a:ext cx="2037186" cy="461665"/>
          </a:xfrm>
          <a:prstGeom prst="rect">
            <a:avLst/>
          </a:prstGeom>
        </p:spPr>
        <p:txBody>
          <a:bodyPr wrap="none">
            <a:spAutoFit/>
          </a:bodyPr>
          <a:lstStyle/>
          <a:p>
            <a:r>
              <a:rPr lang="en-US" sz="2400" b="1" dirty="0">
                <a:solidFill>
                  <a:srgbClr val="FF0000"/>
                </a:solidFill>
              </a:rPr>
              <a:t>Human  Vision</a:t>
            </a:r>
          </a:p>
        </p:txBody>
      </p:sp>
    </p:spTree>
    <p:extLst>
      <p:ext uri="{BB962C8B-B14F-4D97-AF65-F5344CB8AC3E}">
        <p14:creationId xmlns:p14="http://schemas.microsoft.com/office/powerpoint/2010/main" val="309998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09601" y="285750"/>
            <a:ext cx="6324599" cy="609600"/>
          </a:xfrm>
        </p:spPr>
        <p:txBody>
          <a:bodyPr>
            <a:normAutofit fontScale="90000"/>
          </a:bodyPr>
          <a:lstStyle/>
          <a:p>
            <a:r>
              <a:rPr lang="en-US" dirty="0"/>
              <a:t>Image Formation</a:t>
            </a:r>
          </a:p>
        </p:txBody>
      </p:sp>
      <p:sp>
        <p:nvSpPr>
          <p:cNvPr id="668676" name="Rectangle 4"/>
          <p:cNvSpPr>
            <a:spLocks noGrp="1" noChangeArrowheads="1"/>
          </p:cNvSpPr>
          <p:nvPr>
            <p:ph type="body" idx="1"/>
          </p:nvPr>
        </p:nvSpPr>
        <p:spPr>
          <a:xfrm>
            <a:off x="609600" y="1447800"/>
            <a:ext cx="7924800" cy="4495800"/>
          </a:xfrm>
          <a:noFill/>
          <a:ln/>
        </p:spPr>
        <p:txBody>
          <a:bodyPr>
            <a:normAutofit fontScale="92500" lnSpcReduction="10000"/>
          </a:bodyPr>
          <a:lstStyle/>
          <a:p>
            <a:pPr>
              <a:lnSpc>
                <a:spcPct val="90000"/>
              </a:lnSpc>
            </a:pPr>
            <a:r>
              <a:rPr lang="en-US" dirty="0"/>
              <a:t>Image Formation Basic Steps</a:t>
            </a:r>
          </a:p>
          <a:p>
            <a:pPr>
              <a:lnSpc>
                <a:spcPct val="90000"/>
              </a:lnSpc>
            </a:pPr>
            <a:r>
              <a:rPr lang="en-US" dirty="0"/>
              <a:t>Geometry</a:t>
            </a:r>
          </a:p>
          <a:p>
            <a:pPr lvl="1">
              <a:lnSpc>
                <a:spcPct val="90000"/>
              </a:lnSpc>
            </a:pPr>
            <a:r>
              <a:rPr lang="en-US" sz="2400" dirty="0"/>
              <a:t>Pinhole camera model &amp; Thin lens model</a:t>
            </a:r>
          </a:p>
          <a:p>
            <a:pPr lvl="1">
              <a:lnSpc>
                <a:spcPct val="90000"/>
              </a:lnSpc>
            </a:pPr>
            <a:r>
              <a:rPr lang="en-US" sz="2400" dirty="0"/>
              <a:t>Perspective projection &amp; Fundamental equation</a:t>
            </a:r>
          </a:p>
          <a:p>
            <a:pPr>
              <a:lnSpc>
                <a:spcPct val="90000"/>
              </a:lnSpc>
            </a:pPr>
            <a:r>
              <a:rPr lang="en-US" dirty="0"/>
              <a:t>Radiometry</a:t>
            </a:r>
          </a:p>
          <a:p>
            <a:pPr>
              <a:lnSpc>
                <a:spcPct val="90000"/>
              </a:lnSpc>
            </a:pPr>
            <a:r>
              <a:rPr lang="en-US" dirty="0"/>
              <a:t>Photometry</a:t>
            </a:r>
          </a:p>
          <a:p>
            <a:pPr lvl="1">
              <a:lnSpc>
                <a:spcPct val="90000"/>
              </a:lnSpc>
            </a:pPr>
            <a:r>
              <a:rPr lang="en-US" sz="2400" dirty="0"/>
              <a:t>Color, human vision, &amp; digital imaging</a:t>
            </a:r>
          </a:p>
          <a:p>
            <a:pPr>
              <a:lnSpc>
                <a:spcPct val="90000"/>
              </a:lnSpc>
            </a:pPr>
            <a:r>
              <a:rPr lang="en-US" dirty="0"/>
              <a:t>Digitalization</a:t>
            </a:r>
          </a:p>
          <a:p>
            <a:pPr lvl="1">
              <a:lnSpc>
                <a:spcPct val="90000"/>
              </a:lnSpc>
            </a:pPr>
            <a:r>
              <a:rPr lang="en-US" sz="2400" dirty="0"/>
              <a:t>Sampling, quantization &amp; tessellations</a:t>
            </a:r>
          </a:p>
          <a:p>
            <a:pPr>
              <a:lnSpc>
                <a:spcPct val="90000"/>
              </a:lnSpc>
            </a:pPr>
            <a:r>
              <a:rPr lang="en-US" dirty="0"/>
              <a:t>More on Digital Images</a:t>
            </a:r>
          </a:p>
          <a:p>
            <a:pPr lvl="1">
              <a:lnSpc>
                <a:spcPct val="90000"/>
              </a:lnSpc>
            </a:pPr>
            <a:r>
              <a:rPr lang="en-US" sz="2400" dirty="0"/>
              <a:t>Neighbors, connectedness &amp; distances</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223871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609600" y="304800"/>
            <a:ext cx="6324600" cy="609600"/>
          </a:xfrm>
        </p:spPr>
        <p:txBody>
          <a:bodyPr>
            <a:normAutofit fontScale="90000"/>
          </a:bodyPr>
          <a:lstStyle/>
          <a:p>
            <a:r>
              <a:rPr lang="en-US" altLang="en-US" dirty="0"/>
              <a:t>Feature Extraction</a:t>
            </a:r>
          </a:p>
        </p:txBody>
      </p:sp>
      <p:sp>
        <p:nvSpPr>
          <p:cNvPr id="883715" name="Rectangle 3"/>
          <p:cNvSpPr>
            <a:spLocks noGrp="1" noChangeArrowheads="1"/>
          </p:cNvSpPr>
          <p:nvPr>
            <p:ph type="body" idx="1"/>
          </p:nvPr>
        </p:nvSpPr>
        <p:spPr>
          <a:xfrm>
            <a:off x="533400" y="1371600"/>
            <a:ext cx="8229600" cy="5029200"/>
          </a:xfrm>
        </p:spPr>
        <p:txBody>
          <a:bodyPr>
            <a:normAutofit fontScale="92500" lnSpcReduction="20000"/>
          </a:bodyPr>
          <a:lstStyle/>
          <a:p>
            <a:pPr>
              <a:lnSpc>
                <a:spcPct val="90000"/>
              </a:lnSpc>
            </a:pPr>
            <a:r>
              <a:rPr lang="en-US" altLang="en-US" dirty="0"/>
              <a:t>Image Enhancement</a:t>
            </a:r>
          </a:p>
          <a:p>
            <a:pPr lvl="1">
              <a:lnSpc>
                <a:spcPct val="90000"/>
              </a:lnSpc>
            </a:pPr>
            <a:r>
              <a:rPr lang="en-US" altLang="en-US" sz="2400" dirty="0"/>
              <a:t>Brightness mapping</a:t>
            </a:r>
          </a:p>
          <a:p>
            <a:pPr lvl="1">
              <a:lnSpc>
                <a:spcPct val="90000"/>
              </a:lnSpc>
            </a:pPr>
            <a:r>
              <a:rPr lang="en-US" altLang="en-US" sz="2400" dirty="0"/>
              <a:t>Contrast stretching/enhancement</a:t>
            </a:r>
          </a:p>
          <a:p>
            <a:pPr lvl="1">
              <a:lnSpc>
                <a:spcPct val="90000"/>
              </a:lnSpc>
            </a:pPr>
            <a:r>
              <a:rPr lang="en-US" altLang="en-US" sz="2400" dirty="0"/>
              <a:t>Histogram modification</a:t>
            </a:r>
          </a:p>
          <a:p>
            <a:pPr lvl="1">
              <a:lnSpc>
                <a:spcPct val="90000"/>
              </a:lnSpc>
            </a:pPr>
            <a:r>
              <a:rPr lang="en-US" altLang="en-US" sz="2400" dirty="0"/>
              <a:t>Noise Reduction</a:t>
            </a:r>
          </a:p>
          <a:p>
            <a:pPr lvl="1">
              <a:lnSpc>
                <a:spcPct val="90000"/>
              </a:lnSpc>
            </a:pPr>
            <a:r>
              <a:rPr lang="en-US" altLang="en-US" sz="2400" dirty="0"/>
              <a:t>……...</a:t>
            </a:r>
          </a:p>
          <a:p>
            <a:pPr>
              <a:lnSpc>
                <a:spcPct val="90000"/>
              </a:lnSpc>
            </a:pPr>
            <a:r>
              <a:rPr lang="en-US" altLang="en-US" dirty="0"/>
              <a:t>Mathematical Techniques</a:t>
            </a:r>
          </a:p>
          <a:p>
            <a:pPr lvl="1">
              <a:lnSpc>
                <a:spcPct val="90000"/>
              </a:lnSpc>
            </a:pPr>
            <a:r>
              <a:rPr lang="en-US" altLang="en-US" sz="2400" dirty="0"/>
              <a:t>Convolution</a:t>
            </a:r>
          </a:p>
          <a:p>
            <a:pPr lvl="1">
              <a:lnSpc>
                <a:spcPct val="90000"/>
              </a:lnSpc>
            </a:pPr>
            <a:r>
              <a:rPr lang="en-US" altLang="en-US" sz="2400" dirty="0"/>
              <a:t>Gaussian Filtering</a:t>
            </a:r>
          </a:p>
          <a:p>
            <a:pPr>
              <a:lnSpc>
                <a:spcPct val="90000"/>
              </a:lnSpc>
            </a:pPr>
            <a:r>
              <a:rPr lang="en-US" altLang="en-US" dirty="0"/>
              <a:t>Edge and Line Detection and Extraction</a:t>
            </a:r>
          </a:p>
          <a:p>
            <a:pPr>
              <a:lnSpc>
                <a:spcPct val="90000"/>
              </a:lnSpc>
            </a:pPr>
            <a:r>
              <a:rPr lang="en-US" altLang="en-US" dirty="0"/>
              <a:t>Region Segmentation</a:t>
            </a:r>
          </a:p>
          <a:p>
            <a:pPr>
              <a:lnSpc>
                <a:spcPct val="90000"/>
              </a:lnSpc>
            </a:pPr>
            <a:r>
              <a:rPr lang="en-US" altLang="en-US" dirty="0"/>
              <a:t>Contour Extraction</a:t>
            </a:r>
          </a:p>
          <a:p>
            <a:pPr>
              <a:lnSpc>
                <a:spcPct val="90000"/>
              </a:lnSpc>
            </a:pPr>
            <a:r>
              <a:rPr lang="en-US" altLang="en-US" dirty="0"/>
              <a:t>Corner Detection</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92624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1046</Words>
  <Application>Microsoft Macintosh PowerPoint</Application>
  <PresentationFormat>On-screen Show (4:3)</PresentationFormat>
  <Paragraphs>177</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Zapf Dingbats</vt:lpstr>
      <vt:lpstr>Arial</vt:lpstr>
      <vt:lpstr>Calibri</vt:lpstr>
      <vt:lpstr>Office Theme</vt:lpstr>
      <vt:lpstr>CSc I6716 Computer Vision</vt:lpstr>
      <vt:lpstr>Types of Questions (40% to Final)</vt:lpstr>
      <vt:lpstr>Course Outline</vt:lpstr>
      <vt:lpstr>Vision &amp; Human Eyes (Ch. 1 and Ch. 2) </vt:lpstr>
      <vt:lpstr>Visual Brain(Ch. 3 and Ch. 4) </vt:lpstr>
      <vt:lpstr>Depth(Ch. 5)</vt:lpstr>
      <vt:lpstr>Color (Ch. 7)</vt:lpstr>
      <vt:lpstr>Image Formation</vt:lpstr>
      <vt:lpstr>Feature Extraction</vt:lpstr>
      <vt:lpstr>Camera Models</vt:lpstr>
      <vt:lpstr>Camera Calibration</vt:lpstr>
      <vt:lpstr>Stereo Vision</vt:lpstr>
      <vt:lpstr>Visual Motion </vt:lpstr>
      <vt:lpstr>Types of Questions (40% to Final)</vt:lpstr>
      <vt:lpstr>CSc I6716 Computer 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I6716 Computer Vision</dc:title>
  <dc:creator/>
  <cp:lastModifiedBy>Zhigang Zhu</cp:lastModifiedBy>
  <cp:revision>86</cp:revision>
  <dcterms:created xsi:type="dcterms:W3CDTF">2006-08-16T00:00:00Z</dcterms:created>
  <dcterms:modified xsi:type="dcterms:W3CDTF">2021-11-22T18:35:32Z</dcterms:modified>
</cp:coreProperties>
</file>