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2"/>
  </p:notesMasterIdLst>
  <p:handoutMasterIdLst>
    <p:handoutMasterId r:id="rId43"/>
  </p:handoutMasterIdLst>
  <p:sldIdLst>
    <p:sldId id="341" r:id="rId2"/>
    <p:sldId id="342" r:id="rId3"/>
    <p:sldId id="345" r:id="rId4"/>
    <p:sldId id="429" r:id="rId5"/>
    <p:sldId id="434" r:id="rId6"/>
    <p:sldId id="435" r:id="rId7"/>
    <p:sldId id="436" r:id="rId8"/>
    <p:sldId id="437" r:id="rId9"/>
    <p:sldId id="438" r:id="rId10"/>
    <p:sldId id="439" r:id="rId11"/>
    <p:sldId id="471" r:id="rId12"/>
    <p:sldId id="440" r:id="rId13"/>
    <p:sldId id="441" r:id="rId14"/>
    <p:sldId id="442" r:id="rId15"/>
    <p:sldId id="443" r:id="rId16"/>
    <p:sldId id="444" r:id="rId17"/>
    <p:sldId id="445" r:id="rId18"/>
    <p:sldId id="446" r:id="rId19"/>
    <p:sldId id="447" r:id="rId20"/>
    <p:sldId id="449" r:id="rId21"/>
    <p:sldId id="432" r:id="rId22"/>
    <p:sldId id="448" r:id="rId23"/>
    <p:sldId id="468" r:id="rId24"/>
    <p:sldId id="450" r:id="rId25"/>
    <p:sldId id="451" r:id="rId26"/>
    <p:sldId id="458" r:id="rId27"/>
    <p:sldId id="452" r:id="rId28"/>
    <p:sldId id="453" r:id="rId29"/>
    <p:sldId id="454" r:id="rId30"/>
    <p:sldId id="455" r:id="rId31"/>
    <p:sldId id="456" r:id="rId32"/>
    <p:sldId id="466" r:id="rId33"/>
    <p:sldId id="457" r:id="rId34"/>
    <p:sldId id="460" r:id="rId35"/>
    <p:sldId id="461" r:id="rId36"/>
    <p:sldId id="462" r:id="rId37"/>
    <p:sldId id="463" r:id="rId38"/>
    <p:sldId id="464" r:id="rId39"/>
    <p:sldId id="465" r:id="rId40"/>
    <p:sldId id="411" r:id="rId41"/>
  </p:sldIdLst>
  <p:sldSz cx="9144000" cy="6858000" type="overhead"/>
  <p:notesSz cx="7315200" cy="9601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Arial" charset="0"/>
        <a:ea typeface="+mn-ea"/>
        <a:cs typeface="+mn-cs"/>
      </a:defRPr>
    </a:lvl1pPr>
    <a:lvl2pPr marL="457200" algn="l" rtl="0" eaLnBrk="0" fontAlgn="base" hangingPunct="0">
      <a:spcBef>
        <a:spcPct val="0"/>
      </a:spcBef>
      <a:spcAft>
        <a:spcPct val="0"/>
      </a:spcAft>
      <a:defRPr b="1" kern="1200">
        <a:solidFill>
          <a:schemeClr val="tx1"/>
        </a:solidFill>
        <a:latin typeface="Arial" charset="0"/>
        <a:ea typeface="+mn-ea"/>
        <a:cs typeface="+mn-cs"/>
      </a:defRPr>
    </a:lvl2pPr>
    <a:lvl3pPr marL="914400" algn="l" rtl="0" eaLnBrk="0" fontAlgn="base" hangingPunct="0">
      <a:spcBef>
        <a:spcPct val="0"/>
      </a:spcBef>
      <a:spcAft>
        <a:spcPct val="0"/>
      </a:spcAft>
      <a:defRPr b="1" kern="1200">
        <a:solidFill>
          <a:schemeClr val="tx1"/>
        </a:solidFill>
        <a:latin typeface="Arial" charset="0"/>
        <a:ea typeface="+mn-ea"/>
        <a:cs typeface="+mn-cs"/>
      </a:defRPr>
    </a:lvl3pPr>
    <a:lvl4pPr marL="1371600" algn="l" rtl="0" eaLnBrk="0" fontAlgn="base" hangingPunct="0">
      <a:spcBef>
        <a:spcPct val="0"/>
      </a:spcBef>
      <a:spcAft>
        <a:spcPct val="0"/>
      </a:spcAft>
      <a:defRPr b="1" kern="1200">
        <a:solidFill>
          <a:schemeClr val="tx1"/>
        </a:solidFill>
        <a:latin typeface="Arial" charset="0"/>
        <a:ea typeface="+mn-ea"/>
        <a:cs typeface="+mn-cs"/>
      </a:defRPr>
    </a:lvl4pPr>
    <a:lvl5pPr marL="1828800" algn="l" rtl="0" eaLnBrk="0" fontAlgn="base" hangingPunct="0">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312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6666FF"/>
    <a:srgbClr val="B753B0"/>
    <a:srgbClr val="0066FF"/>
    <a:srgbClr val="424680"/>
    <a:srgbClr val="D82204"/>
    <a:srgbClr val="DDDDDD"/>
    <a:srgbClr val="AA583E"/>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67" autoAdjust="0"/>
    <p:restoredTop sz="95952" autoAdjust="0"/>
  </p:normalViewPr>
  <p:slideViewPr>
    <p:cSldViewPr>
      <p:cViewPr varScale="1">
        <p:scale>
          <a:sx n="111" d="100"/>
          <a:sy n="111" d="100"/>
        </p:scale>
        <p:origin x="1520" y="192"/>
      </p:cViewPr>
      <p:guideLst>
        <p:guide orient="horz" pos="31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103" d="100"/>
          <a:sy n="103" d="100"/>
        </p:scale>
        <p:origin x="-2526" y="-72"/>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6.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16.wmf"/><Relationship Id="rId1" Type="http://schemas.openxmlformats.org/officeDocument/2006/relationships/image" Target="../media/image14.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image" Target="../media/image32.wmf"/><Relationship Id="rId7" Type="http://schemas.openxmlformats.org/officeDocument/2006/relationships/image" Target="../media/image36.wmf"/><Relationship Id="rId2" Type="http://schemas.openxmlformats.org/officeDocument/2006/relationships/image" Target="../media/image31.wmf"/><Relationship Id="rId1" Type="http://schemas.openxmlformats.org/officeDocument/2006/relationships/image" Target="../media/image30.wmf"/><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3.wmf"/><Relationship Id="rId9" Type="http://schemas.openxmlformats.org/officeDocument/2006/relationships/image" Target="../media/image38.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 Id="rId4" Type="http://schemas.openxmlformats.org/officeDocument/2006/relationships/image" Target="../media/image31.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31.wmf"/><Relationship Id="rId1" Type="http://schemas.openxmlformats.org/officeDocument/2006/relationships/image" Target="../media/image43.wmf"/><Relationship Id="rId5" Type="http://schemas.openxmlformats.org/officeDocument/2006/relationships/image" Target="../media/image46.wmf"/><Relationship Id="rId4" Type="http://schemas.openxmlformats.org/officeDocument/2006/relationships/image" Target="../media/image45.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 Id="rId4" Type="http://schemas.openxmlformats.org/officeDocument/2006/relationships/image" Target="../media/image50.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 Id="rId4" Type="http://schemas.openxmlformats.org/officeDocument/2006/relationships/image" Target="../media/image5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 Id="rId4" Type="http://schemas.openxmlformats.org/officeDocument/2006/relationships/image" Target="../media/image61.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59.wmf"/><Relationship Id="rId4" Type="http://schemas.openxmlformats.org/officeDocument/2006/relationships/image" Target="../media/image63.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4"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6.wmf"/><Relationship Id="rId6" Type="http://schemas.openxmlformats.org/officeDocument/2006/relationships/image" Target="../media/image22.wmf"/><Relationship Id="rId5" Type="http://schemas.openxmlformats.org/officeDocument/2006/relationships/image" Target="../media/image21.wmf"/><Relationship Id="rId4"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811876" y="9187816"/>
            <a:ext cx="428818" cy="325726"/>
          </a:xfrm>
          <a:prstGeom prst="rect">
            <a:avLst/>
          </a:prstGeom>
          <a:noFill/>
          <a:ln w="12700">
            <a:noFill/>
            <a:miter lim="800000"/>
            <a:headEnd/>
            <a:tailEnd/>
          </a:ln>
          <a:effectLst/>
        </p:spPr>
        <p:txBody>
          <a:bodyPr wrap="none" lIns="95654" tIns="46988" rIns="95654" bIns="46988" anchor="ctr">
            <a:spAutoFit/>
          </a:bodyPr>
          <a:lstStyle/>
          <a:p>
            <a:pPr algn="r"/>
            <a:fld id="{33509AD9-7B96-4BBC-A6F2-64321BA01A4B}" type="slidenum">
              <a:rPr lang="en-US" sz="1500" b="0">
                <a:latin typeface="Helvetica" pitchFamily="34" charset="0"/>
              </a:rPr>
              <a:pPr algn="r"/>
              <a:t>‹#›</a:t>
            </a:fld>
            <a:endParaRPr lang="en-US" sz="1500" b="0" dirty="0">
              <a:latin typeface="Helvetica" pitchFamily="34" charset="0"/>
            </a:endParaRPr>
          </a:p>
        </p:txBody>
      </p:sp>
    </p:spTree>
    <p:extLst>
      <p:ext uri="{BB962C8B-B14F-4D97-AF65-F5344CB8AC3E}">
        <p14:creationId xmlns:p14="http://schemas.microsoft.com/office/powerpoint/2010/main" val="31848168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812800" y="3520440"/>
            <a:ext cx="5852160" cy="5600700"/>
          </a:xfrm>
          <a:prstGeom prst="rect">
            <a:avLst/>
          </a:prstGeom>
          <a:noFill/>
          <a:ln w="12700">
            <a:noFill/>
            <a:miter lim="800000"/>
            <a:headEnd/>
            <a:tailEnd/>
          </a:ln>
          <a:effectLst/>
        </p:spPr>
        <p:txBody>
          <a:bodyPr vert="horz" wrap="square" lIns="95654" tIns="46988" rIns="95654" bIns="46988" numCol="1" anchor="t" anchorCtr="0" compatLnSpc="1">
            <a:prstTxWarp prst="textNoShape">
              <a:avLst/>
            </a:prstTxWarp>
          </a:bodyPr>
          <a:lstStyle/>
          <a:p>
            <a:pPr lvl="0"/>
            <a:r>
              <a:rPr lang="en-US"/>
              <a:t>Click to edit Master notes styles</a:t>
            </a:r>
          </a:p>
          <a:p>
            <a:pPr lvl="1"/>
            <a:r>
              <a:rPr lang="en-US"/>
              <a:t>Second Level</a:t>
            </a:r>
          </a:p>
          <a:p>
            <a:pPr lvl="2"/>
            <a:r>
              <a:rPr lang="en-US"/>
              <a:t>Third Level</a:t>
            </a:r>
          </a:p>
          <a:p>
            <a:pPr lvl="3"/>
            <a:r>
              <a:rPr lang="en-US"/>
              <a:t>Fourth Level</a:t>
            </a:r>
          </a:p>
          <a:p>
            <a:pPr lvl="4"/>
            <a:r>
              <a:rPr lang="en-US"/>
              <a:t>Fifth Level</a:t>
            </a:r>
          </a:p>
        </p:txBody>
      </p:sp>
      <p:sp>
        <p:nvSpPr>
          <p:cNvPr id="2051" name="Rectangle 3"/>
          <p:cNvSpPr>
            <a:spLocks noGrp="1" noRot="1" noChangeAspect="1" noChangeArrowheads="1" noTextEdit="1"/>
          </p:cNvSpPr>
          <p:nvPr>
            <p:ph type="sldImg" idx="2"/>
          </p:nvPr>
        </p:nvSpPr>
        <p:spPr bwMode="auto">
          <a:xfrm>
            <a:off x="1628775" y="560388"/>
            <a:ext cx="3724275" cy="2794000"/>
          </a:xfrm>
          <a:prstGeom prst="rect">
            <a:avLst/>
          </a:prstGeom>
          <a:noFill/>
          <a:ln w="12700">
            <a:solidFill>
              <a:schemeClr val="tx1"/>
            </a:solidFill>
            <a:miter lim="800000"/>
            <a:headEnd/>
            <a:tailEnd/>
          </a:ln>
          <a:effectLst/>
        </p:spPr>
      </p:sp>
      <p:sp>
        <p:nvSpPr>
          <p:cNvPr id="2052" name="Rectangle 4"/>
          <p:cNvSpPr>
            <a:spLocks noChangeArrowheads="1"/>
          </p:cNvSpPr>
          <p:nvPr/>
        </p:nvSpPr>
        <p:spPr bwMode="auto">
          <a:xfrm>
            <a:off x="6811876" y="9187816"/>
            <a:ext cx="428818" cy="325726"/>
          </a:xfrm>
          <a:prstGeom prst="rect">
            <a:avLst/>
          </a:prstGeom>
          <a:noFill/>
          <a:ln w="12700">
            <a:noFill/>
            <a:miter lim="800000"/>
            <a:headEnd/>
            <a:tailEnd/>
          </a:ln>
          <a:effectLst/>
        </p:spPr>
        <p:txBody>
          <a:bodyPr wrap="none" lIns="95654" tIns="46988" rIns="95654" bIns="46988" anchor="ctr">
            <a:spAutoFit/>
          </a:bodyPr>
          <a:lstStyle/>
          <a:p>
            <a:pPr algn="r"/>
            <a:fld id="{3BEC0075-812B-4154-9105-84C3989690C9}" type="slidenum">
              <a:rPr lang="en-US" sz="1500" b="0">
                <a:latin typeface="Helvetica" pitchFamily="34" charset="0"/>
              </a:rPr>
              <a:pPr algn="r"/>
              <a:t>‹#›</a:t>
            </a:fld>
            <a:endParaRPr lang="en-US" sz="1500" b="0" dirty="0">
              <a:latin typeface="Helvetica" pitchFamily="34" charset="0"/>
            </a:endParaRPr>
          </a:p>
        </p:txBody>
      </p:sp>
    </p:spTree>
    <p:extLst>
      <p:ext uri="{BB962C8B-B14F-4D97-AF65-F5344CB8AC3E}">
        <p14:creationId xmlns:p14="http://schemas.microsoft.com/office/powerpoint/2010/main" val="34830258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Helvetica"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Helvetica"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Helvetica"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Helvetica"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Helvetic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Rot="1" noChangeAspect="1" noChangeArrowheads="1" noTextEdit="1"/>
          </p:cNvSpPr>
          <p:nvPr>
            <p:ph type="sldImg"/>
          </p:nvPr>
        </p:nvSpPr>
        <p:spPr>
          <a:xfrm>
            <a:off x="1628775" y="560388"/>
            <a:ext cx="3724275" cy="2794000"/>
          </a:xfrm>
          <a:ln cap="flat"/>
        </p:spPr>
      </p:sp>
      <p:sp>
        <p:nvSpPr>
          <p:cNvPr id="192515" name="Rectangle 3"/>
          <p:cNvSpPr>
            <a:spLocks noGrp="1" noChangeArrowheads="1"/>
          </p:cNvSpPr>
          <p:nvPr>
            <p:ph type="body" idx="1"/>
          </p:nvPr>
        </p:nvSpPr>
        <p:spPr>
          <a:noFill/>
          <a:ln/>
        </p:spPr>
        <p:txBody>
          <a:bodyPr lIns="97332" tIns="48666" rIns="97332" bIns="48666"/>
          <a:lstStyle/>
          <a:p>
            <a:r>
              <a:rPr lang="en-US"/>
              <a:t>This course is a basic introduction to parts of the field of computer vision.  This version of the course covers topics in 'early' or 'low' level vision and parts of 'intermediate' level vision.  It assumes no background in computer vision, a minimal background in Artificial Intelligence and only basic concepts in calculus, linear algebra, and probability theory.</a:t>
            </a:r>
          </a:p>
          <a:p>
            <a:endParaRPr lang="en-US"/>
          </a:p>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62"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11363"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dirty="0"/>
              <a:t>Property 1 :</a:t>
            </a:r>
          </a:p>
          <a:p>
            <a:r>
              <a:rPr lang="en-US" dirty="0"/>
              <a:t>	can be used to examine how robust the linear equation system</a:t>
            </a:r>
          </a:p>
          <a:p>
            <a:endParaRPr lang="en-US" dirty="0"/>
          </a:p>
          <a:p>
            <a:r>
              <a:rPr lang="en-US" dirty="0"/>
              <a:t>Property 3:  </a:t>
            </a:r>
          </a:p>
          <a:p>
            <a:r>
              <a:rPr lang="en-US" dirty="0"/>
              <a:t>	Prove A</a:t>
            </a:r>
            <a:r>
              <a:rPr lang="en-US" baseline="30000" dirty="0"/>
              <a:t>-1</a:t>
            </a:r>
            <a:r>
              <a:rPr lang="en-US" dirty="0"/>
              <a:t> A = I</a:t>
            </a:r>
          </a:p>
          <a:p>
            <a:r>
              <a:rPr lang="en-US" dirty="0"/>
              <a:t>	What is D</a:t>
            </a:r>
            <a:r>
              <a:rPr lang="en-US" baseline="30000" dirty="0"/>
              <a:t>–1  </a:t>
            </a:r>
            <a:r>
              <a:rPr lang="en-US" dirty="0"/>
              <a:t>?    simply d</a:t>
            </a:r>
            <a:r>
              <a:rPr lang="en-US" baseline="30000" dirty="0"/>
              <a:t>-1</a:t>
            </a:r>
            <a:r>
              <a:rPr lang="en-US" baseline="-25000" dirty="0"/>
              <a:t>ij</a:t>
            </a:r>
            <a:r>
              <a:rPr lang="en-US" dirty="0"/>
              <a:t> = 1/</a:t>
            </a:r>
            <a:r>
              <a:rPr lang="en-US" dirty="0" err="1"/>
              <a:t>d</a:t>
            </a:r>
            <a:r>
              <a:rPr lang="en-US" baseline="-25000" dirty="0" err="1"/>
              <a:t>ij</a:t>
            </a:r>
            <a:endParaRPr lang="en-US" baseline="-25000" dirty="0"/>
          </a:p>
          <a:p>
            <a:r>
              <a:rPr lang="en-US" dirty="0"/>
              <a:t>	What is D</a:t>
            </a:r>
            <a:r>
              <a:rPr lang="en-US" baseline="-25000" dirty="0"/>
              <a:t>0</a:t>
            </a:r>
            <a:r>
              <a:rPr lang="en-US" baseline="30000" dirty="0"/>
              <a:t>-1 </a:t>
            </a:r>
            <a:r>
              <a:rPr lang="en-US" dirty="0"/>
              <a:t>?  Equal to D</a:t>
            </a:r>
            <a:r>
              <a:rPr lang="en-US" baseline="30000" dirty="0"/>
              <a:t>–</a:t>
            </a:r>
            <a:r>
              <a:rPr lang="en-US" dirty="0"/>
              <a:t>  for all nonzero singular values and zero otherwise</a:t>
            </a:r>
          </a:p>
          <a:p>
            <a:endParaRPr lang="en-US" dirty="0"/>
          </a:p>
          <a:p>
            <a:r>
              <a:rPr lang="en-US" dirty="0"/>
              <a:t>Property 4:</a:t>
            </a:r>
          </a:p>
          <a:p>
            <a:r>
              <a:rPr lang="en-US" dirty="0"/>
              <a:t>	Prove them in homework</a:t>
            </a:r>
          </a:p>
          <a:p>
            <a:r>
              <a:rPr lang="en-US" dirty="0"/>
              <a: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9314"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09315"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dirty="0"/>
              <a:t>Notice the Transpose in V; simply want to say  columns of both U and V are </a:t>
            </a:r>
            <a:r>
              <a:rPr lang="en-US" dirty="0" err="1"/>
              <a:t>eigen</a:t>
            </a:r>
            <a:r>
              <a:rPr lang="en-US" dirty="0"/>
              <a:t> vectors of ….</a:t>
            </a:r>
          </a:p>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3410"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13411"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a:t>Can be nicely applied where least square method is used </a:t>
            </a:r>
          </a:p>
          <a:p>
            <a:r>
              <a:rPr lang="en-US"/>
              <a:t>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5458"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15459"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dirty="0"/>
              <a:t>Will be used in solving the 7 unknown equations for calibration</a:t>
            </a:r>
          </a:p>
          <a:p>
            <a:r>
              <a:rPr lang="en-US" dirty="0"/>
              <a: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7506"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17507"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dirty="0"/>
              <a:t>Will be used in the rotation matrix estimation</a:t>
            </a:r>
          </a:p>
          <a:p>
            <a:r>
              <a:rPr lang="en-US" dirty="0"/>
              <a:t>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9554"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19555"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endParaRPr lang="en-US" dirty="0"/>
          </a:p>
          <a:p>
            <a:r>
              <a:rPr lang="en-US" dirty="0"/>
              <a:t>Trivial solution V= 0. It is not the correct solution since R cannot be all zeros</a:t>
            </a:r>
          </a:p>
          <a:p>
            <a:endParaRPr lang="en-US" dirty="0"/>
          </a:p>
          <a:p>
            <a:r>
              <a:rPr lang="en-US" dirty="0"/>
              <a:t>V0 is a solution of the homogeneous system -&gt; SO does k V0  (k any number includes 0)</a:t>
            </a:r>
          </a:p>
          <a:p>
            <a:endParaRPr lang="en-US" dirty="0"/>
          </a:p>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02"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21603"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endParaRPr lang="en-US" dirty="0"/>
          </a:p>
          <a:p>
            <a:r>
              <a:rPr lang="en-US" dirty="0"/>
              <a:t>the length (magnitude) of vector </a:t>
            </a:r>
            <a:r>
              <a:rPr lang="en-US" dirty="0" err="1"/>
              <a:t>Ri</a:t>
            </a:r>
            <a:r>
              <a:rPr lang="en-US" dirty="0"/>
              <a:t> is 1</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650"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23651"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endParaRPr lang="en-US"/>
          </a:p>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698"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25699"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7746"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27747"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a:t>The second time SVD is used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Rot="1" noChangeAspect="1" noChangeArrowheads="1" noTextEdit="1"/>
          </p:cNvSpPr>
          <p:nvPr>
            <p:ph type="sldImg"/>
          </p:nvPr>
        </p:nvSpPr>
        <p:spPr>
          <a:xfrm>
            <a:off x="1628775" y="560388"/>
            <a:ext cx="3724275" cy="2794000"/>
          </a:xfrm>
          <a:ln/>
        </p:spPr>
      </p:sp>
      <p:sp>
        <p:nvSpPr>
          <p:cNvPr id="7413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31843"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dirty="0"/>
              <a:t>The third time SVD is used</a:t>
            </a:r>
          </a:p>
          <a:p>
            <a:endParaRPr lang="en-US" dirty="0"/>
          </a:p>
          <a:p>
            <a:r>
              <a:rPr lang="en-US" dirty="0">
                <a:latin typeface="Symbol" pitchFamily="18" charset="2"/>
              </a:rPr>
              <a:t>a</a:t>
            </a:r>
            <a:r>
              <a:rPr lang="en-US" dirty="0"/>
              <a:t> = </a:t>
            </a:r>
            <a:r>
              <a:rPr lang="en-US" dirty="0" err="1"/>
              <a:t>fx</a:t>
            </a:r>
            <a:r>
              <a:rPr lang="en-US" dirty="0"/>
              <a:t> / </a:t>
            </a:r>
            <a:r>
              <a:rPr lang="en-US" dirty="0" err="1"/>
              <a:t>fy</a:t>
            </a:r>
            <a:r>
              <a:rPr lang="en-US" dirty="0"/>
              <a:t> =&gt; </a:t>
            </a:r>
            <a:r>
              <a:rPr lang="en-US" dirty="0" err="1"/>
              <a:t>fy</a:t>
            </a:r>
            <a:r>
              <a:rPr lang="en-US" dirty="0"/>
              <a:t>  = </a:t>
            </a:r>
            <a:r>
              <a:rPr lang="en-US" dirty="0" err="1"/>
              <a:t>fx</a:t>
            </a:r>
            <a:r>
              <a:rPr lang="en-US" dirty="0"/>
              <a:t> / a</a:t>
            </a:r>
          </a:p>
          <a:p>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5042"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855043"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endParaRPr lang="en-US" dirty="0"/>
          </a:p>
          <a:p>
            <a:r>
              <a:rPr lang="en-US" dirty="0"/>
              <a:t>Two important steps:</a:t>
            </a:r>
          </a:p>
          <a:p>
            <a:r>
              <a:rPr lang="en-US" dirty="0"/>
              <a:t>	Build a linear system </a:t>
            </a:r>
          </a:p>
          <a:p>
            <a:r>
              <a:rPr lang="en-US" dirty="0"/>
              <a:t>	Decompose intrinsic and extrinsic parameters using physical constraints of the camera (</a:t>
            </a:r>
            <a:r>
              <a:rPr lang="en-US" dirty="0" err="1"/>
              <a:t>orthogonality</a:t>
            </a:r>
            <a:r>
              <a:rPr lang="en-US" dirty="0"/>
              <a:t> of R, sign of depth, ….)</a:t>
            </a:r>
          </a:p>
          <a:p>
            <a:endParaRPr lang="en-US" dirty="0"/>
          </a:p>
          <a:p>
            <a:r>
              <a:rPr lang="en-US" dirty="0"/>
              <a:t>SVD is used three times </a:t>
            </a:r>
          </a:p>
          <a:p>
            <a:r>
              <a:rPr lang="en-US" dirty="0"/>
              <a:t>	homogeneous system</a:t>
            </a:r>
          </a:p>
          <a:p>
            <a:r>
              <a:rPr lang="en-US" dirty="0"/>
              <a:t>	enforcing </a:t>
            </a:r>
            <a:r>
              <a:rPr lang="en-US" dirty="0" err="1"/>
              <a:t>orthogonality</a:t>
            </a:r>
            <a:r>
              <a:rPr lang="en-US" dirty="0"/>
              <a:t> constraints</a:t>
            </a:r>
          </a:p>
          <a:p>
            <a:r>
              <a:rPr lang="en-US" dirty="0"/>
              <a:t>	solve least square system</a:t>
            </a:r>
          </a:p>
          <a:p>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9794"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29795"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dirty="0"/>
              <a:t>Direct parameter method: One point pair will provide 1 linear equation of 8 unknowns (7 independent)</a:t>
            </a:r>
          </a:p>
          <a:p>
            <a:r>
              <a:rPr lang="en-US" dirty="0"/>
              <a:t>Projection matrix method: One point pair will provide 2 linear equations of 12 = (4+4+4) unknowns (11 independent)</a:t>
            </a:r>
          </a:p>
          <a:p>
            <a:r>
              <a:rPr lang="en-US" dirty="0"/>
              <a:t>All in one method (including image center): One point pair will provide 2 equations of 14 (4+4+4+2) unknowns, 2 linear equations of 20 (4+4+4+4+4) unknowns</a:t>
            </a:r>
          </a:p>
          <a:p>
            <a:endParaRPr lang="en-US" dirty="0"/>
          </a:p>
          <a:p>
            <a:endParaRPr lang="en-US" dirty="0"/>
          </a:p>
          <a:p>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3890" name="Rectangle 2050"/>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33891" name="Rectangle 2051"/>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dirty="0"/>
              <a:t>A very important concept in perspective geometry for computer vision and computer graphics</a:t>
            </a:r>
          </a:p>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5938"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35939"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endParaRPr lang="en-US" dirty="0"/>
          </a:p>
          <a:p>
            <a:r>
              <a:rPr lang="en-US" dirty="0"/>
              <a:t>Images of a set of parallel lines generates a vanishing points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3346"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53347"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endParaRPr lang="en-US" dirty="0"/>
          </a:p>
          <a:p>
            <a:r>
              <a:rPr lang="en-US" dirty="0"/>
              <a:t>Images of a set of parallel lines generates a vanishing points</a:t>
            </a:r>
          </a:p>
          <a:p>
            <a:endParaRPr lang="en-US" dirty="0"/>
          </a:p>
          <a:p>
            <a:r>
              <a:rPr lang="en-US" dirty="0"/>
              <a:t>Vector OV (from the center of projection to the vanishing point) is parallel to the parallel lines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7986" name="Rectangle 1026"/>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37987" name="Rectangle 1027"/>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endParaRPr lang="en-US"/>
          </a:p>
          <a:p>
            <a:r>
              <a:rPr lang="en-US"/>
              <a:t>Differents sets have different vanishing points</a:t>
            </a:r>
          </a:p>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0034"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40035"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a:t>Three orthogonal sets of parallel lines can be used to determine the image center without any information about focal length and extrinsic parameters</a:t>
            </a:r>
          </a:p>
          <a:p>
            <a:endParaRPr lang="en-US"/>
          </a:p>
          <a:p>
            <a:r>
              <a:rPr lang="en-US"/>
              <a:t>Assumptions: </a:t>
            </a:r>
          </a:p>
          <a:p>
            <a:r>
              <a:rPr lang="en-US"/>
              <a:t>	 NO radial lens distortion</a:t>
            </a:r>
          </a:p>
          <a:p>
            <a:endParaRPr lang="en-US"/>
          </a:p>
          <a:p>
            <a:r>
              <a:rPr lang="en-US"/>
              <a:t>Questions:</a:t>
            </a:r>
          </a:p>
          <a:p>
            <a:r>
              <a:rPr lang="en-US"/>
              <a:t>	Does the unknown aspect ration matter or not ???  YES</a:t>
            </a:r>
          </a:p>
          <a:p>
            <a:endParaRPr lang="en-US"/>
          </a:p>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130" name="Rectangle 1026"/>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44131" name="Rectangle 1027"/>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dirty="0"/>
              <a:t>This is not a good example since the VP3 is too far away from the image… Anyway just show the principle</a:t>
            </a:r>
          </a:p>
          <a:p>
            <a:endParaRPr lang="en-US" dirty="0"/>
          </a:p>
          <a:p>
            <a:r>
              <a:rPr lang="en-US" dirty="0"/>
              <a:t>Invalid case: one set of parallel lines is parallel to the image plane </a:t>
            </a:r>
          </a:p>
          <a:p>
            <a:endParaRPr lang="en-US" dirty="0"/>
          </a:p>
          <a:p>
            <a:endParaRPr lang="en-US" dirty="0"/>
          </a:p>
          <a:p>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6178"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46179"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dirty="0"/>
              <a:t>Proof:</a:t>
            </a:r>
          </a:p>
          <a:p>
            <a:endParaRPr lang="en-US" dirty="0"/>
          </a:p>
          <a:p>
            <a:r>
              <a:rPr lang="en-US" dirty="0"/>
              <a:t>Define the center of projection of the camera is O (in 3D space). </a:t>
            </a:r>
          </a:p>
          <a:p>
            <a:endParaRPr lang="en-US" dirty="0"/>
          </a:p>
          <a:p>
            <a:r>
              <a:rPr lang="en-US" dirty="0"/>
              <a:t>L1, L2 and L3 are three mutually orthogonal sets of parallel lines</a:t>
            </a:r>
          </a:p>
          <a:p>
            <a:endParaRPr lang="en-US" dirty="0"/>
          </a:p>
          <a:p>
            <a:r>
              <a:rPr lang="en-US" dirty="0" err="1"/>
              <a:t>OVi</a:t>
            </a:r>
            <a:r>
              <a:rPr lang="en-US" dirty="0"/>
              <a:t> points to the direction of the parallel set Li (</a:t>
            </a:r>
            <a:r>
              <a:rPr lang="en-US" dirty="0" err="1"/>
              <a:t>i</a:t>
            </a:r>
            <a:r>
              <a:rPr lang="en-US" dirty="0"/>
              <a:t>=1,2,3) </a:t>
            </a:r>
          </a:p>
          <a:p>
            <a:endParaRPr lang="en-US" dirty="0"/>
          </a:p>
          <a:p>
            <a:r>
              <a:rPr lang="en-US" dirty="0"/>
              <a:t>So </a:t>
            </a:r>
            <a:r>
              <a:rPr lang="en-US" dirty="0" err="1"/>
              <a:t>Ovi</a:t>
            </a:r>
            <a:r>
              <a:rPr lang="en-US" dirty="0"/>
              <a:t> is perpendicular to </a:t>
            </a:r>
            <a:r>
              <a:rPr lang="en-US" dirty="0" err="1"/>
              <a:t>Ovj</a:t>
            </a:r>
            <a:r>
              <a:rPr lang="en-US" dirty="0"/>
              <a:t> ( </a:t>
            </a:r>
            <a:r>
              <a:rPr lang="en-US" dirty="0" err="1"/>
              <a:t>i</a:t>
            </a:r>
            <a:r>
              <a:rPr lang="en-US" dirty="0"/>
              <a:t>=\= j) , therefore Ov3 is perpendicular to V1V2</a:t>
            </a:r>
          </a:p>
          <a:p>
            <a:endParaRPr lang="en-US" dirty="0"/>
          </a:p>
          <a:p>
            <a:r>
              <a:rPr lang="en-US" dirty="0" err="1"/>
              <a:t>ViHi</a:t>
            </a:r>
            <a:r>
              <a:rPr lang="en-US" dirty="0"/>
              <a:t> is the altitude from Vi (I=1,2,3), therefore V3H3 is perpendicular to V1V2</a:t>
            </a:r>
          </a:p>
          <a:p>
            <a:endParaRPr lang="en-US" dirty="0"/>
          </a:p>
          <a:p>
            <a:r>
              <a:rPr lang="en-US" dirty="0"/>
              <a:t>Define the center of image is o, therefore </a:t>
            </a:r>
            <a:r>
              <a:rPr lang="en-US" dirty="0" err="1"/>
              <a:t>Oo</a:t>
            </a:r>
            <a:r>
              <a:rPr lang="en-US" dirty="0"/>
              <a:t> is perpendicular to the image plane</a:t>
            </a:r>
          </a:p>
          <a:p>
            <a:endParaRPr lang="en-US" dirty="0"/>
          </a:p>
          <a:p>
            <a:r>
              <a:rPr lang="en-US" dirty="0"/>
              <a:t>Therefore, o is the projection of O in the image plane, which lies on the altitude O3H3.</a:t>
            </a:r>
          </a:p>
          <a:p>
            <a:endParaRPr lang="en-US" dirty="0"/>
          </a:p>
          <a:p>
            <a:r>
              <a:rPr lang="en-US" dirty="0"/>
              <a:t>Similarly, o lies in O1H1 and O2H2, hence o is the intersection of H1, H2 and H3.  #</a:t>
            </a:r>
          </a:p>
          <a:p>
            <a:endParaRPr lang="en-US" dirty="0"/>
          </a:p>
          <a:p>
            <a:endParaRPr lang="en-US" dirty="0"/>
          </a:p>
          <a:p>
            <a:endParaRPr lang="en-US" dirty="0"/>
          </a:p>
          <a:p>
            <a:endParaRPr lang="en-US" dirty="0"/>
          </a:p>
          <a:p>
            <a:endParaRPr lang="en-US" dirty="0"/>
          </a:p>
          <a:p>
            <a:endParaRPr lang="en-US" dirty="0"/>
          </a:p>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0" name="Rectangle 2"/>
          <p:cNvSpPr>
            <a:spLocks noGrp="1" noRot="1" noChangeAspect="1" noChangeArrowheads="1" noTextEdit="1"/>
          </p:cNvSpPr>
          <p:nvPr>
            <p:ph type="sldImg"/>
          </p:nvPr>
        </p:nvSpPr>
        <p:spPr>
          <a:xfrm>
            <a:off x="1628775" y="560388"/>
            <a:ext cx="3724275" cy="2794000"/>
          </a:xfrm>
          <a:ln/>
        </p:spPr>
      </p:sp>
      <p:sp>
        <p:nvSpPr>
          <p:cNvPr id="744451" name="Rectangle 3"/>
          <p:cNvSpPr>
            <a:spLocks noGrp="1" noChangeArrowheads="1"/>
          </p:cNvSpPr>
          <p:nvPr>
            <p:ph type="body" idx="1"/>
          </p:nvPr>
        </p:nvSpPr>
        <p:spPr/>
        <p:txBody>
          <a:bodyPr/>
          <a:lstStyle/>
          <a:p>
            <a:r>
              <a:rPr lang="en-US" dirty="0"/>
              <a:t>Our goal is to build the geometric relations between a 3D scene and its 2D images for both computer vision and computer graphics. The relations include two aspects: 3D transformation that represents the viewpoints and viewing directions of the camera (real or virtual), and the perspective projection maps 3D points into 2D images. </a:t>
            </a:r>
          </a:p>
          <a:p>
            <a:endParaRPr lang="en-US" dirty="0"/>
          </a:p>
          <a:p>
            <a:r>
              <a:rPr lang="en-US" dirty="0"/>
              <a:t>Note that we can use the same sets of equations for both vision and graphics. However vision is much harder than graphics: In graphics, 2D projections can be easily generated from 3D models, given the 3D models and the (virtual) camera parameters. In computer vision, the projections are fulfilled by a real camera. We want to reconstruct the 3D models from the 2D images. The inverse problems are much harder since (1) we need to find out the intrinsic and extrinsic camera parameters by the so called calibration procedure; and (2) we need to recover 3D from 2D images in which the third dimension is lost.</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9250"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49251"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pPr marL="241653" indent="-241653"/>
            <a:r>
              <a:rPr lang="en-US" dirty="0"/>
              <a:t>Questions:</a:t>
            </a:r>
          </a:p>
          <a:p>
            <a:pPr marL="241653" indent="-241653"/>
            <a:endParaRPr lang="en-US" dirty="0"/>
          </a:p>
          <a:p>
            <a:pPr marL="241653" indent="-241653">
              <a:buFontTx/>
              <a:buAutoNum type="arabicParenBoth"/>
            </a:pPr>
            <a:r>
              <a:rPr lang="en-US" dirty="0"/>
              <a:t>Do we need to know the aspect ratio in advance?</a:t>
            </a:r>
          </a:p>
          <a:p>
            <a:pPr marL="724959" lvl="1" indent="-241653"/>
            <a:endParaRPr lang="en-US" dirty="0"/>
          </a:p>
          <a:p>
            <a:pPr marL="724959" lvl="1" indent="-241653"/>
            <a:r>
              <a:rPr lang="en-US" dirty="0"/>
              <a:t>In the figure, we exaggerate the (wrong) aspect ration. The vanishing points are correct; but the image center will not at (ox, </a:t>
            </a:r>
            <a:r>
              <a:rPr lang="en-US" dirty="0" err="1"/>
              <a:t>oy</a:t>
            </a:r>
            <a:r>
              <a:rPr lang="en-US" dirty="0"/>
              <a:t>) since hi is not the altitude any more</a:t>
            </a:r>
          </a:p>
          <a:p>
            <a:pPr marL="241653" indent="-241653">
              <a:buFontTx/>
              <a:buAutoNum type="arabicParenBoth"/>
            </a:pPr>
            <a:endParaRPr lang="en-US" dirty="0"/>
          </a:p>
          <a:p>
            <a:pPr marL="241653" indent="-241653">
              <a:buFontTx/>
              <a:buAutoNum type="arabicParenBoth"/>
            </a:pPr>
            <a:r>
              <a:rPr lang="en-US" dirty="0"/>
              <a:t>How about an algorithm with radial distortion?</a:t>
            </a:r>
          </a:p>
          <a:p>
            <a:pPr marL="241653" indent="-241653"/>
            <a:endParaRPr lang="en-US" dirty="0"/>
          </a:p>
          <a:p>
            <a:pPr marL="241653" indent="-241653"/>
            <a:endParaRPr lang="en-US" dirty="0"/>
          </a:p>
          <a:p>
            <a:pPr marL="241653" indent="-241653"/>
            <a:endParaRPr lang="en-US" dirty="0"/>
          </a:p>
          <a:p>
            <a:pPr marL="241653" indent="-241653"/>
            <a:endParaRPr lang="en-US" dirty="0"/>
          </a:p>
          <a:p>
            <a:pPr marL="241653" indent="-241653"/>
            <a:endParaRPr lang="en-US" dirty="0"/>
          </a:p>
          <a:p>
            <a:pPr marL="241653" indent="-241653"/>
            <a:endParaRPr lang="en-US" dirty="0"/>
          </a:p>
          <a:p>
            <a:pPr marL="241653" indent="-241653"/>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1778"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71779"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endParaRPr lang="en-US" dirty="0"/>
          </a:p>
          <a:p>
            <a:r>
              <a:rPr lang="en-US" dirty="0"/>
              <a:t>Two important steps:</a:t>
            </a:r>
          </a:p>
          <a:p>
            <a:r>
              <a:rPr lang="en-US" dirty="0"/>
              <a:t>	Build a linear system </a:t>
            </a:r>
          </a:p>
          <a:p>
            <a:r>
              <a:rPr lang="en-US" dirty="0"/>
              <a:t>	Decompose intrinsic and extrinsic parameters using physical constraints of the camera (</a:t>
            </a:r>
            <a:r>
              <a:rPr lang="en-US" dirty="0" err="1"/>
              <a:t>orthogonality</a:t>
            </a:r>
            <a:r>
              <a:rPr lang="en-US" dirty="0"/>
              <a:t> of R, sign of depth, ….)</a:t>
            </a:r>
          </a:p>
          <a:p>
            <a:endParaRPr lang="en-US" dirty="0"/>
          </a:p>
          <a:p>
            <a:r>
              <a:rPr lang="en-US" dirty="0"/>
              <a:t>SVD is used three times </a:t>
            </a:r>
          </a:p>
          <a:p>
            <a:r>
              <a:rPr lang="en-US" dirty="0"/>
              <a:t>	homogeneous system</a:t>
            </a:r>
          </a:p>
          <a:p>
            <a:r>
              <a:rPr lang="en-US" dirty="0"/>
              <a:t>	enforcing </a:t>
            </a:r>
            <a:r>
              <a:rPr lang="en-US" dirty="0" err="1"/>
              <a:t>orthogonality</a:t>
            </a:r>
            <a:r>
              <a:rPr lang="en-US" dirty="0"/>
              <a:t> constraints</a:t>
            </a:r>
          </a:p>
          <a:p>
            <a:r>
              <a:rPr lang="en-US" dirty="0"/>
              <a:t>	solve least square system</a:t>
            </a:r>
          </a:p>
          <a:p>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298"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51299"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pPr marL="241653" indent="-241653"/>
            <a:r>
              <a:rPr lang="en-US" dirty="0"/>
              <a:t>Questions:</a:t>
            </a:r>
          </a:p>
          <a:p>
            <a:pPr marL="241653" indent="-241653"/>
            <a:endParaRPr lang="en-US" dirty="0"/>
          </a:p>
          <a:p>
            <a:pPr marL="241653" indent="-241653">
              <a:buFontTx/>
              <a:buAutoNum type="arabicParenBoth"/>
            </a:pPr>
            <a:r>
              <a:rPr lang="en-US" dirty="0"/>
              <a:t>Do we need to know the aspect ratio in advance?</a:t>
            </a:r>
          </a:p>
          <a:p>
            <a:pPr marL="724959" lvl="1" indent="-241653"/>
            <a:endParaRPr lang="en-US" dirty="0"/>
          </a:p>
          <a:p>
            <a:pPr marL="724959" lvl="1" indent="-241653"/>
            <a:r>
              <a:rPr lang="en-US" dirty="0"/>
              <a:t>In the figure, we exaggerate the (wrong) aspect ration. The vanishing points are correct; but the image center will not at (ox, </a:t>
            </a:r>
            <a:r>
              <a:rPr lang="en-US" dirty="0" err="1"/>
              <a:t>oy</a:t>
            </a:r>
            <a:r>
              <a:rPr lang="en-US" dirty="0"/>
              <a:t>) since hi is not the altitude any more</a:t>
            </a:r>
          </a:p>
          <a:p>
            <a:pPr marL="241653" indent="-241653">
              <a:buFontTx/>
              <a:buAutoNum type="arabicParenBoth"/>
            </a:pPr>
            <a:endParaRPr lang="en-US" dirty="0"/>
          </a:p>
          <a:p>
            <a:pPr marL="241653" indent="-241653">
              <a:buFontTx/>
              <a:buAutoNum type="arabicParenBoth"/>
            </a:pPr>
            <a:r>
              <a:rPr lang="en-US" dirty="0"/>
              <a:t>How about an algorithm with radial distortion?</a:t>
            </a:r>
          </a:p>
          <a:p>
            <a:pPr marL="241653" indent="-241653"/>
            <a:endParaRPr lang="en-US" dirty="0"/>
          </a:p>
          <a:p>
            <a:pPr marL="241653" indent="-241653"/>
            <a:endParaRPr lang="en-US" dirty="0"/>
          </a:p>
          <a:p>
            <a:pPr marL="241653" indent="-241653"/>
            <a:endParaRPr lang="en-US" dirty="0"/>
          </a:p>
          <a:p>
            <a:pPr marL="241653" indent="-241653"/>
            <a:endParaRPr lang="en-US" dirty="0"/>
          </a:p>
          <a:p>
            <a:pPr marL="241653" indent="-241653"/>
            <a:endParaRPr lang="en-US" dirty="0"/>
          </a:p>
          <a:p>
            <a:pPr marL="241653" indent="-241653"/>
            <a:endParaRPr lang="en-US" dirty="0"/>
          </a:p>
          <a:p>
            <a:pPr marL="241653" indent="-241653"/>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7442"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57443"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a:t>Show how the operations work in the blackboard</a:t>
            </a:r>
          </a:p>
          <a:p>
            <a:endParaRPr lang="en-US"/>
          </a:p>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1538"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61539"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a:t>Show how the operations work in the blackboard</a:t>
            </a:r>
          </a:p>
          <a:p>
            <a:endParaRPr lang="en-US"/>
          </a:p>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586"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63587"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a:t>Show how the operations work in the blackboard</a:t>
            </a:r>
          </a:p>
          <a:p>
            <a:endParaRPr lang="en-US"/>
          </a:p>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65635"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dirty="0"/>
              <a:t>Show how the operations work in the blackboard</a:t>
            </a:r>
          </a:p>
          <a:p>
            <a:endParaRPr lang="en-US" dirty="0"/>
          </a:p>
          <a:p>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682"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67683"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a:t>Direct parameter method: One point pair will provide 1 linear equation of 8 unknowns (7 independent)</a:t>
            </a:r>
          </a:p>
          <a:p>
            <a:r>
              <a:rPr lang="en-US"/>
              <a:t>Projection matrix method: One point pair will provide 2 linear equations of 12 = (4+4+4) unknowns (11 independent)</a:t>
            </a:r>
          </a:p>
          <a:p>
            <a:r>
              <a:rPr lang="en-US"/>
              <a:t>All in one method (including image center): One point pair will provide 2 equations of 14 (4+4+4+2) unknowns, 2 linear equations of 20 (4+4+4+4+4) unknowns</a:t>
            </a:r>
          </a:p>
          <a:p>
            <a:endParaRPr lang="en-US"/>
          </a:p>
          <a:p>
            <a:endParaRPr lang="en-US"/>
          </a:p>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9730"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69731"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a:t>Direct parameter method: One point pair will provide 1 linear equation of 8 unknowns (7 independent)</a:t>
            </a:r>
          </a:p>
          <a:p>
            <a:r>
              <a:rPr lang="en-US"/>
              <a:t>Projection matrix method: One point pair will provide 2 linear equations of 12 = (4+4+4) unknowns (11 independent)</a:t>
            </a:r>
          </a:p>
          <a:p>
            <a:r>
              <a:rPr lang="en-US"/>
              <a:t>All in one method (including image center): One point pair will provide 2 equations of 14 (4+4+4+2) unknowns, 2 linear equations of 20 (4+4+4+4+4) unknowns</a:t>
            </a:r>
          </a:p>
          <a:p>
            <a:endParaRPr lang="en-US"/>
          </a:p>
          <a:p>
            <a:endParaRPr lang="en-US"/>
          </a:p>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058" name="Rectangle 2"/>
          <p:cNvSpPr>
            <a:spLocks noGrp="1" noRot="1" noChangeAspect="1" noChangeArrowheads="1" noTextEdit="1"/>
          </p:cNvSpPr>
          <p:nvPr>
            <p:ph type="sldImg"/>
          </p:nvPr>
        </p:nvSpPr>
        <p:spPr>
          <a:xfrm>
            <a:off x="1628775" y="560388"/>
            <a:ext cx="3724275" cy="2794000"/>
          </a:xfrm>
          <a:ln/>
        </p:spPr>
      </p:sp>
      <p:sp>
        <p:nvSpPr>
          <p:cNvPr id="8130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847875"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dirty="0"/>
              <a:t>The entire story of the camera model: from world to camera (coordinate systems), and from camera (3D) to image frame (2D).</a:t>
            </a:r>
          </a:p>
          <a:p>
            <a:endParaRPr lang="en-US" dirty="0"/>
          </a:p>
          <a:p>
            <a:r>
              <a:rPr lang="en-US" dirty="0"/>
              <a:t>The intrinsic parameters should be listed in the specifications of the camera and the frame grabber by the manufacturers, but not really….</a:t>
            </a:r>
          </a:p>
          <a:p>
            <a:endParaRPr lang="en-US" dirty="0"/>
          </a:p>
          <a:p>
            <a:r>
              <a:rPr lang="en-US" dirty="0"/>
              <a:t>The extrinsic parameters describe the pose (position and orientation) of the camera looking at the scene.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9138"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859139"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dirty="0"/>
              <a:t>The 4</a:t>
            </a:r>
            <a:r>
              <a:rPr lang="en-US" baseline="30000" dirty="0"/>
              <a:t>th</a:t>
            </a:r>
            <a:r>
              <a:rPr lang="en-US" dirty="0"/>
              <a:t> equation is derived from the three basic equations (pose, projection and frame), which directly maps a 3D world point to its frame coordinates</a:t>
            </a:r>
          </a:p>
          <a:p>
            <a:endParaRPr lang="en-US" dirty="0"/>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3170"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03171"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endParaRPr lang="en-US" dirty="0"/>
          </a:p>
          <a:p>
            <a:r>
              <a:rPr lang="en-US" dirty="0"/>
              <a:t>A BIG question: Here we assume that the coordinates of the image center are known. Can we assume (in other words) that the image center is the origin of the frame coordinate system as suggested in the textbook (p. 127)? </a:t>
            </a:r>
          </a:p>
          <a:p>
            <a:endParaRPr lang="en-US" dirty="0"/>
          </a:p>
          <a:p>
            <a:r>
              <a:rPr lang="en-US" dirty="0"/>
              <a:t>The answer is NO. Since we cannot eliminate (</a:t>
            </a:r>
            <a:r>
              <a:rPr lang="en-US" dirty="0" err="1"/>
              <a:t>Ox,Oy</a:t>
            </a:r>
            <a:r>
              <a:rPr lang="en-US" dirty="0"/>
              <a:t>) from the </a:t>
            </a:r>
            <a:r>
              <a:rPr lang="en-US" dirty="0" err="1"/>
              <a:t>linearized</a:t>
            </a:r>
            <a:r>
              <a:rPr lang="en-US" dirty="0"/>
              <a:t> equation;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5218" name="Rectangle 1026"/>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05219" name="Rectangle 1027"/>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dirty="0"/>
              <a:t>How to construct a system of linear equations</a:t>
            </a:r>
          </a:p>
          <a:p>
            <a:endParaRPr lang="en-US" dirty="0"/>
          </a:p>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266"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07267"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dirty="0"/>
              <a:t>Show what are the solutions in the blackboard</a:t>
            </a:r>
          </a:p>
          <a:p>
            <a:endParaRPr lang="en-US" dirty="0"/>
          </a:p>
          <a:p>
            <a:r>
              <a:rPr lang="en-US" dirty="0"/>
              <a:t>Trivial solution V= 0. It is not the correct solution since R cannot be all zeros</a:t>
            </a:r>
          </a:p>
          <a:p>
            <a:endParaRPr lang="en-US" dirty="0"/>
          </a:p>
          <a:p>
            <a:r>
              <a:rPr lang="en-US" dirty="0"/>
              <a:t>V0 is a solution of the homogeneous system -&gt; SO is k V0  (k any number including 0)</a:t>
            </a:r>
          </a:p>
          <a:p>
            <a:endParaRPr lang="en-US" dirty="0"/>
          </a:p>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9314"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09315"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dirty="0"/>
              <a:t>Notice the Transpose in V; simply want to say  columns of both U and V are </a:t>
            </a:r>
            <a:r>
              <a:rPr lang="en-US" dirty="0" err="1"/>
              <a:t>eigen</a:t>
            </a:r>
            <a:r>
              <a:rPr lang="en-US" dirty="0"/>
              <a:t> vectors of ….</a:t>
            </a:r>
          </a:p>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8650" y="285750"/>
            <a:ext cx="2109788" cy="38290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47700" y="285750"/>
            <a:ext cx="6178550" cy="38290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47700" y="1752600"/>
            <a:ext cx="3848100" cy="2362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52600"/>
            <a:ext cx="3848100" cy="2362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6" name="Rectangle 22"/>
          <p:cNvSpPr>
            <a:spLocks noChangeArrowheads="1"/>
          </p:cNvSpPr>
          <p:nvPr/>
        </p:nvSpPr>
        <p:spPr bwMode="auto">
          <a:xfrm>
            <a:off x="304800" y="476250"/>
            <a:ext cx="3048000" cy="342900"/>
          </a:xfrm>
          <a:prstGeom prst="rect">
            <a:avLst/>
          </a:prstGeom>
          <a:gradFill rotWithShape="0">
            <a:gsLst>
              <a:gs pos="0">
                <a:srgbClr val="292929"/>
              </a:gs>
              <a:gs pos="100000">
                <a:srgbClr val="2242A8"/>
              </a:gs>
            </a:gsLst>
            <a:lin ang="0" scaled="1"/>
          </a:gradFill>
          <a:ln w="12700">
            <a:noFill/>
            <a:miter lim="800000"/>
            <a:headEnd/>
            <a:tailEnd/>
          </a:ln>
          <a:effectLst/>
        </p:spPr>
        <p:txBody>
          <a:bodyPr wrap="none" anchor="ctr"/>
          <a:lstStyle/>
          <a:p>
            <a:endParaRPr lang="en-US"/>
          </a:p>
        </p:txBody>
      </p:sp>
      <p:sp>
        <p:nvSpPr>
          <p:cNvPr id="1047" name="Rectangle 23"/>
          <p:cNvSpPr>
            <a:spLocks noChangeArrowheads="1"/>
          </p:cNvSpPr>
          <p:nvPr/>
        </p:nvSpPr>
        <p:spPr bwMode="auto">
          <a:xfrm>
            <a:off x="533400" y="228600"/>
            <a:ext cx="228600" cy="228600"/>
          </a:xfrm>
          <a:prstGeom prst="rect">
            <a:avLst/>
          </a:prstGeom>
          <a:solidFill>
            <a:srgbClr val="424680"/>
          </a:solidFill>
          <a:ln w="12700">
            <a:solidFill>
              <a:srgbClr val="454A85"/>
            </a:solidFill>
            <a:miter lim="800000"/>
            <a:headEnd/>
            <a:tailEnd/>
          </a:ln>
          <a:effectLst/>
        </p:spPr>
        <p:txBody>
          <a:bodyPr wrap="none" anchor="ctr"/>
          <a:lstStyle/>
          <a:p>
            <a:endParaRPr lang="en-US"/>
          </a:p>
        </p:txBody>
      </p:sp>
      <p:sp>
        <p:nvSpPr>
          <p:cNvPr id="1049" name="Rectangle 25"/>
          <p:cNvSpPr>
            <a:spLocks noChangeArrowheads="1"/>
          </p:cNvSpPr>
          <p:nvPr/>
        </p:nvSpPr>
        <p:spPr bwMode="auto">
          <a:xfrm>
            <a:off x="533400" y="533400"/>
            <a:ext cx="228600" cy="228600"/>
          </a:xfrm>
          <a:prstGeom prst="rect">
            <a:avLst/>
          </a:prstGeom>
          <a:solidFill>
            <a:srgbClr val="A5253D"/>
          </a:solidFill>
          <a:ln w="12700">
            <a:solidFill>
              <a:srgbClr val="A5253D"/>
            </a:solidFill>
            <a:miter lim="800000"/>
            <a:headEnd/>
            <a:tailEnd/>
          </a:ln>
          <a:effectLst/>
        </p:spPr>
        <p:txBody>
          <a:bodyPr wrap="none" anchor="ctr"/>
          <a:lstStyle/>
          <a:p>
            <a:endParaRPr lang="en-US"/>
          </a:p>
        </p:txBody>
      </p:sp>
      <p:sp>
        <p:nvSpPr>
          <p:cNvPr id="1050" name="Rectangle 26"/>
          <p:cNvSpPr>
            <a:spLocks noChangeArrowheads="1"/>
          </p:cNvSpPr>
          <p:nvPr/>
        </p:nvSpPr>
        <p:spPr bwMode="auto">
          <a:xfrm>
            <a:off x="228600" y="838200"/>
            <a:ext cx="228600" cy="228600"/>
          </a:xfrm>
          <a:prstGeom prst="rect">
            <a:avLst/>
          </a:prstGeom>
          <a:solidFill>
            <a:srgbClr val="800000"/>
          </a:solidFill>
          <a:ln w="12700">
            <a:solidFill>
              <a:srgbClr val="800000"/>
            </a:solidFill>
            <a:miter lim="800000"/>
            <a:headEnd/>
            <a:tailEnd/>
          </a:ln>
          <a:effectLst/>
        </p:spPr>
        <p:txBody>
          <a:bodyPr wrap="none" anchor="ctr"/>
          <a:lstStyle/>
          <a:p>
            <a:endParaRPr lang="en-US"/>
          </a:p>
        </p:txBody>
      </p:sp>
      <p:sp>
        <p:nvSpPr>
          <p:cNvPr id="1051" name="Rectangle 27"/>
          <p:cNvSpPr>
            <a:spLocks noChangeArrowheads="1"/>
          </p:cNvSpPr>
          <p:nvPr/>
        </p:nvSpPr>
        <p:spPr bwMode="auto">
          <a:xfrm>
            <a:off x="228600" y="228600"/>
            <a:ext cx="228600" cy="228600"/>
          </a:xfrm>
          <a:prstGeom prst="rect">
            <a:avLst/>
          </a:prstGeom>
          <a:solidFill>
            <a:srgbClr val="D82204"/>
          </a:solidFill>
          <a:ln w="12700">
            <a:solidFill>
              <a:srgbClr val="D82204"/>
            </a:solidFill>
            <a:miter lim="800000"/>
            <a:headEnd/>
            <a:tailEnd/>
          </a:ln>
          <a:effectLst/>
        </p:spPr>
        <p:txBody>
          <a:bodyPr wrap="none" anchor="ctr"/>
          <a:lstStyle/>
          <a:p>
            <a:endParaRPr lang="en-US"/>
          </a:p>
        </p:txBody>
      </p:sp>
      <p:sp>
        <p:nvSpPr>
          <p:cNvPr id="1052" name="Rectangle 28"/>
          <p:cNvSpPr>
            <a:spLocks noChangeArrowheads="1"/>
          </p:cNvSpPr>
          <p:nvPr/>
        </p:nvSpPr>
        <p:spPr bwMode="auto">
          <a:xfrm>
            <a:off x="228600" y="533400"/>
            <a:ext cx="228600" cy="228600"/>
          </a:xfrm>
          <a:prstGeom prst="rect">
            <a:avLst/>
          </a:prstGeom>
          <a:solidFill>
            <a:schemeClr val="accent1"/>
          </a:solidFill>
          <a:ln w="12700">
            <a:solidFill>
              <a:schemeClr val="accent1"/>
            </a:solidFill>
            <a:miter lim="800000"/>
            <a:headEnd/>
            <a:tailEnd/>
          </a:ln>
          <a:effectLst/>
        </p:spPr>
        <p:txBody>
          <a:bodyPr wrap="none" anchor="ctr"/>
          <a:lstStyle/>
          <a:p>
            <a:endParaRPr lang="en-US"/>
          </a:p>
        </p:txBody>
      </p:sp>
      <p:sp>
        <p:nvSpPr>
          <p:cNvPr id="1053" name="Rectangle 29"/>
          <p:cNvSpPr>
            <a:spLocks noChangeArrowheads="1"/>
          </p:cNvSpPr>
          <p:nvPr/>
        </p:nvSpPr>
        <p:spPr bwMode="auto">
          <a:xfrm>
            <a:off x="533400" y="838200"/>
            <a:ext cx="228600" cy="228600"/>
          </a:xfrm>
          <a:prstGeom prst="rect">
            <a:avLst/>
          </a:prstGeom>
          <a:solidFill>
            <a:srgbClr val="AA583E"/>
          </a:solidFill>
          <a:ln w="12700">
            <a:noFill/>
            <a:miter lim="800000"/>
            <a:headEnd/>
            <a:tailEnd/>
          </a:ln>
          <a:effectLst/>
        </p:spPr>
        <p:txBody>
          <a:bodyPr wrap="none" anchor="ctr"/>
          <a:lstStyle/>
          <a:p>
            <a:endParaRPr lang="en-US"/>
          </a:p>
        </p:txBody>
      </p:sp>
      <p:sp>
        <p:nvSpPr>
          <p:cNvPr id="1059" name="Rectangle 35"/>
          <p:cNvSpPr>
            <a:spLocks noChangeArrowheads="1"/>
          </p:cNvSpPr>
          <p:nvPr/>
        </p:nvSpPr>
        <p:spPr bwMode="auto">
          <a:xfrm>
            <a:off x="3352800" y="476250"/>
            <a:ext cx="5656263" cy="342900"/>
          </a:xfrm>
          <a:prstGeom prst="rect">
            <a:avLst/>
          </a:prstGeom>
          <a:solidFill>
            <a:srgbClr val="2242A8"/>
          </a:solidFill>
          <a:ln w="12700">
            <a:noFill/>
            <a:miter lim="800000"/>
            <a:headEnd/>
            <a:tailEnd/>
          </a:ln>
          <a:effectLst/>
        </p:spPr>
        <p:txBody>
          <a:bodyPr wrap="none" anchor="ctr"/>
          <a:lstStyle/>
          <a:p>
            <a:endParaRPr lang="en-US"/>
          </a:p>
        </p:txBody>
      </p:sp>
      <p:sp>
        <p:nvSpPr>
          <p:cNvPr id="1031" name="Rectangle 7"/>
          <p:cNvSpPr>
            <a:spLocks noGrp="1" noChangeArrowheads="1"/>
          </p:cNvSpPr>
          <p:nvPr>
            <p:ph type="title"/>
          </p:nvPr>
        </p:nvSpPr>
        <p:spPr bwMode="auto">
          <a:xfrm>
            <a:off x="3876675" y="285750"/>
            <a:ext cx="5211763" cy="609600"/>
          </a:xfrm>
          <a:prstGeom prst="rect">
            <a:avLst/>
          </a:prstGeom>
          <a:noFill/>
          <a:ln w="12700">
            <a:noFill/>
            <a:miter lim="800000"/>
            <a:headEnd/>
            <a:tailEnd/>
          </a:ln>
          <a:effectLst>
            <a:outerShdw dist="35921" dir="2700000" algn="ctr" rotWithShape="0">
              <a:schemeClr val="bg2"/>
            </a:outerShdw>
          </a:effectLst>
        </p:spPr>
        <p:txBody>
          <a:bodyPr vert="horz" wrap="square" lIns="90487" tIns="44450" rIns="90487" bIns="44450" numCol="1" anchor="b" anchorCtr="0" compatLnSpc="1">
            <a:prstTxWarp prst="textNoShape">
              <a:avLst/>
            </a:prstTxWarp>
          </a:bodyPr>
          <a:lstStyle/>
          <a:p>
            <a:pPr lvl="0"/>
            <a:r>
              <a:rPr lang="en-US"/>
              <a:t>Click to edit Master title style</a:t>
            </a:r>
          </a:p>
        </p:txBody>
      </p:sp>
      <p:sp>
        <p:nvSpPr>
          <p:cNvPr id="1029" name="Rectangle 5"/>
          <p:cNvSpPr>
            <a:spLocks noGrp="1" noChangeArrowheads="1"/>
          </p:cNvSpPr>
          <p:nvPr>
            <p:ph type="body" idx="1"/>
          </p:nvPr>
        </p:nvSpPr>
        <p:spPr bwMode="auto">
          <a:xfrm>
            <a:off x="647700" y="1752600"/>
            <a:ext cx="7848600" cy="2362200"/>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069" name="Group 45"/>
          <p:cNvGrpSpPr>
            <a:grpSpLocks/>
          </p:cNvGrpSpPr>
          <p:nvPr userDrawn="1"/>
        </p:nvGrpSpPr>
        <p:grpSpPr bwMode="auto">
          <a:xfrm>
            <a:off x="762000" y="190500"/>
            <a:ext cx="2819400" cy="638175"/>
            <a:chOff x="480" y="120"/>
            <a:chExt cx="1776" cy="402"/>
          </a:xfrm>
        </p:grpSpPr>
        <p:sp>
          <p:nvSpPr>
            <p:cNvPr id="1070" name="Text Box 46"/>
            <p:cNvSpPr txBox="1">
              <a:spLocks noChangeArrowheads="1"/>
            </p:cNvSpPr>
            <p:nvPr userDrawn="1"/>
          </p:nvSpPr>
          <p:spPr bwMode="auto">
            <a:xfrm>
              <a:off x="480" y="120"/>
              <a:ext cx="1339" cy="212"/>
            </a:xfrm>
            <a:prstGeom prst="rect">
              <a:avLst/>
            </a:prstGeom>
            <a:noFill/>
            <a:ln w="12700">
              <a:noFill/>
              <a:miter lim="800000"/>
              <a:headEnd/>
              <a:tailEnd/>
            </a:ln>
            <a:effectLst/>
          </p:spPr>
          <p:txBody>
            <a:bodyPr wrap="none">
              <a:spAutoFit/>
            </a:bodyPr>
            <a:lstStyle/>
            <a:p>
              <a:r>
                <a:rPr lang="en-US" sz="1600">
                  <a:solidFill>
                    <a:srgbClr val="0066FF"/>
                  </a:solidFill>
                </a:rPr>
                <a:t>3D Computer Vision</a:t>
              </a:r>
            </a:p>
          </p:txBody>
        </p:sp>
        <p:sp>
          <p:nvSpPr>
            <p:cNvPr id="1071" name="Text Box 47"/>
            <p:cNvSpPr txBox="1">
              <a:spLocks noChangeArrowheads="1"/>
            </p:cNvSpPr>
            <p:nvPr userDrawn="1"/>
          </p:nvSpPr>
          <p:spPr bwMode="auto">
            <a:xfrm>
              <a:off x="624" y="291"/>
              <a:ext cx="1632" cy="231"/>
            </a:xfrm>
            <a:prstGeom prst="rect">
              <a:avLst/>
            </a:prstGeom>
            <a:noFill/>
            <a:ln w="12700">
              <a:noFill/>
              <a:miter lim="800000"/>
              <a:headEnd/>
              <a:tailEnd/>
            </a:ln>
            <a:effectLst/>
          </p:spPr>
          <p:txBody>
            <a:bodyPr>
              <a:spAutoFit/>
            </a:bodyPr>
            <a:lstStyle/>
            <a:p>
              <a:r>
                <a:rPr lang="en-US">
                  <a:solidFill>
                    <a:srgbClr val="0066FF"/>
                  </a:solidFill>
                </a:rPr>
                <a:t>and Video Computing</a:t>
              </a:r>
            </a:p>
          </p:txBody>
        </p:sp>
      </p:gr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2800" b="1">
          <a:solidFill>
            <a:srgbClr val="B2B2B2"/>
          </a:solidFill>
          <a:latin typeface="+mj-lt"/>
          <a:ea typeface="+mj-ea"/>
          <a:cs typeface="+mj-cs"/>
        </a:defRPr>
      </a:lvl1pPr>
      <a:lvl2pPr algn="ctr" rtl="0" eaLnBrk="0" fontAlgn="base" hangingPunct="0">
        <a:spcBef>
          <a:spcPct val="0"/>
        </a:spcBef>
        <a:spcAft>
          <a:spcPct val="0"/>
        </a:spcAft>
        <a:defRPr sz="2800" b="1">
          <a:solidFill>
            <a:srgbClr val="B2B2B2"/>
          </a:solidFill>
          <a:latin typeface="Arial" charset="0"/>
        </a:defRPr>
      </a:lvl2pPr>
      <a:lvl3pPr algn="ctr" rtl="0" eaLnBrk="0" fontAlgn="base" hangingPunct="0">
        <a:spcBef>
          <a:spcPct val="0"/>
        </a:spcBef>
        <a:spcAft>
          <a:spcPct val="0"/>
        </a:spcAft>
        <a:defRPr sz="2800" b="1">
          <a:solidFill>
            <a:srgbClr val="B2B2B2"/>
          </a:solidFill>
          <a:latin typeface="Arial" charset="0"/>
        </a:defRPr>
      </a:lvl3pPr>
      <a:lvl4pPr algn="ctr" rtl="0" eaLnBrk="0" fontAlgn="base" hangingPunct="0">
        <a:spcBef>
          <a:spcPct val="0"/>
        </a:spcBef>
        <a:spcAft>
          <a:spcPct val="0"/>
        </a:spcAft>
        <a:defRPr sz="2800" b="1">
          <a:solidFill>
            <a:srgbClr val="B2B2B2"/>
          </a:solidFill>
          <a:latin typeface="Arial" charset="0"/>
        </a:defRPr>
      </a:lvl4pPr>
      <a:lvl5pPr algn="ctr" rtl="0" eaLnBrk="0" fontAlgn="base" hangingPunct="0">
        <a:spcBef>
          <a:spcPct val="0"/>
        </a:spcBef>
        <a:spcAft>
          <a:spcPct val="0"/>
        </a:spcAft>
        <a:defRPr sz="2800" b="1">
          <a:solidFill>
            <a:srgbClr val="B2B2B2"/>
          </a:solidFill>
          <a:latin typeface="Arial" charset="0"/>
        </a:defRPr>
      </a:lvl5pPr>
      <a:lvl6pPr marL="457200" algn="ctr" rtl="0" eaLnBrk="0" fontAlgn="base" hangingPunct="0">
        <a:spcBef>
          <a:spcPct val="0"/>
        </a:spcBef>
        <a:spcAft>
          <a:spcPct val="0"/>
        </a:spcAft>
        <a:defRPr sz="2800" b="1">
          <a:solidFill>
            <a:srgbClr val="B2B2B2"/>
          </a:solidFill>
          <a:latin typeface="Arial" charset="0"/>
        </a:defRPr>
      </a:lvl6pPr>
      <a:lvl7pPr marL="914400" algn="ctr" rtl="0" eaLnBrk="0" fontAlgn="base" hangingPunct="0">
        <a:spcBef>
          <a:spcPct val="0"/>
        </a:spcBef>
        <a:spcAft>
          <a:spcPct val="0"/>
        </a:spcAft>
        <a:defRPr sz="2800" b="1">
          <a:solidFill>
            <a:srgbClr val="B2B2B2"/>
          </a:solidFill>
          <a:latin typeface="Arial" charset="0"/>
        </a:defRPr>
      </a:lvl7pPr>
      <a:lvl8pPr marL="1371600" algn="ctr" rtl="0" eaLnBrk="0" fontAlgn="base" hangingPunct="0">
        <a:spcBef>
          <a:spcPct val="0"/>
        </a:spcBef>
        <a:spcAft>
          <a:spcPct val="0"/>
        </a:spcAft>
        <a:defRPr sz="2800" b="1">
          <a:solidFill>
            <a:srgbClr val="B2B2B2"/>
          </a:solidFill>
          <a:latin typeface="Arial" charset="0"/>
        </a:defRPr>
      </a:lvl8pPr>
      <a:lvl9pPr marL="1828800" algn="ctr" rtl="0" eaLnBrk="0" fontAlgn="base" hangingPunct="0">
        <a:spcBef>
          <a:spcPct val="0"/>
        </a:spcBef>
        <a:spcAft>
          <a:spcPct val="0"/>
        </a:spcAft>
        <a:defRPr sz="2800" b="1">
          <a:solidFill>
            <a:srgbClr val="B2B2B2"/>
          </a:solidFill>
          <a:latin typeface="Arial" charset="0"/>
        </a:defRPr>
      </a:lvl9pPr>
    </p:titleStyle>
    <p:bodyStyle>
      <a:lvl1pPr marL="342900" indent="-342900" algn="l" rtl="0" eaLnBrk="0" fontAlgn="base" hangingPunct="0">
        <a:spcBef>
          <a:spcPct val="20000"/>
        </a:spcBef>
        <a:spcAft>
          <a:spcPct val="0"/>
        </a:spcAft>
        <a:buClr>
          <a:srgbClr val="0066FF"/>
        </a:buClr>
        <a:buSzPct val="75000"/>
        <a:buFont typeface="Zapf Dingbats" charset="2"/>
        <a:buChar char="n"/>
        <a:defRPr sz="2400">
          <a:solidFill>
            <a:srgbClr val="C0C0C0"/>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Zapf Dingbats" charset="2"/>
        <a:buChar char="l"/>
        <a:defRPr sz="2200">
          <a:solidFill>
            <a:srgbClr val="C0C0C0"/>
          </a:solidFill>
          <a:latin typeface="+mn-lt"/>
        </a:defRPr>
      </a:lvl2pPr>
      <a:lvl3pPr marL="1085850" indent="-228600" algn="l" rtl="0" eaLnBrk="0" fontAlgn="base" hangingPunct="0">
        <a:spcBef>
          <a:spcPct val="20000"/>
        </a:spcBef>
        <a:spcAft>
          <a:spcPct val="0"/>
        </a:spcAft>
        <a:buClr>
          <a:srgbClr val="0066FF"/>
        </a:buClr>
        <a:buSzPct val="55000"/>
        <a:buFont typeface="Zapf Dingbats" charset="2"/>
        <a:buChar char="n"/>
        <a:defRPr sz="2000">
          <a:solidFill>
            <a:srgbClr val="C0C0C0"/>
          </a:solidFill>
          <a:latin typeface="+mn-lt"/>
        </a:defRPr>
      </a:lvl3pPr>
      <a:lvl4pPr marL="1428750" indent="-228600" algn="l" rtl="0" eaLnBrk="0" fontAlgn="base" hangingPunct="0">
        <a:spcBef>
          <a:spcPct val="20000"/>
        </a:spcBef>
        <a:spcAft>
          <a:spcPct val="0"/>
        </a:spcAft>
        <a:buClr>
          <a:schemeClr val="tx2"/>
        </a:buClr>
        <a:buSzPct val="55000"/>
        <a:buFont typeface="Monotype Sorts" pitchFamily="2" charset="2"/>
        <a:buChar char="n"/>
        <a:defRPr>
          <a:solidFill>
            <a:srgbClr val="C0C0C0"/>
          </a:solidFill>
          <a:latin typeface="+mn-lt"/>
        </a:defRPr>
      </a:lvl4pPr>
      <a:lvl5pPr marL="17716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5pPr>
      <a:lvl6pPr marL="22288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6pPr>
      <a:lvl7pPr marL="26860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7pPr>
      <a:lvl8pPr marL="31432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8pPr>
      <a:lvl9pPr marL="36004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20.bin"/><Relationship Id="rId13" Type="http://schemas.openxmlformats.org/officeDocument/2006/relationships/image" Target="../media/image21.wmf"/><Relationship Id="rId3" Type="http://schemas.openxmlformats.org/officeDocument/2006/relationships/notesSlide" Target="../notesSlides/notesSlide10.xml"/><Relationship Id="rId7" Type="http://schemas.openxmlformats.org/officeDocument/2006/relationships/image" Target="../media/image18.wmf"/><Relationship Id="rId12"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9.bin"/><Relationship Id="rId11" Type="http://schemas.openxmlformats.org/officeDocument/2006/relationships/image" Target="../media/image20.wmf"/><Relationship Id="rId5" Type="http://schemas.openxmlformats.org/officeDocument/2006/relationships/image" Target="../media/image16.wmf"/><Relationship Id="rId15" Type="http://schemas.openxmlformats.org/officeDocument/2006/relationships/image" Target="../media/image22.wmf"/><Relationship Id="rId10" Type="http://schemas.openxmlformats.org/officeDocument/2006/relationships/oleObject" Target="../embeddings/oleObject21.bin"/><Relationship Id="rId4" Type="http://schemas.openxmlformats.org/officeDocument/2006/relationships/oleObject" Target="../embeddings/oleObject18.bin"/><Relationship Id="rId9" Type="http://schemas.openxmlformats.org/officeDocument/2006/relationships/image" Target="../media/image19.wmf"/><Relationship Id="rId14" Type="http://schemas.openxmlformats.org/officeDocument/2006/relationships/oleObject" Target="../embeddings/oleObject23.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5.bin"/><Relationship Id="rId5" Type="http://schemas.openxmlformats.org/officeDocument/2006/relationships/image" Target="../media/image16.wmf"/><Relationship Id="rId4" Type="http://schemas.openxmlformats.org/officeDocument/2006/relationships/oleObject" Target="../embeddings/oleObject24.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notesSlide" Target="../notesSlides/notesSlide12.xml"/><Relationship Id="rId7" Type="http://schemas.openxmlformats.org/officeDocument/2006/relationships/image" Target="../media/image24.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27.bin"/><Relationship Id="rId5" Type="http://schemas.openxmlformats.org/officeDocument/2006/relationships/image" Target="../media/image23.wmf"/><Relationship Id="rId4" Type="http://schemas.openxmlformats.org/officeDocument/2006/relationships/oleObject" Target="../embeddings/oleObject26.bin"/><Relationship Id="rId9" Type="http://schemas.openxmlformats.org/officeDocument/2006/relationships/image" Target="../media/image25.w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22.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30.bin"/><Relationship Id="rId5" Type="http://schemas.openxmlformats.org/officeDocument/2006/relationships/image" Target="../media/image26.wmf"/><Relationship Id="rId4" Type="http://schemas.openxmlformats.org/officeDocument/2006/relationships/oleObject" Target="../embeddings/oleObject29.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28.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32.bin"/><Relationship Id="rId5" Type="http://schemas.openxmlformats.org/officeDocument/2006/relationships/image" Target="../media/image27.wmf"/><Relationship Id="rId4" Type="http://schemas.openxmlformats.org/officeDocument/2006/relationships/oleObject" Target="../embeddings/oleObject31.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notesSlide" Target="../notesSlides/notesSlide15.xml"/><Relationship Id="rId7"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34.bin"/><Relationship Id="rId5" Type="http://schemas.openxmlformats.org/officeDocument/2006/relationships/image" Target="../media/image14.wmf"/><Relationship Id="rId4" Type="http://schemas.openxmlformats.org/officeDocument/2006/relationships/oleObject" Target="../embeddings/oleObject33.bin"/><Relationship Id="rId9" Type="http://schemas.openxmlformats.org/officeDocument/2006/relationships/image" Target="../media/image29.w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38.bin"/><Relationship Id="rId13" Type="http://schemas.openxmlformats.org/officeDocument/2006/relationships/image" Target="../media/image34.wmf"/><Relationship Id="rId18" Type="http://schemas.openxmlformats.org/officeDocument/2006/relationships/oleObject" Target="../embeddings/oleObject43.bin"/><Relationship Id="rId3" Type="http://schemas.openxmlformats.org/officeDocument/2006/relationships/notesSlide" Target="../notesSlides/notesSlide16.xml"/><Relationship Id="rId21" Type="http://schemas.openxmlformats.org/officeDocument/2006/relationships/image" Target="../media/image38.wmf"/><Relationship Id="rId7" Type="http://schemas.openxmlformats.org/officeDocument/2006/relationships/image" Target="../media/image31.wmf"/><Relationship Id="rId12" Type="http://schemas.openxmlformats.org/officeDocument/2006/relationships/oleObject" Target="../embeddings/oleObject40.bin"/><Relationship Id="rId17" Type="http://schemas.openxmlformats.org/officeDocument/2006/relationships/image" Target="../media/image36.wmf"/><Relationship Id="rId2" Type="http://schemas.openxmlformats.org/officeDocument/2006/relationships/slideLayout" Target="../slideLayouts/slideLayout2.xml"/><Relationship Id="rId16" Type="http://schemas.openxmlformats.org/officeDocument/2006/relationships/oleObject" Target="../embeddings/oleObject42.bin"/><Relationship Id="rId20" Type="http://schemas.openxmlformats.org/officeDocument/2006/relationships/oleObject" Target="../embeddings/oleObject44.bin"/><Relationship Id="rId1" Type="http://schemas.openxmlformats.org/officeDocument/2006/relationships/vmlDrawing" Target="../drawings/vmlDrawing13.vml"/><Relationship Id="rId6" Type="http://schemas.openxmlformats.org/officeDocument/2006/relationships/oleObject" Target="../embeddings/oleObject37.bin"/><Relationship Id="rId11" Type="http://schemas.openxmlformats.org/officeDocument/2006/relationships/image" Target="../media/image33.wmf"/><Relationship Id="rId5" Type="http://schemas.openxmlformats.org/officeDocument/2006/relationships/image" Target="../media/image30.wmf"/><Relationship Id="rId15" Type="http://schemas.openxmlformats.org/officeDocument/2006/relationships/image" Target="../media/image35.wmf"/><Relationship Id="rId10" Type="http://schemas.openxmlformats.org/officeDocument/2006/relationships/oleObject" Target="../embeddings/oleObject39.bin"/><Relationship Id="rId19" Type="http://schemas.openxmlformats.org/officeDocument/2006/relationships/image" Target="../media/image37.wmf"/><Relationship Id="rId4" Type="http://schemas.openxmlformats.org/officeDocument/2006/relationships/oleObject" Target="../embeddings/oleObject36.bin"/><Relationship Id="rId9" Type="http://schemas.openxmlformats.org/officeDocument/2006/relationships/image" Target="../media/image32.wmf"/><Relationship Id="rId14" Type="http://schemas.openxmlformats.org/officeDocument/2006/relationships/oleObject" Target="../embeddings/oleObject41.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47.bin"/><Relationship Id="rId3" Type="http://schemas.openxmlformats.org/officeDocument/2006/relationships/notesSlide" Target="../notesSlides/notesSlide17.xml"/><Relationship Id="rId7" Type="http://schemas.openxmlformats.org/officeDocument/2006/relationships/image" Target="../media/image40.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46.bin"/><Relationship Id="rId11" Type="http://schemas.openxmlformats.org/officeDocument/2006/relationships/image" Target="../media/image31.wmf"/><Relationship Id="rId5" Type="http://schemas.openxmlformats.org/officeDocument/2006/relationships/image" Target="../media/image39.wmf"/><Relationship Id="rId10" Type="http://schemas.openxmlformats.org/officeDocument/2006/relationships/oleObject" Target="../embeddings/oleObject48.bin"/><Relationship Id="rId4" Type="http://schemas.openxmlformats.org/officeDocument/2006/relationships/oleObject" Target="../embeddings/oleObject45.bin"/><Relationship Id="rId9" Type="http://schemas.openxmlformats.org/officeDocument/2006/relationships/image" Target="../media/image41.wmf"/></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42.wmf"/><Relationship Id="rId4" Type="http://schemas.openxmlformats.org/officeDocument/2006/relationships/oleObject" Target="../embeddings/oleObject49.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52.bin"/><Relationship Id="rId13" Type="http://schemas.openxmlformats.org/officeDocument/2006/relationships/image" Target="../media/image46.wmf"/><Relationship Id="rId3" Type="http://schemas.openxmlformats.org/officeDocument/2006/relationships/notesSlide" Target="../notesSlides/notesSlide19.xml"/><Relationship Id="rId7" Type="http://schemas.openxmlformats.org/officeDocument/2006/relationships/image" Target="../media/image31.wmf"/><Relationship Id="rId12" Type="http://schemas.openxmlformats.org/officeDocument/2006/relationships/oleObject" Target="../embeddings/oleObject54.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51.bin"/><Relationship Id="rId11" Type="http://schemas.openxmlformats.org/officeDocument/2006/relationships/image" Target="../media/image45.wmf"/><Relationship Id="rId5" Type="http://schemas.openxmlformats.org/officeDocument/2006/relationships/image" Target="../media/image43.wmf"/><Relationship Id="rId10" Type="http://schemas.openxmlformats.org/officeDocument/2006/relationships/oleObject" Target="../embeddings/oleObject53.bin"/><Relationship Id="rId4" Type="http://schemas.openxmlformats.org/officeDocument/2006/relationships/oleObject" Target="../embeddings/oleObject50.bin"/><Relationship Id="rId9" Type="http://schemas.openxmlformats.org/officeDocument/2006/relationships/image" Target="../media/image44.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57.bin"/><Relationship Id="rId3" Type="http://schemas.openxmlformats.org/officeDocument/2006/relationships/notesSlide" Target="../notesSlides/notesSlide20.xml"/><Relationship Id="rId7" Type="http://schemas.openxmlformats.org/officeDocument/2006/relationships/image" Target="../media/image48.w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56.bin"/><Relationship Id="rId11" Type="http://schemas.openxmlformats.org/officeDocument/2006/relationships/image" Target="../media/image50.wmf"/><Relationship Id="rId5" Type="http://schemas.openxmlformats.org/officeDocument/2006/relationships/image" Target="../media/image47.wmf"/><Relationship Id="rId10" Type="http://schemas.openxmlformats.org/officeDocument/2006/relationships/oleObject" Target="../embeddings/oleObject58.bin"/><Relationship Id="rId4" Type="http://schemas.openxmlformats.org/officeDocument/2006/relationships/oleObject" Target="../embeddings/oleObject55.bin"/><Relationship Id="rId9" Type="http://schemas.openxmlformats.org/officeDocument/2006/relationships/image" Target="../media/image49.wmf"/></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51.wmf"/><Relationship Id="rId4" Type="http://schemas.openxmlformats.org/officeDocument/2006/relationships/oleObject" Target="../embeddings/oleObject59.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62.bin"/><Relationship Id="rId3" Type="http://schemas.openxmlformats.org/officeDocument/2006/relationships/notesSlide" Target="../notesSlides/notesSlide33.xml"/><Relationship Id="rId7" Type="http://schemas.openxmlformats.org/officeDocument/2006/relationships/image" Target="../media/image55.w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61.bin"/><Relationship Id="rId11" Type="http://schemas.openxmlformats.org/officeDocument/2006/relationships/image" Target="../media/image57.wmf"/><Relationship Id="rId5" Type="http://schemas.openxmlformats.org/officeDocument/2006/relationships/image" Target="../media/image54.wmf"/><Relationship Id="rId10" Type="http://schemas.openxmlformats.org/officeDocument/2006/relationships/oleObject" Target="../embeddings/oleObject63.bin"/><Relationship Id="rId4" Type="http://schemas.openxmlformats.org/officeDocument/2006/relationships/oleObject" Target="../embeddings/oleObject60.bin"/><Relationship Id="rId9" Type="http://schemas.openxmlformats.org/officeDocument/2006/relationships/image" Target="../media/image56.wmf"/></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66.bin"/><Relationship Id="rId3" Type="http://schemas.openxmlformats.org/officeDocument/2006/relationships/notesSlide" Target="../notesSlides/notesSlide34.xml"/><Relationship Id="rId7" Type="http://schemas.openxmlformats.org/officeDocument/2006/relationships/image" Target="../media/image59.w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65.bin"/><Relationship Id="rId11" Type="http://schemas.openxmlformats.org/officeDocument/2006/relationships/image" Target="../media/image61.wmf"/><Relationship Id="rId5" Type="http://schemas.openxmlformats.org/officeDocument/2006/relationships/image" Target="../media/image58.wmf"/><Relationship Id="rId10" Type="http://schemas.openxmlformats.org/officeDocument/2006/relationships/oleObject" Target="../embeddings/oleObject67.bin"/><Relationship Id="rId4" Type="http://schemas.openxmlformats.org/officeDocument/2006/relationships/oleObject" Target="../embeddings/oleObject64.bin"/><Relationship Id="rId9" Type="http://schemas.openxmlformats.org/officeDocument/2006/relationships/image" Target="../media/image60.wmf"/></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70.bin"/><Relationship Id="rId3" Type="http://schemas.openxmlformats.org/officeDocument/2006/relationships/notesSlide" Target="../notesSlides/notesSlide35.xml"/><Relationship Id="rId7" Type="http://schemas.openxmlformats.org/officeDocument/2006/relationships/image" Target="../media/image61.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69.bin"/><Relationship Id="rId11" Type="http://schemas.openxmlformats.org/officeDocument/2006/relationships/image" Target="../media/image63.wmf"/><Relationship Id="rId5" Type="http://schemas.openxmlformats.org/officeDocument/2006/relationships/image" Target="../media/image59.wmf"/><Relationship Id="rId10" Type="http://schemas.openxmlformats.org/officeDocument/2006/relationships/oleObject" Target="../embeddings/oleObject71.bin"/><Relationship Id="rId4" Type="http://schemas.openxmlformats.org/officeDocument/2006/relationships/oleObject" Target="../embeddings/oleObject68.bin"/><Relationship Id="rId9" Type="http://schemas.openxmlformats.org/officeDocument/2006/relationships/image" Target="../media/image62.wmf"/></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74.bin"/><Relationship Id="rId3" Type="http://schemas.openxmlformats.org/officeDocument/2006/relationships/notesSlide" Target="../notesSlides/notesSlide36.xml"/><Relationship Id="rId7" Type="http://schemas.openxmlformats.org/officeDocument/2006/relationships/image" Target="../media/image65.wmf"/><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73.bin"/><Relationship Id="rId5" Type="http://schemas.openxmlformats.org/officeDocument/2006/relationships/image" Target="../media/image64.wmf"/><Relationship Id="rId4" Type="http://schemas.openxmlformats.org/officeDocument/2006/relationships/oleObject" Target="../embeddings/oleObject72.bin"/><Relationship Id="rId9" Type="http://schemas.openxmlformats.org/officeDocument/2006/relationships/image" Target="../media/image66.wm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5.xml"/><Relationship Id="rId7"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6.wmf"/><Relationship Id="rId5" Type="http://schemas.openxmlformats.org/officeDocument/2006/relationships/image" Target="../media/image3.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5.wmf"/></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6.xml"/><Relationship Id="rId7"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7.bin"/><Relationship Id="rId5" Type="http://schemas.openxmlformats.org/officeDocument/2006/relationships/image" Target="../media/image7.wmf"/><Relationship Id="rId4" Type="http://schemas.openxmlformats.org/officeDocument/2006/relationships/oleObject" Target="../embeddings/oleObject6.bin"/><Relationship Id="rId9" Type="http://schemas.openxmlformats.org/officeDocument/2006/relationships/image" Target="../media/image9.w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notesSlide" Target="../notesSlides/notesSlide7.xml"/><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0.bin"/><Relationship Id="rId11" Type="http://schemas.openxmlformats.org/officeDocument/2006/relationships/image" Target="../media/image13.wmf"/><Relationship Id="rId5" Type="http://schemas.openxmlformats.org/officeDocument/2006/relationships/image" Target="../media/image10.wmf"/><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12.w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notesSlide" Target="../notesSlides/notesSlide8.xml"/><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4.bin"/><Relationship Id="rId5" Type="http://schemas.openxmlformats.org/officeDocument/2006/relationships/image" Target="../media/image12.wmf"/><Relationship Id="rId4" Type="http://schemas.openxmlformats.org/officeDocument/2006/relationships/oleObject" Target="../embeddings/oleObject13.bin"/><Relationship Id="rId9" Type="http://schemas.openxmlformats.org/officeDocument/2006/relationships/image" Target="../media/image15.w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7.bin"/><Relationship Id="rId5" Type="http://schemas.openxmlformats.org/officeDocument/2006/relationships/image" Target="../media/image16.wmf"/><Relationship Id="rId4" Type="http://schemas.openxmlformats.org/officeDocument/2006/relationships/oleObject" Target="../embeddings/oleObject1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1504" name="Object 16"/>
          <p:cNvGraphicFramePr>
            <a:graphicFrameLocks noChangeAspect="1"/>
          </p:cNvGraphicFramePr>
          <p:nvPr/>
        </p:nvGraphicFramePr>
        <p:xfrm>
          <a:off x="1965325" y="2881313"/>
          <a:ext cx="1981200" cy="1587500"/>
        </p:xfrm>
        <a:graphic>
          <a:graphicData uri="http://schemas.openxmlformats.org/presentationml/2006/ole">
            <mc:AlternateContent xmlns:mc="http://schemas.openxmlformats.org/markup-compatibility/2006">
              <mc:Choice xmlns:v="urn:schemas-microsoft-com:vml" Requires="v">
                <p:oleObj spid="_x0000_s191526" r:id="rId4" imgW="1286256" imgH="1030224" progId="">
                  <p:embed/>
                </p:oleObj>
              </mc:Choice>
              <mc:Fallback>
                <p:oleObj r:id="rId4" imgW="1286256" imgH="1030224" progId="">
                  <p:embed/>
                  <p:pic>
                    <p:nvPicPr>
                      <p:cNvPr id="0"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5325" y="2881313"/>
                        <a:ext cx="1981200" cy="15875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91500" name="Rectangle 12"/>
          <p:cNvSpPr>
            <a:spLocks noGrp="1" noChangeArrowheads="1"/>
          </p:cNvSpPr>
          <p:nvPr>
            <p:ph type="title"/>
          </p:nvPr>
        </p:nvSpPr>
        <p:spPr>
          <a:xfrm>
            <a:off x="6294438" y="381000"/>
            <a:ext cx="2849562" cy="533400"/>
          </a:xfrm>
        </p:spPr>
        <p:txBody>
          <a:bodyPr/>
          <a:lstStyle/>
          <a:p>
            <a:r>
              <a:rPr lang="en-US" sz="3200">
                <a:solidFill>
                  <a:srgbClr val="969696"/>
                </a:solidFill>
              </a:rPr>
              <a:t>3D Vision</a:t>
            </a:r>
          </a:p>
        </p:txBody>
      </p:sp>
      <p:sp>
        <p:nvSpPr>
          <p:cNvPr id="191501" name="Rectangle 13"/>
          <p:cNvSpPr>
            <a:spLocks noGrp="1" noChangeArrowheads="1"/>
          </p:cNvSpPr>
          <p:nvPr>
            <p:ph type="body" idx="1"/>
          </p:nvPr>
        </p:nvSpPr>
        <p:spPr>
          <a:xfrm>
            <a:off x="3810000" y="3429000"/>
            <a:ext cx="3673475" cy="1093788"/>
          </a:xfrm>
        </p:spPr>
        <p:txBody>
          <a:bodyPr/>
          <a:lstStyle/>
          <a:p>
            <a:pPr algn="ctr">
              <a:lnSpc>
                <a:spcPct val="90000"/>
              </a:lnSpc>
              <a:buFont typeface="Zapf Dingbats" charset="2"/>
              <a:buNone/>
            </a:pPr>
            <a:r>
              <a:rPr lang="en-US" sz="3200">
                <a:solidFill>
                  <a:srgbClr val="D82204"/>
                </a:solidFill>
              </a:rPr>
              <a:t>Topic 2 of Part II</a:t>
            </a:r>
          </a:p>
          <a:p>
            <a:pPr algn="ctr">
              <a:lnSpc>
                <a:spcPct val="90000"/>
              </a:lnSpc>
              <a:buFont typeface="Zapf Dingbats" charset="2"/>
              <a:buNone/>
            </a:pPr>
            <a:r>
              <a:rPr lang="en-US" sz="3200">
                <a:solidFill>
                  <a:srgbClr val="D82204"/>
                </a:solidFill>
              </a:rPr>
              <a:t>Calibration</a:t>
            </a:r>
          </a:p>
        </p:txBody>
      </p:sp>
      <p:sp>
        <p:nvSpPr>
          <p:cNvPr id="191502" name="Rectangle 14"/>
          <p:cNvSpPr>
            <a:spLocks noChangeArrowheads="1"/>
          </p:cNvSpPr>
          <p:nvPr/>
        </p:nvSpPr>
        <p:spPr bwMode="auto">
          <a:xfrm>
            <a:off x="3598383" y="1420813"/>
            <a:ext cx="2125903" cy="954107"/>
          </a:xfrm>
          <a:prstGeom prst="rect">
            <a:avLst/>
          </a:prstGeom>
          <a:noFill/>
          <a:ln w="12700">
            <a:noFill/>
            <a:miter lim="800000"/>
            <a:headEnd/>
            <a:tailEnd/>
          </a:ln>
          <a:effectLst/>
        </p:spPr>
        <p:txBody>
          <a:bodyPr wrap="none">
            <a:spAutoFit/>
          </a:bodyPr>
          <a:lstStyle/>
          <a:p>
            <a:pPr algn="ctr"/>
            <a:r>
              <a:rPr lang="en-US" sz="2800" b="0" i="1" dirty="0">
                <a:solidFill>
                  <a:srgbClr val="0066FF"/>
                </a:solidFill>
              </a:rPr>
              <a:t>CSc 471</a:t>
            </a:r>
          </a:p>
          <a:p>
            <a:pPr algn="ctr"/>
            <a:r>
              <a:rPr lang="en-US" sz="2800" b="0" i="1" dirty="0">
                <a:solidFill>
                  <a:srgbClr val="0066FF"/>
                </a:solidFill>
              </a:rPr>
              <a:t>Spring 2022</a:t>
            </a:r>
          </a:p>
        </p:txBody>
      </p:sp>
      <p:sp>
        <p:nvSpPr>
          <p:cNvPr id="191507" name="Rectangle 19"/>
          <p:cNvSpPr>
            <a:spLocks noChangeArrowheads="1"/>
          </p:cNvSpPr>
          <p:nvPr/>
        </p:nvSpPr>
        <p:spPr bwMode="auto">
          <a:xfrm>
            <a:off x="228600" y="5988050"/>
            <a:ext cx="8915400" cy="336550"/>
          </a:xfrm>
          <a:prstGeom prst="rect">
            <a:avLst/>
          </a:prstGeom>
          <a:noFill/>
          <a:ln w="12700">
            <a:noFill/>
            <a:miter lim="800000"/>
            <a:headEnd/>
            <a:tailEnd/>
          </a:ln>
          <a:effectLst/>
        </p:spPr>
        <p:txBody>
          <a:bodyPr>
            <a:spAutoFit/>
          </a:bodyPr>
          <a:lstStyle/>
          <a:p>
            <a:r>
              <a:rPr lang="en-US" sz="1600" i="1" dirty="0">
                <a:solidFill>
                  <a:schemeClr val="accent1"/>
                </a:solidFill>
              </a:rPr>
              <a:t>Zhigang Zhu, City College of New York  zzhu@ccny.cuny.edu</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0338" name="Rectangle 2"/>
          <p:cNvSpPr>
            <a:spLocks noGrp="1" noChangeArrowheads="1"/>
          </p:cNvSpPr>
          <p:nvPr>
            <p:ph type="title"/>
          </p:nvPr>
        </p:nvSpPr>
        <p:spPr>
          <a:xfrm>
            <a:off x="4419600" y="381000"/>
            <a:ext cx="4191000" cy="457200"/>
          </a:xfrm>
        </p:spPr>
        <p:txBody>
          <a:bodyPr/>
          <a:lstStyle/>
          <a:p>
            <a:r>
              <a:rPr lang="en-US" dirty="0"/>
              <a:t>SVD: properties</a:t>
            </a:r>
          </a:p>
        </p:txBody>
      </p:sp>
      <p:sp>
        <p:nvSpPr>
          <p:cNvPr id="910339" name="Rectangle 3"/>
          <p:cNvSpPr>
            <a:spLocks noGrp="1" noChangeArrowheads="1"/>
          </p:cNvSpPr>
          <p:nvPr>
            <p:ph type="body" idx="1"/>
          </p:nvPr>
        </p:nvSpPr>
        <p:spPr>
          <a:xfrm>
            <a:off x="304800" y="1371600"/>
            <a:ext cx="8382000" cy="5486400"/>
          </a:xfrm>
          <a:noFill/>
          <a:ln/>
        </p:spPr>
        <p:txBody>
          <a:bodyPr/>
          <a:lstStyle/>
          <a:p>
            <a:pPr>
              <a:lnSpc>
                <a:spcPct val="90000"/>
              </a:lnSpc>
            </a:pPr>
            <a:r>
              <a:rPr lang="en-US" dirty="0"/>
              <a:t>1. Singularity and Condition Number</a:t>
            </a:r>
          </a:p>
          <a:p>
            <a:pPr lvl="1">
              <a:lnSpc>
                <a:spcPct val="90000"/>
              </a:lnSpc>
            </a:pPr>
            <a:r>
              <a:rPr lang="en-US" dirty="0" err="1"/>
              <a:t>nxn</a:t>
            </a:r>
            <a:r>
              <a:rPr lang="en-US" dirty="0"/>
              <a:t> A is nonsingular IFF all singular values are nonzero</a:t>
            </a:r>
          </a:p>
          <a:p>
            <a:pPr lvl="1">
              <a:lnSpc>
                <a:spcPct val="90000"/>
              </a:lnSpc>
            </a:pPr>
            <a:r>
              <a:rPr lang="en-US" dirty="0"/>
              <a:t>Condition number : degree of singularity of A  </a:t>
            </a:r>
          </a:p>
          <a:p>
            <a:pPr lvl="2">
              <a:lnSpc>
                <a:spcPct val="90000"/>
              </a:lnSpc>
            </a:pPr>
            <a:r>
              <a:rPr lang="en-US" dirty="0"/>
              <a:t>A is ill-conditioned if 1/C is comparable to the arithmetic precision of your machine; almost singular</a:t>
            </a:r>
          </a:p>
          <a:p>
            <a:pPr>
              <a:lnSpc>
                <a:spcPct val="90000"/>
              </a:lnSpc>
            </a:pPr>
            <a:r>
              <a:rPr lang="en-US" dirty="0"/>
              <a:t>2. Rank of a square matrix A</a:t>
            </a:r>
          </a:p>
          <a:p>
            <a:pPr lvl="1">
              <a:lnSpc>
                <a:spcPct val="90000"/>
              </a:lnSpc>
            </a:pPr>
            <a:r>
              <a:rPr lang="en-US" dirty="0"/>
              <a:t>Rank (A) = number of nonzero singular values</a:t>
            </a:r>
          </a:p>
          <a:p>
            <a:pPr>
              <a:lnSpc>
                <a:spcPct val="90000"/>
              </a:lnSpc>
            </a:pPr>
            <a:r>
              <a:rPr lang="en-US" dirty="0"/>
              <a:t>3. Inverse of a square Matrix</a:t>
            </a:r>
          </a:p>
          <a:p>
            <a:pPr lvl="1">
              <a:lnSpc>
                <a:spcPct val="90000"/>
              </a:lnSpc>
            </a:pPr>
            <a:r>
              <a:rPr lang="en-US" dirty="0"/>
              <a:t>If A is nonsingular</a:t>
            </a:r>
          </a:p>
          <a:p>
            <a:pPr lvl="1">
              <a:lnSpc>
                <a:spcPct val="90000"/>
              </a:lnSpc>
            </a:pPr>
            <a:r>
              <a:rPr lang="en-US" dirty="0"/>
              <a:t>In general, the pseudo-inverse of A</a:t>
            </a:r>
          </a:p>
          <a:p>
            <a:pPr>
              <a:lnSpc>
                <a:spcPct val="90000"/>
              </a:lnSpc>
            </a:pPr>
            <a:r>
              <a:rPr lang="en-US" dirty="0"/>
              <a:t>4. </a:t>
            </a:r>
            <a:r>
              <a:rPr lang="en-US" dirty="0" err="1"/>
              <a:t>Eigenvalues</a:t>
            </a:r>
            <a:r>
              <a:rPr lang="en-US" dirty="0"/>
              <a:t> and Eigenvectors </a:t>
            </a:r>
            <a:r>
              <a:rPr lang="en-US" dirty="0">
                <a:solidFill>
                  <a:srgbClr val="D82204"/>
                </a:solidFill>
              </a:rPr>
              <a:t>(questions)</a:t>
            </a:r>
          </a:p>
          <a:p>
            <a:pPr lvl="1">
              <a:lnSpc>
                <a:spcPct val="90000"/>
              </a:lnSpc>
            </a:pPr>
            <a:r>
              <a:rPr lang="en-US" sz="2000" dirty="0" err="1"/>
              <a:t>Eigenvalues</a:t>
            </a:r>
            <a:r>
              <a:rPr lang="en-US" sz="2000" dirty="0"/>
              <a:t> of  both A</a:t>
            </a:r>
            <a:r>
              <a:rPr lang="en-US" sz="2000" baseline="30000" dirty="0"/>
              <a:t>T</a:t>
            </a:r>
            <a:r>
              <a:rPr lang="en-US" sz="2000" dirty="0"/>
              <a:t>A and AA</a:t>
            </a:r>
            <a:r>
              <a:rPr lang="en-US" sz="2000" baseline="30000" dirty="0"/>
              <a:t>T </a:t>
            </a:r>
            <a:r>
              <a:rPr lang="en-US" sz="2000" dirty="0"/>
              <a:t>are </a:t>
            </a:r>
            <a:r>
              <a:rPr lang="en-US" sz="2000" dirty="0">
                <a:latin typeface="Symbol" pitchFamily="18" charset="2"/>
              </a:rPr>
              <a:t>s</a:t>
            </a:r>
            <a:r>
              <a:rPr lang="en-US" sz="2000" baseline="-25000" dirty="0"/>
              <a:t>i</a:t>
            </a:r>
            <a:r>
              <a:rPr lang="en-US" sz="2000" baseline="30000" dirty="0"/>
              <a:t>2</a:t>
            </a:r>
            <a:r>
              <a:rPr lang="en-US" sz="2000" dirty="0"/>
              <a:t> (</a:t>
            </a:r>
            <a:r>
              <a:rPr lang="en-US" sz="2000" dirty="0" err="1">
                <a:latin typeface="Symbol" pitchFamily="18" charset="2"/>
              </a:rPr>
              <a:t>s</a:t>
            </a:r>
            <a:r>
              <a:rPr lang="en-US" sz="2000" baseline="-25000" dirty="0" err="1"/>
              <a:t>i</a:t>
            </a:r>
            <a:r>
              <a:rPr lang="en-US" sz="2000" baseline="-25000" dirty="0"/>
              <a:t> </a:t>
            </a:r>
            <a:r>
              <a:rPr lang="en-US" sz="2000" dirty="0"/>
              <a:t>&gt; 0)</a:t>
            </a:r>
          </a:p>
          <a:p>
            <a:pPr lvl="1">
              <a:lnSpc>
                <a:spcPct val="90000"/>
              </a:lnSpc>
            </a:pPr>
            <a:r>
              <a:rPr lang="en-US" sz="2000" dirty="0"/>
              <a:t>The columns of U are the eigenvectors of AA</a:t>
            </a:r>
            <a:r>
              <a:rPr lang="en-US" sz="2000" baseline="30000" dirty="0"/>
              <a:t>T  </a:t>
            </a:r>
            <a:r>
              <a:rPr lang="en-US" sz="2000" dirty="0"/>
              <a:t>(</a:t>
            </a:r>
            <a:r>
              <a:rPr lang="en-US" sz="2000" dirty="0" err="1"/>
              <a:t>mxm</a:t>
            </a:r>
            <a:r>
              <a:rPr lang="en-US" sz="2000" dirty="0"/>
              <a:t>)</a:t>
            </a:r>
          </a:p>
          <a:p>
            <a:pPr lvl="1">
              <a:lnSpc>
                <a:spcPct val="90000"/>
              </a:lnSpc>
            </a:pPr>
            <a:r>
              <a:rPr lang="en-US" sz="2000" dirty="0"/>
              <a:t>The columns of V are the eigenvectors of A</a:t>
            </a:r>
            <a:r>
              <a:rPr lang="en-US" sz="2000" baseline="30000" dirty="0"/>
              <a:t>T</a:t>
            </a:r>
            <a:r>
              <a:rPr lang="en-US" sz="2000" dirty="0"/>
              <a:t>A (</a:t>
            </a:r>
            <a:r>
              <a:rPr lang="en-US" sz="2000" dirty="0" err="1"/>
              <a:t>nxn</a:t>
            </a:r>
            <a:r>
              <a:rPr lang="en-US" sz="2000" dirty="0"/>
              <a:t>)</a:t>
            </a:r>
          </a:p>
          <a:p>
            <a:pPr lvl="1">
              <a:lnSpc>
                <a:spcPct val="90000"/>
              </a:lnSpc>
            </a:pPr>
            <a:endParaRPr lang="en-US" sz="2000" dirty="0"/>
          </a:p>
        </p:txBody>
      </p:sp>
      <p:graphicFrame>
        <p:nvGraphicFramePr>
          <p:cNvPr id="1000448" name="Object 2048"/>
          <p:cNvGraphicFramePr>
            <a:graphicFrameLocks noChangeAspect="1"/>
          </p:cNvGraphicFramePr>
          <p:nvPr/>
        </p:nvGraphicFramePr>
        <p:xfrm>
          <a:off x="6096000" y="1120775"/>
          <a:ext cx="1752600" cy="573088"/>
        </p:xfrm>
        <a:graphic>
          <a:graphicData uri="http://schemas.openxmlformats.org/presentationml/2006/ole">
            <mc:AlternateContent xmlns:mc="http://schemas.openxmlformats.org/markup-compatibility/2006">
              <mc:Choice xmlns:v="urn:schemas-microsoft-com:vml" Requires="v">
                <p:oleObj spid="_x0000_s1000545" name="Equation" r:id="rId4" imgW="736560" imgH="241200" progId="Equation.3">
                  <p:embed/>
                </p:oleObj>
              </mc:Choice>
              <mc:Fallback>
                <p:oleObj name="Equation" r:id="rId4" imgW="736560" imgH="241200" progId="Equation.3">
                  <p:embed/>
                  <p:pic>
                    <p:nvPicPr>
                      <p:cNvPr id="0" name="Picture 204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1120775"/>
                        <a:ext cx="1752600" cy="573088"/>
                      </a:xfrm>
                      <a:prstGeom prst="rect">
                        <a:avLst/>
                      </a:prstGeom>
                      <a:solidFill>
                        <a:srgbClr val="FF99CC"/>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000449" name="Object 2049"/>
          <p:cNvGraphicFramePr>
            <a:graphicFrameLocks noChangeAspect="1"/>
          </p:cNvGraphicFramePr>
          <p:nvPr/>
        </p:nvGraphicFramePr>
        <p:xfrm>
          <a:off x="6934200" y="2133600"/>
          <a:ext cx="1428750" cy="450850"/>
        </p:xfrm>
        <a:graphic>
          <a:graphicData uri="http://schemas.openxmlformats.org/presentationml/2006/ole">
            <mc:AlternateContent xmlns:mc="http://schemas.openxmlformats.org/markup-compatibility/2006">
              <mc:Choice xmlns:v="urn:schemas-microsoft-com:vml" Requires="v">
                <p:oleObj spid="_x0000_s1000546" name="Equation" r:id="rId6" imgW="723600" imgH="228600" progId="Equation.3">
                  <p:embed/>
                </p:oleObj>
              </mc:Choice>
              <mc:Fallback>
                <p:oleObj name="Equation" r:id="rId6" imgW="723600" imgH="228600" progId="Equation.3">
                  <p:embed/>
                  <p:pic>
                    <p:nvPicPr>
                      <p:cNvPr id="0" name="Picture 204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34200" y="2133600"/>
                        <a:ext cx="1428750" cy="450850"/>
                      </a:xfrm>
                      <a:prstGeom prst="rect">
                        <a:avLst/>
                      </a:prstGeom>
                      <a:solidFill>
                        <a:srgbClr val="FF99CC"/>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000450" name="Object 2050"/>
          <p:cNvGraphicFramePr>
            <a:graphicFrameLocks noChangeAspect="1"/>
          </p:cNvGraphicFramePr>
          <p:nvPr/>
        </p:nvGraphicFramePr>
        <p:xfrm>
          <a:off x="3657600" y="4267200"/>
          <a:ext cx="1779588" cy="422275"/>
        </p:xfrm>
        <a:graphic>
          <a:graphicData uri="http://schemas.openxmlformats.org/presentationml/2006/ole">
            <mc:AlternateContent xmlns:mc="http://schemas.openxmlformats.org/markup-compatibility/2006">
              <mc:Choice xmlns:v="urn:schemas-microsoft-com:vml" Requires="v">
                <p:oleObj spid="_x0000_s1000547" name="Equation" r:id="rId8" imgW="1015920" imgH="241200" progId="Equation.3">
                  <p:embed/>
                </p:oleObj>
              </mc:Choice>
              <mc:Fallback>
                <p:oleObj name="Equation" r:id="rId8" imgW="1015920" imgH="241200" progId="Equation.3">
                  <p:embed/>
                  <p:pic>
                    <p:nvPicPr>
                      <p:cNvPr id="0" name="Picture 205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57600" y="4267200"/>
                        <a:ext cx="1779588" cy="422275"/>
                      </a:xfrm>
                      <a:prstGeom prst="rect">
                        <a:avLst/>
                      </a:prstGeom>
                      <a:solidFill>
                        <a:srgbClr val="FF99CC"/>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000451" name="Object 2051"/>
          <p:cNvGraphicFramePr>
            <a:graphicFrameLocks noChangeAspect="1"/>
          </p:cNvGraphicFramePr>
          <p:nvPr/>
        </p:nvGraphicFramePr>
        <p:xfrm>
          <a:off x="5791200" y="4572000"/>
          <a:ext cx="1403350" cy="498475"/>
        </p:xfrm>
        <a:graphic>
          <a:graphicData uri="http://schemas.openxmlformats.org/presentationml/2006/ole">
            <mc:AlternateContent xmlns:mc="http://schemas.openxmlformats.org/markup-compatibility/2006">
              <mc:Choice xmlns:v="urn:schemas-microsoft-com:vml" Requires="v">
                <p:oleObj spid="_x0000_s1000548" name="Equation" r:id="rId10" imgW="965160" imgH="342720" progId="Equation.3">
                  <p:embed/>
                </p:oleObj>
              </mc:Choice>
              <mc:Fallback>
                <p:oleObj name="Equation" r:id="rId10" imgW="965160" imgH="342720" progId="Equation.3">
                  <p:embed/>
                  <p:pic>
                    <p:nvPicPr>
                      <p:cNvPr id="0" name="Picture 205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91200" y="4572000"/>
                        <a:ext cx="1403350" cy="498475"/>
                      </a:xfrm>
                      <a:prstGeom prst="rect">
                        <a:avLst/>
                      </a:prstGeom>
                      <a:solidFill>
                        <a:srgbClr val="FF99CC"/>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000452" name="Object 2052"/>
          <p:cNvGraphicFramePr>
            <a:graphicFrameLocks noChangeAspect="1"/>
          </p:cNvGraphicFramePr>
          <p:nvPr/>
        </p:nvGraphicFramePr>
        <p:xfrm>
          <a:off x="7212013" y="5602288"/>
          <a:ext cx="1403350" cy="479425"/>
        </p:xfrm>
        <a:graphic>
          <a:graphicData uri="http://schemas.openxmlformats.org/presentationml/2006/ole">
            <mc:AlternateContent xmlns:mc="http://schemas.openxmlformats.org/markup-compatibility/2006">
              <mc:Choice xmlns:v="urn:schemas-microsoft-com:vml" Requires="v">
                <p:oleObj spid="_x0000_s1000549" name="Equation" r:id="rId12" imgW="965160" imgH="330120" progId="Equation.3">
                  <p:embed/>
                </p:oleObj>
              </mc:Choice>
              <mc:Fallback>
                <p:oleObj name="Equation" r:id="rId12" imgW="965160" imgH="330120" progId="Equation.3">
                  <p:embed/>
                  <p:pic>
                    <p:nvPicPr>
                      <p:cNvPr id="0" name="Picture 205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212013" y="5602288"/>
                        <a:ext cx="1403350" cy="479425"/>
                      </a:xfrm>
                      <a:prstGeom prst="rect">
                        <a:avLst/>
                      </a:prstGeom>
                      <a:solidFill>
                        <a:srgbClr val="FF99CC"/>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000453" name="Object 2053"/>
          <p:cNvGraphicFramePr>
            <a:graphicFrameLocks noChangeAspect="1"/>
          </p:cNvGraphicFramePr>
          <p:nvPr/>
        </p:nvGraphicFramePr>
        <p:xfrm>
          <a:off x="7239000" y="6172200"/>
          <a:ext cx="1403350" cy="479425"/>
        </p:xfrm>
        <a:graphic>
          <a:graphicData uri="http://schemas.openxmlformats.org/presentationml/2006/ole">
            <mc:AlternateContent xmlns:mc="http://schemas.openxmlformats.org/markup-compatibility/2006">
              <mc:Choice xmlns:v="urn:schemas-microsoft-com:vml" Requires="v">
                <p:oleObj spid="_x0000_s1000550" name="Equation" r:id="rId14" imgW="965160" imgH="330120" progId="Equation.3">
                  <p:embed/>
                </p:oleObj>
              </mc:Choice>
              <mc:Fallback>
                <p:oleObj name="Equation" r:id="rId14" imgW="965160" imgH="330120" progId="Equation.3">
                  <p:embed/>
                  <p:pic>
                    <p:nvPicPr>
                      <p:cNvPr id="0" name="Picture 205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239000" y="6172200"/>
                        <a:ext cx="1403350" cy="479425"/>
                      </a:xfrm>
                      <a:prstGeom prst="rect">
                        <a:avLst/>
                      </a:prstGeom>
                      <a:solidFill>
                        <a:srgbClr val="FF99CC"/>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290" name="Rectangle 2"/>
          <p:cNvSpPr>
            <a:spLocks noGrp="1" noChangeArrowheads="1"/>
          </p:cNvSpPr>
          <p:nvPr>
            <p:ph type="title"/>
          </p:nvPr>
        </p:nvSpPr>
        <p:spPr>
          <a:xfrm>
            <a:off x="4419600" y="381000"/>
            <a:ext cx="4191000" cy="457200"/>
          </a:xfrm>
        </p:spPr>
        <p:txBody>
          <a:bodyPr/>
          <a:lstStyle/>
          <a:p>
            <a:r>
              <a:rPr lang="en-US" dirty="0"/>
              <a:t>SVD: definition</a:t>
            </a:r>
          </a:p>
        </p:txBody>
      </p:sp>
      <p:sp>
        <p:nvSpPr>
          <p:cNvPr id="908291" name="Rectangle 3"/>
          <p:cNvSpPr>
            <a:spLocks noGrp="1" noChangeArrowheads="1"/>
          </p:cNvSpPr>
          <p:nvPr>
            <p:ph type="body" idx="1"/>
          </p:nvPr>
        </p:nvSpPr>
        <p:spPr>
          <a:xfrm>
            <a:off x="609600" y="1066800"/>
            <a:ext cx="7696200" cy="1219200"/>
          </a:xfrm>
          <a:noFill/>
          <a:ln/>
        </p:spPr>
        <p:txBody>
          <a:bodyPr/>
          <a:lstStyle/>
          <a:p>
            <a:r>
              <a:rPr lang="en-US" dirty="0"/>
              <a:t>Singular Value Decomposition:</a:t>
            </a:r>
            <a:endParaRPr lang="en-US" sz="2000" dirty="0"/>
          </a:p>
          <a:p>
            <a:pPr lvl="1"/>
            <a:r>
              <a:rPr lang="en-US" sz="2000" dirty="0"/>
              <a:t>Any </a:t>
            </a:r>
            <a:r>
              <a:rPr lang="en-US" sz="2000" dirty="0" err="1"/>
              <a:t>mxn</a:t>
            </a:r>
            <a:r>
              <a:rPr lang="en-US" sz="2000" dirty="0"/>
              <a:t> matrix can be written as the product of three matrices</a:t>
            </a:r>
          </a:p>
        </p:txBody>
      </p:sp>
      <p:graphicFrame>
        <p:nvGraphicFramePr>
          <p:cNvPr id="999424" name="Object 2048"/>
          <p:cNvGraphicFramePr>
            <a:graphicFrameLocks noChangeAspect="1"/>
          </p:cNvGraphicFramePr>
          <p:nvPr/>
        </p:nvGraphicFramePr>
        <p:xfrm>
          <a:off x="2743200" y="2057400"/>
          <a:ext cx="2149475" cy="703263"/>
        </p:xfrm>
        <a:graphic>
          <a:graphicData uri="http://schemas.openxmlformats.org/presentationml/2006/ole">
            <mc:AlternateContent xmlns:mc="http://schemas.openxmlformats.org/markup-compatibility/2006">
              <mc:Choice xmlns:v="urn:schemas-microsoft-com:vml" Requires="v">
                <p:oleObj spid="_x0000_s1016848" name="Equation" r:id="rId4" imgW="736560" imgH="241200" progId="Equation.3">
                  <p:embed/>
                </p:oleObj>
              </mc:Choice>
              <mc:Fallback>
                <p:oleObj name="Equation" r:id="rId4" imgW="736560" imgH="241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2057400"/>
                        <a:ext cx="2149475" cy="703263"/>
                      </a:xfrm>
                      <a:prstGeom prst="rect">
                        <a:avLst/>
                      </a:prstGeom>
                      <a:solidFill>
                        <a:srgbClr val="FF99CC"/>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908296" name="Rectangle 8"/>
          <p:cNvSpPr>
            <a:spLocks noChangeArrowheads="1"/>
          </p:cNvSpPr>
          <p:nvPr/>
        </p:nvSpPr>
        <p:spPr bwMode="auto">
          <a:xfrm>
            <a:off x="381000" y="4953000"/>
            <a:ext cx="7772400" cy="1752600"/>
          </a:xfrm>
          <a:prstGeom prst="rect">
            <a:avLst/>
          </a:prstGeom>
          <a:noFill/>
          <a:ln w="12700">
            <a:noFill/>
            <a:miter lim="800000"/>
            <a:headEnd/>
            <a:tailEnd/>
          </a:ln>
          <a:effectLst/>
        </p:spPr>
        <p:txBody>
          <a:bodyPr lIns="90487" tIns="44450" rIns="90487" bIns="44450"/>
          <a:lstStyle/>
          <a:p>
            <a:pPr marL="342900" indent="-342900">
              <a:spcBef>
                <a:spcPct val="20000"/>
              </a:spcBef>
              <a:buClr>
                <a:srgbClr val="0066FF"/>
              </a:buClr>
              <a:buSzPct val="75000"/>
              <a:buFont typeface="Zapf Dingbats" charset="2"/>
              <a:buChar char="n"/>
            </a:pPr>
            <a:r>
              <a:rPr lang="en-US" b="0" dirty="0">
                <a:solidFill>
                  <a:schemeClr val="bg2"/>
                </a:solidFill>
              </a:rPr>
              <a:t>Singular values </a:t>
            </a:r>
            <a:r>
              <a:rPr lang="en-US" b="0" dirty="0" err="1">
                <a:solidFill>
                  <a:schemeClr val="bg2"/>
                </a:solidFill>
                <a:latin typeface="Symbol" pitchFamily="18" charset="2"/>
              </a:rPr>
              <a:t>s</a:t>
            </a:r>
            <a:r>
              <a:rPr lang="en-US" sz="1400" b="0" dirty="0" err="1">
                <a:solidFill>
                  <a:schemeClr val="bg2"/>
                </a:solidFill>
              </a:rPr>
              <a:t>i</a:t>
            </a:r>
            <a:r>
              <a:rPr lang="en-US" b="0" dirty="0">
                <a:solidFill>
                  <a:schemeClr val="bg2"/>
                </a:solidFill>
              </a:rPr>
              <a:t> are fully determined by A</a:t>
            </a:r>
          </a:p>
          <a:p>
            <a:pPr marL="742950" lvl="1" indent="-285750">
              <a:spcBef>
                <a:spcPct val="20000"/>
              </a:spcBef>
              <a:buClr>
                <a:srgbClr val="0066FF"/>
              </a:buClr>
              <a:buSzPct val="75000"/>
              <a:buFont typeface="Zapf Dingbats" charset="2"/>
              <a:buChar char="n"/>
            </a:pPr>
            <a:r>
              <a:rPr lang="en-US" b="0" dirty="0">
                <a:solidFill>
                  <a:schemeClr val="bg2"/>
                </a:solidFill>
              </a:rPr>
              <a:t>D is diagonal:  </a:t>
            </a:r>
            <a:r>
              <a:rPr lang="en-US" b="0" dirty="0" err="1">
                <a:solidFill>
                  <a:schemeClr val="bg2"/>
                </a:solidFill>
              </a:rPr>
              <a:t>d</a:t>
            </a:r>
            <a:r>
              <a:rPr lang="en-US" sz="1400" b="0" dirty="0" err="1">
                <a:solidFill>
                  <a:schemeClr val="bg2"/>
                </a:solidFill>
              </a:rPr>
              <a:t>ij</a:t>
            </a:r>
            <a:r>
              <a:rPr lang="en-US" b="0" dirty="0">
                <a:solidFill>
                  <a:schemeClr val="bg2"/>
                </a:solidFill>
              </a:rPr>
              <a:t> =0 if </a:t>
            </a:r>
            <a:r>
              <a:rPr lang="en-US" b="0" dirty="0" err="1">
                <a:solidFill>
                  <a:schemeClr val="bg2"/>
                </a:solidFill>
              </a:rPr>
              <a:t>i</a:t>
            </a:r>
            <a:r>
              <a:rPr lang="en-US" b="0" dirty="0" err="1">
                <a:solidFill>
                  <a:schemeClr val="bg2"/>
                </a:solidFill>
                <a:sym typeface="Symbol" pitchFamily="18" charset="2"/>
              </a:rPr>
              <a:t>j</a:t>
            </a:r>
            <a:r>
              <a:rPr lang="en-US" b="0" dirty="0">
                <a:solidFill>
                  <a:schemeClr val="bg2"/>
                </a:solidFill>
                <a:sym typeface="Symbol" pitchFamily="18" charset="2"/>
              </a:rPr>
              <a:t>; </a:t>
            </a:r>
            <a:r>
              <a:rPr lang="en-US" b="0" dirty="0" err="1">
                <a:solidFill>
                  <a:schemeClr val="bg2"/>
                </a:solidFill>
                <a:sym typeface="Symbol" pitchFamily="18" charset="2"/>
              </a:rPr>
              <a:t>dii</a:t>
            </a:r>
            <a:r>
              <a:rPr lang="en-US" b="0" dirty="0">
                <a:solidFill>
                  <a:schemeClr val="bg2"/>
                </a:solidFill>
                <a:sym typeface="Symbol" pitchFamily="18" charset="2"/>
              </a:rPr>
              <a:t> = </a:t>
            </a:r>
            <a:r>
              <a:rPr lang="en-US" b="0" dirty="0" err="1">
                <a:solidFill>
                  <a:schemeClr val="bg2"/>
                </a:solidFill>
                <a:latin typeface="Symbol" pitchFamily="18" charset="2"/>
              </a:rPr>
              <a:t>s</a:t>
            </a:r>
            <a:r>
              <a:rPr lang="en-US" sz="1400" b="0" dirty="0" err="1">
                <a:solidFill>
                  <a:schemeClr val="bg2"/>
                </a:solidFill>
              </a:rPr>
              <a:t>i</a:t>
            </a:r>
            <a:r>
              <a:rPr lang="en-US" sz="1400" b="0" dirty="0">
                <a:solidFill>
                  <a:schemeClr val="bg2"/>
                </a:solidFill>
              </a:rPr>
              <a:t>  (</a:t>
            </a:r>
            <a:r>
              <a:rPr lang="en-US" sz="1400" b="0" dirty="0" err="1">
                <a:solidFill>
                  <a:schemeClr val="bg2"/>
                </a:solidFill>
              </a:rPr>
              <a:t>i</a:t>
            </a:r>
            <a:r>
              <a:rPr lang="en-US" sz="1400" b="0" dirty="0">
                <a:solidFill>
                  <a:schemeClr val="bg2"/>
                </a:solidFill>
              </a:rPr>
              <a:t>=1,2,…,n)</a:t>
            </a:r>
            <a:endParaRPr lang="en-US" b="0" dirty="0">
              <a:solidFill>
                <a:schemeClr val="bg2"/>
              </a:solidFill>
            </a:endParaRPr>
          </a:p>
          <a:p>
            <a:pPr marL="742950" lvl="1" indent="-285750">
              <a:spcBef>
                <a:spcPct val="20000"/>
              </a:spcBef>
              <a:buClr>
                <a:srgbClr val="0066FF"/>
              </a:buClr>
              <a:buSzPct val="75000"/>
              <a:buFont typeface="Zapf Dingbats" charset="2"/>
              <a:buChar char="n"/>
            </a:pPr>
            <a:r>
              <a:rPr lang="en-US" b="0" dirty="0">
                <a:solidFill>
                  <a:schemeClr val="bg2"/>
                </a:solidFill>
                <a:latin typeface="Symbol" pitchFamily="18" charset="2"/>
              </a:rPr>
              <a:t>s</a:t>
            </a:r>
            <a:r>
              <a:rPr lang="en-US" sz="1400" b="0" baseline="-25000" dirty="0">
                <a:solidFill>
                  <a:schemeClr val="bg2"/>
                </a:solidFill>
              </a:rPr>
              <a:t>1</a:t>
            </a:r>
            <a:r>
              <a:rPr lang="en-US" sz="1400" b="0" dirty="0">
                <a:solidFill>
                  <a:schemeClr val="bg2"/>
                </a:solidFill>
              </a:rPr>
              <a:t> </a:t>
            </a:r>
            <a:r>
              <a:rPr lang="en-US" sz="1400" b="0" dirty="0">
                <a:solidFill>
                  <a:schemeClr val="bg2"/>
                </a:solidFill>
                <a:sym typeface="Symbol" pitchFamily="18" charset="2"/>
              </a:rPr>
              <a:t></a:t>
            </a:r>
            <a:r>
              <a:rPr lang="en-US" sz="1400" b="0" dirty="0">
                <a:solidFill>
                  <a:schemeClr val="bg2"/>
                </a:solidFill>
              </a:rPr>
              <a:t> </a:t>
            </a:r>
            <a:r>
              <a:rPr lang="en-US" b="0" dirty="0">
                <a:solidFill>
                  <a:schemeClr val="bg2"/>
                </a:solidFill>
                <a:latin typeface="Symbol" pitchFamily="18" charset="2"/>
              </a:rPr>
              <a:t>s</a:t>
            </a:r>
            <a:r>
              <a:rPr lang="en-US" sz="1400" b="0" baseline="-25000" dirty="0">
                <a:solidFill>
                  <a:schemeClr val="bg2"/>
                </a:solidFill>
              </a:rPr>
              <a:t>2</a:t>
            </a:r>
            <a:r>
              <a:rPr lang="en-US" sz="1400" b="0" dirty="0">
                <a:solidFill>
                  <a:schemeClr val="bg2"/>
                </a:solidFill>
              </a:rPr>
              <a:t> </a:t>
            </a:r>
            <a:r>
              <a:rPr lang="en-US" sz="1400" b="0" dirty="0">
                <a:solidFill>
                  <a:schemeClr val="bg2"/>
                </a:solidFill>
                <a:sym typeface="Symbol" pitchFamily="18" charset="2"/>
              </a:rPr>
              <a:t></a:t>
            </a:r>
            <a:r>
              <a:rPr lang="en-US" sz="1400" b="0" dirty="0">
                <a:solidFill>
                  <a:schemeClr val="bg2"/>
                </a:solidFill>
              </a:rPr>
              <a:t> …</a:t>
            </a:r>
            <a:r>
              <a:rPr lang="en-US" sz="1400" b="0" dirty="0">
                <a:solidFill>
                  <a:schemeClr val="bg2"/>
                </a:solidFill>
                <a:sym typeface="Symbol" pitchFamily="18" charset="2"/>
              </a:rPr>
              <a:t></a:t>
            </a:r>
            <a:r>
              <a:rPr lang="en-US" sz="1400" b="0" dirty="0">
                <a:solidFill>
                  <a:schemeClr val="bg2"/>
                </a:solidFill>
              </a:rPr>
              <a:t> </a:t>
            </a:r>
            <a:r>
              <a:rPr lang="en-US" b="0" dirty="0" err="1">
                <a:solidFill>
                  <a:schemeClr val="bg2"/>
                </a:solidFill>
                <a:latin typeface="Symbol" pitchFamily="18" charset="2"/>
              </a:rPr>
              <a:t>s</a:t>
            </a:r>
            <a:r>
              <a:rPr lang="en-US" sz="1400" b="0" baseline="-25000" dirty="0" err="1">
                <a:solidFill>
                  <a:schemeClr val="bg2"/>
                </a:solidFill>
              </a:rPr>
              <a:t>N</a:t>
            </a:r>
            <a:r>
              <a:rPr lang="en-US" sz="1400" b="0" dirty="0">
                <a:solidFill>
                  <a:schemeClr val="bg2"/>
                </a:solidFill>
              </a:rPr>
              <a:t> </a:t>
            </a:r>
            <a:r>
              <a:rPr lang="en-US" sz="1400" b="0" dirty="0">
                <a:solidFill>
                  <a:schemeClr val="bg2"/>
                </a:solidFill>
                <a:sym typeface="Symbol" pitchFamily="18" charset="2"/>
              </a:rPr>
              <a:t></a:t>
            </a:r>
            <a:r>
              <a:rPr lang="en-US" sz="1400" b="0" dirty="0">
                <a:solidFill>
                  <a:schemeClr val="bg2"/>
                </a:solidFill>
              </a:rPr>
              <a:t> 0</a:t>
            </a:r>
            <a:endParaRPr lang="en-US" b="0" dirty="0">
              <a:solidFill>
                <a:schemeClr val="bg2"/>
              </a:solidFill>
            </a:endParaRPr>
          </a:p>
          <a:p>
            <a:pPr marL="342900" indent="-342900">
              <a:spcBef>
                <a:spcPct val="20000"/>
              </a:spcBef>
              <a:buClr>
                <a:srgbClr val="0066FF"/>
              </a:buClr>
              <a:buSzPct val="75000"/>
              <a:buFont typeface="Zapf Dingbats" charset="2"/>
              <a:buChar char="n"/>
            </a:pPr>
            <a:r>
              <a:rPr lang="en-US" b="0" dirty="0">
                <a:solidFill>
                  <a:schemeClr val="bg2"/>
                </a:solidFill>
              </a:rPr>
              <a:t>Both U and V are not unique</a:t>
            </a:r>
          </a:p>
          <a:p>
            <a:pPr marL="742950" lvl="1" indent="-285750">
              <a:spcBef>
                <a:spcPct val="20000"/>
              </a:spcBef>
              <a:buClr>
                <a:srgbClr val="0066FF"/>
              </a:buClr>
              <a:buSzPct val="75000"/>
              <a:buFont typeface="Zapf Dingbats" charset="2"/>
              <a:buChar char="n"/>
            </a:pPr>
            <a:r>
              <a:rPr lang="en-US" b="0" dirty="0">
                <a:solidFill>
                  <a:schemeClr val="bg2"/>
                </a:solidFill>
              </a:rPr>
              <a:t>Columns of each are mutual orthogonal vectors</a:t>
            </a:r>
          </a:p>
        </p:txBody>
      </p:sp>
      <p:graphicFrame>
        <p:nvGraphicFramePr>
          <p:cNvPr id="999425" name="Object 2049"/>
          <p:cNvGraphicFramePr>
            <a:graphicFrameLocks noChangeAspect="1"/>
          </p:cNvGraphicFramePr>
          <p:nvPr/>
        </p:nvGraphicFramePr>
        <p:xfrm>
          <a:off x="219075" y="3048000"/>
          <a:ext cx="8461375" cy="1778000"/>
        </p:xfrm>
        <a:graphic>
          <a:graphicData uri="http://schemas.openxmlformats.org/presentationml/2006/ole">
            <mc:AlternateContent xmlns:mc="http://schemas.openxmlformats.org/markup-compatibility/2006">
              <mc:Choice xmlns:v="urn:schemas-microsoft-com:vml" Requires="v">
                <p:oleObj spid="_x0000_s1016849" name="Equation" r:id="rId6" imgW="5549760" imgH="1168200" progId="Equation.3">
                  <p:embed/>
                </p:oleObj>
              </mc:Choice>
              <mc:Fallback>
                <p:oleObj name="Equation" r:id="rId6" imgW="5549760" imgH="1168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9075" y="3048000"/>
                        <a:ext cx="8461375" cy="1778000"/>
                      </a:xfrm>
                      <a:prstGeom prst="rect">
                        <a:avLst/>
                      </a:prstGeom>
                      <a:solidFill>
                        <a:srgbClr val="DDDDDD"/>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908298" name="Rectangle 10"/>
          <p:cNvSpPr>
            <a:spLocks noChangeArrowheads="1"/>
          </p:cNvSpPr>
          <p:nvPr/>
        </p:nvSpPr>
        <p:spPr bwMode="auto">
          <a:xfrm>
            <a:off x="2590800" y="2895600"/>
            <a:ext cx="381000" cy="2057400"/>
          </a:xfrm>
          <a:prstGeom prst="rect">
            <a:avLst/>
          </a:prstGeom>
          <a:solidFill>
            <a:srgbClr val="FFFF99">
              <a:alpha val="50000"/>
            </a:srgbClr>
          </a:solidFill>
          <a:ln w="12700">
            <a:solidFill>
              <a:schemeClr val="tx1"/>
            </a:solidFill>
            <a:miter lim="800000"/>
            <a:headEnd type="none" w="sm" len="sm"/>
            <a:tailEnd type="none" w="sm" len="sm"/>
          </a:ln>
          <a:effectLst/>
        </p:spPr>
        <p:txBody>
          <a:bodyPr wrap="none" anchor="ctr"/>
          <a:lstStyle/>
          <a:p>
            <a:endParaRPr lang="en-US"/>
          </a:p>
        </p:txBody>
      </p:sp>
      <p:sp>
        <p:nvSpPr>
          <p:cNvPr id="908299" name="Rectangle 11"/>
          <p:cNvSpPr>
            <a:spLocks noChangeArrowheads="1"/>
          </p:cNvSpPr>
          <p:nvPr/>
        </p:nvSpPr>
        <p:spPr bwMode="auto">
          <a:xfrm>
            <a:off x="6781800" y="3200400"/>
            <a:ext cx="1905000" cy="304800"/>
          </a:xfrm>
          <a:prstGeom prst="rect">
            <a:avLst/>
          </a:prstGeom>
          <a:solidFill>
            <a:srgbClr val="FFFF99">
              <a:alpha val="50000"/>
            </a:srgbClr>
          </a:solidFill>
          <a:ln w="12700">
            <a:solidFill>
              <a:schemeClr val="tx1"/>
            </a:solidFill>
            <a:miter lim="800000"/>
            <a:headEnd type="none" w="sm" len="sm"/>
            <a:tailEnd type="none" w="sm" len="sm"/>
          </a:ln>
          <a:effectLst/>
        </p:spPr>
        <p:txBody>
          <a:bodyPr wrap="none" anchor="ctr"/>
          <a:lstStyle/>
          <a:p>
            <a:endParaRPr lang="en-US"/>
          </a:p>
        </p:txBody>
      </p:sp>
      <p:sp>
        <p:nvSpPr>
          <p:cNvPr id="908300" name="Text Box 12"/>
          <p:cNvSpPr txBox="1">
            <a:spLocks noChangeArrowheads="1"/>
          </p:cNvSpPr>
          <p:nvPr/>
        </p:nvSpPr>
        <p:spPr bwMode="auto">
          <a:xfrm>
            <a:off x="7010400" y="2286000"/>
            <a:ext cx="6858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V</a:t>
            </a:r>
            <a:r>
              <a:rPr lang="en-US" baseline="-25000" dirty="0">
                <a:solidFill>
                  <a:schemeClr val="bg2"/>
                </a:solidFill>
              </a:rPr>
              <a:t>1</a:t>
            </a:r>
          </a:p>
        </p:txBody>
      </p:sp>
      <p:sp>
        <p:nvSpPr>
          <p:cNvPr id="908301" name="Text Box 13"/>
          <p:cNvSpPr txBox="1">
            <a:spLocks noChangeArrowheads="1"/>
          </p:cNvSpPr>
          <p:nvPr/>
        </p:nvSpPr>
        <p:spPr bwMode="auto">
          <a:xfrm>
            <a:off x="1752600" y="2514600"/>
            <a:ext cx="457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U</a:t>
            </a:r>
            <a:r>
              <a:rPr lang="en-US" baseline="-25000" dirty="0">
                <a:solidFill>
                  <a:schemeClr val="bg2"/>
                </a:solidFill>
              </a:rPr>
              <a:t>1</a:t>
            </a:r>
          </a:p>
        </p:txBody>
      </p:sp>
      <p:sp>
        <p:nvSpPr>
          <p:cNvPr id="908303" name="Line 15"/>
          <p:cNvSpPr>
            <a:spLocks noChangeShapeType="1"/>
          </p:cNvSpPr>
          <p:nvPr/>
        </p:nvSpPr>
        <p:spPr bwMode="auto">
          <a:xfrm flipH="1" flipV="1">
            <a:off x="2133600" y="2743200"/>
            <a:ext cx="381000" cy="228600"/>
          </a:xfrm>
          <a:prstGeom prst="line">
            <a:avLst/>
          </a:prstGeom>
          <a:noFill/>
          <a:ln w="25400">
            <a:solidFill>
              <a:srgbClr val="FF0000"/>
            </a:solidFill>
            <a:round/>
            <a:headEnd type="none" w="sm" len="sm"/>
            <a:tailEnd type="triangle" w="sm" len="sm"/>
          </a:ln>
          <a:effectLst/>
        </p:spPr>
        <p:txBody>
          <a:bodyPr/>
          <a:lstStyle/>
          <a:p>
            <a:endParaRPr lang="en-US"/>
          </a:p>
        </p:txBody>
      </p:sp>
      <p:sp>
        <p:nvSpPr>
          <p:cNvPr id="908304" name="Line 16"/>
          <p:cNvSpPr>
            <a:spLocks noChangeShapeType="1"/>
          </p:cNvSpPr>
          <p:nvPr/>
        </p:nvSpPr>
        <p:spPr bwMode="auto">
          <a:xfrm flipV="1">
            <a:off x="7086600" y="2667000"/>
            <a:ext cx="76200" cy="609600"/>
          </a:xfrm>
          <a:prstGeom prst="line">
            <a:avLst/>
          </a:prstGeom>
          <a:noFill/>
          <a:ln w="25400">
            <a:solidFill>
              <a:srgbClr val="FF0000"/>
            </a:solidFill>
            <a:round/>
            <a:headEnd type="none" w="sm" len="sm"/>
            <a:tailEnd type="triangle" w="sm" len="sm"/>
          </a:ln>
          <a:effectLst/>
        </p:spPr>
        <p:txBody>
          <a:bodyPr/>
          <a:lstStyle/>
          <a:p>
            <a:endParaRPr lang="en-US"/>
          </a:p>
        </p:txBody>
      </p:sp>
      <p:sp>
        <p:nvSpPr>
          <p:cNvPr id="908305" name="Text Box 17"/>
          <p:cNvSpPr txBox="1">
            <a:spLocks noChangeArrowheads="1"/>
          </p:cNvSpPr>
          <p:nvPr/>
        </p:nvSpPr>
        <p:spPr bwMode="auto">
          <a:xfrm>
            <a:off x="5943600" y="838200"/>
            <a:ext cx="2971800" cy="366713"/>
          </a:xfrm>
          <a:prstGeom prst="rect">
            <a:avLst/>
          </a:prstGeom>
          <a:noFill/>
          <a:ln w="38100">
            <a:noFill/>
            <a:miter lim="800000"/>
            <a:headEnd type="none" w="sm" len="sm"/>
            <a:tailEnd type="none" w="lg" len="med"/>
          </a:ln>
          <a:effectLst/>
        </p:spPr>
        <p:txBody>
          <a:bodyPr>
            <a:spAutoFit/>
          </a:bodyPr>
          <a:lstStyle/>
          <a:p>
            <a:pPr>
              <a:spcBef>
                <a:spcPct val="50000"/>
              </a:spcBef>
            </a:pPr>
            <a:r>
              <a:rPr lang="en-US" dirty="0">
                <a:solidFill>
                  <a:schemeClr val="bg2"/>
                </a:solidFill>
              </a:rPr>
              <a:t>Appendix A.6</a:t>
            </a:r>
          </a:p>
        </p:txBody>
      </p:sp>
    </p:spTree>
    <p:extLst>
      <p:ext uri="{BB962C8B-B14F-4D97-AF65-F5344CB8AC3E}">
        <p14:creationId xmlns:p14="http://schemas.microsoft.com/office/powerpoint/2010/main" val="1663865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386" name="Rectangle 2"/>
          <p:cNvSpPr>
            <a:spLocks noGrp="1" noChangeArrowheads="1"/>
          </p:cNvSpPr>
          <p:nvPr>
            <p:ph type="title"/>
          </p:nvPr>
        </p:nvSpPr>
        <p:spPr>
          <a:xfrm>
            <a:off x="4419600" y="381000"/>
            <a:ext cx="4191000" cy="457200"/>
          </a:xfrm>
        </p:spPr>
        <p:txBody>
          <a:bodyPr/>
          <a:lstStyle/>
          <a:p>
            <a:r>
              <a:rPr lang="en-US" dirty="0"/>
              <a:t>SVD: Application 1</a:t>
            </a:r>
          </a:p>
        </p:txBody>
      </p:sp>
      <p:sp>
        <p:nvSpPr>
          <p:cNvPr id="912387" name="Rectangle 3"/>
          <p:cNvSpPr>
            <a:spLocks noGrp="1" noChangeArrowheads="1"/>
          </p:cNvSpPr>
          <p:nvPr>
            <p:ph type="body" idx="1"/>
          </p:nvPr>
        </p:nvSpPr>
        <p:spPr>
          <a:xfrm>
            <a:off x="304800" y="1371600"/>
            <a:ext cx="8382000" cy="5486400"/>
          </a:xfrm>
          <a:noFill/>
          <a:ln/>
        </p:spPr>
        <p:txBody>
          <a:bodyPr/>
          <a:lstStyle/>
          <a:p>
            <a:r>
              <a:rPr lang="en-US" dirty="0"/>
              <a:t>Least Square</a:t>
            </a:r>
          </a:p>
          <a:p>
            <a:pPr lvl="1"/>
            <a:r>
              <a:rPr lang="en-US" dirty="0"/>
              <a:t>Solve a system of m equations for n unknowns </a:t>
            </a:r>
            <a:r>
              <a:rPr lang="en-US" b="1" dirty="0"/>
              <a:t>x</a:t>
            </a:r>
            <a:r>
              <a:rPr lang="en-US" dirty="0"/>
              <a:t>(m &gt;= n)</a:t>
            </a:r>
          </a:p>
          <a:p>
            <a:pPr lvl="1"/>
            <a:r>
              <a:rPr lang="en-US" dirty="0"/>
              <a:t>A is a </a:t>
            </a:r>
            <a:r>
              <a:rPr lang="en-US" dirty="0" err="1"/>
              <a:t>mxn</a:t>
            </a:r>
            <a:r>
              <a:rPr lang="en-US" dirty="0"/>
              <a:t> matrix of the coefficients </a:t>
            </a:r>
          </a:p>
          <a:p>
            <a:pPr lvl="1"/>
            <a:r>
              <a:rPr lang="en-US" dirty="0"/>
              <a:t>b (</a:t>
            </a:r>
            <a:r>
              <a:rPr lang="en-US" dirty="0">
                <a:sym typeface="Symbol" pitchFamily="18" charset="2"/>
              </a:rPr>
              <a:t></a:t>
            </a:r>
            <a:r>
              <a:rPr lang="en-US" dirty="0"/>
              <a:t>0) is the m-D vector of the data </a:t>
            </a:r>
          </a:p>
          <a:p>
            <a:pPr lvl="1"/>
            <a:r>
              <a:rPr lang="en-US" dirty="0"/>
              <a:t>Solution: </a:t>
            </a:r>
          </a:p>
          <a:p>
            <a:pPr lvl="1"/>
            <a:endParaRPr lang="en-US" dirty="0">
              <a:solidFill>
                <a:srgbClr val="D82204"/>
              </a:solidFill>
            </a:endParaRPr>
          </a:p>
          <a:p>
            <a:pPr lvl="1"/>
            <a:endParaRPr lang="en-US" dirty="0">
              <a:solidFill>
                <a:srgbClr val="D82204"/>
              </a:solidFill>
            </a:endParaRPr>
          </a:p>
          <a:p>
            <a:pPr lvl="1"/>
            <a:endParaRPr lang="en-US" dirty="0">
              <a:solidFill>
                <a:srgbClr val="D82204"/>
              </a:solidFill>
            </a:endParaRPr>
          </a:p>
          <a:p>
            <a:pPr lvl="1"/>
            <a:endParaRPr lang="en-US" dirty="0">
              <a:solidFill>
                <a:srgbClr val="D82204"/>
              </a:solidFill>
            </a:endParaRPr>
          </a:p>
          <a:p>
            <a:pPr lvl="1"/>
            <a:r>
              <a:rPr lang="en-US" dirty="0">
                <a:solidFill>
                  <a:srgbClr val="D82204"/>
                </a:solidFill>
              </a:rPr>
              <a:t>How to solve: compute the pseudo-inverse of </a:t>
            </a:r>
            <a:r>
              <a:rPr lang="en-US" sz="2000" dirty="0"/>
              <a:t>A</a:t>
            </a:r>
            <a:r>
              <a:rPr lang="en-US" sz="2000" baseline="30000" dirty="0"/>
              <a:t>T</a:t>
            </a:r>
            <a:r>
              <a:rPr lang="en-US" sz="2000" dirty="0"/>
              <a:t>A</a:t>
            </a:r>
            <a:r>
              <a:rPr lang="en-US" dirty="0">
                <a:solidFill>
                  <a:srgbClr val="D82204"/>
                </a:solidFill>
              </a:rPr>
              <a:t> by SVD</a:t>
            </a:r>
          </a:p>
          <a:p>
            <a:pPr lvl="2"/>
            <a:r>
              <a:rPr lang="en-US" sz="1800" dirty="0"/>
              <a:t>(A</a:t>
            </a:r>
            <a:r>
              <a:rPr lang="en-US" sz="1800" baseline="30000" dirty="0"/>
              <a:t>T</a:t>
            </a:r>
            <a:r>
              <a:rPr lang="en-US" sz="1800" dirty="0"/>
              <a:t>A)</a:t>
            </a:r>
            <a:r>
              <a:rPr lang="en-US" sz="1800" baseline="30000" dirty="0"/>
              <a:t>+</a:t>
            </a:r>
            <a:r>
              <a:rPr lang="en-US" sz="1800" dirty="0"/>
              <a:t> is more likely to coincide with (A</a:t>
            </a:r>
            <a:r>
              <a:rPr lang="en-US" sz="1800" baseline="30000" dirty="0"/>
              <a:t>T</a:t>
            </a:r>
            <a:r>
              <a:rPr lang="en-US" sz="1800" dirty="0"/>
              <a:t>A)</a:t>
            </a:r>
            <a:r>
              <a:rPr lang="en-US" sz="1800" baseline="30000" dirty="0"/>
              <a:t>-1</a:t>
            </a:r>
            <a:r>
              <a:rPr lang="en-US" sz="1800" dirty="0"/>
              <a:t> given m &gt; n</a:t>
            </a:r>
          </a:p>
          <a:p>
            <a:pPr lvl="2"/>
            <a:r>
              <a:rPr lang="en-US" sz="1800" dirty="0"/>
              <a:t>Always a good idea to look at the condition number of A</a:t>
            </a:r>
            <a:r>
              <a:rPr lang="en-US" sz="1800" baseline="30000" dirty="0"/>
              <a:t>T</a:t>
            </a:r>
            <a:r>
              <a:rPr lang="en-US" sz="1800" dirty="0"/>
              <a:t>A</a:t>
            </a:r>
            <a:endParaRPr lang="en-US" dirty="0">
              <a:solidFill>
                <a:srgbClr val="D82204"/>
              </a:solidFill>
            </a:endParaRPr>
          </a:p>
          <a:p>
            <a:pPr lvl="1"/>
            <a:endParaRPr lang="en-US" sz="2000" dirty="0"/>
          </a:p>
        </p:txBody>
      </p:sp>
      <p:graphicFrame>
        <p:nvGraphicFramePr>
          <p:cNvPr id="1001472" name="Object 2048"/>
          <p:cNvGraphicFramePr>
            <a:graphicFrameLocks noChangeAspect="1"/>
          </p:cNvGraphicFramePr>
          <p:nvPr/>
        </p:nvGraphicFramePr>
        <p:xfrm>
          <a:off x="6400800" y="1133475"/>
          <a:ext cx="1346200" cy="508000"/>
        </p:xfrm>
        <a:graphic>
          <a:graphicData uri="http://schemas.openxmlformats.org/presentationml/2006/ole">
            <mc:AlternateContent xmlns:mc="http://schemas.openxmlformats.org/markup-compatibility/2006">
              <mc:Choice xmlns:v="urn:schemas-microsoft-com:vml" Requires="v">
                <p:oleObj spid="_x0000_s1001524" name="Equation" r:id="rId4" imgW="469800" imgH="177480" progId="Equation.3">
                  <p:embed/>
                </p:oleObj>
              </mc:Choice>
              <mc:Fallback>
                <p:oleObj name="Equation" r:id="rId4" imgW="469800" imgH="177480" progId="Equation.3">
                  <p:embed/>
                  <p:pic>
                    <p:nvPicPr>
                      <p:cNvPr id="0" name="Picture 204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1133475"/>
                        <a:ext cx="1346200" cy="508000"/>
                      </a:xfrm>
                      <a:prstGeom prst="rect">
                        <a:avLst/>
                      </a:prstGeom>
                      <a:solidFill>
                        <a:srgbClr val="FF99CC"/>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001473" name="Object 2049"/>
          <p:cNvGraphicFramePr>
            <a:graphicFrameLocks noChangeAspect="1"/>
          </p:cNvGraphicFramePr>
          <p:nvPr/>
        </p:nvGraphicFramePr>
        <p:xfrm>
          <a:off x="1295400" y="3657600"/>
          <a:ext cx="2112963" cy="573088"/>
        </p:xfrm>
        <a:graphic>
          <a:graphicData uri="http://schemas.openxmlformats.org/presentationml/2006/ole">
            <mc:AlternateContent xmlns:mc="http://schemas.openxmlformats.org/markup-compatibility/2006">
              <mc:Choice xmlns:v="urn:schemas-microsoft-com:vml" Requires="v">
                <p:oleObj spid="_x0000_s1001525" name="Equation" r:id="rId6" imgW="888840" imgH="241200" progId="Equation.3">
                  <p:embed/>
                </p:oleObj>
              </mc:Choice>
              <mc:Fallback>
                <p:oleObj name="Equation" r:id="rId6" imgW="888840" imgH="241200" progId="Equation.3">
                  <p:embed/>
                  <p:pic>
                    <p:nvPicPr>
                      <p:cNvPr id="0" name="Picture 204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5400" y="3657600"/>
                        <a:ext cx="2112963" cy="573088"/>
                      </a:xfrm>
                      <a:prstGeom prst="rect">
                        <a:avLst/>
                      </a:prstGeom>
                      <a:solidFill>
                        <a:srgbClr val="FF99CC"/>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001474" name="Object 2050"/>
          <p:cNvGraphicFramePr>
            <a:graphicFrameLocks noChangeAspect="1"/>
          </p:cNvGraphicFramePr>
          <p:nvPr/>
        </p:nvGraphicFramePr>
        <p:xfrm>
          <a:off x="4495800" y="3581400"/>
          <a:ext cx="2597150" cy="633413"/>
        </p:xfrm>
        <a:graphic>
          <a:graphicData uri="http://schemas.openxmlformats.org/presentationml/2006/ole">
            <mc:AlternateContent xmlns:mc="http://schemas.openxmlformats.org/markup-compatibility/2006">
              <mc:Choice xmlns:v="urn:schemas-microsoft-com:vml" Requires="v">
                <p:oleObj spid="_x0000_s1001526" name="Equation" r:id="rId8" imgW="1091880" imgH="266400" progId="Equation.3">
                  <p:embed/>
                </p:oleObj>
              </mc:Choice>
              <mc:Fallback>
                <p:oleObj name="Equation" r:id="rId8" imgW="1091880" imgH="266400" progId="Equation.3">
                  <p:embed/>
                  <p:pic>
                    <p:nvPicPr>
                      <p:cNvPr id="0" name="Picture 205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95800" y="3581400"/>
                        <a:ext cx="2597150" cy="633413"/>
                      </a:xfrm>
                      <a:prstGeom prst="rect">
                        <a:avLst/>
                      </a:prstGeom>
                      <a:solidFill>
                        <a:srgbClr val="FF99CC"/>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912396" name="AutoShape 12"/>
          <p:cNvSpPr>
            <a:spLocks noChangeArrowheads="1"/>
          </p:cNvSpPr>
          <p:nvPr/>
        </p:nvSpPr>
        <p:spPr bwMode="auto">
          <a:xfrm>
            <a:off x="3581400" y="3810000"/>
            <a:ext cx="609600" cy="381000"/>
          </a:xfrm>
          <a:prstGeom prst="rightArrow">
            <a:avLst>
              <a:gd name="adj1" fmla="val 50000"/>
              <a:gd name="adj2" fmla="val 4000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912397" name="AutoShape 13"/>
          <p:cNvSpPr>
            <a:spLocks/>
          </p:cNvSpPr>
          <p:nvPr/>
        </p:nvSpPr>
        <p:spPr bwMode="auto">
          <a:xfrm rot="5381399">
            <a:off x="1524000" y="4191000"/>
            <a:ext cx="304800" cy="457200"/>
          </a:xfrm>
          <a:prstGeom prst="rightBrace">
            <a:avLst>
              <a:gd name="adj1" fmla="val 12500"/>
              <a:gd name="adj2" fmla="val 50000"/>
            </a:avLst>
          </a:prstGeom>
          <a:noFill/>
          <a:ln w="28575">
            <a:solidFill>
              <a:schemeClr val="bg2"/>
            </a:solidFill>
            <a:round/>
            <a:headEnd type="none" w="sm" len="sm"/>
            <a:tailEnd type="none" w="sm" len="sm"/>
          </a:ln>
          <a:effectLst/>
        </p:spPr>
        <p:txBody>
          <a:bodyPr wrap="none" anchor="ctr"/>
          <a:lstStyle/>
          <a:p>
            <a:endParaRPr lang="en-US"/>
          </a:p>
        </p:txBody>
      </p:sp>
      <p:sp>
        <p:nvSpPr>
          <p:cNvPr id="912398" name="Text Box 14"/>
          <p:cNvSpPr txBox="1">
            <a:spLocks noChangeArrowheads="1"/>
          </p:cNvSpPr>
          <p:nvPr/>
        </p:nvSpPr>
        <p:spPr bwMode="auto">
          <a:xfrm>
            <a:off x="1752600" y="4495800"/>
            <a:ext cx="14478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err="1">
                <a:solidFill>
                  <a:schemeClr val="bg2"/>
                </a:solidFill>
              </a:rPr>
              <a:t>nxn</a:t>
            </a:r>
            <a:r>
              <a:rPr lang="en-US" dirty="0">
                <a:solidFill>
                  <a:schemeClr val="bg2"/>
                </a:solidFill>
              </a:rPr>
              <a:t> matrix</a:t>
            </a:r>
          </a:p>
        </p:txBody>
      </p:sp>
      <p:sp>
        <p:nvSpPr>
          <p:cNvPr id="912399" name="AutoShape 15"/>
          <p:cNvSpPr>
            <a:spLocks/>
          </p:cNvSpPr>
          <p:nvPr/>
        </p:nvSpPr>
        <p:spPr bwMode="auto">
          <a:xfrm rot="5381399">
            <a:off x="5561013" y="4037013"/>
            <a:ext cx="304800" cy="762000"/>
          </a:xfrm>
          <a:prstGeom prst="rightBrace">
            <a:avLst>
              <a:gd name="adj1" fmla="val 20833"/>
              <a:gd name="adj2" fmla="val 50000"/>
            </a:avLst>
          </a:prstGeom>
          <a:noFill/>
          <a:ln w="28575">
            <a:solidFill>
              <a:schemeClr val="bg2"/>
            </a:solidFill>
            <a:round/>
            <a:headEnd type="none" w="sm" len="sm"/>
            <a:tailEnd type="none" w="sm" len="sm"/>
          </a:ln>
          <a:effectLst/>
        </p:spPr>
        <p:txBody>
          <a:bodyPr wrap="none" anchor="ctr"/>
          <a:lstStyle/>
          <a:p>
            <a:endParaRPr lang="en-US"/>
          </a:p>
        </p:txBody>
      </p:sp>
      <p:sp>
        <p:nvSpPr>
          <p:cNvPr id="912400" name="Text Box 16"/>
          <p:cNvSpPr txBox="1">
            <a:spLocks noChangeArrowheads="1"/>
          </p:cNvSpPr>
          <p:nvPr/>
        </p:nvSpPr>
        <p:spPr bwMode="auto">
          <a:xfrm>
            <a:off x="5791200" y="4495800"/>
            <a:ext cx="22098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Pseudo-inverse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4434" name="Rectangle 2"/>
          <p:cNvSpPr>
            <a:spLocks noGrp="1" noChangeArrowheads="1"/>
          </p:cNvSpPr>
          <p:nvPr>
            <p:ph type="title"/>
          </p:nvPr>
        </p:nvSpPr>
        <p:spPr>
          <a:xfrm>
            <a:off x="4419600" y="381000"/>
            <a:ext cx="4191000" cy="457200"/>
          </a:xfrm>
        </p:spPr>
        <p:txBody>
          <a:bodyPr/>
          <a:lstStyle/>
          <a:p>
            <a:r>
              <a:rPr lang="en-US" dirty="0"/>
              <a:t>SVD: Application 2</a:t>
            </a:r>
          </a:p>
        </p:txBody>
      </p:sp>
      <p:sp>
        <p:nvSpPr>
          <p:cNvPr id="914435" name="Rectangle 3"/>
          <p:cNvSpPr>
            <a:spLocks noGrp="1" noChangeArrowheads="1"/>
          </p:cNvSpPr>
          <p:nvPr>
            <p:ph type="body" idx="1"/>
          </p:nvPr>
        </p:nvSpPr>
        <p:spPr>
          <a:xfrm>
            <a:off x="304800" y="1371600"/>
            <a:ext cx="8382000" cy="5486400"/>
          </a:xfrm>
          <a:noFill/>
          <a:ln/>
        </p:spPr>
        <p:txBody>
          <a:bodyPr/>
          <a:lstStyle/>
          <a:p>
            <a:r>
              <a:rPr lang="en-US" dirty="0"/>
              <a:t>Homogeneous System</a:t>
            </a:r>
          </a:p>
          <a:p>
            <a:pPr lvl="1"/>
            <a:r>
              <a:rPr lang="en-US" dirty="0"/>
              <a:t>m equations for n unknowns </a:t>
            </a:r>
            <a:r>
              <a:rPr lang="en-US" b="1" dirty="0"/>
              <a:t>x</a:t>
            </a:r>
            <a:r>
              <a:rPr lang="en-US" dirty="0"/>
              <a:t>(m &gt;= n-1)</a:t>
            </a:r>
          </a:p>
          <a:p>
            <a:pPr lvl="1"/>
            <a:r>
              <a:rPr lang="en-US" dirty="0"/>
              <a:t>Rank (A) = n-1 (by looking at the SVD of A)</a:t>
            </a:r>
          </a:p>
          <a:p>
            <a:pPr lvl="1"/>
            <a:r>
              <a:rPr lang="en-US" dirty="0"/>
              <a:t>A non-trivial solution (up to a arbitrary scale) by SVD:</a:t>
            </a:r>
          </a:p>
          <a:p>
            <a:pPr lvl="1"/>
            <a:r>
              <a:rPr lang="en-US" dirty="0">
                <a:solidFill>
                  <a:srgbClr val="D82204"/>
                </a:solidFill>
              </a:rPr>
              <a:t>Simply proportional to the eigenvector corresponding to the  </a:t>
            </a:r>
            <a:r>
              <a:rPr lang="en-US" dirty="0"/>
              <a:t>only</a:t>
            </a:r>
            <a:r>
              <a:rPr lang="en-US" dirty="0">
                <a:solidFill>
                  <a:srgbClr val="D82204"/>
                </a:solidFill>
              </a:rPr>
              <a:t> zero </a:t>
            </a:r>
            <a:r>
              <a:rPr lang="en-US" dirty="0" err="1">
                <a:solidFill>
                  <a:srgbClr val="D82204"/>
                </a:solidFill>
              </a:rPr>
              <a:t>eigenvalue</a:t>
            </a:r>
            <a:r>
              <a:rPr lang="en-US" dirty="0">
                <a:solidFill>
                  <a:srgbClr val="D82204"/>
                </a:solidFill>
              </a:rPr>
              <a:t> of </a:t>
            </a:r>
            <a:r>
              <a:rPr lang="en-US" sz="2000" dirty="0">
                <a:solidFill>
                  <a:srgbClr val="D82204"/>
                </a:solidFill>
              </a:rPr>
              <a:t>A</a:t>
            </a:r>
            <a:r>
              <a:rPr lang="en-US" sz="2000" baseline="30000" dirty="0">
                <a:solidFill>
                  <a:srgbClr val="D82204"/>
                </a:solidFill>
              </a:rPr>
              <a:t>T</a:t>
            </a:r>
            <a:r>
              <a:rPr lang="en-US" sz="2000" dirty="0">
                <a:solidFill>
                  <a:srgbClr val="D82204"/>
                </a:solidFill>
              </a:rPr>
              <a:t>A  </a:t>
            </a:r>
            <a:r>
              <a:rPr lang="en-US" sz="2000" dirty="0"/>
              <a:t>(</a:t>
            </a:r>
            <a:r>
              <a:rPr lang="en-US" sz="2000" dirty="0" err="1"/>
              <a:t>nxn</a:t>
            </a:r>
            <a:r>
              <a:rPr lang="en-US" sz="2000" dirty="0"/>
              <a:t> matrix)</a:t>
            </a:r>
          </a:p>
          <a:p>
            <a:r>
              <a:rPr lang="en-US" dirty="0"/>
              <a:t>Note:</a:t>
            </a:r>
          </a:p>
          <a:p>
            <a:pPr lvl="1"/>
            <a:r>
              <a:rPr lang="en-US" sz="2400" dirty="0"/>
              <a:t>All the other </a:t>
            </a:r>
            <a:r>
              <a:rPr lang="en-US" sz="2400" dirty="0" err="1"/>
              <a:t>eigenvalues</a:t>
            </a:r>
            <a:r>
              <a:rPr lang="en-US" sz="2400" dirty="0"/>
              <a:t> are positive because       Rank (A)=n-1</a:t>
            </a:r>
          </a:p>
          <a:p>
            <a:pPr lvl="1"/>
            <a:r>
              <a:rPr lang="en-US" sz="2400" dirty="0"/>
              <a:t>For a proof, see Textbook p. 324-325</a:t>
            </a:r>
          </a:p>
          <a:p>
            <a:pPr lvl="1"/>
            <a:r>
              <a:rPr lang="en-US" sz="2400" dirty="0"/>
              <a:t>In practice, the eigenvector (i.e. </a:t>
            </a:r>
            <a:r>
              <a:rPr lang="en-US" sz="2400" dirty="0" err="1"/>
              <a:t>v</a:t>
            </a:r>
            <a:r>
              <a:rPr lang="en-US" sz="2400" baseline="-25000" dirty="0" err="1"/>
              <a:t>n</a:t>
            </a:r>
            <a:r>
              <a:rPr lang="en-US" sz="2400" dirty="0"/>
              <a:t>) corresponding to the minimum </a:t>
            </a:r>
            <a:r>
              <a:rPr lang="en-US" sz="2400" dirty="0" err="1"/>
              <a:t>eigenvalue</a:t>
            </a:r>
            <a:r>
              <a:rPr lang="en-US" sz="2400" dirty="0"/>
              <a:t> of</a:t>
            </a:r>
            <a:r>
              <a:rPr lang="en-US" sz="2400" dirty="0">
                <a:solidFill>
                  <a:schemeClr val="tx1"/>
                </a:solidFill>
              </a:rPr>
              <a:t> </a:t>
            </a:r>
            <a:r>
              <a:rPr lang="en-US" sz="2000" dirty="0">
                <a:solidFill>
                  <a:srgbClr val="D82204"/>
                </a:solidFill>
              </a:rPr>
              <a:t>A</a:t>
            </a:r>
            <a:r>
              <a:rPr lang="en-US" sz="2000" baseline="30000" dirty="0">
                <a:solidFill>
                  <a:srgbClr val="D82204"/>
                </a:solidFill>
              </a:rPr>
              <a:t>T</a:t>
            </a:r>
            <a:r>
              <a:rPr lang="en-US" sz="2000" dirty="0">
                <a:solidFill>
                  <a:srgbClr val="D82204"/>
                </a:solidFill>
              </a:rPr>
              <a:t>A</a:t>
            </a:r>
            <a:r>
              <a:rPr lang="en-US" sz="2000" dirty="0"/>
              <a:t>, i.e. </a:t>
            </a:r>
            <a:r>
              <a:rPr lang="en-US" sz="2000" dirty="0">
                <a:latin typeface="Symbol" pitchFamily="18" charset="2"/>
              </a:rPr>
              <a:t>s</a:t>
            </a:r>
            <a:r>
              <a:rPr lang="en-US" sz="2000" baseline="-25000" dirty="0"/>
              <a:t>n</a:t>
            </a:r>
            <a:r>
              <a:rPr lang="en-US" sz="2000" baseline="30000" dirty="0"/>
              <a:t>2</a:t>
            </a:r>
            <a:endParaRPr lang="en-US" sz="2400" dirty="0">
              <a:solidFill>
                <a:schemeClr val="tx1"/>
              </a:solidFill>
            </a:endParaRPr>
          </a:p>
          <a:p>
            <a:pPr lvl="1">
              <a:buFont typeface="Zapf Dingbats" charset="2"/>
              <a:buNone/>
            </a:pPr>
            <a:endParaRPr lang="en-US" sz="2400" dirty="0">
              <a:solidFill>
                <a:schemeClr val="tx1"/>
              </a:solidFill>
            </a:endParaRPr>
          </a:p>
        </p:txBody>
      </p:sp>
      <p:graphicFrame>
        <p:nvGraphicFramePr>
          <p:cNvPr id="914437" name="Object 5"/>
          <p:cNvGraphicFramePr>
            <a:graphicFrameLocks noChangeAspect="1"/>
          </p:cNvGraphicFramePr>
          <p:nvPr/>
        </p:nvGraphicFramePr>
        <p:xfrm>
          <a:off x="5715000" y="1295400"/>
          <a:ext cx="1117600" cy="422275"/>
        </p:xfrm>
        <a:graphic>
          <a:graphicData uri="http://schemas.openxmlformats.org/presentationml/2006/ole">
            <mc:AlternateContent xmlns:mc="http://schemas.openxmlformats.org/markup-compatibility/2006">
              <mc:Choice xmlns:v="urn:schemas-microsoft-com:vml" Requires="v">
                <p:oleObj spid="_x0000_s914474" name="Equation" r:id="rId4" imgW="469800" imgH="177480" progId="Equation.3">
                  <p:embed/>
                </p:oleObj>
              </mc:Choice>
              <mc:Fallback>
                <p:oleObj name="Equation" r:id="rId4" imgW="469800" imgH="177480" progId="Equation.3">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0" y="1295400"/>
                        <a:ext cx="1117600" cy="422275"/>
                      </a:xfrm>
                      <a:prstGeom prst="rect">
                        <a:avLst/>
                      </a:prstGeom>
                      <a:solidFill>
                        <a:srgbClr val="FF99CC"/>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14438" name="Object 6"/>
          <p:cNvGraphicFramePr>
            <a:graphicFrameLocks noChangeAspect="1"/>
          </p:cNvGraphicFramePr>
          <p:nvPr/>
        </p:nvGraphicFramePr>
        <p:xfrm>
          <a:off x="6934200" y="3505200"/>
          <a:ext cx="1403350" cy="479425"/>
        </p:xfrm>
        <a:graphic>
          <a:graphicData uri="http://schemas.openxmlformats.org/presentationml/2006/ole">
            <mc:AlternateContent xmlns:mc="http://schemas.openxmlformats.org/markup-compatibility/2006">
              <mc:Choice xmlns:v="urn:schemas-microsoft-com:vml" Requires="v">
                <p:oleObj spid="_x0000_s914475" name="Equation" r:id="rId6" imgW="965160" imgH="330120" progId="Equation.3">
                  <p:embed/>
                </p:oleObj>
              </mc:Choice>
              <mc:Fallback>
                <p:oleObj name="Equation" r:id="rId6" imgW="965160" imgH="330120" progId="Equation.3">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34200" y="3505200"/>
                        <a:ext cx="1403350" cy="479425"/>
                      </a:xfrm>
                      <a:prstGeom prst="rect">
                        <a:avLst/>
                      </a:prstGeom>
                      <a:solidFill>
                        <a:srgbClr val="FF99CC"/>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6482" name="Rectangle 2"/>
          <p:cNvSpPr>
            <a:spLocks noGrp="1" noChangeArrowheads="1"/>
          </p:cNvSpPr>
          <p:nvPr>
            <p:ph type="title"/>
          </p:nvPr>
        </p:nvSpPr>
        <p:spPr>
          <a:xfrm>
            <a:off x="4419600" y="381000"/>
            <a:ext cx="4191000" cy="457200"/>
          </a:xfrm>
        </p:spPr>
        <p:txBody>
          <a:bodyPr/>
          <a:lstStyle/>
          <a:p>
            <a:r>
              <a:rPr lang="en-US" dirty="0"/>
              <a:t>SVD: Application 3</a:t>
            </a:r>
          </a:p>
        </p:txBody>
      </p:sp>
      <p:sp>
        <p:nvSpPr>
          <p:cNvPr id="916483" name="Rectangle 3"/>
          <p:cNvSpPr>
            <a:spLocks noGrp="1" noChangeArrowheads="1"/>
          </p:cNvSpPr>
          <p:nvPr>
            <p:ph type="body" idx="1"/>
          </p:nvPr>
        </p:nvSpPr>
        <p:spPr>
          <a:xfrm>
            <a:off x="304800" y="1371600"/>
            <a:ext cx="8382000" cy="5486400"/>
          </a:xfrm>
          <a:noFill/>
          <a:ln/>
        </p:spPr>
        <p:txBody>
          <a:bodyPr/>
          <a:lstStyle/>
          <a:p>
            <a:r>
              <a:rPr lang="en-US" dirty="0"/>
              <a:t>Problem Statements</a:t>
            </a:r>
          </a:p>
          <a:p>
            <a:pPr lvl="1"/>
            <a:r>
              <a:rPr lang="en-US" dirty="0"/>
              <a:t>Numerical estimate of a matrix A whose entries are not independent</a:t>
            </a:r>
          </a:p>
          <a:p>
            <a:pPr lvl="1"/>
            <a:r>
              <a:rPr lang="en-US" dirty="0"/>
              <a:t>Errors introduced by noise alter the estimate to </a:t>
            </a:r>
            <a:r>
              <a:rPr lang="en-US" dirty="0">
                <a:cs typeface="Arial" charset="0"/>
              </a:rPr>
              <a:t>Â</a:t>
            </a:r>
            <a:endParaRPr lang="en-US" dirty="0"/>
          </a:p>
          <a:p>
            <a:r>
              <a:rPr lang="en-US" dirty="0"/>
              <a:t>Enforcing Constraints by SVD</a:t>
            </a:r>
          </a:p>
          <a:p>
            <a:pPr lvl="1"/>
            <a:r>
              <a:rPr lang="en-US" sz="2000" dirty="0"/>
              <a:t>Take orthogonal matrix A as an example</a:t>
            </a:r>
          </a:p>
          <a:p>
            <a:pPr lvl="1"/>
            <a:r>
              <a:rPr lang="en-US" sz="2000" dirty="0"/>
              <a:t>Find the closest matrix to </a:t>
            </a:r>
            <a:r>
              <a:rPr lang="en-US" dirty="0">
                <a:cs typeface="Arial" charset="0"/>
              </a:rPr>
              <a:t>Â, which satisfies the constraints exactly</a:t>
            </a:r>
          </a:p>
          <a:p>
            <a:pPr lvl="2"/>
            <a:r>
              <a:rPr lang="en-US" dirty="0">
                <a:cs typeface="Arial" charset="0"/>
              </a:rPr>
              <a:t>SVD of Â </a:t>
            </a:r>
          </a:p>
          <a:p>
            <a:pPr lvl="2"/>
            <a:r>
              <a:rPr lang="en-US" dirty="0">
                <a:cs typeface="Arial" charset="0"/>
              </a:rPr>
              <a:t>Observation: D = I (all the singular values are 1) if A is orthogonal</a:t>
            </a:r>
          </a:p>
          <a:p>
            <a:pPr lvl="2"/>
            <a:r>
              <a:rPr lang="en-US" dirty="0">
                <a:cs typeface="Arial" charset="0"/>
              </a:rPr>
              <a:t>Solution: changing the singular values to those expected</a:t>
            </a:r>
          </a:p>
          <a:p>
            <a:pPr lvl="2"/>
            <a:endParaRPr lang="en-US" dirty="0">
              <a:cs typeface="Arial" charset="0"/>
            </a:endParaRPr>
          </a:p>
        </p:txBody>
      </p:sp>
      <p:graphicFrame>
        <p:nvGraphicFramePr>
          <p:cNvPr id="1002496" name="Object 0"/>
          <p:cNvGraphicFramePr>
            <a:graphicFrameLocks noChangeAspect="1"/>
          </p:cNvGraphicFramePr>
          <p:nvPr/>
        </p:nvGraphicFramePr>
        <p:xfrm>
          <a:off x="3657600" y="4343400"/>
          <a:ext cx="1524000" cy="498475"/>
        </p:xfrm>
        <a:graphic>
          <a:graphicData uri="http://schemas.openxmlformats.org/presentationml/2006/ole">
            <mc:AlternateContent xmlns:mc="http://schemas.openxmlformats.org/markup-compatibility/2006">
              <mc:Choice xmlns:v="urn:schemas-microsoft-com:vml" Requires="v">
                <p:oleObj spid="_x0000_s1002533" name="Equation" r:id="rId4" imgW="736560" imgH="241200" progId="Equation.3">
                  <p:embed/>
                </p:oleObj>
              </mc:Choice>
              <mc:Fallback>
                <p:oleObj name="Equation" r:id="rId4" imgW="736560" imgH="241200" progId="Equation.3">
                  <p:embed/>
                  <p:pic>
                    <p:nvPicPr>
                      <p:cNvPr id="0" name="Picture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4343400"/>
                        <a:ext cx="1524000" cy="498475"/>
                      </a:xfrm>
                      <a:prstGeom prst="rect">
                        <a:avLst/>
                      </a:prstGeom>
                      <a:solidFill>
                        <a:srgbClr val="FF99CC"/>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002497" name="Object 1"/>
          <p:cNvGraphicFramePr>
            <a:graphicFrameLocks noChangeAspect="1"/>
          </p:cNvGraphicFramePr>
          <p:nvPr/>
        </p:nvGraphicFramePr>
        <p:xfrm>
          <a:off x="3048000" y="6019800"/>
          <a:ext cx="1417638" cy="498475"/>
        </p:xfrm>
        <a:graphic>
          <a:graphicData uri="http://schemas.openxmlformats.org/presentationml/2006/ole">
            <mc:AlternateContent xmlns:mc="http://schemas.openxmlformats.org/markup-compatibility/2006">
              <mc:Choice xmlns:v="urn:schemas-microsoft-com:vml" Requires="v">
                <p:oleObj spid="_x0000_s1002534" name="Equation" r:id="rId6" imgW="685800" imgH="241200" progId="Equation.3">
                  <p:embed/>
                </p:oleObj>
              </mc:Choice>
              <mc:Fallback>
                <p:oleObj name="Equation" r:id="rId6" imgW="685800" imgH="241200" progId="Equation.3">
                  <p:embed/>
                  <p:pic>
                    <p:nvPicPr>
                      <p:cNvPr id="0" name="Picture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0" y="6019800"/>
                        <a:ext cx="1417638" cy="498475"/>
                      </a:xfrm>
                      <a:prstGeom prst="rect">
                        <a:avLst/>
                      </a:prstGeom>
                      <a:solidFill>
                        <a:srgbClr val="FF99CC"/>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8530" name="Rectangle 2"/>
          <p:cNvSpPr>
            <a:spLocks noGrp="1" noChangeArrowheads="1"/>
          </p:cNvSpPr>
          <p:nvPr>
            <p:ph type="title"/>
          </p:nvPr>
        </p:nvSpPr>
        <p:spPr>
          <a:xfrm>
            <a:off x="4267200" y="381000"/>
            <a:ext cx="4419600" cy="457200"/>
          </a:xfrm>
        </p:spPr>
        <p:txBody>
          <a:bodyPr/>
          <a:lstStyle/>
          <a:p>
            <a:r>
              <a:rPr lang="en-US" dirty="0"/>
              <a:t>Homogeneous System</a:t>
            </a:r>
          </a:p>
        </p:txBody>
      </p:sp>
      <p:sp>
        <p:nvSpPr>
          <p:cNvPr id="918531" name="Rectangle 3"/>
          <p:cNvSpPr>
            <a:spLocks noGrp="1" noChangeArrowheads="1"/>
          </p:cNvSpPr>
          <p:nvPr>
            <p:ph type="body" idx="1"/>
          </p:nvPr>
        </p:nvSpPr>
        <p:spPr>
          <a:xfrm>
            <a:off x="609600" y="1143000"/>
            <a:ext cx="7620000" cy="5105400"/>
          </a:xfrm>
          <a:noFill/>
          <a:ln/>
        </p:spPr>
        <p:txBody>
          <a:bodyPr/>
          <a:lstStyle/>
          <a:p>
            <a:pPr>
              <a:lnSpc>
                <a:spcPct val="90000"/>
              </a:lnSpc>
            </a:pPr>
            <a:r>
              <a:rPr lang="en-US" sz="2000" dirty="0"/>
              <a:t>Homogeneous System of N Linear Equations </a:t>
            </a:r>
          </a:p>
          <a:p>
            <a:pPr lvl="1">
              <a:lnSpc>
                <a:spcPct val="90000"/>
              </a:lnSpc>
            </a:pPr>
            <a:r>
              <a:rPr lang="en-US" sz="2000" dirty="0"/>
              <a:t>Given N corresponding pairs  {(Xi, Yi,, </a:t>
            </a:r>
            <a:r>
              <a:rPr lang="en-US" sz="2000" dirty="0" err="1"/>
              <a:t>Zi</a:t>
            </a:r>
            <a:r>
              <a:rPr lang="en-US" sz="2000" dirty="0"/>
              <a:t>) &lt;-&gt; (xi, </a:t>
            </a:r>
            <a:r>
              <a:rPr lang="en-US" sz="2000" dirty="0" err="1"/>
              <a:t>yi</a:t>
            </a:r>
            <a:r>
              <a:rPr lang="en-US" sz="2000" dirty="0"/>
              <a:t>) }, </a:t>
            </a:r>
            <a:r>
              <a:rPr lang="en-US" sz="2000" dirty="0" err="1"/>
              <a:t>i</a:t>
            </a:r>
            <a:r>
              <a:rPr lang="en-US" sz="2000" dirty="0"/>
              <a:t>=1,2,…N</a:t>
            </a:r>
          </a:p>
          <a:p>
            <a:pPr lvl="1">
              <a:lnSpc>
                <a:spcPct val="90000"/>
              </a:lnSpc>
            </a:pPr>
            <a:r>
              <a:rPr lang="en-US" sz="2000" dirty="0"/>
              <a:t>8 unknowns </a:t>
            </a:r>
            <a:r>
              <a:rPr lang="en-US" sz="2000" b="1" dirty="0"/>
              <a:t>v</a:t>
            </a:r>
            <a:r>
              <a:rPr lang="en-US" sz="2000" dirty="0"/>
              <a:t> = (v1,…,v8)</a:t>
            </a:r>
            <a:r>
              <a:rPr lang="en-US" sz="2000" baseline="30000" dirty="0"/>
              <a:t>T</a:t>
            </a:r>
            <a:r>
              <a:rPr lang="en-US" sz="2000" dirty="0"/>
              <a:t>,  </a:t>
            </a:r>
            <a:r>
              <a:rPr lang="en-US" sz="2000" b="1" dirty="0"/>
              <a:t>7 independent parameters</a:t>
            </a:r>
          </a:p>
          <a:p>
            <a:pPr>
              <a:lnSpc>
                <a:spcPct val="90000"/>
              </a:lnSpc>
            </a:pPr>
            <a:r>
              <a:rPr lang="en-US" sz="2000" dirty="0"/>
              <a:t>The system has a nontrivial solution (up to a scale) </a:t>
            </a:r>
          </a:p>
          <a:p>
            <a:pPr lvl="1">
              <a:lnSpc>
                <a:spcPct val="90000"/>
              </a:lnSpc>
            </a:pPr>
            <a:r>
              <a:rPr lang="en-US" sz="2000" dirty="0"/>
              <a:t>IF N &gt;= 7 and N points are not coplanar  =&gt; Rank (</a:t>
            </a:r>
            <a:r>
              <a:rPr lang="en-US" sz="2000" b="1" dirty="0"/>
              <a:t>A</a:t>
            </a:r>
            <a:r>
              <a:rPr lang="en-US" sz="2000" dirty="0"/>
              <a:t>) = 7</a:t>
            </a:r>
          </a:p>
          <a:p>
            <a:pPr lvl="1">
              <a:lnSpc>
                <a:spcPct val="90000"/>
              </a:lnSpc>
            </a:pPr>
            <a:r>
              <a:rPr lang="en-US" sz="2000" dirty="0"/>
              <a:t>Can be determined from the SVD of A</a:t>
            </a:r>
          </a:p>
          <a:p>
            <a:pPr lvl="1">
              <a:lnSpc>
                <a:spcPct val="90000"/>
              </a:lnSpc>
            </a:pPr>
            <a:r>
              <a:rPr lang="en-US" sz="2000" dirty="0"/>
              <a:t>Rows of V</a:t>
            </a:r>
            <a:r>
              <a:rPr lang="en-US" sz="2000" baseline="30000" dirty="0"/>
              <a:t>T</a:t>
            </a:r>
            <a:r>
              <a:rPr lang="en-US" sz="2000" dirty="0"/>
              <a:t>: eigenvectors {</a:t>
            </a:r>
            <a:r>
              <a:rPr lang="en-US" sz="2000" b="1" dirty="0" err="1"/>
              <a:t>e</a:t>
            </a:r>
            <a:r>
              <a:rPr lang="en-US" sz="2000" baseline="-25000" dirty="0" err="1"/>
              <a:t>i</a:t>
            </a:r>
            <a:r>
              <a:rPr lang="en-US" sz="2000" dirty="0"/>
              <a:t>}</a:t>
            </a:r>
            <a:r>
              <a:rPr lang="en-US" sz="2000" baseline="-25000" dirty="0"/>
              <a:t> </a:t>
            </a:r>
            <a:r>
              <a:rPr lang="en-US" sz="2000" dirty="0"/>
              <a:t>of A</a:t>
            </a:r>
            <a:r>
              <a:rPr lang="en-US" sz="2000" baseline="30000" dirty="0"/>
              <a:t>T</a:t>
            </a:r>
            <a:r>
              <a:rPr lang="en-US" sz="2000" dirty="0"/>
              <a:t>A</a:t>
            </a:r>
          </a:p>
          <a:p>
            <a:pPr lvl="1">
              <a:lnSpc>
                <a:spcPct val="90000"/>
              </a:lnSpc>
            </a:pPr>
            <a:r>
              <a:rPr lang="en-US" sz="2000" dirty="0"/>
              <a:t>Solution: </a:t>
            </a:r>
            <a:r>
              <a:rPr lang="en-US" sz="2000" dirty="0">
                <a:solidFill>
                  <a:srgbClr val="D82204"/>
                </a:solidFill>
              </a:rPr>
              <a:t>the 8</a:t>
            </a:r>
            <a:r>
              <a:rPr lang="en-US" sz="2000" baseline="30000" dirty="0">
                <a:solidFill>
                  <a:srgbClr val="D82204"/>
                </a:solidFill>
              </a:rPr>
              <a:t>th</a:t>
            </a:r>
            <a:r>
              <a:rPr lang="en-US" sz="2000" dirty="0">
                <a:solidFill>
                  <a:srgbClr val="D82204"/>
                </a:solidFill>
              </a:rPr>
              <a:t> row </a:t>
            </a:r>
            <a:r>
              <a:rPr lang="en-US" sz="2000" b="1" dirty="0"/>
              <a:t>e</a:t>
            </a:r>
            <a:r>
              <a:rPr lang="en-US" sz="2000" baseline="-25000" dirty="0"/>
              <a:t>8</a:t>
            </a:r>
            <a:r>
              <a:rPr lang="en-US" sz="2000" dirty="0">
                <a:solidFill>
                  <a:srgbClr val="D82204"/>
                </a:solidFill>
              </a:rPr>
              <a:t> corresponding to the only zero singular value </a:t>
            </a:r>
            <a:r>
              <a:rPr lang="en-US" sz="2000" dirty="0">
                <a:solidFill>
                  <a:srgbClr val="D82204"/>
                </a:solidFill>
                <a:latin typeface="Symbol" pitchFamily="18" charset="2"/>
              </a:rPr>
              <a:t>l</a:t>
            </a:r>
            <a:r>
              <a:rPr lang="en-US" sz="2000" baseline="-25000" dirty="0">
                <a:solidFill>
                  <a:srgbClr val="D82204"/>
                </a:solidFill>
              </a:rPr>
              <a:t>8</a:t>
            </a:r>
            <a:r>
              <a:rPr lang="en-US" sz="2000" dirty="0">
                <a:solidFill>
                  <a:srgbClr val="D82204"/>
                </a:solidFill>
              </a:rPr>
              <a:t>=0</a:t>
            </a:r>
          </a:p>
          <a:p>
            <a:pPr lvl="1">
              <a:lnSpc>
                <a:spcPct val="90000"/>
              </a:lnSpc>
            </a:pPr>
            <a:endParaRPr lang="en-US" sz="2000" baseline="30000" dirty="0"/>
          </a:p>
          <a:p>
            <a:pPr>
              <a:lnSpc>
                <a:spcPct val="90000"/>
              </a:lnSpc>
            </a:pPr>
            <a:r>
              <a:rPr lang="en-US" sz="2000" dirty="0"/>
              <a:t>Practical Consideration</a:t>
            </a:r>
          </a:p>
          <a:p>
            <a:pPr lvl="1">
              <a:lnSpc>
                <a:spcPct val="90000"/>
              </a:lnSpc>
            </a:pPr>
            <a:r>
              <a:rPr lang="en-US" sz="2000" dirty="0"/>
              <a:t>The errors in localizing image and world points may make the rank of A to be maximum (8)</a:t>
            </a:r>
          </a:p>
          <a:p>
            <a:pPr lvl="1">
              <a:lnSpc>
                <a:spcPct val="90000"/>
              </a:lnSpc>
            </a:pPr>
            <a:r>
              <a:rPr lang="en-US" sz="2000" dirty="0"/>
              <a:t>In this case select the eigenvector corresponding to the smallest </a:t>
            </a:r>
            <a:r>
              <a:rPr lang="en-US" sz="2000" dirty="0" err="1"/>
              <a:t>eigenvalue</a:t>
            </a:r>
            <a:r>
              <a:rPr lang="en-US" sz="2400" dirty="0"/>
              <a:t>.</a:t>
            </a:r>
          </a:p>
        </p:txBody>
      </p:sp>
      <p:graphicFrame>
        <p:nvGraphicFramePr>
          <p:cNvPr id="1003520" name="Object 3072"/>
          <p:cNvGraphicFramePr>
            <a:graphicFrameLocks noChangeAspect="1"/>
          </p:cNvGraphicFramePr>
          <p:nvPr/>
        </p:nvGraphicFramePr>
        <p:xfrm>
          <a:off x="6781800" y="914400"/>
          <a:ext cx="1371600" cy="519113"/>
        </p:xfrm>
        <a:graphic>
          <a:graphicData uri="http://schemas.openxmlformats.org/presentationml/2006/ole">
            <mc:AlternateContent xmlns:mc="http://schemas.openxmlformats.org/markup-compatibility/2006">
              <mc:Choice xmlns:v="urn:schemas-microsoft-com:vml" Requires="v">
                <p:oleObj spid="_x0000_s1003572" name="Equation" r:id="rId4" imgW="469800" imgH="177480" progId="Equation.3">
                  <p:embed/>
                </p:oleObj>
              </mc:Choice>
              <mc:Fallback>
                <p:oleObj name="Equation" r:id="rId4" imgW="469800" imgH="177480" progId="Equation.3">
                  <p:embed/>
                  <p:pic>
                    <p:nvPicPr>
                      <p:cNvPr id="0" name="Picture 307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1800" y="914400"/>
                        <a:ext cx="1371600" cy="519113"/>
                      </a:xfrm>
                      <a:prstGeom prst="rect">
                        <a:avLst/>
                      </a:prstGeom>
                      <a:solidFill>
                        <a:srgbClr val="FF99CC"/>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918536" name="Rectangle 8"/>
          <p:cNvSpPr>
            <a:spLocks noChangeArrowheads="1"/>
          </p:cNvSpPr>
          <p:nvPr/>
        </p:nvSpPr>
        <p:spPr bwMode="auto">
          <a:xfrm>
            <a:off x="533400" y="5715000"/>
            <a:ext cx="7696200" cy="1219200"/>
          </a:xfrm>
          <a:prstGeom prst="rect">
            <a:avLst/>
          </a:prstGeom>
          <a:noFill/>
          <a:ln w="12700">
            <a:noFill/>
            <a:miter lim="800000"/>
            <a:headEnd/>
            <a:tailEnd/>
          </a:ln>
          <a:effectLst/>
        </p:spPr>
        <p:txBody>
          <a:bodyPr lIns="90487" tIns="44450" rIns="90487" bIns="44450"/>
          <a:lstStyle/>
          <a:p>
            <a:pPr marL="742950" lvl="1" indent="-285750">
              <a:spcBef>
                <a:spcPct val="20000"/>
              </a:spcBef>
              <a:buClr>
                <a:schemeClr val="tx2"/>
              </a:buClr>
              <a:buSzPct val="70000"/>
              <a:buFont typeface="Zapf Dingbats" charset="2"/>
              <a:buChar char="l"/>
            </a:pPr>
            <a:endParaRPr lang="en-US" b="0">
              <a:solidFill>
                <a:srgbClr val="C0C0C0"/>
              </a:solidFill>
            </a:endParaRPr>
          </a:p>
          <a:p>
            <a:pPr marL="342900" indent="-342900">
              <a:spcBef>
                <a:spcPct val="20000"/>
              </a:spcBef>
              <a:buClr>
                <a:srgbClr val="0066FF"/>
              </a:buClr>
              <a:buSzPct val="75000"/>
              <a:buFont typeface="Zapf Dingbats" charset="2"/>
              <a:buChar char="n"/>
            </a:pPr>
            <a:endParaRPr lang="en-US" b="0">
              <a:solidFill>
                <a:srgbClr val="C0C0C0"/>
              </a:solidFill>
            </a:endParaRPr>
          </a:p>
        </p:txBody>
      </p:sp>
      <p:graphicFrame>
        <p:nvGraphicFramePr>
          <p:cNvPr id="1003521" name="Object 3073"/>
          <p:cNvGraphicFramePr>
            <a:graphicFrameLocks noChangeAspect="1"/>
          </p:cNvGraphicFramePr>
          <p:nvPr/>
        </p:nvGraphicFramePr>
        <p:xfrm>
          <a:off x="6553200" y="3124200"/>
          <a:ext cx="1676400" cy="547688"/>
        </p:xfrm>
        <a:graphic>
          <a:graphicData uri="http://schemas.openxmlformats.org/presentationml/2006/ole">
            <mc:AlternateContent xmlns:mc="http://schemas.openxmlformats.org/markup-compatibility/2006">
              <mc:Choice xmlns:v="urn:schemas-microsoft-com:vml" Requires="v">
                <p:oleObj spid="_x0000_s1003573" name="Equation" r:id="rId6" imgW="736560" imgH="241200" progId="Equation.3">
                  <p:embed/>
                </p:oleObj>
              </mc:Choice>
              <mc:Fallback>
                <p:oleObj name="Equation" r:id="rId6" imgW="736560" imgH="241200" progId="Equation.3">
                  <p:embed/>
                  <p:pic>
                    <p:nvPicPr>
                      <p:cNvPr id="0" name="Picture 307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53200" y="3124200"/>
                        <a:ext cx="1676400" cy="547688"/>
                      </a:xfrm>
                      <a:prstGeom prst="rect">
                        <a:avLst/>
                      </a:prstGeom>
                      <a:solidFill>
                        <a:srgbClr val="FF99CC"/>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003522" name="Object 3074"/>
          <p:cNvGraphicFramePr>
            <a:graphicFrameLocks noChangeAspect="1"/>
          </p:cNvGraphicFramePr>
          <p:nvPr/>
        </p:nvGraphicFramePr>
        <p:xfrm>
          <a:off x="6172200" y="4114800"/>
          <a:ext cx="1524000" cy="717550"/>
        </p:xfrm>
        <a:graphic>
          <a:graphicData uri="http://schemas.openxmlformats.org/presentationml/2006/ole">
            <mc:AlternateContent xmlns:mc="http://schemas.openxmlformats.org/markup-compatibility/2006">
              <mc:Choice xmlns:v="urn:schemas-microsoft-com:vml" Requires="v">
                <p:oleObj spid="_x0000_s1003574" name="Equation" r:id="rId8" imgW="482400" imgH="228600" progId="Equation.3">
                  <p:embed/>
                </p:oleObj>
              </mc:Choice>
              <mc:Fallback>
                <p:oleObj name="Equation" r:id="rId8" imgW="482400" imgH="228600" progId="Equation.3">
                  <p:embed/>
                  <p:pic>
                    <p:nvPicPr>
                      <p:cNvPr id="0" name="Picture 307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72200" y="4114800"/>
                        <a:ext cx="1524000" cy="717550"/>
                      </a:xfrm>
                      <a:prstGeom prst="rect">
                        <a:avLst/>
                      </a:prstGeom>
                      <a:solidFill>
                        <a:srgbClr val="FF99CC"/>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0578" name="Rectangle 2"/>
          <p:cNvSpPr>
            <a:spLocks noGrp="1" noChangeArrowheads="1"/>
          </p:cNvSpPr>
          <p:nvPr>
            <p:ph type="title"/>
          </p:nvPr>
        </p:nvSpPr>
        <p:spPr>
          <a:xfrm>
            <a:off x="3352800" y="381000"/>
            <a:ext cx="5334000" cy="457200"/>
          </a:xfrm>
        </p:spPr>
        <p:txBody>
          <a:bodyPr/>
          <a:lstStyle/>
          <a:p>
            <a:r>
              <a:rPr lang="en-US" dirty="0"/>
              <a:t>Scale Factor and Aspect Ratio</a:t>
            </a:r>
          </a:p>
        </p:txBody>
      </p:sp>
      <p:sp>
        <p:nvSpPr>
          <p:cNvPr id="920579" name="Rectangle 3"/>
          <p:cNvSpPr>
            <a:spLocks noGrp="1" noChangeArrowheads="1"/>
          </p:cNvSpPr>
          <p:nvPr>
            <p:ph type="body" idx="1"/>
          </p:nvPr>
        </p:nvSpPr>
        <p:spPr>
          <a:xfrm>
            <a:off x="609600" y="1143000"/>
            <a:ext cx="7620000" cy="5105400"/>
          </a:xfrm>
          <a:noFill/>
          <a:ln/>
        </p:spPr>
        <p:txBody>
          <a:bodyPr/>
          <a:lstStyle/>
          <a:p>
            <a:r>
              <a:rPr lang="en-US" sz="2000" dirty="0"/>
              <a:t>Equations for scale factor </a:t>
            </a:r>
            <a:r>
              <a:rPr lang="en-US" sz="2000" dirty="0">
                <a:latin typeface="Symbol" pitchFamily="18" charset="2"/>
              </a:rPr>
              <a:t>g</a:t>
            </a:r>
            <a:r>
              <a:rPr lang="en-US" sz="2000" dirty="0"/>
              <a:t> and aspect ratio </a:t>
            </a:r>
            <a:r>
              <a:rPr lang="en-US" sz="2000" dirty="0">
                <a:latin typeface="Symbol" pitchFamily="18" charset="2"/>
              </a:rPr>
              <a:t>a</a:t>
            </a:r>
          </a:p>
          <a:p>
            <a:endParaRPr lang="en-US" sz="2000" dirty="0"/>
          </a:p>
          <a:p>
            <a:endParaRPr lang="en-US" sz="2000" dirty="0"/>
          </a:p>
          <a:p>
            <a:endParaRPr lang="en-US" sz="2000" dirty="0"/>
          </a:p>
          <a:p>
            <a:r>
              <a:rPr lang="en-US" sz="2000" dirty="0"/>
              <a:t>Knowledge: R is an orthogonal matrix </a:t>
            </a:r>
          </a:p>
          <a:p>
            <a:endParaRPr lang="en-US" sz="2000" dirty="0"/>
          </a:p>
          <a:p>
            <a:endParaRPr lang="en-US" sz="2000" dirty="0"/>
          </a:p>
          <a:p>
            <a:endParaRPr lang="en-US" sz="2000" dirty="0"/>
          </a:p>
          <a:p>
            <a:r>
              <a:rPr lang="en-US" sz="2000" dirty="0"/>
              <a:t>Second row (</a:t>
            </a:r>
            <a:r>
              <a:rPr lang="en-US" sz="2000" dirty="0" err="1"/>
              <a:t>i</a:t>
            </a:r>
            <a:r>
              <a:rPr lang="en-US" sz="2000" dirty="0"/>
              <a:t>=j=2):</a:t>
            </a:r>
          </a:p>
          <a:p>
            <a:endParaRPr lang="en-US" sz="2000" dirty="0"/>
          </a:p>
          <a:p>
            <a:endParaRPr lang="en-US" sz="2000" dirty="0"/>
          </a:p>
          <a:p>
            <a:r>
              <a:rPr lang="en-US" sz="2000" dirty="0"/>
              <a:t>First row (</a:t>
            </a:r>
            <a:r>
              <a:rPr lang="en-US" sz="2000" dirty="0" err="1"/>
              <a:t>i</a:t>
            </a:r>
            <a:r>
              <a:rPr lang="en-US" sz="2000" dirty="0"/>
              <a:t>=j=1)</a:t>
            </a:r>
            <a:endParaRPr lang="en-US" sz="2200" b="1" dirty="0"/>
          </a:p>
        </p:txBody>
      </p:sp>
      <p:sp>
        <p:nvSpPr>
          <p:cNvPr id="920581" name="Rectangle 5"/>
          <p:cNvSpPr>
            <a:spLocks noChangeArrowheads="1"/>
          </p:cNvSpPr>
          <p:nvPr/>
        </p:nvSpPr>
        <p:spPr bwMode="auto">
          <a:xfrm>
            <a:off x="533400" y="5715000"/>
            <a:ext cx="7696200" cy="1219200"/>
          </a:xfrm>
          <a:prstGeom prst="rect">
            <a:avLst/>
          </a:prstGeom>
          <a:noFill/>
          <a:ln w="12700">
            <a:noFill/>
            <a:miter lim="800000"/>
            <a:headEnd/>
            <a:tailEnd/>
          </a:ln>
          <a:effectLst/>
        </p:spPr>
        <p:txBody>
          <a:bodyPr lIns="90487" tIns="44450" rIns="90487" bIns="44450"/>
          <a:lstStyle/>
          <a:p>
            <a:pPr marL="742950" lvl="1" indent="-285750">
              <a:spcBef>
                <a:spcPct val="20000"/>
              </a:spcBef>
              <a:buClr>
                <a:schemeClr val="tx2"/>
              </a:buClr>
              <a:buSzPct val="70000"/>
              <a:buFont typeface="Zapf Dingbats" charset="2"/>
              <a:buChar char="l"/>
            </a:pPr>
            <a:endParaRPr lang="en-US" b="0">
              <a:solidFill>
                <a:srgbClr val="C0C0C0"/>
              </a:solidFill>
            </a:endParaRPr>
          </a:p>
          <a:p>
            <a:pPr marL="342900" indent="-342900">
              <a:spcBef>
                <a:spcPct val="20000"/>
              </a:spcBef>
              <a:buClr>
                <a:srgbClr val="0066FF"/>
              </a:buClr>
              <a:buSzPct val="75000"/>
              <a:buFont typeface="Zapf Dingbats" charset="2"/>
              <a:buChar char="n"/>
            </a:pPr>
            <a:endParaRPr lang="en-US" b="0">
              <a:solidFill>
                <a:srgbClr val="C0C0C0"/>
              </a:solidFill>
            </a:endParaRPr>
          </a:p>
        </p:txBody>
      </p:sp>
      <p:graphicFrame>
        <p:nvGraphicFramePr>
          <p:cNvPr id="1004544" name="Object 3072"/>
          <p:cNvGraphicFramePr>
            <a:graphicFrameLocks noChangeAspect="1"/>
          </p:cNvGraphicFramePr>
          <p:nvPr/>
        </p:nvGraphicFramePr>
        <p:xfrm>
          <a:off x="1858963" y="1644650"/>
          <a:ext cx="5086350" cy="515938"/>
        </p:xfrm>
        <a:graphic>
          <a:graphicData uri="http://schemas.openxmlformats.org/presentationml/2006/ole">
            <mc:AlternateContent xmlns:mc="http://schemas.openxmlformats.org/markup-compatibility/2006">
              <mc:Choice xmlns:v="urn:schemas-microsoft-com:vml" Requires="v">
                <p:oleObj spid="_x0000_s1004686" name="Equation" r:id="rId4" imgW="2120760" imgH="215640" progId="Equation.3">
                  <p:embed/>
                </p:oleObj>
              </mc:Choice>
              <mc:Fallback>
                <p:oleObj name="Equation" r:id="rId4" imgW="2120760" imgH="215640" progId="Equation.3">
                  <p:embed/>
                  <p:pic>
                    <p:nvPicPr>
                      <p:cNvPr id="0" name="Picture 307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8963" y="1644650"/>
                        <a:ext cx="5086350" cy="515938"/>
                      </a:xfrm>
                      <a:prstGeom prst="rect">
                        <a:avLst/>
                      </a:prstGeom>
                      <a:solidFill>
                        <a:srgbClr val="FF99CC"/>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004545" name="Object 3073"/>
          <p:cNvGraphicFramePr>
            <a:graphicFrameLocks noChangeAspect="1"/>
          </p:cNvGraphicFramePr>
          <p:nvPr/>
        </p:nvGraphicFramePr>
        <p:xfrm>
          <a:off x="5105400" y="2971800"/>
          <a:ext cx="3581400" cy="1233488"/>
        </p:xfrm>
        <a:graphic>
          <a:graphicData uri="http://schemas.openxmlformats.org/presentationml/2006/ole">
            <mc:AlternateContent xmlns:mc="http://schemas.openxmlformats.org/markup-compatibility/2006">
              <mc:Choice xmlns:v="urn:schemas-microsoft-com:vml" Requires="v">
                <p:oleObj spid="_x0000_s1004687" name="Equation" r:id="rId6" imgW="2349360" imgH="812520" progId="Equation.3">
                  <p:embed/>
                </p:oleObj>
              </mc:Choice>
              <mc:Fallback>
                <p:oleObj name="Equation" r:id="rId6" imgW="2349360" imgH="812520" progId="Equation.3">
                  <p:embed/>
                  <p:pic>
                    <p:nvPicPr>
                      <p:cNvPr id="0" name="Picture 307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05400" y="2971800"/>
                        <a:ext cx="3581400" cy="1233488"/>
                      </a:xfrm>
                      <a:prstGeom prst="rect">
                        <a:avLst/>
                      </a:prstGeom>
                      <a:solidFill>
                        <a:srgbClr val="FFCC99"/>
                      </a:solidFill>
                    </p:spPr>
                  </p:pic>
                </p:oleObj>
              </mc:Fallback>
            </mc:AlternateContent>
          </a:graphicData>
        </a:graphic>
      </p:graphicFrame>
      <p:graphicFrame>
        <p:nvGraphicFramePr>
          <p:cNvPr id="1004546" name="Object 3074"/>
          <p:cNvGraphicFramePr>
            <a:graphicFrameLocks noChangeAspect="1"/>
          </p:cNvGraphicFramePr>
          <p:nvPr/>
        </p:nvGraphicFramePr>
        <p:xfrm>
          <a:off x="1382713" y="3200400"/>
          <a:ext cx="2187575" cy="795338"/>
        </p:xfrm>
        <a:graphic>
          <a:graphicData uri="http://schemas.openxmlformats.org/presentationml/2006/ole">
            <mc:AlternateContent xmlns:mc="http://schemas.openxmlformats.org/markup-compatibility/2006">
              <mc:Choice xmlns:v="urn:schemas-microsoft-com:vml" Requires="v">
                <p:oleObj spid="_x0000_s1004688" name="Equation" r:id="rId8" imgW="1257120" imgH="457200" progId="Equation.3">
                  <p:embed/>
                </p:oleObj>
              </mc:Choice>
              <mc:Fallback>
                <p:oleObj name="Equation" r:id="rId8" imgW="1257120" imgH="457200" progId="Equation.3">
                  <p:embed/>
                  <p:pic>
                    <p:nvPicPr>
                      <p:cNvPr id="0" name="Picture 307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82713" y="3200400"/>
                        <a:ext cx="2187575" cy="795338"/>
                      </a:xfrm>
                      <a:prstGeom prst="rect">
                        <a:avLst/>
                      </a:prstGeom>
                      <a:solidFill>
                        <a:srgbClr val="FF99CC"/>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004547" name="Object 3075"/>
          <p:cNvGraphicFramePr>
            <a:graphicFrameLocks noChangeAspect="1"/>
          </p:cNvGraphicFramePr>
          <p:nvPr/>
        </p:nvGraphicFramePr>
        <p:xfrm>
          <a:off x="1524000" y="4495800"/>
          <a:ext cx="2057400" cy="619125"/>
        </p:xfrm>
        <a:graphic>
          <a:graphicData uri="http://schemas.openxmlformats.org/presentationml/2006/ole">
            <mc:AlternateContent xmlns:mc="http://schemas.openxmlformats.org/markup-compatibility/2006">
              <mc:Choice xmlns:v="urn:schemas-microsoft-com:vml" Requires="v">
                <p:oleObj spid="_x0000_s1004689" name="Equation" r:id="rId10" imgW="1091880" imgH="330120" progId="Equation.3">
                  <p:embed/>
                </p:oleObj>
              </mc:Choice>
              <mc:Fallback>
                <p:oleObj name="Equation" r:id="rId10" imgW="1091880" imgH="330120" progId="Equation.3">
                  <p:embed/>
                  <p:pic>
                    <p:nvPicPr>
                      <p:cNvPr id="0" name="Picture 307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24000" y="4495800"/>
                        <a:ext cx="2057400" cy="619125"/>
                      </a:xfrm>
                      <a:prstGeom prst="rect">
                        <a:avLst/>
                      </a:prstGeom>
                      <a:solidFill>
                        <a:srgbClr val="FFFF99"/>
                      </a:solidFill>
                    </p:spPr>
                  </p:pic>
                </p:oleObj>
              </mc:Fallback>
            </mc:AlternateContent>
          </a:graphicData>
        </a:graphic>
      </p:graphicFrame>
      <p:graphicFrame>
        <p:nvGraphicFramePr>
          <p:cNvPr id="1004548" name="Object 3076"/>
          <p:cNvGraphicFramePr>
            <a:graphicFrameLocks noChangeAspect="1"/>
          </p:cNvGraphicFramePr>
          <p:nvPr/>
        </p:nvGraphicFramePr>
        <p:xfrm>
          <a:off x="4598988" y="4491038"/>
          <a:ext cx="2225675" cy="547687"/>
        </p:xfrm>
        <a:graphic>
          <a:graphicData uri="http://schemas.openxmlformats.org/presentationml/2006/ole">
            <mc:AlternateContent xmlns:mc="http://schemas.openxmlformats.org/markup-compatibility/2006">
              <mc:Choice xmlns:v="urn:schemas-microsoft-com:vml" Requires="v">
                <p:oleObj spid="_x0000_s1004690" name="Equation" r:id="rId12" imgW="1180800" imgH="291960" progId="Equation.3">
                  <p:embed/>
                </p:oleObj>
              </mc:Choice>
              <mc:Fallback>
                <p:oleObj name="Equation" r:id="rId12" imgW="1180800" imgH="291960" progId="Equation.3">
                  <p:embed/>
                  <p:pic>
                    <p:nvPicPr>
                      <p:cNvPr id="0" name="Picture 307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98988" y="4491038"/>
                        <a:ext cx="2225675" cy="547687"/>
                      </a:xfrm>
                      <a:prstGeom prst="rect">
                        <a:avLst/>
                      </a:prstGeom>
                      <a:solidFill>
                        <a:srgbClr val="FFFF99"/>
                      </a:solidFill>
                    </p:spPr>
                  </p:pic>
                </p:oleObj>
              </mc:Fallback>
            </mc:AlternateContent>
          </a:graphicData>
        </a:graphic>
      </p:graphicFrame>
      <p:graphicFrame>
        <p:nvGraphicFramePr>
          <p:cNvPr id="1004549" name="Object 3077"/>
          <p:cNvGraphicFramePr>
            <a:graphicFrameLocks noChangeAspect="1"/>
          </p:cNvGraphicFramePr>
          <p:nvPr/>
        </p:nvGraphicFramePr>
        <p:xfrm>
          <a:off x="1600200" y="5638800"/>
          <a:ext cx="1985963" cy="619125"/>
        </p:xfrm>
        <a:graphic>
          <a:graphicData uri="http://schemas.openxmlformats.org/presentationml/2006/ole">
            <mc:AlternateContent xmlns:mc="http://schemas.openxmlformats.org/markup-compatibility/2006">
              <mc:Choice xmlns:v="urn:schemas-microsoft-com:vml" Requires="v">
                <p:oleObj spid="_x0000_s1004691" name="Equation" r:id="rId14" imgW="1054080" imgH="330120" progId="Equation.3">
                  <p:embed/>
                </p:oleObj>
              </mc:Choice>
              <mc:Fallback>
                <p:oleObj name="Equation" r:id="rId14" imgW="1054080" imgH="330120" progId="Equation.3">
                  <p:embed/>
                  <p:pic>
                    <p:nvPicPr>
                      <p:cNvPr id="0" name="Picture 307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00200" y="5638800"/>
                        <a:ext cx="1985963" cy="619125"/>
                      </a:xfrm>
                      <a:prstGeom prst="rect">
                        <a:avLst/>
                      </a:prstGeom>
                      <a:solidFill>
                        <a:srgbClr val="FFFF99"/>
                      </a:solidFill>
                    </p:spPr>
                  </p:pic>
                </p:oleObj>
              </mc:Fallback>
            </mc:AlternateContent>
          </a:graphicData>
        </a:graphic>
      </p:graphicFrame>
      <p:graphicFrame>
        <p:nvGraphicFramePr>
          <p:cNvPr id="1004550" name="Object 3078"/>
          <p:cNvGraphicFramePr>
            <a:graphicFrameLocks noChangeAspect="1"/>
          </p:cNvGraphicFramePr>
          <p:nvPr/>
        </p:nvGraphicFramePr>
        <p:xfrm>
          <a:off x="4391025" y="5634038"/>
          <a:ext cx="2489200" cy="547687"/>
        </p:xfrm>
        <a:graphic>
          <a:graphicData uri="http://schemas.openxmlformats.org/presentationml/2006/ole">
            <mc:AlternateContent xmlns:mc="http://schemas.openxmlformats.org/markup-compatibility/2006">
              <mc:Choice xmlns:v="urn:schemas-microsoft-com:vml" Requires="v">
                <p:oleObj spid="_x0000_s1004692" name="Equation" r:id="rId16" imgW="1320480" imgH="291960" progId="Equation.3">
                  <p:embed/>
                </p:oleObj>
              </mc:Choice>
              <mc:Fallback>
                <p:oleObj name="Equation" r:id="rId16" imgW="1320480" imgH="291960" progId="Equation.3">
                  <p:embed/>
                  <p:pic>
                    <p:nvPicPr>
                      <p:cNvPr id="0" name="Picture 307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391025" y="5634038"/>
                        <a:ext cx="2489200" cy="547687"/>
                      </a:xfrm>
                      <a:prstGeom prst="rect">
                        <a:avLst/>
                      </a:prstGeom>
                      <a:solidFill>
                        <a:srgbClr val="FFFF99"/>
                      </a:solidFill>
                    </p:spPr>
                  </p:pic>
                </p:oleObj>
              </mc:Fallback>
            </mc:AlternateContent>
          </a:graphicData>
        </a:graphic>
      </p:graphicFrame>
      <p:graphicFrame>
        <p:nvGraphicFramePr>
          <p:cNvPr id="1004551" name="Object 3079"/>
          <p:cNvGraphicFramePr>
            <a:graphicFrameLocks noChangeAspect="1"/>
          </p:cNvGraphicFramePr>
          <p:nvPr/>
        </p:nvGraphicFramePr>
        <p:xfrm>
          <a:off x="7848600" y="5334000"/>
          <a:ext cx="287338" cy="261938"/>
        </p:xfrm>
        <a:graphic>
          <a:graphicData uri="http://schemas.openxmlformats.org/presentationml/2006/ole">
            <mc:AlternateContent xmlns:mc="http://schemas.openxmlformats.org/markup-compatibility/2006">
              <mc:Choice xmlns:v="urn:schemas-microsoft-com:vml" Requires="v">
                <p:oleObj spid="_x0000_s1004693" name="Equation" r:id="rId18" imgW="152280" imgH="139680" progId="Equation.3">
                  <p:embed/>
                </p:oleObj>
              </mc:Choice>
              <mc:Fallback>
                <p:oleObj name="Equation" r:id="rId18" imgW="152280" imgH="139680" progId="Equation.3">
                  <p:embed/>
                  <p:pic>
                    <p:nvPicPr>
                      <p:cNvPr id="0" name="Picture 307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848600" y="5334000"/>
                        <a:ext cx="287338" cy="261938"/>
                      </a:xfrm>
                      <a:prstGeom prst="rect">
                        <a:avLst/>
                      </a:prstGeom>
                      <a:solidFill>
                        <a:srgbClr val="FFFF99"/>
                      </a:solidFill>
                    </p:spPr>
                  </p:pic>
                </p:oleObj>
              </mc:Fallback>
            </mc:AlternateContent>
          </a:graphicData>
        </a:graphic>
      </p:graphicFrame>
      <p:graphicFrame>
        <p:nvGraphicFramePr>
          <p:cNvPr id="1004552" name="Object 3080"/>
          <p:cNvGraphicFramePr>
            <a:graphicFrameLocks noChangeAspect="1"/>
          </p:cNvGraphicFramePr>
          <p:nvPr/>
        </p:nvGraphicFramePr>
        <p:xfrm>
          <a:off x="7751763" y="4572000"/>
          <a:ext cx="431800" cy="381000"/>
        </p:xfrm>
        <a:graphic>
          <a:graphicData uri="http://schemas.openxmlformats.org/presentationml/2006/ole">
            <mc:AlternateContent xmlns:mc="http://schemas.openxmlformats.org/markup-compatibility/2006">
              <mc:Choice xmlns:v="urn:schemas-microsoft-com:vml" Requires="v">
                <p:oleObj spid="_x0000_s1004694" name="Equation" r:id="rId20" imgW="228600" imgH="203040" progId="Equation.3">
                  <p:embed/>
                </p:oleObj>
              </mc:Choice>
              <mc:Fallback>
                <p:oleObj name="Equation" r:id="rId20" imgW="228600" imgH="203040" progId="Equation.3">
                  <p:embed/>
                  <p:pic>
                    <p:nvPicPr>
                      <p:cNvPr id="0" name="Picture 308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751763" y="4572000"/>
                        <a:ext cx="431800" cy="381000"/>
                      </a:xfrm>
                      <a:prstGeom prst="rect">
                        <a:avLst/>
                      </a:prstGeom>
                      <a:solidFill>
                        <a:srgbClr val="FFFF99"/>
                      </a:solidFill>
                    </p:spPr>
                  </p:pic>
                </p:oleObj>
              </mc:Fallback>
            </mc:AlternateContent>
          </a:graphicData>
        </a:graphic>
      </p:graphicFrame>
      <p:sp>
        <p:nvSpPr>
          <p:cNvPr id="920593" name="AutoShape 17"/>
          <p:cNvSpPr>
            <a:spLocks noChangeArrowheads="1"/>
          </p:cNvSpPr>
          <p:nvPr/>
        </p:nvSpPr>
        <p:spPr bwMode="auto">
          <a:xfrm>
            <a:off x="3733800" y="4724400"/>
            <a:ext cx="457200" cy="228600"/>
          </a:xfrm>
          <a:prstGeom prst="rightArrow">
            <a:avLst>
              <a:gd name="adj1" fmla="val 50000"/>
              <a:gd name="adj2" fmla="val 5000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920594" name="AutoShape 18"/>
          <p:cNvSpPr>
            <a:spLocks noChangeArrowheads="1"/>
          </p:cNvSpPr>
          <p:nvPr/>
        </p:nvSpPr>
        <p:spPr bwMode="auto">
          <a:xfrm>
            <a:off x="7162800" y="4648200"/>
            <a:ext cx="457200" cy="228600"/>
          </a:xfrm>
          <a:prstGeom prst="rightArrow">
            <a:avLst>
              <a:gd name="adj1" fmla="val 50000"/>
              <a:gd name="adj2" fmla="val 5000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920595" name="AutoShape 19"/>
          <p:cNvSpPr>
            <a:spLocks noChangeArrowheads="1"/>
          </p:cNvSpPr>
          <p:nvPr/>
        </p:nvSpPr>
        <p:spPr bwMode="auto">
          <a:xfrm>
            <a:off x="3657600" y="5791200"/>
            <a:ext cx="457200" cy="228600"/>
          </a:xfrm>
          <a:prstGeom prst="rightArrow">
            <a:avLst>
              <a:gd name="adj1" fmla="val 50000"/>
              <a:gd name="adj2" fmla="val 5000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920597" name="AutoShape 21"/>
          <p:cNvSpPr>
            <a:spLocks/>
          </p:cNvSpPr>
          <p:nvPr/>
        </p:nvSpPr>
        <p:spPr bwMode="auto">
          <a:xfrm>
            <a:off x="7086600" y="5029200"/>
            <a:ext cx="685800" cy="838200"/>
          </a:xfrm>
          <a:prstGeom prst="rightBrace">
            <a:avLst>
              <a:gd name="adj1" fmla="val 10185"/>
              <a:gd name="adj2" fmla="val 50000"/>
            </a:avLst>
          </a:prstGeom>
          <a:noFill/>
          <a:ln w="38100">
            <a:solidFill>
              <a:srgbClr val="D82204"/>
            </a:solidFill>
            <a:round/>
            <a:headEnd type="none" w="sm" len="sm"/>
            <a:tailEnd type="none" w="sm" len="sm"/>
          </a:ln>
          <a:effectLst/>
        </p:spPr>
        <p:txBody>
          <a:bodyPr wrap="none" anchor="ctr"/>
          <a:lstStyle/>
          <a:p>
            <a:endParaRPr lang="en-US"/>
          </a:p>
        </p:txBody>
      </p:sp>
      <p:sp>
        <p:nvSpPr>
          <p:cNvPr id="920598" name="Text Box 22"/>
          <p:cNvSpPr txBox="1">
            <a:spLocks noChangeArrowheads="1"/>
          </p:cNvSpPr>
          <p:nvPr/>
        </p:nvSpPr>
        <p:spPr bwMode="auto">
          <a:xfrm>
            <a:off x="1752600" y="2209800"/>
            <a:ext cx="5791200" cy="366713"/>
          </a:xfrm>
          <a:prstGeom prst="rect">
            <a:avLst/>
          </a:prstGeom>
          <a:noFill/>
          <a:ln w="38100">
            <a:noFill/>
            <a:miter lim="800000"/>
            <a:headEnd type="none" w="sm" len="sm"/>
            <a:tailEnd type="none" w="lg" len="med"/>
          </a:ln>
          <a:effectLst/>
        </p:spPr>
        <p:txBody>
          <a:bodyPr>
            <a:spAutoFit/>
          </a:bodyPr>
          <a:lstStyle/>
          <a:p>
            <a:pPr>
              <a:spcBef>
                <a:spcPct val="50000"/>
              </a:spcBef>
            </a:pPr>
            <a:r>
              <a:rPr lang="en-US" dirty="0">
                <a:solidFill>
                  <a:schemeClr val="bg2"/>
                </a:solidFill>
              </a:rPr>
              <a:t>       v</a:t>
            </a:r>
            <a:r>
              <a:rPr lang="en-US" baseline="-25000" dirty="0">
                <a:solidFill>
                  <a:schemeClr val="bg2"/>
                </a:solidFill>
              </a:rPr>
              <a:t>1</a:t>
            </a:r>
            <a:r>
              <a:rPr lang="en-US" dirty="0">
                <a:solidFill>
                  <a:schemeClr val="bg2"/>
                </a:solidFill>
              </a:rPr>
              <a:t>       v</a:t>
            </a:r>
            <a:r>
              <a:rPr lang="en-US" baseline="-25000" dirty="0">
                <a:solidFill>
                  <a:schemeClr val="bg2"/>
                </a:solidFill>
              </a:rPr>
              <a:t>2</a:t>
            </a:r>
            <a:r>
              <a:rPr lang="en-US" dirty="0">
                <a:solidFill>
                  <a:schemeClr val="bg2"/>
                </a:solidFill>
              </a:rPr>
              <a:t>     v</a:t>
            </a:r>
            <a:r>
              <a:rPr lang="en-US" baseline="-25000" dirty="0">
                <a:solidFill>
                  <a:schemeClr val="bg2"/>
                </a:solidFill>
              </a:rPr>
              <a:t>3 </a:t>
            </a:r>
            <a:r>
              <a:rPr lang="en-US" dirty="0">
                <a:solidFill>
                  <a:schemeClr val="bg2"/>
                </a:solidFill>
              </a:rPr>
              <a:t>     v</a:t>
            </a:r>
            <a:r>
              <a:rPr lang="en-US" baseline="-25000" dirty="0">
                <a:solidFill>
                  <a:schemeClr val="bg2"/>
                </a:solidFill>
              </a:rPr>
              <a:t>4 </a:t>
            </a:r>
            <a:r>
              <a:rPr lang="en-US" dirty="0">
                <a:solidFill>
                  <a:schemeClr val="bg2"/>
                </a:solidFill>
              </a:rPr>
              <a:t>      v</a:t>
            </a:r>
            <a:r>
              <a:rPr lang="en-US" baseline="-25000" dirty="0">
                <a:solidFill>
                  <a:schemeClr val="bg2"/>
                </a:solidFill>
              </a:rPr>
              <a:t>5         </a:t>
            </a:r>
            <a:r>
              <a:rPr lang="en-US" dirty="0">
                <a:solidFill>
                  <a:schemeClr val="bg2"/>
                </a:solidFill>
              </a:rPr>
              <a:t> v</a:t>
            </a:r>
            <a:r>
              <a:rPr lang="en-US" baseline="-25000" dirty="0">
                <a:solidFill>
                  <a:schemeClr val="bg2"/>
                </a:solidFill>
              </a:rPr>
              <a:t>6             </a:t>
            </a:r>
            <a:r>
              <a:rPr lang="en-US" dirty="0">
                <a:solidFill>
                  <a:schemeClr val="bg2"/>
                </a:solidFill>
              </a:rPr>
              <a:t> v</a:t>
            </a:r>
            <a:r>
              <a:rPr lang="en-US" baseline="-25000" dirty="0">
                <a:solidFill>
                  <a:schemeClr val="bg2"/>
                </a:solidFill>
              </a:rPr>
              <a:t>7           </a:t>
            </a:r>
            <a:r>
              <a:rPr lang="en-US" dirty="0">
                <a:solidFill>
                  <a:schemeClr val="bg2"/>
                </a:solidFill>
              </a:rPr>
              <a:t> v</a:t>
            </a:r>
            <a:r>
              <a:rPr lang="en-US" baseline="-25000" dirty="0">
                <a:solidFill>
                  <a:schemeClr val="bg2"/>
                </a:solidFill>
              </a:rPr>
              <a:t>8</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626" name="Rectangle 2"/>
          <p:cNvSpPr>
            <a:spLocks noGrp="1" noChangeArrowheads="1"/>
          </p:cNvSpPr>
          <p:nvPr>
            <p:ph type="title"/>
          </p:nvPr>
        </p:nvSpPr>
        <p:spPr>
          <a:xfrm>
            <a:off x="3505200" y="457200"/>
            <a:ext cx="5334000" cy="457200"/>
          </a:xfrm>
        </p:spPr>
        <p:txBody>
          <a:bodyPr/>
          <a:lstStyle/>
          <a:p>
            <a:r>
              <a:rPr lang="en-US" dirty="0"/>
              <a:t>Rotation R and Translation T</a:t>
            </a:r>
          </a:p>
        </p:txBody>
      </p:sp>
      <p:sp>
        <p:nvSpPr>
          <p:cNvPr id="922627" name="Rectangle 3"/>
          <p:cNvSpPr>
            <a:spLocks noGrp="1" noChangeArrowheads="1"/>
          </p:cNvSpPr>
          <p:nvPr>
            <p:ph type="body" idx="1"/>
          </p:nvPr>
        </p:nvSpPr>
        <p:spPr>
          <a:xfrm>
            <a:off x="609600" y="1143000"/>
            <a:ext cx="8229600" cy="5105400"/>
          </a:xfrm>
          <a:noFill/>
          <a:ln/>
        </p:spPr>
        <p:txBody>
          <a:bodyPr/>
          <a:lstStyle/>
          <a:p>
            <a:pPr>
              <a:lnSpc>
                <a:spcPct val="90000"/>
              </a:lnSpc>
            </a:pPr>
            <a:r>
              <a:rPr lang="en-US" sz="2000" dirty="0"/>
              <a:t>Equations for first 2 rows of R and T given </a:t>
            </a:r>
            <a:r>
              <a:rPr lang="en-US" sz="2000" dirty="0">
                <a:latin typeface="Symbol" pitchFamily="18" charset="2"/>
              </a:rPr>
              <a:t>a</a:t>
            </a:r>
            <a:r>
              <a:rPr lang="en-US" sz="2000" dirty="0"/>
              <a:t> and |</a:t>
            </a:r>
            <a:r>
              <a:rPr lang="en-US" sz="2000" dirty="0">
                <a:latin typeface="Symbol" pitchFamily="18" charset="2"/>
              </a:rPr>
              <a:t>g</a:t>
            </a:r>
            <a:r>
              <a:rPr lang="en-US" sz="2000" dirty="0"/>
              <a:t>|</a:t>
            </a:r>
            <a:endParaRPr lang="en-US" sz="2000" dirty="0">
              <a:latin typeface="Symbol" pitchFamily="18" charset="2"/>
            </a:endParaRPr>
          </a:p>
          <a:p>
            <a:pPr>
              <a:lnSpc>
                <a:spcPct val="90000"/>
              </a:lnSpc>
            </a:pPr>
            <a:endParaRPr lang="en-US" sz="2000" dirty="0"/>
          </a:p>
          <a:p>
            <a:pPr>
              <a:lnSpc>
                <a:spcPct val="90000"/>
              </a:lnSpc>
            </a:pPr>
            <a:endParaRPr lang="en-US" sz="2000" dirty="0"/>
          </a:p>
          <a:p>
            <a:pPr>
              <a:lnSpc>
                <a:spcPct val="90000"/>
              </a:lnSpc>
            </a:pPr>
            <a:endParaRPr lang="en-US" sz="2000" dirty="0"/>
          </a:p>
          <a:p>
            <a:pPr>
              <a:lnSpc>
                <a:spcPct val="90000"/>
              </a:lnSpc>
            </a:pPr>
            <a:r>
              <a:rPr lang="en-US" sz="2000" dirty="0"/>
              <a:t>First 2 rows of R and T can be found up to a common sign </a:t>
            </a:r>
            <a:r>
              <a:rPr lang="en-US" sz="2000" dirty="0">
                <a:solidFill>
                  <a:srgbClr val="D82204"/>
                </a:solidFill>
              </a:rPr>
              <a:t>s (+ or -)</a:t>
            </a:r>
          </a:p>
          <a:p>
            <a:pPr>
              <a:lnSpc>
                <a:spcPct val="90000"/>
              </a:lnSpc>
            </a:pPr>
            <a:endParaRPr lang="en-US" sz="2000" dirty="0"/>
          </a:p>
          <a:p>
            <a:pPr>
              <a:lnSpc>
                <a:spcPct val="90000"/>
              </a:lnSpc>
            </a:pPr>
            <a:endParaRPr lang="en-US" sz="2000" dirty="0"/>
          </a:p>
          <a:p>
            <a:pPr>
              <a:lnSpc>
                <a:spcPct val="90000"/>
              </a:lnSpc>
            </a:pPr>
            <a:endParaRPr lang="en-US" sz="2000" dirty="0"/>
          </a:p>
          <a:p>
            <a:pPr>
              <a:lnSpc>
                <a:spcPct val="90000"/>
              </a:lnSpc>
            </a:pPr>
            <a:r>
              <a:rPr lang="en-US" sz="2000" dirty="0"/>
              <a:t>The third row of the rotation matrix by vector product</a:t>
            </a:r>
          </a:p>
          <a:p>
            <a:pPr>
              <a:lnSpc>
                <a:spcPct val="90000"/>
              </a:lnSpc>
            </a:pPr>
            <a:endParaRPr lang="en-US" sz="2000" dirty="0"/>
          </a:p>
          <a:p>
            <a:pPr>
              <a:lnSpc>
                <a:spcPct val="90000"/>
              </a:lnSpc>
            </a:pPr>
            <a:endParaRPr lang="en-US" sz="2000" dirty="0"/>
          </a:p>
          <a:p>
            <a:pPr>
              <a:lnSpc>
                <a:spcPct val="90000"/>
              </a:lnSpc>
            </a:pPr>
            <a:r>
              <a:rPr lang="en-US" sz="2000" dirty="0"/>
              <a:t>Remaining Questions :</a:t>
            </a:r>
          </a:p>
          <a:p>
            <a:pPr lvl="1">
              <a:lnSpc>
                <a:spcPct val="90000"/>
              </a:lnSpc>
            </a:pPr>
            <a:r>
              <a:rPr lang="en-US" sz="1600" b="1" dirty="0"/>
              <a:t>How to find the sign s?</a:t>
            </a:r>
          </a:p>
          <a:p>
            <a:pPr lvl="1">
              <a:lnSpc>
                <a:spcPct val="90000"/>
              </a:lnSpc>
            </a:pPr>
            <a:r>
              <a:rPr lang="en-US" sz="1600" b="1" dirty="0"/>
              <a:t>Is R orthogonal?</a:t>
            </a:r>
          </a:p>
          <a:p>
            <a:pPr lvl="1">
              <a:lnSpc>
                <a:spcPct val="90000"/>
              </a:lnSpc>
            </a:pPr>
            <a:r>
              <a:rPr lang="en-US" sz="1600" b="1" dirty="0"/>
              <a:t>How to find </a:t>
            </a:r>
            <a:r>
              <a:rPr lang="en-US" sz="1600" b="1" dirty="0" err="1"/>
              <a:t>Tz</a:t>
            </a:r>
            <a:r>
              <a:rPr lang="en-US" sz="1600" b="1" dirty="0"/>
              <a:t> and </a:t>
            </a:r>
            <a:r>
              <a:rPr lang="en-US" sz="1600" b="1" dirty="0" err="1"/>
              <a:t>fx</a:t>
            </a:r>
            <a:r>
              <a:rPr lang="en-US" sz="1600" b="1" dirty="0"/>
              <a:t>, </a:t>
            </a:r>
            <a:r>
              <a:rPr lang="en-US" sz="1600" b="1" dirty="0" err="1"/>
              <a:t>fy</a:t>
            </a:r>
            <a:r>
              <a:rPr lang="en-US" sz="1600" b="1" dirty="0"/>
              <a:t>?</a:t>
            </a:r>
          </a:p>
        </p:txBody>
      </p:sp>
      <p:sp>
        <p:nvSpPr>
          <p:cNvPr id="922628" name="Rectangle 4"/>
          <p:cNvSpPr>
            <a:spLocks noChangeArrowheads="1"/>
          </p:cNvSpPr>
          <p:nvPr/>
        </p:nvSpPr>
        <p:spPr bwMode="auto">
          <a:xfrm>
            <a:off x="533400" y="5715000"/>
            <a:ext cx="7696200" cy="1219200"/>
          </a:xfrm>
          <a:prstGeom prst="rect">
            <a:avLst/>
          </a:prstGeom>
          <a:noFill/>
          <a:ln w="12700">
            <a:noFill/>
            <a:miter lim="800000"/>
            <a:headEnd/>
            <a:tailEnd/>
          </a:ln>
          <a:effectLst/>
        </p:spPr>
        <p:txBody>
          <a:bodyPr lIns="90487" tIns="44450" rIns="90487" bIns="44450"/>
          <a:lstStyle/>
          <a:p>
            <a:pPr marL="742950" lvl="1" indent="-285750">
              <a:spcBef>
                <a:spcPct val="20000"/>
              </a:spcBef>
              <a:buClr>
                <a:schemeClr val="tx2"/>
              </a:buClr>
              <a:buSzPct val="70000"/>
              <a:buFont typeface="Zapf Dingbats" charset="2"/>
              <a:buChar char="l"/>
            </a:pPr>
            <a:endParaRPr lang="en-US" b="0">
              <a:solidFill>
                <a:srgbClr val="C0C0C0"/>
              </a:solidFill>
            </a:endParaRPr>
          </a:p>
          <a:p>
            <a:pPr marL="342900" indent="-342900">
              <a:spcBef>
                <a:spcPct val="20000"/>
              </a:spcBef>
              <a:buClr>
                <a:srgbClr val="0066FF"/>
              </a:buClr>
              <a:buSzPct val="75000"/>
              <a:buFont typeface="Zapf Dingbats" charset="2"/>
              <a:buChar char="n"/>
            </a:pPr>
            <a:endParaRPr lang="en-US" b="0">
              <a:solidFill>
                <a:srgbClr val="C0C0C0"/>
              </a:solidFill>
            </a:endParaRPr>
          </a:p>
        </p:txBody>
      </p:sp>
      <p:graphicFrame>
        <p:nvGraphicFramePr>
          <p:cNvPr id="922629" name="Object 5"/>
          <p:cNvGraphicFramePr>
            <a:graphicFrameLocks noChangeAspect="1"/>
          </p:cNvGraphicFramePr>
          <p:nvPr/>
        </p:nvGraphicFramePr>
        <p:xfrm>
          <a:off x="1052513" y="1828800"/>
          <a:ext cx="6700837" cy="606425"/>
        </p:xfrm>
        <a:graphic>
          <a:graphicData uri="http://schemas.openxmlformats.org/presentationml/2006/ole">
            <mc:AlternateContent xmlns:mc="http://schemas.openxmlformats.org/markup-compatibility/2006">
              <mc:Choice xmlns:v="urn:schemas-microsoft-com:vml" Requires="v">
                <p:oleObj spid="_x0000_s922708" name="Equation" r:id="rId4" imgW="2793960" imgH="253800" progId="Equation.3">
                  <p:embed/>
                </p:oleObj>
              </mc:Choice>
              <mc:Fallback>
                <p:oleObj name="Equation" r:id="rId4" imgW="2793960" imgH="253800" progId="Equation.3">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2513" y="1828800"/>
                        <a:ext cx="6700837" cy="606425"/>
                      </a:xfrm>
                      <a:prstGeom prst="rect">
                        <a:avLst/>
                      </a:prstGeom>
                      <a:solidFill>
                        <a:srgbClr val="FF99CC"/>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22642" name="Object 18"/>
          <p:cNvGraphicFramePr>
            <a:graphicFrameLocks noChangeAspect="1"/>
          </p:cNvGraphicFramePr>
          <p:nvPr/>
        </p:nvGraphicFramePr>
        <p:xfrm>
          <a:off x="1447800" y="3124200"/>
          <a:ext cx="2362200" cy="579438"/>
        </p:xfrm>
        <a:graphic>
          <a:graphicData uri="http://schemas.openxmlformats.org/presentationml/2006/ole">
            <mc:AlternateContent xmlns:mc="http://schemas.openxmlformats.org/markup-compatibility/2006">
              <mc:Choice xmlns:v="urn:schemas-microsoft-com:vml" Requires="v">
                <p:oleObj spid="_x0000_s922709" name="Equation" r:id="rId6" imgW="1244520" imgH="304560" progId="Equation.3">
                  <p:embed/>
                </p:oleObj>
              </mc:Choice>
              <mc:Fallback>
                <p:oleObj name="Equation" r:id="rId6" imgW="1244520" imgH="304560" progId="Equation.3">
                  <p:embed/>
                  <p:pic>
                    <p:nvPicPr>
                      <p:cNvPr id="0" name="Picture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7800" y="3124200"/>
                        <a:ext cx="2362200" cy="579438"/>
                      </a:xfrm>
                      <a:prstGeom prst="rect">
                        <a:avLst/>
                      </a:prstGeom>
                      <a:solidFill>
                        <a:srgbClr val="FFFF99"/>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22643" name="Object 19"/>
          <p:cNvGraphicFramePr>
            <a:graphicFrameLocks noChangeAspect="1"/>
          </p:cNvGraphicFramePr>
          <p:nvPr/>
        </p:nvGraphicFramePr>
        <p:xfrm>
          <a:off x="1524000" y="4191000"/>
          <a:ext cx="3375025" cy="531813"/>
        </p:xfrm>
        <a:graphic>
          <a:graphicData uri="http://schemas.openxmlformats.org/presentationml/2006/ole">
            <mc:AlternateContent xmlns:mc="http://schemas.openxmlformats.org/markup-compatibility/2006">
              <mc:Choice xmlns:v="urn:schemas-microsoft-com:vml" Requires="v">
                <p:oleObj spid="_x0000_s922710" name="Equation" r:id="rId8" imgW="1777680" imgH="279360" progId="Equation.3">
                  <p:embed/>
                </p:oleObj>
              </mc:Choice>
              <mc:Fallback>
                <p:oleObj name="Equation" r:id="rId8" imgW="1777680" imgH="279360" progId="Equation.3">
                  <p:embed/>
                  <p:pic>
                    <p:nvPicPr>
                      <p:cNvPr id="0" name="Picture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24000" y="4191000"/>
                        <a:ext cx="3375025" cy="531813"/>
                      </a:xfrm>
                      <a:prstGeom prst="rect">
                        <a:avLst/>
                      </a:prstGeom>
                      <a:solidFill>
                        <a:srgbClr val="FFFF99"/>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22644" name="Object 20"/>
          <p:cNvGraphicFramePr>
            <a:graphicFrameLocks noChangeAspect="1"/>
          </p:cNvGraphicFramePr>
          <p:nvPr/>
        </p:nvGraphicFramePr>
        <p:xfrm>
          <a:off x="5410200" y="4419600"/>
          <a:ext cx="3581400" cy="1233488"/>
        </p:xfrm>
        <a:graphic>
          <a:graphicData uri="http://schemas.openxmlformats.org/presentationml/2006/ole">
            <mc:AlternateContent xmlns:mc="http://schemas.openxmlformats.org/markup-compatibility/2006">
              <mc:Choice xmlns:v="urn:schemas-microsoft-com:vml" Requires="v">
                <p:oleObj spid="_x0000_s922711" name="Equation" r:id="rId10" imgW="2349360" imgH="812520" progId="Equation.3">
                  <p:embed/>
                </p:oleObj>
              </mc:Choice>
              <mc:Fallback>
                <p:oleObj name="Equation" r:id="rId10" imgW="2349360" imgH="812520" progId="Equation.3">
                  <p:embed/>
                  <p:pic>
                    <p:nvPicPr>
                      <p:cNvPr id="0" name="Picture 2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10200" y="4419600"/>
                        <a:ext cx="3581400" cy="1233488"/>
                      </a:xfrm>
                      <a:prstGeom prst="rect">
                        <a:avLst/>
                      </a:prstGeom>
                      <a:solidFill>
                        <a:srgbClr val="FFCC99"/>
                      </a:solidFill>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674" name="Rectangle 2"/>
          <p:cNvSpPr>
            <a:spLocks noGrp="1" noChangeArrowheads="1"/>
          </p:cNvSpPr>
          <p:nvPr>
            <p:ph type="title"/>
          </p:nvPr>
        </p:nvSpPr>
        <p:spPr>
          <a:xfrm>
            <a:off x="3505200" y="457200"/>
            <a:ext cx="5334000" cy="457200"/>
          </a:xfrm>
        </p:spPr>
        <p:txBody>
          <a:bodyPr/>
          <a:lstStyle/>
          <a:p>
            <a:r>
              <a:rPr lang="en-US" dirty="0"/>
              <a:t>Find the sign s</a:t>
            </a:r>
          </a:p>
        </p:txBody>
      </p:sp>
      <p:sp>
        <p:nvSpPr>
          <p:cNvPr id="924675" name="Rectangle 3"/>
          <p:cNvSpPr>
            <a:spLocks noGrp="1" noChangeArrowheads="1"/>
          </p:cNvSpPr>
          <p:nvPr>
            <p:ph type="body" idx="1"/>
          </p:nvPr>
        </p:nvSpPr>
        <p:spPr>
          <a:xfrm>
            <a:off x="609600" y="3048000"/>
            <a:ext cx="3276600" cy="3429000"/>
          </a:xfrm>
          <a:noFill/>
          <a:ln/>
        </p:spPr>
        <p:txBody>
          <a:bodyPr/>
          <a:lstStyle/>
          <a:p>
            <a:r>
              <a:rPr lang="en-US" sz="2000" dirty="0"/>
              <a:t>Facts:</a:t>
            </a:r>
            <a:endParaRPr lang="en-US" sz="2000" dirty="0">
              <a:latin typeface="Symbol" pitchFamily="18" charset="2"/>
            </a:endParaRPr>
          </a:p>
          <a:p>
            <a:pPr lvl="1"/>
            <a:r>
              <a:rPr lang="en-US" sz="2000" dirty="0" err="1"/>
              <a:t>fx</a:t>
            </a:r>
            <a:r>
              <a:rPr lang="en-US" sz="2000" dirty="0"/>
              <a:t> &gt; 0</a:t>
            </a:r>
          </a:p>
          <a:p>
            <a:pPr lvl="1"/>
            <a:r>
              <a:rPr lang="en-US" sz="2000" dirty="0" err="1"/>
              <a:t>Zc</a:t>
            </a:r>
            <a:r>
              <a:rPr lang="en-US" sz="2000" dirty="0"/>
              <a:t> &gt;0</a:t>
            </a:r>
          </a:p>
          <a:p>
            <a:pPr lvl="1"/>
            <a:r>
              <a:rPr lang="en-US" sz="2000" dirty="0"/>
              <a:t>x known</a:t>
            </a:r>
          </a:p>
          <a:p>
            <a:pPr lvl="1"/>
            <a:r>
              <a:rPr lang="en-US" sz="2000" dirty="0" err="1"/>
              <a:t>Xw,Yw,Zw</a:t>
            </a:r>
            <a:r>
              <a:rPr lang="en-US" sz="2000" dirty="0"/>
              <a:t> known</a:t>
            </a:r>
          </a:p>
          <a:p>
            <a:r>
              <a:rPr lang="en-US" sz="2000" dirty="0"/>
              <a:t>Solution</a:t>
            </a:r>
            <a:endParaRPr lang="en-US" sz="2000" dirty="0">
              <a:latin typeface="Symbol" pitchFamily="18" charset="2"/>
            </a:endParaRPr>
          </a:p>
          <a:p>
            <a:pPr lvl="1">
              <a:buFont typeface="Symbol" pitchFamily="18" charset="2"/>
              <a:buChar char="Þ"/>
            </a:pPr>
            <a:r>
              <a:rPr lang="en-US" sz="2000" dirty="0"/>
              <a:t>Check the sign of </a:t>
            </a:r>
            <a:r>
              <a:rPr lang="en-US" sz="2000" dirty="0" err="1"/>
              <a:t>Xc</a:t>
            </a:r>
            <a:r>
              <a:rPr lang="en-US" sz="2000" dirty="0"/>
              <a:t>  </a:t>
            </a:r>
          </a:p>
          <a:p>
            <a:pPr lvl="1">
              <a:buFont typeface="Symbol" pitchFamily="18" charset="2"/>
              <a:buChar char="Þ"/>
            </a:pPr>
            <a:r>
              <a:rPr lang="en-US" sz="2000" dirty="0"/>
              <a:t>Should be opposite to x</a:t>
            </a:r>
          </a:p>
        </p:txBody>
      </p:sp>
      <p:graphicFrame>
        <p:nvGraphicFramePr>
          <p:cNvPr id="1005568" name="Object 0"/>
          <p:cNvGraphicFramePr>
            <a:graphicFrameLocks noChangeAspect="1"/>
          </p:cNvGraphicFramePr>
          <p:nvPr/>
        </p:nvGraphicFramePr>
        <p:xfrm>
          <a:off x="4271963" y="4876800"/>
          <a:ext cx="4872037" cy="1546225"/>
        </p:xfrm>
        <a:graphic>
          <a:graphicData uri="http://schemas.openxmlformats.org/presentationml/2006/ole">
            <mc:AlternateContent xmlns:mc="http://schemas.openxmlformats.org/markup-compatibility/2006">
              <mc:Choice xmlns:v="urn:schemas-microsoft-com:vml" Requires="v">
                <p:oleObj spid="_x0000_s1005590" name="Equation" r:id="rId4" imgW="2882880" imgH="914400" progId="Equation.3">
                  <p:embed/>
                </p:oleObj>
              </mc:Choice>
              <mc:Fallback>
                <p:oleObj name="Equation" r:id="rId4" imgW="2882880" imgH="914400" progId="Equation.3">
                  <p:embed/>
                  <p:pic>
                    <p:nvPicPr>
                      <p:cNvPr id="0" name="Picture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1963" y="4876800"/>
                        <a:ext cx="4872037" cy="1546225"/>
                      </a:xfrm>
                      <a:prstGeom prst="rect">
                        <a:avLst/>
                      </a:prstGeom>
                      <a:solidFill>
                        <a:srgbClr val="FFCC99"/>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pSp>
        <p:nvGrpSpPr>
          <p:cNvPr id="924682" name="Group 10"/>
          <p:cNvGrpSpPr>
            <a:grpSpLocks/>
          </p:cNvGrpSpPr>
          <p:nvPr/>
        </p:nvGrpSpPr>
        <p:grpSpPr bwMode="auto">
          <a:xfrm>
            <a:off x="1143000" y="990600"/>
            <a:ext cx="7162800" cy="3505200"/>
            <a:chOff x="720" y="624"/>
            <a:chExt cx="4512" cy="2208"/>
          </a:xfrm>
        </p:grpSpPr>
        <p:grpSp>
          <p:nvGrpSpPr>
            <p:cNvPr id="924683" name="Group 11"/>
            <p:cNvGrpSpPr>
              <a:grpSpLocks/>
            </p:cNvGrpSpPr>
            <p:nvPr/>
          </p:nvGrpSpPr>
          <p:grpSpPr bwMode="auto">
            <a:xfrm>
              <a:off x="3792" y="1968"/>
              <a:ext cx="1440" cy="864"/>
              <a:chOff x="3792" y="1968"/>
              <a:chExt cx="1440" cy="864"/>
            </a:xfrm>
          </p:grpSpPr>
          <p:grpSp>
            <p:nvGrpSpPr>
              <p:cNvPr id="924684" name="Group 12"/>
              <p:cNvGrpSpPr>
                <a:grpSpLocks/>
              </p:cNvGrpSpPr>
              <p:nvPr/>
            </p:nvGrpSpPr>
            <p:grpSpPr bwMode="auto">
              <a:xfrm>
                <a:off x="4080" y="2064"/>
                <a:ext cx="864" cy="624"/>
                <a:chOff x="4080" y="2064"/>
                <a:chExt cx="864" cy="624"/>
              </a:xfrm>
            </p:grpSpPr>
            <p:sp>
              <p:nvSpPr>
                <p:cNvPr id="924685" name="Line 13"/>
                <p:cNvSpPr>
                  <a:spLocks noChangeShapeType="1"/>
                </p:cNvSpPr>
                <p:nvPr/>
              </p:nvSpPr>
              <p:spPr bwMode="auto">
                <a:xfrm>
                  <a:off x="4368" y="2496"/>
                  <a:ext cx="576" cy="0"/>
                </a:xfrm>
                <a:prstGeom prst="line">
                  <a:avLst/>
                </a:prstGeom>
                <a:noFill/>
                <a:ln w="22225">
                  <a:solidFill>
                    <a:srgbClr val="FF0000"/>
                  </a:solidFill>
                  <a:round/>
                  <a:headEnd type="none" w="sm" len="sm"/>
                  <a:tailEnd type="triangle" w="lg" len="lg"/>
                </a:ln>
                <a:effectLst/>
              </p:spPr>
              <p:txBody>
                <a:bodyPr/>
                <a:lstStyle/>
                <a:p>
                  <a:endParaRPr lang="en-US"/>
                </a:p>
              </p:txBody>
            </p:sp>
            <p:sp>
              <p:nvSpPr>
                <p:cNvPr id="924686" name="Line 14"/>
                <p:cNvSpPr>
                  <a:spLocks noChangeShapeType="1"/>
                </p:cNvSpPr>
                <p:nvPr/>
              </p:nvSpPr>
              <p:spPr bwMode="auto">
                <a:xfrm flipV="1">
                  <a:off x="4368" y="2064"/>
                  <a:ext cx="0" cy="432"/>
                </a:xfrm>
                <a:prstGeom prst="line">
                  <a:avLst/>
                </a:prstGeom>
                <a:noFill/>
                <a:ln w="22225">
                  <a:solidFill>
                    <a:srgbClr val="FF0000"/>
                  </a:solidFill>
                  <a:round/>
                  <a:headEnd type="none" w="sm" len="sm"/>
                  <a:tailEnd type="triangle" w="lg" len="lg"/>
                </a:ln>
                <a:effectLst/>
              </p:spPr>
              <p:txBody>
                <a:bodyPr/>
                <a:lstStyle/>
                <a:p>
                  <a:endParaRPr lang="en-US"/>
                </a:p>
              </p:txBody>
            </p:sp>
            <p:sp>
              <p:nvSpPr>
                <p:cNvPr id="924687" name="Line 15"/>
                <p:cNvSpPr>
                  <a:spLocks noChangeShapeType="1"/>
                </p:cNvSpPr>
                <p:nvPr/>
              </p:nvSpPr>
              <p:spPr bwMode="auto">
                <a:xfrm flipH="1">
                  <a:off x="4080" y="2496"/>
                  <a:ext cx="288" cy="192"/>
                </a:xfrm>
                <a:prstGeom prst="line">
                  <a:avLst/>
                </a:prstGeom>
                <a:noFill/>
                <a:ln w="22225">
                  <a:solidFill>
                    <a:srgbClr val="FF0000"/>
                  </a:solidFill>
                  <a:round/>
                  <a:headEnd type="none" w="sm" len="sm"/>
                  <a:tailEnd type="triangle" w="lg" len="lg"/>
                </a:ln>
                <a:effectLst/>
              </p:spPr>
              <p:txBody>
                <a:bodyPr/>
                <a:lstStyle/>
                <a:p>
                  <a:endParaRPr lang="en-US"/>
                </a:p>
              </p:txBody>
            </p:sp>
          </p:grpSp>
          <p:sp>
            <p:nvSpPr>
              <p:cNvPr id="924688" name="Rectangle 16"/>
              <p:cNvSpPr>
                <a:spLocks noChangeArrowheads="1"/>
              </p:cNvSpPr>
              <p:nvPr/>
            </p:nvSpPr>
            <p:spPr bwMode="auto">
              <a:xfrm>
                <a:off x="4464" y="1968"/>
                <a:ext cx="240" cy="192"/>
              </a:xfrm>
              <a:prstGeom prst="rect">
                <a:avLst/>
              </a:prstGeom>
              <a:noFill/>
              <a:ln w="9525">
                <a:noFill/>
                <a:miter lim="800000"/>
                <a:headEnd/>
                <a:tailEnd/>
              </a:ln>
            </p:spPr>
            <p:txBody>
              <a:bodyPr lIns="0" tIns="0" rIns="0" bIns="0">
                <a:spAutoFit/>
              </a:bodyPr>
              <a:lstStyle/>
              <a:p>
                <a:r>
                  <a:rPr lang="en-US" sz="2000">
                    <a:solidFill>
                      <a:srgbClr val="FF0000"/>
                    </a:solidFill>
                  </a:rPr>
                  <a:t>Z</a:t>
                </a:r>
                <a:r>
                  <a:rPr lang="en-US" sz="2000" baseline="-25000">
                    <a:solidFill>
                      <a:srgbClr val="FF0000"/>
                    </a:solidFill>
                  </a:rPr>
                  <a:t>w</a:t>
                </a:r>
                <a:endParaRPr lang="en-US" baseline="-25000"/>
              </a:p>
            </p:txBody>
          </p:sp>
          <p:sp>
            <p:nvSpPr>
              <p:cNvPr id="924689" name="Rectangle 17"/>
              <p:cNvSpPr>
                <a:spLocks noChangeArrowheads="1"/>
              </p:cNvSpPr>
              <p:nvPr/>
            </p:nvSpPr>
            <p:spPr bwMode="auto">
              <a:xfrm>
                <a:off x="3792" y="2640"/>
                <a:ext cx="240" cy="192"/>
              </a:xfrm>
              <a:prstGeom prst="rect">
                <a:avLst/>
              </a:prstGeom>
              <a:noFill/>
              <a:ln w="9525">
                <a:noFill/>
                <a:miter lim="800000"/>
                <a:headEnd/>
                <a:tailEnd/>
              </a:ln>
            </p:spPr>
            <p:txBody>
              <a:bodyPr lIns="0" tIns="0" rIns="0" bIns="0">
                <a:spAutoFit/>
              </a:bodyPr>
              <a:lstStyle/>
              <a:p>
                <a:r>
                  <a:rPr lang="en-US" sz="2000">
                    <a:solidFill>
                      <a:srgbClr val="FF0000"/>
                    </a:solidFill>
                  </a:rPr>
                  <a:t>X</a:t>
                </a:r>
                <a:r>
                  <a:rPr lang="en-US" sz="2000" baseline="-25000">
                    <a:solidFill>
                      <a:srgbClr val="FF0000"/>
                    </a:solidFill>
                  </a:rPr>
                  <a:t>w</a:t>
                </a:r>
                <a:endParaRPr lang="en-US" baseline="-25000"/>
              </a:p>
            </p:txBody>
          </p:sp>
          <p:sp>
            <p:nvSpPr>
              <p:cNvPr id="924690" name="Rectangle 18"/>
              <p:cNvSpPr>
                <a:spLocks noChangeArrowheads="1"/>
              </p:cNvSpPr>
              <p:nvPr/>
            </p:nvSpPr>
            <p:spPr bwMode="auto">
              <a:xfrm>
                <a:off x="4992" y="2496"/>
                <a:ext cx="240" cy="192"/>
              </a:xfrm>
              <a:prstGeom prst="rect">
                <a:avLst/>
              </a:prstGeom>
              <a:noFill/>
              <a:ln w="9525">
                <a:noFill/>
                <a:miter lim="800000"/>
                <a:headEnd/>
                <a:tailEnd/>
              </a:ln>
            </p:spPr>
            <p:txBody>
              <a:bodyPr lIns="0" tIns="0" rIns="0" bIns="0">
                <a:spAutoFit/>
              </a:bodyPr>
              <a:lstStyle/>
              <a:p>
                <a:r>
                  <a:rPr lang="en-US" sz="2000">
                    <a:solidFill>
                      <a:srgbClr val="FF0000"/>
                    </a:solidFill>
                  </a:rPr>
                  <a:t>Y</a:t>
                </a:r>
                <a:r>
                  <a:rPr lang="en-US" sz="2000" baseline="-25000">
                    <a:solidFill>
                      <a:srgbClr val="FF0000"/>
                    </a:solidFill>
                  </a:rPr>
                  <a:t>w</a:t>
                </a:r>
                <a:endParaRPr lang="en-US" baseline="-25000"/>
              </a:p>
            </p:txBody>
          </p:sp>
        </p:grpSp>
        <p:grpSp>
          <p:nvGrpSpPr>
            <p:cNvPr id="924691" name="Group 19"/>
            <p:cNvGrpSpPr>
              <a:grpSpLocks/>
            </p:cNvGrpSpPr>
            <p:nvPr/>
          </p:nvGrpSpPr>
          <p:grpSpPr bwMode="auto">
            <a:xfrm>
              <a:off x="3244" y="624"/>
              <a:ext cx="1028" cy="1056"/>
              <a:chOff x="3244" y="624"/>
              <a:chExt cx="1028" cy="1056"/>
            </a:xfrm>
          </p:grpSpPr>
          <p:sp>
            <p:nvSpPr>
              <p:cNvPr id="924692" name="Line 20"/>
              <p:cNvSpPr>
                <a:spLocks noChangeShapeType="1"/>
              </p:cNvSpPr>
              <p:nvPr/>
            </p:nvSpPr>
            <p:spPr bwMode="auto">
              <a:xfrm rot="1857826">
                <a:off x="3244" y="1357"/>
                <a:ext cx="801" cy="108"/>
              </a:xfrm>
              <a:prstGeom prst="line">
                <a:avLst/>
              </a:prstGeom>
              <a:noFill/>
              <a:ln w="22225">
                <a:solidFill>
                  <a:srgbClr val="0000FF"/>
                </a:solidFill>
                <a:round/>
                <a:headEnd type="none" w="sm" len="sm"/>
                <a:tailEnd type="triangle" w="lg" len="lg"/>
              </a:ln>
              <a:effectLst/>
            </p:spPr>
            <p:txBody>
              <a:bodyPr/>
              <a:lstStyle/>
              <a:p>
                <a:endParaRPr lang="en-US"/>
              </a:p>
            </p:txBody>
          </p:sp>
          <p:sp>
            <p:nvSpPr>
              <p:cNvPr id="924693" name="Line 21"/>
              <p:cNvSpPr>
                <a:spLocks noChangeShapeType="1"/>
              </p:cNvSpPr>
              <p:nvPr/>
            </p:nvSpPr>
            <p:spPr bwMode="auto">
              <a:xfrm rot="1857826" flipV="1">
                <a:off x="3441" y="758"/>
                <a:ext cx="0" cy="432"/>
              </a:xfrm>
              <a:prstGeom prst="line">
                <a:avLst/>
              </a:prstGeom>
              <a:noFill/>
              <a:ln w="22225">
                <a:solidFill>
                  <a:srgbClr val="0000FF"/>
                </a:solidFill>
                <a:round/>
                <a:headEnd type="none" w="sm" len="sm"/>
                <a:tailEnd type="triangle" w="lg" len="lg"/>
              </a:ln>
              <a:effectLst/>
            </p:spPr>
            <p:txBody>
              <a:bodyPr/>
              <a:lstStyle/>
              <a:p>
                <a:endParaRPr lang="en-US"/>
              </a:p>
            </p:txBody>
          </p:sp>
          <p:sp>
            <p:nvSpPr>
              <p:cNvPr id="924694" name="Line 22"/>
              <p:cNvSpPr>
                <a:spLocks noChangeShapeType="1"/>
              </p:cNvSpPr>
              <p:nvPr/>
            </p:nvSpPr>
            <p:spPr bwMode="auto">
              <a:xfrm rot="12657826" flipH="1">
                <a:off x="3390" y="946"/>
                <a:ext cx="384" cy="336"/>
              </a:xfrm>
              <a:prstGeom prst="line">
                <a:avLst/>
              </a:prstGeom>
              <a:noFill/>
              <a:ln w="22225">
                <a:solidFill>
                  <a:srgbClr val="0000FF"/>
                </a:solidFill>
                <a:round/>
                <a:headEnd type="none" w="sm" len="sm"/>
                <a:tailEnd type="triangle" w="lg" len="lg"/>
              </a:ln>
              <a:effectLst/>
            </p:spPr>
            <p:txBody>
              <a:bodyPr/>
              <a:lstStyle/>
              <a:p>
                <a:endParaRPr lang="en-US"/>
              </a:p>
            </p:txBody>
          </p:sp>
          <p:sp>
            <p:nvSpPr>
              <p:cNvPr id="924695" name="Rectangle 23"/>
              <p:cNvSpPr>
                <a:spLocks noChangeArrowheads="1"/>
              </p:cNvSpPr>
              <p:nvPr/>
            </p:nvSpPr>
            <p:spPr bwMode="auto">
              <a:xfrm rot="1857826">
                <a:off x="3264" y="624"/>
                <a:ext cx="240" cy="192"/>
              </a:xfrm>
              <a:prstGeom prst="rect">
                <a:avLst/>
              </a:prstGeom>
              <a:noFill/>
              <a:ln w="9525">
                <a:noFill/>
                <a:miter lim="800000"/>
                <a:headEnd/>
                <a:tailEnd/>
              </a:ln>
            </p:spPr>
            <p:txBody>
              <a:bodyPr lIns="0" tIns="0" rIns="0" bIns="0">
                <a:spAutoFit/>
              </a:bodyPr>
              <a:lstStyle/>
              <a:p>
                <a:r>
                  <a:rPr lang="en-US" sz="2000">
                    <a:solidFill>
                      <a:srgbClr val="0066FF"/>
                    </a:solidFill>
                  </a:rPr>
                  <a:t>Y</a:t>
                </a:r>
              </a:p>
            </p:txBody>
          </p:sp>
          <p:sp>
            <p:nvSpPr>
              <p:cNvPr id="924696" name="Rectangle 24"/>
              <p:cNvSpPr>
                <a:spLocks noChangeArrowheads="1"/>
              </p:cNvSpPr>
              <p:nvPr/>
            </p:nvSpPr>
            <p:spPr bwMode="auto">
              <a:xfrm rot="1857826">
                <a:off x="3888" y="912"/>
                <a:ext cx="240" cy="192"/>
              </a:xfrm>
              <a:prstGeom prst="rect">
                <a:avLst/>
              </a:prstGeom>
              <a:noFill/>
              <a:ln w="9525">
                <a:noFill/>
                <a:miter lim="800000"/>
                <a:headEnd/>
                <a:tailEnd/>
              </a:ln>
            </p:spPr>
            <p:txBody>
              <a:bodyPr lIns="0" tIns="0" rIns="0" bIns="0">
                <a:spAutoFit/>
              </a:bodyPr>
              <a:lstStyle/>
              <a:p>
                <a:r>
                  <a:rPr lang="en-US" sz="2000">
                    <a:solidFill>
                      <a:srgbClr val="0066FF"/>
                    </a:solidFill>
                  </a:rPr>
                  <a:t>X</a:t>
                </a:r>
              </a:p>
            </p:txBody>
          </p:sp>
          <p:sp>
            <p:nvSpPr>
              <p:cNvPr id="924697" name="Rectangle 25"/>
              <p:cNvSpPr>
                <a:spLocks noChangeArrowheads="1"/>
              </p:cNvSpPr>
              <p:nvPr/>
            </p:nvSpPr>
            <p:spPr bwMode="auto">
              <a:xfrm rot="1857826">
                <a:off x="4032" y="1488"/>
                <a:ext cx="240" cy="192"/>
              </a:xfrm>
              <a:prstGeom prst="rect">
                <a:avLst/>
              </a:prstGeom>
              <a:noFill/>
              <a:ln w="9525">
                <a:noFill/>
                <a:miter lim="800000"/>
                <a:headEnd/>
                <a:tailEnd/>
              </a:ln>
            </p:spPr>
            <p:txBody>
              <a:bodyPr lIns="0" tIns="0" rIns="0" bIns="0">
                <a:spAutoFit/>
              </a:bodyPr>
              <a:lstStyle/>
              <a:p>
                <a:r>
                  <a:rPr lang="en-US" sz="2000">
                    <a:solidFill>
                      <a:srgbClr val="0066FF"/>
                    </a:solidFill>
                  </a:rPr>
                  <a:t>Z</a:t>
                </a:r>
              </a:p>
            </p:txBody>
          </p:sp>
        </p:grpSp>
        <p:sp>
          <p:nvSpPr>
            <p:cNvPr id="924698" name="AutoShape 26"/>
            <p:cNvSpPr>
              <a:spLocks noChangeArrowheads="1"/>
            </p:cNvSpPr>
            <p:nvPr/>
          </p:nvSpPr>
          <p:spPr bwMode="auto">
            <a:xfrm rot="-417585">
              <a:off x="3360" y="1248"/>
              <a:ext cx="480" cy="288"/>
            </a:xfrm>
            <a:prstGeom prst="parallelogram">
              <a:avLst>
                <a:gd name="adj" fmla="val 41667"/>
              </a:avLst>
            </a:prstGeom>
            <a:solidFill>
              <a:srgbClr val="C0C0C0">
                <a:alpha val="50000"/>
              </a:srgbClr>
            </a:solidFill>
            <a:ln w="12700">
              <a:solidFill>
                <a:schemeClr val="tx1"/>
              </a:solidFill>
              <a:miter lim="800000"/>
              <a:headEnd type="none" w="sm" len="sm"/>
              <a:tailEnd type="none" w="sm" len="sm"/>
            </a:ln>
            <a:effectLst/>
          </p:spPr>
          <p:txBody>
            <a:bodyPr wrap="none" anchor="ctr"/>
            <a:lstStyle/>
            <a:p>
              <a:endParaRPr lang="en-US"/>
            </a:p>
          </p:txBody>
        </p:sp>
        <p:sp>
          <p:nvSpPr>
            <p:cNvPr id="924699" name="Line 27"/>
            <p:cNvSpPr>
              <a:spLocks noChangeShapeType="1"/>
            </p:cNvSpPr>
            <p:nvPr/>
          </p:nvSpPr>
          <p:spPr bwMode="auto">
            <a:xfrm>
              <a:off x="3605" y="1387"/>
              <a:ext cx="192" cy="144"/>
            </a:xfrm>
            <a:prstGeom prst="line">
              <a:avLst/>
            </a:prstGeom>
            <a:noFill/>
            <a:ln w="22225">
              <a:solidFill>
                <a:srgbClr val="0000FF"/>
              </a:solidFill>
              <a:round/>
              <a:headEnd type="none" w="sm" len="sm"/>
              <a:tailEnd type="none" w="sm" len="sm"/>
            </a:ln>
            <a:effectLst/>
          </p:spPr>
          <p:txBody>
            <a:bodyPr/>
            <a:lstStyle/>
            <a:p>
              <a:endParaRPr lang="en-US"/>
            </a:p>
          </p:txBody>
        </p:sp>
        <p:sp>
          <p:nvSpPr>
            <p:cNvPr id="924700" name="Line 28"/>
            <p:cNvSpPr>
              <a:spLocks noChangeShapeType="1"/>
            </p:cNvSpPr>
            <p:nvPr/>
          </p:nvSpPr>
          <p:spPr bwMode="auto">
            <a:xfrm flipV="1">
              <a:off x="3312" y="1344"/>
              <a:ext cx="624" cy="96"/>
            </a:xfrm>
            <a:prstGeom prst="line">
              <a:avLst/>
            </a:prstGeom>
            <a:noFill/>
            <a:ln w="22225">
              <a:solidFill>
                <a:srgbClr val="FFFF00"/>
              </a:solidFill>
              <a:round/>
              <a:headEnd type="none" w="sm" len="sm"/>
              <a:tailEnd type="triangle" w="med" len="sm"/>
            </a:ln>
            <a:effectLst/>
          </p:spPr>
          <p:txBody>
            <a:bodyPr/>
            <a:lstStyle/>
            <a:p>
              <a:endParaRPr lang="en-US"/>
            </a:p>
          </p:txBody>
        </p:sp>
        <p:sp>
          <p:nvSpPr>
            <p:cNvPr id="924701" name="Line 29"/>
            <p:cNvSpPr>
              <a:spLocks noChangeShapeType="1"/>
            </p:cNvSpPr>
            <p:nvPr/>
          </p:nvSpPr>
          <p:spPr bwMode="auto">
            <a:xfrm flipV="1">
              <a:off x="3552" y="1152"/>
              <a:ext cx="96" cy="432"/>
            </a:xfrm>
            <a:prstGeom prst="line">
              <a:avLst/>
            </a:prstGeom>
            <a:noFill/>
            <a:ln w="22225">
              <a:solidFill>
                <a:srgbClr val="FFFF00"/>
              </a:solidFill>
              <a:round/>
              <a:headEnd type="none" w="sm" len="sm"/>
              <a:tailEnd type="triangle" w="med" len="sm"/>
            </a:ln>
            <a:effectLst/>
          </p:spPr>
          <p:txBody>
            <a:bodyPr/>
            <a:lstStyle/>
            <a:p>
              <a:endParaRPr lang="en-US"/>
            </a:p>
          </p:txBody>
        </p:sp>
        <p:sp>
          <p:nvSpPr>
            <p:cNvPr id="924702" name="Rectangle 30"/>
            <p:cNvSpPr>
              <a:spLocks noChangeArrowheads="1"/>
            </p:cNvSpPr>
            <p:nvPr/>
          </p:nvSpPr>
          <p:spPr bwMode="auto">
            <a:xfrm>
              <a:off x="3936" y="1200"/>
              <a:ext cx="205" cy="250"/>
            </a:xfrm>
            <a:prstGeom prst="rect">
              <a:avLst/>
            </a:prstGeom>
            <a:noFill/>
            <a:ln w="12700">
              <a:noFill/>
              <a:miter lim="800000"/>
              <a:headEnd type="none" w="sm" len="sm"/>
              <a:tailEnd type="none" w="sm" len="sm"/>
            </a:ln>
            <a:effectLst/>
          </p:spPr>
          <p:txBody>
            <a:bodyPr wrap="none">
              <a:spAutoFit/>
            </a:bodyPr>
            <a:lstStyle/>
            <a:p>
              <a:r>
                <a:rPr lang="en-US" sz="2000">
                  <a:solidFill>
                    <a:schemeClr val="folHlink"/>
                  </a:solidFill>
                </a:rPr>
                <a:t>x</a:t>
              </a:r>
            </a:p>
          </p:txBody>
        </p:sp>
        <p:sp>
          <p:nvSpPr>
            <p:cNvPr id="924703" name="Rectangle 31"/>
            <p:cNvSpPr>
              <a:spLocks noChangeArrowheads="1"/>
            </p:cNvSpPr>
            <p:nvPr/>
          </p:nvSpPr>
          <p:spPr bwMode="auto">
            <a:xfrm>
              <a:off x="3456" y="1056"/>
              <a:ext cx="205" cy="250"/>
            </a:xfrm>
            <a:prstGeom prst="rect">
              <a:avLst/>
            </a:prstGeom>
            <a:noFill/>
            <a:ln w="12700">
              <a:noFill/>
              <a:miter lim="800000"/>
              <a:headEnd type="none" w="sm" len="sm"/>
              <a:tailEnd type="none" w="sm" len="sm"/>
            </a:ln>
            <a:effectLst/>
          </p:spPr>
          <p:txBody>
            <a:bodyPr wrap="none">
              <a:spAutoFit/>
            </a:bodyPr>
            <a:lstStyle/>
            <a:p>
              <a:r>
                <a:rPr lang="en-US" sz="2000">
                  <a:solidFill>
                    <a:schemeClr val="folHlink"/>
                  </a:solidFill>
                </a:rPr>
                <a:t>y</a:t>
              </a:r>
            </a:p>
          </p:txBody>
        </p:sp>
        <p:sp>
          <p:nvSpPr>
            <p:cNvPr id="924704" name="Rectangle 32"/>
            <p:cNvSpPr>
              <a:spLocks noChangeArrowheads="1"/>
            </p:cNvSpPr>
            <p:nvPr/>
          </p:nvSpPr>
          <p:spPr bwMode="auto">
            <a:xfrm>
              <a:off x="3072" y="1008"/>
              <a:ext cx="240" cy="250"/>
            </a:xfrm>
            <a:prstGeom prst="rect">
              <a:avLst/>
            </a:prstGeom>
            <a:noFill/>
            <a:ln w="12700">
              <a:noFill/>
              <a:miter lim="800000"/>
              <a:headEnd type="none" w="sm" len="sm"/>
              <a:tailEnd type="none" w="sm" len="sm"/>
            </a:ln>
            <a:effectLst/>
          </p:spPr>
          <p:txBody>
            <a:bodyPr wrap="none">
              <a:spAutoFit/>
            </a:bodyPr>
            <a:lstStyle/>
            <a:p>
              <a:r>
                <a:rPr lang="en-US" sz="2000">
                  <a:solidFill>
                    <a:srgbClr val="0066FF"/>
                  </a:solidFill>
                </a:rPr>
                <a:t>O</a:t>
              </a:r>
            </a:p>
          </p:txBody>
        </p:sp>
        <p:sp>
          <p:nvSpPr>
            <p:cNvPr id="924705" name="Line 33"/>
            <p:cNvSpPr>
              <a:spLocks noChangeShapeType="1"/>
            </p:cNvSpPr>
            <p:nvPr/>
          </p:nvSpPr>
          <p:spPr bwMode="auto">
            <a:xfrm>
              <a:off x="3329" y="1163"/>
              <a:ext cx="559" cy="1237"/>
            </a:xfrm>
            <a:prstGeom prst="line">
              <a:avLst/>
            </a:prstGeom>
            <a:noFill/>
            <a:ln w="19050">
              <a:solidFill>
                <a:srgbClr val="0000FF"/>
              </a:solidFill>
              <a:round/>
              <a:headEnd type="none" w="sm" len="sm"/>
              <a:tailEnd type="triangle" w="sm" len="sm"/>
            </a:ln>
            <a:effectLst/>
          </p:spPr>
          <p:txBody>
            <a:bodyPr/>
            <a:lstStyle/>
            <a:p>
              <a:endParaRPr lang="en-US"/>
            </a:p>
          </p:txBody>
        </p:sp>
        <p:sp>
          <p:nvSpPr>
            <p:cNvPr id="924706" name="Line 34"/>
            <p:cNvSpPr>
              <a:spLocks noChangeShapeType="1"/>
            </p:cNvSpPr>
            <p:nvPr/>
          </p:nvSpPr>
          <p:spPr bwMode="auto">
            <a:xfrm flipH="1" flipV="1">
              <a:off x="3936" y="2448"/>
              <a:ext cx="432" cy="48"/>
            </a:xfrm>
            <a:prstGeom prst="line">
              <a:avLst/>
            </a:prstGeom>
            <a:noFill/>
            <a:ln w="19050">
              <a:solidFill>
                <a:srgbClr val="FF0000"/>
              </a:solidFill>
              <a:round/>
              <a:headEnd type="none" w="sm" len="sm"/>
              <a:tailEnd type="triangle" w="sm" len="sm"/>
            </a:ln>
            <a:effectLst/>
          </p:spPr>
          <p:txBody>
            <a:bodyPr/>
            <a:lstStyle/>
            <a:p>
              <a:endParaRPr lang="en-US"/>
            </a:p>
          </p:txBody>
        </p:sp>
        <p:sp>
          <p:nvSpPr>
            <p:cNvPr id="924707" name="Oval 35"/>
            <p:cNvSpPr>
              <a:spLocks noChangeArrowheads="1"/>
            </p:cNvSpPr>
            <p:nvPr/>
          </p:nvSpPr>
          <p:spPr bwMode="auto">
            <a:xfrm>
              <a:off x="3888" y="2400"/>
              <a:ext cx="48" cy="48"/>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924708" name="Rectangle 36"/>
            <p:cNvSpPr>
              <a:spLocks noChangeArrowheads="1"/>
            </p:cNvSpPr>
            <p:nvPr/>
          </p:nvSpPr>
          <p:spPr bwMode="auto">
            <a:xfrm>
              <a:off x="3936" y="2208"/>
              <a:ext cx="304" cy="250"/>
            </a:xfrm>
            <a:prstGeom prst="rect">
              <a:avLst/>
            </a:prstGeom>
            <a:noFill/>
            <a:ln w="12700">
              <a:noFill/>
              <a:miter lim="800000"/>
              <a:headEnd type="none" w="sm" len="sm"/>
              <a:tailEnd type="none" w="sm" len="sm"/>
            </a:ln>
            <a:effectLst/>
          </p:spPr>
          <p:txBody>
            <a:bodyPr wrap="none">
              <a:spAutoFit/>
            </a:bodyPr>
            <a:lstStyle/>
            <a:p>
              <a:r>
                <a:rPr lang="en-US" sz="2000">
                  <a:solidFill>
                    <a:srgbClr val="FF0000"/>
                  </a:solidFill>
                </a:rPr>
                <a:t>P</a:t>
              </a:r>
              <a:r>
                <a:rPr lang="en-US" sz="2000" baseline="-25000">
                  <a:solidFill>
                    <a:srgbClr val="FF0000"/>
                  </a:solidFill>
                </a:rPr>
                <a:t>w</a:t>
              </a:r>
            </a:p>
          </p:txBody>
        </p:sp>
        <p:sp>
          <p:nvSpPr>
            <p:cNvPr id="924709" name="Rectangle 37"/>
            <p:cNvSpPr>
              <a:spLocks noChangeArrowheads="1"/>
            </p:cNvSpPr>
            <p:nvPr/>
          </p:nvSpPr>
          <p:spPr bwMode="auto">
            <a:xfrm>
              <a:off x="3600" y="2160"/>
              <a:ext cx="223" cy="250"/>
            </a:xfrm>
            <a:prstGeom prst="rect">
              <a:avLst/>
            </a:prstGeom>
            <a:noFill/>
            <a:ln w="12700">
              <a:noFill/>
              <a:miter lim="800000"/>
              <a:headEnd type="none" w="sm" len="sm"/>
              <a:tailEnd type="none" w="sm" len="sm"/>
            </a:ln>
            <a:effectLst/>
          </p:spPr>
          <p:txBody>
            <a:bodyPr wrap="none">
              <a:spAutoFit/>
            </a:bodyPr>
            <a:lstStyle/>
            <a:p>
              <a:r>
                <a:rPr lang="en-US" sz="2000">
                  <a:solidFill>
                    <a:srgbClr val="0066FF"/>
                  </a:solidFill>
                </a:rPr>
                <a:t>P</a:t>
              </a:r>
            </a:p>
          </p:txBody>
        </p:sp>
        <p:sp>
          <p:nvSpPr>
            <p:cNvPr id="924710" name="Oval 38"/>
            <p:cNvSpPr>
              <a:spLocks noChangeArrowheads="1"/>
            </p:cNvSpPr>
            <p:nvPr/>
          </p:nvSpPr>
          <p:spPr bwMode="auto">
            <a:xfrm>
              <a:off x="3456" y="1440"/>
              <a:ext cx="48" cy="48"/>
            </a:xfrm>
            <a:prstGeom prst="ellipse">
              <a:avLst/>
            </a:prstGeom>
            <a:solidFill>
              <a:srgbClr val="FFFF00"/>
            </a:solidFill>
            <a:ln w="12700">
              <a:solidFill>
                <a:schemeClr val="tx1"/>
              </a:solidFill>
              <a:round/>
              <a:headEnd type="none" w="sm" len="sm"/>
              <a:tailEnd type="none" w="sm" len="sm"/>
            </a:ln>
            <a:effectLst/>
          </p:spPr>
          <p:txBody>
            <a:bodyPr wrap="none" anchor="ctr"/>
            <a:lstStyle/>
            <a:p>
              <a:endParaRPr lang="en-US"/>
            </a:p>
          </p:txBody>
        </p:sp>
        <p:sp>
          <p:nvSpPr>
            <p:cNvPr id="924711" name="Rectangle 39"/>
            <p:cNvSpPr>
              <a:spLocks noChangeArrowheads="1"/>
            </p:cNvSpPr>
            <p:nvPr/>
          </p:nvSpPr>
          <p:spPr bwMode="auto">
            <a:xfrm>
              <a:off x="3264" y="1488"/>
              <a:ext cx="214" cy="250"/>
            </a:xfrm>
            <a:prstGeom prst="rect">
              <a:avLst/>
            </a:prstGeom>
            <a:noFill/>
            <a:ln w="12700">
              <a:noFill/>
              <a:miter lim="800000"/>
              <a:headEnd type="none" w="sm" len="sm"/>
              <a:tailEnd type="none" w="sm" len="sm"/>
            </a:ln>
            <a:effectLst/>
          </p:spPr>
          <p:txBody>
            <a:bodyPr wrap="none">
              <a:spAutoFit/>
            </a:bodyPr>
            <a:lstStyle/>
            <a:p>
              <a:r>
                <a:rPr lang="en-US" sz="2000">
                  <a:solidFill>
                    <a:schemeClr val="folHlink"/>
                  </a:solidFill>
                </a:rPr>
                <a:t>p</a:t>
              </a:r>
            </a:p>
          </p:txBody>
        </p:sp>
        <p:grpSp>
          <p:nvGrpSpPr>
            <p:cNvPr id="924712" name="Group 40"/>
            <p:cNvGrpSpPr>
              <a:grpSpLocks/>
            </p:cNvGrpSpPr>
            <p:nvPr/>
          </p:nvGrpSpPr>
          <p:grpSpPr bwMode="auto">
            <a:xfrm>
              <a:off x="720" y="624"/>
              <a:ext cx="1910" cy="1018"/>
              <a:chOff x="720" y="624"/>
              <a:chExt cx="1910" cy="1018"/>
            </a:xfrm>
          </p:grpSpPr>
          <p:sp>
            <p:nvSpPr>
              <p:cNvPr id="924713" name="Rectangle 41"/>
              <p:cNvSpPr>
                <a:spLocks noChangeArrowheads="1"/>
              </p:cNvSpPr>
              <p:nvPr/>
            </p:nvSpPr>
            <p:spPr bwMode="auto">
              <a:xfrm>
                <a:off x="1056" y="720"/>
                <a:ext cx="1008" cy="720"/>
              </a:xfrm>
              <a:prstGeom prst="rect">
                <a:avLst/>
              </a:prstGeom>
              <a:solidFill>
                <a:srgbClr val="FF99CC"/>
              </a:solidFill>
              <a:ln w="12700">
                <a:solidFill>
                  <a:schemeClr val="tx1"/>
                </a:solidFill>
                <a:miter lim="800000"/>
                <a:headEnd type="none" w="sm" len="sm"/>
                <a:tailEnd type="none" w="sm" len="sm"/>
              </a:ln>
              <a:effectLst/>
            </p:spPr>
            <p:txBody>
              <a:bodyPr wrap="none" anchor="ctr"/>
              <a:lstStyle/>
              <a:p>
                <a:endParaRPr lang="en-US"/>
              </a:p>
            </p:txBody>
          </p:sp>
          <p:sp>
            <p:nvSpPr>
              <p:cNvPr id="924714" name="Line 42"/>
              <p:cNvSpPr>
                <a:spLocks noChangeShapeType="1"/>
              </p:cNvSpPr>
              <p:nvPr/>
            </p:nvSpPr>
            <p:spPr bwMode="auto">
              <a:xfrm>
                <a:off x="1056" y="720"/>
                <a:ext cx="1200" cy="0"/>
              </a:xfrm>
              <a:prstGeom prst="line">
                <a:avLst/>
              </a:prstGeom>
              <a:noFill/>
              <a:ln w="25400">
                <a:solidFill>
                  <a:schemeClr val="tx1"/>
                </a:solidFill>
                <a:round/>
                <a:headEnd type="none" w="sm" len="sm"/>
                <a:tailEnd type="triangle" w="med" len="med"/>
              </a:ln>
              <a:effectLst/>
            </p:spPr>
            <p:txBody>
              <a:bodyPr/>
              <a:lstStyle/>
              <a:p>
                <a:endParaRPr lang="en-US"/>
              </a:p>
            </p:txBody>
          </p:sp>
          <p:sp>
            <p:nvSpPr>
              <p:cNvPr id="924715" name="Line 43"/>
              <p:cNvSpPr>
                <a:spLocks noChangeShapeType="1"/>
              </p:cNvSpPr>
              <p:nvPr/>
            </p:nvSpPr>
            <p:spPr bwMode="auto">
              <a:xfrm>
                <a:off x="1056" y="720"/>
                <a:ext cx="0" cy="912"/>
              </a:xfrm>
              <a:prstGeom prst="line">
                <a:avLst/>
              </a:prstGeom>
              <a:noFill/>
              <a:ln w="25400">
                <a:solidFill>
                  <a:schemeClr val="tx1"/>
                </a:solidFill>
                <a:round/>
                <a:headEnd type="none" w="sm" len="sm"/>
                <a:tailEnd type="triangle" w="med" len="med"/>
              </a:ln>
              <a:effectLst/>
            </p:spPr>
            <p:txBody>
              <a:bodyPr/>
              <a:lstStyle/>
              <a:p>
                <a:endParaRPr lang="en-US"/>
              </a:p>
            </p:txBody>
          </p:sp>
          <p:sp>
            <p:nvSpPr>
              <p:cNvPr id="924716" name="Rectangle 44"/>
              <p:cNvSpPr>
                <a:spLocks noChangeArrowheads="1"/>
              </p:cNvSpPr>
              <p:nvPr/>
            </p:nvSpPr>
            <p:spPr bwMode="auto">
              <a:xfrm>
                <a:off x="2304" y="624"/>
                <a:ext cx="326" cy="250"/>
              </a:xfrm>
              <a:prstGeom prst="rect">
                <a:avLst/>
              </a:prstGeom>
              <a:noFill/>
              <a:ln w="12700">
                <a:noFill/>
                <a:miter lim="800000"/>
                <a:headEnd type="none" w="sm" len="sm"/>
                <a:tailEnd type="none" w="sm" len="sm"/>
              </a:ln>
              <a:effectLst/>
            </p:spPr>
            <p:txBody>
              <a:bodyPr wrap="none">
                <a:spAutoFit/>
              </a:bodyPr>
              <a:lstStyle/>
              <a:p>
                <a:r>
                  <a:rPr lang="en-US" sz="2000">
                    <a:solidFill>
                      <a:srgbClr val="FF0000"/>
                    </a:solidFill>
                  </a:rPr>
                  <a:t>x</a:t>
                </a:r>
                <a:r>
                  <a:rPr lang="en-US" sz="2000" baseline="-25000">
                    <a:solidFill>
                      <a:srgbClr val="FF0000"/>
                    </a:solidFill>
                  </a:rPr>
                  <a:t>im</a:t>
                </a:r>
              </a:p>
            </p:txBody>
          </p:sp>
          <p:sp>
            <p:nvSpPr>
              <p:cNvPr id="924717" name="Rectangle 45"/>
              <p:cNvSpPr>
                <a:spLocks noChangeArrowheads="1"/>
              </p:cNvSpPr>
              <p:nvPr/>
            </p:nvSpPr>
            <p:spPr bwMode="auto">
              <a:xfrm>
                <a:off x="720" y="1392"/>
                <a:ext cx="326" cy="250"/>
              </a:xfrm>
              <a:prstGeom prst="rect">
                <a:avLst/>
              </a:prstGeom>
              <a:noFill/>
              <a:ln w="12700">
                <a:noFill/>
                <a:miter lim="800000"/>
                <a:headEnd type="none" w="sm" len="sm"/>
                <a:tailEnd type="none" w="sm" len="sm"/>
              </a:ln>
              <a:effectLst/>
            </p:spPr>
            <p:txBody>
              <a:bodyPr wrap="none">
                <a:spAutoFit/>
              </a:bodyPr>
              <a:lstStyle/>
              <a:p>
                <a:r>
                  <a:rPr lang="en-US" sz="2000">
                    <a:solidFill>
                      <a:srgbClr val="FF0000"/>
                    </a:solidFill>
                  </a:rPr>
                  <a:t>y</a:t>
                </a:r>
                <a:r>
                  <a:rPr lang="en-US" sz="2000" baseline="-25000">
                    <a:solidFill>
                      <a:srgbClr val="FF0000"/>
                    </a:solidFill>
                  </a:rPr>
                  <a:t>im</a:t>
                </a:r>
              </a:p>
            </p:txBody>
          </p:sp>
          <p:sp>
            <p:nvSpPr>
              <p:cNvPr id="924718" name="Oval 46"/>
              <p:cNvSpPr>
                <a:spLocks noChangeArrowheads="1"/>
              </p:cNvSpPr>
              <p:nvPr/>
            </p:nvSpPr>
            <p:spPr bwMode="auto">
              <a:xfrm>
                <a:off x="1248" y="1248"/>
                <a:ext cx="48" cy="48"/>
              </a:xfrm>
              <a:prstGeom prst="ellipse">
                <a:avLst/>
              </a:prstGeom>
              <a:solidFill>
                <a:srgbClr val="FFFF00"/>
              </a:solidFill>
              <a:ln w="12700">
                <a:solidFill>
                  <a:schemeClr val="tx1"/>
                </a:solidFill>
                <a:round/>
                <a:headEnd type="none" w="sm" len="sm"/>
                <a:tailEnd type="none" w="sm" len="sm"/>
              </a:ln>
              <a:effectLst/>
            </p:spPr>
            <p:txBody>
              <a:bodyPr wrap="none" anchor="ctr"/>
              <a:lstStyle/>
              <a:p>
                <a:endParaRPr lang="en-US"/>
              </a:p>
            </p:txBody>
          </p:sp>
          <p:sp>
            <p:nvSpPr>
              <p:cNvPr id="924719" name="Rectangle 47"/>
              <p:cNvSpPr>
                <a:spLocks noChangeArrowheads="1"/>
              </p:cNvSpPr>
              <p:nvPr/>
            </p:nvSpPr>
            <p:spPr bwMode="auto">
              <a:xfrm>
                <a:off x="1344" y="1008"/>
                <a:ext cx="720" cy="250"/>
              </a:xfrm>
              <a:prstGeom prst="rect">
                <a:avLst/>
              </a:prstGeom>
              <a:noFill/>
              <a:ln w="12700">
                <a:noFill/>
                <a:miter lim="800000"/>
                <a:headEnd type="none" w="sm" len="sm"/>
                <a:tailEnd type="none" w="sm" len="sm"/>
              </a:ln>
              <a:effectLst/>
            </p:spPr>
            <p:txBody>
              <a:bodyPr>
                <a:spAutoFit/>
              </a:bodyPr>
              <a:lstStyle/>
              <a:p>
                <a:r>
                  <a:rPr lang="en-US" sz="2000">
                    <a:solidFill>
                      <a:schemeClr val="folHlink"/>
                    </a:solidFill>
                  </a:rPr>
                  <a:t>(x</a:t>
                </a:r>
                <a:r>
                  <a:rPr lang="en-US" sz="2000" baseline="-25000">
                    <a:solidFill>
                      <a:schemeClr val="folHlink"/>
                    </a:solidFill>
                  </a:rPr>
                  <a:t>im</a:t>
                </a:r>
                <a:r>
                  <a:rPr lang="en-US" sz="2000">
                    <a:solidFill>
                      <a:schemeClr val="folHlink"/>
                    </a:solidFill>
                  </a:rPr>
                  <a:t>,y</a:t>
                </a:r>
                <a:r>
                  <a:rPr lang="en-US" sz="2000" baseline="-25000">
                    <a:solidFill>
                      <a:schemeClr val="folHlink"/>
                    </a:solidFill>
                  </a:rPr>
                  <a:t>im</a:t>
                </a:r>
                <a:r>
                  <a:rPr lang="en-US" sz="2000">
                    <a:solidFill>
                      <a:schemeClr val="folHlink"/>
                    </a:solidFill>
                  </a:rPr>
                  <a:t>)</a:t>
                </a:r>
              </a:p>
            </p:txBody>
          </p:sp>
        </p:grpSp>
        <p:sp>
          <p:nvSpPr>
            <p:cNvPr id="924720" name="Freeform 48"/>
            <p:cNvSpPr>
              <a:spLocks/>
            </p:cNvSpPr>
            <p:nvPr/>
          </p:nvSpPr>
          <p:spPr bwMode="auto">
            <a:xfrm>
              <a:off x="1296" y="1296"/>
              <a:ext cx="2160" cy="312"/>
            </a:xfrm>
            <a:custGeom>
              <a:avLst/>
              <a:gdLst/>
              <a:ahLst/>
              <a:cxnLst>
                <a:cxn ang="0">
                  <a:pos x="2112" y="144"/>
                </a:cxn>
                <a:cxn ang="0">
                  <a:pos x="1056" y="240"/>
                </a:cxn>
                <a:cxn ang="0">
                  <a:pos x="0" y="0"/>
                </a:cxn>
              </a:cxnLst>
              <a:rect l="0" t="0" r="r" b="b"/>
              <a:pathLst>
                <a:path w="2112" h="264">
                  <a:moveTo>
                    <a:pt x="2112" y="144"/>
                  </a:moveTo>
                  <a:cubicBezTo>
                    <a:pt x="1760" y="204"/>
                    <a:pt x="1408" y="264"/>
                    <a:pt x="1056" y="240"/>
                  </a:cubicBezTo>
                  <a:cubicBezTo>
                    <a:pt x="704" y="216"/>
                    <a:pt x="352" y="108"/>
                    <a:pt x="0" y="0"/>
                  </a:cubicBezTo>
                </a:path>
              </a:pathLst>
            </a:custGeom>
            <a:noFill/>
            <a:ln w="19050" cap="flat" cmpd="sng">
              <a:solidFill>
                <a:srgbClr val="FFFF00"/>
              </a:solidFill>
              <a:prstDash val="dash"/>
              <a:round/>
              <a:headEnd type="none" w="sm" len="sm"/>
              <a:tailEnd type="stealth" w="sm" len="sm"/>
            </a:ln>
            <a:effectLst/>
          </p:spPr>
          <p:txBody>
            <a:bodyPr/>
            <a:lstStyle/>
            <a:p>
              <a:endParaRPr lang="en-US"/>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6722" name="Rectangle 2"/>
          <p:cNvSpPr>
            <a:spLocks noGrp="1" noChangeArrowheads="1"/>
          </p:cNvSpPr>
          <p:nvPr>
            <p:ph type="title"/>
          </p:nvPr>
        </p:nvSpPr>
        <p:spPr>
          <a:xfrm>
            <a:off x="3505200" y="457200"/>
            <a:ext cx="5334000" cy="457200"/>
          </a:xfrm>
        </p:spPr>
        <p:txBody>
          <a:bodyPr/>
          <a:lstStyle/>
          <a:p>
            <a:r>
              <a:rPr lang="en-US" dirty="0"/>
              <a:t>Rotation R : </a:t>
            </a:r>
            <a:r>
              <a:rPr lang="en-US" dirty="0" err="1"/>
              <a:t>Orthogonality</a:t>
            </a:r>
            <a:endParaRPr lang="en-US" dirty="0"/>
          </a:p>
        </p:txBody>
      </p:sp>
      <p:sp>
        <p:nvSpPr>
          <p:cNvPr id="926723" name="Rectangle 3"/>
          <p:cNvSpPr>
            <a:spLocks noGrp="1" noChangeArrowheads="1"/>
          </p:cNvSpPr>
          <p:nvPr>
            <p:ph type="body" idx="1"/>
          </p:nvPr>
        </p:nvSpPr>
        <p:spPr>
          <a:xfrm>
            <a:off x="609600" y="1143000"/>
            <a:ext cx="4267200" cy="5105400"/>
          </a:xfrm>
          <a:noFill/>
          <a:ln/>
        </p:spPr>
        <p:txBody>
          <a:bodyPr/>
          <a:lstStyle/>
          <a:p>
            <a:r>
              <a:rPr lang="en-US" sz="2000" dirty="0"/>
              <a:t>Question: </a:t>
            </a:r>
            <a:endParaRPr lang="en-US" sz="2000" dirty="0">
              <a:latin typeface="Symbol" pitchFamily="18" charset="2"/>
            </a:endParaRPr>
          </a:p>
          <a:p>
            <a:pPr lvl="1"/>
            <a:r>
              <a:rPr lang="en-US" sz="1800" dirty="0"/>
              <a:t>First 2 rows of R are calculated without using the mutual orthogonal constraint</a:t>
            </a:r>
            <a:r>
              <a:rPr lang="en-US" sz="2000" dirty="0"/>
              <a:t> </a:t>
            </a:r>
          </a:p>
          <a:p>
            <a:pPr lvl="1"/>
            <a:endParaRPr lang="en-US" sz="2000" dirty="0"/>
          </a:p>
          <a:p>
            <a:endParaRPr lang="en-US" sz="2000" dirty="0"/>
          </a:p>
          <a:p>
            <a:endParaRPr lang="en-US" sz="2000" dirty="0"/>
          </a:p>
          <a:p>
            <a:r>
              <a:rPr lang="en-US" sz="2000" dirty="0"/>
              <a:t>Solution: </a:t>
            </a:r>
          </a:p>
          <a:p>
            <a:pPr lvl="1"/>
            <a:r>
              <a:rPr lang="en-US" sz="1800" dirty="0"/>
              <a:t>Use SVD of estimate R</a:t>
            </a:r>
            <a:endParaRPr lang="en-US" sz="2000" dirty="0">
              <a:solidFill>
                <a:srgbClr val="D82204"/>
              </a:solidFill>
            </a:endParaRPr>
          </a:p>
          <a:p>
            <a:pPr lvl="1"/>
            <a:endParaRPr lang="en-US" sz="2000" dirty="0">
              <a:solidFill>
                <a:srgbClr val="D82204"/>
              </a:solidFill>
            </a:endParaRPr>
          </a:p>
        </p:txBody>
      </p:sp>
      <p:sp>
        <p:nvSpPr>
          <p:cNvPr id="926724" name="Rectangle 4"/>
          <p:cNvSpPr>
            <a:spLocks noChangeArrowheads="1"/>
          </p:cNvSpPr>
          <p:nvPr/>
        </p:nvSpPr>
        <p:spPr bwMode="auto">
          <a:xfrm>
            <a:off x="533400" y="5715000"/>
            <a:ext cx="7696200" cy="1219200"/>
          </a:xfrm>
          <a:prstGeom prst="rect">
            <a:avLst/>
          </a:prstGeom>
          <a:noFill/>
          <a:ln w="12700">
            <a:noFill/>
            <a:miter lim="800000"/>
            <a:headEnd/>
            <a:tailEnd/>
          </a:ln>
          <a:effectLst/>
        </p:spPr>
        <p:txBody>
          <a:bodyPr lIns="90487" tIns="44450" rIns="90487" bIns="44450"/>
          <a:lstStyle/>
          <a:p>
            <a:pPr marL="742950" lvl="1" indent="-285750">
              <a:spcBef>
                <a:spcPct val="20000"/>
              </a:spcBef>
              <a:buClr>
                <a:schemeClr val="tx2"/>
              </a:buClr>
              <a:buSzPct val="70000"/>
              <a:buFont typeface="Zapf Dingbats" charset="2"/>
              <a:buChar char="l"/>
            </a:pPr>
            <a:endParaRPr lang="en-US" b="0">
              <a:solidFill>
                <a:srgbClr val="C0C0C0"/>
              </a:solidFill>
            </a:endParaRPr>
          </a:p>
          <a:p>
            <a:pPr marL="342900" indent="-342900">
              <a:spcBef>
                <a:spcPct val="20000"/>
              </a:spcBef>
              <a:buClr>
                <a:srgbClr val="0066FF"/>
              </a:buClr>
              <a:buSzPct val="75000"/>
              <a:buFont typeface="Zapf Dingbats" charset="2"/>
              <a:buChar char="n"/>
            </a:pPr>
            <a:endParaRPr lang="en-US" b="0">
              <a:solidFill>
                <a:srgbClr val="C0C0C0"/>
              </a:solidFill>
            </a:endParaRPr>
          </a:p>
        </p:txBody>
      </p:sp>
      <p:graphicFrame>
        <p:nvGraphicFramePr>
          <p:cNvPr id="1006592" name="Object 1024"/>
          <p:cNvGraphicFramePr>
            <a:graphicFrameLocks noChangeAspect="1"/>
          </p:cNvGraphicFramePr>
          <p:nvPr/>
        </p:nvGraphicFramePr>
        <p:xfrm>
          <a:off x="5105400" y="2514600"/>
          <a:ext cx="3375025" cy="531813"/>
        </p:xfrm>
        <a:graphic>
          <a:graphicData uri="http://schemas.openxmlformats.org/presentationml/2006/ole">
            <mc:AlternateContent xmlns:mc="http://schemas.openxmlformats.org/markup-compatibility/2006">
              <mc:Choice xmlns:v="urn:schemas-microsoft-com:vml" Requires="v">
                <p:oleObj spid="_x0000_s1006674" name="Equation" r:id="rId4" imgW="1777680" imgH="279360" progId="Equation.3">
                  <p:embed/>
                </p:oleObj>
              </mc:Choice>
              <mc:Fallback>
                <p:oleObj name="Equation" r:id="rId4" imgW="1777680" imgH="279360" progId="Equation.3">
                  <p:embed/>
                  <p:pic>
                    <p:nvPicPr>
                      <p:cNvPr id="0" name="Picture 10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5400" y="2514600"/>
                        <a:ext cx="3375025" cy="531813"/>
                      </a:xfrm>
                      <a:prstGeom prst="rect">
                        <a:avLst/>
                      </a:prstGeom>
                      <a:solidFill>
                        <a:srgbClr val="FFFF99"/>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006593" name="Object 1025"/>
          <p:cNvGraphicFramePr>
            <a:graphicFrameLocks noChangeAspect="1"/>
          </p:cNvGraphicFramePr>
          <p:nvPr/>
        </p:nvGraphicFramePr>
        <p:xfrm>
          <a:off x="4953000" y="1143000"/>
          <a:ext cx="3581400" cy="1233488"/>
        </p:xfrm>
        <a:graphic>
          <a:graphicData uri="http://schemas.openxmlformats.org/presentationml/2006/ole">
            <mc:AlternateContent xmlns:mc="http://schemas.openxmlformats.org/markup-compatibility/2006">
              <mc:Choice xmlns:v="urn:schemas-microsoft-com:vml" Requires="v">
                <p:oleObj spid="_x0000_s1006675" name="Equation" r:id="rId6" imgW="2349360" imgH="812520" progId="Equation.3">
                  <p:embed/>
                </p:oleObj>
              </mc:Choice>
              <mc:Fallback>
                <p:oleObj name="Equation" r:id="rId6" imgW="2349360" imgH="812520" progId="Equation.3">
                  <p:embed/>
                  <p:pic>
                    <p:nvPicPr>
                      <p:cNvPr id="0" name="Picture 10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3000" y="1143000"/>
                        <a:ext cx="3581400" cy="1233488"/>
                      </a:xfrm>
                      <a:prstGeom prst="rect">
                        <a:avLst/>
                      </a:prstGeom>
                      <a:solidFill>
                        <a:srgbClr val="FFCC99"/>
                      </a:solidFill>
                    </p:spPr>
                  </p:pic>
                </p:oleObj>
              </mc:Fallback>
            </mc:AlternateContent>
          </a:graphicData>
        </a:graphic>
      </p:graphicFrame>
      <p:graphicFrame>
        <p:nvGraphicFramePr>
          <p:cNvPr id="1006594" name="Object 1026"/>
          <p:cNvGraphicFramePr>
            <a:graphicFrameLocks noChangeAspect="1"/>
          </p:cNvGraphicFramePr>
          <p:nvPr/>
        </p:nvGraphicFramePr>
        <p:xfrm>
          <a:off x="2133600" y="2590800"/>
          <a:ext cx="1219200" cy="611188"/>
        </p:xfrm>
        <a:graphic>
          <a:graphicData uri="http://schemas.openxmlformats.org/presentationml/2006/ole">
            <mc:AlternateContent xmlns:mc="http://schemas.openxmlformats.org/markup-compatibility/2006">
              <mc:Choice xmlns:v="urn:schemas-microsoft-com:vml" Requires="v">
                <p:oleObj spid="_x0000_s1006676" name="Equation" r:id="rId8" imgW="660240" imgH="330120" progId="Equation.3">
                  <p:embed/>
                </p:oleObj>
              </mc:Choice>
              <mc:Fallback>
                <p:oleObj name="Equation" r:id="rId8" imgW="660240" imgH="330120" progId="Equation.3">
                  <p:embed/>
                  <p:pic>
                    <p:nvPicPr>
                      <p:cNvPr id="0" name="Picture 102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33600" y="2590800"/>
                        <a:ext cx="1219200" cy="611188"/>
                      </a:xfrm>
                      <a:prstGeom prst="rect">
                        <a:avLst/>
                      </a:prstGeom>
                      <a:solidFill>
                        <a:srgbClr val="FF99CC"/>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006595" name="Object 1027"/>
          <p:cNvGraphicFramePr>
            <a:graphicFrameLocks noChangeAspect="1"/>
          </p:cNvGraphicFramePr>
          <p:nvPr/>
        </p:nvGraphicFramePr>
        <p:xfrm>
          <a:off x="1600200" y="4495800"/>
          <a:ext cx="1447800" cy="474663"/>
        </p:xfrm>
        <a:graphic>
          <a:graphicData uri="http://schemas.openxmlformats.org/presentationml/2006/ole">
            <mc:AlternateContent xmlns:mc="http://schemas.openxmlformats.org/markup-compatibility/2006">
              <mc:Choice xmlns:v="urn:schemas-microsoft-com:vml" Requires="v">
                <p:oleObj spid="_x0000_s1006677" name="Equation" r:id="rId10" imgW="736560" imgH="241200" progId="Equation.3">
                  <p:embed/>
                </p:oleObj>
              </mc:Choice>
              <mc:Fallback>
                <p:oleObj name="Equation" r:id="rId10" imgW="736560" imgH="241200" progId="Equation.3">
                  <p:embed/>
                  <p:pic>
                    <p:nvPicPr>
                      <p:cNvPr id="0" name="Picture 102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00200" y="4495800"/>
                        <a:ext cx="1447800" cy="474663"/>
                      </a:xfrm>
                      <a:prstGeom prst="rect">
                        <a:avLst/>
                      </a:prstGeom>
                      <a:solidFill>
                        <a:srgbClr val="FF99CC"/>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006596" name="Object 1028"/>
          <p:cNvGraphicFramePr>
            <a:graphicFrameLocks noChangeAspect="1"/>
          </p:cNvGraphicFramePr>
          <p:nvPr/>
        </p:nvGraphicFramePr>
        <p:xfrm>
          <a:off x="4114800" y="4495800"/>
          <a:ext cx="1295400" cy="455613"/>
        </p:xfrm>
        <a:graphic>
          <a:graphicData uri="http://schemas.openxmlformats.org/presentationml/2006/ole">
            <mc:AlternateContent xmlns:mc="http://schemas.openxmlformats.org/markup-compatibility/2006">
              <mc:Choice xmlns:v="urn:schemas-microsoft-com:vml" Requires="v">
                <p:oleObj spid="_x0000_s1006678" name="Equation" r:id="rId12" imgW="685800" imgH="241200" progId="Equation.3">
                  <p:embed/>
                </p:oleObj>
              </mc:Choice>
              <mc:Fallback>
                <p:oleObj name="Equation" r:id="rId12" imgW="685800" imgH="241200" progId="Equation.3">
                  <p:embed/>
                  <p:pic>
                    <p:nvPicPr>
                      <p:cNvPr id="0" name="Picture 102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14800" y="4495800"/>
                        <a:ext cx="1295400" cy="455613"/>
                      </a:xfrm>
                      <a:prstGeom prst="rect">
                        <a:avLst/>
                      </a:prstGeom>
                      <a:solidFill>
                        <a:srgbClr val="FF99CC"/>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926733" name="AutoShape 13"/>
          <p:cNvSpPr>
            <a:spLocks noChangeArrowheads="1"/>
          </p:cNvSpPr>
          <p:nvPr/>
        </p:nvSpPr>
        <p:spPr bwMode="auto">
          <a:xfrm>
            <a:off x="3276600" y="4648200"/>
            <a:ext cx="609600" cy="304800"/>
          </a:xfrm>
          <a:prstGeom prst="rightArrow">
            <a:avLst>
              <a:gd name="adj1" fmla="val 50000"/>
              <a:gd name="adj2" fmla="val 5000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926734" name="Text Box 14"/>
          <p:cNvSpPr txBox="1">
            <a:spLocks noChangeArrowheads="1"/>
          </p:cNvSpPr>
          <p:nvPr/>
        </p:nvSpPr>
        <p:spPr bwMode="auto">
          <a:xfrm>
            <a:off x="3657600" y="5410200"/>
            <a:ext cx="4267200" cy="641350"/>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Replace the diagonal matrix D with the 3x3 identity matrix</a:t>
            </a:r>
          </a:p>
        </p:txBody>
      </p:sp>
      <p:sp>
        <p:nvSpPr>
          <p:cNvPr id="926735" name="AutoShape 15"/>
          <p:cNvSpPr>
            <a:spLocks noChangeArrowheads="1"/>
          </p:cNvSpPr>
          <p:nvPr/>
        </p:nvSpPr>
        <p:spPr bwMode="auto">
          <a:xfrm>
            <a:off x="4876800" y="5029200"/>
            <a:ext cx="76200" cy="381000"/>
          </a:xfrm>
          <a:prstGeom prst="upArrow">
            <a:avLst>
              <a:gd name="adj1" fmla="val 100000"/>
              <a:gd name="adj2" fmla="val 11250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p:nvPr>
        </p:nvSpPr>
        <p:spPr>
          <a:xfrm>
            <a:off x="6124575" y="285750"/>
            <a:ext cx="2981325" cy="609600"/>
          </a:xfrm>
        </p:spPr>
        <p:txBody>
          <a:bodyPr/>
          <a:lstStyle/>
          <a:p>
            <a:r>
              <a:rPr lang="en-US"/>
              <a:t>Lecture Outline</a:t>
            </a:r>
          </a:p>
        </p:txBody>
      </p:sp>
      <p:sp>
        <p:nvSpPr>
          <p:cNvPr id="668676" name="Rectangle 4"/>
          <p:cNvSpPr>
            <a:spLocks noGrp="1" noChangeArrowheads="1"/>
          </p:cNvSpPr>
          <p:nvPr>
            <p:ph type="body" idx="1"/>
          </p:nvPr>
        </p:nvSpPr>
        <p:spPr>
          <a:xfrm>
            <a:off x="428596" y="914400"/>
            <a:ext cx="8429684" cy="5943600"/>
          </a:xfrm>
          <a:noFill/>
          <a:ln/>
        </p:spPr>
        <p:txBody>
          <a:bodyPr/>
          <a:lstStyle/>
          <a:p>
            <a:pPr>
              <a:lnSpc>
                <a:spcPct val="80000"/>
              </a:lnSpc>
            </a:pPr>
            <a:r>
              <a:rPr lang="en-US" dirty="0"/>
              <a:t>Calibration: Find the intrinsic and extrinsic parameters</a:t>
            </a:r>
          </a:p>
          <a:p>
            <a:pPr lvl="1">
              <a:lnSpc>
                <a:spcPct val="80000"/>
              </a:lnSpc>
            </a:pPr>
            <a:r>
              <a:rPr lang="en-US" sz="1800" dirty="0"/>
              <a:t>Problem and assumptions</a:t>
            </a:r>
          </a:p>
          <a:p>
            <a:pPr lvl="1">
              <a:lnSpc>
                <a:spcPct val="80000"/>
              </a:lnSpc>
            </a:pPr>
            <a:r>
              <a:rPr lang="en-US" sz="1800" dirty="0"/>
              <a:t>Direct parameter estimation approach</a:t>
            </a:r>
          </a:p>
          <a:p>
            <a:pPr lvl="1">
              <a:lnSpc>
                <a:spcPct val="80000"/>
              </a:lnSpc>
            </a:pPr>
            <a:r>
              <a:rPr lang="en-US" sz="1800" dirty="0"/>
              <a:t>Projection matrix approach</a:t>
            </a:r>
          </a:p>
          <a:p>
            <a:pPr lvl="1">
              <a:lnSpc>
                <a:spcPct val="80000"/>
              </a:lnSpc>
            </a:pPr>
            <a:endParaRPr lang="en-US" sz="1800" dirty="0"/>
          </a:p>
          <a:p>
            <a:pPr>
              <a:lnSpc>
                <a:spcPct val="80000"/>
              </a:lnSpc>
            </a:pPr>
            <a:r>
              <a:rPr lang="en-US" dirty="0"/>
              <a:t>Direct Parameter Estimation Approach</a:t>
            </a:r>
          </a:p>
          <a:p>
            <a:pPr lvl="1">
              <a:lnSpc>
                <a:spcPct val="80000"/>
              </a:lnSpc>
            </a:pPr>
            <a:r>
              <a:rPr lang="en-US" sz="1800" dirty="0"/>
              <a:t>Basic equations (from Lecture 5)</a:t>
            </a:r>
          </a:p>
          <a:p>
            <a:pPr lvl="1">
              <a:lnSpc>
                <a:spcPct val="80000"/>
              </a:lnSpc>
            </a:pPr>
            <a:r>
              <a:rPr lang="en-US" sz="1900" dirty="0">
                <a:solidFill>
                  <a:srgbClr val="0066FF"/>
                </a:solidFill>
              </a:rPr>
              <a:t>Homogeneous System</a:t>
            </a:r>
            <a:endParaRPr lang="en-US" sz="1800" dirty="0"/>
          </a:p>
          <a:p>
            <a:pPr lvl="1">
              <a:lnSpc>
                <a:spcPct val="80000"/>
              </a:lnSpc>
            </a:pPr>
            <a:r>
              <a:rPr lang="en-US" sz="1800" b="1" dirty="0"/>
              <a:t>Estimating the Image center using vanishing points</a:t>
            </a:r>
          </a:p>
          <a:p>
            <a:pPr lvl="1">
              <a:lnSpc>
                <a:spcPct val="80000"/>
              </a:lnSpc>
            </a:pPr>
            <a:r>
              <a:rPr lang="en-US" sz="1900" dirty="0">
                <a:solidFill>
                  <a:srgbClr val="0066FF"/>
                </a:solidFill>
              </a:rPr>
              <a:t>SVD (Singular Value Decomposition) </a:t>
            </a:r>
          </a:p>
          <a:p>
            <a:pPr lvl="1">
              <a:lnSpc>
                <a:spcPct val="80000"/>
              </a:lnSpc>
            </a:pPr>
            <a:r>
              <a:rPr lang="en-US" sz="1800" dirty="0"/>
              <a:t>Focal length, Aspect ratio, and extrinsic parameters</a:t>
            </a:r>
          </a:p>
          <a:p>
            <a:pPr lvl="1">
              <a:lnSpc>
                <a:spcPct val="80000"/>
              </a:lnSpc>
            </a:pPr>
            <a:r>
              <a:rPr lang="en-US" sz="1900" dirty="0">
                <a:solidFill>
                  <a:srgbClr val="D82204"/>
                </a:solidFill>
              </a:rPr>
              <a:t>Discussion: Why not do all the parameters together?</a:t>
            </a:r>
          </a:p>
          <a:p>
            <a:pPr lvl="1">
              <a:lnSpc>
                <a:spcPct val="80000"/>
              </a:lnSpc>
            </a:pPr>
            <a:endParaRPr lang="en-US" sz="1900" dirty="0">
              <a:solidFill>
                <a:srgbClr val="D82204"/>
              </a:solidFill>
            </a:endParaRPr>
          </a:p>
          <a:p>
            <a:pPr>
              <a:lnSpc>
                <a:spcPct val="80000"/>
              </a:lnSpc>
            </a:pPr>
            <a:r>
              <a:rPr lang="en-US" dirty="0"/>
              <a:t>Projection Matrix Approach (…after-class reading)</a:t>
            </a:r>
          </a:p>
          <a:p>
            <a:pPr lvl="1">
              <a:lnSpc>
                <a:spcPct val="80000"/>
              </a:lnSpc>
            </a:pPr>
            <a:r>
              <a:rPr lang="en-US" sz="1800" dirty="0"/>
              <a:t>Estimating the projection matrix M</a:t>
            </a:r>
          </a:p>
          <a:p>
            <a:pPr lvl="1">
              <a:lnSpc>
                <a:spcPct val="80000"/>
              </a:lnSpc>
            </a:pPr>
            <a:r>
              <a:rPr lang="en-US" sz="1800" dirty="0"/>
              <a:t>Computing the camera parameters from M</a:t>
            </a:r>
          </a:p>
          <a:p>
            <a:pPr lvl="1">
              <a:lnSpc>
                <a:spcPct val="80000"/>
              </a:lnSpc>
            </a:pPr>
            <a:r>
              <a:rPr lang="en-US" sz="1800" dirty="0"/>
              <a:t>Discussion</a:t>
            </a:r>
          </a:p>
          <a:p>
            <a:pPr lvl="1">
              <a:lnSpc>
                <a:spcPct val="80000"/>
              </a:lnSpc>
            </a:pPr>
            <a:endParaRPr lang="en-US" sz="1800" dirty="0"/>
          </a:p>
          <a:p>
            <a:pPr>
              <a:lnSpc>
                <a:spcPct val="80000"/>
              </a:lnSpc>
            </a:pPr>
            <a:r>
              <a:rPr lang="en-US" dirty="0"/>
              <a:t>Comparison and Summary</a:t>
            </a:r>
          </a:p>
          <a:p>
            <a:pPr lvl="1">
              <a:lnSpc>
                <a:spcPct val="80000"/>
              </a:lnSpc>
            </a:pPr>
            <a:r>
              <a:rPr lang="en-US" sz="1800" dirty="0"/>
              <a:t>Any difference?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0818" name="Rectangle 2"/>
          <p:cNvSpPr>
            <a:spLocks noGrp="1" noChangeArrowheads="1"/>
          </p:cNvSpPr>
          <p:nvPr>
            <p:ph type="title"/>
          </p:nvPr>
        </p:nvSpPr>
        <p:spPr>
          <a:xfrm>
            <a:off x="3505200" y="457200"/>
            <a:ext cx="5334000" cy="457200"/>
          </a:xfrm>
        </p:spPr>
        <p:txBody>
          <a:bodyPr/>
          <a:lstStyle/>
          <a:p>
            <a:r>
              <a:rPr lang="en-US" dirty="0"/>
              <a:t>Find </a:t>
            </a:r>
            <a:r>
              <a:rPr lang="en-US" dirty="0" err="1"/>
              <a:t>Tz</a:t>
            </a:r>
            <a:r>
              <a:rPr lang="en-US" dirty="0"/>
              <a:t>, </a:t>
            </a:r>
            <a:r>
              <a:rPr lang="en-US" dirty="0" err="1"/>
              <a:t>Fx</a:t>
            </a:r>
            <a:r>
              <a:rPr lang="en-US" dirty="0"/>
              <a:t> and </a:t>
            </a:r>
            <a:r>
              <a:rPr lang="en-US" dirty="0" err="1"/>
              <a:t>Fy</a:t>
            </a:r>
            <a:endParaRPr lang="en-US" dirty="0"/>
          </a:p>
        </p:txBody>
      </p:sp>
      <p:sp>
        <p:nvSpPr>
          <p:cNvPr id="930819" name="Rectangle 3"/>
          <p:cNvSpPr>
            <a:spLocks noGrp="1" noChangeArrowheads="1"/>
          </p:cNvSpPr>
          <p:nvPr>
            <p:ph type="body" idx="1"/>
          </p:nvPr>
        </p:nvSpPr>
        <p:spPr>
          <a:xfrm>
            <a:off x="609600" y="1143000"/>
            <a:ext cx="3962400" cy="5486400"/>
          </a:xfrm>
          <a:noFill/>
          <a:ln/>
        </p:spPr>
        <p:txBody>
          <a:bodyPr/>
          <a:lstStyle/>
          <a:p>
            <a:r>
              <a:rPr lang="en-US" sz="2000" dirty="0"/>
              <a:t>Solution</a:t>
            </a:r>
            <a:endParaRPr lang="en-US" sz="2000" dirty="0">
              <a:latin typeface="Symbol" pitchFamily="18" charset="2"/>
            </a:endParaRPr>
          </a:p>
          <a:p>
            <a:pPr lvl="1"/>
            <a:r>
              <a:rPr lang="en-US" sz="1800" dirty="0"/>
              <a:t>Solve the system of N linear equations with two unknown</a:t>
            </a:r>
          </a:p>
          <a:p>
            <a:pPr lvl="2"/>
            <a:r>
              <a:rPr lang="en-US" sz="1800" dirty="0" err="1"/>
              <a:t>Tx</a:t>
            </a:r>
            <a:r>
              <a:rPr lang="en-US" sz="1800" dirty="0"/>
              <a:t>, </a:t>
            </a:r>
            <a:r>
              <a:rPr lang="en-US" sz="1800" dirty="0" err="1"/>
              <a:t>fx</a:t>
            </a:r>
            <a:endParaRPr lang="en-US" sz="1800" dirty="0"/>
          </a:p>
          <a:p>
            <a:pPr lvl="1"/>
            <a:endParaRPr lang="en-US" sz="1800" dirty="0"/>
          </a:p>
          <a:p>
            <a:pPr lvl="1"/>
            <a:endParaRPr lang="en-US" sz="1800" dirty="0"/>
          </a:p>
          <a:p>
            <a:pPr lvl="1"/>
            <a:endParaRPr lang="en-US" sz="1800" dirty="0"/>
          </a:p>
          <a:p>
            <a:pPr lvl="1"/>
            <a:endParaRPr lang="en-US" sz="1800" dirty="0"/>
          </a:p>
          <a:p>
            <a:pPr lvl="1"/>
            <a:endParaRPr lang="en-US" sz="1800" dirty="0"/>
          </a:p>
          <a:p>
            <a:pPr lvl="1"/>
            <a:endParaRPr lang="en-US" sz="1800" dirty="0"/>
          </a:p>
          <a:p>
            <a:pPr lvl="1"/>
            <a:r>
              <a:rPr lang="en-US" sz="1800" dirty="0"/>
              <a:t>Least Square method</a:t>
            </a:r>
          </a:p>
          <a:p>
            <a:pPr lvl="1"/>
            <a:endParaRPr lang="en-US" sz="1800" dirty="0"/>
          </a:p>
          <a:p>
            <a:pPr lvl="1"/>
            <a:endParaRPr lang="en-US" sz="1800" dirty="0"/>
          </a:p>
          <a:p>
            <a:pPr lvl="1"/>
            <a:endParaRPr lang="en-US" sz="1800" dirty="0"/>
          </a:p>
          <a:p>
            <a:pPr lvl="1"/>
            <a:endParaRPr lang="en-US" sz="1800" dirty="0"/>
          </a:p>
          <a:p>
            <a:pPr lvl="1"/>
            <a:r>
              <a:rPr lang="en-US" sz="1800" dirty="0"/>
              <a:t>SVD method to find inverse </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p:txBody>
      </p:sp>
      <p:sp>
        <p:nvSpPr>
          <p:cNvPr id="930820" name="Rectangle 4"/>
          <p:cNvSpPr>
            <a:spLocks noChangeArrowheads="1"/>
          </p:cNvSpPr>
          <p:nvPr/>
        </p:nvSpPr>
        <p:spPr bwMode="auto">
          <a:xfrm>
            <a:off x="533400" y="5715000"/>
            <a:ext cx="7696200" cy="1219200"/>
          </a:xfrm>
          <a:prstGeom prst="rect">
            <a:avLst/>
          </a:prstGeom>
          <a:noFill/>
          <a:ln w="12700">
            <a:noFill/>
            <a:miter lim="800000"/>
            <a:headEnd/>
            <a:tailEnd/>
          </a:ln>
          <a:effectLst/>
        </p:spPr>
        <p:txBody>
          <a:bodyPr lIns="90487" tIns="44450" rIns="90487" bIns="44450"/>
          <a:lstStyle/>
          <a:p>
            <a:pPr marL="742950" lvl="1" indent="-285750">
              <a:spcBef>
                <a:spcPct val="20000"/>
              </a:spcBef>
              <a:buClr>
                <a:schemeClr val="tx2"/>
              </a:buClr>
              <a:buSzPct val="70000"/>
              <a:buFont typeface="Zapf Dingbats" charset="2"/>
              <a:buChar char="l"/>
            </a:pPr>
            <a:endParaRPr lang="en-US" b="0">
              <a:solidFill>
                <a:srgbClr val="C0C0C0"/>
              </a:solidFill>
            </a:endParaRPr>
          </a:p>
          <a:p>
            <a:pPr marL="342900" indent="-342900">
              <a:spcBef>
                <a:spcPct val="20000"/>
              </a:spcBef>
              <a:buClr>
                <a:srgbClr val="0066FF"/>
              </a:buClr>
              <a:buSzPct val="75000"/>
              <a:buFont typeface="Zapf Dingbats" charset="2"/>
              <a:buChar char="n"/>
            </a:pPr>
            <a:endParaRPr lang="en-US" b="0">
              <a:solidFill>
                <a:srgbClr val="C0C0C0"/>
              </a:solidFill>
            </a:endParaRPr>
          </a:p>
        </p:txBody>
      </p:sp>
      <p:graphicFrame>
        <p:nvGraphicFramePr>
          <p:cNvPr id="1007616" name="Object 1024"/>
          <p:cNvGraphicFramePr>
            <a:graphicFrameLocks noChangeAspect="1"/>
          </p:cNvGraphicFramePr>
          <p:nvPr/>
        </p:nvGraphicFramePr>
        <p:xfrm>
          <a:off x="4953000" y="1600200"/>
          <a:ext cx="3756025" cy="730250"/>
        </p:xfrm>
        <a:graphic>
          <a:graphicData uri="http://schemas.openxmlformats.org/presentationml/2006/ole">
            <mc:AlternateContent xmlns:mc="http://schemas.openxmlformats.org/markup-compatibility/2006">
              <mc:Choice xmlns:v="urn:schemas-microsoft-com:vml" Requires="v">
                <p:oleObj spid="_x0000_s1007683" name="Equation" r:id="rId4" imgW="2222280" imgH="431640" progId="Equation.3">
                  <p:embed/>
                </p:oleObj>
              </mc:Choice>
              <mc:Fallback>
                <p:oleObj name="Equation" r:id="rId4" imgW="2222280" imgH="431640" progId="Equation.3">
                  <p:embed/>
                  <p:pic>
                    <p:nvPicPr>
                      <p:cNvPr id="0" name="Picture 10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3000" y="1600200"/>
                        <a:ext cx="3756025" cy="730250"/>
                      </a:xfrm>
                      <a:prstGeom prst="rect">
                        <a:avLst/>
                      </a:prstGeom>
                      <a:solidFill>
                        <a:srgbClr val="FFCC99"/>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007617" name="Object 1025"/>
          <p:cNvGraphicFramePr>
            <a:graphicFrameLocks noChangeAspect="1"/>
          </p:cNvGraphicFramePr>
          <p:nvPr/>
        </p:nvGraphicFramePr>
        <p:xfrm>
          <a:off x="5867400" y="4343400"/>
          <a:ext cx="1219200" cy="844550"/>
        </p:xfrm>
        <a:graphic>
          <a:graphicData uri="http://schemas.openxmlformats.org/presentationml/2006/ole">
            <mc:AlternateContent xmlns:mc="http://schemas.openxmlformats.org/markup-compatibility/2006">
              <mc:Choice xmlns:v="urn:schemas-microsoft-com:vml" Requires="v">
                <p:oleObj spid="_x0000_s1007684" name="Equation" r:id="rId6" imgW="698400" imgH="482400" progId="Equation.3">
                  <p:embed/>
                </p:oleObj>
              </mc:Choice>
              <mc:Fallback>
                <p:oleObj name="Equation" r:id="rId6" imgW="698400" imgH="482400" progId="Equation.3">
                  <p:embed/>
                  <p:pic>
                    <p:nvPicPr>
                      <p:cNvPr id="0" name="Picture 10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67400" y="4343400"/>
                        <a:ext cx="1219200" cy="844550"/>
                      </a:xfrm>
                      <a:prstGeom prst="rect">
                        <a:avLst/>
                      </a:prstGeom>
                      <a:solidFill>
                        <a:srgbClr val="FF99CC"/>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930824" name="AutoShape 8"/>
          <p:cNvSpPr>
            <a:spLocks noChangeArrowheads="1"/>
          </p:cNvSpPr>
          <p:nvPr/>
        </p:nvSpPr>
        <p:spPr bwMode="auto">
          <a:xfrm>
            <a:off x="6400800" y="3810000"/>
            <a:ext cx="381000" cy="457200"/>
          </a:xfrm>
          <a:prstGeom prst="downArrow">
            <a:avLst>
              <a:gd name="adj1" fmla="val 50000"/>
              <a:gd name="adj2" fmla="val 3000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graphicFrame>
        <p:nvGraphicFramePr>
          <p:cNvPr id="1007618" name="Object 1026"/>
          <p:cNvGraphicFramePr>
            <a:graphicFrameLocks noChangeAspect="1"/>
          </p:cNvGraphicFramePr>
          <p:nvPr/>
        </p:nvGraphicFramePr>
        <p:xfrm>
          <a:off x="1524000" y="3048000"/>
          <a:ext cx="6953250" cy="387350"/>
        </p:xfrm>
        <a:graphic>
          <a:graphicData uri="http://schemas.openxmlformats.org/presentationml/2006/ole">
            <mc:AlternateContent xmlns:mc="http://schemas.openxmlformats.org/markup-compatibility/2006">
              <mc:Choice xmlns:v="urn:schemas-microsoft-com:vml" Requires="v">
                <p:oleObj spid="_x0000_s1007685" name="Equation" r:id="rId8" imgW="4114800" imgH="228600" progId="Equation.3">
                  <p:embed/>
                </p:oleObj>
              </mc:Choice>
              <mc:Fallback>
                <p:oleObj name="Equation" r:id="rId8" imgW="4114800" imgH="228600" progId="Equation.3">
                  <p:embed/>
                  <p:pic>
                    <p:nvPicPr>
                      <p:cNvPr id="0" name="Picture 102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24000" y="3048000"/>
                        <a:ext cx="6953250" cy="387350"/>
                      </a:xfrm>
                      <a:prstGeom prst="rect">
                        <a:avLst/>
                      </a:prstGeom>
                      <a:solidFill>
                        <a:srgbClr val="FFCC99"/>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930826" name="AutoShape 10"/>
          <p:cNvSpPr>
            <a:spLocks noChangeArrowheads="1"/>
          </p:cNvSpPr>
          <p:nvPr/>
        </p:nvSpPr>
        <p:spPr bwMode="auto">
          <a:xfrm>
            <a:off x="6477000" y="2438400"/>
            <a:ext cx="381000" cy="457200"/>
          </a:xfrm>
          <a:prstGeom prst="downArrow">
            <a:avLst>
              <a:gd name="adj1" fmla="val 50000"/>
              <a:gd name="adj2" fmla="val 3000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grpSp>
        <p:nvGrpSpPr>
          <p:cNvPr id="19" name="Group 18"/>
          <p:cNvGrpSpPr/>
          <p:nvPr/>
        </p:nvGrpSpPr>
        <p:grpSpPr>
          <a:xfrm>
            <a:off x="1643063" y="3357563"/>
            <a:ext cx="6783388" cy="819150"/>
            <a:chOff x="1643063" y="3357563"/>
            <a:chExt cx="6783388" cy="819150"/>
          </a:xfrm>
        </p:grpSpPr>
        <p:sp>
          <p:nvSpPr>
            <p:cNvPr id="930828" name="AutoShape 12"/>
            <p:cNvSpPr>
              <a:spLocks/>
            </p:cNvSpPr>
            <p:nvPr/>
          </p:nvSpPr>
          <p:spPr bwMode="auto">
            <a:xfrm rot="16254001">
              <a:off x="3465513" y="2249488"/>
              <a:ext cx="381000" cy="2743200"/>
            </a:xfrm>
            <a:prstGeom prst="leftBrace">
              <a:avLst>
                <a:gd name="adj1" fmla="val 60000"/>
                <a:gd name="adj2" fmla="val 50000"/>
              </a:avLst>
            </a:prstGeom>
            <a:noFill/>
            <a:ln w="25400">
              <a:solidFill>
                <a:schemeClr val="bg2"/>
              </a:solidFill>
              <a:round/>
              <a:headEnd type="none" w="sm" len="sm"/>
              <a:tailEnd type="none" w="sm" len="sm"/>
            </a:ln>
            <a:effectLst/>
          </p:spPr>
          <p:txBody>
            <a:bodyPr wrap="none" anchor="ctr"/>
            <a:lstStyle/>
            <a:p>
              <a:endParaRPr lang="en-US"/>
            </a:p>
          </p:txBody>
        </p:sp>
        <p:sp>
          <p:nvSpPr>
            <p:cNvPr id="930829" name="Text Box 13"/>
            <p:cNvSpPr txBox="1">
              <a:spLocks noChangeArrowheads="1"/>
            </p:cNvSpPr>
            <p:nvPr/>
          </p:nvSpPr>
          <p:spPr bwMode="auto">
            <a:xfrm>
              <a:off x="3810000" y="3810000"/>
              <a:ext cx="838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a</a:t>
              </a:r>
              <a:r>
                <a:rPr lang="en-US" baseline="-25000" dirty="0">
                  <a:solidFill>
                    <a:schemeClr val="bg2"/>
                  </a:solidFill>
                </a:rPr>
                <a:t>i2</a:t>
              </a:r>
            </a:p>
          </p:txBody>
        </p:sp>
        <p:sp>
          <p:nvSpPr>
            <p:cNvPr id="930830" name="Line 14"/>
            <p:cNvSpPr>
              <a:spLocks noChangeShapeType="1"/>
            </p:cNvSpPr>
            <p:nvPr/>
          </p:nvSpPr>
          <p:spPr bwMode="auto">
            <a:xfrm flipH="1" flipV="1">
              <a:off x="1643063" y="3357563"/>
              <a:ext cx="76200" cy="457200"/>
            </a:xfrm>
            <a:prstGeom prst="line">
              <a:avLst/>
            </a:prstGeom>
            <a:noFill/>
            <a:ln w="25400">
              <a:solidFill>
                <a:schemeClr val="bg2"/>
              </a:solidFill>
              <a:round/>
              <a:headEnd type="none" w="sm" len="sm"/>
              <a:tailEnd type="triangle" w="sm" len="sm"/>
            </a:ln>
            <a:effectLst/>
          </p:spPr>
          <p:txBody>
            <a:bodyPr/>
            <a:lstStyle/>
            <a:p>
              <a:endParaRPr lang="en-US"/>
            </a:p>
          </p:txBody>
        </p:sp>
        <p:sp>
          <p:nvSpPr>
            <p:cNvPr id="930831" name="Text Box 15"/>
            <p:cNvSpPr txBox="1">
              <a:spLocks noChangeArrowheads="1"/>
            </p:cNvSpPr>
            <p:nvPr/>
          </p:nvSpPr>
          <p:spPr bwMode="auto">
            <a:xfrm>
              <a:off x="1676400" y="3810000"/>
              <a:ext cx="457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a</a:t>
              </a:r>
              <a:r>
                <a:rPr lang="en-US" baseline="-25000" dirty="0">
                  <a:solidFill>
                    <a:schemeClr val="bg2"/>
                  </a:solidFill>
                </a:rPr>
                <a:t>i1</a:t>
              </a:r>
            </a:p>
          </p:txBody>
        </p:sp>
        <p:sp>
          <p:nvSpPr>
            <p:cNvPr id="930832" name="AutoShape 16"/>
            <p:cNvSpPr>
              <a:spLocks/>
            </p:cNvSpPr>
            <p:nvPr/>
          </p:nvSpPr>
          <p:spPr bwMode="auto">
            <a:xfrm rot="16254001">
              <a:off x="6972300" y="2546350"/>
              <a:ext cx="381000" cy="2133600"/>
            </a:xfrm>
            <a:prstGeom prst="leftBrace">
              <a:avLst>
                <a:gd name="adj1" fmla="val 46667"/>
                <a:gd name="adj2" fmla="val 50000"/>
              </a:avLst>
            </a:prstGeom>
            <a:noFill/>
            <a:ln w="25400">
              <a:solidFill>
                <a:schemeClr val="bg2"/>
              </a:solidFill>
              <a:round/>
              <a:headEnd type="none" w="sm" len="sm"/>
              <a:tailEnd type="none" w="sm" len="sm"/>
            </a:ln>
            <a:effectLst/>
          </p:spPr>
          <p:txBody>
            <a:bodyPr wrap="none" anchor="ctr"/>
            <a:lstStyle/>
            <a:p>
              <a:endParaRPr lang="en-US"/>
            </a:p>
          </p:txBody>
        </p:sp>
        <p:sp>
          <p:nvSpPr>
            <p:cNvPr id="930833" name="Text Box 17"/>
            <p:cNvSpPr txBox="1">
              <a:spLocks noChangeArrowheads="1"/>
            </p:cNvSpPr>
            <p:nvPr/>
          </p:nvSpPr>
          <p:spPr bwMode="auto">
            <a:xfrm>
              <a:off x="7773988" y="3732213"/>
              <a:ext cx="652463"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 bi</a:t>
              </a:r>
              <a:endParaRPr lang="en-US" baseline="-25000" dirty="0">
                <a:solidFill>
                  <a:schemeClr val="bg2"/>
                </a:solidFill>
              </a:endParaRPr>
            </a:p>
          </p:txBody>
        </p:sp>
      </p:grpSp>
      <p:graphicFrame>
        <p:nvGraphicFramePr>
          <p:cNvPr id="1007619" name="Object 1027"/>
          <p:cNvGraphicFramePr>
            <a:graphicFrameLocks noChangeAspect="1"/>
          </p:cNvGraphicFramePr>
          <p:nvPr/>
        </p:nvGraphicFramePr>
        <p:xfrm>
          <a:off x="2209800" y="4876800"/>
          <a:ext cx="2373313" cy="933450"/>
        </p:xfrm>
        <a:graphic>
          <a:graphicData uri="http://schemas.openxmlformats.org/presentationml/2006/ole">
            <mc:AlternateContent xmlns:mc="http://schemas.openxmlformats.org/markup-compatibility/2006">
              <mc:Choice xmlns:v="urn:schemas-microsoft-com:vml" Requires="v">
                <p:oleObj spid="_x0000_s1007686" name="Equation" r:id="rId10" imgW="1358640" imgH="533160" progId="Equation.3">
                  <p:embed/>
                </p:oleObj>
              </mc:Choice>
              <mc:Fallback>
                <p:oleObj name="Equation" r:id="rId10" imgW="1358640" imgH="533160" progId="Equation.3">
                  <p:embed/>
                  <p:pic>
                    <p:nvPicPr>
                      <p:cNvPr id="0" name="Picture 102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09800" y="4876800"/>
                        <a:ext cx="2373313" cy="933450"/>
                      </a:xfrm>
                      <a:prstGeom prst="rect">
                        <a:avLst/>
                      </a:prstGeom>
                      <a:solidFill>
                        <a:srgbClr val="FF99CC"/>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930835" name="AutoShape 19"/>
          <p:cNvSpPr>
            <a:spLocks noChangeArrowheads="1"/>
          </p:cNvSpPr>
          <p:nvPr/>
        </p:nvSpPr>
        <p:spPr bwMode="auto">
          <a:xfrm rot="3727143">
            <a:off x="5219700" y="4914900"/>
            <a:ext cx="381000" cy="457200"/>
          </a:xfrm>
          <a:prstGeom prst="downArrow">
            <a:avLst>
              <a:gd name="adj1" fmla="val 50000"/>
              <a:gd name="adj2" fmla="val 3000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4018" name="Rectangle 2"/>
          <p:cNvSpPr>
            <a:spLocks noGrp="1" noChangeArrowheads="1"/>
          </p:cNvSpPr>
          <p:nvPr>
            <p:ph type="title"/>
          </p:nvPr>
        </p:nvSpPr>
        <p:spPr>
          <a:xfrm>
            <a:off x="2209800" y="285750"/>
            <a:ext cx="6896100" cy="609600"/>
          </a:xfrm>
        </p:spPr>
        <p:txBody>
          <a:bodyPr/>
          <a:lstStyle/>
          <a:p>
            <a:r>
              <a:rPr lang="en-US" dirty="0"/>
              <a:t>Direct parameter Calibration Summary</a:t>
            </a:r>
          </a:p>
        </p:txBody>
      </p:sp>
      <p:sp>
        <p:nvSpPr>
          <p:cNvPr id="854019" name="Rectangle 3"/>
          <p:cNvSpPr>
            <a:spLocks noGrp="1" noChangeArrowheads="1"/>
          </p:cNvSpPr>
          <p:nvPr>
            <p:ph type="body" idx="1"/>
          </p:nvPr>
        </p:nvSpPr>
        <p:spPr>
          <a:xfrm>
            <a:off x="609600" y="1219200"/>
            <a:ext cx="5486400" cy="5486400"/>
          </a:xfrm>
          <a:noFill/>
          <a:ln/>
        </p:spPr>
        <p:txBody>
          <a:bodyPr/>
          <a:lstStyle/>
          <a:p>
            <a:pPr marL="457200" indent="-457200">
              <a:lnSpc>
                <a:spcPct val="90000"/>
              </a:lnSpc>
            </a:pPr>
            <a:r>
              <a:rPr lang="en-US" dirty="0"/>
              <a:t>Algorithm (p130-131)</a:t>
            </a:r>
          </a:p>
          <a:p>
            <a:pPr marL="876300" lvl="1" indent="-419100">
              <a:lnSpc>
                <a:spcPct val="90000"/>
              </a:lnSpc>
              <a:buFont typeface="Zapf Dingbats" charset="2"/>
              <a:buAutoNum type="arabicPeriod"/>
            </a:pPr>
            <a:r>
              <a:rPr lang="en-US" sz="2000" dirty="0"/>
              <a:t>Measure N 3D coordinates (Xi, </a:t>
            </a:r>
            <a:r>
              <a:rPr lang="en-US" sz="2000" dirty="0" err="1"/>
              <a:t>Yi,Zi</a:t>
            </a:r>
            <a:r>
              <a:rPr lang="en-US" sz="2000" dirty="0"/>
              <a:t>)</a:t>
            </a:r>
          </a:p>
          <a:p>
            <a:pPr marL="876300" lvl="1" indent="-419100">
              <a:lnSpc>
                <a:spcPct val="90000"/>
              </a:lnSpc>
              <a:buFont typeface="Zapf Dingbats" charset="2"/>
              <a:buAutoNum type="arabicPeriod"/>
            </a:pPr>
            <a:r>
              <a:rPr lang="en-US" sz="2000" dirty="0"/>
              <a:t>Locate their corresponding image points (</a:t>
            </a:r>
            <a:r>
              <a:rPr lang="en-US" sz="2000" dirty="0" err="1"/>
              <a:t>xi,yi</a:t>
            </a:r>
            <a:r>
              <a:rPr lang="en-US" sz="2000" dirty="0"/>
              <a:t>)  - Edge, Corner, Hough</a:t>
            </a:r>
          </a:p>
          <a:p>
            <a:pPr marL="876300" lvl="1" indent="-419100">
              <a:lnSpc>
                <a:spcPct val="90000"/>
              </a:lnSpc>
              <a:buFont typeface="Zapf Dingbats" charset="2"/>
              <a:buAutoNum type="arabicPeriod"/>
            </a:pPr>
            <a:r>
              <a:rPr lang="en-US" sz="2000" dirty="0"/>
              <a:t>Build matrix A  of a homogeneous system  Av = 0 </a:t>
            </a:r>
          </a:p>
          <a:p>
            <a:pPr marL="876300" lvl="1" indent="-419100">
              <a:lnSpc>
                <a:spcPct val="90000"/>
              </a:lnSpc>
              <a:buFont typeface="Zapf Dingbats" charset="2"/>
              <a:buAutoNum type="arabicPeriod"/>
            </a:pPr>
            <a:r>
              <a:rPr lang="en-US" sz="2000" dirty="0"/>
              <a:t>Compute </a:t>
            </a:r>
            <a:r>
              <a:rPr lang="en-US" sz="2000" dirty="0">
                <a:solidFill>
                  <a:srgbClr val="D82204"/>
                </a:solidFill>
              </a:rPr>
              <a:t>SVD</a:t>
            </a:r>
            <a:r>
              <a:rPr lang="en-US" sz="2000" dirty="0"/>
              <a:t> of A , solution v</a:t>
            </a:r>
          </a:p>
          <a:p>
            <a:pPr marL="876300" lvl="1" indent="-419100">
              <a:lnSpc>
                <a:spcPct val="90000"/>
              </a:lnSpc>
              <a:buFont typeface="Zapf Dingbats" charset="2"/>
              <a:buAutoNum type="arabicPeriod"/>
            </a:pPr>
            <a:r>
              <a:rPr lang="en-US" sz="2000" dirty="0"/>
              <a:t>Determine aspect ratio </a:t>
            </a:r>
            <a:r>
              <a:rPr lang="en-US" sz="2000" dirty="0">
                <a:latin typeface="Symbol" pitchFamily="18" charset="2"/>
              </a:rPr>
              <a:t>a</a:t>
            </a:r>
            <a:r>
              <a:rPr lang="en-US" sz="2000" dirty="0"/>
              <a:t> and scale |</a:t>
            </a:r>
            <a:r>
              <a:rPr lang="en-US" sz="2000" dirty="0">
                <a:latin typeface="Symbol" pitchFamily="18" charset="2"/>
              </a:rPr>
              <a:t>g</a:t>
            </a:r>
            <a:r>
              <a:rPr lang="en-US" sz="2000" dirty="0"/>
              <a:t>|</a:t>
            </a:r>
          </a:p>
          <a:p>
            <a:pPr marL="876300" lvl="1" indent="-419100">
              <a:lnSpc>
                <a:spcPct val="90000"/>
              </a:lnSpc>
              <a:buFont typeface="Zapf Dingbats" charset="2"/>
              <a:buAutoNum type="arabicPeriod"/>
            </a:pPr>
            <a:r>
              <a:rPr lang="en-US" sz="2000" dirty="0"/>
              <a:t>Recover the first two rows of R and the first two components of T up to a sign</a:t>
            </a:r>
          </a:p>
          <a:p>
            <a:pPr marL="876300" lvl="1" indent="-419100">
              <a:lnSpc>
                <a:spcPct val="90000"/>
              </a:lnSpc>
              <a:buFont typeface="Zapf Dingbats" charset="2"/>
              <a:buAutoNum type="arabicPeriod"/>
            </a:pPr>
            <a:r>
              <a:rPr lang="en-US" sz="2000" dirty="0"/>
              <a:t>Determine sign s of </a:t>
            </a:r>
            <a:r>
              <a:rPr lang="en-US" sz="2000" dirty="0">
                <a:latin typeface="Symbol" pitchFamily="18" charset="2"/>
              </a:rPr>
              <a:t>g</a:t>
            </a:r>
            <a:r>
              <a:rPr lang="en-US" sz="2000" dirty="0"/>
              <a:t> by checking the projection equation</a:t>
            </a:r>
          </a:p>
          <a:p>
            <a:pPr marL="876300" lvl="1" indent="-419100">
              <a:lnSpc>
                <a:spcPct val="90000"/>
              </a:lnSpc>
              <a:buFont typeface="Zapf Dingbats" charset="2"/>
              <a:buAutoNum type="arabicPeriod"/>
            </a:pPr>
            <a:r>
              <a:rPr lang="en-US" sz="2000" dirty="0"/>
              <a:t>Compute the 3</a:t>
            </a:r>
            <a:r>
              <a:rPr lang="en-US" sz="2000" baseline="30000" dirty="0"/>
              <a:t>rd</a:t>
            </a:r>
            <a:r>
              <a:rPr lang="en-US" sz="2000" dirty="0"/>
              <a:t> row of R by vector product, and enforce </a:t>
            </a:r>
            <a:r>
              <a:rPr lang="en-US" sz="2000" dirty="0" err="1"/>
              <a:t>orthogonality</a:t>
            </a:r>
            <a:r>
              <a:rPr lang="en-US" sz="2000" dirty="0"/>
              <a:t> constraint by </a:t>
            </a:r>
            <a:r>
              <a:rPr lang="en-US" sz="2000" dirty="0">
                <a:solidFill>
                  <a:srgbClr val="D82204"/>
                </a:solidFill>
              </a:rPr>
              <a:t>SVD</a:t>
            </a:r>
            <a:endParaRPr lang="en-US" sz="2000" dirty="0"/>
          </a:p>
          <a:p>
            <a:pPr marL="876300" lvl="1" indent="-419100">
              <a:lnSpc>
                <a:spcPct val="90000"/>
              </a:lnSpc>
              <a:buFont typeface="Zapf Dingbats" charset="2"/>
              <a:buAutoNum type="arabicPeriod"/>
            </a:pPr>
            <a:r>
              <a:rPr lang="en-US" sz="2000" dirty="0"/>
              <a:t>Solve </a:t>
            </a:r>
            <a:r>
              <a:rPr lang="en-US" sz="2000" dirty="0" err="1"/>
              <a:t>Tz</a:t>
            </a:r>
            <a:r>
              <a:rPr lang="en-US" sz="2000" dirty="0"/>
              <a:t> and </a:t>
            </a:r>
            <a:r>
              <a:rPr lang="en-US" sz="2000" dirty="0" err="1"/>
              <a:t>fx</a:t>
            </a:r>
            <a:r>
              <a:rPr lang="en-US" sz="2000" dirty="0"/>
              <a:t> using Least Square and </a:t>
            </a:r>
            <a:r>
              <a:rPr lang="en-US" sz="2000" dirty="0">
                <a:solidFill>
                  <a:srgbClr val="D82204"/>
                </a:solidFill>
              </a:rPr>
              <a:t>SVD</a:t>
            </a:r>
            <a:r>
              <a:rPr lang="en-US" sz="2000" dirty="0"/>
              <a:t>, then </a:t>
            </a:r>
            <a:r>
              <a:rPr lang="en-US" sz="2000" dirty="0" err="1"/>
              <a:t>fy</a:t>
            </a:r>
            <a:r>
              <a:rPr lang="en-US" sz="2000" dirty="0"/>
              <a:t> = </a:t>
            </a:r>
            <a:r>
              <a:rPr lang="en-US" sz="2000" dirty="0" err="1"/>
              <a:t>fx</a:t>
            </a:r>
            <a:r>
              <a:rPr lang="en-US" sz="2000" dirty="0"/>
              <a:t> / </a:t>
            </a:r>
            <a:r>
              <a:rPr lang="en-US" sz="2000" dirty="0">
                <a:latin typeface="Symbol" pitchFamily="18" charset="2"/>
              </a:rPr>
              <a:t>a</a:t>
            </a:r>
          </a:p>
          <a:p>
            <a:pPr marL="457200" indent="-457200">
              <a:lnSpc>
                <a:spcPct val="90000"/>
              </a:lnSpc>
            </a:pPr>
            <a:endParaRPr lang="en-US" sz="2000" dirty="0"/>
          </a:p>
          <a:p>
            <a:pPr marL="457200" indent="-457200">
              <a:lnSpc>
                <a:spcPct val="90000"/>
              </a:lnSpc>
            </a:pPr>
            <a:endParaRPr lang="en-US" dirty="0"/>
          </a:p>
        </p:txBody>
      </p:sp>
      <p:grpSp>
        <p:nvGrpSpPr>
          <p:cNvPr id="854028" name="Group 12"/>
          <p:cNvGrpSpPr>
            <a:grpSpLocks/>
          </p:cNvGrpSpPr>
          <p:nvPr/>
        </p:nvGrpSpPr>
        <p:grpSpPr bwMode="auto">
          <a:xfrm>
            <a:off x="6096000" y="838200"/>
            <a:ext cx="3048000" cy="2933700"/>
            <a:chOff x="3840" y="528"/>
            <a:chExt cx="1920" cy="1848"/>
          </a:xfrm>
        </p:grpSpPr>
        <p:pic>
          <p:nvPicPr>
            <p:cNvPr id="854020" name="Picture 4" descr="scan2"/>
            <p:cNvPicPr>
              <a:picLocks noChangeAspect="1" noChangeArrowheads="1"/>
            </p:cNvPicPr>
            <p:nvPr/>
          </p:nvPicPr>
          <p:blipFill>
            <a:blip r:embed="rId3" cstate="print"/>
            <a:srcRect/>
            <a:stretch>
              <a:fillRect/>
            </a:stretch>
          </p:blipFill>
          <p:spPr bwMode="auto">
            <a:xfrm>
              <a:off x="3840" y="672"/>
              <a:ext cx="1728" cy="1704"/>
            </a:xfrm>
            <a:prstGeom prst="rect">
              <a:avLst/>
            </a:prstGeom>
            <a:noFill/>
          </p:spPr>
        </p:pic>
        <p:sp>
          <p:nvSpPr>
            <p:cNvPr id="854022" name="Line 6"/>
            <p:cNvSpPr>
              <a:spLocks noChangeShapeType="1"/>
            </p:cNvSpPr>
            <p:nvPr/>
          </p:nvSpPr>
          <p:spPr bwMode="auto">
            <a:xfrm flipV="1">
              <a:off x="4992" y="1776"/>
              <a:ext cx="672" cy="480"/>
            </a:xfrm>
            <a:prstGeom prst="line">
              <a:avLst/>
            </a:prstGeom>
            <a:noFill/>
            <a:ln w="38100">
              <a:solidFill>
                <a:srgbClr val="D82204"/>
              </a:solidFill>
              <a:round/>
              <a:headEnd type="none" w="sm" len="sm"/>
              <a:tailEnd type="stealth" w="lg" len="med"/>
            </a:ln>
            <a:effectLst/>
          </p:spPr>
          <p:txBody>
            <a:bodyPr/>
            <a:lstStyle/>
            <a:p>
              <a:endParaRPr lang="en-US"/>
            </a:p>
          </p:txBody>
        </p:sp>
        <p:sp>
          <p:nvSpPr>
            <p:cNvPr id="854023" name="Line 7"/>
            <p:cNvSpPr>
              <a:spLocks noChangeShapeType="1"/>
            </p:cNvSpPr>
            <p:nvPr/>
          </p:nvSpPr>
          <p:spPr bwMode="auto">
            <a:xfrm flipH="1" flipV="1">
              <a:off x="4300" y="649"/>
              <a:ext cx="692" cy="1607"/>
            </a:xfrm>
            <a:prstGeom prst="line">
              <a:avLst/>
            </a:prstGeom>
            <a:noFill/>
            <a:ln w="38100">
              <a:solidFill>
                <a:srgbClr val="D82204"/>
              </a:solidFill>
              <a:round/>
              <a:headEnd type="none" w="sm" len="sm"/>
              <a:tailEnd type="stealth" w="lg" len="med"/>
            </a:ln>
            <a:effectLst/>
          </p:spPr>
          <p:txBody>
            <a:bodyPr/>
            <a:lstStyle/>
            <a:p>
              <a:endParaRPr lang="en-US"/>
            </a:p>
          </p:txBody>
        </p:sp>
        <p:sp>
          <p:nvSpPr>
            <p:cNvPr id="854024" name="Line 8"/>
            <p:cNvSpPr>
              <a:spLocks noChangeShapeType="1"/>
            </p:cNvSpPr>
            <p:nvPr/>
          </p:nvSpPr>
          <p:spPr bwMode="auto">
            <a:xfrm flipH="1">
              <a:off x="4150" y="2241"/>
              <a:ext cx="843" cy="102"/>
            </a:xfrm>
            <a:prstGeom prst="line">
              <a:avLst/>
            </a:prstGeom>
            <a:noFill/>
            <a:ln w="38100">
              <a:solidFill>
                <a:srgbClr val="D82204"/>
              </a:solidFill>
              <a:round/>
              <a:headEnd type="none" w="sm" len="sm"/>
              <a:tailEnd type="stealth" w="lg" len="med"/>
            </a:ln>
            <a:effectLst/>
          </p:spPr>
          <p:txBody>
            <a:bodyPr/>
            <a:lstStyle/>
            <a:p>
              <a:endParaRPr lang="en-US"/>
            </a:p>
          </p:txBody>
        </p:sp>
        <p:sp>
          <p:nvSpPr>
            <p:cNvPr id="854025" name="Rectangle 9"/>
            <p:cNvSpPr>
              <a:spLocks noChangeArrowheads="1"/>
            </p:cNvSpPr>
            <p:nvPr/>
          </p:nvSpPr>
          <p:spPr bwMode="auto">
            <a:xfrm>
              <a:off x="3888" y="2064"/>
              <a:ext cx="320" cy="269"/>
            </a:xfrm>
            <a:prstGeom prst="rect">
              <a:avLst/>
            </a:prstGeom>
            <a:noFill/>
            <a:ln w="38100">
              <a:noFill/>
              <a:miter lim="800000"/>
              <a:headEnd type="none" w="sm" len="sm"/>
              <a:tailEnd type="none" w="lg" len="med"/>
            </a:ln>
            <a:effectLst/>
          </p:spPr>
          <p:txBody>
            <a:bodyPr wrap="none">
              <a:spAutoFit/>
            </a:bodyPr>
            <a:lstStyle/>
            <a:p>
              <a:r>
                <a:rPr lang="en-US" sz="2200" b="0">
                  <a:solidFill>
                    <a:srgbClr val="D82204"/>
                  </a:solidFill>
                </a:rPr>
                <a:t>Y</a:t>
              </a:r>
              <a:r>
                <a:rPr lang="en-US" sz="2200" b="0" baseline="-25000">
                  <a:solidFill>
                    <a:srgbClr val="D82204"/>
                  </a:solidFill>
                </a:rPr>
                <a:t>w</a:t>
              </a:r>
            </a:p>
          </p:txBody>
        </p:sp>
        <p:sp>
          <p:nvSpPr>
            <p:cNvPr id="854026" name="Rectangle 10"/>
            <p:cNvSpPr>
              <a:spLocks noChangeArrowheads="1"/>
            </p:cNvSpPr>
            <p:nvPr/>
          </p:nvSpPr>
          <p:spPr bwMode="auto">
            <a:xfrm>
              <a:off x="5440" y="1440"/>
              <a:ext cx="320" cy="269"/>
            </a:xfrm>
            <a:prstGeom prst="rect">
              <a:avLst/>
            </a:prstGeom>
            <a:noFill/>
            <a:ln w="38100">
              <a:noFill/>
              <a:miter lim="800000"/>
              <a:headEnd type="none" w="sm" len="sm"/>
              <a:tailEnd type="none" w="lg" len="med"/>
            </a:ln>
            <a:effectLst/>
          </p:spPr>
          <p:txBody>
            <a:bodyPr wrap="none">
              <a:spAutoFit/>
            </a:bodyPr>
            <a:lstStyle/>
            <a:p>
              <a:r>
                <a:rPr lang="en-US" sz="2200" b="0">
                  <a:solidFill>
                    <a:srgbClr val="D82204"/>
                  </a:solidFill>
                </a:rPr>
                <a:t>X</a:t>
              </a:r>
              <a:r>
                <a:rPr lang="en-US" sz="2200" b="0" baseline="-25000">
                  <a:solidFill>
                    <a:srgbClr val="D82204"/>
                  </a:solidFill>
                </a:rPr>
                <a:t>w</a:t>
              </a:r>
            </a:p>
          </p:txBody>
        </p:sp>
        <p:sp>
          <p:nvSpPr>
            <p:cNvPr id="854027" name="Rectangle 11"/>
            <p:cNvSpPr>
              <a:spLocks noChangeArrowheads="1"/>
            </p:cNvSpPr>
            <p:nvPr/>
          </p:nvSpPr>
          <p:spPr bwMode="auto">
            <a:xfrm>
              <a:off x="3984" y="528"/>
              <a:ext cx="311" cy="269"/>
            </a:xfrm>
            <a:prstGeom prst="rect">
              <a:avLst/>
            </a:prstGeom>
            <a:noFill/>
            <a:ln w="38100">
              <a:noFill/>
              <a:miter lim="800000"/>
              <a:headEnd type="none" w="sm" len="sm"/>
              <a:tailEnd type="none" w="lg" len="med"/>
            </a:ln>
            <a:effectLst/>
          </p:spPr>
          <p:txBody>
            <a:bodyPr wrap="none">
              <a:spAutoFit/>
            </a:bodyPr>
            <a:lstStyle/>
            <a:p>
              <a:r>
                <a:rPr lang="en-US" sz="2200" b="0">
                  <a:solidFill>
                    <a:srgbClr val="D82204"/>
                  </a:solidFill>
                </a:rPr>
                <a:t>Z</a:t>
              </a:r>
              <a:r>
                <a:rPr lang="en-US" sz="2200" b="0" baseline="-25000">
                  <a:solidFill>
                    <a:srgbClr val="D82204"/>
                  </a:solidFill>
                </a:rPr>
                <a:t>w</a:t>
              </a:r>
            </a:p>
          </p:txBody>
        </p:sp>
      </p:grpSp>
      <p:sp>
        <p:nvSpPr>
          <p:cNvPr id="854029" name="AutoShape 13"/>
          <p:cNvSpPr>
            <a:spLocks/>
          </p:cNvSpPr>
          <p:nvPr/>
        </p:nvSpPr>
        <p:spPr bwMode="auto">
          <a:xfrm>
            <a:off x="762000" y="1676400"/>
            <a:ext cx="304800" cy="762000"/>
          </a:xfrm>
          <a:prstGeom prst="leftBrace">
            <a:avLst>
              <a:gd name="adj1" fmla="val 20833"/>
              <a:gd name="adj2" fmla="val 50000"/>
            </a:avLst>
          </a:prstGeom>
          <a:noFill/>
          <a:ln w="38100">
            <a:solidFill>
              <a:srgbClr val="FFFF00"/>
            </a:solidFill>
            <a:round/>
            <a:headEnd type="none" w="sm" len="sm"/>
            <a:tailEnd type="none" w="lg" len="med"/>
          </a:ln>
          <a:effectLst/>
        </p:spPr>
        <p:txBody>
          <a:bodyPr wrap="none" anchor="ctr"/>
          <a:lstStyle/>
          <a:p>
            <a:endParaRPr lang="en-US"/>
          </a:p>
        </p:txBody>
      </p:sp>
      <p:sp>
        <p:nvSpPr>
          <p:cNvPr id="854030" name="AutoShape 14"/>
          <p:cNvSpPr>
            <a:spLocks/>
          </p:cNvSpPr>
          <p:nvPr/>
        </p:nvSpPr>
        <p:spPr bwMode="auto">
          <a:xfrm>
            <a:off x="762000" y="2743200"/>
            <a:ext cx="304800" cy="609600"/>
          </a:xfrm>
          <a:prstGeom prst="leftBrace">
            <a:avLst>
              <a:gd name="adj1" fmla="val 16667"/>
              <a:gd name="adj2" fmla="val 50000"/>
            </a:avLst>
          </a:prstGeom>
          <a:noFill/>
          <a:ln w="38100">
            <a:solidFill>
              <a:srgbClr val="FFFF00"/>
            </a:solidFill>
            <a:round/>
            <a:headEnd type="none" w="sm" len="sm"/>
            <a:tailEnd type="none" w="lg" len="med"/>
          </a:ln>
          <a:effectLst/>
        </p:spPr>
        <p:txBody>
          <a:bodyPr wrap="none" anchor="ctr"/>
          <a:lstStyle/>
          <a:p>
            <a:endParaRPr lang="en-US"/>
          </a:p>
        </p:txBody>
      </p:sp>
      <p:sp>
        <p:nvSpPr>
          <p:cNvPr id="854031" name="AutoShape 15"/>
          <p:cNvSpPr>
            <a:spLocks/>
          </p:cNvSpPr>
          <p:nvPr/>
        </p:nvSpPr>
        <p:spPr bwMode="auto">
          <a:xfrm>
            <a:off x="762000" y="3657600"/>
            <a:ext cx="304800" cy="1676400"/>
          </a:xfrm>
          <a:prstGeom prst="leftBrace">
            <a:avLst>
              <a:gd name="adj1" fmla="val 45833"/>
              <a:gd name="adj2" fmla="val 50000"/>
            </a:avLst>
          </a:prstGeom>
          <a:noFill/>
          <a:ln w="38100">
            <a:solidFill>
              <a:srgbClr val="FFFF00"/>
            </a:solidFill>
            <a:round/>
            <a:headEnd type="none" w="sm" len="sm"/>
            <a:tailEnd type="none" w="lg" len="med"/>
          </a:ln>
          <a:effectLst/>
        </p:spPr>
        <p:txBody>
          <a:bodyPr wrap="none" anchor="ctr"/>
          <a:lstStyle/>
          <a:p>
            <a:endParaRPr lang="en-US"/>
          </a:p>
        </p:txBody>
      </p:sp>
      <p:sp>
        <p:nvSpPr>
          <p:cNvPr id="854032" name="AutoShape 16"/>
          <p:cNvSpPr>
            <a:spLocks/>
          </p:cNvSpPr>
          <p:nvPr/>
        </p:nvSpPr>
        <p:spPr bwMode="auto">
          <a:xfrm>
            <a:off x="838200" y="5943600"/>
            <a:ext cx="228600" cy="609600"/>
          </a:xfrm>
          <a:prstGeom prst="leftBrace">
            <a:avLst>
              <a:gd name="adj1" fmla="val 22222"/>
              <a:gd name="adj2" fmla="val 50000"/>
            </a:avLst>
          </a:prstGeom>
          <a:noFill/>
          <a:ln w="38100">
            <a:solidFill>
              <a:srgbClr val="FFFF00"/>
            </a:solidFill>
            <a:round/>
            <a:headEnd type="none" w="sm" len="sm"/>
            <a:tailEnd type="none" w="lg" len="med"/>
          </a:ln>
          <a:effectLst/>
        </p:spPr>
        <p:txBody>
          <a:bodyPr wrap="none" anchor="ct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8770" name="Rectangle 2"/>
          <p:cNvSpPr>
            <a:spLocks noGrp="1" noChangeArrowheads="1"/>
          </p:cNvSpPr>
          <p:nvPr>
            <p:ph type="title"/>
          </p:nvPr>
        </p:nvSpPr>
        <p:spPr>
          <a:xfrm>
            <a:off x="3505200" y="457200"/>
            <a:ext cx="5334000" cy="457200"/>
          </a:xfrm>
        </p:spPr>
        <p:txBody>
          <a:bodyPr/>
          <a:lstStyle/>
          <a:p>
            <a:r>
              <a:rPr lang="en-US" dirty="0"/>
              <a:t>Discussions</a:t>
            </a:r>
          </a:p>
        </p:txBody>
      </p:sp>
      <p:sp>
        <p:nvSpPr>
          <p:cNvPr id="928771" name="Rectangle 3"/>
          <p:cNvSpPr>
            <a:spLocks noGrp="1" noChangeArrowheads="1"/>
          </p:cNvSpPr>
          <p:nvPr>
            <p:ph type="body" idx="1"/>
          </p:nvPr>
        </p:nvSpPr>
        <p:spPr>
          <a:xfrm>
            <a:off x="228600" y="1143000"/>
            <a:ext cx="8305800" cy="3581400"/>
          </a:xfrm>
          <a:noFill/>
          <a:ln/>
        </p:spPr>
        <p:txBody>
          <a:bodyPr/>
          <a:lstStyle/>
          <a:p>
            <a:pPr>
              <a:lnSpc>
                <a:spcPct val="90000"/>
              </a:lnSpc>
            </a:pPr>
            <a:r>
              <a:rPr lang="en-US" sz="1800" dirty="0"/>
              <a:t>Questions</a:t>
            </a:r>
          </a:p>
          <a:p>
            <a:pPr lvl="1">
              <a:lnSpc>
                <a:spcPct val="90000"/>
              </a:lnSpc>
            </a:pPr>
            <a:endParaRPr lang="en-US" sz="1800" dirty="0"/>
          </a:p>
          <a:p>
            <a:pPr lvl="1">
              <a:lnSpc>
                <a:spcPct val="90000"/>
              </a:lnSpc>
            </a:pPr>
            <a:r>
              <a:rPr lang="en-US" sz="1800" dirty="0"/>
              <a:t>Can we select an arbitrary image center for solving other parameters?</a:t>
            </a:r>
          </a:p>
          <a:p>
            <a:pPr lvl="1">
              <a:lnSpc>
                <a:spcPct val="90000"/>
              </a:lnSpc>
            </a:pPr>
            <a:endParaRPr lang="en-US" sz="1800" dirty="0"/>
          </a:p>
          <a:p>
            <a:pPr lvl="1">
              <a:lnSpc>
                <a:spcPct val="90000"/>
              </a:lnSpc>
            </a:pPr>
            <a:r>
              <a:rPr lang="en-US" sz="1800" b="1" dirty="0"/>
              <a:t>How to find the image center  (</a:t>
            </a:r>
            <a:r>
              <a:rPr lang="en-US" sz="1800" b="1" dirty="0" err="1"/>
              <a:t>ox,oy</a:t>
            </a:r>
            <a:r>
              <a:rPr lang="en-US" sz="1800" b="1" dirty="0"/>
              <a:t>)?</a:t>
            </a:r>
          </a:p>
          <a:p>
            <a:pPr lvl="1">
              <a:lnSpc>
                <a:spcPct val="90000"/>
              </a:lnSpc>
            </a:pPr>
            <a:endParaRPr lang="en-US" sz="1800" b="1" dirty="0"/>
          </a:p>
          <a:p>
            <a:pPr lvl="1">
              <a:lnSpc>
                <a:spcPct val="90000"/>
              </a:lnSpc>
            </a:pPr>
            <a:r>
              <a:rPr lang="en-US" sz="1800" dirty="0"/>
              <a:t>How about to include the radial distortion?</a:t>
            </a:r>
          </a:p>
          <a:p>
            <a:pPr lvl="1">
              <a:lnSpc>
                <a:spcPct val="90000"/>
              </a:lnSpc>
            </a:pPr>
            <a:endParaRPr lang="en-US" sz="1800" dirty="0"/>
          </a:p>
          <a:p>
            <a:pPr lvl="1">
              <a:lnSpc>
                <a:spcPct val="90000"/>
              </a:lnSpc>
            </a:pPr>
            <a:r>
              <a:rPr lang="en-US" sz="1800" dirty="0"/>
              <a:t>Why not solve all the parameters once ? </a:t>
            </a:r>
          </a:p>
          <a:p>
            <a:pPr lvl="2">
              <a:lnSpc>
                <a:spcPct val="90000"/>
              </a:lnSpc>
            </a:pPr>
            <a:endParaRPr lang="en-US" sz="1600" dirty="0"/>
          </a:p>
          <a:p>
            <a:pPr lvl="2">
              <a:lnSpc>
                <a:spcPct val="90000"/>
              </a:lnSpc>
            </a:pPr>
            <a:r>
              <a:rPr lang="en-US" sz="1600" dirty="0"/>
              <a:t>How many unknown with ox, </a:t>
            </a:r>
            <a:r>
              <a:rPr lang="en-US" sz="1600" dirty="0" err="1"/>
              <a:t>oy</a:t>
            </a:r>
            <a:r>
              <a:rPr lang="en-US" sz="1600" dirty="0"/>
              <a:t>?  --- 20 ??? – projection matrix method</a:t>
            </a:r>
          </a:p>
          <a:p>
            <a:pPr lvl="1">
              <a:lnSpc>
                <a:spcPct val="90000"/>
              </a:lnSpc>
            </a:pPr>
            <a:endParaRPr lang="en-US" sz="1800" dirty="0"/>
          </a:p>
          <a:p>
            <a:pPr lvl="1">
              <a:lnSpc>
                <a:spcPct val="90000"/>
              </a:lnSpc>
            </a:pPr>
            <a:endParaRPr lang="en-US" sz="1800" dirty="0"/>
          </a:p>
          <a:p>
            <a:pPr lvl="1">
              <a:lnSpc>
                <a:spcPct val="90000"/>
              </a:lnSpc>
            </a:pPr>
            <a:endParaRPr lang="en-US" sz="1800" dirty="0">
              <a:latin typeface="Symbol" pitchFamily="18" charset="2"/>
            </a:endParaRPr>
          </a:p>
        </p:txBody>
      </p:sp>
      <p:sp>
        <p:nvSpPr>
          <p:cNvPr id="928772" name="Rectangle 4"/>
          <p:cNvSpPr>
            <a:spLocks noChangeArrowheads="1"/>
          </p:cNvSpPr>
          <p:nvPr/>
        </p:nvSpPr>
        <p:spPr bwMode="auto">
          <a:xfrm>
            <a:off x="533400" y="5715000"/>
            <a:ext cx="7696200" cy="1219200"/>
          </a:xfrm>
          <a:prstGeom prst="rect">
            <a:avLst/>
          </a:prstGeom>
          <a:noFill/>
          <a:ln w="12700">
            <a:noFill/>
            <a:miter lim="800000"/>
            <a:headEnd/>
            <a:tailEnd/>
          </a:ln>
          <a:effectLst/>
        </p:spPr>
        <p:txBody>
          <a:bodyPr lIns="90487" tIns="44450" rIns="90487" bIns="44450"/>
          <a:lstStyle/>
          <a:p>
            <a:pPr marL="742950" lvl="1" indent="-285750">
              <a:spcBef>
                <a:spcPct val="20000"/>
              </a:spcBef>
              <a:buClr>
                <a:schemeClr val="tx2"/>
              </a:buClr>
              <a:buSzPct val="70000"/>
              <a:buFont typeface="Zapf Dingbats" charset="2"/>
              <a:buChar char="l"/>
            </a:pPr>
            <a:endParaRPr lang="en-US" b="0">
              <a:solidFill>
                <a:srgbClr val="C0C0C0"/>
              </a:solidFill>
            </a:endParaRPr>
          </a:p>
          <a:p>
            <a:pPr marL="342900" indent="-342900">
              <a:spcBef>
                <a:spcPct val="20000"/>
              </a:spcBef>
              <a:buClr>
                <a:srgbClr val="0066FF"/>
              </a:buClr>
              <a:buSzPct val="75000"/>
              <a:buFont typeface="Zapf Dingbats" charset="2"/>
              <a:buChar char="n"/>
            </a:pPr>
            <a:endParaRPr lang="en-US" b="0">
              <a:solidFill>
                <a:srgbClr val="C0C0C0"/>
              </a:solidFill>
            </a:endParaRPr>
          </a:p>
        </p:txBody>
      </p:sp>
      <p:graphicFrame>
        <p:nvGraphicFramePr>
          <p:cNvPr id="1008640" name="Object 2048"/>
          <p:cNvGraphicFramePr>
            <a:graphicFrameLocks noChangeAspect="1"/>
          </p:cNvGraphicFramePr>
          <p:nvPr/>
        </p:nvGraphicFramePr>
        <p:xfrm>
          <a:off x="1676400" y="4876800"/>
          <a:ext cx="4979988" cy="1546225"/>
        </p:xfrm>
        <a:graphic>
          <a:graphicData uri="http://schemas.openxmlformats.org/presentationml/2006/ole">
            <mc:AlternateContent xmlns:mc="http://schemas.openxmlformats.org/markup-compatibility/2006">
              <mc:Choice xmlns:v="urn:schemas-microsoft-com:vml" Requires="v">
                <p:oleObj spid="_x0000_s1008662" name="Equation" r:id="rId4" imgW="2946240" imgH="914400" progId="Equation.3">
                  <p:embed/>
                </p:oleObj>
              </mc:Choice>
              <mc:Fallback>
                <p:oleObj name="Equation" r:id="rId4" imgW="2946240" imgH="914400" progId="Equation.3">
                  <p:embed/>
                  <p:pic>
                    <p:nvPicPr>
                      <p:cNvPr id="0" name="Picture 204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4876800"/>
                        <a:ext cx="4979988" cy="1546225"/>
                      </a:xfrm>
                      <a:prstGeom prst="rect">
                        <a:avLst/>
                      </a:prstGeom>
                      <a:solidFill>
                        <a:srgbClr val="FFCC99"/>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Break</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1228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2866" name="Rectangle 2"/>
          <p:cNvSpPr>
            <a:spLocks noGrp="1" noChangeArrowheads="1"/>
          </p:cNvSpPr>
          <p:nvPr>
            <p:ph type="title"/>
          </p:nvPr>
        </p:nvSpPr>
        <p:spPr>
          <a:xfrm>
            <a:off x="3505200" y="457200"/>
            <a:ext cx="5334000" cy="457200"/>
          </a:xfrm>
        </p:spPr>
        <p:txBody>
          <a:bodyPr/>
          <a:lstStyle/>
          <a:p>
            <a:r>
              <a:rPr lang="en-US" dirty="0"/>
              <a:t>Estimating the Image Center</a:t>
            </a:r>
          </a:p>
        </p:txBody>
      </p:sp>
      <p:sp>
        <p:nvSpPr>
          <p:cNvPr id="932867" name="Rectangle 3"/>
          <p:cNvSpPr>
            <a:spLocks noGrp="1" noChangeArrowheads="1"/>
          </p:cNvSpPr>
          <p:nvPr>
            <p:ph type="body" idx="1"/>
          </p:nvPr>
        </p:nvSpPr>
        <p:spPr>
          <a:xfrm>
            <a:off x="457200" y="1143000"/>
            <a:ext cx="8534400" cy="1600200"/>
          </a:xfrm>
          <a:noFill/>
          <a:ln/>
        </p:spPr>
        <p:txBody>
          <a:bodyPr/>
          <a:lstStyle/>
          <a:p>
            <a:r>
              <a:rPr lang="en-US" sz="2000" dirty="0"/>
              <a:t>Vanishing points:</a:t>
            </a:r>
          </a:p>
          <a:p>
            <a:pPr lvl="1"/>
            <a:r>
              <a:rPr lang="en-US" sz="2000" dirty="0"/>
              <a:t>Due to perspective, all parallel lines in 3D space appear to meet in a point on the image - the vanishing point, which is the common intersection of all the image lines</a:t>
            </a:r>
          </a:p>
          <a:p>
            <a:pPr lvl="1"/>
            <a:endParaRPr lang="en-US" sz="2000" dirty="0"/>
          </a:p>
          <a:p>
            <a:pPr lvl="1"/>
            <a:endParaRPr lang="en-US" sz="2000" dirty="0">
              <a:latin typeface="Symbol" pitchFamily="18" charset="2"/>
            </a:endParaRPr>
          </a:p>
        </p:txBody>
      </p:sp>
      <p:sp>
        <p:nvSpPr>
          <p:cNvPr id="932868" name="Rectangle 4"/>
          <p:cNvSpPr>
            <a:spLocks noChangeArrowheads="1"/>
          </p:cNvSpPr>
          <p:nvPr/>
        </p:nvSpPr>
        <p:spPr bwMode="auto">
          <a:xfrm>
            <a:off x="533400" y="5715000"/>
            <a:ext cx="7696200" cy="1219200"/>
          </a:xfrm>
          <a:prstGeom prst="rect">
            <a:avLst/>
          </a:prstGeom>
          <a:noFill/>
          <a:ln w="12700">
            <a:noFill/>
            <a:miter lim="800000"/>
            <a:headEnd/>
            <a:tailEnd/>
          </a:ln>
          <a:effectLst/>
        </p:spPr>
        <p:txBody>
          <a:bodyPr lIns="90487" tIns="44450" rIns="90487" bIns="44450"/>
          <a:lstStyle/>
          <a:p>
            <a:pPr marL="742950" lvl="1" indent="-285750">
              <a:spcBef>
                <a:spcPct val="20000"/>
              </a:spcBef>
              <a:buClr>
                <a:schemeClr val="tx2"/>
              </a:buClr>
              <a:buSzPct val="70000"/>
              <a:buFont typeface="Zapf Dingbats" charset="2"/>
              <a:buChar char="l"/>
            </a:pPr>
            <a:endParaRPr lang="en-US" b="0">
              <a:solidFill>
                <a:srgbClr val="C0C0C0"/>
              </a:solidFill>
            </a:endParaRPr>
          </a:p>
          <a:p>
            <a:pPr marL="342900" indent="-342900">
              <a:spcBef>
                <a:spcPct val="20000"/>
              </a:spcBef>
              <a:buClr>
                <a:srgbClr val="0066FF"/>
              </a:buClr>
              <a:buSzPct val="75000"/>
              <a:buFont typeface="Zapf Dingbats" charset="2"/>
              <a:buChar char="n"/>
            </a:pPr>
            <a:endParaRPr lang="en-US" b="0">
              <a:solidFill>
                <a:srgbClr val="C0C0C0"/>
              </a:solidFill>
            </a:endParaRPr>
          </a:p>
        </p:txBody>
      </p:sp>
      <p:grpSp>
        <p:nvGrpSpPr>
          <p:cNvPr id="932887" name="Group 23"/>
          <p:cNvGrpSpPr>
            <a:grpSpLocks/>
          </p:cNvGrpSpPr>
          <p:nvPr/>
        </p:nvGrpSpPr>
        <p:grpSpPr bwMode="auto">
          <a:xfrm>
            <a:off x="3429000" y="3429000"/>
            <a:ext cx="2743200" cy="2705100"/>
            <a:chOff x="2160" y="2160"/>
            <a:chExt cx="1728" cy="1704"/>
          </a:xfrm>
        </p:grpSpPr>
        <p:pic>
          <p:nvPicPr>
            <p:cNvPr id="932870" name="Picture 6" descr="scan2"/>
            <p:cNvPicPr>
              <a:picLocks noChangeAspect="1" noChangeArrowheads="1"/>
            </p:cNvPicPr>
            <p:nvPr/>
          </p:nvPicPr>
          <p:blipFill>
            <a:blip r:embed="rId3" cstate="print"/>
            <a:srcRect/>
            <a:stretch>
              <a:fillRect/>
            </a:stretch>
          </p:blipFill>
          <p:spPr bwMode="auto">
            <a:xfrm>
              <a:off x="2160" y="2160"/>
              <a:ext cx="1728" cy="1704"/>
            </a:xfrm>
            <a:prstGeom prst="rect">
              <a:avLst/>
            </a:prstGeom>
            <a:noFill/>
          </p:spPr>
        </p:pic>
        <p:sp>
          <p:nvSpPr>
            <p:cNvPr id="932885" name="Line 21"/>
            <p:cNvSpPr>
              <a:spLocks noChangeShapeType="1"/>
            </p:cNvSpPr>
            <p:nvPr/>
          </p:nvSpPr>
          <p:spPr bwMode="auto">
            <a:xfrm>
              <a:off x="2688" y="2256"/>
              <a:ext cx="667" cy="3"/>
            </a:xfrm>
            <a:prstGeom prst="line">
              <a:avLst/>
            </a:prstGeom>
            <a:noFill/>
            <a:ln w="25400">
              <a:solidFill>
                <a:srgbClr val="FF0000"/>
              </a:solidFill>
              <a:round/>
              <a:headEnd type="none" w="sm" len="sm"/>
              <a:tailEnd type="none" w="sm" len="sm"/>
            </a:ln>
            <a:effectLst/>
          </p:spPr>
          <p:txBody>
            <a:bodyPr/>
            <a:lstStyle/>
            <a:p>
              <a:endParaRPr lang="en-US"/>
            </a:p>
          </p:txBody>
        </p:sp>
        <p:sp>
          <p:nvSpPr>
            <p:cNvPr id="932886" name="Line 22"/>
            <p:cNvSpPr>
              <a:spLocks noChangeShapeType="1"/>
            </p:cNvSpPr>
            <p:nvPr/>
          </p:nvSpPr>
          <p:spPr bwMode="auto">
            <a:xfrm flipV="1">
              <a:off x="3312" y="3394"/>
              <a:ext cx="535" cy="350"/>
            </a:xfrm>
            <a:prstGeom prst="line">
              <a:avLst/>
            </a:prstGeom>
            <a:noFill/>
            <a:ln w="25400">
              <a:solidFill>
                <a:srgbClr val="FF0000"/>
              </a:solidFill>
              <a:round/>
              <a:headEnd type="none" w="sm" len="sm"/>
              <a:tailEnd type="none" w="sm" len="sm"/>
            </a:ln>
            <a:effectLst/>
          </p:spPr>
          <p:txBody>
            <a:bodyPr/>
            <a:lstStyle/>
            <a:p>
              <a:endParaRPr lang="en-US"/>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4914" name="Rectangle 1026"/>
          <p:cNvSpPr>
            <a:spLocks noGrp="1" noChangeArrowheads="1"/>
          </p:cNvSpPr>
          <p:nvPr>
            <p:ph type="title"/>
          </p:nvPr>
        </p:nvSpPr>
        <p:spPr>
          <a:xfrm>
            <a:off x="3505200" y="457200"/>
            <a:ext cx="5334000" cy="457200"/>
          </a:xfrm>
        </p:spPr>
        <p:txBody>
          <a:bodyPr/>
          <a:lstStyle/>
          <a:p>
            <a:r>
              <a:rPr lang="en-US"/>
              <a:t>Estimating the Image Center</a:t>
            </a:r>
          </a:p>
        </p:txBody>
      </p:sp>
      <p:sp>
        <p:nvSpPr>
          <p:cNvPr id="934915" name="Rectangle 1027"/>
          <p:cNvSpPr>
            <a:spLocks noGrp="1" noChangeArrowheads="1"/>
          </p:cNvSpPr>
          <p:nvPr>
            <p:ph type="body" idx="1"/>
          </p:nvPr>
        </p:nvSpPr>
        <p:spPr>
          <a:xfrm>
            <a:off x="457200" y="1143000"/>
            <a:ext cx="8534400" cy="1600200"/>
          </a:xfrm>
          <a:noFill/>
          <a:ln/>
        </p:spPr>
        <p:txBody>
          <a:bodyPr/>
          <a:lstStyle/>
          <a:p>
            <a:r>
              <a:rPr lang="en-US" sz="2000"/>
              <a:t>Vanishing points:</a:t>
            </a:r>
          </a:p>
          <a:p>
            <a:pPr lvl="1"/>
            <a:r>
              <a:rPr lang="en-US" sz="2000"/>
              <a:t>Due to perspective, all parallel lines in 3D space appear to meet in a point on the image - the vanishing point, which is the common intersection of all the image lines</a:t>
            </a:r>
          </a:p>
          <a:p>
            <a:pPr lvl="1"/>
            <a:endParaRPr lang="en-US" sz="2000"/>
          </a:p>
          <a:p>
            <a:pPr lvl="1"/>
            <a:endParaRPr lang="en-US" sz="2000">
              <a:latin typeface="Symbol" pitchFamily="18" charset="2"/>
            </a:endParaRPr>
          </a:p>
        </p:txBody>
      </p:sp>
      <p:sp>
        <p:nvSpPr>
          <p:cNvPr id="934916" name="Rectangle 1028"/>
          <p:cNvSpPr>
            <a:spLocks noChangeArrowheads="1"/>
          </p:cNvSpPr>
          <p:nvPr/>
        </p:nvSpPr>
        <p:spPr bwMode="auto">
          <a:xfrm>
            <a:off x="533400" y="5715000"/>
            <a:ext cx="7696200" cy="1219200"/>
          </a:xfrm>
          <a:prstGeom prst="rect">
            <a:avLst/>
          </a:prstGeom>
          <a:noFill/>
          <a:ln w="12700">
            <a:noFill/>
            <a:miter lim="800000"/>
            <a:headEnd/>
            <a:tailEnd/>
          </a:ln>
          <a:effectLst/>
        </p:spPr>
        <p:txBody>
          <a:bodyPr lIns="90487" tIns="44450" rIns="90487" bIns="44450"/>
          <a:lstStyle/>
          <a:p>
            <a:pPr marL="742950" lvl="1" indent="-285750">
              <a:spcBef>
                <a:spcPct val="20000"/>
              </a:spcBef>
              <a:buClr>
                <a:schemeClr val="tx2"/>
              </a:buClr>
              <a:buSzPct val="70000"/>
              <a:buFont typeface="Zapf Dingbats" charset="2"/>
              <a:buChar char="l"/>
            </a:pPr>
            <a:endParaRPr lang="en-US" b="0">
              <a:solidFill>
                <a:srgbClr val="C0C0C0"/>
              </a:solidFill>
            </a:endParaRPr>
          </a:p>
          <a:p>
            <a:pPr marL="342900" indent="-342900">
              <a:spcBef>
                <a:spcPct val="20000"/>
              </a:spcBef>
              <a:buClr>
                <a:srgbClr val="0066FF"/>
              </a:buClr>
              <a:buSzPct val="75000"/>
              <a:buFont typeface="Zapf Dingbats" charset="2"/>
              <a:buChar char="n"/>
            </a:pPr>
            <a:endParaRPr lang="en-US" b="0">
              <a:solidFill>
                <a:srgbClr val="C0C0C0"/>
              </a:solidFill>
            </a:endParaRPr>
          </a:p>
        </p:txBody>
      </p:sp>
      <p:grpSp>
        <p:nvGrpSpPr>
          <p:cNvPr id="934930" name="Group 1042"/>
          <p:cNvGrpSpPr>
            <a:grpSpLocks/>
          </p:cNvGrpSpPr>
          <p:nvPr/>
        </p:nvGrpSpPr>
        <p:grpSpPr bwMode="auto">
          <a:xfrm>
            <a:off x="3429000" y="3124200"/>
            <a:ext cx="5486400" cy="3009900"/>
            <a:chOff x="2160" y="1968"/>
            <a:chExt cx="3456" cy="1896"/>
          </a:xfrm>
        </p:grpSpPr>
        <p:pic>
          <p:nvPicPr>
            <p:cNvPr id="934917" name="Picture 1029" descr="scan2"/>
            <p:cNvPicPr>
              <a:picLocks noChangeAspect="1" noChangeArrowheads="1"/>
            </p:cNvPicPr>
            <p:nvPr/>
          </p:nvPicPr>
          <p:blipFill>
            <a:blip r:embed="rId3" cstate="print"/>
            <a:srcRect/>
            <a:stretch>
              <a:fillRect/>
            </a:stretch>
          </p:blipFill>
          <p:spPr bwMode="auto">
            <a:xfrm>
              <a:off x="2160" y="2160"/>
              <a:ext cx="1728" cy="1704"/>
            </a:xfrm>
            <a:prstGeom prst="rect">
              <a:avLst/>
            </a:prstGeom>
            <a:noFill/>
          </p:spPr>
        </p:pic>
        <p:sp>
          <p:nvSpPr>
            <p:cNvPr id="934918" name="Line 1030"/>
            <p:cNvSpPr>
              <a:spLocks noChangeShapeType="1"/>
            </p:cNvSpPr>
            <p:nvPr/>
          </p:nvSpPr>
          <p:spPr bwMode="auto">
            <a:xfrm>
              <a:off x="2688" y="2256"/>
              <a:ext cx="2832" cy="48"/>
            </a:xfrm>
            <a:prstGeom prst="line">
              <a:avLst/>
            </a:prstGeom>
            <a:noFill/>
            <a:ln w="25400">
              <a:solidFill>
                <a:srgbClr val="FF0000"/>
              </a:solidFill>
              <a:round/>
              <a:headEnd type="none" w="sm" len="sm"/>
              <a:tailEnd type="none" w="sm" len="sm"/>
            </a:ln>
            <a:effectLst/>
          </p:spPr>
          <p:txBody>
            <a:bodyPr/>
            <a:lstStyle/>
            <a:p>
              <a:endParaRPr lang="en-US"/>
            </a:p>
          </p:txBody>
        </p:sp>
        <p:sp>
          <p:nvSpPr>
            <p:cNvPr id="934919" name="Line 1031"/>
            <p:cNvSpPr>
              <a:spLocks noChangeShapeType="1"/>
            </p:cNvSpPr>
            <p:nvPr/>
          </p:nvSpPr>
          <p:spPr bwMode="auto">
            <a:xfrm flipV="1">
              <a:off x="3312" y="2304"/>
              <a:ext cx="2208" cy="1440"/>
            </a:xfrm>
            <a:prstGeom prst="line">
              <a:avLst/>
            </a:prstGeom>
            <a:noFill/>
            <a:ln w="25400">
              <a:solidFill>
                <a:srgbClr val="FF0000"/>
              </a:solidFill>
              <a:round/>
              <a:headEnd type="none" w="sm" len="sm"/>
              <a:tailEnd type="none" w="sm" len="sm"/>
            </a:ln>
            <a:effectLst/>
          </p:spPr>
          <p:txBody>
            <a:bodyPr/>
            <a:lstStyle/>
            <a:p>
              <a:endParaRPr lang="en-US"/>
            </a:p>
          </p:txBody>
        </p:sp>
        <p:sp>
          <p:nvSpPr>
            <p:cNvPr id="934920" name="Line 1032"/>
            <p:cNvSpPr>
              <a:spLocks noChangeShapeType="1"/>
            </p:cNvSpPr>
            <p:nvPr/>
          </p:nvSpPr>
          <p:spPr bwMode="auto">
            <a:xfrm flipV="1">
              <a:off x="3024" y="2315"/>
              <a:ext cx="2496" cy="528"/>
            </a:xfrm>
            <a:prstGeom prst="line">
              <a:avLst/>
            </a:prstGeom>
            <a:noFill/>
            <a:ln w="25400">
              <a:solidFill>
                <a:srgbClr val="FF0000"/>
              </a:solidFill>
              <a:round/>
              <a:headEnd type="none" w="sm" len="sm"/>
              <a:tailEnd type="none" w="sm" len="sm"/>
            </a:ln>
            <a:effectLst/>
          </p:spPr>
          <p:txBody>
            <a:bodyPr/>
            <a:lstStyle/>
            <a:p>
              <a:endParaRPr lang="en-US"/>
            </a:p>
          </p:txBody>
        </p:sp>
        <p:sp>
          <p:nvSpPr>
            <p:cNvPr id="934925" name="Line 1037"/>
            <p:cNvSpPr>
              <a:spLocks noChangeShapeType="1"/>
            </p:cNvSpPr>
            <p:nvPr/>
          </p:nvSpPr>
          <p:spPr bwMode="auto">
            <a:xfrm flipV="1">
              <a:off x="2896" y="2315"/>
              <a:ext cx="2613" cy="204"/>
            </a:xfrm>
            <a:prstGeom prst="line">
              <a:avLst/>
            </a:prstGeom>
            <a:noFill/>
            <a:ln w="25400">
              <a:solidFill>
                <a:srgbClr val="FF0000"/>
              </a:solidFill>
              <a:round/>
              <a:headEnd type="none" w="sm" len="sm"/>
              <a:tailEnd type="none" w="sm" len="sm"/>
            </a:ln>
            <a:effectLst/>
          </p:spPr>
          <p:txBody>
            <a:bodyPr/>
            <a:lstStyle/>
            <a:p>
              <a:endParaRPr lang="en-US"/>
            </a:p>
          </p:txBody>
        </p:sp>
        <p:sp>
          <p:nvSpPr>
            <p:cNvPr id="934926" name="Line 1038"/>
            <p:cNvSpPr>
              <a:spLocks noChangeShapeType="1"/>
            </p:cNvSpPr>
            <p:nvPr/>
          </p:nvSpPr>
          <p:spPr bwMode="auto">
            <a:xfrm flipV="1">
              <a:off x="3127" y="2328"/>
              <a:ext cx="2362" cy="735"/>
            </a:xfrm>
            <a:prstGeom prst="line">
              <a:avLst/>
            </a:prstGeom>
            <a:noFill/>
            <a:ln w="25400">
              <a:solidFill>
                <a:srgbClr val="FF0000"/>
              </a:solidFill>
              <a:round/>
              <a:headEnd type="none" w="sm" len="sm"/>
              <a:tailEnd type="none" w="sm" len="sm"/>
            </a:ln>
            <a:effectLst/>
          </p:spPr>
          <p:txBody>
            <a:bodyPr/>
            <a:lstStyle/>
            <a:p>
              <a:endParaRPr lang="en-US"/>
            </a:p>
          </p:txBody>
        </p:sp>
        <p:sp>
          <p:nvSpPr>
            <p:cNvPr id="934927" name="Line 1039"/>
            <p:cNvSpPr>
              <a:spLocks noChangeShapeType="1"/>
            </p:cNvSpPr>
            <p:nvPr/>
          </p:nvSpPr>
          <p:spPr bwMode="auto">
            <a:xfrm flipV="1">
              <a:off x="3212" y="2307"/>
              <a:ext cx="2294" cy="986"/>
            </a:xfrm>
            <a:prstGeom prst="line">
              <a:avLst/>
            </a:prstGeom>
            <a:noFill/>
            <a:ln w="25400">
              <a:solidFill>
                <a:srgbClr val="FF0000"/>
              </a:solidFill>
              <a:round/>
              <a:headEnd type="none" w="sm" len="sm"/>
              <a:tailEnd type="none" w="sm" len="sm"/>
            </a:ln>
            <a:effectLst/>
          </p:spPr>
          <p:txBody>
            <a:bodyPr/>
            <a:lstStyle/>
            <a:p>
              <a:endParaRPr lang="en-US"/>
            </a:p>
          </p:txBody>
        </p:sp>
        <p:sp>
          <p:nvSpPr>
            <p:cNvPr id="934928" name="Text Box 1040"/>
            <p:cNvSpPr txBox="1">
              <a:spLocks noChangeArrowheads="1"/>
            </p:cNvSpPr>
            <p:nvPr/>
          </p:nvSpPr>
          <p:spPr bwMode="auto">
            <a:xfrm>
              <a:off x="5136" y="1968"/>
              <a:ext cx="480" cy="231"/>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VP1</a:t>
              </a: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22" name="Rectangle 1026"/>
          <p:cNvSpPr>
            <a:spLocks noGrp="1" noChangeArrowheads="1"/>
          </p:cNvSpPr>
          <p:nvPr>
            <p:ph type="title"/>
          </p:nvPr>
        </p:nvSpPr>
        <p:spPr>
          <a:xfrm>
            <a:off x="3505200" y="457200"/>
            <a:ext cx="5334000" cy="457200"/>
          </a:xfrm>
        </p:spPr>
        <p:txBody>
          <a:bodyPr/>
          <a:lstStyle/>
          <a:p>
            <a:r>
              <a:rPr lang="en-US"/>
              <a:t>Estimating the Image Center</a:t>
            </a:r>
          </a:p>
        </p:txBody>
      </p:sp>
      <p:sp>
        <p:nvSpPr>
          <p:cNvPr id="952323" name="Rectangle 1027"/>
          <p:cNvSpPr>
            <a:spLocks noGrp="1" noChangeArrowheads="1"/>
          </p:cNvSpPr>
          <p:nvPr>
            <p:ph type="body" idx="1"/>
          </p:nvPr>
        </p:nvSpPr>
        <p:spPr>
          <a:xfrm>
            <a:off x="381000" y="1143000"/>
            <a:ext cx="8610600" cy="2209800"/>
          </a:xfrm>
          <a:noFill/>
          <a:ln/>
        </p:spPr>
        <p:txBody>
          <a:bodyPr/>
          <a:lstStyle/>
          <a:p>
            <a:pPr>
              <a:lnSpc>
                <a:spcPct val="90000"/>
              </a:lnSpc>
            </a:pPr>
            <a:r>
              <a:rPr lang="en-US" sz="1800" dirty="0"/>
              <a:t>Vanishing points:</a:t>
            </a:r>
          </a:p>
          <a:p>
            <a:pPr lvl="1">
              <a:lnSpc>
                <a:spcPct val="90000"/>
              </a:lnSpc>
            </a:pPr>
            <a:r>
              <a:rPr lang="en-US" sz="1800" dirty="0"/>
              <a:t>Due to perspective, all parallel lines in 3D space appear to meet in a point on the image - the vanishing point, which is the common intersection of all the image lines</a:t>
            </a:r>
          </a:p>
          <a:p>
            <a:pPr>
              <a:lnSpc>
                <a:spcPct val="90000"/>
              </a:lnSpc>
            </a:pPr>
            <a:r>
              <a:rPr lang="en-US" sz="1800" dirty="0"/>
              <a:t>Important property:</a:t>
            </a:r>
          </a:p>
          <a:p>
            <a:pPr lvl="1">
              <a:lnSpc>
                <a:spcPct val="90000"/>
              </a:lnSpc>
            </a:pPr>
            <a:r>
              <a:rPr lang="en-US" sz="2000" b="1" dirty="0">
                <a:latin typeface="Helvetica" pitchFamily="34" charset="0"/>
              </a:rPr>
              <a:t>Vector OV (from the center of projection to the vanishing point) is parallel to the parallel lines</a:t>
            </a:r>
          </a:p>
          <a:p>
            <a:pPr lvl="1">
              <a:lnSpc>
                <a:spcPct val="90000"/>
              </a:lnSpc>
            </a:pPr>
            <a:endParaRPr lang="en-US" sz="1800" b="1" dirty="0"/>
          </a:p>
          <a:p>
            <a:pPr lvl="1">
              <a:lnSpc>
                <a:spcPct val="90000"/>
              </a:lnSpc>
            </a:pPr>
            <a:endParaRPr lang="en-US" sz="1800" dirty="0">
              <a:latin typeface="Symbol" pitchFamily="18" charset="2"/>
            </a:endParaRPr>
          </a:p>
        </p:txBody>
      </p:sp>
      <p:grpSp>
        <p:nvGrpSpPr>
          <p:cNvPr id="23" name="Group 22"/>
          <p:cNvGrpSpPr/>
          <p:nvPr/>
        </p:nvGrpSpPr>
        <p:grpSpPr>
          <a:xfrm>
            <a:off x="685800" y="3124200"/>
            <a:ext cx="8229600" cy="3733800"/>
            <a:chOff x="685800" y="3124200"/>
            <a:chExt cx="8229600" cy="3733800"/>
          </a:xfrm>
        </p:grpSpPr>
        <p:sp>
          <p:nvSpPr>
            <p:cNvPr id="952344" name="Text Box 1048"/>
            <p:cNvSpPr txBox="1">
              <a:spLocks noChangeArrowheads="1"/>
            </p:cNvSpPr>
            <p:nvPr/>
          </p:nvSpPr>
          <p:spPr bwMode="auto">
            <a:xfrm>
              <a:off x="3124200" y="6491288"/>
              <a:ext cx="533400" cy="366712"/>
            </a:xfrm>
            <a:prstGeom prst="rect">
              <a:avLst/>
            </a:prstGeom>
            <a:noFill/>
            <a:ln w="38100">
              <a:noFill/>
              <a:miter lim="800000"/>
              <a:headEnd type="none" w="sm" len="sm"/>
              <a:tailEnd type="none" w="lg" len="med"/>
            </a:ln>
            <a:effectLst/>
          </p:spPr>
          <p:txBody>
            <a:bodyPr>
              <a:spAutoFit/>
            </a:bodyPr>
            <a:lstStyle/>
            <a:p>
              <a:pPr>
                <a:spcBef>
                  <a:spcPct val="50000"/>
                </a:spcBef>
              </a:pPr>
              <a:r>
                <a:rPr lang="en-US" dirty="0">
                  <a:solidFill>
                    <a:srgbClr val="0066CC"/>
                  </a:solidFill>
                </a:rPr>
                <a:t>O</a:t>
              </a:r>
            </a:p>
          </p:txBody>
        </p:sp>
        <p:grpSp>
          <p:nvGrpSpPr>
            <p:cNvPr id="952347" name="Group 1051"/>
            <p:cNvGrpSpPr>
              <a:grpSpLocks/>
            </p:cNvGrpSpPr>
            <p:nvPr/>
          </p:nvGrpSpPr>
          <p:grpSpPr bwMode="auto">
            <a:xfrm>
              <a:off x="685800" y="3124200"/>
              <a:ext cx="8229600" cy="3429000"/>
              <a:chOff x="432" y="1968"/>
              <a:chExt cx="5184" cy="2160"/>
            </a:xfrm>
          </p:grpSpPr>
          <p:grpSp>
            <p:nvGrpSpPr>
              <p:cNvPr id="952325" name="Group 1029"/>
              <p:cNvGrpSpPr>
                <a:grpSpLocks/>
              </p:cNvGrpSpPr>
              <p:nvPr/>
            </p:nvGrpSpPr>
            <p:grpSpPr bwMode="auto">
              <a:xfrm>
                <a:off x="2160" y="1968"/>
                <a:ext cx="3456" cy="1896"/>
                <a:chOff x="2160" y="1968"/>
                <a:chExt cx="3456" cy="1896"/>
              </a:xfrm>
            </p:grpSpPr>
            <p:pic>
              <p:nvPicPr>
                <p:cNvPr id="952326" name="Picture 1030" descr="scan2"/>
                <p:cNvPicPr>
                  <a:picLocks noChangeAspect="1" noChangeArrowheads="1"/>
                </p:cNvPicPr>
                <p:nvPr/>
              </p:nvPicPr>
              <p:blipFill>
                <a:blip r:embed="rId3" cstate="print"/>
                <a:srcRect/>
                <a:stretch>
                  <a:fillRect/>
                </a:stretch>
              </p:blipFill>
              <p:spPr bwMode="auto">
                <a:xfrm>
                  <a:off x="2160" y="2160"/>
                  <a:ext cx="1728" cy="1704"/>
                </a:xfrm>
                <a:prstGeom prst="rect">
                  <a:avLst/>
                </a:prstGeom>
                <a:noFill/>
              </p:spPr>
            </p:pic>
            <p:sp>
              <p:nvSpPr>
                <p:cNvPr id="952327" name="Line 1031"/>
                <p:cNvSpPr>
                  <a:spLocks noChangeShapeType="1"/>
                </p:cNvSpPr>
                <p:nvPr/>
              </p:nvSpPr>
              <p:spPr bwMode="auto">
                <a:xfrm>
                  <a:off x="2688" y="2256"/>
                  <a:ext cx="2832" cy="48"/>
                </a:xfrm>
                <a:prstGeom prst="line">
                  <a:avLst/>
                </a:prstGeom>
                <a:noFill/>
                <a:ln w="25400">
                  <a:solidFill>
                    <a:srgbClr val="FF0000"/>
                  </a:solidFill>
                  <a:round/>
                  <a:headEnd type="none" w="sm" len="sm"/>
                  <a:tailEnd type="none" w="sm" len="sm"/>
                </a:ln>
                <a:effectLst/>
              </p:spPr>
              <p:txBody>
                <a:bodyPr/>
                <a:lstStyle/>
                <a:p>
                  <a:endParaRPr lang="en-US"/>
                </a:p>
              </p:txBody>
            </p:sp>
            <p:sp>
              <p:nvSpPr>
                <p:cNvPr id="952328" name="Line 1032"/>
                <p:cNvSpPr>
                  <a:spLocks noChangeShapeType="1"/>
                </p:cNvSpPr>
                <p:nvPr/>
              </p:nvSpPr>
              <p:spPr bwMode="auto">
                <a:xfrm flipV="1">
                  <a:off x="3312" y="2304"/>
                  <a:ext cx="2208" cy="1440"/>
                </a:xfrm>
                <a:prstGeom prst="line">
                  <a:avLst/>
                </a:prstGeom>
                <a:noFill/>
                <a:ln w="25400">
                  <a:solidFill>
                    <a:srgbClr val="FF0000"/>
                  </a:solidFill>
                  <a:round/>
                  <a:headEnd type="none" w="sm" len="sm"/>
                  <a:tailEnd type="none" w="sm" len="sm"/>
                </a:ln>
                <a:effectLst/>
              </p:spPr>
              <p:txBody>
                <a:bodyPr/>
                <a:lstStyle/>
                <a:p>
                  <a:endParaRPr lang="en-US"/>
                </a:p>
              </p:txBody>
            </p:sp>
            <p:sp>
              <p:nvSpPr>
                <p:cNvPr id="952329" name="Line 1033"/>
                <p:cNvSpPr>
                  <a:spLocks noChangeShapeType="1"/>
                </p:cNvSpPr>
                <p:nvPr/>
              </p:nvSpPr>
              <p:spPr bwMode="auto">
                <a:xfrm flipV="1">
                  <a:off x="3024" y="2315"/>
                  <a:ext cx="2496" cy="528"/>
                </a:xfrm>
                <a:prstGeom prst="line">
                  <a:avLst/>
                </a:prstGeom>
                <a:noFill/>
                <a:ln w="25400">
                  <a:solidFill>
                    <a:srgbClr val="FF0000"/>
                  </a:solidFill>
                  <a:round/>
                  <a:headEnd type="none" w="sm" len="sm"/>
                  <a:tailEnd type="none" w="sm" len="sm"/>
                </a:ln>
                <a:effectLst/>
              </p:spPr>
              <p:txBody>
                <a:bodyPr/>
                <a:lstStyle/>
                <a:p>
                  <a:endParaRPr lang="en-US"/>
                </a:p>
              </p:txBody>
            </p:sp>
            <p:sp>
              <p:nvSpPr>
                <p:cNvPr id="952330" name="Line 1034"/>
                <p:cNvSpPr>
                  <a:spLocks noChangeShapeType="1"/>
                </p:cNvSpPr>
                <p:nvPr/>
              </p:nvSpPr>
              <p:spPr bwMode="auto">
                <a:xfrm flipV="1">
                  <a:off x="2896" y="2315"/>
                  <a:ext cx="2613" cy="204"/>
                </a:xfrm>
                <a:prstGeom prst="line">
                  <a:avLst/>
                </a:prstGeom>
                <a:noFill/>
                <a:ln w="25400">
                  <a:solidFill>
                    <a:srgbClr val="FF0000"/>
                  </a:solidFill>
                  <a:round/>
                  <a:headEnd type="none" w="sm" len="sm"/>
                  <a:tailEnd type="none" w="sm" len="sm"/>
                </a:ln>
                <a:effectLst/>
              </p:spPr>
              <p:txBody>
                <a:bodyPr/>
                <a:lstStyle/>
                <a:p>
                  <a:endParaRPr lang="en-US"/>
                </a:p>
              </p:txBody>
            </p:sp>
            <p:sp>
              <p:nvSpPr>
                <p:cNvPr id="952331" name="Line 1035"/>
                <p:cNvSpPr>
                  <a:spLocks noChangeShapeType="1"/>
                </p:cNvSpPr>
                <p:nvPr/>
              </p:nvSpPr>
              <p:spPr bwMode="auto">
                <a:xfrm flipV="1">
                  <a:off x="3127" y="2328"/>
                  <a:ext cx="2362" cy="735"/>
                </a:xfrm>
                <a:prstGeom prst="line">
                  <a:avLst/>
                </a:prstGeom>
                <a:noFill/>
                <a:ln w="25400">
                  <a:solidFill>
                    <a:srgbClr val="FF0000"/>
                  </a:solidFill>
                  <a:round/>
                  <a:headEnd type="none" w="sm" len="sm"/>
                  <a:tailEnd type="none" w="sm" len="sm"/>
                </a:ln>
                <a:effectLst/>
              </p:spPr>
              <p:txBody>
                <a:bodyPr/>
                <a:lstStyle/>
                <a:p>
                  <a:endParaRPr lang="en-US"/>
                </a:p>
              </p:txBody>
            </p:sp>
            <p:sp>
              <p:nvSpPr>
                <p:cNvPr id="952332" name="Line 1036"/>
                <p:cNvSpPr>
                  <a:spLocks noChangeShapeType="1"/>
                </p:cNvSpPr>
                <p:nvPr/>
              </p:nvSpPr>
              <p:spPr bwMode="auto">
                <a:xfrm flipV="1">
                  <a:off x="3212" y="2307"/>
                  <a:ext cx="2294" cy="986"/>
                </a:xfrm>
                <a:prstGeom prst="line">
                  <a:avLst/>
                </a:prstGeom>
                <a:noFill/>
                <a:ln w="25400">
                  <a:solidFill>
                    <a:srgbClr val="FF0000"/>
                  </a:solidFill>
                  <a:round/>
                  <a:headEnd type="none" w="sm" len="sm"/>
                  <a:tailEnd type="none" w="sm" len="sm"/>
                </a:ln>
                <a:effectLst/>
              </p:spPr>
              <p:txBody>
                <a:bodyPr/>
                <a:lstStyle/>
                <a:p>
                  <a:endParaRPr lang="en-US"/>
                </a:p>
              </p:txBody>
            </p:sp>
            <p:sp>
              <p:nvSpPr>
                <p:cNvPr id="952333" name="Text Box 1037"/>
                <p:cNvSpPr txBox="1">
                  <a:spLocks noChangeArrowheads="1"/>
                </p:cNvSpPr>
                <p:nvPr/>
              </p:nvSpPr>
              <p:spPr bwMode="auto">
                <a:xfrm>
                  <a:off x="5136" y="1968"/>
                  <a:ext cx="480" cy="231"/>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VP1</a:t>
                  </a:r>
                </a:p>
              </p:txBody>
            </p:sp>
          </p:grpSp>
          <p:grpSp>
            <p:nvGrpSpPr>
              <p:cNvPr id="952338" name="Group 1042"/>
              <p:cNvGrpSpPr>
                <a:grpSpLocks/>
              </p:cNvGrpSpPr>
              <p:nvPr/>
            </p:nvGrpSpPr>
            <p:grpSpPr bwMode="auto">
              <a:xfrm>
                <a:off x="576" y="2640"/>
                <a:ext cx="2400" cy="1488"/>
                <a:chOff x="912" y="2352"/>
                <a:chExt cx="1488" cy="864"/>
              </a:xfrm>
            </p:grpSpPr>
            <p:sp>
              <p:nvSpPr>
                <p:cNvPr id="952335" name="Line 1039"/>
                <p:cNvSpPr>
                  <a:spLocks noChangeShapeType="1"/>
                </p:cNvSpPr>
                <p:nvPr/>
              </p:nvSpPr>
              <p:spPr bwMode="auto">
                <a:xfrm flipV="1">
                  <a:off x="1728" y="2352"/>
                  <a:ext cx="0" cy="864"/>
                </a:xfrm>
                <a:prstGeom prst="line">
                  <a:avLst/>
                </a:prstGeom>
                <a:noFill/>
                <a:ln w="38100">
                  <a:solidFill>
                    <a:srgbClr val="0000FF"/>
                  </a:solidFill>
                  <a:round/>
                  <a:headEnd type="none" w="sm" len="sm"/>
                  <a:tailEnd type="stealth" w="lg" len="med"/>
                </a:ln>
                <a:effectLst/>
              </p:spPr>
              <p:txBody>
                <a:bodyPr/>
                <a:lstStyle/>
                <a:p>
                  <a:endParaRPr lang="en-US"/>
                </a:p>
              </p:txBody>
            </p:sp>
            <p:sp>
              <p:nvSpPr>
                <p:cNvPr id="952336" name="Line 1040"/>
                <p:cNvSpPr>
                  <a:spLocks noChangeShapeType="1"/>
                </p:cNvSpPr>
                <p:nvPr/>
              </p:nvSpPr>
              <p:spPr bwMode="auto">
                <a:xfrm flipV="1">
                  <a:off x="1728" y="2544"/>
                  <a:ext cx="672" cy="672"/>
                </a:xfrm>
                <a:prstGeom prst="line">
                  <a:avLst/>
                </a:prstGeom>
                <a:noFill/>
                <a:ln w="38100">
                  <a:solidFill>
                    <a:srgbClr val="0000FF"/>
                  </a:solidFill>
                  <a:round/>
                  <a:headEnd type="none" w="sm" len="sm"/>
                  <a:tailEnd type="stealth" w="lg" len="med"/>
                </a:ln>
                <a:effectLst/>
              </p:spPr>
              <p:txBody>
                <a:bodyPr/>
                <a:lstStyle/>
                <a:p>
                  <a:endParaRPr lang="en-US"/>
                </a:p>
              </p:txBody>
            </p:sp>
            <p:sp>
              <p:nvSpPr>
                <p:cNvPr id="952337" name="Line 1041"/>
                <p:cNvSpPr>
                  <a:spLocks noChangeShapeType="1"/>
                </p:cNvSpPr>
                <p:nvPr/>
              </p:nvSpPr>
              <p:spPr bwMode="auto">
                <a:xfrm flipH="1">
                  <a:off x="912" y="3216"/>
                  <a:ext cx="816" cy="0"/>
                </a:xfrm>
                <a:prstGeom prst="line">
                  <a:avLst/>
                </a:prstGeom>
                <a:noFill/>
                <a:ln w="38100">
                  <a:solidFill>
                    <a:srgbClr val="0000FF"/>
                  </a:solidFill>
                  <a:round/>
                  <a:headEnd type="none" w="sm" len="sm"/>
                  <a:tailEnd type="stealth" w="lg" len="med"/>
                </a:ln>
                <a:effectLst/>
              </p:spPr>
              <p:txBody>
                <a:bodyPr/>
                <a:lstStyle/>
                <a:p>
                  <a:endParaRPr lang="en-US"/>
                </a:p>
              </p:txBody>
            </p:sp>
          </p:grpSp>
          <p:sp>
            <p:nvSpPr>
              <p:cNvPr id="952339" name="Line 1043"/>
              <p:cNvSpPr>
                <a:spLocks noChangeShapeType="1"/>
              </p:cNvSpPr>
              <p:nvPr/>
            </p:nvSpPr>
            <p:spPr bwMode="auto">
              <a:xfrm flipV="1">
                <a:off x="1872" y="2326"/>
                <a:ext cx="3608" cy="1802"/>
              </a:xfrm>
              <a:prstGeom prst="line">
                <a:avLst/>
              </a:prstGeom>
              <a:noFill/>
              <a:ln w="38100">
                <a:solidFill>
                  <a:srgbClr val="FFFF00"/>
                </a:solidFill>
                <a:round/>
                <a:headEnd type="none" w="sm" len="sm"/>
                <a:tailEnd type="stealth" w="lg" len="med"/>
              </a:ln>
              <a:effectLst/>
            </p:spPr>
            <p:txBody>
              <a:bodyPr/>
              <a:lstStyle/>
              <a:p>
                <a:endParaRPr lang="en-US"/>
              </a:p>
            </p:txBody>
          </p:sp>
          <p:sp>
            <p:nvSpPr>
              <p:cNvPr id="952341" name="Text Box 1045"/>
              <p:cNvSpPr txBox="1">
                <a:spLocks noChangeArrowheads="1"/>
              </p:cNvSpPr>
              <p:nvPr/>
            </p:nvSpPr>
            <p:spPr bwMode="auto">
              <a:xfrm>
                <a:off x="1632" y="2352"/>
                <a:ext cx="336" cy="231"/>
              </a:xfrm>
              <a:prstGeom prst="rect">
                <a:avLst/>
              </a:prstGeom>
              <a:noFill/>
              <a:ln w="38100">
                <a:noFill/>
                <a:miter lim="800000"/>
                <a:headEnd type="none" w="sm" len="sm"/>
                <a:tailEnd type="none" w="lg" len="med"/>
              </a:ln>
              <a:effectLst/>
            </p:spPr>
            <p:txBody>
              <a:bodyPr>
                <a:spAutoFit/>
              </a:bodyPr>
              <a:lstStyle/>
              <a:p>
                <a:pPr>
                  <a:spcBef>
                    <a:spcPct val="50000"/>
                  </a:spcBef>
                </a:pPr>
                <a:r>
                  <a:rPr lang="en-US" dirty="0">
                    <a:solidFill>
                      <a:srgbClr val="0066CC"/>
                    </a:solidFill>
                  </a:rPr>
                  <a:t>Y</a:t>
                </a:r>
              </a:p>
            </p:txBody>
          </p:sp>
          <p:sp>
            <p:nvSpPr>
              <p:cNvPr id="952343" name="Text Box 1047"/>
              <p:cNvSpPr txBox="1">
                <a:spLocks noChangeArrowheads="1"/>
              </p:cNvSpPr>
              <p:nvPr/>
            </p:nvSpPr>
            <p:spPr bwMode="auto">
              <a:xfrm>
                <a:off x="432" y="3840"/>
                <a:ext cx="336" cy="231"/>
              </a:xfrm>
              <a:prstGeom prst="rect">
                <a:avLst/>
              </a:prstGeom>
              <a:noFill/>
              <a:ln w="38100">
                <a:noFill/>
                <a:miter lim="800000"/>
                <a:headEnd type="none" w="sm" len="sm"/>
                <a:tailEnd type="none" w="lg" len="med"/>
              </a:ln>
              <a:effectLst/>
            </p:spPr>
            <p:txBody>
              <a:bodyPr>
                <a:spAutoFit/>
              </a:bodyPr>
              <a:lstStyle/>
              <a:p>
                <a:pPr>
                  <a:spcBef>
                    <a:spcPct val="50000"/>
                  </a:spcBef>
                </a:pPr>
                <a:r>
                  <a:rPr lang="en-US" dirty="0">
                    <a:solidFill>
                      <a:srgbClr val="0066CC"/>
                    </a:solidFill>
                  </a:rPr>
                  <a:t>X</a:t>
                </a:r>
              </a:p>
            </p:txBody>
          </p:sp>
          <p:sp>
            <p:nvSpPr>
              <p:cNvPr id="952345" name="Text Box 1049"/>
              <p:cNvSpPr txBox="1">
                <a:spLocks noChangeArrowheads="1"/>
              </p:cNvSpPr>
              <p:nvPr/>
            </p:nvSpPr>
            <p:spPr bwMode="auto">
              <a:xfrm>
                <a:off x="2784" y="2736"/>
                <a:ext cx="336" cy="231"/>
              </a:xfrm>
              <a:prstGeom prst="rect">
                <a:avLst/>
              </a:prstGeom>
              <a:noFill/>
              <a:ln w="38100">
                <a:noFill/>
                <a:miter lim="800000"/>
                <a:headEnd type="none" w="sm" len="sm"/>
                <a:tailEnd type="none" w="lg" len="med"/>
              </a:ln>
              <a:effectLst/>
            </p:spPr>
            <p:txBody>
              <a:bodyPr>
                <a:spAutoFit/>
              </a:bodyPr>
              <a:lstStyle/>
              <a:p>
                <a:pPr>
                  <a:spcBef>
                    <a:spcPct val="50000"/>
                  </a:spcBef>
                </a:pPr>
                <a:r>
                  <a:rPr lang="en-US">
                    <a:solidFill>
                      <a:srgbClr val="0066CC"/>
                    </a:solidFill>
                  </a:rPr>
                  <a:t>Z</a:t>
                </a:r>
              </a:p>
            </p:txBody>
          </p:sp>
        </p:gr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6962" name="Rectangle 2"/>
          <p:cNvSpPr>
            <a:spLocks noGrp="1" noChangeArrowheads="1"/>
          </p:cNvSpPr>
          <p:nvPr>
            <p:ph type="title"/>
          </p:nvPr>
        </p:nvSpPr>
        <p:spPr>
          <a:xfrm>
            <a:off x="3505200" y="457200"/>
            <a:ext cx="5334000" cy="457200"/>
          </a:xfrm>
        </p:spPr>
        <p:txBody>
          <a:bodyPr/>
          <a:lstStyle/>
          <a:p>
            <a:r>
              <a:rPr lang="en-US"/>
              <a:t>Estimating the Image Center</a:t>
            </a:r>
          </a:p>
        </p:txBody>
      </p:sp>
      <p:sp>
        <p:nvSpPr>
          <p:cNvPr id="936963" name="Rectangle 3"/>
          <p:cNvSpPr>
            <a:spLocks noGrp="1" noChangeArrowheads="1"/>
          </p:cNvSpPr>
          <p:nvPr>
            <p:ph type="body" idx="1"/>
          </p:nvPr>
        </p:nvSpPr>
        <p:spPr>
          <a:xfrm>
            <a:off x="457200" y="1143000"/>
            <a:ext cx="8534400" cy="1600200"/>
          </a:xfrm>
          <a:noFill/>
          <a:ln/>
        </p:spPr>
        <p:txBody>
          <a:bodyPr/>
          <a:lstStyle/>
          <a:p>
            <a:r>
              <a:rPr lang="en-US" sz="2000" dirty="0"/>
              <a:t>Vanishing points:</a:t>
            </a:r>
          </a:p>
          <a:p>
            <a:pPr lvl="1"/>
            <a:r>
              <a:rPr lang="en-US" sz="2000" dirty="0"/>
              <a:t>Due to perspective, all parallel lines in 3D space appear to meet in a point on the image - the vanishing point, which is the common intersection of all the image lines</a:t>
            </a:r>
          </a:p>
          <a:p>
            <a:pPr lvl="1"/>
            <a:endParaRPr lang="en-US" sz="2000" dirty="0">
              <a:latin typeface="Symbol" pitchFamily="18" charset="2"/>
            </a:endParaRPr>
          </a:p>
        </p:txBody>
      </p:sp>
      <p:sp>
        <p:nvSpPr>
          <p:cNvPr id="936964" name="Rectangle 4"/>
          <p:cNvSpPr>
            <a:spLocks noChangeArrowheads="1"/>
          </p:cNvSpPr>
          <p:nvPr/>
        </p:nvSpPr>
        <p:spPr bwMode="auto">
          <a:xfrm>
            <a:off x="533400" y="5715000"/>
            <a:ext cx="7696200" cy="1219200"/>
          </a:xfrm>
          <a:prstGeom prst="rect">
            <a:avLst/>
          </a:prstGeom>
          <a:noFill/>
          <a:ln w="12700">
            <a:noFill/>
            <a:miter lim="800000"/>
            <a:headEnd/>
            <a:tailEnd/>
          </a:ln>
          <a:effectLst/>
        </p:spPr>
        <p:txBody>
          <a:bodyPr lIns="90487" tIns="44450" rIns="90487" bIns="44450"/>
          <a:lstStyle/>
          <a:p>
            <a:pPr marL="742950" lvl="1" indent="-285750">
              <a:spcBef>
                <a:spcPct val="20000"/>
              </a:spcBef>
              <a:buClr>
                <a:schemeClr val="tx2"/>
              </a:buClr>
              <a:buSzPct val="70000"/>
              <a:buFont typeface="Zapf Dingbats" charset="2"/>
              <a:buChar char="l"/>
            </a:pPr>
            <a:endParaRPr lang="en-US" b="0">
              <a:solidFill>
                <a:srgbClr val="C0C0C0"/>
              </a:solidFill>
            </a:endParaRPr>
          </a:p>
          <a:p>
            <a:pPr marL="342900" indent="-342900">
              <a:spcBef>
                <a:spcPct val="20000"/>
              </a:spcBef>
              <a:buClr>
                <a:srgbClr val="0066FF"/>
              </a:buClr>
              <a:buSzPct val="75000"/>
              <a:buFont typeface="Zapf Dingbats" charset="2"/>
              <a:buChar char="n"/>
            </a:pPr>
            <a:endParaRPr lang="en-US" b="0">
              <a:solidFill>
                <a:srgbClr val="C0C0C0"/>
              </a:solidFill>
            </a:endParaRPr>
          </a:p>
        </p:txBody>
      </p:sp>
      <p:grpSp>
        <p:nvGrpSpPr>
          <p:cNvPr id="936978" name="Group 18"/>
          <p:cNvGrpSpPr>
            <a:grpSpLocks/>
          </p:cNvGrpSpPr>
          <p:nvPr/>
        </p:nvGrpSpPr>
        <p:grpSpPr bwMode="auto">
          <a:xfrm>
            <a:off x="381000" y="3124200"/>
            <a:ext cx="8534400" cy="3276600"/>
            <a:chOff x="240" y="1968"/>
            <a:chExt cx="5376" cy="2064"/>
          </a:xfrm>
        </p:grpSpPr>
        <p:pic>
          <p:nvPicPr>
            <p:cNvPr id="936965" name="Picture 5" descr="scan2"/>
            <p:cNvPicPr>
              <a:picLocks noChangeAspect="1" noChangeArrowheads="1"/>
            </p:cNvPicPr>
            <p:nvPr/>
          </p:nvPicPr>
          <p:blipFill>
            <a:blip r:embed="rId3" cstate="print"/>
            <a:srcRect/>
            <a:stretch>
              <a:fillRect/>
            </a:stretch>
          </p:blipFill>
          <p:spPr bwMode="auto">
            <a:xfrm>
              <a:off x="2160" y="2160"/>
              <a:ext cx="1728" cy="1704"/>
            </a:xfrm>
            <a:prstGeom prst="rect">
              <a:avLst/>
            </a:prstGeom>
            <a:noFill/>
          </p:spPr>
        </p:pic>
        <p:sp>
          <p:nvSpPr>
            <p:cNvPr id="936966" name="Line 6"/>
            <p:cNvSpPr>
              <a:spLocks noChangeShapeType="1"/>
            </p:cNvSpPr>
            <p:nvPr/>
          </p:nvSpPr>
          <p:spPr bwMode="auto">
            <a:xfrm>
              <a:off x="2688" y="2256"/>
              <a:ext cx="2832" cy="48"/>
            </a:xfrm>
            <a:prstGeom prst="line">
              <a:avLst/>
            </a:prstGeom>
            <a:noFill/>
            <a:ln w="25400">
              <a:solidFill>
                <a:srgbClr val="FF0000"/>
              </a:solidFill>
              <a:round/>
              <a:headEnd type="none" w="sm" len="sm"/>
              <a:tailEnd type="none" w="sm" len="sm"/>
            </a:ln>
            <a:effectLst/>
          </p:spPr>
          <p:txBody>
            <a:bodyPr/>
            <a:lstStyle/>
            <a:p>
              <a:endParaRPr lang="en-US"/>
            </a:p>
          </p:txBody>
        </p:sp>
        <p:sp>
          <p:nvSpPr>
            <p:cNvPr id="936967" name="Line 7"/>
            <p:cNvSpPr>
              <a:spLocks noChangeShapeType="1"/>
            </p:cNvSpPr>
            <p:nvPr/>
          </p:nvSpPr>
          <p:spPr bwMode="auto">
            <a:xfrm flipV="1">
              <a:off x="3312" y="2304"/>
              <a:ext cx="2208" cy="1440"/>
            </a:xfrm>
            <a:prstGeom prst="line">
              <a:avLst/>
            </a:prstGeom>
            <a:noFill/>
            <a:ln w="25400">
              <a:solidFill>
                <a:srgbClr val="FF0000"/>
              </a:solidFill>
              <a:round/>
              <a:headEnd type="none" w="sm" len="sm"/>
              <a:tailEnd type="none" w="sm" len="sm"/>
            </a:ln>
            <a:effectLst/>
          </p:spPr>
          <p:txBody>
            <a:bodyPr/>
            <a:lstStyle/>
            <a:p>
              <a:endParaRPr lang="en-US"/>
            </a:p>
          </p:txBody>
        </p:sp>
        <p:sp>
          <p:nvSpPr>
            <p:cNvPr id="936968" name="Line 8"/>
            <p:cNvSpPr>
              <a:spLocks noChangeShapeType="1"/>
            </p:cNvSpPr>
            <p:nvPr/>
          </p:nvSpPr>
          <p:spPr bwMode="auto">
            <a:xfrm flipV="1">
              <a:off x="3024" y="2315"/>
              <a:ext cx="2496" cy="528"/>
            </a:xfrm>
            <a:prstGeom prst="line">
              <a:avLst/>
            </a:prstGeom>
            <a:noFill/>
            <a:ln w="25400">
              <a:solidFill>
                <a:srgbClr val="FF0000"/>
              </a:solidFill>
              <a:round/>
              <a:headEnd type="none" w="sm" len="sm"/>
              <a:tailEnd type="none" w="sm" len="sm"/>
            </a:ln>
            <a:effectLst/>
          </p:spPr>
          <p:txBody>
            <a:bodyPr/>
            <a:lstStyle/>
            <a:p>
              <a:endParaRPr lang="en-US"/>
            </a:p>
          </p:txBody>
        </p:sp>
        <p:sp>
          <p:nvSpPr>
            <p:cNvPr id="936969" name="Line 9"/>
            <p:cNvSpPr>
              <a:spLocks noChangeShapeType="1"/>
            </p:cNvSpPr>
            <p:nvPr/>
          </p:nvSpPr>
          <p:spPr bwMode="auto">
            <a:xfrm flipV="1">
              <a:off x="667" y="2250"/>
              <a:ext cx="2016" cy="1776"/>
            </a:xfrm>
            <a:prstGeom prst="line">
              <a:avLst/>
            </a:prstGeom>
            <a:noFill/>
            <a:ln w="25400">
              <a:solidFill>
                <a:srgbClr val="0066FF"/>
              </a:solidFill>
              <a:round/>
              <a:headEnd type="none" w="sm" len="sm"/>
              <a:tailEnd type="none" w="sm" len="sm"/>
            </a:ln>
            <a:effectLst/>
          </p:spPr>
          <p:txBody>
            <a:bodyPr/>
            <a:lstStyle/>
            <a:p>
              <a:endParaRPr lang="en-US"/>
            </a:p>
          </p:txBody>
        </p:sp>
        <p:sp>
          <p:nvSpPr>
            <p:cNvPr id="936970" name="Line 10"/>
            <p:cNvSpPr>
              <a:spLocks noChangeShapeType="1"/>
            </p:cNvSpPr>
            <p:nvPr/>
          </p:nvSpPr>
          <p:spPr bwMode="auto">
            <a:xfrm flipV="1">
              <a:off x="666" y="3744"/>
              <a:ext cx="2646" cy="282"/>
            </a:xfrm>
            <a:prstGeom prst="line">
              <a:avLst/>
            </a:prstGeom>
            <a:noFill/>
            <a:ln w="25400">
              <a:solidFill>
                <a:srgbClr val="0066FF"/>
              </a:solidFill>
              <a:round/>
              <a:headEnd type="none" w="sm" len="sm"/>
              <a:tailEnd type="none" w="sm" len="sm"/>
            </a:ln>
            <a:effectLst/>
          </p:spPr>
          <p:txBody>
            <a:bodyPr/>
            <a:lstStyle/>
            <a:p>
              <a:endParaRPr lang="en-US"/>
            </a:p>
          </p:txBody>
        </p:sp>
        <p:sp>
          <p:nvSpPr>
            <p:cNvPr id="936971" name="Line 11"/>
            <p:cNvSpPr>
              <a:spLocks noChangeShapeType="1"/>
            </p:cNvSpPr>
            <p:nvPr/>
          </p:nvSpPr>
          <p:spPr bwMode="auto">
            <a:xfrm flipV="1">
              <a:off x="700" y="2900"/>
              <a:ext cx="2174" cy="1109"/>
            </a:xfrm>
            <a:prstGeom prst="line">
              <a:avLst/>
            </a:prstGeom>
            <a:noFill/>
            <a:ln w="25400">
              <a:solidFill>
                <a:srgbClr val="0066FF"/>
              </a:solidFill>
              <a:round/>
              <a:headEnd type="none" w="sm" len="sm"/>
              <a:tailEnd type="none" w="sm" len="sm"/>
            </a:ln>
            <a:effectLst/>
          </p:spPr>
          <p:txBody>
            <a:bodyPr/>
            <a:lstStyle/>
            <a:p>
              <a:endParaRPr lang="en-US"/>
            </a:p>
          </p:txBody>
        </p:sp>
        <p:sp>
          <p:nvSpPr>
            <p:cNvPr id="936972" name="Line 12"/>
            <p:cNvSpPr>
              <a:spLocks noChangeShapeType="1"/>
            </p:cNvSpPr>
            <p:nvPr/>
          </p:nvSpPr>
          <p:spPr bwMode="auto">
            <a:xfrm flipV="1">
              <a:off x="672" y="3360"/>
              <a:ext cx="2400" cy="672"/>
            </a:xfrm>
            <a:prstGeom prst="line">
              <a:avLst/>
            </a:prstGeom>
            <a:noFill/>
            <a:ln w="25400">
              <a:solidFill>
                <a:srgbClr val="0066FF"/>
              </a:solidFill>
              <a:round/>
              <a:headEnd type="none" w="sm" len="sm"/>
              <a:tailEnd type="none" w="sm" len="sm"/>
            </a:ln>
            <a:effectLst/>
          </p:spPr>
          <p:txBody>
            <a:bodyPr/>
            <a:lstStyle/>
            <a:p>
              <a:endParaRPr lang="en-US"/>
            </a:p>
          </p:txBody>
        </p:sp>
        <p:sp>
          <p:nvSpPr>
            <p:cNvPr id="936973" name="Line 13"/>
            <p:cNvSpPr>
              <a:spLocks noChangeShapeType="1"/>
            </p:cNvSpPr>
            <p:nvPr/>
          </p:nvSpPr>
          <p:spPr bwMode="auto">
            <a:xfrm flipV="1">
              <a:off x="2896" y="2315"/>
              <a:ext cx="2613" cy="204"/>
            </a:xfrm>
            <a:prstGeom prst="line">
              <a:avLst/>
            </a:prstGeom>
            <a:noFill/>
            <a:ln w="25400">
              <a:solidFill>
                <a:srgbClr val="FF0000"/>
              </a:solidFill>
              <a:round/>
              <a:headEnd type="none" w="sm" len="sm"/>
              <a:tailEnd type="none" w="sm" len="sm"/>
            </a:ln>
            <a:effectLst/>
          </p:spPr>
          <p:txBody>
            <a:bodyPr/>
            <a:lstStyle/>
            <a:p>
              <a:endParaRPr lang="en-US"/>
            </a:p>
          </p:txBody>
        </p:sp>
        <p:sp>
          <p:nvSpPr>
            <p:cNvPr id="936974" name="Line 14"/>
            <p:cNvSpPr>
              <a:spLocks noChangeShapeType="1"/>
            </p:cNvSpPr>
            <p:nvPr/>
          </p:nvSpPr>
          <p:spPr bwMode="auto">
            <a:xfrm flipV="1">
              <a:off x="3127" y="2328"/>
              <a:ext cx="2362" cy="735"/>
            </a:xfrm>
            <a:prstGeom prst="line">
              <a:avLst/>
            </a:prstGeom>
            <a:noFill/>
            <a:ln w="25400">
              <a:solidFill>
                <a:srgbClr val="FF0000"/>
              </a:solidFill>
              <a:round/>
              <a:headEnd type="none" w="sm" len="sm"/>
              <a:tailEnd type="none" w="sm" len="sm"/>
            </a:ln>
            <a:effectLst/>
          </p:spPr>
          <p:txBody>
            <a:bodyPr/>
            <a:lstStyle/>
            <a:p>
              <a:endParaRPr lang="en-US"/>
            </a:p>
          </p:txBody>
        </p:sp>
        <p:sp>
          <p:nvSpPr>
            <p:cNvPr id="936975" name="Line 15"/>
            <p:cNvSpPr>
              <a:spLocks noChangeShapeType="1"/>
            </p:cNvSpPr>
            <p:nvPr/>
          </p:nvSpPr>
          <p:spPr bwMode="auto">
            <a:xfrm flipV="1">
              <a:off x="3212" y="2307"/>
              <a:ext cx="2294" cy="986"/>
            </a:xfrm>
            <a:prstGeom prst="line">
              <a:avLst/>
            </a:prstGeom>
            <a:noFill/>
            <a:ln w="25400">
              <a:solidFill>
                <a:srgbClr val="FF0000"/>
              </a:solidFill>
              <a:round/>
              <a:headEnd type="none" w="sm" len="sm"/>
              <a:tailEnd type="none" w="sm" len="sm"/>
            </a:ln>
            <a:effectLst/>
          </p:spPr>
          <p:txBody>
            <a:bodyPr/>
            <a:lstStyle/>
            <a:p>
              <a:endParaRPr lang="en-US"/>
            </a:p>
          </p:txBody>
        </p:sp>
        <p:sp>
          <p:nvSpPr>
            <p:cNvPr id="936976" name="Text Box 16"/>
            <p:cNvSpPr txBox="1">
              <a:spLocks noChangeArrowheads="1"/>
            </p:cNvSpPr>
            <p:nvPr/>
          </p:nvSpPr>
          <p:spPr bwMode="auto">
            <a:xfrm>
              <a:off x="5136" y="1968"/>
              <a:ext cx="480" cy="231"/>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VP1</a:t>
              </a:r>
            </a:p>
          </p:txBody>
        </p:sp>
        <p:sp>
          <p:nvSpPr>
            <p:cNvPr id="936977" name="Text Box 17"/>
            <p:cNvSpPr txBox="1">
              <a:spLocks noChangeArrowheads="1"/>
            </p:cNvSpPr>
            <p:nvPr/>
          </p:nvSpPr>
          <p:spPr bwMode="auto">
            <a:xfrm>
              <a:off x="240" y="3696"/>
              <a:ext cx="480" cy="231"/>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VP2</a:t>
              </a: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9034" name="Rectangle 26"/>
          <p:cNvSpPr>
            <a:spLocks noChangeArrowheads="1"/>
          </p:cNvSpPr>
          <p:nvPr/>
        </p:nvSpPr>
        <p:spPr bwMode="auto">
          <a:xfrm>
            <a:off x="609600" y="1524000"/>
            <a:ext cx="3733800" cy="1066800"/>
          </a:xfrm>
          <a:prstGeom prst="rect">
            <a:avLst/>
          </a:prstGeom>
          <a:solidFill>
            <a:srgbClr val="FFCC99"/>
          </a:solidFill>
          <a:ln w="38100">
            <a:noFill/>
            <a:miter lim="800000"/>
            <a:headEnd type="none" w="sm" len="sm"/>
            <a:tailEnd type="none" w="lg" len="med"/>
          </a:ln>
          <a:effectLst/>
        </p:spPr>
        <p:txBody>
          <a:bodyPr wrap="none" anchor="ctr"/>
          <a:lstStyle/>
          <a:p>
            <a:endParaRPr lang="en-US"/>
          </a:p>
        </p:txBody>
      </p:sp>
      <p:sp>
        <p:nvSpPr>
          <p:cNvPr id="939010" name="Rectangle 2"/>
          <p:cNvSpPr>
            <a:spLocks noGrp="1" noChangeArrowheads="1"/>
          </p:cNvSpPr>
          <p:nvPr>
            <p:ph type="title"/>
          </p:nvPr>
        </p:nvSpPr>
        <p:spPr>
          <a:xfrm>
            <a:off x="3505200" y="457200"/>
            <a:ext cx="5334000" cy="457200"/>
          </a:xfrm>
        </p:spPr>
        <p:txBody>
          <a:bodyPr/>
          <a:lstStyle/>
          <a:p>
            <a:r>
              <a:rPr lang="en-US"/>
              <a:t>Estimating the Image Center</a:t>
            </a:r>
          </a:p>
        </p:txBody>
      </p:sp>
      <p:sp>
        <p:nvSpPr>
          <p:cNvPr id="939011" name="Rectangle 3"/>
          <p:cNvSpPr>
            <a:spLocks noGrp="1" noChangeArrowheads="1"/>
          </p:cNvSpPr>
          <p:nvPr>
            <p:ph type="body" idx="1"/>
          </p:nvPr>
        </p:nvSpPr>
        <p:spPr>
          <a:xfrm>
            <a:off x="228600" y="1143000"/>
            <a:ext cx="3810000" cy="5410200"/>
          </a:xfrm>
          <a:noFill/>
          <a:ln/>
        </p:spPr>
        <p:txBody>
          <a:bodyPr/>
          <a:lstStyle/>
          <a:p>
            <a:r>
              <a:rPr lang="en-US" sz="2000" dirty="0"/>
              <a:t>Orthocenter Theorem:</a:t>
            </a:r>
          </a:p>
          <a:p>
            <a:pPr lvl="1"/>
            <a:r>
              <a:rPr lang="en-US" sz="2000" dirty="0"/>
              <a:t>Input: three mutually orthogonal sets of parallel lines in an image</a:t>
            </a:r>
          </a:p>
          <a:p>
            <a:pPr lvl="1"/>
            <a:r>
              <a:rPr lang="en-US" sz="2000" dirty="0"/>
              <a:t>T: a triangle on the image plane defined by the three vanishing points</a:t>
            </a:r>
          </a:p>
          <a:p>
            <a:pPr lvl="1"/>
            <a:r>
              <a:rPr lang="en-US" sz="2000" dirty="0"/>
              <a:t>Image center = orthocenter of triangle T</a:t>
            </a:r>
          </a:p>
          <a:p>
            <a:pPr lvl="1"/>
            <a:r>
              <a:rPr lang="en-US" sz="2000" dirty="0"/>
              <a:t>Orthocenter of a triangle is the common intersection of the three altitudes</a:t>
            </a:r>
          </a:p>
          <a:p>
            <a:pPr lvl="1"/>
            <a:endParaRPr lang="en-US" sz="2000" dirty="0"/>
          </a:p>
          <a:p>
            <a:pPr lvl="1"/>
            <a:endParaRPr lang="en-US" sz="2000" dirty="0">
              <a:latin typeface="Symbol" pitchFamily="18" charset="2"/>
            </a:endParaRPr>
          </a:p>
        </p:txBody>
      </p:sp>
      <p:sp>
        <p:nvSpPr>
          <p:cNvPr id="939012" name="Rectangle 4"/>
          <p:cNvSpPr>
            <a:spLocks noChangeArrowheads="1"/>
          </p:cNvSpPr>
          <p:nvPr/>
        </p:nvSpPr>
        <p:spPr bwMode="auto">
          <a:xfrm>
            <a:off x="533400" y="5715000"/>
            <a:ext cx="7696200" cy="1219200"/>
          </a:xfrm>
          <a:prstGeom prst="rect">
            <a:avLst/>
          </a:prstGeom>
          <a:noFill/>
          <a:ln w="12700">
            <a:noFill/>
            <a:miter lim="800000"/>
            <a:headEnd/>
            <a:tailEnd/>
          </a:ln>
          <a:effectLst/>
        </p:spPr>
        <p:txBody>
          <a:bodyPr lIns="90487" tIns="44450" rIns="90487" bIns="44450"/>
          <a:lstStyle/>
          <a:p>
            <a:pPr marL="742950" lvl="1" indent="-285750">
              <a:spcBef>
                <a:spcPct val="20000"/>
              </a:spcBef>
              <a:buClr>
                <a:schemeClr val="tx2"/>
              </a:buClr>
              <a:buSzPct val="70000"/>
              <a:buFont typeface="Zapf Dingbats" charset="2"/>
              <a:buChar char="l"/>
            </a:pPr>
            <a:endParaRPr lang="en-US" b="0">
              <a:solidFill>
                <a:srgbClr val="C0C0C0"/>
              </a:solidFill>
            </a:endParaRPr>
          </a:p>
          <a:p>
            <a:pPr marL="342900" indent="-342900">
              <a:spcBef>
                <a:spcPct val="20000"/>
              </a:spcBef>
              <a:buClr>
                <a:srgbClr val="0066FF"/>
              </a:buClr>
              <a:buSzPct val="75000"/>
              <a:buFont typeface="Zapf Dingbats" charset="2"/>
              <a:buChar char="n"/>
            </a:pPr>
            <a:endParaRPr lang="en-US" b="0">
              <a:solidFill>
                <a:srgbClr val="C0C0C0"/>
              </a:solidFill>
            </a:endParaRPr>
          </a:p>
        </p:txBody>
      </p:sp>
      <p:grpSp>
        <p:nvGrpSpPr>
          <p:cNvPr id="939033" name="Group 25"/>
          <p:cNvGrpSpPr>
            <a:grpSpLocks/>
          </p:cNvGrpSpPr>
          <p:nvPr/>
        </p:nvGrpSpPr>
        <p:grpSpPr bwMode="auto">
          <a:xfrm>
            <a:off x="4038600" y="152400"/>
            <a:ext cx="4652963" cy="6227763"/>
            <a:chOff x="2544" y="96"/>
            <a:chExt cx="2931" cy="3923"/>
          </a:xfrm>
        </p:grpSpPr>
        <p:sp>
          <p:nvSpPr>
            <p:cNvPr id="939025" name="Text Box 17"/>
            <p:cNvSpPr txBox="1">
              <a:spLocks noChangeAspect="1" noChangeArrowheads="1"/>
            </p:cNvSpPr>
            <p:nvPr/>
          </p:nvSpPr>
          <p:spPr bwMode="auto">
            <a:xfrm>
              <a:off x="4944" y="3120"/>
              <a:ext cx="531" cy="231"/>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VP1</a:t>
              </a:r>
            </a:p>
          </p:txBody>
        </p:sp>
        <p:grpSp>
          <p:nvGrpSpPr>
            <p:cNvPr id="939031" name="Group 23"/>
            <p:cNvGrpSpPr>
              <a:grpSpLocks/>
            </p:cNvGrpSpPr>
            <p:nvPr/>
          </p:nvGrpSpPr>
          <p:grpSpPr bwMode="auto">
            <a:xfrm>
              <a:off x="2544" y="96"/>
              <a:ext cx="2349" cy="3923"/>
              <a:chOff x="2544" y="96"/>
              <a:chExt cx="2349" cy="3923"/>
            </a:xfrm>
          </p:grpSpPr>
          <p:pic>
            <p:nvPicPr>
              <p:cNvPr id="939014" name="Picture 6" descr="scan2"/>
              <p:cNvPicPr>
                <a:picLocks noChangeAspect="1" noChangeArrowheads="1"/>
              </p:cNvPicPr>
              <p:nvPr/>
            </p:nvPicPr>
            <p:blipFill>
              <a:blip r:embed="rId3" cstate="print"/>
              <a:srcRect/>
              <a:stretch>
                <a:fillRect/>
              </a:stretch>
            </p:blipFill>
            <p:spPr bwMode="auto">
              <a:xfrm>
                <a:off x="3545" y="3156"/>
                <a:ext cx="693" cy="698"/>
              </a:xfrm>
              <a:prstGeom prst="rect">
                <a:avLst/>
              </a:prstGeom>
              <a:noFill/>
            </p:spPr>
          </p:pic>
          <p:sp>
            <p:nvSpPr>
              <p:cNvPr id="939015" name="Line 7"/>
              <p:cNvSpPr>
                <a:spLocks noChangeAspect="1" noChangeShapeType="1"/>
              </p:cNvSpPr>
              <p:nvPr/>
            </p:nvSpPr>
            <p:spPr bwMode="auto">
              <a:xfrm>
                <a:off x="3757" y="3195"/>
                <a:ext cx="1136" cy="20"/>
              </a:xfrm>
              <a:prstGeom prst="line">
                <a:avLst/>
              </a:prstGeom>
              <a:noFill/>
              <a:ln w="25400">
                <a:solidFill>
                  <a:srgbClr val="FF0000"/>
                </a:solidFill>
                <a:round/>
                <a:headEnd type="none" w="sm" len="sm"/>
                <a:tailEnd type="none" w="sm" len="sm"/>
              </a:ln>
              <a:effectLst/>
            </p:spPr>
            <p:txBody>
              <a:bodyPr/>
              <a:lstStyle/>
              <a:p>
                <a:endParaRPr lang="en-US"/>
              </a:p>
            </p:txBody>
          </p:sp>
          <p:sp>
            <p:nvSpPr>
              <p:cNvPr id="939016" name="Line 8"/>
              <p:cNvSpPr>
                <a:spLocks noChangeAspect="1" noChangeShapeType="1"/>
              </p:cNvSpPr>
              <p:nvPr/>
            </p:nvSpPr>
            <p:spPr bwMode="auto">
              <a:xfrm flipV="1">
                <a:off x="4007" y="3215"/>
                <a:ext cx="886" cy="589"/>
              </a:xfrm>
              <a:prstGeom prst="line">
                <a:avLst/>
              </a:prstGeom>
              <a:noFill/>
              <a:ln w="25400">
                <a:solidFill>
                  <a:srgbClr val="FF0000"/>
                </a:solidFill>
                <a:round/>
                <a:headEnd type="none" w="sm" len="sm"/>
                <a:tailEnd type="none" w="sm" len="sm"/>
              </a:ln>
              <a:effectLst/>
            </p:spPr>
            <p:txBody>
              <a:bodyPr/>
              <a:lstStyle/>
              <a:p>
                <a:endParaRPr lang="en-US"/>
              </a:p>
            </p:txBody>
          </p:sp>
          <p:sp>
            <p:nvSpPr>
              <p:cNvPr id="939018" name="Line 10"/>
              <p:cNvSpPr>
                <a:spLocks noChangeAspect="1" noChangeShapeType="1"/>
              </p:cNvSpPr>
              <p:nvPr/>
            </p:nvSpPr>
            <p:spPr bwMode="auto">
              <a:xfrm flipV="1">
                <a:off x="2946" y="3193"/>
                <a:ext cx="809" cy="727"/>
              </a:xfrm>
              <a:prstGeom prst="line">
                <a:avLst/>
              </a:prstGeom>
              <a:noFill/>
              <a:ln w="25400">
                <a:solidFill>
                  <a:srgbClr val="0066FF"/>
                </a:solidFill>
                <a:round/>
                <a:headEnd type="none" w="sm" len="sm"/>
                <a:tailEnd type="none" w="sm" len="sm"/>
              </a:ln>
              <a:effectLst/>
            </p:spPr>
            <p:txBody>
              <a:bodyPr/>
              <a:lstStyle/>
              <a:p>
                <a:endParaRPr lang="en-US"/>
              </a:p>
            </p:txBody>
          </p:sp>
          <p:sp>
            <p:nvSpPr>
              <p:cNvPr id="939019" name="Line 11"/>
              <p:cNvSpPr>
                <a:spLocks noChangeAspect="1" noChangeShapeType="1"/>
              </p:cNvSpPr>
              <p:nvPr/>
            </p:nvSpPr>
            <p:spPr bwMode="auto">
              <a:xfrm flipV="1">
                <a:off x="2946" y="3804"/>
                <a:ext cx="1061" cy="116"/>
              </a:xfrm>
              <a:prstGeom prst="line">
                <a:avLst/>
              </a:prstGeom>
              <a:noFill/>
              <a:ln w="25400">
                <a:solidFill>
                  <a:srgbClr val="0066FF"/>
                </a:solidFill>
                <a:round/>
                <a:headEnd type="none" w="sm" len="sm"/>
                <a:tailEnd type="none" w="sm" len="sm"/>
              </a:ln>
              <a:effectLst/>
            </p:spPr>
            <p:txBody>
              <a:bodyPr/>
              <a:lstStyle/>
              <a:p>
                <a:endParaRPr lang="en-US"/>
              </a:p>
            </p:txBody>
          </p:sp>
          <p:sp>
            <p:nvSpPr>
              <p:cNvPr id="939026" name="Text Box 18"/>
              <p:cNvSpPr txBox="1">
                <a:spLocks noChangeAspect="1" noChangeArrowheads="1"/>
              </p:cNvSpPr>
              <p:nvPr/>
            </p:nvSpPr>
            <p:spPr bwMode="auto">
              <a:xfrm>
                <a:off x="2544" y="3786"/>
                <a:ext cx="424" cy="23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VP2</a:t>
                </a:r>
              </a:p>
            </p:txBody>
          </p:sp>
          <p:sp>
            <p:nvSpPr>
              <p:cNvPr id="939027" name="Line 19"/>
              <p:cNvSpPr>
                <a:spLocks noChangeShapeType="1"/>
              </p:cNvSpPr>
              <p:nvPr/>
            </p:nvSpPr>
            <p:spPr bwMode="auto">
              <a:xfrm flipH="1" flipV="1">
                <a:off x="2592" y="192"/>
                <a:ext cx="1417" cy="3633"/>
              </a:xfrm>
              <a:prstGeom prst="line">
                <a:avLst/>
              </a:prstGeom>
              <a:noFill/>
              <a:ln w="25400">
                <a:solidFill>
                  <a:srgbClr val="00FF00"/>
                </a:solidFill>
                <a:round/>
                <a:headEnd type="none" w="sm" len="sm"/>
                <a:tailEnd type="none" w="sm" len="sm"/>
              </a:ln>
              <a:effectLst/>
            </p:spPr>
            <p:txBody>
              <a:bodyPr/>
              <a:lstStyle/>
              <a:p>
                <a:endParaRPr lang="en-US"/>
              </a:p>
            </p:txBody>
          </p:sp>
          <p:sp>
            <p:nvSpPr>
              <p:cNvPr id="939028" name="Line 20"/>
              <p:cNvSpPr>
                <a:spLocks noChangeShapeType="1"/>
              </p:cNvSpPr>
              <p:nvPr/>
            </p:nvSpPr>
            <p:spPr bwMode="auto">
              <a:xfrm flipH="1" flipV="1">
                <a:off x="2592" y="192"/>
                <a:ext cx="1628" cy="3477"/>
              </a:xfrm>
              <a:prstGeom prst="line">
                <a:avLst/>
              </a:prstGeom>
              <a:noFill/>
              <a:ln w="25400">
                <a:solidFill>
                  <a:srgbClr val="00FF00"/>
                </a:solidFill>
                <a:round/>
                <a:headEnd type="none" w="sm" len="sm"/>
                <a:tailEnd type="none" w="sm" len="sm"/>
              </a:ln>
              <a:effectLst/>
            </p:spPr>
            <p:txBody>
              <a:bodyPr/>
              <a:lstStyle/>
              <a:p>
                <a:endParaRPr lang="en-US"/>
              </a:p>
            </p:txBody>
          </p:sp>
          <p:sp>
            <p:nvSpPr>
              <p:cNvPr id="939029" name="Text Box 21"/>
              <p:cNvSpPr txBox="1">
                <a:spLocks noChangeAspect="1" noChangeArrowheads="1"/>
              </p:cNvSpPr>
              <p:nvPr/>
            </p:nvSpPr>
            <p:spPr bwMode="auto">
              <a:xfrm>
                <a:off x="2640" y="96"/>
                <a:ext cx="427" cy="231"/>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VP3</a:t>
                </a:r>
              </a:p>
            </p:txBody>
          </p:sp>
        </p:gr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3125" name="Rectangle 1045"/>
          <p:cNvSpPr>
            <a:spLocks noChangeArrowheads="1"/>
          </p:cNvSpPr>
          <p:nvPr/>
        </p:nvSpPr>
        <p:spPr bwMode="auto">
          <a:xfrm>
            <a:off x="381000" y="2514600"/>
            <a:ext cx="3733800" cy="990600"/>
          </a:xfrm>
          <a:prstGeom prst="rect">
            <a:avLst/>
          </a:prstGeom>
          <a:solidFill>
            <a:srgbClr val="FFCC99"/>
          </a:solidFill>
          <a:ln w="38100">
            <a:noFill/>
            <a:miter lim="800000"/>
            <a:headEnd type="none" w="sm" len="sm"/>
            <a:tailEnd type="none" w="lg" len="med"/>
          </a:ln>
          <a:effectLst/>
        </p:spPr>
        <p:txBody>
          <a:bodyPr wrap="none" anchor="ctr"/>
          <a:lstStyle/>
          <a:p>
            <a:endParaRPr lang="en-US"/>
          </a:p>
        </p:txBody>
      </p:sp>
      <p:sp>
        <p:nvSpPr>
          <p:cNvPr id="943106" name="Rectangle 1026"/>
          <p:cNvSpPr>
            <a:spLocks noGrp="1" noChangeArrowheads="1"/>
          </p:cNvSpPr>
          <p:nvPr>
            <p:ph type="title"/>
          </p:nvPr>
        </p:nvSpPr>
        <p:spPr>
          <a:xfrm>
            <a:off x="3505200" y="457200"/>
            <a:ext cx="5334000" cy="457200"/>
          </a:xfrm>
        </p:spPr>
        <p:txBody>
          <a:bodyPr/>
          <a:lstStyle/>
          <a:p>
            <a:r>
              <a:rPr lang="en-US"/>
              <a:t>Estimating the Image Center</a:t>
            </a:r>
          </a:p>
        </p:txBody>
      </p:sp>
      <p:sp>
        <p:nvSpPr>
          <p:cNvPr id="943107" name="Rectangle 1027"/>
          <p:cNvSpPr>
            <a:spLocks noGrp="1" noChangeArrowheads="1"/>
          </p:cNvSpPr>
          <p:nvPr>
            <p:ph type="body" idx="1"/>
          </p:nvPr>
        </p:nvSpPr>
        <p:spPr>
          <a:xfrm>
            <a:off x="228600" y="1143000"/>
            <a:ext cx="3810000" cy="5410200"/>
          </a:xfrm>
          <a:noFill/>
          <a:ln/>
        </p:spPr>
        <p:txBody>
          <a:bodyPr/>
          <a:lstStyle/>
          <a:p>
            <a:r>
              <a:rPr lang="en-US" sz="2000" dirty="0"/>
              <a:t>Orthocenter Theorem:</a:t>
            </a:r>
          </a:p>
          <a:p>
            <a:pPr lvl="1"/>
            <a:r>
              <a:rPr lang="en-US" sz="2000" dirty="0"/>
              <a:t>Input: three mutually orthogonal sets of parallel lines in an image</a:t>
            </a:r>
          </a:p>
          <a:p>
            <a:pPr lvl="1"/>
            <a:r>
              <a:rPr lang="en-US" sz="2000" dirty="0"/>
              <a:t>T: a triangle on the image plane defined by the three vanishing points</a:t>
            </a:r>
          </a:p>
          <a:p>
            <a:pPr lvl="1"/>
            <a:r>
              <a:rPr lang="en-US" sz="2000" dirty="0"/>
              <a:t>Image center = orthocenter of triangle T</a:t>
            </a:r>
          </a:p>
          <a:p>
            <a:pPr lvl="1"/>
            <a:r>
              <a:rPr lang="en-US" sz="2000" dirty="0"/>
              <a:t>Orthocenter of a triangle is the common intersection of the three altitudes</a:t>
            </a:r>
          </a:p>
          <a:p>
            <a:pPr lvl="1"/>
            <a:endParaRPr lang="en-US" sz="2000" dirty="0"/>
          </a:p>
          <a:p>
            <a:pPr lvl="1"/>
            <a:endParaRPr lang="en-US" sz="2000" dirty="0">
              <a:latin typeface="Symbol" pitchFamily="18" charset="2"/>
            </a:endParaRPr>
          </a:p>
        </p:txBody>
      </p:sp>
      <p:sp>
        <p:nvSpPr>
          <p:cNvPr id="943108" name="Rectangle 1028"/>
          <p:cNvSpPr>
            <a:spLocks noChangeArrowheads="1"/>
          </p:cNvSpPr>
          <p:nvPr/>
        </p:nvSpPr>
        <p:spPr bwMode="auto">
          <a:xfrm>
            <a:off x="533400" y="5715000"/>
            <a:ext cx="7696200" cy="1219200"/>
          </a:xfrm>
          <a:prstGeom prst="rect">
            <a:avLst/>
          </a:prstGeom>
          <a:noFill/>
          <a:ln w="12700">
            <a:noFill/>
            <a:miter lim="800000"/>
            <a:headEnd/>
            <a:tailEnd/>
          </a:ln>
          <a:effectLst/>
        </p:spPr>
        <p:txBody>
          <a:bodyPr lIns="90487" tIns="44450" rIns="90487" bIns="44450"/>
          <a:lstStyle/>
          <a:p>
            <a:pPr marL="742950" lvl="1" indent="-285750">
              <a:spcBef>
                <a:spcPct val="20000"/>
              </a:spcBef>
              <a:buClr>
                <a:schemeClr val="tx2"/>
              </a:buClr>
              <a:buSzPct val="70000"/>
              <a:buFont typeface="Zapf Dingbats" charset="2"/>
              <a:buChar char="l"/>
            </a:pPr>
            <a:endParaRPr lang="en-US" b="0">
              <a:solidFill>
                <a:srgbClr val="C0C0C0"/>
              </a:solidFill>
            </a:endParaRPr>
          </a:p>
          <a:p>
            <a:pPr marL="342900" indent="-342900">
              <a:spcBef>
                <a:spcPct val="20000"/>
              </a:spcBef>
              <a:buClr>
                <a:srgbClr val="0066FF"/>
              </a:buClr>
              <a:buSzPct val="75000"/>
              <a:buFont typeface="Zapf Dingbats" charset="2"/>
              <a:buChar char="n"/>
            </a:pPr>
            <a:endParaRPr lang="en-US" b="0">
              <a:solidFill>
                <a:srgbClr val="C0C0C0"/>
              </a:solidFill>
            </a:endParaRPr>
          </a:p>
        </p:txBody>
      </p:sp>
      <p:grpSp>
        <p:nvGrpSpPr>
          <p:cNvPr id="943124" name="Group 1044"/>
          <p:cNvGrpSpPr>
            <a:grpSpLocks/>
          </p:cNvGrpSpPr>
          <p:nvPr/>
        </p:nvGrpSpPr>
        <p:grpSpPr bwMode="auto">
          <a:xfrm>
            <a:off x="4038600" y="152400"/>
            <a:ext cx="4652963" cy="6227763"/>
            <a:chOff x="2544" y="96"/>
            <a:chExt cx="2931" cy="3923"/>
          </a:xfrm>
        </p:grpSpPr>
        <p:sp>
          <p:nvSpPr>
            <p:cNvPr id="943109" name="Text Box 1029"/>
            <p:cNvSpPr txBox="1">
              <a:spLocks noChangeAspect="1" noChangeArrowheads="1"/>
            </p:cNvSpPr>
            <p:nvPr/>
          </p:nvSpPr>
          <p:spPr bwMode="auto">
            <a:xfrm>
              <a:off x="4944" y="3072"/>
              <a:ext cx="531" cy="231"/>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VP1</a:t>
              </a:r>
            </a:p>
          </p:txBody>
        </p:sp>
        <p:grpSp>
          <p:nvGrpSpPr>
            <p:cNvPr id="943110" name="Group 1030"/>
            <p:cNvGrpSpPr>
              <a:grpSpLocks/>
            </p:cNvGrpSpPr>
            <p:nvPr/>
          </p:nvGrpSpPr>
          <p:grpSpPr bwMode="auto">
            <a:xfrm>
              <a:off x="2544" y="96"/>
              <a:ext cx="2349" cy="3923"/>
              <a:chOff x="2544" y="96"/>
              <a:chExt cx="2349" cy="3923"/>
            </a:xfrm>
          </p:grpSpPr>
          <p:pic>
            <p:nvPicPr>
              <p:cNvPr id="943111" name="Picture 1031" descr="scan2"/>
              <p:cNvPicPr>
                <a:picLocks noChangeAspect="1" noChangeArrowheads="1"/>
              </p:cNvPicPr>
              <p:nvPr/>
            </p:nvPicPr>
            <p:blipFill>
              <a:blip r:embed="rId3" cstate="print"/>
              <a:srcRect/>
              <a:stretch>
                <a:fillRect/>
              </a:stretch>
            </p:blipFill>
            <p:spPr bwMode="auto">
              <a:xfrm>
                <a:off x="3545" y="3156"/>
                <a:ext cx="693" cy="698"/>
              </a:xfrm>
              <a:prstGeom prst="rect">
                <a:avLst/>
              </a:prstGeom>
              <a:noFill/>
            </p:spPr>
          </p:pic>
          <p:sp>
            <p:nvSpPr>
              <p:cNvPr id="943112" name="Line 1032"/>
              <p:cNvSpPr>
                <a:spLocks noChangeAspect="1" noChangeShapeType="1"/>
              </p:cNvSpPr>
              <p:nvPr/>
            </p:nvSpPr>
            <p:spPr bwMode="auto">
              <a:xfrm>
                <a:off x="3757" y="3195"/>
                <a:ext cx="1136" cy="20"/>
              </a:xfrm>
              <a:prstGeom prst="line">
                <a:avLst/>
              </a:prstGeom>
              <a:noFill/>
              <a:ln w="25400">
                <a:solidFill>
                  <a:srgbClr val="FF0000"/>
                </a:solidFill>
                <a:round/>
                <a:headEnd type="none" w="sm" len="sm"/>
                <a:tailEnd type="none" w="sm" len="sm"/>
              </a:ln>
              <a:effectLst/>
            </p:spPr>
            <p:txBody>
              <a:bodyPr/>
              <a:lstStyle/>
              <a:p>
                <a:endParaRPr lang="en-US"/>
              </a:p>
            </p:txBody>
          </p:sp>
          <p:sp>
            <p:nvSpPr>
              <p:cNvPr id="943113" name="Line 1033"/>
              <p:cNvSpPr>
                <a:spLocks noChangeAspect="1" noChangeShapeType="1"/>
              </p:cNvSpPr>
              <p:nvPr/>
            </p:nvSpPr>
            <p:spPr bwMode="auto">
              <a:xfrm flipV="1">
                <a:off x="4007" y="3215"/>
                <a:ext cx="886" cy="589"/>
              </a:xfrm>
              <a:prstGeom prst="line">
                <a:avLst/>
              </a:prstGeom>
              <a:noFill/>
              <a:ln w="25400">
                <a:solidFill>
                  <a:srgbClr val="FF0000"/>
                </a:solidFill>
                <a:round/>
                <a:headEnd type="none" w="sm" len="sm"/>
                <a:tailEnd type="none" w="sm" len="sm"/>
              </a:ln>
              <a:effectLst/>
            </p:spPr>
            <p:txBody>
              <a:bodyPr/>
              <a:lstStyle/>
              <a:p>
                <a:endParaRPr lang="en-US"/>
              </a:p>
            </p:txBody>
          </p:sp>
          <p:sp>
            <p:nvSpPr>
              <p:cNvPr id="943114" name="Line 1034"/>
              <p:cNvSpPr>
                <a:spLocks noChangeAspect="1" noChangeShapeType="1"/>
              </p:cNvSpPr>
              <p:nvPr/>
            </p:nvSpPr>
            <p:spPr bwMode="auto">
              <a:xfrm flipV="1">
                <a:off x="2946" y="3193"/>
                <a:ext cx="809" cy="727"/>
              </a:xfrm>
              <a:prstGeom prst="line">
                <a:avLst/>
              </a:prstGeom>
              <a:noFill/>
              <a:ln w="25400">
                <a:solidFill>
                  <a:srgbClr val="0066FF"/>
                </a:solidFill>
                <a:round/>
                <a:headEnd type="none" w="sm" len="sm"/>
                <a:tailEnd type="none" w="sm" len="sm"/>
              </a:ln>
              <a:effectLst/>
            </p:spPr>
            <p:txBody>
              <a:bodyPr/>
              <a:lstStyle/>
              <a:p>
                <a:endParaRPr lang="en-US"/>
              </a:p>
            </p:txBody>
          </p:sp>
          <p:sp>
            <p:nvSpPr>
              <p:cNvPr id="943115" name="Line 1035"/>
              <p:cNvSpPr>
                <a:spLocks noChangeAspect="1" noChangeShapeType="1"/>
              </p:cNvSpPr>
              <p:nvPr/>
            </p:nvSpPr>
            <p:spPr bwMode="auto">
              <a:xfrm flipV="1">
                <a:off x="2946" y="3804"/>
                <a:ext cx="1061" cy="116"/>
              </a:xfrm>
              <a:prstGeom prst="line">
                <a:avLst/>
              </a:prstGeom>
              <a:noFill/>
              <a:ln w="25400">
                <a:solidFill>
                  <a:srgbClr val="0066FF"/>
                </a:solidFill>
                <a:round/>
                <a:headEnd type="none" w="sm" len="sm"/>
                <a:tailEnd type="none" w="sm" len="sm"/>
              </a:ln>
              <a:effectLst/>
            </p:spPr>
            <p:txBody>
              <a:bodyPr/>
              <a:lstStyle/>
              <a:p>
                <a:endParaRPr lang="en-US"/>
              </a:p>
            </p:txBody>
          </p:sp>
          <p:sp>
            <p:nvSpPr>
              <p:cNvPr id="943116" name="Text Box 1036"/>
              <p:cNvSpPr txBox="1">
                <a:spLocks noChangeAspect="1" noChangeArrowheads="1"/>
              </p:cNvSpPr>
              <p:nvPr/>
            </p:nvSpPr>
            <p:spPr bwMode="auto">
              <a:xfrm>
                <a:off x="2544" y="3786"/>
                <a:ext cx="424" cy="23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VP2</a:t>
                </a:r>
              </a:p>
            </p:txBody>
          </p:sp>
          <p:sp>
            <p:nvSpPr>
              <p:cNvPr id="943117" name="Line 1037"/>
              <p:cNvSpPr>
                <a:spLocks noChangeShapeType="1"/>
              </p:cNvSpPr>
              <p:nvPr/>
            </p:nvSpPr>
            <p:spPr bwMode="auto">
              <a:xfrm flipH="1" flipV="1">
                <a:off x="2592" y="192"/>
                <a:ext cx="1417" cy="3633"/>
              </a:xfrm>
              <a:prstGeom prst="line">
                <a:avLst/>
              </a:prstGeom>
              <a:noFill/>
              <a:ln w="25400">
                <a:solidFill>
                  <a:srgbClr val="00FF00"/>
                </a:solidFill>
                <a:round/>
                <a:headEnd type="none" w="sm" len="sm"/>
                <a:tailEnd type="none" w="sm" len="sm"/>
              </a:ln>
              <a:effectLst/>
            </p:spPr>
            <p:txBody>
              <a:bodyPr/>
              <a:lstStyle/>
              <a:p>
                <a:endParaRPr lang="en-US"/>
              </a:p>
            </p:txBody>
          </p:sp>
          <p:sp>
            <p:nvSpPr>
              <p:cNvPr id="943118" name="Line 1038"/>
              <p:cNvSpPr>
                <a:spLocks noChangeShapeType="1"/>
              </p:cNvSpPr>
              <p:nvPr/>
            </p:nvSpPr>
            <p:spPr bwMode="auto">
              <a:xfrm flipH="1" flipV="1">
                <a:off x="2592" y="192"/>
                <a:ext cx="1628" cy="3477"/>
              </a:xfrm>
              <a:prstGeom prst="line">
                <a:avLst/>
              </a:prstGeom>
              <a:noFill/>
              <a:ln w="25400">
                <a:solidFill>
                  <a:srgbClr val="00FF00"/>
                </a:solidFill>
                <a:round/>
                <a:headEnd type="none" w="sm" len="sm"/>
                <a:tailEnd type="none" w="sm" len="sm"/>
              </a:ln>
              <a:effectLst/>
            </p:spPr>
            <p:txBody>
              <a:bodyPr/>
              <a:lstStyle/>
              <a:p>
                <a:endParaRPr lang="en-US"/>
              </a:p>
            </p:txBody>
          </p:sp>
          <p:sp>
            <p:nvSpPr>
              <p:cNvPr id="943119" name="Text Box 1039"/>
              <p:cNvSpPr txBox="1">
                <a:spLocks noChangeAspect="1" noChangeArrowheads="1"/>
              </p:cNvSpPr>
              <p:nvPr/>
            </p:nvSpPr>
            <p:spPr bwMode="auto">
              <a:xfrm>
                <a:off x="2640" y="96"/>
                <a:ext cx="427" cy="231"/>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VP3</a:t>
                </a:r>
              </a:p>
            </p:txBody>
          </p:sp>
        </p:grpSp>
        <p:sp>
          <p:nvSpPr>
            <p:cNvPr id="943120" name="Line 1040"/>
            <p:cNvSpPr>
              <a:spLocks noChangeShapeType="1"/>
            </p:cNvSpPr>
            <p:nvPr/>
          </p:nvSpPr>
          <p:spPr bwMode="auto">
            <a:xfrm>
              <a:off x="2592" y="192"/>
              <a:ext cx="373" cy="3741"/>
            </a:xfrm>
            <a:prstGeom prst="line">
              <a:avLst/>
            </a:prstGeom>
            <a:noFill/>
            <a:ln w="31750">
              <a:solidFill>
                <a:srgbClr val="FF00FF"/>
              </a:solidFill>
              <a:round/>
              <a:headEnd type="none" w="sm" len="sm"/>
              <a:tailEnd type="none" w="sm" len="sm"/>
            </a:ln>
            <a:effectLst/>
          </p:spPr>
          <p:txBody>
            <a:bodyPr/>
            <a:lstStyle/>
            <a:p>
              <a:endParaRPr lang="en-US"/>
            </a:p>
          </p:txBody>
        </p:sp>
        <p:sp>
          <p:nvSpPr>
            <p:cNvPr id="943121" name="Line 1041"/>
            <p:cNvSpPr>
              <a:spLocks noChangeShapeType="1"/>
            </p:cNvSpPr>
            <p:nvPr/>
          </p:nvSpPr>
          <p:spPr bwMode="auto">
            <a:xfrm>
              <a:off x="2592" y="192"/>
              <a:ext cx="2290" cy="3029"/>
            </a:xfrm>
            <a:prstGeom prst="line">
              <a:avLst/>
            </a:prstGeom>
            <a:noFill/>
            <a:ln w="31750">
              <a:solidFill>
                <a:srgbClr val="FF00FF"/>
              </a:solidFill>
              <a:round/>
              <a:headEnd type="none" w="sm" len="sm"/>
              <a:tailEnd type="none" w="sm" len="sm"/>
            </a:ln>
            <a:effectLst/>
          </p:spPr>
          <p:txBody>
            <a:bodyPr/>
            <a:lstStyle/>
            <a:p>
              <a:endParaRPr lang="en-US"/>
            </a:p>
          </p:txBody>
        </p:sp>
        <p:sp>
          <p:nvSpPr>
            <p:cNvPr id="943122" name="Line 1042"/>
            <p:cNvSpPr>
              <a:spLocks noChangeShapeType="1"/>
            </p:cNvSpPr>
            <p:nvPr/>
          </p:nvSpPr>
          <p:spPr bwMode="auto">
            <a:xfrm flipV="1">
              <a:off x="2964" y="3211"/>
              <a:ext cx="1930" cy="709"/>
            </a:xfrm>
            <a:prstGeom prst="line">
              <a:avLst/>
            </a:prstGeom>
            <a:noFill/>
            <a:ln w="31750">
              <a:solidFill>
                <a:srgbClr val="FF00FF"/>
              </a:solidFill>
              <a:round/>
              <a:headEnd type="none" w="sm" len="sm"/>
              <a:tailEnd type="none" w="sm" len="sm"/>
            </a:ln>
            <a:effectLst/>
          </p:spPr>
          <p:txBody>
            <a:bodyPr/>
            <a:lstStyle/>
            <a:p>
              <a:endParaRPr lang="en-US"/>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Rectangle 2"/>
          <p:cNvSpPr>
            <a:spLocks noGrp="1" noChangeArrowheads="1"/>
          </p:cNvSpPr>
          <p:nvPr>
            <p:ph type="title"/>
          </p:nvPr>
        </p:nvSpPr>
        <p:spPr>
          <a:xfrm>
            <a:off x="4343400" y="285750"/>
            <a:ext cx="4724400" cy="609600"/>
          </a:xfrm>
        </p:spPr>
        <p:txBody>
          <a:bodyPr/>
          <a:lstStyle/>
          <a:p>
            <a:r>
              <a:rPr lang="en-US" dirty="0"/>
              <a:t>Problem and Assumptions</a:t>
            </a:r>
          </a:p>
        </p:txBody>
      </p:sp>
      <p:sp>
        <p:nvSpPr>
          <p:cNvPr id="671747" name="Rectangle 3"/>
          <p:cNvSpPr>
            <a:spLocks noGrp="1" noChangeArrowheads="1"/>
          </p:cNvSpPr>
          <p:nvPr>
            <p:ph type="body" idx="1"/>
          </p:nvPr>
        </p:nvSpPr>
        <p:spPr>
          <a:xfrm>
            <a:off x="381000" y="1066800"/>
            <a:ext cx="5943600" cy="5638800"/>
          </a:xfrm>
        </p:spPr>
        <p:txBody>
          <a:bodyPr/>
          <a:lstStyle/>
          <a:p>
            <a:pPr>
              <a:lnSpc>
                <a:spcPct val="90000"/>
              </a:lnSpc>
            </a:pPr>
            <a:r>
              <a:rPr lang="en-US" sz="1600" dirty="0"/>
              <a:t>Given one or more images of a calibration pattern, </a:t>
            </a:r>
          </a:p>
          <a:p>
            <a:pPr>
              <a:lnSpc>
                <a:spcPct val="90000"/>
              </a:lnSpc>
            </a:pPr>
            <a:r>
              <a:rPr lang="en-US" sz="1600" dirty="0"/>
              <a:t>Estimate</a:t>
            </a:r>
          </a:p>
          <a:p>
            <a:pPr lvl="1">
              <a:lnSpc>
                <a:spcPct val="90000"/>
              </a:lnSpc>
            </a:pPr>
            <a:r>
              <a:rPr lang="en-US" sz="1600" dirty="0"/>
              <a:t>The intrinsic parameters</a:t>
            </a:r>
          </a:p>
          <a:p>
            <a:pPr lvl="1">
              <a:lnSpc>
                <a:spcPct val="90000"/>
              </a:lnSpc>
            </a:pPr>
            <a:r>
              <a:rPr lang="en-US" sz="1600" dirty="0"/>
              <a:t>The extrinsic parameters, or</a:t>
            </a:r>
          </a:p>
          <a:p>
            <a:pPr lvl="1">
              <a:lnSpc>
                <a:spcPct val="90000"/>
              </a:lnSpc>
            </a:pPr>
            <a:r>
              <a:rPr lang="en-US" sz="1600" dirty="0">
                <a:solidFill>
                  <a:srgbClr val="D82204"/>
                </a:solidFill>
              </a:rPr>
              <a:t>BOTH</a:t>
            </a:r>
          </a:p>
          <a:p>
            <a:pPr lvl="1">
              <a:lnSpc>
                <a:spcPct val="90000"/>
              </a:lnSpc>
            </a:pPr>
            <a:endParaRPr lang="en-US" sz="1600" dirty="0"/>
          </a:p>
          <a:p>
            <a:pPr>
              <a:lnSpc>
                <a:spcPct val="90000"/>
              </a:lnSpc>
            </a:pPr>
            <a:r>
              <a:rPr lang="en-US" sz="1600" dirty="0"/>
              <a:t>Issues:  Accuracy of Calibration</a:t>
            </a:r>
          </a:p>
          <a:p>
            <a:pPr lvl="1">
              <a:lnSpc>
                <a:spcPct val="90000"/>
              </a:lnSpc>
            </a:pPr>
            <a:r>
              <a:rPr lang="en-US" sz="1600" dirty="0"/>
              <a:t>How to design and measure the calibration pattern</a:t>
            </a:r>
          </a:p>
          <a:p>
            <a:pPr lvl="2">
              <a:lnSpc>
                <a:spcPct val="90000"/>
              </a:lnSpc>
            </a:pPr>
            <a:r>
              <a:rPr lang="en-US" sz="1400" dirty="0"/>
              <a:t>Distribution of the control points to assure stability of solution </a:t>
            </a:r>
            <a:r>
              <a:rPr lang="en-US" sz="1400" dirty="0">
                <a:solidFill>
                  <a:srgbClr val="D82204"/>
                </a:solidFill>
              </a:rPr>
              <a:t>– not coplanar</a:t>
            </a:r>
          </a:p>
          <a:p>
            <a:pPr lvl="2">
              <a:lnSpc>
                <a:spcPct val="90000"/>
              </a:lnSpc>
            </a:pPr>
            <a:r>
              <a:rPr lang="en-US" sz="1400" dirty="0"/>
              <a:t>Construction tolerance one or two order of magnitude smaller than the desired accuracy of calibration </a:t>
            </a:r>
          </a:p>
          <a:p>
            <a:pPr lvl="2">
              <a:lnSpc>
                <a:spcPct val="90000"/>
              </a:lnSpc>
            </a:pPr>
            <a:r>
              <a:rPr lang="en-US" sz="1400" dirty="0"/>
              <a:t>e.g. 0.01 mm tolerance  versus 0.1mm desired accuracy</a:t>
            </a:r>
          </a:p>
          <a:p>
            <a:pPr lvl="1">
              <a:lnSpc>
                <a:spcPct val="90000"/>
              </a:lnSpc>
            </a:pPr>
            <a:r>
              <a:rPr lang="en-US" sz="1600" dirty="0"/>
              <a:t>How to extract the image correspondences</a:t>
            </a:r>
          </a:p>
          <a:p>
            <a:pPr lvl="2">
              <a:lnSpc>
                <a:spcPct val="90000"/>
              </a:lnSpc>
            </a:pPr>
            <a:r>
              <a:rPr lang="en-US" sz="1400" dirty="0"/>
              <a:t>Corner detection?</a:t>
            </a:r>
          </a:p>
          <a:p>
            <a:pPr lvl="2">
              <a:lnSpc>
                <a:spcPct val="90000"/>
              </a:lnSpc>
            </a:pPr>
            <a:r>
              <a:rPr lang="en-US" sz="1400" dirty="0"/>
              <a:t>Line fitting?</a:t>
            </a:r>
          </a:p>
          <a:p>
            <a:pPr lvl="1">
              <a:lnSpc>
                <a:spcPct val="90000"/>
              </a:lnSpc>
            </a:pPr>
            <a:r>
              <a:rPr lang="en-US" sz="1600" dirty="0">
                <a:solidFill>
                  <a:srgbClr val="0066FF"/>
                </a:solidFill>
              </a:rPr>
              <a:t>Algorithms for camera calibration given both 3D-2D pairs</a:t>
            </a:r>
          </a:p>
          <a:p>
            <a:pPr>
              <a:lnSpc>
                <a:spcPct val="90000"/>
              </a:lnSpc>
            </a:pPr>
            <a:endParaRPr lang="en-US" sz="1600" dirty="0"/>
          </a:p>
          <a:p>
            <a:pPr>
              <a:lnSpc>
                <a:spcPct val="90000"/>
              </a:lnSpc>
            </a:pPr>
            <a:r>
              <a:rPr lang="en-US" sz="1600" dirty="0">
                <a:solidFill>
                  <a:srgbClr val="D82204"/>
                </a:solidFill>
              </a:rPr>
              <a:t>Alternative approach: 3D from un-calibrated camera</a:t>
            </a:r>
            <a:r>
              <a:rPr lang="en-US" sz="1600" dirty="0"/>
              <a:t> </a:t>
            </a:r>
          </a:p>
        </p:txBody>
      </p:sp>
      <p:pic>
        <p:nvPicPr>
          <p:cNvPr id="671749" name="Picture 5" descr="scan2"/>
          <p:cNvPicPr>
            <a:picLocks noChangeAspect="1" noChangeArrowheads="1"/>
          </p:cNvPicPr>
          <p:nvPr/>
        </p:nvPicPr>
        <p:blipFill>
          <a:blip r:embed="rId3" cstate="print"/>
          <a:srcRect/>
          <a:stretch>
            <a:fillRect/>
          </a:stretch>
        </p:blipFill>
        <p:spPr bwMode="auto">
          <a:xfrm>
            <a:off x="6096000" y="1143000"/>
            <a:ext cx="2743200" cy="2705100"/>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5183" name="Rectangle 31"/>
          <p:cNvSpPr>
            <a:spLocks noChangeArrowheads="1"/>
          </p:cNvSpPr>
          <p:nvPr/>
        </p:nvSpPr>
        <p:spPr bwMode="auto">
          <a:xfrm>
            <a:off x="304800" y="3505200"/>
            <a:ext cx="3962400" cy="1905000"/>
          </a:xfrm>
          <a:prstGeom prst="rect">
            <a:avLst/>
          </a:prstGeom>
          <a:solidFill>
            <a:srgbClr val="FFCC99"/>
          </a:solidFill>
          <a:ln w="38100">
            <a:noFill/>
            <a:miter lim="800000"/>
            <a:headEnd type="none" w="sm" len="sm"/>
            <a:tailEnd type="none" w="lg" len="med"/>
          </a:ln>
          <a:effectLst/>
        </p:spPr>
        <p:txBody>
          <a:bodyPr wrap="none" anchor="ctr"/>
          <a:lstStyle/>
          <a:p>
            <a:endParaRPr lang="en-US"/>
          </a:p>
        </p:txBody>
      </p:sp>
      <p:sp>
        <p:nvSpPr>
          <p:cNvPr id="945154" name="Rectangle 2"/>
          <p:cNvSpPr>
            <a:spLocks noGrp="1" noChangeArrowheads="1"/>
          </p:cNvSpPr>
          <p:nvPr>
            <p:ph type="title"/>
          </p:nvPr>
        </p:nvSpPr>
        <p:spPr>
          <a:xfrm>
            <a:off x="3505200" y="457200"/>
            <a:ext cx="5334000" cy="457200"/>
          </a:xfrm>
        </p:spPr>
        <p:txBody>
          <a:bodyPr/>
          <a:lstStyle/>
          <a:p>
            <a:r>
              <a:rPr lang="en-US"/>
              <a:t>Estimating the Image Center</a:t>
            </a:r>
          </a:p>
        </p:txBody>
      </p:sp>
      <p:sp>
        <p:nvSpPr>
          <p:cNvPr id="945155" name="Rectangle 3"/>
          <p:cNvSpPr>
            <a:spLocks noGrp="1" noChangeArrowheads="1"/>
          </p:cNvSpPr>
          <p:nvPr>
            <p:ph type="body" idx="1"/>
          </p:nvPr>
        </p:nvSpPr>
        <p:spPr>
          <a:xfrm>
            <a:off x="228600" y="1143000"/>
            <a:ext cx="3810000" cy="5410200"/>
          </a:xfrm>
          <a:noFill/>
          <a:ln/>
        </p:spPr>
        <p:txBody>
          <a:bodyPr/>
          <a:lstStyle/>
          <a:p>
            <a:r>
              <a:rPr lang="en-US" sz="2000" dirty="0"/>
              <a:t>Orthocenter Theorem:</a:t>
            </a:r>
          </a:p>
          <a:p>
            <a:pPr lvl="1"/>
            <a:r>
              <a:rPr lang="en-US" sz="2000" dirty="0"/>
              <a:t>Input: three mutually orthogonal sets of parallel lines in an image</a:t>
            </a:r>
          </a:p>
          <a:p>
            <a:pPr lvl="1"/>
            <a:r>
              <a:rPr lang="en-US" sz="2000" dirty="0"/>
              <a:t>T: a triangle on the image plane defined by the three vanishing points</a:t>
            </a:r>
          </a:p>
          <a:p>
            <a:pPr lvl="1"/>
            <a:r>
              <a:rPr lang="en-US" sz="2000" dirty="0"/>
              <a:t>Image center = orthocenter of triangle T</a:t>
            </a:r>
          </a:p>
          <a:p>
            <a:pPr lvl="1"/>
            <a:r>
              <a:rPr lang="en-US" sz="2000" dirty="0"/>
              <a:t>Orthocenter of a triangle is the common intersection of the three altitudes</a:t>
            </a:r>
          </a:p>
          <a:p>
            <a:r>
              <a:rPr lang="en-US" sz="2000" dirty="0"/>
              <a:t>Orthocenter Theorem:</a:t>
            </a:r>
          </a:p>
          <a:p>
            <a:pPr lvl="1"/>
            <a:r>
              <a:rPr lang="en-US" sz="2000" dirty="0"/>
              <a:t>WHY?</a:t>
            </a:r>
          </a:p>
          <a:p>
            <a:pPr lvl="1"/>
            <a:endParaRPr lang="en-US" sz="2000" dirty="0">
              <a:latin typeface="Symbol" pitchFamily="18" charset="2"/>
            </a:endParaRPr>
          </a:p>
        </p:txBody>
      </p:sp>
      <p:grpSp>
        <p:nvGrpSpPr>
          <p:cNvPr id="945184" name="Group 32"/>
          <p:cNvGrpSpPr>
            <a:grpSpLocks/>
          </p:cNvGrpSpPr>
          <p:nvPr/>
        </p:nvGrpSpPr>
        <p:grpSpPr bwMode="auto">
          <a:xfrm>
            <a:off x="4038600" y="152400"/>
            <a:ext cx="4652963" cy="6227763"/>
            <a:chOff x="2544" y="96"/>
            <a:chExt cx="2931" cy="3923"/>
          </a:xfrm>
        </p:grpSpPr>
        <p:grpSp>
          <p:nvGrpSpPr>
            <p:cNvPr id="945177" name="Group 25"/>
            <p:cNvGrpSpPr>
              <a:grpSpLocks/>
            </p:cNvGrpSpPr>
            <p:nvPr/>
          </p:nvGrpSpPr>
          <p:grpSpPr bwMode="auto">
            <a:xfrm>
              <a:off x="2544" y="96"/>
              <a:ext cx="2931" cy="3923"/>
              <a:chOff x="2544" y="96"/>
              <a:chExt cx="2931" cy="3923"/>
            </a:xfrm>
          </p:grpSpPr>
          <p:sp>
            <p:nvSpPr>
              <p:cNvPr id="945158" name="Text Box 6"/>
              <p:cNvSpPr txBox="1">
                <a:spLocks noChangeAspect="1" noChangeArrowheads="1"/>
              </p:cNvSpPr>
              <p:nvPr/>
            </p:nvSpPr>
            <p:spPr bwMode="auto">
              <a:xfrm>
                <a:off x="4944" y="3120"/>
                <a:ext cx="531" cy="231"/>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VP1</a:t>
                </a:r>
              </a:p>
            </p:txBody>
          </p:sp>
          <p:pic>
            <p:nvPicPr>
              <p:cNvPr id="945160" name="Picture 8" descr="scan2"/>
              <p:cNvPicPr>
                <a:picLocks noChangeAspect="1" noChangeArrowheads="1"/>
              </p:cNvPicPr>
              <p:nvPr/>
            </p:nvPicPr>
            <p:blipFill>
              <a:blip r:embed="rId3" cstate="print"/>
              <a:srcRect/>
              <a:stretch>
                <a:fillRect/>
              </a:stretch>
            </p:blipFill>
            <p:spPr bwMode="auto">
              <a:xfrm>
                <a:off x="3545" y="3156"/>
                <a:ext cx="693" cy="698"/>
              </a:xfrm>
              <a:prstGeom prst="rect">
                <a:avLst/>
              </a:prstGeom>
              <a:noFill/>
            </p:spPr>
          </p:pic>
          <p:sp>
            <p:nvSpPr>
              <p:cNvPr id="945161" name="Line 9"/>
              <p:cNvSpPr>
                <a:spLocks noChangeShapeType="1"/>
              </p:cNvSpPr>
              <p:nvPr/>
            </p:nvSpPr>
            <p:spPr bwMode="auto">
              <a:xfrm flipV="1">
                <a:off x="2947" y="3215"/>
                <a:ext cx="1946" cy="465"/>
              </a:xfrm>
              <a:prstGeom prst="line">
                <a:avLst/>
              </a:prstGeom>
              <a:noFill/>
              <a:ln w="25400">
                <a:solidFill>
                  <a:srgbClr val="FF0000"/>
                </a:solidFill>
                <a:prstDash val="dash"/>
                <a:round/>
                <a:headEnd type="none" w="sm" len="sm"/>
                <a:tailEnd type="none" w="sm" len="sm"/>
              </a:ln>
              <a:effectLst/>
            </p:spPr>
            <p:txBody>
              <a:bodyPr/>
              <a:lstStyle/>
              <a:p>
                <a:endParaRPr lang="en-US"/>
              </a:p>
            </p:txBody>
          </p:sp>
          <p:sp>
            <p:nvSpPr>
              <p:cNvPr id="945163" name="Line 11"/>
              <p:cNvSpPr>
                <a:spLocks noChangeShapeType="1"/>
              </p:cNvSpPr>
              <p:nvPr/>
            </p:nvSpPr>
            <p:spPr bwMode="auto">
              <a:xfrm flipV="1">
                <a:off x="2946" y="3024"/>
                <a:ext cx="1758" cy="896"/>
              </a:xfrm>
              <a:prstGeom prst="line">
                <a:avLst/>
              </a:prstGeom>
              <a:noFill/>
              <a:ln w="25400">
                <a:solidFill>
                  <a:srgbClr val="0066FF"/>
                </a:solidFill>
                <a:prstDash val="dash"/>
                <a:round/>
                <a:headEnd type="none" w="sm" len="sm"/>
                <a:tailEnd type="none" w="sm" len="sm"/>
              </a:ln>
              <a:effectLst/>
            </p:spPr>
            <p:txBody>
              <a:bodyPr/>
              <a:lstStyle/>
              <a:p>
                <a:endParaRPr lang="en-US"/>
              </a:p>
            </p:txBody>
          </p:sp>
          <p:sp>
            <p:nvSpPr>
              <p:cNvPr id="945165" name="Text Box 13"/>
              <p:cNvSpPr txBox="1">
                <a:spLocks noChangeAspect="1" noChangeArrowheads="1"/>
              </p:cNvSpPr>
              <p:nvPr/>
            </p:nvSpPr>
            <p:spPr bwMode="auto">
              <a:xfrm>
                <a:off x="2544" y="3786"/>
                <a:ext cx="424" cy="23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VP2</a:t>
                </a:r>
              </a:p>
            </p:txBody>
          </p:sp>
          <p:sp>
            <p:nvSpPr>
              <p:cNvPr id="945167" name="Line 15"/>
              <p:cNvSpPr>
                <a:spLocks noChangeShapeType="1"/>
              </p:cNvSpPr>
              <p:nvPr/>
            </p:nvSpPr>
            <p:spPr bwMode="auto">
              <a:xfrm flipH="1" flipV="1">
                <a:off x="2592" y="192"/>
                <a:ext cx="1296" cy="3360"/>
              </a:xfrm>
              <a:prstGeom prst="line">
                <a:avLst/>
              </a:prstGeom>
              <a:noFill/>
              <a:ln w="25400">
                <a:solidFill>
                  <a:srgbClr val="00FF00"/>
                </a:solidFill>
                <a:prstDash val="dash"/>
                <a:round/>
                <a:headEnd type="none" w="sm" len="sm"/>
                <a:tailEnd type="none" w="sm" len="sm"/>
              </a:ln>
              <a:effectLst/>
            </p:spPr>
            <p:txBody>
              <a:bodyPr/>
              <a:lstStyle/>
              <a:p>
                <a:endParaRPr lang="en-US"/>
              </a:p>
            </p:txBody>
          </p:sp>
          <p:sp>
            <p:nvSpPr>
              <p:cNvPr id="945168" name="Text Box 16"/>
              <p:cNvSpPr txBox="1">
                <a:spLocks noChangeAspect="1" noChangeArrowheads="1"/>
              </p:cNvSpPr>
              <p:nvPr/>
            </p:nvSpPr>
            <p:spPr bwMode="auto">
              <a:xfrm>
                <a:off x="2640" y="96"/>
                <a:ext cx="427" cy="231"/>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VP3</a:t>
                </a:r>
              </a:p>
            </p:txBody>
          </p:sp>
          <p:sp>
            <p:nvSpPr>
              <p:cNvPr id="945169" name="Line 17"/>
              <p:cNvSpPr>
                <a:spLocks noChangeShapeType="1"/>
              </p:cNvSpPr>
              <p:nvPr/>
            </p:nvSpPr>
            <p:spPr bwMode="auto">
              <a:xfrm>
                <a:off x="2592" y="192"/>
                <a:ext cx="373" cy="3741"/>
              </a:xfrm>
              <a:prstGeom prst="line">
                <a:avLst/>
              </a:prstGeom>
              <a:noFill/>
              <a:ln w="31750">
                <a:solidFill>
                  <a:srgbClr val="FF00FF"/>
                </a:solidFill>
                <a:round/>
                <a:headEnd type="none" w="sm" len="sm"/>
                <a:tailEnd type="none" w="sm" len="sm"/>
              </a:ln>
              <a:effectLst/>
            </p:spPr>
            <p:txBody>
              <a:bodyPr/>
              <a:lstStyle/>
              <a:p>
                <a:endParaRPr lang="en-US"/>
              </a:p>
            </p:txBody>
          </p:sp>
          <p:sp>
            <p:nvSpPr>
              <p:cNvPr id="945170" name="Line 18"/>
              <p:cNvSpPr>
                <a:spLocks noChangeShapeType="1"/>
              </p:cNvSpPr>
              <p:nvPr/>
            </p:nvSpPr>
            <p:spPr bwMode="auto">
              <a:xfrm>
                <a:off x="2592" y="192"/>
                <a:ext cx="2290" cy="3029"/>
              </a:xfrm>
              <a:prstGeom prst="line">
                <a:avLst/>
              </a:prstGeom>
              <a:noFill/>
              <a:ln w="31750">
                <a:solidFill>
                  <a:srgbClr val="FF00FF"/>
                </a:solidFill>
                <a:round/>
                <a:headEnd type="none" w="sm" len="sm"/>
                <a:tailEnd type="none" w="sm" len="sm"/>
              </a:ln>
              <a:effectLst/>
            </p:spPr>
            <p:txBody>
              <a:bodyPr/>
              <a:lstStyle/>
              <a:p>
                <a:endParaRPr lang="en-US"/>
              </a:p>
            </p:txBody>
          </p:sp>
          <p:sp>
            <p:nvSpPr>
              <p:cNvPr id="945171" name="Line 19"/>
              <p:cNvSpPr>
                <a:spLocks noChangeShapeType="1"/>
              </p:cNvSpPr>
              <p:nvPr/>
            </p:nvSpPr>
            <p:spPr bwMode="auto">
              <a:xfrm flipV="1">
                <a:off x="2964" y="3211"/>
                <a:ext cx="1930" cy="709"/>
              </a:xfrm>
              <a:prstGeom prst="line">
                <a:avLst/>
              </a:prstGeom>
              <a:noFill/>
              <a:ln w="31750">
                <a:solidFill>
                  <a:srgbClr val="FF00FF"/>
                </a:solidFill>
                <a:round/>
                <a:headEnd type="none" w="sm" len="sm"/>
                <a:tailEnd type="none" w="sm" len="sm"/>
              </a:ln>
              <a:effectLst/>
            </p:spPr>
            <p:txBody>
              <a:bodyPr/>
              <a:lstStyle/>
              <a:p>
                <a:endParaRPr lang="en-US"/>
              </a:p>
            </p:txBody>
          </p:sp>
          <p:sp>
            <p:nvSpPr>
              <p:cNvPr id="945172" name="Oval 20"/>
              <p:cNvSpPr>
                <a:spLocks noChangeArrowheads="1"/>
              </p:cNvSpPr>
              <p:nvPr/>
            </p:nvSpPr>
            <p:spPr bwMode="auto">
              <a:xfrm>
                <a:off x="3825" y="3425"/>
                <a:ext cx="58" cy="58"/>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945174" name="Freeform 22"/>
              <p:cNvSpPr>
                <a:spLocks/>
              </p:cNvSpPr>
              <p:nvPr/>
            </p:nvSpPr>
            <p:spPr bwMode="auto">
              <a:xfrm>
                <a:off x="4479" y="2880"/>
                <a:ext cx="129" cy="207"/>
              </a:xfrm>
              <a:custGeom>
                <a:avLst/>
                <a:gdLst/>
                <a:ahLst/>
                <a:cxnLst>
                  <a:cxn ang="0">
                    <a:pos x="129" y="0"/>
                  </a:cxn>
                  <a:cxn ang="0">
                    <a:pos x="0" y="78"/>
                  </a:cxn>
                  <a:cxn ang="0">
                    <a:pos x="79" y="207"/>
                  </a:cxn>
                </a:cxnLst>
                <a:rect l="0" t="0" r="r" b="b"/>
                <a:pathLst>
                  <a:path w="129" h="207">
                    <a:moveTo>
                      <a:pt x="129" y="0"/>
                    </a:moveTo>
                    <a:lnTo>
                      <a:pt x="0" y="78"/>
                    </a:lnTo>
                    <a:lnTo>
                      <a:pt x="79" y="207"/>
                    </a:lnTo>
                  </a:path>
                </a:pathLst>
              </a:custGeom>
              <a:noFill/>
              <a:ln w="25400" cap="flat" cmpd="sng">
                <a:solidFill>
                  <a:srgbClr val="0066FF"/>
                </a:solidFill>
                <a:prstDash val="solid"/>
                <a:round/>
                <a:headEnd type="none" w="sm" len="sm"/>
                <a:tailEnd type="none" w="sm" len="sm"/>
              </a:ln>
              <a:effectLst/>
            </p:spPr>
            <p:txBody>
              <a:bodyPr/>
              <a:lstStyle/>
              <a:p>
                <a:endParaRPr lang="en-US"/>
              </a:p>
            </p:txBody>
          </p:sp>
          <p:sp>
            <p:nvSpPr>
              <p:cNvPr id="945175" name="Freeform 23"/>
              <p:cNvSpPr>
                <a:spLocks/>
              </p:cNvSpPr>
              <p:nvPr/>
            </p:nvSpPr>
            <p:spPr bwMode="auto">
              <a:xfrm rot="687462">
                <a:off x="3696" y="3408"/>
                <a:ext cx="129" cy="207"/>
              </a:xfrm>
              <a:custGeom>
                <a:avLst/>
                <a:gdLst/>
                <a:ahLst/>
                <a:cxnLst>
                  <a:cxn ang="0">
                    <a:pos x="129" y="0"/>
                  </a:cxn>
                  <a:cxn ang="0">
                    <a:pos x="0" y="78"/>
                  </a:cxn>
                  <a:cxn ang="0">
                    <a:pos x="79" y="207"/>
                  </a:cxn>
                </a:cxnLst>
                <a:rect l="0" t="0" r="r" b="b"/>
                <a:pathLst>
                  <a:path w="129" h="207">
                    <a:moveTo>
                      <a:pt x="129" y="0"/>
                    </a:moveTo>
                    <a:lnTo>
                      <a:pt x="0" y="78"/>
                    </a:lnTo>
                    <a:lnTo>
                      <a:pt x="79" y="207"/>
                    </a:lnTo>
                  </a:path>
                </a:pathLst>
              </a:custGeom>
              <a:noFill/>
              <a:ln w="25400" cap="flat" cmpd="sng">
                <a:solidFill>
                  <a:srgbClr val="00FF00"/>
                </a:solidFill>
                <a:prstDash val="solid"/>
                <a:round/>
                <a:headEnd type="none" w="sm" len="sm"/>
                <a:tailEnd type="none" w="sm" len="sm"/>
              </a:ln>
              <a:effectLst/>
            </p:spPr>
            <p:txBody>
              <a:bodyPr/>
              <a:lstStyle/>
              <a:p>
                <a:endParaRPr lang="en-US"/>
              </a:p>
            </p:txBody>
          </p:sp>
          <p:sp>
            <p:nvSpPr>
              <p:cNvPr id="945176" name="Freeform 24"/>
              <p:cNvSpPr>
                <a:spLocks/>
              </p:cNvSpPr>
              <p:nvPr/>
            </p:nvSpPr>
            <p:spPr bwMode="auto">
              <a:xfrm rot="6725280">
                <a:off x="2967" y="3417"/>
                <a:ext cx="129" cy="207"/>
              </a:xfrm>
              <a:custGeom>
                <a:avLst/>
                <a:gdLst/>
                <a:ahLst/>
                <a:cxnLst>
                  <a:cxn ang="0">
                    <a:pos x="129" y="0"/>
                  </a:cxn>
                  <a:cxn ang="0">
                    <a:pos x="0" y="78"/>
                  </a:cxn>
                  <a:cxn ang="0">
                    <a:pos x="79" y="207"/>
                  </a:cxn>
                </a:cxnLst>
                <a:rect l="0" t="0" r="r" b="b"/>
                <a:pathLst>
                  <a:path w="129" h="207">
                    <a:moveTo>
                      <a:pt x="129" y="0"/>
                    </a:moveTo>
                    <a:lnTo>
                      <a:pt x="0" y="78"/>
                    </a:lnTo>
                    <a:lnTo>
                      <a:pt x="79" y="207"/>
                    </a:lnTo>
                  </a:path>
                </a:pathLst>
              </a:custGeom>
              <a:noFill/>
              <a:ln w="25400" cap="flat" cmpd="sng">
                <a:solidFill>
                  <a:srgbClr val="FF0000"/>
                </a:solidFill>
                <a:prstDash val="solid"/>
                <a:round/>
                <a:headEnd type="none" w="sm" len="sm"/>
                <a:tailEnd type="none" w="sm" len="sm"/>
              </a:ln>
              <a:effectLst/>
            </p:spPr>
            <p:txBody>
              <a:bodyPr/>
              <a:lstStyle/>
              <a:p>
                <a:endParaRPr lang="en-US"/>
              </a:p>
            </p:txBody>
          </p:sp>
        </p:grpSp>
        <p:sp>
          <p:nvSpPr>
            <p:cNvPr id="945178" name="Text Box 26"/>
            <p:cNvSpPr txBox="1">
              <a:spLocks noChangeArrowheads="1"/>
            </p:cNvSpPr>
            <p:nvPr/>
          </p:nvSpPr>
          <p:spPr bwMode="auto">
            <a:xfrm>
              <a:off x="3360" y="1824"/>
              <a:ext cx="384" cy="231"/>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h</a:t>
              </a:r>
              <a:r>
                <a:rPr lang="en-US" baseline="-25000" dirty="0">
                  <a:solidFill>
                    <a:schemeClr val="bg2"/>
                  </a:solidFill>
                </a:rPr>
                <a:t>3</a:t>
              </a:r>
            </a:p>
          </p:txBody>
        </p:sp>
        <p:sp>
          <p:nvSpPr>
            <p:cNvPr id="945179" name="Text Box 27"/>
            <p:cNvSpPr txBox="1">
              <a:spLocks noChangeArrowheads="1"/>
            </p:cNvSpPr>
            <p:nvPr/>
          </p:nvSpPr>
          <p:spPr bwMode="auto">
            <a:xfrm>
              <a:off x="3168" y="3360"/>
              <a:ext cx="384" cy="231"/>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h</a:t>
              </a:r>
              <a:r>
                <a:rPr lang="en-US" baseline="-25000" dirty="0">
                  <a:solidFill>
                    <a:schemeClr val="bg2"/>
                  </a:solidFill>
                </a:rPr>
                <a:t>1</a:t>
              </a:r>
            </a:p>
          </p:txBody>
        </p:sp>
        <p:sp>
          <p:nvSpPr>
            <p:cNvPr id="945180" name="Text Box 28"/>
            <p:cNvSpPr txBox="1">
              <a:spLocks noChangeArrowheads="1"/>
            </p:cNvSpPr>
            <p:nvPr/>
          </p:nvSpPr>
          <p:spPr bwMode="auto">
            <a:xfrm>
              <a:off x="4272" y="2928"/>
              <a:ext cx="384" cy="231"/>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h</a:t>
              </a:r>
              <a:r>
                <a:rPr lang="en-US" baseline="-25000" dirty="0">
                  <a:solidFill>
                    <a:schemeClr val="bg2"/>
                  </a:solidFill>
                </a:rPr>
                <a:t>2</a:t>
              </a:r>
            </a:p>
          </p:txBody>
        </p:sp>
        <p:sp>
          <p:nvSpPr>
            <p:cNvPr id="945181" name="Text Box 29"/>
            <p:cNvSpPr txBox="1">
              <a:spLocks noChangeArrowheads="1"/>
            </p:cNvSpPr>
            <p:nvPr/>
          </p:nvSpPr>
          <p:spPr bwMode="auto">
            <a:xfrm>
              <a:off x="4560" y="3648"/>
              <a:ext cx="624" cy="231"/>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a:t>
              </a:r>
              <a:r>
                <a:rPr lang="en-US" dirty="0" err="1">
                  <a:solidFill>
                    <a:schemeClr val="bg2"/>
                  </a:solidFill>
                </a:rPr>
                <a:t>o</a:t>
              </a:r>
              <a:r>
                <a:rPr lang="en-US" baseline="-25000" dirty="0" err="1">
                  <a:solidFill>
                    <a:schemeClr val="bg2"/>
                  </a:solidFill>
                </a:rPr>
                <a:t>x</a:t>
              </a:r>
              <a:r>
                <a:rPr lang="en-US" dirty="0" err="1">
                  <a:solidFill>
                    <a:schemeClr val="bg2"/>
                  </a:solidFill>
                </a:rPr>
                <a:t>,o</a:t>
              </a:r>
              <a:r>
                <a:rPr lang="en-US" baseline="-25000" dirty="0" err="1">
                  <a:solidFill>
                    <a:schemeClr val="bg2"/>
                  </a:solidFill>
                </a:rPr>
                <a:t>y</a:t>
              </a:r>
              <a:r>
                <a:rPr lang="en-US" dirty="0">
                  <a:solidFill>
                    <a:schemeClr val="bg2"/>
                  </a:solidFill>
                </a:rPr>
                <a:t>)</a:t>
              </a:r>
              <a:endParaRPr lang="en-US" baseline="-25000" dirty="0">
                <a:solidFill>
                  <a:schemeClr val="bg2"/>
                </a:solidFill>
              </a:endParaRPr>
            </a:p>
          </p:txBody>
        </p:sp>
        <p:sp>
          <p:nvSpPr>
            <p:cNvPr id="945182" name="Line 30"/>
            <p:cNvSpPr>
              <a:spLocks noChangeShapeType="1"/>
            </p:cNvSpPr>
            <p:nvPr/>
          </p:nvSpPr>
          <p:spPr bwMode="auto">
            <a:xfrm flipH="1" flipV="1">
              <a:off x="3886" y="3483"/>
              <a:ext cx="720" cy="288"/>
            </a:xfrm>
            <a:prstGeom prst="line">
              <a:avLst/>
            </a:prstGeom>
            <a:noFill/>
            <a:ln w="38100">
              <a:solidFill>
                <a:srgbClr val="FFFF00"/>
              </a:solidFill>
              <a:round/>
              <a:headEnd type="none" w="sm" len="sm"/>
              <a:tailEnd type="stealth" w="lg" len="med"/>
            </a:ln>
            <a:effectLst/>
          </p:spPr>
          <p:txBody>
            <a:bodyPr/>
            <a:lstStyle/>
            <a:p>
              <a:endParaRPr lang="en-US"/>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8226" name="Rectangle 2"/>
          <p:cNvSpPr>
            <a:spLocks noGrp="1" noChangeArrowheads="1"/>
          </p:cNvSpPr>
          <p:nvPr>
            <p:ph type="title"/>
          </p:nvPr>
        </p:nvSpPr>
        <p:spPr>
          <a:xfrm>
            <a:off x="3505200" y="457200"/>
            <a:ext cx="5334000" cy="457200"/>
          </a:xfrm>
        </p:spPr>
        <p:txBody>
          <a:bodyPr/>
          <a:lstStyle/>
          <a:p>
            <a:r>
              <a:rPr lang="en-US"/>
              <a:t>Estimating the Image Center</a:t>
            </a:r>
          </a:p>
        </p:txBody>
      </p:sp>
      <p:sp>
        <p:nvSpPr>
          <p:cNvPr id="948227" name="Rectangle 3"/>
          <p:cNvSpPr>
            <a:spLocks noGrp="1" noChangeArrowheads="1"/>
          </p:cNvSpPr>
          <p:nvPr>
            <p:ph type="body" idx="1"/>
          </p:nvPr>
        </p:nvSpPr>
        <p:spPr>
          <a:xfrm>
            <a:off x="228600" y="1143000"/>
            <a:ext cx="3810000" cy="5410200"/>
          </a:xfrm>
          <a:noFill/>
          <a:ln/>
        </p:spPr>
        <p:txBody>
          <a:bodyPr/>
          <a:lstStyle/>
          <a:p>
            <a:r>
              <a:rPr lang="en-US" sz="2000" dirty="0"/>
              <a:t>Assumptions:</a:t>
            </a:r>
          </a:p>
          <a:p>
            <a:pPr lvl="1"/>
            <a:r>
              <a:rPr lang="en-US" sz="2000" dirty="0"/>
              <a:t>Known aspect ratio</a:t>
            </a:r>
          </a:p>
          <a:p>
            <a:pPr lvl="1"/>
            <a:r>
              <a:rPr lang="en-US" sz="2000" dirty="0"/>
              <a:t>Without lens distortions</a:t>
            </a:r>
          </a:p>
          <a:p>
            <a:pPr lvl="1"/>
            <a:endParaRPr lang="en-US" sz="2000" dirty="0"/>
          </a:p>
          <a:p>
            <a:r>
              <a:rPr lang="en-US" sz="2000" dirty="0"/>
              <a:t>Questions:</a:t>
            </a:r>
          </a:p>
          <a:p>
            <a:pPr lvl="1"/>
            <a:r>
              <a:rPr lang="en-US" sz="2000" dirty="0"/>
              <a:t>Can we solve both aspect ratio and the image center?</a:t>
            </a:r>
          </a:p>
          <a:p>
            <a:pPr lvl="1"/>
            <a:r>
              <a:rPr lang="en-US" sz="2000" dirty="0"/>
              <a:t>How about with lens distortions?</a:t>
            </a:r>
          </a:p>
          <a:p>
            <a:pPr lvl="1"/>
            <a:endParaRPr lang="en-US" sz="2000" dirty="0"/>
          </a:p>
          <a:p>
            <a:pPr lvl="1"/>
            <a:endParaRPr lang="en-US" sz="2000" dirty="0">
              <a:latin typeface="Symbol" pitchFamily="18" charset="2"/>
            </a:endParaRPr>
          </a:p>
        </p:txBody>
      </p:sp>
      <p:grpSp>
        <p:nvGrpSpPr>
          <p:cNvPr id="948249" name="Group 25"/>
          <p:cNvGrpSpPr>
            <a:grpSpLocks/>
          </p:cNvGrpSpPr>
          <p:nvPr/>
        </p:nvGrpSpPr>
        <p:grpSpPr bwMode="auto">
          <a:xfrm>
            <a:off x="4038600" y="2743200"/>
            <a:ext cx="4652963" cy="3785845"/>
            <a:chOff x="2544" y="96"/>
            <a:chExt cx="2931" cy="4086"/>
          </a:xfrm>
        </p:grpSpPr>
        <p:grpSp>
          <p:nvGrpSpPr>
            <p:cNvPr id="948250" name="Group 26"/>
            <p:cNvGrpSpPr>
              <a:grpSpLocks/>
            </p:cNvGrpSpPr>
            <p:nvPr/>
          </p:nvGrpSpPr>
          <p:grpSpPr bwMode="auto">
            <a:xfrm>
              <a:off x="2544" y="96"/>
              <a:ext cx="2931" cy="4086"/>
              <a:chOff x="2544" y="96"/>
              <a:chExt cx="2931" cy="4086"/>
            </a:xfrm>
          </p:grpSpPr>
          <p:sp>
            <p:nvSpPr>
              <p:cNvPr id="948251" name="Text Box 27"/>
              <p:cNvSpPr txBox="1">
                <a:spLocks noChangeAspect="1" noChangeArrowheads="1"/>
              </p:cNvSpPr>
              <p:nvPr/>
            </p:nvSpPr>
            <p:spPr bwMode="auto">
              <a:xfrm>
                <a:off x="4944" y="3120"/>
                <a:ext cx="531" cy="396"/>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VP1</a:t>
                </a:r>
              </a:p>
            </p:txBody>
          </p:sp>
          <p:pic>
            <p:nvPicPr>
              <p:cNvPr id="948252" name="Picture 28" descr="scan2"/>
              <p:cNvPicPr>
                <a:picLocks noChangeAspect="1" noChangeArrowheads="1"/>
              </p:cNvPicPr>
              <p:nvPr/>
            </p:nvPicPr>
            <p:blipFill>
              <a:blip r:embed="rId3" cstate="print"/>
              <a:srcRect/>
              <a:stretch>
                <a:fillRect/>
              </a:stretch>
            </p:blipFill>
            <p:spPr bwMode="auto">
              <a:xfrm>
                <a:off x="3545" y="3156"/>
                <a:ext cx="693" cy="698"/>
              </a:xfrm>
              <a:prstGeom prst="rect">
                <a:avLst/>
              </a:prstGeom>
              <a:noFill/>
            </p:spPr>
          </p:pic>
          <p:sp>
            <p:nvSpPr>
              <p:cNvPr id="948253" name="Line 29"/>
              <p:cNvSpPr>
                <a:spLocks noChangeShapeType="1"/>
              </p:cNvSpPr>
              <p:nvPr/>
            </p:nvSpPr>
            <p:spPr bwMode="auto">
              <a:xfrm flipV="1">
                <a:off x="2947" y="3215"/>
                <a:ext cx="1946" cy="465"/>
              </a:xfrm>
              <a:prstGeom prst="line">
                <a:avLst/>
              </a:prstGeom>
              <a:noFill/>
              <a:ln w="25400">
                <a:solidFill>
                  <a:srgbClr val="FF0000"/>
                </a:solidFill>
                <a:prstDash val="dash"/>
                <a:round/>
                <a:headEnd type="none" w="sm" len="sm"/>
                <a:tailEnd type="none" w="sm" len="sm"/>
              </a:ln>
              <a:effectLst/>
            </p:spPr>
            <p:txBody>
              <a:bodyPr/>
              <a:lstStyle/>
              <a:p>
                <a:endParaRPr lang="en-US"/>
              </a:p>
            </p:txBody>
          </p:sp>
          <p:sp>
            <p:nvSpPr>
              <p:cNvPr id="948254" name="Line 30"/>
              <p:cNvSpPr>
                <a:spLocks noChangeShapeType="1"/>
              </p:cNvSpPr>
              <p:nvPr/>
            </p:nvSpPr>
            <p:spPr bwMode="auto">
              <a:xfrm flipV="1">
                <a:off x="2946" y="3024"/>
                <a:ext cx="1758" cy="896"/>
              </a:xfrm>
              <a:prstGeom prst="line">
                <a:avLst/>
              </a:prstGeom>
              <a:noFill/>
              <a:ln w="25400">
                <a:solidFill>
                  <a:srgbClr val="0066FF"/>
                </a:solidFill>
                <a:prstDash val="dash"/>
                <a:round/>
                <a:headEnd type="none" w="sm" len="sm"/>
                <a:tailEnd type="none" w="sm" len="sm"/>
              </a:ln>
              <a:effectLst/>
            </p:spPr>
            <p:txBody>
              <a:bodyPr/>
              <a:lstStyle/>
              <a:p>
                <a:endParaRPr lang="en-US"/>
              </a:p>
            </p:txBody>
          </p:sp>
          <p:sp>
            <p:nvSpPr>
              <p:cNvPr id="948255" name="Text Box 31"/>
              <p:cNvSpPr txBox="1">
                <a:spLocks noChangeAspect="1" noChangeArrowheads="1"/>
              </p:cNvSpPr>
              <p:nvPr/>
            </p:nvSpPr>
            <p:spPr bwMode="auto">
              <a:xfrm>
                <a:off x="2544" y="3786"/>
                <a:ext cx="424" cy="396"/>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VP2</a:t>
                </a:r>
              </a:p>
            </p:txBody>
          </p:sp>
          <p:sp>
            <p:nvSpPr>
              <p:cNvPr id="948256" name="Line 32"/>
              <p:cNvSpPr>
                <a:spLocks noChangeShapeType="1"/>
              </p:cNvSpPr>
              <p:nvPr/>
            </p:nvSpPr>
            <p:spPr bwMode="auto">
              <a:xfrm flipH="1" flipV="1">
                <a:off x="2592" y="192"/>
                <a:ext cx="1296" cy="3360"/>
              </a:xfrm>
              <a:prstGeom prst="line">
                <a:avLst/>
              </a:prstGeom>
              <a:noFill/>
              <a:ln w="25400">
                <a:solidFill>
                  <a:srgbClr val="00FF00"/>
                </a:solidFill>
                <a:prstDash val="dash"/>
                <a:round/>
                <a:headEnd type="none" w="sm" len="sm"/>
                <a:tailEnd type="none" w="sm" len="sm"/>
              </a:ln>
              <a:effectLst/>
            </p:spPr>
            <p:txBody>
              <a:bodyPr/>
              <a:lstStyle/>
              <a:p>
                <a:endParaRPr lang="en-US"/>
              </a:p>
            </p:txBody>
          </p:sp>
          <p:sp>
            <p:nvSpPr>
              <p:cNvPr id="948257" name="Text Box 33"/>
              <p:cNvSpPr txBox="1">
                <a:spLocks noChangeAspect="1" noChangeArrowheads="1"/>
              </p:cNvSpPr>
              <p:nvPr/>
            </p:nvSpPr>
            <p:spPr bwMode="auto">
              <a:xfrm>
                <a:off x="2640" y="96"/>
                <a:ext cx="427" cy="396"/>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VP3</a:t>
                </a:r>
              </a:p>
            </p:txBody>
          </p:sp>
          <p:sp>
            <p:nvSpPr>
              <p:cNvPr id="948258" name="Line 34"/>
              <p:cNvSpPr>
                <a:spLocks noChangeShapeType="1"/>
              </p:cNvSpPr>
              <p:nvPr/>
            </p:nvSpPr>
            <p:spPr bwMode="auto">
              <a:xfrm>
                <a:off x="2592" y="192"/>
                <a:ext cx="373" cy="3741"/>
              </a:xfrm>
              <a:prstGeom prst="line">
                <a:avLst/>
              </a:prstGeom>
              <a:noFill/>
              <a:ln w="31750">
                <a:solidFill>
                  <a:srgbClr val="FF00FF"/>
                </a:solidFill>
                <a:round/>
                <a:headEnd type="none" w="sm" len="sm"/>
                <a:tailEnd type="none" w="sm" len="sm"/>
              </a:ln>
              <a:effectLst/>
            </p:spPr>
            <p:txBody>
              <a:bodyPr/>
              <a:lstStyle/>
              <a:p>
                <a:endParaRPr lang="en-US"/>
              </a:p>
            </p:txBody>
          </p:sp>
          <p:sp>
            <p:nvSpPr>
              <p:cNvPr id="948259" name="Line 35"/>
              <p:cNvSpPr>
                <a:spLocks noChangeShapeType="1"/>
              </p:cNvSpPr>
              <p:nvPr/>
            </p:nvSpPr>
            <p:spPr bwMode="auto">
              <a:xfrm>
                <a:off x="2592" y="192"/>
                <a:ext cx="2290" cy="3029"/>
              </a:xfrm>
              <a:prstGeom prst="line">
                <a:avLst/>
              </a:prstGeom>
              <a:noFill/>
              <a:ln w="31750">
                <a:solidFill>
                  <a:srgbClr val="FF00FF"/>
                </a:solidFill>
                <a:round/>
                <a:headEnd type="none" w="sm" len="sm"/>
                <a:tailEnd type="none" w="sm" len="sm"/>
              </a:ln>
              <a:effectLst/>
            </p:spPr>
            <p:txBody>
              <a:bodyPr/>
              <a:lstStyle/>
              <a:p>
                <a:endParaRPr lang="en-US"/>
              </a:p>
            </p:txBody>
          </p:sp>
          <p:sp>
            <p:nvSpPr>
              <p:cNvPr id="948260" name="Line 36"/>
              <p:cNvSpPr>
                <a:spLocks noChangeShapeType="1"/>
              </p:cNvSpPr>
              <p:nvPr/>
            </p:nvSpPr>
            <p:spPr bwMode="auto">
              <a:xfrm flipV="1">
                <a:off x="2964" y="3211"/>
                <a:ext cx="1930" cy="709"/>
              </a:xfrm>
              <a:prstGeom prst="line">
                <a:avLst/>
              </a:prstGeom>
              <a:noFill/>
              <a:ln w="31750">
                <a:solidFill>
                  <a:srgbClr val="FF00FF"/>
                </a:solidFill>
                <a:round/>
                <a:headEnd type="none" w="sm" len="sm"/>
                <a:tailEnd type="none" w="sm" len="sm"/>
              </a:ln>
              <a:effectLst/>
            </p:spPr>
            <p:txBody>
              <a:bodyPr/>
              <a:lstStyle/>
              <a:p>
                <a:endParaRPr lang="en-US"/>
              </a:p>
            </p:txBody>
          </p:sp>
          <p:sp>
            <p:nvSpPr>
              <p:cNvPr id="948261" name="Oval 37"/>
              <p:cNvSpPr>
                <a:spLocks noChangeArrowheads="1"/>
              </p:cNvSpPr>
              <p:nvPr/>
            </p:nvSpPr>
            <p:spPr bwMode="auto">
              <a:xfrm>
                <a:off x="3825" y="3425"/>
                <a:ext cx="58" cy="58"/>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948262" name="Freeform 38"/>
              <p:cNvSpPr>
                <a:spLocks/>
              </p:cNvSpPr>
              <p:nvPr/>
            </p:nvSpPr>
            <p:spPr bwMode="auto">
              <a:xfrm>
                <a:off x="4479" y="2880"/>
                <a:ext cx="129" cy="207"/>
              </a:xfrm>
              <a:custGeom>
                <a:avLst/>
                <a:gdLst/>
                <a:ahLst/>
                <a:cxnLst>
                  <a:cxn ang="0">
                    <a:pos x="129" y="0"/>
                  </a:cxn>
                  <a:cxn ang="0">
                    <a:pos x="0" y="78"/>
                  </a:cxn>
                  <a:cxn ang="0">
                    <a:pos x="79" y="207"/>
                  </a:cxn>
                </a:cxnLst>
                <a:rect l="0" t="0" r="r" b="b"/>
                <a:pathLst>
                  <a:path w="129" h="207">
                    <a:moveTo>
                      <a:pt x="129" y="0"/>
                    </a:moveTo>
                    <a:lnTo>
                      <a:pt x="0" y="78"/>
                    </a:lnTo>
                    <a:lnTo>
                      <a:pt x="79" y="207"/>
                    </a:lnTo>
                  </a:path>
                </a:pathLst>
              </a:custGeom>
              <a:noFill/>
              <a:ln w="25400" cap="flat" cmpd="sng">
                <a:solidFill>
                  <a:srgbClr val="0066FF"/>
                </a:solidFill>
                <a:prstDash val="solid"/>
                <a:round/>
                <a:headEnd type="none" w="sm" len="sm"/>
                <a:tailEnd type="none" w="sm" len="sm"/>
              </a:ln>
              <a:effectLst/>
            </p:spPr>
            <p:txBody>
              <a:bodyPr/>
              <a:lstStyle/>
              <a:p>
                <a:endParaRPr lang="en-US"/>
              </a:p>
            </p:txBody>
          </p:sp>
          <p:sp>
            <p:nvSpPr>
              <p:cNvPr id="948263" name="Freeform 39"/>
              <p:cNvSpPr>
                <a:spLocks/>
              </p:cNvSpPr>
              <p:nvPr/>
            </p:nvSpPr>
            <p:spPr bwMode="auto">
              <a:xfrm rot="687462">
                <a:off x="3696" y="3408"/>
                <a:ext cx="129" cy="207"/>
              </a:xfrm>
              <a:custGeom>
                <a:avLst/>
                <a:gdLst/>
                <a:ahLst/>
                <a:cxnLst>
                  <a:cxn ang="0">
                    <a:pos x="129" y="0"/>
                  </a:cxn>
                  <a:cxn ang="0">
                    <a:pos x="0" y="78"/>
                  </a:cxn>
                  <a:cxn ang="0">
                    <a:pos x="79" y="207"/>
                  </a:cxn>
                </a:cxnLst>
                <a:rect l="0" t="0" r="r" b="b"/>
                <a:pathLst>
                  <a:path w="129" h="207">
                    <a:moveTo>
                      <a:pt x="129" y="0"/>
                    </a:moveTo>
                    <a:lnTo>
                      <a:pt x="0" y="78"/>
                    </a:lnTo>
                    <a:lnTo>
                      <a:pt x="79" y="207"/>
                    </a:lnTo>
                  </a:path>
                </a:pathLst>
              </a:custGeom>
              <a:noFill/>
              <a:ln w="25400" cap="flat" cmpd="sng">
                <a:solidFill>
                  <a:srgbClr val="00FF00"/>
                </a:solidFill>
                <a:prstDash val="solid"/>
                <a:round/>
                <a:headEnd type="none" w="sm" len="sm"/>
                <a:tailEnd type="none" w="sm" len="sm"/>
              </a:ln>
              <a:effectLst/>
            </p:spPr>
            <p:txBody>
              <a:bodyPr/>
              <a:lstStyle/>
              <a:p>
                <a:endParaRPr lang="en-US"/>
              </a:p>
            </p:txBody>
          </p:sp>
          <p:sp>
            <p:nvSpPr>
              <p:cNvPr id="948264" name="Freeform 40"/>
              <p:cNvSpPr>
                <a:spLocks/>
              </p:cNvSpPr>
              <p:nvPr/>
            </p:nvSpPr>
            <p:spPr bwMode="auto">
              <a:xfrm rot="6725280">
                <a:off x="2967" y="3417"/>
                <a:ext cx="129" cy="207"/>
              </a:xfrm>
              <a:custGeom>
                <a:avLst/>
                <a:gdLst/>
                <a:ahLst/>
                <a:cxnLst>
                  <a:cxn ang="0">
                    <a:pos x="129" y="0"/>
                  </a:cxn>
                  <a:cxn ang="0">
                    <a:pos x="0" y="78"/>
                  </a:cxn>
                  <a:cxn ang="0">
                    <a:pos x="79" y="207"/>
                  </a:cxn>
                </a:cxnLst>
                <a:rect l="0" t="0" r="r" b="b"/>
                <a:pathLst>
                  <a:path w="129" h="207">
                    <a:moveTo>
                      <a:pt x="129" y="0"/>
                    </a:moveTo>
                    <a:lnTo>
                      <a:pt x="0" y="78"/>
                    </a:lnTo>
                    <a:lnTo>
                      <a:pt x="79" y="207"/>
                    </a:lnTo>
                  </a:path>
                </a:pathLst>
              </a:custGeom>
              <a:noFill/>
              <a:ln w="25400" cap="flat" cmpd="sng">
                <a:solidFill>
                  <a:srgbClr val="FF0000"/>
                </a:solidFill>
                <a:prstDash val="solid"/>
                <a:round/>
                <a:headEnd type="none" w="sm" len="sm"/>
                <a:tailEnd type="none" w="sm" len="sm"/>
              </a:ln>
              <a:effectLst/>
            </p:spPr>
            <p:txBody>
              <a:bodyPr/>
              <a:lstStyle/>
              <a:p>
                <a:endParaRPr lang="en-US"/>
              </a:p>
            </p:txBody>
          </p:sp>
        </p:grpSp>
        <p:sp>
          <p:nvSpPr>
            <p:cNvPr id="948265" name="Text Box 41"/>
            <p:cNvSpPr txBox="1">
              <a:spLocks noChangeArrowheads="1"/>
            </p:cNvSpPr>
            <p:nvPr/>
          </p:nvSpPr>
          <p:spPr bwMode="auto">
            <a:xfrm>
              <a:off x="3360" y="1825"/>
              <a:ext cx="384" cy="395"/>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h</a:t>
              </a:r>
              <a:r>
                <a:rPr lang="en-US" baseline="-25000" dirty="0">
                  <a:solidFill>
                    <a:schemeClr val="bg2"/>
                  </a:solidFill>
                </a:rPr>
                <a:t>3</a:t>
              </a:r>
            </a:p>
          </p:txBody>
        </p:sp>
        <p:sp>
          <p:nvSpPr>
            <p:cNvPr id="948266" name="Text Box 42"/>
            <p:cNvSpPr txBox="1">
              <a:spLocks noChangeArrowheads="1"/>
            </p:cNvSpPr>
            <p:nvPr/>
          </p:nvSpPr>
          <p:spPr bwMode="auto">
            <a:xfrm>
              <a:off x="3168" y="3359"/>
              <a:ext cx="384" cy="396"/>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h</a:t>
              </a:r>
              <a:r>
                <a:rPr lang="en-US" baseline="-25000" dirty="0">
                  <a:solidFill>
                    <a:schemeClr val="bg2"/>
                  </a:solidFill>
                </a:rPr>
                <a:t>1</a:t>
              </a:r>
            </a:p>
          </p:txBody>
        </p:sp>
        <p:sp>
          <p:nvSpPr>
            <p:cNvPr id="948267" name="Text Box 43"/>
            <p:cNvSpPr txBox="1">
              <a:spLocks noChangeArrowheads="1"/>
            </p:cNvSpPr>
            <p:nvPr/>
          </p:nvSpPr>
          <p:spPr bwMode="auto">
            <a:xfrm>
              <a:off x="4272" y="2928"/>
              <a:ext cx="384" cy="395"/>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h</a:t>
              </a:r>
              <a:r>
                <a:rPr lang="en-US" baseline="-25000" dirty="0">
                  <a:solidFill>
                    <a:schemeClr val="bg2"/>
                  </a:solidFill>
                </a:rPr>
                <a:t>2</a:t>
              </a:r>
            </a:p>
          </p:txBody>
        </p:sp>
        <p:sp>
          <p:nvSpPr>
            <p:cNvPr id="948268" name="Text Box 44"/>
            <p:cNvSpPr txBox="1">
              <a:spLocks noChangeArrowheads="1"/>
            </p:cNvSpPr>
            <p:nvPr/>
          </p:nvSpPr>
          <p:spPr bwMode="auto">
            <a:xfrm>
              <a:off x="4560" y="3647"/>
              <a:ext cx="840" cy="399"/>
            </a:xfrm>
            <a:prstGeom prst="rect">
              <a:avLst/>
            </a:prstGeom>
            <a:noFill/>
            <a:ln w="12700">
              <a:noFill/>
              <a:miter lim="800000"/>
              <a:headEnd type="none" w="sm" len="sm"/>
              <a:tailEnd type="none" w="sm" len="sm"/>
            </a:ln>
            <a:effectLst/>
          </p:spPr>
          <p:txBody>
            <a:bodyPr wrap="square">
              <a:spAutoFit/>
            </a:bodyPr>
            <a:lstStyle/>
            <a:p>
              <a:pPr>
                <a:spcBef>
                  <a:spcPct val="50000"/>
                </a:spcBef>
              </a:pPr>
              <a:r>
                <a:rPr lang="en-US" dirty="0">
                  <a:solidFill>
                    <a:schemeClr val="bg2"/>
                  </a:solidFill>
                </a:rPr>
                <a:t>(</a:t>
              </a:r>
              <a:r>
                <a:rPr lang="en-US" dirty="0" err="1">
                  <a:solidFill>
                    <a:schemeClr val="bg2"/>
                  </a:solidFill>
                </a:rPr>
                <a:t>o</a:t>
              </a:r>
              <a:r>
                <a:rPr lang="en-US" baseline="-25000" dirty="0" err="1">
                  <a:solidFill>
                    <a:schemeClr val="bg2"/>
                  </a:solidFill>
                </a:rPr>
                <a:t>x</a:t>
              </a:r>
              <a:r>
                <a:rPr lang="en-US" dirty="0" err="1">
                  <a:solidFill>
                    <a:schemeClr val="bg2"/>
                  </a:solidFill>
                </a:rPr>
                <a:t>,o</a:t>
              </a:r>
              <a:r>
                <a:rPr lang="en-US" baseline="-25000" dirty="0" err="1">
                  <a:solidFill>
                    <a:schemeClr val="bg2"/>
                  </a:solidFill>
                </a:rPr>
                <a:t>y</a:t>
              </a:r>
              <a:r>
                <a:rPr lang="en-US" dirty="0">
                  <a:solidFill>
                    <a:schemeClr val="bg2"/>
                  </a:solidFill>
                </a:rPr>
                <a:t>) ?</a:t>
              </a:r>
              <a:endParaRPr lang="en-US" baseline="-25000" dirty="0">
                <a:solidFill>
                  <a:schemeClr val="bg2"/>
                </a:solidFill>
              </a:endParaRPr>
            </a:p>
          </p:txBody>
        </p:sp>
        <p:sp>
          <p:nvSpPr>
            <p:cNvPr id="948269" name="Line 45"/>
            <p:cNvSpPr>
              <a:spLocks noChangeShapeType="1"/>
            </p:cNvSpPr>
            <p:nvPr/>
          </p:nvSpPr>
          <p:spPr bwMode="auto">
            <a:xfrm flipH="1" flipV="1">
              <a:off x="3886" y="3483"/>
              <a:ext cx="720" cy="288"/>
            </a:xfrm>
            <a:prstGeom prst="line">
              <a:avLst/>
            </a:prstGeom>
            <a:noFill/>
            <a:ln w="38100">
              <a:solidFill>
                <a:srgbClr val="FFFF00"/>
              </a:solidFill>
              <a:round/>
              <a:headEnd type="none" w="sm" len="sm"/>
              <a:tailEnd type="stealth" w="lg" len="med"/>
            </a:ln>
            <a:effectLst/>
          </p:spPr>
          <p:txBody>
            <a:bodyPr/>
            <a:lstStyle/>
            <a:p>
              <a:endParaRPr lang="en-US"/>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0754" name="Rectangle 1026"/>
          <p:cNvSpPr>
            <a:spLocks noGrp="1" noChangeArrowheads="1"/>
          </p:cNvSpPr>
          <p:nvPr>
            <p:ph type="title"/>
          </p:nvPr>
        </p:nvSpPr>
        <p:spPr>
          <a:xfrm>
            <a:off x="2209800" y="285750"/>
            <a:ext cx="6896100" cy="609600"/>
          </a:xfrm>
        </p:spPr>
        <p:txBody>
          <a:bodyPr/>
          <a:lstStyle/>
          <a:p>
            <a:r>
              <a:rPr lang="en-US"/>
              <a:t>Direct parameter Calibration Summary</a:t>
            </a:r>
          </a:p>
        </p:txBody>
      </p:sp>
      <p:sp>
        <p:nvSpPr>
          <p:cNvPr id="970755" name="Rectangle 1027"/>
          <p:cNvSpPr>
            <a:spLocks noGrp="1" noChangeArrowheads="1"/>
          </p:cNvSpPr>
          <p:nvPr>
            <p:ph type="body" idx="1"/>
          </p:nvPr>
        </p:nvSpPr>
        <p:spPr>
          <a:xfrm>
            <a:off x="609600" y="838200"/>
            <a:ext cx="5486400" cy="5867400"/>
          </a:xfrm>
          <a:noFill/>
          <a:ln/>
        </p:spPr>
        <p:txBody>
          <a:bodyPr/>
          <a:lstStyle/>
          <a:p>
            <a:pPr marL="457200" indent="-457200"/>
            <a:r>
              <a:rPr lang="en-US" sz="2000" dirty="0"/>
              <a:t>Algorithm (p130-131)</a:t>
            </a:r>
          </a:p>
          <a:p>
            <a:pPr marL="876300" lvl="1" indent="-419100">
              <a:buFont typeface="Zapf Dingbats" charset="2"/>
              <a:buNone/>
            </a:pPr>
            <a:r>
              <a:rPr lang="en-US" sz="1800" b="1" dirty="0"/>
              <a:t>0.   Estimate image center (and aspect ratio)</a:t>
            </a:r>
          </a:p>
          <a:p>
            <a:pPr marL="876300" lvl="1" indent="-419100">
              <a:buFont typeface="Zapf Dingbats" charset="2"/>
              <a:buAutoNum type="arabicPeriod"/>
            </a:pPr>
            <a:r>
              <a:rPr lang="en-US" sz="1800" dirty="0"/>
              <a:t>Measure N 3D coordinates (Xi, </a:t>
            </a:r>
            <a:r>
              <a:rPr lang="en-US" sz="1800" dirty="0" err="1"/>
              <a:t>Yi,Zi</a:t>
            </a:r>
            <a:r>
              <a:rPr lang="en-US" sz="1800" dirty="0"/>
              <a:t>)</a:t>
            </a:r>
          </a:p>
          <a:p>
            <a:pPr marL="876300" lvl="1" indent="-419100">
              <a:buFont typeface="Zapf Dingbats" charset="2"/>
              <a:buAutoNum type="arabicPeriod"/>
            </a:pPr>
            <a:r>
              <a:rPr lang="en-US" sz="1800" dirty="0"/>
              <a:t>Locate their corresponding image (</a:t>
            </a:r>
            <a:r>
              <a:rPr lang="en-US" sz="1800" dirty="0" err="1"/>
              <a:t>xi,yi</a:t>
            </a:r>
            <a:r>
              <a:rPr lang="en-US" sz="1800" dirty="0"/>
              <a:t>)  - Edge, Corner, Hough</a:t>
            </a:r>
          </a:p>
          <a:p>
            <a:pPr marL="876300" lvl="1" indent="-419100">
              <a:buFont typeface="Zapf Dingbats" charset="2"/>
              <a:buAutoNum type="arabicPeriod"/>
            </a:pPr>
            <a:r>
              <a:rPr lang="en-US" sz="1800" dirty="0"/>
              <a:t>Build matrix A  of a homogeneous system  Av = 0 </a:t>
            </a:r>
          </a:p>
          <a:p>
            <a:pPr marL="876300" lvl="1" indent="-419100">
              <a:buFont typeface="Zapf Dingbats" charset="2"/>
              <a:buAutoNum type="arabicPeriod"/>
            </a:pPr>
            <a:r>
              <a:rPr lang="en-US" sz="1800" dirty="0"/>
              <a:t>Compute </a:t>
            </a:r>
            <a:r>
              <a:rPr lang="en-US" sz="1800" dirty="0">
                <a:solidFill>
                  <a:srgbClr val="D82204"/>
                </a:solidFill>
              </a:rPr>
              <a:t>SVD</a:t>
            </a:r>
            <a:r>
              <a:rPr lang="en-US" sz="1800" dirty="0"/>
              <a:t> of A , solution v</a:t>
            </a:r>
          </a:p>
          <a:p>
            <a:pPr marL="876300" lvl="1" indent="-419100">
              <a:buFont typeface="Zapf Dingbats" charset="2"/>
              <a:buAutoNum type="arabicPeriod"/>
            </a:pPr>
            <a:r>
              <a:rPr lang="en-US" sz="1800" dirty="0"/>
              <a:t>Determine aspect ratio </a:t>
            </a:r>
            <a:r>
              <a:rPr lang="en-US" sz="1800" dirty="0">
                <a:latin typeface="Symbol" pitchFamily="18" charset="2"/>
              </a:rPr>
              <a:t>a</a:t>
            </a:r>
            <a:r>
              <a:rPr lang="en-US" sz="1800" dirty="0"/>
              <a:t> and scale |</a:t>
            </a:r>
            <a:r>
              <a:rPr lang="en-US" sz="1800" dirty="0">
                <a:latin typeface="Symbol" pitchFamily="18" charset="2"/>
              </a:rPr>
              <a:t>g</a:t>
            </a:r>
            <a:r>
              <a:rPr lang="en-US" sz="1800" dirty="0"/>
              <a:t>|</a:t>
            </a:r>
          </a:p>
          <a:p>
            <a:pPr marL="876300" lvl="1" indent="-419100">
              <a:buFont typeface="Zapf Dingbats" charset="2"/>
              <a:buAutoNum type="arabicPeriod"/>
            </a:pPr>
            <a:r>
              <a:rPr lang="en-US" sz="1800" dirty="0"/>
              <a:t>Recover the first two rows of R and the first two components of T up to a sign</a:t>
            </a:r>
          </a:p>
          <a:p>
            <a:pPr marL="876300" lvl="1" indent="-419100">
              <a:buFont typeface="Zapf Dingbats" charset="2"/>
              <a:buAutoNum type="arabicPeriod"/>
            </a:pPr>
            <a:r>
              <a:rPr lang="en-US" sz="1800" dirty="0"/>
              <a:t>Determine sign s of </a:t>
            </a:r>
            <a:r>
              <a:rPr lang="en-US" sz="1800" dirty="0">
                <a:latin typeface="Symbol" pitchFamily="18" charset="2"/>
              </a:rPr>
              <a:t>g</a:t>
            </a:r>
            <a:r>
              <a:rPr lang="en-US" sz="1800" dirty="0"/>
              <a:t> by checking the projection equation</a:t>
            </a:r>
          </a:p>
          <a:p>
            <a:pPr marL="876300" lvl="1" indent="-419100">
              <a:buFont typeface="Zapf Dingbats" charset="2"/>
              <a:buAutoNum type="arabicPeriod"/>
            </a:pPr>
            <a:r>
              <a:rPr lang="en-US" sz="1800" dirty="0"/>
              <a:t>Compute the 3</a:t>
            </a:r>
            <a:r>
              <a:rPr lang="en-US" sz="1800" baseline="30000" dirty="0"/>
              <a:t>rd</a:t>
            </a:r>
            <a:r>
              <a:rPr lang="en-US" sz="1800" dirty="0"/>
              <a:t> row of R by vector product, and enforce </a:t>
            </a:r>
            <a:r>
              <a:rPr lang="en-US" sz="1800" dirty="0" err="1"/>
              <a:t>orthogonality</a:t>
            </a:r>
            <a:r>
              <a:rPr lang="en-US" sz="1800" dirty="0"/>
              <a:t> constraint by </a:t>
            </a:r>
            <a:r>
              <a:rPr lang="en-US" sz="1800" dirty="0">
                <a:solidFill>
                  <a:srgbClr val="D82204"/>
                </a:solidFill>
              </a:rPr>
              <a:t>SVD</a:t>
            </a:r>
            <a:endParaRPr lang="en-US" sz="1800" dirty="0"/>
          </a:p>
          <a:p>
            <a:pPr marL="876300" lvl="1" indent="-419100">
              <a:buFont typeface="Zapf Dingbats" charset="2"/>
              <a:buAutoNum type="arabicPeriod"/>
            </a:pPr>
            <a:r>
              <a:rPr lang="en-US" sz="1800" dirty="0"/>
              <a:t>Solve </a:t>
            </a:r>
            <a:r>
              <a:rPr lang="en-US" sz="1800" dirty="0" err="1"/>
              <a:t>Tz</a:t>
            </a:r>
            <a:r>
              <a:rPr lang="en-US" sz="1800" dirty="0"/>
              <a:t> and </a:t>
            </a:r>
            <a:r>
              <a:rPr lang="en-US" sz="1800" dirty="0" err="1"/>
              <a:t>fx</a:t>
            </a:r>
            <a:r>
              <a:rPr lang="en-US" sz="1800" dirty="0"/>
              <a:t> using Least Square and </a:t>
            </a:r>
            <a:r>
              <a:rPr lang="en-US" sz="1800" dirty="0">
                <a:solidFill>
                  <a:srgbClr val="D82204"/>
                </a:solidFill>
              </a:rPr>
              <a:t>SVD </a:t>
            </a:r>
            <a:r>
              <a:rPr lang="en-US" sz="1800" dirty="0"/>
              <a:t>, then </a:t>
            </a:r>
            <a:r>
              <a:rPr lang="en-US" sz="1800" dirty="0" err="1"/>
              <a:t>fy</a:t>
            </a:r>
            <a:r>
              <a:rPr lang="en-US" sz="1800" dirty="0"/>
              <a:t> = </a:t>
            </a:r>
            <a:r>
              <a:rPr lang="en-US" sz="1800" dirty="0" err="1"/>
              <a:t>fx</a:t>
            </a:r>
            <a:r>
              <a:rPr lang="en-US" sz="1800" dirty="0"/>
              <a:t> / </a:t>
            </a:r>
            <a:r>
              <a:rPr lang="en-US" sz="1800" dirty="0">
                <a:latin typeface="Symbol" pitchFamily="18" charset="2"/>
              </a:rPr>
              <a:t>a</a:t>
            </a:r>
            <a:endParaRPr lang="en-US" sz="1800" dirty="0"/>
          </a:p>
          <a:p>
            <a:pPr marL="457200" indent="-457200"/>
            <a:endParaRPr lang="en-US" sz="1800" dirty="0"/>
          </a:p>
          <a:p>
            <a:pPr marL="457200" indent="-457200"/>
            <a:endParaRPr lang="en-US" sz="2000" dirty="0"/>
          </a:p>
        </p:txBody>
      </p:sp>
      <p:grpSp>
        <p:nvGrpSpPr>
          <p:cNvPr id="970756" name="Group 1028"/>
          <p:cNvGrpSpPr>
            <a:grpSpLocks/>
          </p:cNvGrpSpPr>
          <p:nvPr/>
        </p:nvGrpSpPr>
        <p:grpSpPr bwMode="auto">
          <a:xfrm>
            <a:off x="6096000" y="838200"/>
            <a:ext cx="3048000" cy="2933700"/>
            <a:chOff x="3840" y="528"/>
            <a:chExt cx="1920" cy="1848"/>
          </a:xfrm>
        </p:grpSpPr>
        <p:pic>
          <p:nvPicPr>
            <p:cNvPr id="970757" name="Picture 1029" descr="scan2"/>
            <p:cNvPicPr>
              <a:picLocks noChangeAspect="1" noChangeArrowheads="1"/>
            </p:cNvPicPr>
            <p:nvPr/>
          </p:nvPicPr>
          <p:blipFill>
            <a:blip r:embed="rId3" cstate="print"/>
            <a:srcRect/>
            <a:stretch>
              <a:fillRect/>
            </a:stretch>
          </p:blipFill>
          <p:spPr bwMode="auto">
            <a:xfrm>
              <a:off x="3840" y="672"/>
              <a:ext cx="1728" cy="1704"/>
            </a:xfrm>
            <a:prstGeom prst="rect">
              <a:avLst/>
            </a:prstGeom>
            <a:noFill/>
          </p:spPr>
        </p:pic>
        <p:sp>
          <p:nvSpPr>
            <p:cNvPr id="970758" name="Line 1030"/>
            <p:cNvSpPr>
              <a:spLocks noChangeShapeType="1"/>
            </p:cNvSpPr>
            <p:nvPr/>
          </p:nvSpPr>
          <p:spPr bwMode="auto">
            <a:xfrm flipV="1">
              <a:off x="4992" y="1776"/>
              <a:ext cx="672" cy="480"/>
            </a:xfrm>
            <a:prstGeom prst="line">
              <a:avLst/>
            </a:prstGeom>
            <a:noFill/>
            <a:ln w="38100">
              <a:solidFill>
                <a:srgbClr val="D82204"/>
              </a:solidFill>
              <a:round/>
              <a:headEnd type="none" w="sm" len="sm"/>
              <a:tailEnd type="stealth" w="lg" len="med"/>
            </a:ln>
            <a:effectLst/>
          </p:spPr>
          <p:txBody>
            <a:bodyPr/>
            <a:lstStyle/>
            <a:p>
              <a:endParaRPr lang="en-US"/>
            </a:p>
          </p:txBody>
        </p:sp>
        <p:sp>
          <p:nvSpPr>
            <p:cNvPr id="970759" name="Line 1031"/>
            <p:cNvSpPr>
              <a:spLocks noChangeShapeType="1"/>
            </p:cNvSpPr>
            <p:nvPr/>
          </p:nvSpPr>
          <p:spPr bwMode="auto">
            <a:xfrm flipH="1" flipV="1">
              <a:off x="4300" y="649"/>
              <a:ext cx="692" cy="1607"/>
            </a:xfrm>
            <a:prstGeom prst="line">
              <a:avLst/>
            </a:prstGeom>
            <a:noFill/>
            <a:ln w="38100">
              <a:solidFill>
                <a:srgbClr val="D82204"/>
              </a:solidFill>
              <a:round/>
              <a:headEnd type="none" w="sm" len="sm"/>
              <a:tailEnd type="stealth" w="lg" len="med"/>
            </a:ln>
            <a:effectLst/>
          </p:spPr>
          <p:txBody>
            <a:bodyPr/>
            <a:lstStyle/>
            <a:p>
              <a:endParaRPr lang="en-US"/>
            </a:p>
          </p:txBody>
        </p:sp>
        <p:sp>
          <p:nvSpPr>
            <p:cNvPr id="970760" name="Line 1032"/>
            <p:cNvSpPr>
              <a:spLocks noChangeShapeType="1"/>
            </p:cNvSpPr>
            <p:nvPr/>
          </p:nvSpPr>
          <p:spPr bwMode="auto">
            <a:xfrm flipH="1">
              <a:off x="4150" y="2241"/>
              <a:ext cx="843" cy="102"/>
            </a:xfrm>
            <a:prstGeom prst="line">
              <a:avLst/>
            </a:prstGeom>
            <a:noFill/>
            <a:ln w="38100">
              <a:solidFill>
                <a:srgbClr val="D82204"/>
              </a:solidFill>
              <a:round/>
              <a:headEnd type="none" w="sm" len="sm"/>
              <a:tailEnd type="stealth" w="lg" len="med"/>
            </a:ln>
            <a:effectLst/>
          </p:spPr>
          <p:txBody>
            <a:bodyPr/>
            <a:lstStyle/>
            <a:p>
              <a:endParaRPr lang="en-US"/>
            </a:p>
          </p:txBody>
        </p:sp>
        <p:sp>
          <p:nvSpPr>
            <p:cNvPr id="970761" name="Rectangle 1033"/>
            <p:cNvSpPr>
              <a:spLocks noChangeArrowheads="1"/>
            </p:cNvSpPr>
            <p:nvPr/>
          </p:nvSpPr>
          <p:spPr bwMode="auto">
            <a:xfrm>
              <a:off x="3888" y="2064"/>
              <a:ext cx="320" cy="269"/>
            </a:xfrm>
            <a:prstGeom prst="rect">
              <a:avLst/>
            </a:prstGeom>
            <a:noFill/>
            <a:ln w="38100">
              <a:noFill/>
              <a:miter lim="800000"/>
              <a:headEnd type="none" w="sm" len="sm"/>
              <a:tailEnd type="none" w="lg" len="med"/>
            </a:ln>
            <a:effectLst/>
          </p:spPr>
          <p:txBody>
            <a:bodyPr wrap="none">
              <a:spAutoFit/>
            </a:bodyPr>
            <a:lstStyle/>
            <a:p>
              <a:r>
                <a:rPr lang="en-US" sz="2200" b="0">
                  <a:solidFill>
                    <a:srgbClr val="D82204"/>
                  </a:solidFill>
                </a:rPr>
                <a:t>Y</a:t>
              </a:r>
              <a:r>
                <a:rPr lang="en-US" sz="2200" b="0" baseline="-25000">
                  <a:solidFill>
                    <a:srgbClr val="D82204"/>
                  </a:solidFill>
                </a:rPr>
                <a:t>w</a:t>
              </a:r>
            </a:p>
          </p:txBody>
        </p:sp>
        <p:sp>
          <p:nvSpPr>
            <p:cNvPr id="970762" name="Rectangle 1034"/>
            <p:cNvSpPr>
              <a:spLocks noChangeArrowheads="1"/>
            </p:cNvSpPr>
            <p:nvPr/>
          </p:nvSpPr>
          <p:spPr bwMode="auto">
            <a:xfrm>
              <a:off x="5440" y="1440"/>
              <a:ext cx="320" cy="269"/>
            </a:xfrm>
            <a:prstGeom prst="rect">
              <a:avLst/>
            </a:prstGeom>
            <a:noFill/>
            <a:ln w="38100">
              <a:noFill/>
              <a:miter lim="800000"/>
              <a:headEnd type="none" w="sm" len="sm"/>
              <a:tailEnd type="none" w="lg" len="med"/>
            </a:ln>
            <a:effectLst/>
          </p:spPr>
          <p:txBody>
            <a:bodyPr wrap="none">
              <a:spAutoFit/>
            </a:bodyPr>
            <a:lstStyle/>
            <a:p>
              <a:r>
                <a:rPr lang="en-US" sz="2200" b="0">
                  <a:solidFill>
                    <a:srgbClr val="D82204"/>
                  </a:solidFill>
                </a:rPr>
                <a:t>X</a:t>
              </a:r>
              <a:r>
                <a:rPr lang="en-US" sz="2200" b="0" baseline="-25000">
                  <a:solidFill>
                    <a:srgbClr val="D82204"/>
                  </a:solidFill>
                </a:rPr>
                <a:t>w</a:t>
              </a:r>
            </a:p>
          </p:txBody>
        </p:sp>
        <p:sp>
          <p:nvSpPr>
            <p:cNvPr id="970763" name="Rectangle 1035"/>
            <p:cNvSpPr>
              <a:spLocks noChangeArrowheads="1"/>
            </p:cNvSpPr>
            <p:nvPr/>
          </p:nvSpPr>
          <p:spPr bwMode="auto">
            <a:xfrm>
              <a:off x="3984" y="528"/>
              <a:ext cx="311" cy="269"/>
            </a:xfrm>
            <a:prstGeom prst="rect">
              <a:avLst/>
            </a:prstGeom>
            <a:noFill/>
            <a:ln w="38100">
              <a:noFill/>
              <a:miter lim="800000"/>
              <a:headEnd type="none" w="sm" len="sm"/>
              <a:tailEnd type="none" w="lg" len="med"/>
            </a:ln>
            <a:effectLst/>
          </p:spPr>
          <p:txBody>
            <a:bodyPr wrap="none">
              <a:spAutoFit/>
            </a:bodyPr>
            <a:lstStyle/>
            <a:p>
              <a:r>
                <a:rPr lang="en-US" sz="2200" b="0">
                  <a:solidFill>
                    <a:srgbClr val="D82204"/>
                  </a:solidFill>
                </a:rPr>
                <a:t>Z</a:t>
              </a:r>
              <a:r>
                <a:rPr lang="en-US" sz="2200" b="0" baseline="-25000">
                  <a:solidFill>
                    <a:srgbClr val="D82204"/>
                  </a:solidFill>
                </a:rPr>
                <a:t>w</a:t>
              </a:r>
            </a:p>
          </p:txBody>
        </p:sp>
      </p:grpSp>
      <p:sp>
        <p:nvSpPr>
          <p:cNvPr id="970764" name="AutoShape 1036"/>
          <p:cNvSpPr>
            <a:spLocks/>
          </p:cNvSpPr>
          <p:nvPr/>
        </p:nvSpPr>
        <p:spPr bwMode="auto">
          <a:xfrm>
            <a:off x="762000" y="1676400"/>
            <a:ext cx="304800" cy="762000"/>
          </a:xfrm>
          <a:prstGeom prst="leftBrace">
            <a:avLst>
              <a:gd name="adj1" fmla="val 20833"/>
              <a:gd name="adj2" fmla="val 50000"/>
            </a:avLst>
          </a:prstGeom>
          <a:noFill/>
          <a:ln w="38100">
            <a:solidFill>
              <a:srgbClr val="FFFF00"/>
            </a:solidFill>
            <a:round/>
            <a:headEnd type="none" w="sm" len="sm"/>
            <a:tailEnd type="none" w="lg" len="med"/>
          </a:ln>
          <a:effectLst/>
        </p:spPr>
        <p:txBody>
          <a:bodyPr wrap="none" anchor="ctr"/>
          <a:lstStyle/>
          <a:p>
            <a:endParaRPr lang="en-US"/>
          </a:p>
        </p:txBody>
      </p:sp>
      <p:sp>
        <p:nvSpPr>
          <p:cNvPr id="970765" name="AutoShape 1037"/>
          <p:cNvSpPr>
            <a:spLocks/>
          </p:cNvSpPr>
          <p:nvPr/>
        </p:nvSpPr>
        <p:spPr bwMode="auto">
          <a:xfrm>
            <a:off x="762000" y="2743200"/>
            <a:ext cx="304800" cy="609600"/>
          </a:xfrm>
          <a:prstGeom prst="leftBrace">
            <a:avLst>
              <a:gd name="adj1" fmla="val 16667"/>
              <a:gd name="adj2" fmla="val 50000"/>
            </a:avLst>
          </a:prstGeom>
          <a:noFill/>
          <a:ln w="38100">
            <a:solidFill>
              <a:srgbClr val="FFFF00"/>
            </a:solidFill>
            <a:round/>
            <a:headEnd type="none" w="sm" len="sm"/>
            <a:tailEnd type="none" w="lg" len="med"/>
          </a:ln>
          <a:effectLst/>
        </p:spPr>
        <p:txBody>
          <a:bodyPr wrap="none" anchor="ctr"/>
          <a:lstStyle/>
          <a:p>
            <a:endParaRPr lang="en-US"/>
          </a:p>
        </p:txBody>
      </p:sp>
      <p:sp>
        <p:nvSpPr>
          <p:cNvPr id="970766" name="AutoShape 1038"/>
          <p:cNvSpPr>
            <a:spLocks/>
          </p:cNvSpPr>
          <p:nvPr/>
        </p:nvSpPr>
        <p:spPr bwMode="auto">
          <a:xfrm>
            <a:off x="762000" y="3657600"/>
            <a:ext cx="304800" cy="1676400"/>
          </a:xfrm>
          <a:prstGeom prst="leftBrace">
            <a:avLst>
              <a:gd name="adj1" fmla="val 45833"/>
              <a:gd name="adj2" fmla="val 50000"/>
            </a:avLst>
          </a:prstGeom>
          <a:noFill/>
          <a:ln w="38100">
            <a:solidFill>
              <a:srgbClr val="FFFF00"/>
            </a:solidFill>
            <a:round/>
            <a:headEnd type="none" w="sm" len="sm"/>
            <a:tailEnd type="none" w="lg" len="med"/>
          </a:ln>
          <a:effectLst/>
        </p:spPr>
        <p:txBody>
          <a:bodyPr wrap="none" anchor="ctr"/>
          <a:lstStyle/>
          <a:p>
            <a:endParaRPr lang="en-US"/>
          </a:p>
        </p:txBody>
      </p:sp>
      <p:sp>
        <p:nvSpPr>
          <p:cNvPr id="970767" name="AutoShape 1039"/>
          <p:cNvSpPr>
            <a:spLocks/>
          </p:cNvSpPr>
          <p:nvPr/>
        </p:nvSpPr>
        <p:spPr bwMode="auto">
          <a:xfrm>
            <a:off x="838200" y="5943600"/>
            <a:ext cx="228600" cy="609600"/>
          </a:xfrm>
          <a:prstGeom prst="leftBrace">
            <a:avLst>
              <a:gd name="adj1" fmla="val 22222"/>
              <a:gd name="adj2" fmla="val 50000"/>
            </a:avLst>
          </a:prstGeom>
          <a:noFill/>
          <a:ln w="38100">
            <a:solidFill>
              <a:srgbClr val="FFFF00"/>
            </a:solidFill>
            <a:round/>
            <a:headEnd type="none" w="sm" len="sm"/>
            <a:tailEnd type="none" w="lg" len="med"/>
          </a:ln>
          <a:effectLst/>
        </p:spPr>
        <p:txBody>
          <a:bodyPr wrap="none" anchor="ctr"/>
          <a:lstStyle/>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0274" name="Rectangle 2"/>
          <p:cNvSpPr>
            <a:spLocks noGrp="1" noChangeArrowheads="1"/>
          </p:cNvSpPr>
          <p:nvPr>
            <p:ph type="title"/>
          </p:nvPr>
        </p:nvSpPr>
        <p:spPr>
          <a:xfrm>
            <a:off x="1524000" y="457200"/>
            <a:ext cx="7315200" cy="457200"/>
          </a:xfrm>
        </p:spPr>
        <p:txBody>
          <a:bodyPr/>
          <a:lstStyle/>
          <a:p>
            <a:r>
              <a:rPr lang="en-US" dirty="0"/>
              <a:t>Remaining Issues and Possible Solution</a:t>
            </a:r>
          </a:p>
        </p:txBody>
      </p:sp>
      <p:sp>
        <p:nvSpPr>
          <p:cNvPr id="950275" name="Rectangle 3"/>
          <p:cNvSpPr>
            <a:spLocks noGrp="1" noChangeArrowheads="1"/>
          </p:cNvSpPr>
          <p:nvPr>
            <p:ph type="body" idx="1"/>
          </p:nvPr>
        </p:nvSpPr>
        <p:spPr>
          <a:xfrm>
            <a:off x="228600" y="1143000"/>
            <a:ext cx="8305800" cy="5486400"/>
          </a:xfrm>
          <a:noFill/>
          <a:ln/>
        </p:spPr>
        <p:txBody>
          <a:bodyPr/>
          <a:lstStyle/>
          <a:p>
            <a:pPr marL="457200" indent="-457200">
              <a:lnSpc>
                <a:spcPct val="90000"/>
              </a:lnSpc>
            </a:pPr>
            <a:r>
              <a:rPr lang="en-US" sz="1800" dirty="0"/>
              <a:t>Original assumptions:</a:t>
            </a:r>
          </a:p>
          <a:p>
            <a:pPr marL="876300" lvl="1" indent="-419100">
              <a:lnSpc>
                <a:spcPct val="90000"/>
              </a:lnSpc>
            </a:pPr>
            <a:r>
              <a:rPr lang="en-US" sz="1800" dirty="0"/>
              <a:t>Without lens distortions</a:t>
            </a:r>
          </a:p>
          <a:p>
            <a:pPr marL="876300" lvl="1" indent="-419100">
              <a:lnSpc>
                <a:spcPct val="90000"/>
              </a:lnSpc>
            </a:pPr>
            <a:r>
              <a:rPr lang="en-US" sz="1800" dirty="0"/>
              <a:t>Known aspect ratio when estimating image center</a:t>
            </a:r>
          </a:p>
          <a:p>
            <a:pPr marL="876300" lvl="1" indent="-419100">
              <a:lnSpc>
                <a:spcPct val="90000"/>
              </a:lnSpc>
            </a:pPr>
            <a:r>
              <a:rPr lang="en-US" sz="1800" dirty="0"/>
              <a:t>Known image center when estimating others including aspect ratio</a:t>
            </a:r>
          </a:p>
          <a:p>
            <a:pPr marL="457200" indent="-457200">
              <a:lnSpc>
                <a:spcPct val="90000"/>
              </a:lnSpc>
            </a:pPr>
            <a:endParaRPr lang="en-US" sz="1800" dirty="0"/>
          </a:p>
          <a:p>
            <a:pPr marL="457200" indent="-457200">
              <a:lnSpc>
                <a:spcPct val="90000"/>
              </a:lnSpc>
            </a:pPr>
            <a:r>
              <a:rPr lang="en-US" sz="1800" dirty="0"/>
              <a:t>New Assumptions</a:t>
            </a:r>
          </a:p>
          <a:p>
            <a:pPr marL="876300" lvl="1" indent="-419100">
              <a:lnSpc>
                <a:spcPct val="90000"/>
              </a:lnSpc>
            </a:pPr>
            <a:r>
              <a:rPr lang="en-US" sz="1800" dirty="0"/>
              <a:t>Without lens distortion </a:t>
            </a:r>
          </a:p>
          <a:p>
            <a:pPr marL="876300" lvl="1" indent="-419100">
              <a:lnSpc>
                <a:spcPct val="90000"/>
              </a:lnSpc>
            </a:pPr>
            <a:r>
              <a:rPr lang="en-US" sz="1800" dirty="0"/>
              <a:t>Aspect ratio is approximately 1, or </a:t>
            </a:r>
            <a:r>
              <a:rPr lang="en-US" sz="1800" dirty="0">
                <a:latin typeface="Symbol" pitchFamily="18" charset="2"/>
              </a:rPr>
              <a:t>a</a:t>
            </a:r>
            <a:r>
              <a:rPr lang="en-US" sz="1800" dirty="0"/>
              <a:t> = </a:t>
            </a:r>
            <a:r>
              <a:rPr lang="en-US" sz="1800" dirty="0" err="1"/>
              <a:t>fx</a:t>
            </a:r>
            <a:r>
              <a:rPr lang="en-US" sz="1800" dirty="0"/>
              <a:t>/</a:t>
            </a:r>
            <a:r>
              <a:rPr lang="en-US" sz="1800" dirty="0" err="1"/>
              <a:t>fy</a:t>
            </a:r>
            <a:r>
              <a:rPr lang="en-US" sz="1800" dirty="0"/>
              <a:t> = 4:3 ; image center about (M/2, N/2) given a </a:t>
            </a:r>
            <a:r>
              <a:rPr lang="en-US" sz="1800" dirty="0" err="1"/>
              <a:t>MxN</a:t>
            </a:r>
            <a:r>
              <a:rPr lang="en-US" sz="1800" dirty="0"/>
              <a:t> image</a:t>
            </a:r>
          </a:p>
          <a:p>
            <a:pPr marL="457200" indent="-457200">
              <a:lnSpc>
                <a:spcPct val="90000"/>
              </a:lnSpc>
            </a:pPr>
            <a:endParaRPr lang="en-US" sz="1800" dirty="0"/>
          </a:p>
          <a:p>
            <a:pPr marL="457200" indent="-457200">
              <a:lnSpc>
                <a:spcPct val="90000"/>
              </a:lnSpc>
            </a:pPr>
            <a:r>
              <a:rPr lang="en-US" sz="1800" dirty="0"/>
              <a:t>Solution (?)</a:t>
            </a:r>
          </a:p>
          <a:p>
            <a:pPr marL="876300" lvl="1" indent="-419100">
              <a:lnSpc>
                <a:spcPct val="90000"/>
              </a:lnSpc>
              <a:buFont typeface="Zapf Dingbats" charset="2"/>
              <a:buAutoNum type="arabicPeriod"/>
            </a:pPr>
            <a:r>
              <a:rPr lang="en-US" sz="1800" dirty="0"/>
              <a:t>Using </a:t>
            </a:r>
            <a:r>
              <a:rPr lang="en-US" sz="1800" dirty="0">
                <a:latin typeface="Symbol" pitchFamily="18" charset="2"/>
              </a:rPr>
              <a:t>a</a:t>
            </a:r>
            <a:r>
              <a:rPr lang="en-US" sz="1800" dirty="0"/>
              <a:t> = 1 to find image center (ox, </a:t>
            </a:r>
            <a:r>
              <a:rPr lang="en-US" sz="1800" dirty="0" err="1"/>
              <a:t>oy</a:t>
            </a:r>
            <a:r>
              <a:rPr lang="en-US" sz="1800" dirty="0"/>
              <a:t>)</a:t>
            </a:r>
          </a:p>
          <a:p>
            <a:pPr marL="876300" lvl="1" indent="-419100">
              <a:lnSpc>
                <a:spcPct val="90000"/>
              </a:lnSpc>
              <a:buFont typeface="Zapf Dingbats" charset="2"/>
              <a:buAutoNum type="arabicPeriod"/>
            </a:pPr>
            <a:r>
              <a:rPr lang="en-US" sz="1800" dirty="0"/>
              <a:t>Using the estimated center to find others including </a:t>
            </a:r>
            <a:r>
              <a:rPr lang="en-US" sz="1800" dirty="0">
                <a:latin typeface="Symbol" pitchFamily="18" charset="2"/>
              </a:rPr>
              <a:t>a</a:t>
            </a:r>
          </a:p>
          <a:p>
            <a:pPr marL="876300" lvl="1" indent="-419100">
              <a:lnSpc>
                <a:spcPct val="90000"/>
              </a:lnSpc>
              <a:buFont typeface="Zapf Dingbats" charset="2"/>
              <a:buAutoNum type="arabicPeriod"/>
            </a:pPr>
            <a:r>
              <a:rPr lang="en-US" sz="1800" dirty="0"/>
              <a:t>Refine image center using new </a:t>
            </a:r>
            <a:r>
              <a:rPr lang="en-US" sz="1800" dirty="0">
                <a:latin typeface="Symbol" pitchFamily="18" charset="2"/>
              </a:rPr>
              <a:t>a</a:t>
            </a:r>
            <a:r>
              <a:rPr lang="en-US" sz="1800" dirty="0"/>
              <a:t> ; if change still significant, go to step 2; otherwise stop</a:t>
            </a:r>
          </a:p>
          <a:p>
            <a:pPr marL="876300" lvl="1" indent="-419100">
              <a:lnSpc>
                <a:spcPct val="90000"/>
              </a:lnSpc>
              <a:buFont typeface="Zapf Dingbats" charset="2"/>
              <a:buNone/>
            </a:pPr>
            <a:endParaRPr lang="en-US" sz="1800" dirty="0"/>
          </a:p>
          <a:p>
            <a:pPr marL="876300" lvl="1" indent="-419100">
              <a:lnSpc>
                <a:spcPct val="90000"/>
              </a:lnSpc>
            </a:pPr>
            <a:r>
              <a:rPr lang="en-US" sz="1800" b="1" dirty="0">
                <a:solidFill>
                  <a:srgbClr val="D82204"/>
                </a:solidFill>
              </a:rPr>
              <a:t>Projection Matrix Approach</a:t>
            </a:r>
          </a:p>
        </p:txBody>
      </p:sp>
      <p:sp>
        <p:nvSpPr>
          <p:cNvPr id="950297" name="AutoShape 25"/>
          <p:cNvSpPr>
            <a:spLocks noChangeArrowheads="1"/>
          </p:cNvSpPr>
          <p:nvPr/>
        </p:nvSpPr>
        <p:spPr bwMode="auto">
          <a:xfrm>
            <a:off x="457200" y="5867400"/>
            <a:ext cx="609600" cy="3810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38100">
            <a:solidFill>
              <a:srgbClr val="FFFF00"/>
            </a:solidFill>
            <a:miter lim="800000"/>
            <a:headEnd type="none" w="sm" len="sm"/>
            <a:tailEnd type="none" w="lg" len="med"/>
          </a:ln>
          <a:effectLst/>
        </p:spPr>
        <p:txBody>
          <a:bodyPr wrap="none" anchor="ctr"/>
          <a:lstStyle/>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6418" name="Rectangle 2"/>
          <p:cNvSpPr>
            <a:spLocks noGrp="1" noChangeArrowheads="1"/>
          </p:cNvSpPr>
          <p:nvPr>
            <p:ph type="title"/>
          </p:nvPr>
        </p:nvSpPr>
        <p:spPr>
          <a:xfrm>
            <a:off x="3429000" y="685800"/>
            <a:ext cx="5181600" cy="609600"/>
          </a:xfrm>
        </p:spPr>
        <p:txBody>
          <a:bodyPr/>
          <a:lstStyle/>
          <a:p>
            <a:r>
              <a:rPr lang="en-US" dirty="0"/>
              <a:t>Linear Matrix Equation of perspective projection</a:t>
            </a:r>
          </a:p>
        </p:txBody>
      </p:sp>
      <p:sp>
        <p:nvSpPr>
          <p:cNvPr id="956419" name="Rectangle 3"/>
          <p:cNvSpPr>
            <a:spLocks noGrp="1" noChangeArrowheads="1"/>
          </p:cNvSpPr>
          <p:nvPr>
            <p:ph type="body" idx="1"/>
          </p:nvPr>
        </p:nvSpPr>
        <p:spPr>
          <a:xfrm>
            <a:off x="609600" y="1219200"/>
            <a:ext cx="7848600" cy="5181600"/>
          </a:xfrm>
          <a:noFill/>
          <a:ln/>
        </p:spPr>
        <p:txBody>
          <a:bodyPr/>
          <a:lstStyle/>
          <a:p>
            <a:pPr>
              <a:lnSpc>
                <a:spcPct val="90000"/>
              </a:lnSpc>
            </a:pPr>
            <a:r>
              <a:rPr lang="en-US" dirty="0"/>
              <a:t>Projective Space</a:t>
            </a:r>
          </a:p>
          <a:p>
            <a:pPr lvl="1">
              <a:lnSpc>
                <a:spcPct val="90000"/>
              </a:lnSpc>
            </a:pPr>
            <a:r>
              <a:rPr lang="en-US" sz="1800" dirty="0"/>
              <a:t>Add fourth coordinate </a:t>
            </a:r>
          </a:p>
          <a:p>
            <a:pPr lvl="2">
              <a:lnSpc>
                <a:spcPct val="90000"/>
              </a:lnSpc>
            </a:pPr>
            <a:r>
              <a:rPr lang="en-US" sz="1700" dirty="0"/>
              <a:t>P</a:t>
            </a:r>
            <a:r>
              <a:rPr lang="en-US" sz="1000" dirty="0"/>
              <a:t>w</a:t>
            </a:r>
            <a:r>
              <a:rPr lang="en-US" sz="1700" dirty="0"/>
              <a:t> = (</a:t>
            </a:r>
            <a:r>
              <a:rPr lang="en-US" sz="1700" dirty="0" err="1"/>
              <a:t>X</a:t>
            </a:r>
            <a:r>
              <a:rPr lang="en-US" sz="1000" dirty="0" err="1"/>
              <a:t>w</a:t>
            </a:r>
            <a:r>
              <a:rPr lang="en-US" sz="1700" dirty="0" err="1"/>
              <a:t>,Y</a:t>
            </a:r>
            <a:r>
              <a:rPr lang="en-US" sz="1000" dirty="0" err="1"/>
              <a:t>w</a:t>
            </a:r>
            <a:r>
              <a:rPr lang="en-US" sz="1700" dirty="0" err="1"/>
              <a:t>,Z</a:t>
            </a:r>
            <a:r>
              <a:rPr lang="en-US" sz="1000" dirty="0" err="1"/>
              <a:t>w</a:t>
            </a:r>
            <a:r>
              <a:rPr lang="en-US" sz="1600" dirty="0"/>
              <a:t>, 1</a:t>
            </a:r>
            <a:r>
              <a:rPr lang="en-US" sz="1700" dirty="0"/>
              <a:t>)</a:t>
            </a:r>
            <a:r>
              <a:rPr lang="en-US" sz="1700" baseline="30000" dirty="0"/>
              <a:t>T</a:t>
            </a:r>
            <a:endParaRPr lang="en-US" sz="1700" dirty="0"/>
          </a:p>
          <a:p>
            <a:pPr lvl="1">
              <a:lnSpc>
                <a:spcPct val="90000"/>
              </a:lnSpc>
            </a:pPr>
            <a:r>
              <a:rPr lang="en-US" sz="1800" dirty="0"/>
              <a:t>Define (</a:t>
            </a:r>
            <a:r>
              <a:rPr lang="en-US" sz="1800" dirty="0" err="1"/>
              <a:t>u,v,w</a:t>
            </a:r>
            <a:r>
              <a:rPr lang="en-US" sz="1800" dirty="0"/>
              <a:t>)</a:t>
            </a:r>
            <a:r>
              <a:rPr lang="en-US" sz="1800" baseline="30000" dirty="0"/>
              <a:t>T</a:t>
            </a:r>
            <a:r>
              <a:rPr lang="en-US" sz="1800" dirty="0"/>
              <a:t> such that</a:t>
            </a:r>
          </a:p>
          <a:p>
            <a:pPr lvl="2">
              <a:lnSpc>
                <a:spcPct val="90000"/>
              </a:lnSpc>
            </a:pPr>
            <a:r>
              <a:rPr lang="en-US" dirty="0"/>
              <a:t>u</a:t>
            </a:r>
            <a:r>
              <a:rPr lang="en-US" sz="1700" dirty="0"/>
              <a:t>/</a:t>
            </a:r>
            <a:r>
              <a:rPr lang="en-US" dirty="0"/>
              <a:t>w =</a:t>
            </a:r>
            <a:r>
              <a:rPr lang="en-US" dirty="0" err="1"/>
              <a:t>x</a:t>
            </a:r>
            <a:r>
              <a:rPr lang="en-US" sz="1200" dirty="0" err="1"/>
              <a:t>im</a:t>
            </a:r>
            <a:r>
              <a:rPr lang="en-US" sz="1200" dirty="0"/>
              <a:t>, </a:t>
            </a:r>
            <a:r>
              <a:rPr lang="en-US" dirty="0"/>
              <a:t>v</a:t>
            </a:r>
            <a:r>
              <a:rPr lang="en-US" sz="1700" dirty="0"/>
              <a:t>/</a:t>
            </a:r>
            <a:r>
              <a:rPr lang="en-US" dirty="0"/>
              <a:t>w =</a:t>
            </a:r>
            <a:r>
              <a:rPr lang="en-US" dirty="0" err="1"/>
              <a:t>y</a:t>
            </a:r>
            <a:r>
              <a:rPr lang="en-US" sz="1200" dirty="0" err="1"/>
              <a:t>im</a:t>
            </a:r>
            <a:endParaRPr lang="en-US" sz="1200" dirty="0"/>
          </a:p>
          <a:p>
            <a:pPr>
              <a:lnSpc>
                <a:spcPct val="90000"/>
              </a:lnSpc>
            </a:pPr>
            <a:r>
              <a:rPr lang="en-US" dirty="0"/>
              <a:t>3x4 Matrix </a:t>
            </a:r>
            <a:r>
              <a:rPr lang="en-US" dirty="0" err="1"/>
              <a:t>E</a:t>
            </a:r>
            <a:r>
              <a:rPr lang="en-US" sz="1400" dirty="0" err="1"/>
              <a:t>ext</a:t>
            </a:r>
            <a:endParaRPr lang="en-US" sz="1400" dirty="0"/>
          </a:p>
          <a:p>
            <a:pPr lvl="1">
              <a:lnSpc>
                <a:spcPct val="90000"/>
              </a:lnSpc>
            </a:pPr>
            <a:r>
              <a:rPr lang="en-US" sz="1800" dirty="0"/>
              <a:t>Only extrinsic parameters</a:t>
            </a:r>
          </a:p>
          <a:p>
            <a:pPr lvl="1">
              <a:lnSpc>
                <a:spcPct val="90000"/>
              </a:lnSpc>
            </a:pPr>
            <a:r>
              <a:rPr lang="en-US" sz="1800" dirty="0"/>
              <a:t>World to camera</a:t>
            </a:r>
            <a:endParaRPr lang="en-US" sz="1800" b="1" dirty="0"/>
          </a:p>
          <a:p>
            <a:pPr>
              <a:lnSpc>
                <a:spcPct val="90000"/>
              </a:lnSpc>
            </a:pPr>
            <a:r>
              <a:rPr lang="en-US" dirty="0"/>
              <a:t>3x3 Matrix </a:t>
            </a:r>
            <a:r>
              <a:rPr lang="en-US" dirty="0" err="1"/>
              <a:t>E</a:t>
            </a:r>
            <a:r>
              <a:rPr lang="en-US" sz="1400" dirty="0" err="1"/>
              <a:t>int</a:t>
            </a:r>
            <a:endParaRPr lang="en-US" dirty="0"/>
          </a:p>
          <a:p>
            <a:pPr lvl="1">
              <a:lnSpc>
                <a:spcPct val="90000"/>
              </a:lnSpc>
            </a:pPr>
            <a:r>
              <a:rPr lang="en-US" sz="1800" dirty="0"/>
              <a:t>Only intrinsic parameters</a:t>
            </a:r>
            <a:endParaRPr lang="en-US" sz="1500" dirty="0"/>
          </a:p>
          <a:p>
            <a:pPr lvl="1">
              <a:lnSpc>
                <a:spcPct val="90000"/>
              </a:lnSpc>
            </a:pPr>
            <a:r>
              <a:rPr lang="en-US" sz="1800" dirty="0"/>
              <a:t>Camera to frame</a:t>
            </a:r>
          </a:p>
          <a:p>
            <a:pPr lvl="1">
              <a:lnSpc>
                <a:spcPct val="90000"/>
              </a:lnSpc>
            </a:pPr>
            <a:endParaRPr lang="en-US" sz="1800" baseline="30000" dirty="0"/>
          </a:p>
          <a:p>
            <a:pPr>
              <a:lnSpc>
                <a:spcPct val="90000"/>
              </a:lnSpc>
            </a:pPr>
            <a:r>
              <a:rPr lang="en-US" dirty="0">
                <a:solidFill>
                  <a:srgbClr val="D82204"/>
                </a:solidFill>
              </a:rPr>
              <a:t>Simple Matrix Product!  </a:t>
            </a:r>
            <a:r>
              <a:rPr lang="en-US" dirty="0">
                <a:solidFill>
                  <a:srgbClr val="0066FF"/>
                </a:solidFill>
              </a:rPr>
              <a:t>Projective Matrix</a:t>
            </a:r>
            <a:r>
              <a:rPr lang="en-US" dirty="0">
                <a:solidFill>
                  <a:srgbClr val="D82204"/>
                </a:solidFill>
              </a:rPr>
              <a:t> </a:t>
            </a:r>
            <a:r>
              <a:rPr lang="en-US" dirty="0">
                <a:solidFill>
                  <a:schemeClr val="folHlink"/>
                </a:solidFill>
              </a:rPr>
              <a:t>M= </a:t>
            </a:r>
            <a:r>
              <a:rPr lang="en-US" dirty="0" err="1">
                <a:solidFill>
                  <a:schemeClr val="folHlink"/>
                </a:solidFill>
              </a:rPr>
              <a:t>M</a:t>
            </a:r>
            <a:r>
              <a:rPr lang="en-US" sz="1200" dirty="0" err="1">
                <a:solidFill>
                  <a:schemeClr val="folHlink"/>
                </a:solidFill>
              </a:rPr>
              <a:t>int</a:t>
            </a:r>
            <a:r>
              <a:rPr lang="en-US" dirty="0" err="1">
                <a:solidFill>
                  <a:schemeClr val="folHlink"/>
                </a:solidFill>
              </a:rPr>
              <a:t>M</a:t>
            </a:r>
            <a:r>
              <a:rPr lang="en-US" sz="1200" dirty="0" err="1">
                <a:solidFill>
                  <a:schemeClr val="folHlink"/>
                </a:solidFill>
              </a:rPr>
              <a:t>ext</a:t>
            </a:r>
            <a:endParaRPr lang="en-US" sz="1200" dirty="0">
              <a:solidFill>
                <a:schemeClr val="folHlink"/>
              </a:solidFill>
            </a:endParaRPr>
          </a:p>
          <a:p>
            <a:pPr lvl="1">
              <a:lnSpc>
                <a:spcPct val="90000"/>
              </a:lnSpc>
            </a:pPr>
            <a:r>
              <a:rPr lang="en-US" sz="1800" dirty="0"/>
              <a:t>(</a:t>
            </a:r>
            <a:r>
              <a:rPr lang="en-US" sz="1800" dirty="0" err="1"/>
              <a:t>X</a:t>
            </a:r>
            <a:r>
              <a:rPr lang="en-US" sz="1500" dirty="0" err="1"/>
              <a:t>w</a:t>
            </a:r>
            <a:r>
              <a:rPr lang="en-US" sz="1800" dirty="0" err="1"/>
              <a:t>,Y</a:t>
            </a:r>
            <a:r>
              <a:rPr lang="en-US" sz="1500" dirty="0" err="1"/>
              <a:t>w</a:t>
            </a:r>
            <a:r>
              <a:rPr lang="en-US" sz="1800" dirty="0" err="1"/>
              <a:t>,Z</a:t>
            </a:r>
            <a:r>
              <a:rPr lang="en-US" sz="1500" dirty="0" err="1"/>
              <a:t>w</a:t>
            </a:r>
            <a:r>
              <a:rPr lang="en-US" sz="1800" dirty="0"/>
              <a:t>)</a:t>
            </a:r>
            <a:r>
              <a:rPr lang="en-US" sz="1800" baseline="30000" dirty="0"/>
              <a:t>T</a:t>
            </a:r>
            <a:r>
              <a:rPr lang="en-US" sz="1800" dirty="0"/>
              <a:t> -&gt; (</a:t>
            </a:r>
            <a:r>
              <a:rPr lang="en-US" sz="1800" dirty="0" err="1"/>
              <a:t>x</a:t>
            </a:r>
            <a:r>
              <a:rPr lang="en-US" sz="1500" dirty="0" err="1"/>
              <a:t>im</a:t>
            </a:r>
            <a:r>
              <a:rPr lang="en-US" sz="1800" dirty="0"/>
              <a:t>, </a:t>
            </a:r>
            <a:r>
              <a:rPr lang="en-US" sz="1800" dirty="0" err="1"/>
              <a:t>y</a:t>
            </a:r>
            <a:r>
              <a:rPr lang="en-US" sz="1500" dirty="0" err="1"/>
              <a:t>im</a:t>
            </a:r>
            <a:r>
              <a:rPr lang="en-US" sz="1800" dirty="0"/>
              <a:t>)</a:t>
            </a:r>
            <a:r>
              <a:rPr lang="en-US" sz="1800" baseline="30000" dirty="0"/>
              <a:t>T</a:t>
            </a:r>
          </a:p>
          <a:p>
            <a:pPr lvl="1">
              <a:lnSpc>
                <a:spcPct val="90000"/>
              </a:lnSpc>
            </a:pPr>
            <a:r>
              <a:rPr lang="en-US" sz="1800" dirty="0">
                <a:solidFill>
                  <a:srgbClr val="D82204"/>
                </a:solidFill>
              </a:rPr>
              <a:t>Linear Transform from projective space to projective plane</a:t>
            </a:r>
          </a:p>
          <a:p>
            <a:pPr lvl="1">
              <a:lnSpc>
                <a:spcPct val="90000"/>
              </a:lnSpc>
            </a:pPr>
            <a:r>
              <a:rPr lang="en-US" sz="1800" dirty="0"/>
              <a:t>M defined up to a scale factor – 11 independent entries</a:t>
            </a:r>
          </a:p>
          <a:p>
            <a:pPr>
              <a:lnSpc>
                <a:spcPct val="90000"/>
              </a:lnSpc>
            </a:pPr>
            <a:endParaRPr lang="en-US" dirty="0"/>
          </a:p>
          <a:p>
            <a:pPr>
              <a:lnSpc>
                <a:spcPct val="90000"/>
              </a:lnSpc>
            </a:pPr>
            <a:endParaRPr lang="en-US" dirty="0"/>
          </a:p>
        </p:txBody>
      </p:sp>
      <p:graphicFrame>
        <p:nvGraphicFramePr>
          <p:cNvPr id="956420" name="Object 4"/>
          <p:cNvGraphicFramePr>
            <a:graphicFrameLocks noChangeAspect="1"/>
          </p:cNvGraphicFramePr>
          <p:nvPr/>
        </p:nvGraphicFramePr>
        <p:xfrm>
          <a:off x="6437313" y="1295400"/>
          <a:ext cx="2116137" cy="1550988"/>
        </p:xfrm>
        <a:graphic>
          <a:graphicData uri="http://schemas.openxmlformats.org/presentationml/2006/ole">
            <mc:AlternateContent xmlns:mc="http://schemas.openxmlformats.org/markup-compatibility/2006">
              <mc:Choice xmlns:v="urn:schemas-microsoft-com:vml" Requires="v">
                <p:oleObj spid="_x0000_s956488" name="Equation" r:id="rId4" imgW="1447560" imgH="1066680" progId="Equation.3">
                  <p:embed/>
                </p:oleObj>
              </mc:Choice>
              <mc:Fallback>
                <p:oleObj name="Equation" r:id="rId4" imgW="1447560" imgH="106668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37313" y="1295400"/>
                        <a:ext cx="2116137" cy="1550988"/>
                      </a:xfrm>
                      <a:prstGeom prst="rect">
                        <a:avLst/>
                      </a:prstGeom>
                      <a:solidFill>
                        <a:srgbClr val="FFCC99"/>
                      </a:solidFill>
                    </p:spPr>
                  </p:pic>
                </p:oleObj>
              </mc:Fallback>
            </mc:AlternateContent>
          </a:graphicData>
        </a:graphic>
      </p:graphicFrame>
      <p:graphicFrame>
        <p:nvGraphicFramePr>
          <p:cNvPr id="956421" name="Object 5"/>
          <p:cNvGraphicFramePr>
            <a:graphicFrameLocks noChangeAspect="1"/>
          </p:cNvGraphicFramePr>
          <p:nvPr/>
        </p:nvGraphicFramePr>
        <p:xfrm>
          <a:off x="4495800" y="2895600"/>
          <a:ext cx="3200400" cy="1014413"/>
        </p:xfrm>
        <a:graphic>
          <a:graphicData uri="http://schemas.openxmlformats.org/presentationml/2006/ole">
            <mc:AlternateContent xmlns:mc="http://schemas.openxmlformats.org/markup-compatibility/2006">
              <mc:Choice xmlns:v="urn:schemas-microsoft-com:vml" Requires="v">
                <p:oleObj spid="_x0000_s956489" name="Equation" r:id="rId6" imgW="2552400" imgH="812520" progId="Equation.3">
                  <p:embed/>
                </p:oleObj>
              </mc:Choice>
              <mc:Fallback>
                <p:oleObj name="Equation" r:id="rId6" imgW="2552400" imgH="812520" progId="Equation.3">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5800" y="2895600"/>
                        <a:ext cx="3200400" cy="1014413"/>
                      </a:xfrm>
                      <a:prstGeom prst="rect">
                        <a:avLst/>
                      </a:prstGeom>
                      <a:solidFill>
                        <a:srgbClr val="FFFF99"/>
                      </a:solidFill>
                    </p:spPr>
                  </p:pic>
                </p:oleObj>
              </mc:Fallback>
            </mc:AlternateContent>
          </a:graphicData>
        </a:graphic>
      </p:graphicFrame>
      <p:graphicFrame>
        <p:nvGraphicFramePr>
          <p:cNvPr id="956422" name="Object 6"/>
          <p:cNvGraphicFramePr>
            <a:graphicFrameLocks noChangeAspect="1"/>
          </p:cNvGraphicFramePr>
          <p:nvPr/>
        </p:nvGraphicFramePr>
        <p:xfrm>
          <a:off x="4495800" y="3962400"/>
          <a:ext cx="1905000" cy="830263"/>
        </p:xfrm>
        <a:graphic>
          <a:graphicData uri="http://schemas.openxmlformats.org/presentationml/2006/ole">
            <mc:AlternateContent xmlns:mc="http://schemas.openxmlformats.org/markup-compatibility/2006">
              <mc:Choice xmlns:v="urn:schemas-microsoft-com:vml" Requires="v">
                <p:oleObj spid="_x0000_s956490" name="Equation" r:id="rId8" imgW="1625400" imgH="711000" progId="Equation.3">
                  <p:embed/>
                </p:oleObj>
              </mc:Choice>
              <mc:Fallback>
                <p:oleObj name="Equation" r:id="rId8" imgW="1625400" imgH="711000" progId="Equation.3">
                  <p:embed/>
                  <p:pic>
                    <p:nvPicPr>
                      <p:cNvPr id="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95800" y="3962400"/>
                        <a:ext cx="1905000" cy="830263"/>
                      </a:xfrm>
                      <a:prstGeom prst="rect">
                        <a:avLst/>
                      </a:prstGeom>
                      <a:solidFill>
                        <a:srgbClr val="FFFF99"/>
                      </a:solidFill>
                    </p:spPr>
                  </p:pic>
                </p:oleObj>
              </mc:Fallback>
            </mc:AlternateContent>
          </a:graphicData>
        </a:graphic>
      </p:graphicFrame>
      <p:sp>
        <p:nvSpPr>
          <p:cNvPr id="956423" name="AutoShape 7"/>
          <p:cNvSpPr>
            <a:spLocks noChangeArrowheads="1"/>
          </p:cNvSpPr>
          <p:nvPr/>
        </p:nvSpPr>
        <p:spPr bwMode="auto">
          <a:xfrm>
            <a:off x="6019800" y="1752600"/>
            <a:ext cx="304800" cy="304800"/>
          </a:xfrm>
          <a:prstGeom prst="leftArrow">
            <a:avLst>
              <a:gd name="adj1" fmla="val 50000"/>
              <a:gd name="adj2" fmla="val 2500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graphicFrame>
        <p:nvGraphicFramePr>
          <p:cNvPr id="956424" name="Object 8"/>
          <p:cNvGraphicFramePr>
            <a:graphicFrameLocks noChangeAspect="1"/>
          </p:cNvGraphicFramePr>
          <p:nvPr/>
        </p:nvGraphicFramePr>
        <p:xfrm>
          <a:off x="4349750" y="1676400"/>
          <a:ext cx="1428750" cy="701675"/>
        </p:xfrm>
        <a:graphic>
          <a:graphicData uri="http://schemas.openxmlformats.org/presentationml/2006/ole">
            <mc:AlternateContent xmlns:mc="http://schemas.openxmlformats.org/markup-compatibility/2006">
              <mc:Choice xmlns:v="urn:schemas-microsoft-com:vml" Requires="v">
                <p:oleObj spid="_x0000_s956491" name="Equation" r:id="rId10" imgW="977760" imgH="482400" progId="Equation.3">
                  <p:embed/>
                </p:oleObj>
              </mc:Choice>
              <mc:Fallback>
                <p:oleObj name="Equation" r:id="rId10" imgW="977760" imgH="482400" progId="Equation.3">
                  <p:embed/>
                  <p:pic>
                    <p:nvPicPr>
                      <p:cNvPr id="0" name="Picture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49750" y="1676400"/>
                        <a:ext cx="1428750" cy="701675"/>
                      </a:xfrm>
                      <a:prstGeom prst="rect">
                        <a:avLst/>
                      </a:prstGeom>
                      <a:solidFill>
                        <a:srgbClr val="FF99CC"/>
                      </a:solidFill>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0514" name="Rectangle 2"/>
          <p:cNvSpPr>
            <a:spLocks noGrp="1" noChangeArrowheads="1"/>
          </p:cNvSpPr>
          <p:nvPr>
            <p:ph type="title"/>
          </p:nvPr>
        </p:nvSpPr>
        <p:spPr>
          <a:xfrm>
            <a:off x="3429000" y="381000"/>
            <a:ext cx="5181600" cy="533400"/>
          </a:xfrm>
        </p:spPr>
        <p:txBody>
          <a:bodyPr/>
          <a:lstStyle/>
          <a:p>
            <a:r>
              <a:rPr lang="en-US"/>
              <a:t>Projection Matrix  M</a:t>
            </a:r>
          </a:p>
        </p:txBody>
      </p:sp>
      <p:sp>
        <p:nvSpPr>
          <p:cNvPr id="960515" name="Rectangle 3"/>
          <p:cNvSpPr>
            <a:spLocks noGrp="1" noChangeArrowheads="1"/>
          </p:cNvSpPr>
          <p:nvPr>
            <p:ph type="body" idx="1"/>
          </p:nvPr>
        </p:nvSpPr>
        <p:spPr>
          <a:xfrm>
            <a:off x="609600" y="1219200"/>
            <a:ext cx="7848600" cy="5181600"/>
          </a:xfrm>
          <a:noFill/>
          <a:ln/>
        </p:spPr>
        <p:txBody>
          <a:bodyPr/>
          <a:lstStyle/>
          <a:p>
            <a:pPr>
              <a:lnSpc>
                <a:spcPct val="90000"/>
              </a:lnSpc>
            </a:pPr>
            <a:r>
              <a:rPr lang="en-US" dirty="0"/>
              <a:t>World – Frame Transform</a:t>
            </a:r>
          </a:p>
          <a:p>
            <a:pPr lvl="1">
              <a:lnSpc>
                <a:spcPct val="90000"/>
              </a:lnSpc>
            </a:pPr>
            <a:r>
              <a:rPr lang="en-US" dirty="0"/>
              <a:t>Drop “</a:t>
            </a:r>
            <a:r>
              <a:rPr lang="en-US" dirty="0" err="1"/>
              <a:t>im</a:t>
            </a:r>
            <a:r>
              <a:rPr lang="en-US" dirty="0"/>
              <a:t>” and “w” </a:t>
            </a:r>
          </a:p>
          <a:p>
            <a:pPr lvl="1">
              <a:lnSpc>
                <a:spcPct val="90000"/>
              </a:lnSpc>
            </a:pPr>
            <a:r>
              <a:rPr lang="en-US" dirty="0"/>
              <a:t>N pairs (</a:t>
            </a:r>
            <a:r>
              <a:rPr lang="en-US" dirty="0" err="1"/>
              <a:t>xi,yi</a:t>
            </a:r>
            <a:r>
              <a:rPr lang="en-US" dirty="0"/>
              <a:t>) &lt;-&gt; (</a:t>
            </a:r>
            <a:r>
              <a:rPr lang="en-US" dirty="0" err="1"/>
              <a:t>Xi,Yi,Zi</a:t>
            </a:r>
            <a:r>
              <a:rPr lang="en-US" dirty="0"/>
              <a:t>)</a:t>
            </a:r>
          </a:p>
          <a:p>
            <a:pPr lvl="1">
              <a:lnSpc>
                <a:spcPct val="90000"/>
              </a:lnSpc>
            </a:pPr>
            <a:r>
              <a:rPr lang="en-US" dirty="0"/>
              <a:t>Linear equations of m </a:t>
            </a:r>
          </a:p>
          <a:p>
            <a:pPr lvl="1">
              <a:lnSpc>
                <a:spcPct val="90000"/>
              </a:lnSpc>
            </a:pPr>
            <a:endParaRPr lang="en-US" dirty="0"/>
          </a:p>
          <a:p>
            <a:pPr lvl="1">
              <a:lnSpc>
                <a:spcPct val="90000"/>
              </a:lnSpc>
            </a:pPr>
            <a:endParaRPr lang="en-US" dirty="0"/>
          </a:p>
          <a:p>
            <a:pPr lvl="1">
              <a:lnSpc>
                <a:spcPct val="90000"/>
              </a:lnSpc>
            </a:pPr>
            <a:endParaRPr lang="en-US" dirty="0"/>
          </a:p>
          <a:p>
            <a:pPr lvl="1">
              <a:lnSpc>
                <a:spcPct val="90000"/>
              </a:lnSpc>
            </a:pPr>
            <a:endParaRPr lang="en-US" dirty="0"/>
          </a:p>
          <a:p>
            <a:pPr>
              <a:lnSpc>
                <a:spcPct val="90000"/>
              </a:lnSpc>
            </a:pPr>
            <a:r>
              <a:rPr lang="en-US" dirty="0"/>
              <a:t>3x4 Projection Matrix M</a:t>
            </a:r>
          </a:p>
          <a:p>
            <a:pPr lvl="1">
              <a:lnSpc>
                <a:spcPct val="90000"/>
              </a:lnSpc>
            </a:pPr>
            <a:r>
              <a:rPr lang="en-US" dirty="0"/>
              <a:t>Both intrinsic (4) and extrinsic (6) – 10 parameters</a:t>
            </a:r>
          </a:p>
          <a:p>
            <a:pPr>
              <a:lnSpc>
                <a:spcPct val="90000"/>
              </a:lnSpc>
            </a:pPr>
            <a:endParaRPr lang="en-US" dirty="0"/>
          </a:p>
          <a:p>
            <a:pPr>
              <a:lnSpc>
                <a:spcPct val="90000"/>
              </a:lnSpc>
            </a:pPr>
            <a:endParaRPr lang="en-US" dirty="0"/>
          </a:p>
        </p:txBody>
      </p:sp>
      <p:graphicFrame>
        <p:nvGraphicFramePr>
          <p:cNvPr id="1009664" name="Object 0"/>
          <p:cNvGraphicFramePr>
            <a:graphicFrameLocks noChangeAspect="1"/>
          </p:cNvGraphicFramePr>
          <p:nvPr/>
        </p:nvGraphicFramePr>
        <p:xfrm>
          <a:off x="6000760" y="1000108"/>
          <a:ext cx="1773238" cy="1550988"/>
        </p:xfrm>
        <a:graphic>
          <a:graphicData uri="http://schemas.openxmlformats.org/presentationml/2006/ole">
            <mc:AlternateContent xmlns:mc="http://schemas.openxmlformats.org/markup-compatibility/2006">
              <mc:Choice xmlns:v="urn:schemas-microsoft-com:vml" Requires="v">
                <p:oleObj spid="_x0000_s1009731" name="Equation" r:id="rId4" imgW="952200" imgH="1066680" progId="Equation.3">
                  <p:embed/>
                </p:oleObj>
              </mc:Choice>
              <mc:Fallback>
                <p:oleObj name="Equation" r:id="rId4" imgW="952200" imgH="1066680" progId="Equation.3">
                  <p:embed/>
                  <p:pic>
                    <p:nvPicPr>
                      <p:cNvPr id="0" name="Picture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0760" y="1000108"/>
                        <a:ext cx="1773238" cy="1550988"/>
                      </a:xfrm>
                      <a:prstGeom prst="rect">
                        <a:avLst/>
                      </a:prstGeom>
                      <a:solidFill>
                        <a:srgbClr val="FFCC99"/>
                      </a:solidFill>
                    </p:spPr>
                  </p:pic>
                </p:oleObj>
              </mc:Fallback>
            </mc:AlternateContent>
          </a:graphicData>
        </a:graphic>
      </p:graphicFrame>
      <p:graphicFrame>
        <p:nvGraphicFramePr>
          <p:cNvPr id="1009665" name="Object 1"/>
          <p:cNvGraphicFramePr>
            <a:graphicFrameLocks noChangeAspect="1"/>
          </p:cNvGraphicFramePr>
          <p:nvPr/>
        </p:nvGraphicFramePr>
        <p:xfrm>
          <a:off x="4538663" y="2992438"/>
          <a:ext cx="4229100" cy="1503362"/>
        </p:xfrm>
        <a:graphic>
          <a:graphicData uri="http://schemas.openxmlformats.org/presentationml/2006/ole">
            <mc:AlternateContent xmlns:mc="http://schemas.openxmlformats.org/markup-compatibility/2006">
              <mc:Choice xmlns:v="urn:schemas-microsoft-com:vml" Requires="v">
                <p:oleObj spid="_x0000_s1009732" name="Equation" r:id="rId6" imgW="2501640" imgH="888840" progId="Equation.3">
                  <p:embed/>
                </p:oleObj>
              </mc:Choice>
              <mc:Fallback>
                <p:oleObj name="Equation" r:id="rId6" imgW="2501640" imgH="888840" progId="Equation.3">
                  <p:embed/>
                  <p:pic>
                    <p:nvPicPr>
                      <p:cNvPr id="0" name="Picture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38663" y="2992438"/>
                        <a:ext cx="4229100" cy="1503362"/>
                      </a:xfrm>
                      <a:prstGeom prst="rect">
                        <a:avLst/>
                      </a:prstGeom>
                      <a:solidFill>
                        <a:srgbClr val="FFCC99"/>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009666" name="Object 2"/>
          <p:cNvGraphicFramePr>
            <a:graphicFrameLocks noChangeAspect="1"/>
          </p:cNvGraphicFramePr>
          <p:nvPr/>
        </p:nvGraphicFramePr>
        <p:xfrm>
          <a:off x="1371600" y="5081588"/>
          <a:ext cx="6891338" cy="1063625"/>
        </p:xfrm>
        <a:graphic>
          <a:graphicData uri="http://schemas.openxmlformats.org/presentationml/2006/ole">
            <mc:AlternateContent xmlns:mc="http://schemas.openxmlformats.org/markup-compatibility/2006">
              <mc:Choice xmlns:v="urn:schemas-microsoft-com:vml" Requires="v">
                <p:oleObj spid="_x0000_s1009733" name="Equation" r:id="rId8" imgW="4584600" imgH="711000" progId="Equation.3">
                  <p:embed/>
                </p:oleObj>
              </mc:Choice>
              <mc:Fallback>
                <p:oleObj name="Equation" r:id="rId8" imgW="4584600" imgH="711000" progId="Equation.3">
                  <p:embed/>
                  <p:pic>
                    <p:nvPicPr>
                      <p:cNvPr id="0"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71600" y="5081588"/>
                        <a:ext cx="6891338" cy="1063625"/>
                      </a:xfrm>
                      <a:prstGeom prst="rect">
                        <a:avLst/>
                      </a:prstGeom>
                      <a:solidFill>
                        <a:srgbClr val="FFFF99"/>
                      </a:solidFill>
                    </p:spPr>
                  </p:pic>
                </p:oleObj>
              </mc:Fallback>
            </mc:AlternateContent>
          </a:graphicData>
        </a:graphic>
      </p:graphicFrame>
      <p:graphicFrame>
        <p:nvGraphicFramePr>
          <p:cNvPr id="1009667" name="Object 3"/>
          <p:cNvGraphicFramePr>
            <a:graphicFrameLocks noChangeAspect="1"/>
          </p:cNvGraphicFramePr>
          <p:nvPr/>
        </p:nvGraphicFramePr>
        <p:xfrm>
          <a:off x="1714480" y="3214686"/>
          <a:ext cx="1519238" cy="519113"/>
        </p:xfrm>
        <a:graphic>
          <a:graphicData uri="http://schemas.openxmlformats.org/presentationml/2006/ole">
            <mc:AlternateContent xmlns:mc="http://schemas.openxmlformats.org/markup-compatibility/2006">
              <mc:Choice xmlns:v="urn:schemas-microsoft-com:vml" Requires="v">
                <p:oleObj spid="_x0000_s1009734" name="Equation" r:id="rId10" imgW="520560" imgH="177480" progId="Equation.3">
                  <p:embed/>
                </p:oleObj>
              </mc:Choice>
              <mc:Fallback>
                <p:oleObj name="Equation" r:id="rId10" imgW="520560" imgH="177480" progId="Equation.3">
                  <p:embed/>
                  <p:pic>
                    <p:nvPicPr>
                      <p:cNvPr id="0" name="Picture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14480" y="3214686"/>
                        <a:ext cx="1519238" cy="519113"/>
                      </a:xfrm>
                      <a:prstGeom prst="rect">
                        <a:avLst/>
                      </a:prstGeom>
                      <a:solidFill>
                        <a:srgbClr val="FF99CC"/>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960524" name="AutoShape 12"/>
          <p:cNvSpPr>
            <a:spLocks noChangeArrowheads="1"/>
          </p:cNvSpPr>
          <p:nvPr/>
        </p:nvSpPr>
        <p:spPr bwMode="auto">
          <a:xfrm>
            <a:off x="3505200" y="3352800"/>
            <a:ext cx="762000" cy="304800"/>
          </a:xfrm>
          <a:prstGeom prst="leftArrow">
            <a:avLst>
              <a:gd name="adj1" fmla="val 50000"/>
              <a:gd name="adj2" fmla="val 62500"/>
            </a:avLst>
          </a:prstGeom>
          <a:solidFill>
            <a:schemeClr val="accent1"/>
          </a:solidFill>
          <a:ln w="38100">
            <a:solidFill>
              <a:srgbClr val="FFFF00"/>
            </a:solidFill>
            <a:miter lim="800000"/>
            <a:headEnd type="none" w="sm" len="sm"/>
            <a:tailEnd type="none" w="lg" len="med"/>
          </a:ln>
          <a:effectLst/>
        </p:spPr>
        <p:txBody>
          <a:bodyPr wrap="none" anchor="ctr"/>
          <a:lstStyle/>
          <a:p>
            <a:endParaRPr lang="en-US"/>
          </a:p>
        </p:txBody>
      </p:sp>
      <p:sp>
        <p:nvSpPr>
          <p:cNvPr id="960525" name="AutoShape 13"/>
          <p:cNvSpPr>
            <a:spLocks noChangeArrowheads="1"/>
          </p:cNvSpPr>
          <p:nvPr/>
        </p:nvSpPr>
        <p:spPr bwMode="auto">
          <a:xfrm>
            <a:off x="6629400" y="2590800"/>
            <a:ext cx="533400" cy="304800"/>
          </a:xfrm>
          <a:prstGeom prst="downArrow">
            <a:avLst>
              <a:gd name="adj1" fmla="val 50000"/>
              <a:gd name="adj2" fmla="val 25000"/>
            </a:avLst>
          </a:prstGeom>
          <a:solidFill>
            <a:schemeClr val="accent1"/>
          </a:solidFill>
          <a:ln w="38100">
            <a:solidFill>
              <a:srgbClr val="FFFF00"/>
            </a:solidFill>
            <a:miter lim="800000"/>
            <a:headEnd type="none" w="sm" len="sm"/>
            <a:tailEnd type="none" w="lg" len="med"/>
          </a:ln>
          <a:effectLst/>
        </p:spPr>
        <p:txBody>
          <a:bodyPr wrap="none" anchor="ctr"/>
          <a:lstStyle/>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62" name="Rectangle 2"/>
          <p:cNvSpPr>
            <a:spLocks noGrp="1" noChangeArrowheads="1"/>
          </p:cNvSpPr>
          <p:nvPr>
            <p:ph type="title"/>
          </p:nvPr>
        </p:nvSpPr>
        <p:spPr>
          <a:xfrm>
            <a:off x="1981200" y="381000"/>
            <a:ext cx="7010400" cy="533400"/>
          </a:xfrm>
        </p:spPr>
        <p:txBody>
          <a:bodyPr/>
          <a:lstStyle/>
          <a:p>
            <a:r>
              <a:rPr lang="en-US" dirty="0"/>
              <a:t>Step 1:  Estimation of projection matrix</a:t>
            </a:r>
          </a:p>
        </p:txBody>
      </p:sp>
      <p:sp>
        <p:nvSpPr>
          <p:cNvPr id="962563" name="Rectangle 3"/>
          <p:cNvSpPr>
            <a:spLocks noGrp="1" noChangeArrowheads="1"/>
          </p:cNvSpPr>
          <p:nvPr>
            <p:ph type="body" idx="1"/>
          </p:nvPr>
        </p:nvSpPr>
        <p:spPr>
          <a:xfrm>
            <a:off x="304800" y="1143000"/>
            <a:ext cx="7848600" cy="5181600"/>
          </a:xfrm>
          <a:noFill/>
          <a:ln/>
        </p:spPr>
        <p:txBody>
          <a:bodyPr/>
          <a:lstStyle/>
          <a:p>
            <a:pPr>
              <a:lnSpc>
                <a:spcPct val="90000"/>
              </a:lnSpc>
            </a:pPr>
            <a:r>
              <a:rPr lang="en-US" dirty="0"/>
              <a:t>World – Frame Transform</a:t>
            </a:r>
          </a:p>
          <a:p>
            <a:pPr lvl="1">
              <a:lnSpc>
                <a:spcPct val="90000"/>
              </a:lnSpc>
            </a:pPr>
            <a:r>
              <a:rPr lang="en-US" dirty="0"/>
              <a:t>Drop “</a:t>
            </a:r>
            <a:r>
              <a:rPr lang="en-US" dirty="0" err="1"/>
              <a:t>im</a:t>
            </a:r>
            <a:r>
              <a:rPr lang="en-US" dirty="0"/>
              <a:t>” and “w” </a:t>
            </a:r>
          </a:p>
          <a:p>
            <a:pPr lvl="1">
              <a:lnSpc>
                <a:spcPct val="90000"/>
              </a:lnSpc>
            </a:pPr>
            <a:r>
              <a:rPr lang="en-US" dirty="0"/>
              <a:t>N pairs (</a:t>
            </a:r>
            <a:r>
              <a:rPr lang="en-US" dirty="0" err="1"/>
              <a:t>xi,yi</a:t>
            </a:r>
            <a:r>
              <a:rPr lang="en-US" dirty="0"/>
              <a:t>) &lt;-&gt; (</a:t>
            </a:r>
            <a:r>
              <a:rPr lang="en-US" dirty="0" err="1"/>
              <a:t>Xi,Yi,Zi</a:t>
            </a:r>
            <a:r>
              <a:rPr lang="en-US" dirty="0"/>
              <a:t>)</a:t>
            </a:r>
          </a:p>
          <a:p>
            <a:pPr lvl="1">
              <a:lnSpc>
                <a:spcPct val="90000"/>
              </a:lnSpc>
            </a:pPr>
            <a:endParaRPr lang="en-US" dirty="0"/>
          </a:p>
          <a:p>
            <a:pPr>
              <a:lnSpc>
                <a:spcPct val="90000"/>
              </a:lnSpc>
            </a:pPr>
            <a:r>
              <a:rPr lang="en-US" dirty="0"/>
              <a:t>Linear equations of m </a:t>
            </a:r>
          </a:p>
          <a:p>
            <a:pPr lvl="1">
              <a:lnSpc>
                <a:spcPct val="90000"/>
              </a:lnSpc>
            </a:pPr>
            <a:r>
              <a:rPr lang="en-US" dirty="0"/>
              <a:t>2N equations, 11 independent variables</a:t>
            </a:r>
          </a:p>
          <a:p>
            <a:pPr lvl="1">
              <a:lnSpc>
                <a:spcPct val="90000"/>
              </a:lnSpc>
            </a:pPr>
            <a:r>
              <a:rPr lang="en-US" dirty="0"/>
              <a:t>N &gt;=6 , SVD =&gt; m up to a unknown scale</a:t>
            </a:r>
          </a:p>
          <a:p>
            <a:pPr>
              <a:spcBef>
                <a:spcPct val="0"/>
              </a:spcBef>
              <a:buClrTx/>
              <a:buSzTx/>
              <a:buFontTx/>
              <a:buNone/>
            </a:pPr>
            <a:endParaRPr lang="en-US" dirty="0"/>
          </a:p>
        </p:txBody>
      </p:sp>
      <p:graphicFrame>
        <p:nvGraphicFramePr>
          <p:cNvPr id="1010688" name="Object 0"/>
          <p:cNvGraphicFramePr>
            <a:graphicFrameLocks noChangeAspect="1"/>
          </p:cNvGraphicFramePr>
          <p:nvPr/>
        </p:nvGraphicFramePr>
        <p:xfrm>
          <a:off x="4648200" y="1143000"/>
          <a:ext cx="4229100" cy="1503363"/>
        </p:xfrm>
        <a:graphic>
          <a:graphicData uri="http://schemas.openxmlformats.org/presentationml/2006/ole">
            <mc:AlternateContent xmlns:mc="http://schemas.openxmlformats.org/markup-compatibility/2006">
              <mc:Choice xmlns:v="urn:schemas-microsoft-com:vml" Requires="v">
                <p:oleObj spid="_x0000_s1010755" name="Equation" r:id="rId4" imgW="2501640" imgH="888840" progId="Equation.3">
                  <p:embed/>
                </p:oleObj>
              </mc:Choice>
              <mc:Fallback>
                <p:oleObj name="Equation" r:id="rId4" imgW="2501640" imgH="888840" progId="Equation.3">
                  <p:embed/>
                  <p:pic>
                    <p:nvPicPr>
                      <p:cNvPr id="0" name="Picture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1143000"/>
                        <a:ext cx="4229100" cy="1503363"/>
                      </a:xfrm>
                      <a:prstGeom prst="rect">
                        <a:avLst/>
                      </a:prstGeom>
                      <a:solidFill>
                        <a:srgbClr val="FFCC99"/>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010689" name="Object 1"/>
          <p:cNvGraphicFramePr>
            <a:graphicFrameLocks noChangeAspect="1"/>
          </p:cNvGraphicFramePr>
          <p:nvPr/>
        </p:nvGraphicFramePr>
        <p:xfrm>
          <a:off x="6858000" y="2971800"/>
          <a:ext cx="1519238" cy="519113"/>
        </p:xfrm>
        <a:graphic>
          <a:graphicData uri="http://schemas.openxmlformats.org/presentationml/2006/ole">
            <mc:AlternateContent xmlns:mc="http://schemas.openxmlformats.org/markup-compatibility/2006">
              <mc:Choice xmlns:v="urn:schemas-microsoft-com:vml" Requires="v">
                <p:oleObj spid="_x0000_s1010756" name="Equation" r:id="rId6" imgW="520560" imgH="177480" progId="Equation.3">
                  <p:embed/>
                </p:oleObj>
              </mc:Choice>
              <mc:Fallback>
                <p:oleObj name="Equation" r:id="rId6" imgW="520560" imgH="177480" progId="Equation.3">
                  <p:embed/>
                  <p:pic>
                    <p:nvPicPr>
                      <p:cNvPr id="0" name="Picture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0" y="2971800"/>
                        <a:ext cx="1519238" cy="519113"/>
                      </a:xfrm>
                      <a:prstGeom prst="rect">
                        <a:avLst/>
                      </a:prstGeom>
                      <a:solidFill>
                        <a:srgbClr val="FF99CC"/>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010690" name="Object 2"/>
          <p:cNvGraphicFramePr>
            <a:graphicFrameLocks noChangeAspect="1"/>
          </p:cNvGraphicFramePr>
          <p:nvPr/>
        </p:nvGraphicFramePr>
        <p:xfrm>
          <a:off x="609600" y="4038600"/>
          <a:ext cx="7899400" cy="1254125"/>
        </p:xfrm>
        <a:graphic>
          <a:graphicData uri="http://schemas.openxmlformats.org/presentationml/2006/ole">
            <mc:AlternateContent xmlns:mc="http://schemas.openxmlformats.org/markup-compatibility/2006">
              <mc:Choice xmlns:v="urn:schemas-microsoft-com:vml" Requires="v">
                <p:oleObj spid="_x0000_s1010757" name="Equation" r:id="rId8" imgW="4483080" imgH="711000" progId="Equation.3">
                  <p:embed/>
                </p:oleObj>
              </mc:Choice>
              <mc:Fallback>
                <p:oleObj name="Equation" r:id="rId8" imgW="4483080" imgH="711000" progId="Equation.3">
                  <p:embed/>
                  <p:pic>
                    <p:nvPicPr>
                      <p:cNvPr id="0"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9600" y="4038600"/>
                        <a:ext cx="7899400" cy="1254125"/>
                      </a:xfrm>
                      <a:prstGeom prst="rect">
                        <a:avLst/>
                      </a:prstGeom>
                      <a:solidFill>
                        <a:srgbClr val="CCFFFF"/>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010691" name="Object 3"/>
          <p:cNvGraphicFramePr>
            <a:graphicFrameLocks noChangeAspect="1"/>
          </p:cNvGraphicFramePr>
          <p:nvPr/>
        </p:nvGraphicFramePr>
        <p:xfrm>
          <a:off x="347663" y="5715000"/>
          <a:ext cx="8728075" cy="492125"/>
        </p:xfrm>
        <a:graphic>
          <a:graphicData uri="http://schemas.openxmlformats.org/presentationml/2006/ole">
            <mc:AlternateContent xmlns:mc="http://schemas.openxmlformats.org/markup-compatibility/2006">
              <mc:Choice xmlns:v="urn:schemas-microsoft-com:vml" Requires="v">
                <p:oleObj spid="_x0000_s1010758" name="Equation" r:id="rId10" imgW="4952880" imgH="279360" progId="Equation.3">
                  <p:embed/>
                </p:oleObj>
              </mc:Choice>
              <mc:Fallback>
                <p:oleObj name="Equation" r:id="rId10" imgW="4952880" imgH="279360" progId="Equation.3">
                  <p:embed/>
                  <p:pic>
                    <p:nvPicPr>
                      <p:cNvPr id="0" name="Picture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7663" y="5715000"/>
                        <a:ext cx="8728075" cy="492125"/>
                      </a:xfrm>
                      <a:prstGeom prst="rect">
                        <a:avLst/>
                      </a:prstGeom>
                      <a:solidFill>
                        <a:srgbClr val="CCFFFF"/>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4610" name="Rectangle 2"/>
          <p:cNvSpPr>
            <a:spLocks noGrp="1" noChangeArrowheads="1"/>
          </p:cNvSpPr>
          <p:nvPr>
            <p:ph type="title"/>
          </p:nvPr>
        </p:nvSpPr>
        <p:spPr>
          <a:xfrm>
            <a:off x="2286000" y="381000"/>
            <a:ext cx="6858000" cy="533400"/>
          </a:xfrm>
        </p:spPr>
        <p:txBody>
          <a:bodyPr/>
          <a:lstStyle/>
          <a:p>
            <a:r>
              <a:rPr lang="en-US" dirty="0"/>
              <a:t>Step 2: Computing camera parameters</a:t>
            </a:r>
          </a:p>
        </p:txBody>
      </p:sp>
      <p:sp>
        <p:nvSpPr>
          <p:cNvPr id="964611" name="Rectangle 3"/>
          <p:cNvSpPr>
            <a:spLocks noGrp="1" noChangeArrowheads="1"/>
          </p:cNvSpPr>
          <p:nvPr>
            <p:ph type="body" idx="1"/>
          </p:nvPr>
        </p:nvSpPr>
        <p:spPr>
          <a:xfrm>
            <a:off x="609600" y="1219200"/>
            <a:ext cx="7848600" cy="5181600"/>
          </a:xfrm>
          <a:noFill/>
          <a:ln/>
        </p:spPr>
        <p:txBody>
          <a:bodyPr/>
          <a:lstStyle/>
          <a:p>
            <a:pPr>
              <a:lnSpc>
                <a:spcPct val="90000"/>
              </a:lnSpc>
            </a:pPr>
            <a:r>
              <a:rPr lang="en-US" sz="1800" dirty="0"/>
              <a:t>3x4 Projection Matrix M</a:t>
            </a:r>
          </a:p>
          <a:p>
            <a:pPr lvl="1">
              <a:lnSpc>
                <a:spcPct val="90000"/>
              </a:lnSpc>
            </a:pPr>
            <a:r>
              <a:rPr lang="en-US" sz="1800" dirty="0"/>
              <a:t>Both intrinsic and extrinsic</a:t>
            </a:r>
          </a:p>
          <a:p>
            <a:pPr>
              <a:lnSpc>
                <a:spcPct val="90000"/>
              </a:lnSpc>
            </a:pPr>
            <a:endParaRPr lang="en-US" sz="1800" dirty="0"/>
          </a:p>
          <a:p>
            <a:pPr>
              <a:lnSpc>
                <a:spcPct val="90000"/>
              </a:lnSpc>
            </a:pPr>
            <a:endParaRPr lang="en-US" sz="1800" dirty="0"/>
          </a:p>
          <a:p>
            <a:pPr>
              <a:lnSpc>
                <a:spcPct val="90000"/>
              </a:lnSpc>
            </a:pPr>
            <a:endParaRPr lang="en-US" sz="1800" dirty="0"/>
          </a:p>
          <a:p>
            <a:pPr>
              <a:lnSpc>
                <a:spcPct val="90000"/>
              </a:lnSpc>
            </a:pPr>
            <a:endParaRPr lang="en-US" sz="1800" dirty="0"/>
          </a:p>
          <a:p>
            <a:pPr>
              <a:lnSpc>
                <a:spcPct val="90000"/>
              </a:lnSpc>
            </a:pPr>
            <a:endParaRPr lang="en-US" sz="1800" dirty="0"/>
          </a:p>
          <a:p>
            <a:pPr>
              <a:lnSpc>
                <a:spcPct val="90000"/>
              </a:lnSpc>
            </a:pPr>
            <a:endParaRPr lang="en-US" sz="1800" dirty="0"/>
          </a:p>
          <a:p>
            <a:pPr>
              <a:lnSpc>
                <a:spcPct val="90000"/>
              </a:lnSpc>
            </a:pPr>
            <a:endParaRPr lang="en-US" sz="1800" dirty="0"/>
          </a:p>
          <a:p>
            <a:pPr>
              <a:lnSpc>
                <a:spcPct val="90000"/>
              </a:lnSpc>
            </a:pPr>
            <a:r>
              <a:rPr lang="en-US" sz="1800" dirty="0"/>
              <a:t>From M^ to parameters</a:t>
            </a:r>
          </a:p>
          <a:p>
            <a:pPr lvl="1">
              <a:lnSpc>
                <a:spcPct val="90000"/>
              </a:lnSpc>
            </a:pPr>
            <a:r>
              <a:rPr lang="en-US" sz="1800" dirty="0"/>
              <a:t>Find scale |</a:t>
            </a:r>
            <a:r>
              <a:rPr lang="en-US" sz="1800" dirty="0">
                <a:latin typeface="Symbol" pitchFamily="18" charset="2"/>
              </a:rPr>
              <a:t>g|</a:t>
            </a:r>
            <a:r>
              <a:rPr lang="en-US" sz="1800" dirty="0"/>
              <a:t> by using unit vector R</a:t>
            </a:r>
            <a:r>
              <a:rPr lang="en-US" sz="1800" baseline="-25000" dirty="0"/>
              <a:t>3</a:t>
            </a:r>
            <a:r>
              <a:rPr lang="en-US" sz="1800" baseline="30000" dirty="0"/>
              <a:t>T</a:t>
            </a:r>
          </a:p>
          <a:p>
            <a:pPr lvl="1">
              <a:lnSpc>
                <a:spcPct val="90000"/>
              </a:lnSpc>
            </a:pPr>
            <a:r>
              <a:rPr lang="en-US" sz="1800" dirty="0"/>
              <a:t>Determine </a:t>
            </a:r>
            <a:r>
              <a:rPr lang="en-US" sz="1800" dirty="0" err="1"/>
              <a:t>T</a:t>
            </a:r>
            <a:r>
              <a:rPr lang="en-US" sz="1800" baseline="-25000" dirty="0" err="1"/>
              <a:t>z</a:t>
            </a:r>
            <a:r>
              <a:rPr lang="en-US" sz="1800" dirty="0"/>
              <a:t> and sign of </a:t>
            </a:r>
            <a:r>
              <a:rPr lang="en-US" sz="1800" dirty="0">
                <a:latin typeface="Symbol" pitchFamily="18" charset="2"/>
              </a:rPr>
              <a:t>g</a:t>
            </a:r>
            <a:r>
              <a:rPr lang="en-US" sz="1800" dirty="0"/>
              <a:t> from m</a:t>
            </a:r>
            <a:r>
              <a:rPr lang="en-US" sz="1800" baseline="-25000" dirty="0"/>
              <a:t>34 </a:t>
            </a:r>
            <a:r>
              <a:rPr lang="en-US" sz="1800" dirty="0"/>
              <a:t>(i.e. q</a:t>
            </a:r>
            <a:r>
              <a:rPr lang="en-US" sz="1800" baseline="-25000" dirty="0"/>
              <a:t>43</a:t>
            </a:r>
            <a:r>
              <a:rPr lang="en-US" sz="1800" dirty="0"/>
              <a:t>)</a:t>
            </a:r>
          </a:p>
          <a:p>
            <a:pPr lvl="1">
              <a:lnSpc>
                <a:spcPct val="90000"/>
              </a:lnSpc>
            </a:pPr>
            <a:r>
              <a:rPr lang="en-US" sz="1800" dirty="0"/>
              <a:t>Obtain R</a:t>
            </a:r>
            <a:r>
              <a:rPr lang="en-US" sz="1800" baseline="-25000" dirty="0"/>
              <a:t>3</a:t>
            </a:r>
            <a:r>
              <a:rPr lang="en-US" sz="1800" baseline="30000" dirty="0"/>
              <a:t>T</a:t>
            </a:r>
            <a:endParaRPr lang="en-US" sz="1800" dirty="0"/>
          </a:p>
          <a:p>
            <a:pPr lvl="1">
              <a:lnSpc>
                <a:spcPct val="90000"/>
              </a:lnSpc>
            </a:pPr>
            <a:r>
              <a:rPr lang="en-US" sz="1800" dirty="0"/>
              <a:t>Find (ox, </a:t>
            </a:r>
            <a:r>
              <a:rPr lang="en-US" sz="1800" dirty="0" err="1"/>
              <a:t>oy</a:t>
            </a:r>
            <a:r>
              <a:rPr lang="en-US" sz="1800" dirty="0"/>
              <a:t>) by dot products of Rows q1. q3, q2.q3, using the orthogonal constraints of R</a:t>
            </a:r>
          </a:p>
          <a:p>
            <a:pPr lvl="1">
              <a:lnSpc>
                <a:spcPct val="90000"/>
              </a:lnSpc>
            </a:pPr>
            <a:r>
              <a:rPr lang="en-US" sz="1800" dirty="0"/>
              <a:t>Determine </a:t>
            </a:r>
            <a:r>
              <a:rPr lang="en-US" sz="1800" dirty="0" err="1"/>
              <a:t>fx</a:t>
            </a:r>
            <a:r>
              <a:rPr lang="en-US" sz="1800" dirty="0"/>
              <a:t> and </a:t>
            </a:r>
            <a:r>
              <a:rPr lang="en-US" sz="1800" dirty="0" err="1"/>
              <a:t>fy</a:t>
            </a:r>
            <a:r>
              <a:rPr lang="en-US" sz="1800" dirty="0"/>
              <a:t> from q1 and q2</a:t>
            </a:r>
            <a:endParaRPr lang="en-US" sz="1800" dirty="0">
              <a:solidFill>
                <a:srgbClr val="D82204"/>
              </a:solidFill>
            </a:endParaRPr>
          </a:p>
          <a:p>
            <a:pPr lvl="1">
              <a:lnSpc>
                <a:spcPct val="90000"/>
              </a:lnSpc>
            </a:pPr>
            <a:r>
              <a:rPr lang="en-US" sz="1800" dirty="0"/>
              <a:t>All the rest: R</a:t>
            </a:r>
            <a:r>
              <a:rPr lang="en-US" sz="1800" baseline="-25000" dirty="0"/>
              <a:t>1</a:t>
            </a:r>
            <a:r>
              <a:rPr lang="en-US" sz="1800" baseline="30000" dirty="0"/>
              <a:t>T</a:t>
            </a:r>
            <a:r>
              <a:rPr lang="en-US" sz="1800" dirty="0"/>
              <a:t>, R</a:t>
            </a:r>
            <a:r>
              <a:rPr lang="en-US" sz="1800" baseline="-25000" dirty="0"/>
              <a:t>2</a:t>
            </a:r>
            <a:r>
              <a:rPr lang="en-US" sz="1800" baseline="30000" dirty="0"/>
              <a:t>T</a:t>
            </a:r>
            <a:r>
              <a:rPr lang="en-US" sz="1800" dirty="0"/>
              <a:t>, </a:t>
            </a:r>
            <a:r>
              <a:rPr lang="en-US" sz="1800" dirty="0" err="1"/>
              <a:t>Tx</a:t>
            </a:r>
            <a:r>
              <a:rPr lang="en-US" sz="1800" dirty="0"/>
              <a:t>, Ty </a:t>
            </a:r>
          </a:p>
          <a:p>
            <a:pPr lvl="1">
              <a:lnSpc>
                <a:spcPct val="90000"/>
              </a:lnSpc>
            </a:pPr>
            <a:r>
              <a:rPr lang="en-US" sz="1800" dirty="0"/>
              <a:t>Enforce </a:t>
            </a:r>
            <a:r>
              <a:rPr lang="en-US" sz="1800" dirty="0" err="1"/>
              <a:t>orthognoality</a:t>
            </a:r>
            <a:r>
              <a:rPr lang="en-US" sz="1800" dirty="0"/>
              <a:t> on R?</a:t>
            </a:r>
          </a:p>
        </p:txBody>
      </p:sp>
      <p:graphicFrame>
        <p:nvGraphicFramePr>
          <p:cNvPr id="964614" name="Object 6"/>
          <p:cNvGraphicFramePr>
            <a:graphicFrameLocks noChangeAspect="1"/>
          </p:cNvGraphicFramePr>
          <p:nvPr/>
        </p:nvGraphicFramePr>
        <p:xfrm>
          <a:off x="1057275" y="2743200"/>
          <a:ext cx="6757988" cy="1063625"/>
        </p:xfrm>
        <a:graphic>
          <a:graphicData uri="http://schemas.openxmlformats.org/presentationml/2006/ole">
            <mc:AlternateContent xmlns:mc="http://schemas.openxmlformats.org/markup-compatibility/2006">
              <mc:Choice xmlns:v="urn:schemas-microsoft-com:vml" Requires="v">
                <p:oleObj spid="_x0000_s964669" name="Equation" r:id="rId4" imgW="4495680" imgH="711000" progId="Equation.3">
                  <p:embed/>
                </p:oleObj>
              </mc:Choice>
              <mc:Fallback>
                <p:oleObj name="Equation" r:id="rId4" imgW="4495680" imgH="711000" progId="Equation.3">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7275" y="2743200"/>
                        <a:ext cx="6757988" cy="1063625"/>
                      </a:xfrm>
                      <a:prstGeom prst="rect">
                        <a:avLst/>
                      </a:prstGeom>
                      <a:solidFill>
                        <a:srgbClr val="FFFF99"/>
                      </a:solidFill>
                    </p:spPr>
                  </p:pic>
                </p:oleObj>
              </mc:Fallback>
            </mc:AlternateContent>
          </a:graphicData>
        </a:graphic>
      </p:graphicFrame>
      <p:graphicFrame>
        <p:nvGraphicFramePr>
          <p:cNvPr id="964618" name="Object 10"/>
          <p:cNvGraphicFramePr>
            <a:graphicFrameLocks noChangeAspect="1"/>
          </p:cNvGraphicFramePr>
          <p:nvPr/>
        </p:nvGraphicFramePr>
        <p:xfrm>
          <a:off x="6553200" y="4114800"/>
          <a:ext cx="1479550" cy="654050"/>
        </p:xfrm>
        <a:graphic>
          <a:graphicData uri="http://schemas.openxmlformats.org/presentationml/2006/ole">
            <mc:AlternateContent xmlns:mc="http://schemas.openxmlformats.org/markup-compatibility/2006">
              <mc:Choice xmlns:v="urn:schemas-microsoft-com:vml" Requires="v">
                <p:oleObj spid="_x0000_s964670" name="Equation" r:id="rId6" imgW="545760" imgH="241200" progId="Equation.3">
                  <p:embed/>
                </p:oleObj>
              </mc:Choice>
              <mc:Fallback>
                <p:oleObj name="Equation" r:id="rId6" imgW="545760" imgH="241200" progId="Equation.3">
                  <p:embed/>
                  <p:pic>
                    <p:nvPicPr>
                      <p:cNvPr id="0"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53200" y="4114800"/>
                        <a:ext cx="1479550" cy="654050"/>
                      </a:xfrm>
                      <a:prstGeom prst="rect">
                        <a:avLst/>
                      </a:prstGeom>
                      <a:solidFill>
                        <a:srgbClr val="FF99CC"/>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64619" name="Object 11"/>
          <p:cNvGraphicFramePr>
            <a:graphicFrameLocks noChangeAspect="1"/>
          </p:cNvGraphicFramePr>
          <p:nvPr/>
        </p:nvGraphicFramePr>
        <p:xfrm>
          <a:off x="5715000" y="838200"/>
          <a:ext cx="1987550" cy="1590675"/>
        </p:xfrm>
        <a:graphic>
          <a:graphicData uri="http://schemas.openxmlformats.org/presentationml/2006/ole">
            <mc:AlternateContent xmlns:mc="http://schemas.openxmlformats.org/markup-compatibility/2006">
              <mc:Choice xmlns:v="urn:schemas-microsoft-com:vml" Requires="v">
                <p:oleObj spid="_x0000_s964671" name="Equation" r:id="rId8" imgW="888840" imgH="711000" progId="Equation.3">
                  <p:embed/>
                </p:oleObj>
              </mc:Choice>
              <mc:Fallback>
                <p:oleObj name="Equation" r:id="rId8" imgW="888840" imgH="711000" progId="Equation.3">
                  <p:embed/>
                  <p:pic>
                    <p:nvPicPr>
                      <p:cNvPr id="0" name="Picture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15000" y="838200"/>
                        <a:ext cx="1987550" cy="1590675"/>
                      </a:xfrm>
                      <a:prstGeom prst="rect">
                        <a:avLst/>
                      </a:prstGeom>
                      <a:solidFill>
                        <a:srgbClr val="FF99CC"/>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964620" name="Line 12"/>
          <p:cNvSpPr>
            <a:spLocks noChangeShapeType="1"/>
          </p:cNvSpPr>
          <p:nvPr/>
        </p:nvSpPr>
        <p:spPr bwMode="auto">
          <a:xfrm>
            <a:off x="7162800" y="2362200"/>
            <a:ext cx="0" cy="304800"/>
          </a:xfrm>
          <a:prstGeom prst="line">
            <a:avLst/>
          </a:prstGeom>
          <a:noFill/>
          <a:ln w="38100">
            <a:solidFill>
              <a:srgbClr val="FFFF00"/>
            </a:solidFill>
            <a:round/>
            <a:headEnd type="none" w="sm" len="sm"/>
            <a:tailEnd type="stealth" w="lg" len="med"/>
          </a:ln>
          <a:effectLst/>
        </p:spPr>
        <p:txBody>
          <a:bodyPr/>
          <a:lstStyle/>
          <a:p>
            <a:endParaRPr lang="en-US"/>
          </a:p>
        </p:txBody>
      </p:sp>
      <p:sp>
        <p:nvSpPr>
          <p:cNvPr id="964622" name="AutoShape 14"/>
          <p:cNvSpPr>
            <a:spLocks/>
          </p:cNvSpPr>
          <p:nvPr/>
        </p:nvSpPr>
        <p:spPr bwMode="auto">
          <a:xfrm rot="-5400000">
            <a:off x="3962400" y="533400"/>
            <a:ext cx="76200" cy="4191000"/>
          </a:xfrm>
          <a:prstGeom prst="rightBrace">
            <a:avLst>
              <a:gd name="adj1" fmla="val 458333"/>
              <a:gd name="adj2" fmla="val 50000"/>
            </a:avLst>
          </a:prstGeom>
          <a:noFill/>
          <a:ln w="38100">
            <a:solidFill>
              <a:srgbClr val="0066CC"/>
            </a:solidFill>
            <a:round/>
            <a:headEnd type="none" w="sm" len="sm"/>
            <a:tailEnd type="none" w="lg" len="med"/>
          </a:ln>
          <a:effectLst/>
        </p:spPr>
        <p:txBody>
          <a:bodyPr wrap="none" anchor="ctr"/>
          <a:lstStyle/>
          <a:p>
            <a:endParaRPr lang="en-US"/>
          </a:p>
        </p:txBody>
      </p:sp>
      <p:sp>
        <p:nvSpPr>
          <p:cNvPr id="964623" name="Line 15"/>
          <p:cNvSpPr>
            <a:spLocks noChangeShapeType="1"/>
          </p:cNvSpPr>
          <p:nvPr/>
        </p:nvSpPr>
        <p:spPr bwMode="auto">
          <a:xfrm flipH="1">
            <a:off x="6096000" y="2362200"/>
            <a:ext cx="609600" cy="228600"/>
          </a:xfrm>
          <a:prstGeom prst="line">
            <a:avLst/>
          </a:prstGeom>
          <a:noFill/>
          <a:ln w="38100">
            <a:solidFill>
              <a:srgbClr val="FFFF00"/>
            </a:solidFill>
            <a:round/>
            <a:headEnd type="none" w="sm" len="sm"/>
            <a:tailEnd type="stealth" w="lg" len="med"/>
          </a:ln>
          <a:effectLst/>
        </p:spPr>
        <p:txBody>
          <a:bodyPr/>
          <a:lstStyle/>
          <a:p>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6658" name="Rectangle 2"/>
          <p:cNvSpPr>
            <a:spLocks noGrp="1" noChangeArrowheads="1"/>
          </p:cNvSpPr>
          <p:nvPr>
            <p:ph type="title"/>
          </p:nvPr>
        </p:nvSpPr>
        <p:spPr>
          <a:xfrm>
            <a:off x="3505200" y="457200"/>
            <a:ext cx="5334000" cy="457200"/>
          </a:xfrm>
        </p:spPr>
        <p:txBody>
          <a:bodyPr/>
          <a:lstStyle/>
          <a:p>
            <a:r>
              <a:rPr lang="en-US" dirty="0"/>
              <a:t>Comparisons</a:t>
            </a:r>
          </a:p>
        </p:txBody>
      </p:sp>
      <p:sp>
        <p:nvSpPr>
          <p:cNvPr id="966659" name="Rectangle 3"/>
          <p:cNvSpPr>
            <a:spLocks noGrp="1" noChangeArrowheads="1"/>
          </p:cNvSpPr>
          <p:nvPr>
            <p:ph type="body" idx="1"/>
          </p:nvPr>
        </p:nvSpPr>
        <p:spPr>
          <a:xfrm>
            <a:off x="457200" y="1143000"/>
            <a:ext cx="8077200" cy="5334000"/>
          </a:xfrm>
          <a:noFill/>
          <a:ln/>
        </p:spPr>
        <p:txBody>
          <a:bodyPr/>
          <a:lstStyle/>
          <a:p>
            <a:pPr>
              <a:lnSpc>
                <a:spcPct val="90000"/>
              </a:lnSpc>
            </a:pPr>
            <a:r>
              <a:rPr lang="en-US" sz="2000" dirty="0"/>
              <a:t>Direct parameter method and Projection Matrix method</a:t>
            </a:r>
          </a:p>
          <a:p>
            <a:pPr>
              <a:lnSpc>
                <a:spcPct val="90000"/>
              </a:lnSpc>
            </a:pPr>
            <a:endParaRPr lang="en-US" sz="2000" dirty="0"/>
          </a:p>
          <a:p>
            <a:pPr>
              <a:lnSpc>
                <a:spcPct val="90000"/>
              </a:lnSpc>
            </a:pPr>
            <a:r>
              <a:rPr lang="en-US" sz="2000" dirty="0"/>
              <a:t>Properties in Common:</a:t>
            </a:r>
          </a:p>
          <a:p>
            <a:pPr lvl="1">
              <a:lnSpc>
                <a:spcPct val="90000"/>
              </a:lnSpc>
            </a:pPr>
            <a:r>
              <a:rPr lang="en-US" sz="1800" dirty="0"/>
              <a:t>Linear system first, Parameter decomposition second</a:t>
            </a:r>
          </a:p>
          <a:p>
            <a:pPr lvl="1">
              <a:lnSpc>
                <a:spcPct val="90000"/>
              </a:lnSpc>
            </a:pPr>
            <a:r>
              <a:rPr lang="en-US" sz="1800" dirty="0"/>
              <a:t>Results should be exactly the same</a:t>
            </a:r>
          </a:p>
          <a:p>
            <a:pPr lvl="1">
              <a:lnSpc>
                <a:spcPct val="90000"/>
              </a:lnSpc>
            </a:pPr>
            <a:endParaRPr lang="en-US" sz="1800" dirty="0"/>
          </a:p>
          <a:p>
            <a:pPr>
              <a:lnSpc>
                <a:spcPct val="90000"/>
              </a:lnSpc>
            </a:pPr>
            <a:r>
              <a:rPr lang="en-US" sz="2000" dirty="0"/>
              <a:t>Differences</a:t>
            </a:r>
          </a:p>
          <a:p>
            <a:pPr lvl="1">
              <a:lnSpc>
                <a:spcPct val="90000"/>
              </a:lnSpc>
            </a:pPr>
            <a:r>
              <a:rPr lang="en-US" sz="1800" dirty="0"/>
              <a:t>Number of variables in homogeneous systems</a:t>
            </a:r>
          </a:p>
          <a:p>
            <a:pPr lvl="2">
              <a:lnSpc>
                <a:spcPct val="90000"/>
              </a:lnSpc>
            </a:pPr>
            <a:r>
              <a:rPr lang="en-US" sz="1800" dirty="0"/>
              <a:t>Matrix method: All parameters at once, 2N Equations of 12 variables</a:t>
            </a:r>
          </a:p>
          <a:p>
            <a:pPr lvl="2">
              <a:lnSpc>
                <a:spcPct val="90000"/>
              </a:lnSpc>
            </a:pPr>
            <a:r>
              <a:rPr lang="en-US" sz="1800" dirty="0"/>
              <a:t>Direct method in three steps: N Equations of 8 variables, N equations of 2 Variables, Image Center </a:t>
            </a:r>
            <a:r>
              <a:rPr lang="en-US" sz="1800" dirty="0">
                <a:solidFill>
                  <a:srgbClr val="D82204"/>
                </a:solidFill>
              </a:rPr>
              <a:t>– maybe more stable</a:t>
            </a:r>
          </a:p>
          <a:p>
            <a:pPr lvl="1">
              <a:lnSpc>
                <a:spcPct val="90000"/>
              </a:lnSpc>
            </a:pPr>
            <a:r>
              <a:rPr lang="en-US" sz="1800" dirty="0"/>
              <a:t>Assumptions</a:t>
            </a:r>
          </a:p>
          <a:p>
            <a:pPr lvl="2">
              <a:lnSpc>
                <a:spcPct val="90000"/>
              </a:lnSpc>
            </a:pPr>
            <a:r>
              <a:rPr lang="en-US" sz="1800" dirty="0"/>
              <a:t>Matrix method: simpler, and more general; </a:t>
            </a:r>
            <a:r>
              <a:rPr lang="en-US" sz="1800" dirty="0">
                <a:solidFill>
                  <a:srgbClr val="D82204"/>
                </a:solidFill>
              </a:rPr>
              <a:t>sometime projection matrix is sufficient so no need for parameter decomposition</a:t>
            </a:r>
          </a:p>
          <a:p>
            <a:pPr lvl="2">
              <a:lnSpc>
                <a:spcPct val="90000"/>
              </a:lnSpc>
            </a:pPr>
            <a:r>
              <a:rPr lang="en-US" sz="1800" dirty="0"/>
              <a:t>Direct method: Assume known image center in the first two steps, and known aspect ratio in estimating image center</a:t>
            </a:r>
          </a:p>
          <a:p>
            <a:pPr lvl="2">
              <a:lnSpc>
                <a:spcPct val="90000"/>
              </a:lnSpc>
            </a:pPr>
            <a:endParaRPr lang="en-US" sz="1800" dirty="0"/>
          </a:p>
          <a:p>
            <a:pPr lvl="2">
              <a:lnSpc>
                <a:spcPct val="90000"/>
              </a:lnSpc>
            </a:pPr>
            <a:endParaRPr lang="en-US" sz="1800" dirty="0"/>
          </a:p>
          <a:p>
            <a:pPr lvl="1">
              <a:lnSpc>
                <a:spcPct val="90000"/>
              </a:lnSpc>
            </a:pPr>
            <a:endParaRPr lang="en-US" sz="3500" dirty="0"/>
          </a:p>
          <a:p>
            <a:pPr lvl="1">
              <a:lnSpc>
                <a:spcPct val="90000"/>
              </a:lnSpc>
            </a:pPr>
            <a:endParaRPr lang="en-US" sz="3500" dirty="0">
              <a:latin typeface="Symbol" pitchFamily="18" charset="2"/>
            </a:endParaRPr>
          </a:p>
        </p:txBody>
      </p:sp>
      <p:sp>
        <p:nvSpPr>
          <p:cNvPr id="966660" name="Rectangle 4"/>
          <p:cNvSpPr>
            <a:spLocks noChangeArrowheads="1"/>
          </p:cNvSpPr>
          <p:nvPr/>
        </p:nvSpPr>
        <p:spPr bwMode="auto">
          <a:xfrm>
            <a:off x="533400" y="5715000"/>
            <a:ext cx="7696200" cy="1219200"/>
          </a:xfrm>
          <a:prstGeom prst="rect">
            <a:avLst/>
          </a:prstGeom>
          <a:noFill/>
          <a:ln w="12700">
            <a:noFill/>
            <a:miter lim="800000"/>
            <a:headEnd/>
            <a:tailEnd/>
          </a:ln>
          <a:effectLst/>
        </p:spPr>
        <p:txBody>
          <a:bodyPr lIns="90487" tIns="44450" rIns="90487" bIns="44450"/>
          <a:lstStyle/>
          <a:p>
            <a:pPr marL="742950" lvl="1" indent="-285750">
              <a:spcBef>
                <a:spcPct val="20000"/>
              </a:spcBef>
              <a:buClr>
                <a:schemeClr val="tx2"/>
              </a:buClr>
              <a:buSzPct val="70000"/>
              <a:buFont typeface="Zapf Dingbats" charset="2"/>
              <a:buChar char="l"/>
            </a:pPr>
            <a:endParaRPr lang="en-US" b="0">
              <a:solidFill>
                <a:srgbClr val="C0C0C0"/>
              </a:solidFill>
            </a:endParaRPr>
          </a:p>
          <a:p>
            <a:pPr marL="342900" indent="-342900">
              <a:spcBef>
                <a:spcPct val="20000"/>
              </a:spcBef>
              <a:buClr>
                <a:srgbClr val="0066FF"/>
              </a:buClr>
              <a:buSzPct val="75000"/>
              <a:buFont typeface="Zapf Dingbats" charset="2"/>
              <a:buChar char="n"/>
            </a:pPr>
            <a:endParaRPr lang="en-US" b="0">
              <a:solidFill>
                <a:srgbClr val="C0C0C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8706" name="Rectangle 2"/>
          <p:cNvSpPr>
            <a:spLocks noGrp="1" noChangeArrowheads="1"/>
          </p:cNvSpPr>
          <p:nvPr>
            <p:ph type="title"/>
          </p:nvPr>
        </p:nvSpPr>
        <p:spPr>
          <a:xfrm>
            <a:off x="3505200" y="457200"/>
            <a:ext cx="5334000" cy="457200"/>
          </a:xfrm>
        </p:spPr>
        <p:txBody>
          <a:bodyPr/>
          <a:lstStyle/>
          <a:p>
            <a:r>
              <a:rPr lang="en-US" dirty="0"/>
              <a:t>Guidelines for Calibration</a:t>
            </a:r>
          </a:p>
        </p:txBody>
      </p:sp>
      <p:sp>
        <p:nvSpPr>
          <p:cNvPr id="968707" name="Rectangle 3"/>
          <p:cNvSpPr>
            <a:spLocks noGrp="1" noChangeArrowheads="1"/>
          </p:cNvSpPr>
          <p:nvPr>
            <p:ph type="body" idx="1"/>
          </p:nvPr>
        </p:nvSpPr>
        <p:spPr>
          <a:xfrm>
            <a:off x="457200" y="1143000"/>
            <a:ext cx="8077200" cy="5334000"/>
          </a:xfrm>
          <a:noFill/>
          <a:ln/>
        </p:spPr>
        <p:txBody>
          <a:bodyPr/>
          <a:lstStyle/>
          <a:p>
            <a:r>
              <a:rPr lang="en-US" sz="1800" dirty="0"/>
              <a:t>Pick up a well-known technique or a few</a:t>
            </a:r>
          </a:p>
          <a:p>
            <a:r>
              <a:rPr lang="en-US" sz="1800" dirty="0"/>
              <a:t>Design and construct calibration patterns (with known 3D)</a:t>
            </a:r>
          </a:p>
          <a:p>
            <a:r>
              <a:rPr lang="en-US" sz="1800" dirty="0"/>
              <a:t>Make sure what parameters you want to find for your camera</a:t>
            </a:r>
          </a:p>
          <a:p>
            <a:r>
              <a:rPr lang="en-US" sz="1800" dirty="0"/>
              <a:t>Run algorithms on </a:t>
            </a:r>
            <a:r>
              <a:rPr lang="en-US" sz="1800" dirty="0">
                <a:solidFill>
                  <a:srgbClr val="D82204"/>
                </a:solidFill>
              </a:rPr>
              <a:t>ideal</a:t>
            </a:r>
            <a:r>
              <a:rPr lang="en-US" sz="1800" dirty="0"/>
              <a:t> simulated data</a:t>
            </a:r>
          </a:p>
          <a:p>
            <a:pPr lvl="1"/>
            <a:r>
              <a:rPr lang="en-US" sz="1600" dirty="0"/>
              <a:t>You can either use the data of the real calibration pattern or using computer generated data</a:t>
            </a:r>
          </a:p>
          <a:p>
            <a:pPr lvl="1"/>
            <a:r>
              <a:rPr lang="en-US" sz="1600" dirty="0"/>
              <a:t>Define a virtual camera with known intrinsic and extrinsic parameters</a:t>
            </a:r>
          </a:p>
          <a:p>
            <a:pPr lvl="1"/>
            <a:r>
              <a:rPr lang="en-US" sz="1600" dirty="0"/>
              <a:t>Generate 2D points from the 3D data using the virtual camera</a:t>
            </a:r>
          </a:p>
          <a:p>
            <a:pPr lvl="1"/>
            <a:r>
              <a:rPr lang="en-US" sz="1600" dirty="0"/>
              <a:t>Run algorithms on the 2D-3D data set</a:t>
            </a:r>
          </a:p>
          <a:p>
            <a:r>
              <a:rPr lang="en-US" sz="1800" dirty="0"/>
              <a:t>Add </a:t>
            </a:r>
            <a:r>
              <a:rPr lang="en-US" sz="1800" dirty="0">
                <a:solidFill>
                  <a:srgbClr val="D82204"/>
                </a:solidFill>
              </a:rPr>
              <a:t>noises</a:t>
            </a:r>
            <a:r>
              <a:rPr lang="en-US" sz="1800" dirty="0"/>
              <a:t> in the simulated data to test the robustness </a:t>
            </a:r>
          </a:p>
          <a:p>
            <a:r>
              <a:rPr lang="en-US" sz="1800" dirty="0"/>
              <a:t>Run algorithms on the </a:t>
            </a:r>
            <a:r>
              <a:rPr lang="en-US" sz="1800" dirty="0">
                <a:solidFill>
                  <a:srgbClr val="D82204"/>
                </a:solidFill>
              </a:rPr>
              <a:t>real data</a:t>
            </a:r>
            <a:r>
              <a:rPr lang="en-US" sz="1800" dirty="0"/>
              <a:t> (images of calibration target)</a:t>
            </a:r>
          </a:p>
          <a:p>
            <a:r>
              <a:rPr lang="en-US" sz="1800" dirty="0"/>
              <a:t>If successful, you are all set </a:t>
            </a:r>
          </a:p>
          <a:p>
            <a:r>
              <a:rPr lang="en-US" sz="1800" dirty="0"/>
              <a:t>Otherwise:</a:t>
            </a:r>
          </a:p>
          <a:p>
            <a:pPr lvl="1"/>
            <a:r>
              <a:rPr lang="en-US" sz="1600" dirty="0"/>
              <a:t>Check how you select the </a:t>
            </a:r>
            <a:r>
              <a:rPr lang="en-US" sz="1600" dirty="0">
                <a:solidFill>
                  <a:srgbClr val="D82204"/>
                </a:solidFill>
              </a:rPr>
              <a:t>distribution</a:t>
            </a:r>
            <a:r>
              <a:rPr lang="en-US" sz="1600" dirty="0"/>
              <a:t>  of control points</a:t>
            </a:r>
          </a:p>
          <a:p>
            <a:pPr lvl="1"/>
            <a:r>
              <a:rPr lang="en-US" sz="1600" dirty="0"/>
              <a:t>Check the </a:t>
            </a:r>
            <a:r>
              <a:rPr lang="en-US" sz="1600" dirty="0">
                <a:solidFill>
                  <a:srgbClr val="D82204"/>
                </a:solidFill>
              </a:rPr>
              <a:t>accuracy</a:t>
            </a:r>
            <a:r>
              <a:rPr lang="en-US" sz="1600" dirty="0"/>
              <a:t> in 3D and 2D localization</a:t>
            </a:r>
          </a:p>
          <a:p>
            <a:pPr lvl="1"/>
            <a:r>
              <a:rPr lang="en-US" sz="1600" dirty="0"/>
              <a:t>Check the </a:t>
            </a:r>
            <a:r>
              <a:rPr lang="en-US" sz="1600" dirty="0">
                <a:solidFill>
                  <a:srgbClr val="D82204"/>
                </a:solidFill>
              </a:rPr>
              <a:t>robustness</a:t>
            </a:r>
            <a:r>
              <a:rPr lang="en-US" sz="1600" dirty="0"/>
              <a:t> of your algorithms again</a:t>
            </a:r>
          </a:p>
          <a:p>
            <a:pPr lvl="1"/>
            <a:r>
              <a:rPr lang="en-US" sz="1600" dirty="0"/>
              <a:t>Develop your own algorithms </a:t>
            </a:r>
            <a:r>
              <a:rPr lang="en-US" sz="1600" dirty="0">
                <a:sym typeface="Wingdings" pitchFamily="2" charset="2"/>
              </a:rPr>
              <a:t> </a:t>
            </a:r>
            <a:r>
              <a:rPr lang="en-US" sz="1600" dirty="0">
                <a:solidFill>
                  <a:srgbClr val="0066CC"/>
                </a:solidFill>
                <a:sym typeface="Wingdings" pitchFamily="2" charset="2"/>
              </a:rPr>
              <a:t>NEW METHODS</a:t>
            </a:r>
            <a:r>
              <a:rPr lang="en-US" sz="1600" dirty="0">
                <a:sym typeface="Wingdings" pitchFamily="2" charset="2"/>
              </a:rPr>
              <a:t>?</a:t>
            </a:r>
            <a:endParaRPr lang="en-US" sz="1600" dirty="0"/>
          </a:p>
          <a:p>
            <a:pPr lvl="2"/>
            <a:endParaRPr lang="en-US" sz="1600" dirty="0"/>
          </a:p>
          <a:p>
            <a:pPr lvl="2"/>
            <a:endParaRPr lang="en-US" sz="1600" dirty="0"/>
          </a:p>
          <a:p>
            <a:pPr lvl="1"/>
            <a:endParaRPr lang="en-US" sz="1800" dirty="0"/>
          </a:p>
          <a:p>
            <a:pPr lvl="1"/>
            <a:endParaRPr lang="en-US" sz="1800" dirty="0">
              <a:latin typeface="Symbol" pitchFamily="18" charset="2"/>
            </a:endParaRPr>
          </a:p>
        </p:txBody>
      </p:sp>
      <p:sp>
        <p:nvSpPr>
          <p:cNvPr id="968708" name="Rectangle 4"/>
          <p:cNvSpPr>
            <a:spLocks noChangeArrowheads="1"/>
          </p:cNvSpPr>
          <p:nvPr/>
        </p:nvSpPr>
        <p:spPr bwMode="auto">
          <a:xfrm>
            <a:off x="533400" y="5715000"/>
            <a:ext cx="7696200" cy="1219200"/>
          </a:xfrm>
          <a:prstGeom prst="rect">
            <a:avLst/>
          </a:prstGeom>
          <a:noFill/>
          <a:ln w="12700">
            <a:noFill/>
            <a:miter lim="800000"/>
            <a:headEnd/>
            <a:tailEnd/>
          </a:ln>
          <a:effectLst/>
        </p:spPr>
        <p:txBody>
          <a:bodyPr lIns="90487" tIns="44450" rIns="90487" bIns="44450"/>
          <a:lstStyle/>
          <a:p>
            <a:pPr marL="742950" lvl="1" indent="-285750">
              <a:spcBef>
                <a:spcPct val="20000"/>
              </a:spcBef>
              <a:buClr>
                <a:schemeClr val="tx2"/>
              </a:buClr>
              <a:buSzPct val="70000"/>
              <a:buFont typeface="Zapf Dingbats" charset="2"/>
              <a:buChar char="l"/>
            </a:pPr>
            <a:endParaRPr lang="en-US" b="0">
              <a:solidFill>
                <a:srgbClr val="C0C0C0"/>
              </a:solidFill>
            </a:endParaRPr>
          </a:p>
          <a:p>
            <a:pPr marL="342900" indent="-342900">
              <a:spcBef>
                <a:spcPct val="20000"/>
              </a:spcBef>
              <a:buClr>
                <a:srgbClr val="0066FF"/>
              </a:buClr>
              <a:buSzPct val="75000"/>
              <a:buFont typeface="Zapf Dingbats" charset="2"/>
              <a:buChar char="n"/>
            </a:pPr>
            <a:endParaRPr lang="en-US" b="0">
              <a:solidFill>
                <a:srgbClr val="C0C0C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6850" name="Rectangle 2"/>
          <p:cNvSpPr>
            <a:spLocks noGrp="1" noChangeArrowheads="1"/>
          </p:cNvSpPr>
          <p:nvPr>
            <p:ph type="title"/>
          </p:nvPr>
        </p:nvSpPr>
        <p:spPr>
          <a:xfrm>
            <a:off x="5029200" y="285750"/>
            <a:ext cx="4076700" cy="609600"/>
          </a:xfrm>
        </p:spPr>
        <p:txBody>
          <a:bodyPr/>
          <a:lstStyle/>
          <a:p>
            <a:r>
              <a:rPr lang="en-US" dirty="0"/>
              <a:t>Camera Model</a:t>
            </a:r>
          </a:p>
        </p:txBody>
      </p:sp>
      <p:sp>
        <p:nvSpPr>
          <p:cNvPr id="846851" name="Rectangle 3"/>
          <p:cNvSpPr>
            <a:spLocks noGrp="1" noChangeArrowheads="1"/>
          </p:cNvSpPr>
          <p:nvPr>
            <p:ph type="body" idx="1"/>
          </p:nvPr>
        </p:nvSpPr>
        <p:spPr>
          <a:xfrm>
            <a:off x="685800" y="2667000"/>
            <a:ext cx="7848600" cy="3810000"/>
          </a:xfrm>
          <a:noFill/>
          <a:ln/>
        </p:spPr>
        <p:txBody>
          <a:bodyPr/>
          <a:lstStyle/>
          <a:p>
            <a:pPr>
              <a:lnSpc>
                <a:spcPct val="90000"/>
              </a:lnSpc>
            </a:pPr>
            <a:r>
              <a:rPr lang="en-US" dirty="0"/>
              <a:t>Coordinate Systems</a:t>
            </a:r>
          </a:p>
          <a:p>
            <a:pPr lvl="1">
              <a:lnSpc>
                <a:spcPct val="90000"/>
              </a:lnSpc>
            </a:pPr>
            <a:r>
              <a:rPr lang="en-US" sz="1800" dirty="0"/>
              <a:t>Frame coordinates </a:t>
            </a:r>
            <a:r>
              <a:rPr lang="en-US" sz="1800" dirty="0">
                <a:solidFill>
                  <a:schemeClr val="tx2"/>
                </a:solidFill>
              </a:rPr>
              <a:t>(</a:t>
            </a:r>
            <a:r>
              <a:rPr lang="en-US" sz="1800" dirty="0" err="1">
                <a:solidFill>
                  <a:schemeClr val="tx2"/>
                </a:solidFill>
              </a:rPr>
              <a:t>x</a:t>
            </a:r>
            <a:r>
              <a:rPr lang="en-US" sz="1800" baseline="-25000" dirty="0" err="1">
                <a:solidFill>
                  <a:schemeClr val="tx2"/>
                </a:solidFill>
              </a:rPr>
              <a:t>im</a:t>
            </a:r>
            <a:r>
              <a:rPr lang="en-US" sz="1800" dirty="0">
                <a:solidFill>
                  <a:schemeClr val="tx2"/>
                </a:solidFill>
              </a:rPr>
              <a:t>, </a:t>
            </a:r>
            <a:r>
              <a:rPr lang="en-US" sz="1800" dirty="0" err="1">
                <a:solidFill>
                  <a:schemeClr val="tx2"/>
                </a:solidFill>
              </a:rPr>
              <a:t>y</a:t>
            </a:r>
            <a:r>
              <a:rPr lang="en-US" sz="1800" baseline="-25000" dirty="0" err="1">
                <a:solidFill>
                  <a:schemeClr val="tx2"/>
                </a:solidFill>
              </a:rPr>
              <a:t>im</a:t>
            </a:r>
            <a:r>
              <a:rPr lang="en-US" sz="1800" dirty="0">
                <a:solidFill>
                  <a:schemeClr val="tx2"/>
                </a:solidFill>
              </a:rPr>
              <a:t>) pixels</a:t>
            </a:r>
          </a:p>
          <a:p>
            <a:pPr lvl="1">
              <a:lnSpc>
                <a:spcPct val="90000"/>
              </a:lnSpc>
            </a:pPr>
            <a:r>
              <a:rPr lang="en-US" sz="1800" dirty="0"/>
              <a:t>Image coordinates </a:t>
            </a:r>
            <a:r>
              <a:rPr lang="en-US" sz="1800" dirty="0">
                <a:solidFill>
                  <a:schemeClr val="folHlink"/>
                </a:solidFill>
              </a:rPr>
              <a:t>(</a:t>
            </a:r>
            <a:r>
              <a:rPr lang="en-US" sz="1800" dirty="0" err="1">
                <a:solidFill>
                  <a:schemeClr val="folHlink"/>
                </a:solidFill>
              </a:rPr>
              <a:t>x,y</a:t>
            </a:r>
            <a:r>
              <a:rPr lang="en-US" sz="1800" dirty="0">
                <a:solidFill>
                  <a:schemeClr val="folHlink"/>
                </a:solidFill>
              </a:rPr>
              <a:t>)  in mm</a:t>
            </a:r>
          </a:p>
          <a:p>
            <a:pPr lvl="1">
              <a:lnSpc>
                <a:spcPct val="90000"/>
              </a:lnSpc>
            </a:pPr>
            <a:r>
              <a:rPr lang="en-US" sz="1800" dirty="0"/>
              <a:t>Camera coordinates </a:t>
            </a:r>
            <a:r>
              <a:rPr lang="en-US" sz="1800" dirty="0">
                <a:solidFill>
                  <a:srgbClr val="0066FF"/>
                </a:solidFill>
              </a:rPr>
              <a:t>(X,Y,Z) </a:t>
            </a:r>
          </a:p>
          <a:p>
            <a:pPr lvl="1">
              <a:lnSpc>
                <a:spcPct val="90000"/>
              </a:lnSpc>
            </a:pPr>
            <a:r>
              <a:rPr lang="en-US" sz="1800" dirty="0"/>
              <a:t>World coordinates </a:t>
            </a:r>
            <a:r>
              <a:rPr lang="en-US" sz="1800" dirty="0">
                <a:solidFill>
                  <a:schemeClr val="accent1"/>
                </a:solidFill>
              </a:rPr>
              <a:t>(</a:t>
            </a:r>
            <a:r>
              <a:rPr lang="en-US" sz="1800" dirty="0" err="1">
                <a:solidFill>
                  <a:schemeClr val="accent1"/>
                </a:solidFill>
              </a:rPr>
              <a:t>X</a:t>
            </a:r>
            <a:r>
              <a:rPr lang="en-US" sz="1800" baseline="-25000" dirty="0" err="1">
                <a:solidFill>
                  <a:schemeClr val="accent1"/>
                </a:solidFill>
              </a:rPr>
              <a:t>w</a:t>
            </a:r>
            <a:r>
              <a:rPr lang="en-US" sz="1800" dirty="0" err="1">
                <a:solidFill>
                  <a:schemeClr val="accent1"/>
                </a:solidFill>
              </a:rPr>
              <a:t>,Y</a:t>
            </a:r>
            <a:r>
              <a:rPr lang="en-US" sz="1800" baseline="-25000" dirty="0" err="1">
                <a:solidFill>
                  <a:schemeClr val="accent1"/>
                </a:solidFill>
              </a:rPr>
              <a:t>w</a:t>
            </a:r>
            <a:r>
              <a:rPr lang="en-US" sz="1800" dirty="0" err="1">
                <a:solidFill>
                  <a:schemeClr val="accent1"/>
                </a:solidFill>
              </a:rPr>
              <a:t>,Z</a:t>
            </a:r>
            <a:r>
              <a:rPr lang="en-US" sz="1800" baseline="-25000" dirty="0" err="1">
                <a:solidFill>
                  <a:schemeClr val="accent1"/>
                </a:solidFill>
              </a:rPr>
              <a:t>w</a:t>
            </a:r>
            <a:r>
              <a:rPr lang="en-US" sz="1800" dirty="0">
                <a:solidFill>
                  <a:schemeClr val="accent1"/>
                </a:solidFill>
              </a:rPr>
              <a:t>) </a:t>
            </a:r>
            <a:endParaRPr lang="en-US" sz="3500" dirty="0">
              <a:solidFill>
                <a:schemeClr val="accent1"/>
              </a:solidFill>
            </a:endParaRPr>
          </a:p>
          <a:p>
            <a:pPr>
              <a:lnSpc>
                <a:spcPct val="90000"/>
              </a:lnSpc>
            </a:pPr>
            <a:r>
              <a:rPr lang="en-US" dirty="0"/>
              <a:t>Camera Parameters</a:t>
            </a:r>
          </a:p>
          <a:p>
            <a:pPr lvl="1">
              <a:lnSpc>
                <a:spcPct val="90000"/>
              </a:lnSpc>
            </a:pPr>
            <a:r>
              <a:rPr lang="en-US" sz="1800" dirty="0"/>
              <a:t>Intrinsic Parameters (of the camera and the frame grabber): link the </a:t>
            </a:r>
            <a:r>
              <a:rPr lang="en-US" sz="1800" b="1" dirty="0"/>
              <a:t>frame coordinates</a:t>
            </a:r>
            <a:r>
              <a:rPr lang="en-US" sz="1800" dirty="0"/>
              <a:t> of an image point with its corresponding </a:t>
            </a:r>
            <a:r>
              <a:rPr lang="en-US" sz="1800" b="1" dirty="0"/>
              <a:t>camera coordinates</a:t>
            </a:r>
          </a:p>
          <a:p>
            <a:pPr lvl="1">
              <a:lnSpc>
                <a:spcPct val="90000"/>
              </a:lnSpc>
            </a:pPr>
            <a:r>
              <a:rPr lang="en-US" sz="1800" dirty="0"/>
              <a:t>Extrinsic parameters: define the location and orientation of the </a:t>
            </a:r>
            <a:r>
              <a:rPr lang="en-US" sz="1800" b="1" dirty="0"/>
              <a:t>camera coordinate system</a:t>
            </a:r>
            <a:r>
              <a:rPr lang="en-US" sz="1800" dirty="0"/>
              <a:t> with respect to the </a:t>
            </a:r>
            <a:r>
              <a:rPr lang="en-US" sz="1800" b="1" dirty="0"/>
              <a:t>world coordinate system</a:t>
            </a:r>
          </a:p>
          <a:p>
            <a:pPr>
              <a:lnSpc>
                <a:spcPct val="90000"/>
              </a:lnSpc>
            </a:pPr>
            <a:endParaRPr lang="en-US" b="1" dirty="0"/>
          </a:p>
        </p:txBody>
      </p:sp>
      <p:grpSp>
        <p:nvGrpSpPr>
          <p:cNvPr id="846852" name="Group 4"/>
          <p:cNvGrpSpPr>
            <a:grpSpLocks/>
          </p:cNvGrpSpPr>
          <p:nvPr/>
        </p:nvGrpSpPr>
        <p:grpSpPr bwMode="auto">
          <a:xfrm>
            <a:off x="1143000" y="990600"/>
            <a:ext cx="7162800" cy="3505200"/>
            <a:chOff x="720" y="624"/>
            <a:chExt cx="4512" cy="2208"/>
          </a:xfrm>
        </p:grpSpPr>
        <p:grpSp>
          <p:nvGrpSpPr>
            <p:cNvPr id="846853" name="Group 5"/>
            <p:cNvGrpSpPr>
              <a:grpSpLocks/>
            </p:cNvGrpSpPr>
            <p:nvPr/>
          </p:nvGrpSpPr>
          <p:grpSpPr bwMode="auto">
            <a:xfrm>
              <a:off x="3792" y="1968"/>
              <a:ext cx="1440" cy="864"/>
              <a:chOff x="3792" y="1968"/>
              <a:chExt cx="1440" cy="864"/>
            </a:xfrm>
          </p:grpSpPr>
          <p:grpSp>
            <p:nvGrpSpPr>
              <p:cNvPr id="846854" name="Group 6"/>
              <p:cNvGrpSpPr>
                <a:grpSpLocks/>
              </p:cNvGrpSpPr>
              <p:nvPr/>
            </p:nvGrpSpPr>
            <p:grpSpPr bwMode="auto">
              <a:xfrm>
                <a:off x="4080" y="2064"/>
                <a:ext cx="864" cy="624"/>
                <a:chOff x="4080" y="2064"/>
                <a:chExt cx="864" cy="624"/>
              </a:xfrm>
            </p:grpSpPr>
            <p:sp>
              <p:nvSpPr>
                <p:cNvPr id="846855" name="Line 7"/>
                <p:cNvSpPr>
                  <a:spLocks noChangeShapeType="1"/>
                </p:cNvSpPr>
                <p:nvPr/>
              </p:nvSpPr>
              <p:spPr bwMode="auto">
                <a:xfrm>
                  <a:off x="4368" y="2496"/>
                  <a:ext cx="576" cy="0"/>
                </a:xfrm>
                <a:prstGeom prst="line">
                  <a:avLst/>
                </a:prstGeom>
                <a:noFill/>
                <a:ln w="22225">
                  <a:solidFill>
                    <a:srgbClr val="FF0000"/>
                  </a:solidFill>
                  <a:round/>
                  <a:headEnd type="none" w="sm" len="sm"/>
                  <a:tailEnd type="triangle" w="lg" len="lg"/>
                </a:ln>
                <a:effectLst/>
              </p:spPr>
              <p:txBody>
                <a:bodyPr/>
                <a:lstStyle/>
                <a:p>
                  <a:endParaRPr lang="en-US"/>
                </a:p>
              </p:txBody>
            </p:sp>
            <p:sp>
              <p:nvSpPr>
                <p:cNvPr id="846856" name="Line 8"/>
                <p:cNvSpPr>
                  <a:spLocks noChangeShapeType="1"/>
                </p:cNvSpPr>
                <p:nvPr/>
              </p:nvSpPr>
              <p:spPr bwMode="auto">
                <a:xfrm flipV="1">
                  <a:off x="4368" y="2064"/>
                  <a:ext cx="0" cy="432"/>
                </a:xfrm>
                <a:prstGeom prst="line">
                  <a:avLst/>
                </a:prstGeom>
                <a:noFill/>
                <a:ln w="22225">
                  <a:solidFill>
                    <a:srgbClr val="FF0000"/>
                  </a:solidFill>
                  <a:round/>
                  <a:headEnd type="none" w="sm" len="sm"/>
                  <a:tailEnd type="triangle" w="lg" len="lg"/>
                </a:ln>
                <a:effectLst/>
              </p:spPr>
              <p:txBody>
                <a:bodyPr/>
                <a:lstStyle/>
                <a:p>
                  <a:endParaRPr lang="en-US"/>
                </a:p>
              </p:txBody>
            </p:sp>
            <p:sp>
              <p:nvSpPr>
                <p:cNvPr id="846857" name="Line 9"/>
                <p:cNvSpPr>
                  <a:spLocks noChangeShapeType="1"/>
                </p:cNvSpPr>
                <p:nvPr/>
              </p:nvSpPr>
              <p:spPr bwMode="auto">
                <a:xfrm flipH="1">
                  <a:off x="4080" y="2496"/>
                  <a:ext cx="288" cy="192"/>
                </a:xfrm>
                <a:prstGeom prst="line">
                  <a:avLst/>
                </a:prstGeom>
                <a:noFill/>
                <a:ln w="22225">
                  <a:solidFill>
                    <a:srgbClr val="FF0000"/>
                  </a:solidFill>
                  <a:round/>
                  <a:headEnd type="none" w="sm" len="sm"/>
                  <a:tailEnd type="triangle" w="lg" len="lg"/>
                </a:ln>
                <a:effectLst/>
              </p:spPr>
              <p:txBody>
                <a:bodyPr/>
                <a:lstStyle/>
                <a:p>
                  <a:endParaRPr lang="en-US"/>
                </a:p>
              </p:txBody>
            </p:sp>
          </p:grpSp>
          <p:sp>
            <p:nvSpPr>
              <p:cNvPr id="846858" name="Rectangle 10"/>
              <p:cNvSpPr>
                <a:spLocks noChangeArrowheads="1"/>
              </p:cNvSpPr>
              <p:nvPr/>
            </p:nvSpPr>
            <p:spPr bwMode="auto">
              <a:xfrm>
                <a:off x="4464" y="1968"/>
                <a:ext cx="240" cy="192"/>
              </a:xfrm>
              <a:prstGeom prst="rect">
                <a:avLst/>
              </a:prstGeom>
              <a:noFill/>
              <a:ln w="9525">
                <a:noFill/>
                <a:miter lim="800000"/>
                <a:headEnd/>
                <a:tailEnd/>
              </a:ln>
            </p:spPr>
            <p:txBody>
              <a:bodyPr lIns="0" tIns="0" rIns="0" bIns="0">
                <a:spAutoFit/>
              </a:bodyPr>
              <a:lstStyle/>
              <a:p>
                <a:r>
                  <a:rPr lang="en-US" sz="2000">
                    <a:solidFill>
                      <a:srgbClr val="FF0000"/>
                    </a:solidFill>
                  </a:rPr>
                  <a:t>Z</a:t>
                </a:r>
                <a:r>
                  <a:rPr lang="en-US" sz="2000" baseline="-25000">
                    <a:solidFill>
                      <a:srgbClr val="FF0000"/>
                    </a:solidFill>
                  </a:rPr>
                  <a:t>w</a:t>
                </a:r>
                <a:endParaRPr lang="en-US" baseline="-25000"/>
              </a:p>
            </p:txBody>
          </p:sp>
          <p:sp>
            <p:nvSpPr>
              <p:cNvPr id="846859" name="Rectangle 11"/>
              <p:cNvSpPr>
                <a:spLocks noChangeArrowheads="1"/>
              </p:cNvSpPr>
              <p:nvPr/>
            </p:nvSpPr>
            <p:spPr bwMode="auto">
              <a:xfrm>
                <a:off x="3792" y="2640"/>
                <a:ext cx="240" cy="192"/>
              </a:xfrm>
              <a:prstGeom prst="rect">
                <a:avLst/>
              </a:prstGeom>
              <a:noFill/>
              <a:ln w="9525">
                <a:noFill/>
                <a:miter lim="800000"/>
                <a:headEnd/>
                <a:tailEnd/>
              </a:ln>
            </p:spPr>
            <p:txBody>
              <a:bodyPr lIns="0" tIns="0" rIns="0" bIns="0">
                <a:spAutoFit/>
              </a:bodyPr>
              <a:lstStyle/>
              <a:p>
                <a:r>
                  <a:rPr lang="en-US" sz="2000">
                    <a:solidFill>
                      <a:srgbClr val="FF0000"/>
                    </a:solidFill>
                  </a:rPr>
                  <a:t>X</a:t>
                </a:r>
                <a:r>
                  <a:rPr lang="en-US" sz="2000" baseline="-25000">
                    <a:solidFill>
                      <a:srgbClr val="FF0000"/>
                    </a:solidFill>
                  </a:rPr>
                  <a:t>w</a:t>
                </a:r>
                <a:endParaRPr lang="en-US" baseline="-25000"/>
              </a:p>
            </p:txBody>
          </p:sp>
          <p:sp>
            <p:nvSpPr>
              <p:cNvPr id="846860" name="Rectangle 12"/>
              <p:cNvSpPr>
                <a:spLocks noChangeArrowheads="1"/>
              </p:cNvSpPr>
              <p:nvPr/>
            </p:nvSpPr>
            <p:spPr bwMode="auto">
              <a:xfrm>
                <a:off x="4992" y="2496"/>
                <a:ext cx="240" cy="192"/>
              </a:xfrm>
              <a:prstGeom prst="rect">
                <a:avLst/>
              </a:prstGeom>
              <a:noFill/>
              <a:ln w="9525">
                <a:noFill/>
                <a:miter lim="800000"/>
                <a:headEnd/>
                <a:tailEnd/>
              </a:ln>
            </p:spPr>
            <p:txBody>
              <a:bodyPr lIns="0" tIns="0" rIns="0" bIns="0">
                <a:spAutoFit/>
              </a:bodyPr>
              <a:lstStyle/>
              <a:p>
                <a:r>
                  <a:rPr lang="en-US" sz="2000">
                    <a:solidFill>
                      <a:srgbClr val="FF0000"/>
                    </a:solidFill>
                  </a:rPr>
                  <a:t>Y</a:t>
                </a:r>
                <a:r>
                  <a:rPr lang="en-US" sz="2000" baseline="-25000">
                    <a:solidFill>
                      <a:srgbClr val="FF0000"/>
                    </a:solidFill>
                  </a:rPr>
                  <a:t>w</a:t>
                </a:r>
                <a:endParaRPr lang="en-US" baseline="-25000"/>
              </a:p>
            </p:txBody>
          </p:sp>
        </p:grpSp>
        <p:grpSp>
          <p:nvGrpSpPr>
            <p:cNvPr id="846861" name="Group 13"/>
            <p:cNvGrpSpPr>
              <a:grpSpLocks/>
            </p:cNvGrpSpPr>
            <p:nvPr/>
          </p:nvGrpSpPr>
          <p:grpSpPr bwMode="auto">
            <a:xfrm>
              <a:off x="3244" y="624"/>
              <a:ext cx="1028" cy="1056"/>
              <a:chOff x="3244" y="624"/>
              <a:chExt cx="1028" cy="1056"/>
            </a:xfrm>
          </p:grpSpPr>
          <p:sp>
            <p:nvSpPr>
              <p:cNvPr id="846862" name="Line 14"/>
              <p:cNvSpPr>
                <a:spLocks noChangeShapeType="1"/>
              </p:cNvSpPr>
              <p:nvPr/>
            </p:nvSpPr>
            <p:spPr bwMode="auto">
              <a:xfrm rot="1857826">
                <a:off x="3244" y="1357"/>
                <a:ext cx="801" cy="108"/>
              </a:xfrm>
              <a:prstGeom prst="line">
                <a:avLst/>
              </a:prstGeom>
              <a:noFill/>
              <a:ln w="22225">
                <a:solidFill>
                  <a:srgbClr val="0000FF"/>
                </a:solidFill>
                <a:round/>
                <a:headEnd type="none" w="sm" len="sm"/>
                <a:tailEnd type="triangle" w="lg" len="lg"/>
              </a:ln>
              <a:effectLst/>
            </p:spPr>
            <p:txBody>
              <a:bodyPr/>
              <a:lstStyle/>
              <a:p>
                <a:endParaRPr lang="en-US"/>
              </a:p>
            </p:txBody>
          </p:sp>
          <p:sp>
            <p:nvSpPr>
              <p:cNvPr id="846863" name="Line 15"/>
              <p:cNvSpPr>
                <a:spLocks noChangeShapeType="1"/>
              </p:cNvSpPr>
              <p:nvPr/>
            </p:nvSpPr>
            <p:spPr bwMode="auto">
              <a:xfrm rot="1857826" flipV="1">
                <a:off x="3441" y="758"/>
                <a:ext cx="0" cy="432"/>
              </a:xfrm>
              <a:prstGeom prst="line">
                <a:avLst/>
              </a:prstGeom>
              <a:noFill/>
              <a:ln w="22225">
                <a:solidFill>
                  <a:srgbClr val="0000FF"/>
                </a:solidFill>
                <a:round/>
                <a:headEnd type="none" w="sm" len="sm"/>
                <a:tailEnd type="triangle" w="lg" len="lg"/>
              </a:ln>
              <a:effectLst/>
            </p:spPr>
            <p:txBody>
              <a:bodyPr/>
              <a:lstStyle/>
              <a:p>
                <a:endParaRPr lang="en-US"/>
              </a:p>
            </p:txBody>
          </p:sp>
          <p:sp>
            <p:nvSpPr>
              <p:cNvPr id="846864" name="Line 16"/>
              <p:cNvSpPr>
                <a:spLocks noChangeShapeType="1"/>
              </p:cNvSpPr>
              <p:nvPr/>
            </p:nvSpPr>
            <p:spPr bwMode="auto">
              <a:xfrm rot="12657826" flipH="1">
                <a:off x="3390" y="946"/>
                <a:ext cx="384" cy="336"/>
              </a:xfrm>
              <a:prstGeom prst="line">
                <a:avLst/>
              </a:prstGeom>
              <a:noFill/>
              <a:ln w="22225">
                <a:solidFill>
                  <a:srgbClr val="0000FF"/>
                </a:solidFill>
                <a:round/>
                <a:headEnd type="none" w="sm" len="sm"/>
                <a:tailEnd type="triangle" w="lg" len="lg"/>
              </a:ln>
              <a:effectLst/>
            </p:spPr>
            <p:txBody>
              <a:bodyPr/>
              <a:lstStyle/>
              <a:p>
                <a:endParaRPr lang="en-US"/>
              </a:p>
            </p:txBody>
          </p:sp>
          <p:sp>
            <p:nvSpPr>
              <p:cNvPr id="846865" name="Rectangle 17"/>
              <p:cNvSpPr>
                <a:spLocks noChangeArrowheads="1"/>
              </p:cNvSpPr>
              <p:nvPr/>
            </p:nvSpPr>
            <p:spPr bwMode="auto">
              <a:xfrm rot="1857826">
                <a:off x="3264" y="624"/>
                <a:ext cx="240" cy="192"/>
              </a:xfrm>
              <a:prstGeom prst="rect">
                <a:avLst/>
              </a:prstGeom>
              <a:noFill/>
              <a:ln w="9525">
                <a:noFill/>
                <a:miter lim="800000"/>
                <a:headEnd/>
                <a:tailEnd/>
              </a:ln>
            </p:spPr>
            <p:txBody>
              <a:bodyPr lIns="0" tIns="0" rIns="0" bIns="0">
                <a:spAutoFit/>
              </a:bodyPr>
              <a:lstStyle/>
              <a:p>
                <a:r>
                  <a:rPr lang="en-US" sz="2000">
                    <a:solidFill>
                      <a:srgbClr val="0066FF"/>
                    </a:solidFill>
                  </a:rPr>
                  <a:t>Y</a:t>
                </a:r>
              </a:p>
            </p:txBody>
          </p:sp>
          <p:sp>
            <p:nvSpPr>
              <p:cNvPr id="846866" name="Rectangle 18"/>
              <p:cNvSpPr>
                <a:spLocks noChangeArrowheads="1"/>
              </p:cNvSpPr>
              <p:nvPr/>
            </p:nvSpPr>
            <p:spPr bwMode="auto">
              <a:xfrm rot="1857826">
                <a:off x="3888" y="912"/>
                <a:ext cx="240" cy="192"/>
              </a:xfrm>
              <a:prstGeom prst="rect">
                <a:avLst/>
              </a:prstGeom>
              <a:noFill/>
              <a:ln w="9525">
                <a:noFill/>
                <a:miter lim="800000"/>
                <a:headEnd/>
                <a:tailEnd/>
              </a:ln>
            </p:spPr>
            <p:txBody>
              <a:bodyPr lIns="0" tIns="0" rIns="0" bIns="0">
                <a:spAutoFit/>
              </a:bodyPr>
              <a:lstStyle/>
              <a:p>
                <a:r>
                  <a:rPr lang="en-US" sz="2000">
                    <a:solidFill>
                      <a:srgbClr val="0066FF"/>
                    </a:solidFill>
                  </a:rPr>
                  <a:t>X</a:t>
                </a:r>
              </a:p>
            </p:txBody>
          </p:sp>
          <p:sp>
            <p:nvSpPr>
              <p:cNvPr id="846867" name="Rectangle 19"/>
              <p:cNvSpPr>
                <a:spLocks noChangeArrowheads="1"/>
              </p:cNvSpPr>
              <p:nvPr/>
            </p:nvSpPr>
            <p:spPr bwMode="auto">
              <a:xfrm rot="1857826">
                <a:off x="4032" y="1488"/>
                <a:ext cx="240" cy="192"/>
              </a:xfrm>
              <a:prstGeom prst="rect">
                <a:avLst/>
              </a:prstGeom>
              <a:noFill/>
              <a:ln w="9525">
                <a:noFill/>
                <a:miter lim="800000"/>
                <a:headEnd/>
                <a:tailEnd/>
              </a:ln>
            </p:spPr>
            <p:txBody>
              <a:bodyPr lIns="0" tIns="0" rIns="0" bIns="0">
                <a:spAutoFit/>
              </a:bodyPr>
              <a:lstStyle/>
              <a:p>
                <a:r>
                  <a:rPr lang="en-US" sz="2000">
                    <a:solidFill>
                      <a:srgbClr val="0066FF"/>
                    </a:solidFill>
                  </a:rPr>
                  <a:t>Z</a:t>
                </a:r>
              </a:p>
            </p:txBody>
          </p:sp>
        </p:grpSp>
        <p:sp>
          <p:nvSpPr>
            <p:cNvPr id="846868" name="AutoShape 20"/>
            <p:cNvSpPr>
              <a:spLocks noChangeArrowheads="1"/>
            </p:cNvSpPr>
            <p:nvPr/>
          </p:nvSpPr>
          <p:spPr bwMode="auto">
            <a:xfrm rot="-417585">
              <a:off x="3360" y="1248"/>
              <a:ext cx="480" cy="288"/>
            </a:xfrm>
            <a:prstGeom prst="parallelogram">
              <a:avLst>
                <a:gd name="adj" fmla="val 41667"/>
              </a:avLst>
            </a:prstGeom>
            <a:solidFill>
              <a:srgbClr val="C0C0C0">
                <a:alpha val="50000"/>
              </a:srgbClr>
            </a:solidFill>
            <a:ln w="12700">
              <a:solidFill>
                <a:schemeClr val="tx1"/>
              </a:solidFill>
              <a:miter lim="800000"/>
              <a:headEnd type="none" w="sm" len="sm"/>
              <a:tailEnd type="none" w="sm" len="sm"/>
            </a:ln>
            <a:effectLst/>
          </p:spPr>
          <p:txBody>
            <a:bodyPr wrap="none" anchor="ctr"/>
            <a:lstStyle/>
            <a:p>
              <a:endParaRPr lang="en-US"/>
            </a:p>
          </p:txBody>
        </p:sp>
        <p:sp>
          <p:nvSpPr>
            <p:cNvPr id="846869" name="Line 21"/>
            <p:cNvSpPr>
              <a:spLocks noChangeShapeType="1"/>
            </p:cNvSpPr>
            <p:nvPr/>
          </p:nvSpPr>
          <p:spPr bwMode="auto">
            <a:xfrm>
              <a:off x="3605" y="1387"/>
              <a:ext cx="192" cy="144"/>
            </a:xfrm>
            <a:prstGeom prst="line">
              <a:avLst/>
            </a:prstGeom>
            <a:noFill/>
            <a:ln w="22225">
              <a:solidFill>
                <a:srgbClr val="0000FF"/>
              </a:solidFill>
              <a:round/>
              <a:headEnd type="none" w="sm" len="sm"/>
              <a:tailEnd type="none" w="sm" len="sm"/>
            </a:ln>
            <a:effectLst/>
          </p:spPr>
          <p:txBody>
            <a:bodyPr/>
            <a:lstStyle/>
            <a:p>
              <a:endParaRPr lang="en-US"/>
            </a:p>
          </p:txBody>
        </p:sp>
        <p:sp>
          <p:nvSpPr>
            <p:cNvPr id="846870" name="Line 22"/>
            <p:cNvSpPr>
              <a:spLocks noChangeShapeType="1"/>
            </p:cNvSpPr>
            <p:nvPr/>
          </p:nvSpPr>
          <p:spPr bwMode="auto">
            <a:xfrm flipV="1">
              <a:off x="3312" y="1344"/>
              <a:ext cx="624" cy="96"/>
            </a:xfrm>
            <a:prstGeom prst="line">
              <a:avLst/>
            </a:prstGeom>
            <a:noFill/>
            <a:ln w="22225">
              <a:solidFill>
                <a:srgbClr val="FFFF00"/>
              </a:solidFill>
              <a:round/>
              <a:headEnd type="none" w="sm" len="sm"/>
              <a:tailEnd type="triangle" w="med" len="sm"/>
            </a:ln>
            <a:effectLst/>
          </p:spPr>
          <p:txBody>
            <a:bodyPr/>
            <a:lstStyle/>
            <a:p>
              <a:endParaRPr lang="en-US"/>
            </a:p>
          </p:txBody>
        </p:sp>
        <p:sp>
          <p:nvSpPr>
            <p:cNvPr id="846871" name="Line 23"/>
            <p:cNvSpPr>
              <a:spLocks noChangeShapeType="1"/>
            </p:cNvSpPr>
            <p:nvPr/>
          </p:nvSpPr>
          <p:spPr bwMode="auto">
            <a:xfrm flipV="1">
              <a:off x="3552" y="1152"/>
              <a:ext cx="96" cy="432"/>
            </a:xfrm>
            <a:prstGeom prst="line">
              <a:avLst/>
            </a:prstGeom>
            <a:noFill/>
            <a:ln w="22225">
              <a:solidFill>
                <a:srgbClr val="FFFF00"/>
              </a:solidFill>
              <a:round/>
              <a:headEnd type="none" w="sm" len="sm"/>
              <a:tailEnd type="triangle" w="med" len="sm"/>
            </a:ln>
            <a:effectLst/>
          </p:spPr>
          <p:txBody>
            <a:bodyPr/>
            <a:lstStyle/>
            <a:p>
              <a:endParaRPr lang="en-US"/>
            </a:p>
          </p:txBody>
        </p:sp>
        <p:sp>
          <p:nvSpPr>
            <p:cNvPr id="846872" name="Rectangle 24"/>
            <p:cNvSpPr>
              <a:spLocks noChangeArrowheads="1"/>
            </p:cNvSpPr>
            <p:nvPr/>
          </p:nvSpPr>
          <p:spPr bwMode="auto">
            <a:xfrm>
              <a:off x="3936" y="1200"/>
              <a:ext cx="205" cy="250"/>
            </a:xfrm>
            <a:prstGeom prst="rect">
              <a:avLst/>
            </a:prstGeom>
            <a:noFill/>
            <a:ln w="12700">
              <a:noFill/>
              <a:miter lim="800000"/>
              <a:headEnd type="none" w="sm" len="sm"/>
              <a:tailEnd type="none" w="sm" len="sm"/>
            </a:ln>
            <a:effectLst/>
          </p:spPr>
          <p:txBody>
            <a:bodyPr wrap="none">
              <a:spAutoFit/>
            </a:bodyPr>
            <a:lstStyle/>
            <a:p>
              <a:r>
                <a:rPr lang="en-US" sz="2000">
                  <a:solidFill>
                    <a:schemeClr val="folHlink"/>
                  </a:solidFill>
                </a:rPr>
                <a:t>x</a:t>
              </a:r>
            </a:p>
          </p:txBody>
        </p:sp>
        <p:sp>
          <p:nvSpPr>
            <p:cNvPr id="846873" name="Rectangle 25"/>
            <p:cNvSpPr>
              <a:spLocks noChangeArrowheads="1"/>
            </p:cNvSpPr>
            <p:nvPr/>
          </p:nvSpPr>
          <p:spPr bwMode="auto">
            <a:xfrm>
              <a:off x="3456" y="1056"/>
              <a:ext cx="205" cy="250"/>
            </a:xfrm>
            <a:prstGeom prst="rect">
              <a:avLst/>
            </a:prstGeom>
            <a:noFill/>
            <a:ln w="12700">
              <a:noFill/>
              <a:miter lim="800000"/>
              <a:headEnd type="none" w="sm" len="sm"/>
              <a:tailEnd type="none" w="sm" len="sm"/>
            </a:ln>
            <a:effectLst/>
          </p:spPr>
          <p:txBody>
            <a:bodyPr wrap="none">
              <a:spAutoFit/>
            </a:bodyPr>
            <a:lstStyle/>
            <a:p>
              <a:r>
                <a:rPr lang="en-US" sz="2000">
                  <a:solidFill>
                    <a:schemeClr val="folHlink"/>
                  </a:solidFill>
                </a:rPr>
                <a:t>y</a:t>
              </a:r>
            </a:p>
          </p:txBody>
        </p:sp>
        <p:sp>
          <p:nvSpPr>
            <p:cNvPr id="846874" name="Rectangle 26"/>
            <p:cNvSpPr>
              <a:spLocks noChangeArrowheads="1"/>
            </p:cNvSpPr>
            <p:nvPr/>
          </p:nvSpPr>
          <p:spPr bwMode="auto">
            <a:xfrm>
              <a:off x="3072" y="1008"/>
              <a:ext cx="240" cy="250"/>
            </a:xfrm>
            <a:prstGeom prst="rect">
              <a:avLst/>
            </a:prstGeom>
            <a:noFill/>
            <a:ln w="12700">
              <a:noFill/>
              <a:miter lim="800000"/>
              <a:headEnd type="none" w="sm" len="sm"/>
              <a:tailEnd type="none" w="sm" len="sm"/>
            </a:ln>
            <a:effectLst/>
          </p:spPr>
          <p:txBody>
            <a:bodyPr wrap="none">
              <a:spAutoFit/>
            </a:bodyPr>
            <a:lstStyle/>
            <a:p>
              <a:r>
                <a:rPr lang="en-US" sz="2000">
                  <a:solidFill>
                    <a:srgbClr val="0066FF"/>
                  </a:solidFill>
                </a:rPr>
                <a:t>O</a:t>
              </a:r>
            </a:p>
          </p:txBody>
        </p:sp>
        <p:sp>
          <p:nvSpPr>
            <p:cNvPr id="846875" name="Line 27"/>
            <p:cNvSpPr>
              <a:spLocks noChangeShapeType="1"/>
            </p:cNvSpPr>
            <p:nvPr/>
          </p:nvSpPr>
          <p:spPr bwMode="auto">
            <a:xfrm>
              <a:off x="3329" y="1163"/>
              <a:ext cx="559" cy="1237"/>
            </a:xfrm>
            <a:prstGeom prst="line">
              <a:avLst/>
            </a:prstGeom>
            <a:noFill/>
            <a:ln w="19050">
              <a:solidFill>
                <a:srgbClr val="0000FF"/>
              </a:solidFill>
              <a:round/>
              <a:headEnd type="none" w="sm" len="sm"/>
              <a:tailEnd type="triangle" w="sm" len="sm"/>
            </a:ln>
            <a:effectLst/>
          </p:spPr>
          <p:txBody>
            <a:bodyPr/>
            <a:lstStyle/>
            <a:p>
              <a:endParaRPr lang="en-US"/>
            </a:p>
          </p:txBody>
        </p:sp>
        <p:sp>
          <p:nvSpPr>
            <p:cNvPr id="846876" name="Line 28"/>
            <p:cNvSpPr>
              <a:spLocks noChangeShapeType="1"/>
            </p:cNvSpPr>
            <p:nvPr/>
          </p:nvSpPr>
          <p:spPr bwMode="auto">
            <a:xfrm flipH="1" flipV="1">
              <a:off x="3936" y="2448"/>
              <a:ext cx="432" cy="48"/>
            </a:xfrm>
            <a:prstGeom prst="line">
              <a:avLst/>
            </a:prstGeom>
            <a:noFill/>
            <a:ln w="19050">
              <a:solidFill>
                <a:srgbClr val="FF0000"/>
              </a:solidFill>
              <a:round/>
              <a:headEnd type="none" w="sm" len="sm"/>
              <a:tailEnd type="triangle" w="sm" len="sm"/>
            </a:ln>
            <a:effectLst/>
          </p:spPr>
          <p:txBody>
            <a:bodyPr/>
            <a:lstStyle/>
            <a:p>
              <a:endParaRPr lang="en-US"/>
            </a:p>
          </p:txBody>
        </p:sp>
        <p:sp>
          <p:nvSpPr>
            <p:cNvPr id="846877" name="Oval 29"/>
            <p:cNvSpPr>
              <a:spLocks noChangeArrowheads="1"/>
            </p:cNvSpPr>
            <p:nvPr/>
          </p:nvSpPr>
          <p:spPr bwMode="auto">
            <a:xfrm>
              <a:off x="3888" y="2400"/>
              <a:ext cx="48" cy="48"/>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846878" name="Rectangle 30"/>
            <p:cNvSpPr>
              <a:spLocks noChangeArrowheads="1"/>
            </p:cNvSpPr>
            <p:nvPr/>
          </p:nvSpPr>
          <p:spPr bwMode="auto">
            <a:xfrm>
              <a:off x="3984" y="2160"/>
              <a:ext cx="304" cy="250"/>
            </a:xfrm>
            <a:prstGeom prst="rect">
              <a:avLst/>
            </a:prstGeom>
            <a:noFill/>
            <a:ln w="12700">
              <a:noFill/>
              <a:miter lim="800000"/>
              <a:headEnd type="none" w="sm" len="sm"/>
              <a:tailEnd type="none" w="sm" len="sm"/>
            </a:ln>
            <a:effectLst/>
          </p:spPr>
          <p:txBody>
            <a:bodyPr wrap="none">
              <a:spAutoFit/>
            </a:bodyPr>
            <a:lstStyle/>
            <a:p>
              <a:r>
                <a:rPr lang="en-US" sz="2000">
                  <a:solidFill>
                    <a:srgbClr val="FF0000"/>
                  </a:solidFill>
                </a:rPr>
                <a:t>P</a:t>
              </a:r>
              <a:r>
                <a:rPr lang="en-US" sz="2000" baseline="-25000">
                  <a:solidFill>
                    <a:srgbClr val="FF0000"/>
                  </a:solidFill>
                </a:rPr>
                <a:t>w</a:t>
              </a:r>
            </a:p>
          </p:txBody>
        </p:sp>
        <p:sp>
          <p:nvSpPr>
            <p:cNvPr id="846879" name="Rectangle 31"/>
            <p:cNvSpPr>
              <a:spLocks noChangeArrowheads="1"/>
            </p:cNvSpPr>
            <p:nvPr/>
          </p:nvSpPr>
          <p:spPr bwMode="auto">
            <a:xfrm>
              <a:off x="3456" y="1968"/>
              <a:ext cx="223" cy="250"/>
            </a:xfrm>
            <a:prstGeom prst="rect">
              <a:avLst/>
            </a:prstGeom>
            <a:noFill/>
            <a:ln w="12700">
              <a:noFill/>
              <a:miter lim="800000"/>
              <a:headEnd type="none" w="sm" len="sm"/>
              <a:tailEnd type="none" w="sm" len="sm"/>
            </a:ln>
            <a:effectLst/>
          </p:spPr>
          <p:txBody>
            <a:bodyPr wrap="none">
              <a:spAutoFit/>
            </a:bodyPr>
            <a:lstStyle/>
            <a:p>
              <a:r>
                <a:rPr lang="en-US" sz="2000">
                  <a:solidFill>
                    <a:srgbClr val="0066FF"/>
                  </a:solidFill>
                </a:rPr>
                <a:t>P</a:t>
              </a:r>
            </a:p>
          </p:txBody>
        </p:sp>
        <p:sp>
          <p:nvSpPr>
            <p:cNvPr id="846880" name="Oval 32"/>
            <p:cNvSpPr>
              <a:spLocks noChangeArrowheads="1"/>
            </p:cNvSpPr>
            <p:nvPr/>
          </p:nvSpPr>
          <p:spPr bwMode="auto">
            <a:xfrm>
              <a:off x="3456" y="1440"/>
              <a:ext cx="48" cy="48"/>
            </a:xfrm>
            <a:prstGeom prst="ellipse">
              <a:avLst/>
            </a:prstGeom>
            <a:solidFill>
              <a:srgbClr val="FFFF00"/>
            </a:solidFill>
            <a:ln w="12700">
              <a:solidFill>
                <a:schemeClr val="tx1"/>
              </a:solidFill>
              <a:round/>
              <a:headEnd type="none" w="sm" len="sm"/>
              <a:tailEnd type="none" w="sm" len="sm"/>
            </a:ln>
            <a:effectLst/>
          </p:spPr>
          <p:txBody>
            <a:bodyPr wrap="none" anchor="ctr"/>
            <a:lstStyle/>
            <a:p>
              <a:endParaRPr lang="en-US"/>
            </a:p>
          </p:txBody>
        </p:sp>
        <p:sp>
          <p:nvSpPr>
            <p:cNvPr id="846881" name="Rectangle 33"/>
            <p:cNvSpPr>
              <a:spLocks noChangeArrowheads="1"/>
            </p:cNvSpPr>
            <p:nvPr/>
          </p:nvSpPr>
          <p:spPr bwMode="auto">
            <a:xfrm>
              <a:off x="3264" y="1488"/>
              <a:ext cx="214" cy="250"/>
            </a:xfrm>
            <a:prstGeom prst="rect">
              <a:avLst/>
            </a:prstGeom>
            <a:noFill/>
            <a:ln w="12700">
              <a:noFill/>
              <a:miter lim="800000"/>
              <a:headEnd type="none" w="sm" len="sm"/>
              <a:tailEnd type="none" w="sm" len="sm"/>
            </a:ln>
            <a:effectLst/>
          </p:spPr>
          <p:txBody>
            <a:bodyPr wrap="none">
              <a:spAutoFit/>
            </a:bodyPr>
            <a:lstStyle/>
            <a:p>
              <a:r>
                <a:rPr lang="en-US" sz="2000">
                  <a:solidFill>
                    <a:schemeClr val="folHlink"/>
                  </a:solidFill>
                </a:rPr>
                <a:t>p</a:t>
              </a:r>
            </a:p>
          </p:txBody>
        </p:sp>
        <p:grpSp>
          <p:nvGrpSpPr>
            <p:cNvPr id="846882" name="Group 34"/>
            <p:cNvGrpSpPr>
              <a:grpSpLocks/>
            </p:cNvGrpSpPr>
            <p:nvPr/>
          </p:nvGrpSpPr>
          <p:grpSpPr bwMode="auto">
            <a:xfrm>
              <a:off x="720" y="624"/>
              <a:ext cx="1910" cy="1018"/>
              <a:chOff x="720" y="624"/>
              <a:chExt cx="1910" cy="1018"/>
            </a:xfrm>
          </p:grpSpPr>
          <p:sp>
            <p:nvSpPr>
              <p:cNvPr id="846883" name="Rectangle 35"/>
              <p:cNvSpPr>
                <a:spLocks noChangeArrowheads="1"/>
              </p:cNvSpPr>
              <p:nvPr/>
            </p:nvSpPr>
            <p:spPr bwMode="auto">
              <a:xfrm>
                <a:off x="1056" y="720"/>
                <a:ext cx="1008" cy="720"/>
              </a:xfrm>
              <a:prstGeom prst="rect">
                <a:avLst/>
              </a:prstGeom>
              <a:solidFill>
                <a:srgbClr val="FF99CC"/>
              </a:solidFill>
              <a:ln w="12700">
                <a:solidFill>
                  <a:schemeClr val="tx1"/>
                </a:solidFill>
                <a:miter lim="800000"/>
                <a:headEnd type="none" w="sm" len="sm"/>
                <a:tailEnd type="none" w="sm" len="sm"/>
              </a:ln>
              <a:effectLst/>
            </p:spPr>
            <p:txBody>
              <a:bodyPr wrap="none" anchor="ctr"/>
              <a:lstStyle/>
              <a:p>
                <a:endParaRPr lang="en-US"/>
              </a:p>
            </p:txBody>
          </p:sp>
          <p:sp>
            <p:nvSpPr>
              <p:cNvPr id="846884" name="Line 36"/>
              <p:cNvSpPr>
                <a:spLocks noChangeShapeType="1"/>
              </p:cNvSpPr>
              <p:nvPr/>
            </p:nvSpPr>
            <p:spPr bwMode="auto">
              <a:xfrm>
                <a:off x="1056" y="720"/>
                <a:ext cx="1200" cy="0"/>
              </a:xfrm>
              <a:prstGeom prst="line">
                <a:avLst/>
              </a:prstGeom>
              <a:noFill/>
              <a:ln w="25400">
                <a:solidFill>
                  <a:schemeClr val="tx1"/>
                </a:solidFill>
                <a:round/>
                <a:headEnd type="none" w="sm" len="sm"/>
                <a:tailEnd type="triangle" w="med" len="med"/>
              </a:ln>
              <a:effectLst/>
            </p:spPr>
            <p:txBody>
              <a:bodyPr/>
              <a:lstStyle/>
              <a:p>
                <a:endParaRPr lang="en-US"/>
              </a:p>
            </p:txBody>
          </p:sp>
          <p:sp>
            <p:nvSpPr>
              <p:cNvPr id="846885" name="Line 37"/>
              <p:cNvSpPr>
                <a:spLocks noChangeShapeType="1"/>
              </p:cNvSpPr>
              <p:nvPr/>
            </p:nvSpPr>
            <p:spPr bwMode="auto">
              <a:xfrm>
                <a:off x="1056" y="720"/>
                <a:ext cx="0" cy="912"/>
              </a:xfrm>
              <a:prstGeom prst="line">
                <a:avLst/>
              </a:prstGeom>
              <a:noFill/>
              <a:ln w="25400">
                <a:solidFill>
                  <a:schemeClr val="tx1"/>
                </a:solidFill>
                <a:round/>
                <a:headEnd type="none" w="sm" len="sm"/>
                <a:tailEnd type="triangle" w="med" len="med"/>
              </a:ln>
              <a:effectLst/>
            </p:spPr>
            <p:txBody>
              <a:bodyPr/>
              <a:lstStyle/>
              <a:p>
                <a:endParaRPr lang="en-US"/>
              </a:p>
            </p:txBody>
          </p:sp>
          <p:sp>
            <p:nvSpPr>
              <p:cNvPr id="846886" name="Rectangle 38"/>
              <p:cNvSpPr>
                <a:spLocks noChangeArrowheads="1"/>
              </p:cNvSpPr>
              <p:nvPr/>
            </p:nvSpPr>
            <p:spPr bwMode="auto">
              <a:xfrm>
                <a:off x="2304" y="624"/>
                <a:ext cx="326" cy="250"/>
              </a:xfrm>
              <a:prstGeom prst="rect">
                <a:avLst/>
              </a:prstGeom>
              <a:noFill/>
              <a:ln w="12700">
                <a:noFill/>
                <a:miter lim="800000"/>
                <a:headEnd type="none" w="sm" len="sm"/>
                <a:tailEnd type="none" w="sm" len="sm"/>
              </a:ln>
              <a:effectLst/>
            </p:spPr>
            <p:txBody>
              <a:bodyPr wrap="none">
                <a:spAutoFit/>
              </a:bodyPr>
              <a:lstStyle/>
              <a:p>
                <a:r>
                  <a:rPr lang="en-US" sz="2000">
                    <a:solidFill>
                      <a:srgbClr val="FF0000"/>
                    </a:solidFill>
                  </a:rPr>
                  <a:t>x</a:t>
                </a:r>
                <a:r>
                  <a:rPr lang="en-US" sz="2000" baseline="-25000">
                    <a:solidFill>
                      <a:srgbClr val="FF0000"/>
                    </a:solidFill>
                  </a:rPr>
                  <a:t>im</a:t>
                </a:r>
              </a:p>
            </p:txBody>
          </p:sp>
          <p:sp>
            <p:nvSpPr>
              <p:cNvPr id="846887" name="Rectangle 39"/>
              <p:cNvSpPr>
                <a:spLocks noChangeArrowheads="1"/>
              </p:cNvSpPr>
              <p:nvPr/>
            </p:nvSpPr>
            <p:spPr bwMode="auto">
              <a:xfrm>
                <a:off x="720" y="1392"/>
                <a:ext cx="326" cy="250"/>
              </a:xfrm>
              <a:prstGeom prst="rect">
                <a:avLst/>
              </a:prstGeom>
              <a:noFill/>
              <a:ln w="12700">
                <a:noFill/>
                <a:miter lim="800000"/>
                <a:headEnd type="none" w="sm" len="sm"/>
                <a:tailEnd type="none" w="sm" len="sm"/>
              </a:ln>
              <a:effectLst/>
            </p:spPr>
            <p:txBody>
              <a:bodyPr wrap="none">
                <a:spAutoFit/>
              </a:bodyPr>
              <a:lstStyle/>
              <a:p>
                <a:r>
                  <a:rPr lang="en-US" sz="2000">
                    <a:solidFill>
                      <a:srgbClr val="FF0000"/>
                    </a:solidFill>
                  </a:rPr>
                  <a:t>y</a:t>
                </a:r>
                <a:r>
                  <a:rPr lang="en-US" sz="2000" baseline="-25000">
                    <a:solidFill>
                      <a:srgbClr val="FF0000"/>
                    </a:solidFill>
                  </a:rPr>
                  <a:t>im</a:t>
                </a:r>
              </a:p>
            </p:txBody>
          </p:sp>
          <p:sp>
            <p:nvSpPr>
              <p:cNvPr id="846888" name="Oval 40"/>
              <p:cNvSpPr>
                <a:spLocks noChangeArrowheads="1"/>
              </p:cNvSpPr>
              <p:nvPr/>
            </p:nvSpPr>
            <p:spPr bwMode="auto">
              <a:xfrm>
                <a:off x="1248" y="1248"/>
                <a:ext cx="48" cy="48"/>
              </a:xfrm>
              <a:prstGeom prst="ellipse">
                <a:avLst/>
              </a:prstGeom>
              <a:solidFill>
                <a:srgbClr val="FFFF00"/>
              </a:solidFill>
              <a:ln w="12700">
                <a:solidFill>
                  <a:schemeClr val="tx1"/>
                </a:solidFill>
                <a:round/>
                <a:headEnd type="none" w="sm" len="sm"/>
                <a:tailEnd type="none" w="sm" len="sm"/>
              </a:ln>
              <a:effectLst/>
            </p:spPr>
            <p:txBody>
              <a:bodyPr wrap="none" anchor="ctr"/>
              <a:lstStyle/>
              <a:p>
                <a:endParaRPr lang="en-US"/>
              </a:p>
            </p:txBody>
          </p:sp>
          <p:sp>
            <p:nvSpPr>
              <p:cNvPr id="846889" name="Rectangle 41"/>
              <p:cNvSpPr>
                <a:spLocks noChangeArrowheads="1"/>
              </p:cNvSpPr>
              <p:nvPr/>
            </p:nvSpPr>
            <p:spPr bwMode="auto">
              <a:xfrm>
                <a:off x="1344" y="1008"/>
                <a:ext cx="720" cy="250"/>
              </a:xfrm>
              <a:prstGeom prst="rect">
                <a:avLst/>
              </a:prstGeom>
              <a:noFill/>
              <a:ln w="12700">
                <a:noFill/>
                <a:miter lim="800000"/>
                <a:headEnd type="none" w="sm" len="sm"/>
                <a:tailEnd type="none" w="sm" len="sm"/>
              </a:ln>
              <a:effectLst/>
            </p:spPr>
            <p:txBody>
              <a:bodyPr>
                <a:spAutoFit/>
              </a:bodyPr>
              <a:lstStyle/>
              <a:p>
                <a:r>
                  <a:rPr lang="en-US" sz="2000">
                    <a:solidFill>
                      <a:schemeClr val="folHlink"/>
                    </a:solidFill>
                  </a:rPr>
                  <a:t>(x</a:t>
                </a:r>
                <a:r>
                  <a:rPr lang="en-US" sz="2000" baseline="-25000">
                    <a:solidFill>
                      <a:schemeClr val="folHlink"/>
                    </a:solidFill>
                  </a:rPr>
                  <a:t>im</a:t>
                </a:r>
                <a:r>
                  <a:rPr lang="en-US" sz="2000">
                    <a:solidFill>
                      <a:schemeClr val="folHlink"/>
                    </a:solidFill>
                  </a:rPr>
                  <a:t>,y</a:t>
                </a:r>
                <a:r>
                  <a:rPr lang="en-US" sz="2000" baseline="-25000">
                    <a:solidFill>
                      <a:schemeClr val="folHlink"/>
                    </a:solidFill>
                  </a:rPr>
                  <a:t>im</a:t>
                </a:r>
                <a:r>
                  <a:rPr lang="en-US" sz="2000">
                    <a:solidFill>
                      <a:schemeClr val="folHlink"/>
                    </a:solidFill>
                  </a:rPr>
                  <a:t>)</a:t>
                </a:r>
              </a:p>
            </p:txBody>
          </p:sp>
        </p:grpSp>
        <p:sp>
          <p:nvSpPr>
            <p:cNvPr id="846890" name="Freeform 42"/>
            <p:cNvSpPr>
              <a:spLocks/>
            </p:cNvSpPr>
            <p:nvPr/>
          </p:nvSpPr>
          <p:spPr bwMode="auto">
            <a:xfrm>
              <a:off x="1296" y="1296"/>
              <a:ext cx="2160" cy="312"/>
            </a:xfrm>
            <a:custGeom>
              <a:avLst/>
              <a:gdLst/>
              <a:ahLst/>
              <a:cxnLst>
                <a:cxn ang="0">
                  <a:pos x="2112" y="144"/>
                </a:cxn>
                <a:cxn ang="0">
                  <a:pos x="1056" y="240"/>
                </a:cxn>
                <a:cxn ang="0">
                  <a:pos x="0" y="0"/>
                </a:cxn>
              </a:cxnLst>
              <a:rect l="0" t="0" r="r" b="b"/>
              <a:pathLst>
                <a:path w="2112" h="264">
                  <a:moveTo>
                    <a:pt x="2112" y="144"/>
                  </a:moveTo>
                  <a:cubicBezTo>
                    <a:pt x="1760" y="204"/>
                    <a:pt x="1408" y="264"/>
                    <a:pt x="1056" y="240"/>
                  </a:cubicBezTo>
                  <a:cubicBezTo>
                    <a:pt x="704" y="216"/>
                    <a:pt x="352" y="108"/>
                    <a:pt x="0" y="0"/>
                  </a:cubicBezTo>
                </a:path>
              </a:pathLst>
            </a:custGeom>
            <a:noFill/>
            <a:ln w="19050" cap="flat" cmpd="sng">
              <a:solidFill>
                <a:srgbClr val="FFFF00"/>
              </a:solidFill>
              <a:prstDash val="dash"/>
              <a:round/>
              <a:headEnd type="none" w="sm" len="sm"/>
              <a:tailEnd type="stealth" w="sm" len="sm"/>
            </a:ln>
            <a:effectLst/>
          </p:spPr>
          <p:txBody>
            <a:bodyPr/>
            <a:lstStyle/>
            <a:p>
              <a:endParaRPr lang="en-US"/>
            </a:p>
          </p:txBody>
        </p:sp>
      </p:grpSp>
      <p:sp>
        <p:nvSpPr>
          <p:cNvPr id="846892" name="Text Box 44"/>
          <p:cNvSpPr txBox="1">
            <a:spLocks noChangeArrowheads="1"/>
          </p:cNvSpPr>
          <p:nvPr/>
        </p:nvSpPr>
        <p:spPr bwMode="auto">
          <a:xfrm>
            <a:off x="5867400" y="990600"/>
            <a:ext cx="2362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Pose / Camera</a:t>
            </a:r>
          </a:p>
        </p:txBody>
      </p:sp>
      <p:sp>
        <p:nvSpPr>
          <p:cNvPr id="846893" name="Text Box 45"/>
          <p:cNvSpPr txBox="1">
            <a:spLocks noChangeArrowheads="1"/>
          </p:cNvSpPr>
          <p:nvPr/>
        </p:nvSpPr>
        <p:spPr bwMode="auto">
          <a:xfrm>
            <a:off x="6781800" y="2667000"/>
            <a:ext cx="2362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Object  / World</a:t>
            </a:r>
          </a:p>
        </p:txBody>
      </p:sp>
      <p:sp>
        <p:nvSpPr>
          <p:cNvPr id="846894" name="Text Box 46"/>
          <p:cNvSpPr txBox="1">
            <a:spLocks noChangeArrowheads="1"/>
          </p:cNvSpPr>
          <p:nvPr/>
        </p:nvSpPr>
        <p:spPr bwMode="auto">
          <a:xfrm>
            <a:off x="685800" y="1295400"/>
            <a:ext cx="914400" cy="641350"/>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Image frame</a:t>
            </a:r>
          </a:p>
        </p:txBody>
      </p:sp>
      <p:sp>
        <p:nvSpPr>
          <p:cNvPr id="846895" name="Text Box 47"/>
          <p:cNvSpPr txBox="1">
            <a:spLocks noChangeArrowheads="1"/>
          </p:cNvSpPr>
          <p:nvPr/>
        </p:nvSpPr>
        <p:spPr bwMode="auto">
          <a:xfrm>
            <a:off x="3581400" y="1828800"/>
            <a:ext cx="1143000" cy="641350"/>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Frame Grabber</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30" name="Rectangle 2"/>
          <p:cNvSpPr>
            <a:spLocks noGrp="1" noChangeArrowheads="1"/>
          </p:cNvSpPr>
          <p:nvPr>
            <p:ph type="title"/>
          </p:nvPr>
        </p:nvSpPr>
        <p:spPr>
          <a:xfrm>
            <a:off x="8001000" y="285750"/>
            <a:ext cx="1087438" cy="609600"/>
          </a:xfrm>
        </p:spPr>
        <p:txBody>
          <a:bodyPr/>
          <a:lstStyle/>
          <a:p>
            <a:r>
              <a:rPr lang="en-US"/>
              <a:t>Next</a:t>
            </a:r>
          </a:p>
        </p:txBody>
      </p:sp>
      <p:sp>
        <p:nvSpPr>
          <p:cNvPr id="739331" name="Rectangle 3"/>
          <p:cNvSpPr>
            <a:spLocks noGrp="1" noChangeArrowheads="1"/>
          </p:cNvSpPr>
          <p:nvPr>
            <p:ph type="body" idx="1"/>
          </p:nvPr>
        </p:nvSpPr>
        <p:spPr>
          <a:xfrm>
            <a:off x="381000" y="1600200"/>
            <a:ext cx="7848600" cy="609600"/>
          </a:xfrm>
        </p:spPr>
        <p:txBody>
          <a:bodyPr/>
          <a:lstStyle/>
          <a:p>
            <a:r>
              <a:rPr lang="en-US"/>
              <a:t>3D reconstruction using two cameras</a:t>
            </a:r>
          </a:p>
        </p:txBody>
      </p:sp>
      <p:sp>
        <p:nvSpPr>
          <p:cNvPr id="739332" name="Text Box 4"/>
          <p:cNvSpPr txBox="1">
            <a:spLocks noChangeArrowheads="1"/>
          </p:cNvSpPr>
          <p:nvPr/>
        </p:nvSpPr>
        <p:spPr bwMode="auto">
          <a:xfrm>
            <a:off x="2105025" y="2667000"/>
            <a:ext cx="4933950" cy="1739900"/>
          </a:xfrm>
          <a:prstGeom prst="rect">
            <a:avLst/>
          </a:prstGeom>
          <a:noFill/>
          <a:ln w="12700">
            <a:noFill/>
            <a:miter lim="800000"/>
            <a:headEnd type="none" w="sm" len="sm"/>
            <a:tailEnd type="none" w="sm" len="sm"/>
          </a:ln>
          <a:effectLst/>
        </p:spPr>
        <p:txBody>
          <a:bodyPr wrap="none">
            <a:spAutoFit/>
          </a:bodyPr>
          <a:lstStyle/>
          <a:p>
            <a:pPr algn="ctr"/>
            <a:r>
              <a:rPr lang="en-US" sz="3600">
                <a:solidFill>
                  <a:schemeClr val="accent1"/>
                </a:solidFill>
              </a:rPr>
              <a:t>Stereo Vision</a:t>
            </a:r>
          </a:p>
          <a:p>
            <a:pPr algn="ctr"/>
            <a:endParaRPr lang="en-US" sz="3600">
              <a:solidFill>
                <a:schemeClr val="accent1"/>
              </a:solidFill>
            </a:endParaRPr>
          </a:p>
          <a:p>
            <a:pPr algn="ctr"/>
            <a:r>
              <a:rPr lang="en-US" sz="3600">
                <a:solidFill>
                  <a:schemeClr val="accent1"/>
                </a:solidFill>
              </a:rPr>
              <a:t>&amp; project discussions</a:t>
            </a:r>
          </a:p>
        </p:txBody>
      </p:sp>
      <p:sp>
        <p:nvSpPr>
          <p:cNvPr id="739339" name="Rectangle 11"/>
          <p:cNvSpPr>
            <a:spLocks noChangeArrowheads="1"/>
          </p:cNvSpPr>
          <p:nvPr/>
        </p:nvSpPr>
        <p:spPr bwMode="auto">
          <a:xfrm>
            <a:off x="914400" y="5867400"/>
            <a:ext cx="1911101" cy="400110"/>
          </a:xfrm>
          <a:prstGeom prst="rect">
            <a:avLst/>
          </a:prstGeom>
          <a:noFill/>
          <a:ln w="12700">
            <a:noFill/>
            <a:miter lim="800000"/>
            <a:headEnd type="none" w="sm" len="sm"/>
            <a:tailEnd type="none" w="sm" len="sm"/>
          </a:ln>
          <a:effectLst/>
        </p:spPr>
        <p:txBody>
          <a:bodyPr wrap="none">
            <a:spAutoFit/>
          </a:bodyPr>
          <a:lstStyle/>
          <a:p>
            <a:pPr>
              <a:spcBef>
                <a:spcPct val="20000"/>
              </a:spcBef>
              <a:buClr>
                <a:srgbClr val="0066FF"/>
              </a:buClr>
              <a:buSzPct val="75000"/>
              <a:buFont typeface="Zapf Dingbats" charset="2"/>
              <a:buChar char="n"/>
            </a:pPr>
            <a:r>
              <a:rPr lang="en-US" sz="2000" b="0" dirty="0">
                <a:solidFill>
                  <a:srgbClr val="FF0000"/>
                </a:solidFill>
              </a:rPr>
              <a:t>Homework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8114" name="Rectangle 2"/>
          <p:cNvSpPr>
            <a:spLocks noGrp="1" noChangeArrowheads="1"/>
          </p:cNvSpPr>
          <p:nvPr>
            <p:ph type="title"/>
          </p:nvPr>
        </p:nvSpPr>
        <p:spPr>
          <a:xfrm>
            <a:off x="1524000" y="228600"/>
            <a:ext cx="7620000" cy="609600"/>
          </a:xfrm>
        </p:spPr>
        <p:txBody>
          <a:bodyPr/>
          <a:lstStyle/>
          <a:p>
            <a:r>
              <a:rPr lang="en-US"/>
              <a:t>Linear Version of Perspective Projection</a:t>
            </a:r>
          </a:p>
        </p:txBody>
      </p:sp>
      <p:sp>
        <p:nvSpPr>
          <p:cNvPr id="858115" name="Rectangle 3"/>
          <p:cNvSpPr>
            <a:spLocks noGrp="1" noChangeArrowheads="1"/>
          </p:cNvSpPr>
          <p:nvPr>
            <p:ph type="body" idx="1"/>
          </p:nvPr>
        </p:nvSpPr>
        <p:spPr>
          <a:xfrm>
            <a:off x="609600" y="1219200"/>
            <a:ext cx="7848600" cy="5181600"/>
          </a:xfrm>
          <a:noFill/>
          <a:ln/>
        </p:spPr>
        <p:txBody>
          <a:bodyPr/>
          <a:lstStyle/>
          <a:p>
            <a:pPr>
              <a:lnSpc>
                <a:spcPct val="90000"/>
              </a:lnSpc>
            </a:pPr>
            <a:r>
              <a:rPr lang="en-US"/>
              <a:t>World to Camera</a:t>
            </a:r>
          </a:p>
          <a:p>
            <a:pPr lvl="1">
              <a:lnSpc>
                <a:spcPct val="90000"/>
              </a:lnSpc>
            </a:pPr>
            <a:r>
              <a:rPr lang="en-US" sz="1800"/>
              <a:t>Camera: P = (X,Y,Z)</a:t>
            </a:r>
            <a:r>
              <a:rPr lang="en-US" sz="1800" baseline="30000"/>
              <a:t>T</a:t>
            </a:r>
          </a:p>
          <a:p>
            <a:pPr lvl="1">
              <a:lnSpc>
                <a:spcPct val="90000"/>
              </a:lnSpc>
            </a:pPr>
            <a:r>
              <a:rPr lang="en-US" sz="1800"/>
              <a:t>World: P</a:t>
            </a:r>
            <a:r>
              <a:rPr lang="en-US" sz="1700"/>
              <a:t>w</a:t>
            </a:r>
            <a:r>
              <a:rPr lang="en-US" sz="1800"/>
              <a:t> = (X</a:t>
            </a:r>
            <a:r>
              <a:rPr lang="en-US" sz="1700"/>
              <a:t>w</a:t>
            </a:r>
            <a:r>
              <a:rPr lang="en-US" sz="1800"/>
              <a:t>,Y</a:t>
            </a:r>
            <a:r>
              <a:rPr lang="en-US" sz="1700"/>
              <a:t>w</a:t>
            </a:r>
            <a:r>
              <a:rPr lang="en-US" sz="1800"/>
              <a:t>,Z</a:t>
            </a:r>
            <a:r>
              <a:rPr lang="en-US" sz="1700"/>
              <a:t>w</a:t>
            </a:r>
            <a:r>
              <a:rPr lang="en-US" sz="1800"/>
              <a:t>)</a:t>
            </a:r>
            <a:r>
              <a:rPr lang="en-US" sz="1800" baseline="30000"/>
              <a:t>T</a:t>
            </a:r>
            <a:endParaRPr lang="en-US" sz="1800"/>
          </a:p>
          <a:p>
            <a:pPr lvl="1">
              <a:lnSpc>
                <a:spcPct val="90000"/>
              </a:lnSpc>
            </a:pPr>
            <a:r>
              <a:rPr lang="en-US" sz="1800"/>
              <a:t>Transform: R, T </a:t>
            </a:r>
            <a:endParaRPr lang="en-US" sz="3500"/>
          </a:p>
          <a:p>
            <a:pPr>
              <a:lnSpc>
                <a:spcPct val="90000"/>
              </a:lnSpc>
            </a:pPr>
            <a:r>
              <a:rPr lang="en-US"/>
              <a:t>Camera to Image</a:t>
            </a:r>
          </a:p>
          <a:p>
            <a:pPr lvl="1">
              <a:lnSpc>
                <a:spcPct val="90000"/>
              </a:lnSpc>
            </a:pPr>
            <a:r>
              <a:rPr lang="en-US" sz="1800"/>
              <a:t>Camera: P = (X,Y,Z)</a:t>
            </a:r>
            <a:r>
              <a:rPr lang="en-US" sz="1800" baseline="30000"/>
              <a:t>T</a:t>
            </a:r>
            <a:endParaRPr lang="en-US" sz="1800"/>
          </a:p>
          <a:p>
            <a:pPr lvl="1">
              <a:lnSpc>
                <a:spcPct val="90000"/>
              </a:lnSpc>
            </a:pPr>
            <a:r>
              <a:rPr lang="en-US" sz="1800"/>
              <a:t>Image: p = (x,y)</a:t>
            </a:r>
            <a:r>
              <a:rPr lang="en-US" sz="1800" baseline="30000"/>
              <a:t>T</a:t>
            </a:r>
            <a:endParaRPr lang="en-US" sz="1800" b="1"/>
          </a:p>
          <a:p>
            <a:pPr lvl="1">
              <a:lnSpc>
                <a:spcPct val="90000"/>
              </a:lnSpc>
            </a:pPr>
            <a:r>
              <a:rPr lang="en-US" sz="1800"/>
              <a:t>Not linear equations</a:t>
            </a:r>
          </a:p>
          <a:p>
            <a:pPr>
              <a:lnSpc>
                <a:spcPct val="90000"/>
              </a:lnSpc>
            </a:pPr>
            <a:r>
              <a:rPr lang="en-US"/>
              <a:t>Image to Frame</a:t>
            </a:r>
          </a:p>
          <a:p>
            <a:pPr lvl="1">
              <a:lnSpc>
                <a:spcPct val="90000"/>
              </a:lnSpc>
            </a:pPr>
            <a:r>
              <a:rPr lang="en-US" sz="1800"/>
              <a:t>Neglecting distortion</a:t>
            </a:r>
            <a:endParaRPr lang="en-US" sz="1700"/>
          </a:p>
          <a:p>
            <a:pPr lvl="1">
              <a:lnSpc>
                <a:spcPct val="90000"/>
              </a:lnSpc>
            </a:pPr>
            <a:r>
              <a:rPr lang="en-US" sz="1800"/>
              <a:t>Frame (x</a:t>
            </a:r>
            <a:r>
              <a:rPr lang="en-US" sz="1700"/>
              <a:t>im</a:t>
            </a:r>
            <a:r>
              <a:rPr lang="en-US" sz="1800"/>
              <a:t>, y</a:t>
            </a:r>
            <a:r>
              <a:rPr lang="en-US" sz="1700"/>
              <a:t>im</a:t>
            </a:r>
            <a:r>
              <a:rPr lang="en-US" sz="1800"/>
              <a:t>)</a:t>
            </a:r>
            <a:r>
              <a:rPr lang="en-US" sz="1800" baseline="30000"/>
              <a:t>T</a:t>
            </a:r>
          </a:p>
          <a:p>
            <a:pPr>
              <a:lnSpc>
                <a:spcPct val="90000"/>
              </a:lnSpc>
            </a:pPr>
            <a:r>
              <a:rPr lang="en-US">
                <a:solidFill>
                  <a:srgbClr val="D82204"/>
                </a:solidFill>
              </a:rPr>
              <a:t>World to Frame</a:t>
            </a:r>
          </a:p>
          <a:p>
            <a:pPr lvl="1">
              <a:lnSpc>
                <a:spcPct val="90000"/>
              </a:lnSpc>
            </a:pPr>
            <a:r>
              <a:rPr lang="en-US" sz="1800"/>
              <a:t>(X</a:t>
            </a:r>
            <a:r>
              <a:rPr lang="en-US" sz="1700"/>
              <a:t>w</a:t>
            </a:r>
            <a:r>
              <a:rPr lang="en-US" sz="1800"/>
              <a:t>,Y</a:t>
            </a:r>
            <a:r>
              <a:rPr lang="en-US" sz="1700"/>
              <a:t>w</a:t>
            </a:r>
            <a:r>
              <a:rPr lang="en-US" sz="1800"/>
              <a:t>,Z</a:t>
            </a:r>
            <a:r>
              <a:rPr lang="en-US" sz="1700"/>
              <a:t>w</a:t>
            </a:r>
            <a:r>
              <a:rPr lang="en-US" sz="1800"/>
              <a:t>)</a:t>
            </a:r>
            <a:r>
              <a:rPr lang="en-US" sz="1800" baseline="30000"/>
              <a:t>T</a:t>
            </a:r>
            <a:r>
              <a:rPr lang="en-US" sz="1800"/>
              <a:t> -&gt; (x</a:t>
            </a:r>
            <a:r>
              <a:rPr lang="en-US" sz="1700"/>
              <a:t>im</a:t>
            </a:r>
            <a:r>
              <a:rPr lang="en-US" sz="1800"/>
              <a:t>, y</a:t>
            </a:r>
            <a:r>
              <a:rPr lang="en-US" sz="1700"/>
              <a:t>im</a:t>
            </a:r>
            <a:r>
              <a:rPr lang="en-US" sz="1800"/>
              <a:t>)</a:t>
            </a:r>
            <a:r>
              <a:rPr lang="en-US" sz="1800" baseline="30000"/>
              <a:t>T</a:t>
            </a:r>
          </a:p>
          <a:p>
            <a:pPr lvl="1">
              <a:lnSpc>
                <a:spcPct val="90000"/>
              </a:lnSpc>
            </a:pPr>
            <a:r>
              <a:rPr lang="en-US" sz="1800"/>
              <a:t>Effective focal lengths</a:t>
            </a:r>
          </a:p>
          <a:p>
            <a:pPr lvl="2">
              <a:lnSpc>
                <a:spcPct val="90000"/>
              </a:lnSpc>
            </a:pPr>
            <a:r>
              <a:rPr lang="en-US" sz="1600">
                <a:solidFill>
                  <a:srgbClr val="D82204"/>
                </a:solidFill>
              </a:rPr>
              <a:t>f</a:t>
            </a:r>
            <a:r>
              <a:rPr lang="en-US" sz="1000">
                <a:solidFill>
                  <a:srgbClr val="D82204"/>
                </a:solidFill>
              </a:rPr>
              <a:t>x</a:t>
            </a:r>
            <a:r>
              <a:rPr lang="en-US" sz="1600">
                <a:solidFill>
                  <a:srgbClr val="D82204"/>
                </a:solidFill>
              </a:rPr>
              <a:t> = f/s</a:t>
            </a:r>
            <a:r>
              <a:rPr lang="en-US" sz="1000">
                <a:solidFill>
                  <a:srgbClr val="D82204"/>
                </a:solidFill>
              </a:rPr>
              <a:t>x</a:t>
            </a:r>
            <a:r>
              <a:rPr lang="en-US" sz="1600">
                <a:solidFill>
                  <a:srgbClr val="D82204"/>
                </a:solidFill>
              </a:rPr>
              <a:t>, f</a:t>
            </a:r>
            <a:r>
              <a:rPr lang="en-US" sz="1000">
                <a:solidFill>
                  <a:srgbClr val="D82204"/>
                </a:solidFill>
              </a:rPr>
              <a:t>y</a:t>
            </a:r>
            <a:r>
              <a:rPr lang="en-US" sz="1600">
                <a:solidFill>
                  <a:srgbClr val="D82204"/>
                </a:solidFill>
              </a:rPr>
              <a:t>=f/s</a:t>
            </a:r>
            <a:r>
              <a:rPr lang="en-US" sz="1000">
                <a:solidFill>
                  <a:srgbClr val="D82204"/>
                </a:solidFill>
              </a:rPr>
              <a:t>y</a:t>
            </a:r>
          </a:p>
          <a:p>
            <a:pPr lvl="2">
              <a:lnSpc>
                <a:spcPct val="90000"/>
              </a:lnSpc>
            </a:pPr>
            <a:endParaRPr lang="en-US" sz="1600">
              <a:solidFill>
                <a:srgbClr val="D82204"/>
              </a:solidFill>
            </a:endParaRPr>
          </a:p>
          <a:p>
            <a:pPr>
              <a:lnSpc>
                <a:spcPct val="90000"/>
              </a:lnSpc>
            </a:pPr>
            <a:endParaRPr lang="en-US"/>
          </a:p>
          <a:p>
            <a:pPr>
              <a:lnSpc>
                <a:spcPct val="90000"/>
              </a:lnSpc>
            </a:pPr>
            <a:endParaRPr lang="en-US"/>
          </a:p>
        </p:txBody>
      </p:sp>
      <p:graphicFrame>
        <p:nvGraphicFramePr>
          <p:cNvPr id="858125" name="Object 13"/>
          <p:cNvGraphicFramePr>
            <a:graphicFrameLocks noChangeAspect="1"/>
          </p:cNvGraphicFramePr>
          <p:nvPr/>
        </p:nvGraphicFramePr>
        <p:xfrm>
          <a:off x="3886200" y="1371600"/>
          <a:ext cx="5092700" cy="1085850"/>
        </p:xfrm>
        <a:graphic>
          <a:graphicData uri="http://schemas.openxmlformats.org/presentationml/2006/ole">
            <mc:AlternateContent xmlns:mc="http://schemas.openxmlformats.org/markup-compatibility/2006">
              <mc:Choice xmlns:v="urn:schemas-microsoft-com:vml" Requires="v">
                <p:oleObj spid="_x0000_s858193" name="Equation" r:id="rId4" imgW="3797280" imgH="812520" progId="Equation.3">
                  <p:embed/>
                </p:oleObj>
              </mc:Choice>
              <mc:Fallback>
                <p:oleObj name="Equation" r:id="rId4" imgW="3797280" imgH="812520" progId="Equation.3">
                  <p:embed/>
                  <p:pic>
                    <p:nvPicPr>
                      <p:cNvPr id="0"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6200" y="1371600"/>
                        <a:ext cx="5092700" cy="1085850"/>
                      </a:xfrm>
                      <a:prstGeom prst="rect">
                        <a:avLst/>
                      </a:prstGeom>
                      <a:solidFill>
                        <a:srgbClr val="FFFF99"/>
                      </a:solidFill>
                    </p:spPr>
                  </p:pic>
                </p:oleObj>
              </mc:Fallback>
            </mc:AlternateContent>
          </a:graphicData>
        </a:graphic>
      </p:graphicFrame>
      <p:graphicFrame>
        <p:nvGraphicFramePr>
          <p:cNvPr id="858127" name="Object 15"/>
          <p:cNvGraphicFramePr>
            <a:graphicFrameLocks noChangeAspect="1"/>
          </p:cNvGraphicFramePr>
          <p:nvPr/>
        </p:nvGraphicFramePr>
        <p:xfrm>
          <a:off x="4572000" y="3886200"/>
          <a:ext cx="1981200" cy="835025"/>
        </p:xfrm>
        <a:graphic>
          <a:graphicData uri="http://schemas.openxmlformats.org/presentationml/2006/ole">
            <mc:AlternateContent xmlns:mc="http://schemas.openxmlformats.org/markup-compatibility/2006">
              <mc:Choice xmlns:v="urn:schemas-microsoft-com:vml" Requires="v">
                <p:oleObj spid="_x0000_s858194" name="Equation" r:id="rId6" imgW="1143000" imgH="482400" progId="Equation.3">
                  <p:embed/>
                </p:oleObj>
              </mc:Choice>
              <mc:Fallback>
                <p:oleObj name="Equation" r:id="rId6" imgW="1143000" imgH="482400" progId="Equation.3">
                  <p:embed/>
                  <p:pic>
                    <p:nvPicPr>
                      <p:cNvPr id="0" name="Picture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0" y="3886200"/>
                        <a:ext cx="1981200" cy="835025"/>
                      </a:xfrm>
                      <a:prstGeom prst="rect">
                        <a:avLst/>
                      </a:prstGeom>
                      <a:solidFill>
                        <a:srgbClr val="FFFF99"/>
                      </a:solidFill>
                    </p:spPr>
                  </p:pic>
                </p:oleObj>
              </mc:Fallback>
            </mc:AlternateContent>
          </a:graphicData>
        </a:graphic>
      </p:graphicFrame>
      <p:graphicFrame>
        <p:nvGraphicFramePr>
          <p:cNvPr id="858128" name="Object 16"/>
          <p:cNvGraphicFramePr>
            <a:graphicFrameLocks noChangeAspect="1"/>
          </p:cNvGraphicFramePr>
          <p:nvPr/>
        </p:nvGraphicFramePr>
        <p:xfrm>
          <a:off x="4495800" y="2819400"/>
          <a:ext cx="2044700" cy="628650"/>
        </p:xfrm>
        <a:graphic>
          <a:graphicData uri="http://schemas.openxmlformats.org/presentationml/2006/ole">
            <mc:AlternateContent xmlns:mc="http://schemas.openxmlformats.org/markup-compatibility/2006">
              <mc:Choice xmlns:v="urn:schemas-microsoft-com:vml" Requires="v">
                <p:oleObj spid="_x0000_s858195" name="Equation" r:id="rId8" imgW="1282680" imgH="393480" progId="Equation.3">
                  <p:embed/>
                </p:oleObj>
              </mc:Choice>
              <mc:Fallback>
                <p:oleObj name="Equation" r:id="rId8" imgW="1282680" imgH="393480" progId="Equation.3">
                  <p:embed/>
                  <p:pic>
                    <p:nvPicPr>
                      <p:cNvPr id="0" name="Picture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95800" y="2819400"/>
                        <a:ext cx="2044700" cy="628650"/>
                      </a:xfrm>
                      <a:prstGeom prst="rect">
                        <a:avLst/>
                      </a:prstGeom>
                      <a:solidFill>
                        <a:srgbClr val="FF99CC"/>
                      </a:solidFill>
                    </p:spPr>
                  </p:pic>
                </p:oleObj>
              </mc:Fallback>
            </mc:AlternateContent>
          </a:graphicData>
        </a:graphic>
      </p:graphicFrame>
      <p:graphicFrame>
        <p:nvGraphicFramePr>
          <p:cNvPr id="858129" name="Object 17"/>
          <p:cNvGraphicFramePr>
            <a:graphicFrameLocks noChangeAspect="1"/>
          </p:cNvGraphicFramePr>
          <p:nvPr/>
        </p:nvGraphicFramePr>
        <p:xfrm>
          <a:off x="4114800" y="4953000"/>
          <a:ext cx="4572000" cy="1546225"/>
        </p:xfrm>
        <a:graphic>
          <a:graphicData uri="http://schemas.openxmlformats.org/presentationml/2006/ole">
            <mc:AlternateContent xmlns:mc="http://schemas.openxmlformats.org/markup-compatibility/2006">
              <mc:Choice xmlns:v="urn:schemas-microsoft-com:vml" Requires="v">
                <p:oleObj spid="_x0000_s858196" name="Equation" r:id="rId10" imgW="2705040" imgH="914400" progId="Equation.3">
                  <p:embed/>
                </p:oleObj>
              </mc:Choice>
              <mc:Fallback>
                <p:oleObj name="Equation" r:id="rId10" imgW="2705040" imgH="914400" progId="Equation.3">
                  <p:embed/>
                  <p:pic>
                    <p:nvPicPr>
                      <p:cNvPr id="0" name="Picture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14800" y="4953000"/>
                        <a:ext cx="4572000" cy="1546225"/>
                      </a:xfrm>
                      <a:prstGeom prst="rect">
                        <a:avLst/>
                      </a:prstGeom>
                      <a:solidFill>
                        <a:srgbClr val="FFCC99"/>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2146" name="Rectangle 2"/>
          <p:cNvSpPr>
            <a:spLocks noGrp="1" noChangeArrowheads="1"/>
          </p:cNvSpPr>
          <p:nvPr>
            <p:ph type="title"/>
          </p:nvPr>
        </p:nvSpPr>
        <p:spPr>
          <a:xfrm>
            <a:off x="4267200" y="381000"/>
            <a:ext cx="4419600" cy="457200"/>
          </a:xfrm>
        </p:spPr>
        <p:txBody>
          <a:bodyPr/>
          <a:lstStyle/>
          <a:p>
            <a:r>
              <a:rPr lang="en-US" dirty="0"/>
              <a:t>Direct Parameter Method</a:t>
            </a:r>
          </a:p>
        </p:txBody>
      </p:sp>
      <p:sp>
        <p:nvSpPr>
          <p:cNvPr id="902147" name="Rectangle 3"/>
          <p:cNvSpPr>
            <a:spLocks noGrp="1" noChangeArrowheads="1"/>
          </p:cNvSpPr>
          <p:nvPr>
            <p:ph type="body" idx="1"/>
          </p:nvPr>
        </p:nvSpPr>
        <p:spPr>
          <a:xfrm>
            <a:off x="609600" y="1219200"/>
            <a:ext cx="7696200" cy="3886200"/>
          </a:xfrm>
          <a:noFill/>
          <a:ln/>
        </p:spPr>
        <p:txBody>
          <a:bodyPr/>
          <a:lstStyle/>
          <a:p>
            <a:pPr>
              <a:lnSpc>
                <a:spcPct val="90000"/>
              </a:lnSpc>
            </a:pPr>
            <a:r>
              <a:rPr lang="en-US" sz="1600" dirty="0"/>
              <a:t>Extrinsic Parameters</a:t>
            </a:r>
          </a:p>
          <a:p>
            <a:pPr lvl="1">
              <a:lnSpc>
                <a:spcPct val="90000"/>
              </a:lnSpc>
            </a:pPr>
            <a:r>
              <a:rPr lang="en-US" sz="1600" dirty="0">
                <a:solidFill>
                  <a:srgbClr val="D82204"/>
                </a:solidFill>
              </a:rPr>
              <a:t>R</a:t>
            </a:r>
            <a:r>
              <a:rPr lang="en-US" sz="1600" dirty="0"/>
              <a:t>, 3x3 rotation matrix</a:t>
            </a:r>
          </a:p>
          <a:p>
            <a:pPr lvl="2">
              <a:lnSpc>
                <a:spcPct val="90000"/>
              </a:lnSpc>
            </a:pPr>
            <a:r>
              <a:rPr lang="en-US" sz="1600" dirty="0"/>
              <a:t>Three angles </a:t>
            </a:r>
            <a:r>
              <a:rPr lang="en-US" sz="1600" dirty="0" err="1">
                <a:latin typeface="Symbol" pitchFamily="18" charset="2"/>
              </a:rPr>
              <a:t>a,b,g</a:t>
            </a:r>
            <a:endParaRPr lang="en-US" sz="1600" dirty="0">
              <a:latin typeface="Symbol" pitchFamily="18" charset="2"/>
            </a:endParaRPr>
          </a:p>
          <a:p>
            <a:pPr lvl="1">
              <a:lnSpc>
                <a:spcPct val="90000"/>
              </a:lnSpc>
            </a:pPr>
            <a:r>
              <a:rPr lang="en-US" sz="1600" dirty="0">
                <a:solidFill>
                  <a:srgbClr val="D82204"/>
                </a:solidFill>
              </a:rPr>
              <a:t>T</a:t>
            </a:r>
            <a:r>
              <a:rPr lang="en-US" sz="1600" dirty="0"/>
              <a:t>, 3-D translation vector</a:t>
            </a:r>
          </a:p>
          <a:p>
            <a:pPr lvl="1">
              <a:lnSpc>
                <a:spcPct val="90000"/>
              </a:lnSpc>
            </a:pPr>
            <a:endParaRPr lang="en-US" sz="1600" dirty="0"/>
          </a:p>
          <a:p>
            <a:pPr>
              <a:lnSpc>
                <a:spcPct val="90000"/>
              </a:lnSpc>
            </a:pPr>
            <a:r>
              <a:rPr lang="en-US" sz="1600" dirty="0"/>
              <a:t>Intrinsic Parameters</a:t>
            </a:r>
          </a:p>
          <a:p>
            <a:pPr lvl="1">
              <a:lnSpc>
                <a:spcPct val="90000"/>
              </a:lnSpc>
            </a:pPr>
            <a:r>
              <a:rPr lang="en-US" sz="1600" dirty="0" err="1">
                <a:solidFill>
                  <a:srgbClr val="D82204"/>
                </a:solidFill>
              </a:rPr>
              <a:t>fx</a:t>
            </a:r>
            <a:r>
              <a:rPr lang="en-US" sz="1600" dirty="0">
                <a:solidFill>
                  <a:srgbClr val="D82204"/>
                </a:solidFill>
              </a:rPr>
              <a:t>, </a:t>
            </a:r>
            <a:r>
              <a:rPr lang="en-US" sz="1600" dirty="0" err="1">
                <a:solidFill>
                  <a:srgbClr val="D82204"/>
                </a:solidFill>
              </a:rPr>
              <a:t>fy</a:t>
            </a:r>
            <a:r>
              <a:rPr lang="en-US" sz="1600" dirty="0"/>
              <a:t> :effective focal length in pixel</a:t>
            </a:r>
          </a:p>
          <a:p>
            <a:pPr lvl="2">
              <a:lnSpc>
                <a:spcPct val="90000"/>
              </a:lnSpc>
            </a:pPr>
            <a:r>
              <a:rPr lang="en-US" sz="1600" dirty="0">
                <a:solidFill>
                  <a:srgbClr val="D82204"/>
                </a:solidFill>
                <a:latin typeface="Symbol" pitchFamily="18" charset="2"/>
              </a:rPr>
              <a:t>a</a:t>
            </a:r>
            <a:r>
              <a:rPr lang="en-US" sz="1600" dirty="0"/>
              <a:t> = </a:t>
            </a:r>
            <a:r>
              <a:rPr lang="en-US" sz="1600" dirty="0" err="1"/>
              <a:t>fx</a:t>
            </a:r>
            <a:r>
              <a:rPr lang="en-US" sz="1600" dirty="0"/>
              <a:t>/</a:t>
            </a:r>
            <a:r>
              <a:rPr lang="en-US" sz="1600" dirty="0" err="1"/>
              <a:t>fy</a:t>
            </a:r>
            <a:r>
              <a:rPr lang="en-US" sz="1600" dirty="0"/>
              <a:t> = </a:t>
            </a:r>
            <a:r>
              <a:rPr lang="en-US" sz="1600" dirty="0" err="1"/>
              <a:t>sy</a:t>
            </a:r>
            <a:r>
              <a:rPr lang="en-US" sz="1600" dirty="0"/>
              <a:t>/</a:t>
            </a:r>
            <a:r>
              <a:rPr lang="en-US" sz="1600" dirty="0" err="1"/>
              <a:t>sx</a:t>
            </a:r>
            <a:r>
              <a:rPr lang="en-US" sz="1600" dirty="0"/>
              <a:t>, and </a:t>
            </a:r>
            <a:r>
              <a:rPr lang="en-US" sz="1600" dirty="0" err="1">
                <a:solidFill>
                  <a:srgbClr val="D82204"/>
                </a:solidFill>
              </a:rPr>
              <a:t>fx</a:t>
            </a:r>
            <a:endParaRPr lang="en-US" sz="1600" dirty="0">
              <a:solidFill>
                <a:srgbClr val="D82204"/>
              </a:solidFill>
            </a:endParaRPr>
          </a:p>
          <a:p>
            <a:pPr lvl="1">
              <a:lnSpc>
                <a:spcPct val="90000"/>
              </a:lnSpc>
            </a:pPr>
            <a:r>
              <a:rPr lang="en-US" sz="1600" dirty="0">
                <a:solidFill>
                  <a:srgbClr val="0066FF"/>
                </a:solidFill>
              </a:rPr>
              <a:t>(ox, </a:t>
            </a:r>
            <a:r>
              <a:rPr lang="en-US" sz="1600" dirty="0" err="1">
                <a:solidFill>
                  <a:srgbClr val="0066FF"/>
                </a:solidFill>
              </a:rPr>
              <a:t>oy</a:t>
            </a:r>
            <a:r>
              <a:rPr lang="en-US" sz="1600" dirty="0">
                <a:solidFill>
                  <a:srgbClr val="0066FF"/>
                </a:solidFill>
              </a:rPr>
              <a:t>):</a:t>
            </a:r>
            <a:r>
              <a:rPr lang="en-US" sz="1600" dirty="0"/>
              <a:t> </a:t>
            </a:r>
            <a:r>
              <a:rPr lang="en-US" sz="1600" b="1" dirty="0"/>
              <a:t>known Image center</a:t>
            </a:r>
            <a:r>
              <a:rPr lang="en-US" sz="1600" dirty="0"/>
              <a:t> -&gt; (</a:t>
            </a:r>
            <a:r>
              <a:rPr lang="en-US" sz="1600" dirty="0" err="1"/>
              <a:t>x,y</a:t>
            </a:r>
            <a:r>
              <a:rPr lang="en-US" sz="1600" dirty="0"/>
              <a:t>) known</a:t>
            </a:r>
            <a:endParaRPr lang="en-US" sz="1600" b="1" dirty="0"/>
          </a:p>
          <a:p>
            <a:pPr lvl="1">
              <a:lnSpc>
                <a:spcPct val="90000"/>
              </a:lnSpc>
            </a:pPr>
            <a:r>
              <a:rPr lang="en-US" sz="1600" dirty="0"/>
              <a:t>k</a:t>
            </a:r>
            <a:r>
              <a:rPr lang="en-US" sz="1600" baseline="-25000" dirty="0"/>
              <a:t>1</a:t>
            </a:r>
            <a:r>
              <a:rPr lang="en-US" sz="1600" dirty="0"/>
              <a:t>, radial distortion coefficient: </a:t>
            </a:r>
            <a:r>
              <a:rPr lang="en-US" sz="1600" b="1" dirty="0"/>
              <a:t>neglect it in the basic algorithm</a:t>
            </a:r>
          </a:p>
          <a:p>
            <a:pPr lvl="1">
              <a:lnSpc>
                <a:spcPct val="90000"/>
              </a:lnSpc>
            </a:pPr>
            <a:endParaRPr lang="en-US" sz="1600" dirty="0"/>
          </a:p>
          <a:p>
            <a:pPr>
              <a:lnSpc>
                <a:spcPct val="90000"/>
              </a:lnSpc>
            </a:pPr>
            <a:r>
              <a:rPr lang="en-US" sz="2000" dirty="0"/>
              <a:t>Same Denominator in the two Equations</a:t>
            </a:r>
          </a:p>
          <a:p>
            <a:pPr lvl="1">
              <a:lnSpc>
                <a:spcPct val="90000"/>
              </a:lnSpc>
            </a:pPr>
            <a:r>
              <a:rPr lang="en-US" sz="1600" dirty="0"/>
              <a:t>Known : (</a:t>
            </a:r>
            <a:r>
              <a:rPr lang="en-US" sz="1600" dirty="0" err="1"/>
              <a:t>Xw,Yw,Zw</a:t>
            </a:r>
            <a:r>
              <a:rPr lang="en-US" sz="1600" dirty="0"/>
              <a:t>) and its (</a:t>
            </a:r>
            <a:r>
              <a:rPr lang="en-US" sz="1600" dirty="0" err="1"/>
              <a:t>x,y</a:t>
            </a:r>
            <a:r>
              <a:rPr lang="en-US" sz="1600" dirty="0"/>
              <a:t>)</a:t>
            </a:r>
          </a:p>
          <a:p>
            <a:pPr lvl="1">
              <a:lnSpc>
                <a:spcPct val="90000"/>
              </a:lnSpc>
            </a:pPr>
            <a:r>
              <a:rPr lang="en-US" sz="1600" dirty="0"/>
              <a:t>Unknown: </a:t>
            </a:r>
            <a:r>
              <a:rPr lang="en-US" sz="1600" dirty="0" err="1"/>
              <a:t>r</a:t>
            </a:r>
            <a:r>
              <a:rPr lang="en-US" sz="1500" dirty="0" err="1"/>
              <a:t>pq</a:t>
            </a:r>
            <a:r>
              <a:rPr lang="en-US" sz="1600" dirty="0"/>
              <a:t>, </a:t>
            </a:r>
            <a:r>
              <a:rPr lang="en-US" sz="1600" dirty="0" err="1"/>
              <a:t>Tx</a:t>
            </a:r>
            <a:r>
              <a:rPr lang="en-US" sz="1600" dirty="0"/>
              <a:t>, Ty, </a:t>
            </a:r>
            <a:r>
              <a:rPr lang="en-US" sz="1600" dirty="0" err="1"/>
              <a:t>fx</a:t>
            </a:r>
            <a:r>
              <a:rPr lang="en-US" sz="1600" dirty="0"/>
              <a:t>, </a:t>
            </a:r>
            <a:r>
              <a:rPr lang="en-US" sz="1600" dirty="0" err="1"/>
              <a:t>fy</a:t>
            </a:r>
            <a:endParaRPr lang="en-US" sz="1600" dirty="0"/>
          </a:p>
          <a:p>
            <a:pPr>
              <a:lnSpc>
                <a:spcPct val="90000"/>
              </a:lnSpc>
            </a:pPr>
            <a:endParaRPr lang="en-US" sz="1600" dirty="0"/>
          </a:p>
        </p:txBody>
      </p:sp>
      <p:graphicFrame>
        <p:nvGraphicFramePr>
          <p:cNvPr id="902151" name="Object 7"/>
          <p:cNvGraphicFramePr>
            <a:graphicFrameLocks noChangeAspect="1"/>
          </p:cNvGraphicFramePr>
          <p:nvPr/>
        </p:nvGraphicFramePr>
        <p:xfrm>
          <a:off x="4614863" y="1260475"/>
          <a:ext cx="4078287" cy="1309688"/>
        </p:xfrm>
        <a:graphic>
          <a:graphicData uri="http://schemas.openxmlformats.org/presentationml/2006/ole">
            <mc:AlternateContent xmlns:mc="http://schemas.openxmlformats.org/markup-compatibility/2006">
              <mc:Choice xmlns:v="urn:schemas-microsoft-com:vml" Requires="v">
                <p:oleObj spid="_x0000_s902203" name="Equation" r:id="rId4" imgW="2412720" imgH="774360" progId="Equation.3">
                  <p:embed/>
                </p:oleObj>
              </mc:Choice>
              <mc:Fallback>
                <p:oleObj name="Equation" r:id="rId4" imgW="2412720" imgH="774360" progId="Equation.3">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14863" y="1260475"/>
                        <a:ext cx="4078287" cy="1309688"/>
                      </a:xfrm>
                      <a:prstGeom prst="rect">
                        <a:avLst/>
                      </a:prstGeom>
                      <a:solidFill>
                        <a:srgbClr val="FFCC99"/>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02152" name="Object 8"/>
          <p:cNvGraphicFramePr>
            <a:graphicFrameLocks noChangeAspect="1"/>
          </p:cNvGraphicFramePr>
          <p:nvPr/>
        </p:nvGraphicFramePr>
        <p:xfrm>
          <a:off x="1338263" y="6205538"/>
          <a:ext cx="6245225" cy="385762"/>
        </p:xfrm>
        <a:graphic>
          <a:graphicData uri="http://schemas.openxmlformats.org/presentationml/2006/ole">
            <mc:AlternateContent xmlns:mc="http://schemas.openxmlformats.org/markup-compatibility/2006">
              <mc:Choice xmlns:v="urn:schemas-microsoft-com:vml" Requires="v">
                <p:oleObj spid="_x0000_s902204" name="Equation" r:id="rId6" imgW="3504960" imgH="215640" progId="Equation.3">
                  <p:embed/>
                </p:oleObj>
              </mc:Choice>
              <mc:Fallback>
                <p:oleObj name="Equation" r:id="rId6" imgW="3504960" imgH="215640" progId="Equation.3">
                  <p:embed/>
                  <p:pic>
                    <p:nvPicPr>
                      <p:cNvPr id="0"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8263" y="6205538"/>
                        <a:ext cx="6245225" cy="385762"/>
                      </a:xfrm>
                      <a:prstGeom prst="rect">
                        <a:avLst/>
                      </a:prstGeom>
                      <a:solidFill>
                        <a:srgbClr val="FFCC99"/>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02153" name="Object 9"/>
          <p:cNvGraphicFramePr>
            <a:graphicFrameLocks noChangeAspect="1"/>
          </p:cNvGraphicFramePr>
          <p:nvPr/>
        </p:nvGraphicFramePr>
        <p:xfrm>
          <a:off x="1401763" y="5214938"/>
          <a:ext cx="6426200" cy="387350"/>
        </p:xfrm>
        <a:graphic>
          <a:graphicData uri="http://schemas.openxmlformats.org/presentationml/2006/ole">
            <mc:AlternateContent xmlns:mc="http://schemas.openxmlformats.org/markup-compatibility/2006">
              <mc:Choice xmlns:v="urn:schemas-microsoft-com:vml" Requires="v">
                <p:oleObj spid="_x0000_s902205" name="Equation" r:id="rId8" imgW="3606480" imgH="215640" progId="Equation.3">
                  <p:embed/>
                </p:oleObj>
              </mc:Choice>
              <mc:Fallback>
                <p:oleObj name="Equation" r:id="rId8" imgW="3606480" imgH="215640" progId="Equation.3">
                  <p:embed/>
                  <p:pic>
                    <p:nvPicPr>
                      <p:cNvPr id="0"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01763" y="5214938"/>
                        <a:ext cx="6426200" cy="387350"/>
                      </a:xfrm>
                      <a:prstGeom prst="rect">
                        <a:avLst/>
                      </a:prstGeom>
                      <a:solidFill>
                        <a:srgbClr val="FFCC99"/>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902154" name="AutoShape 10"/>
          <p:cNvSpPr>
            <a:spLocks noChangeArrowheads="1"/>
          </p:cNvSpPr>
          <p:nvPr/>
        </p:nvSpPr>
        <p:spPr bwMode="auto">
          <a:xfrm>
            <a:off x="7239000" y="2819400"/>
            <a:ext cx="609600" cy="2057400"/>
          </a:xfrm>
          <a:prstGeom prst="downArrow">
            <a:avLst>
              <a:gd name="adj1" fmla="val 50000"/>
              <a:gd name="adj2" fmla="val 84375"/>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902155" name="AutoShape 11"/>
          <p:cNvSpPr>
            <a:spLocks noChangeArrowheads="1"/>
          </p:cNvSpPr>
          <p:nvPr/>
        </p:nvSpPr>
        <p:spPr bwMode="auto">
          <a:xfrm>
            <a:off x="4038600" y="5715000"/>
            <a:ext cx="609600" cy="304800"/>
          </a:xfrm>
          <a:prstGeom prst="downArrow">
            <a:avLst>
              <a:gd name="adj1" fmla="val 50000"/>
              <a:gd name="adj2" fmla="val 2500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194" name="Rectangle 2"/>
          <p:cNvSpPr>
            <a:spLocks noGrp="1" noChangeArrowheads="1"/>
          </p:cNvSpPr>
          <p:nvPr>
            <p:ph type="title"/>
          </p:nvPr>
        </p:nvSpPr>
        <p:spPr>
          <a:xfrm>
            <a:off x="4267200" y="381000"/>
            <a:ext cx="4419600" cy="457200"/>
          </a:xfrm>
        </p:spPr>
        <p:txBody>
          <a:bodyPr/>
          <a:lstStyle/>
          <a:p>
            <a:r>
              <a:rPr lang="en-US"/>
              <a:t>Linear Equations</a:t>
            </a:r>
          </a:p>
        </p:txBody>
      </p:sp>
      <p:sp>
        <p:nvSpPr>
          <p:cNvPr id="904195" name="Rectangle 3"/>
          <p:cNvSpPr>
            <a:spLocks noGrp="1" noChangeArrowheads="1"/>
          </p:cNvSpPr>
          <p:nvPr>
            <p:ph type="body" idx="1"/>
          </p:nvPr>
        </p:nvSpPr>
        <p:spPr>
          <a:xfrm>
            <a:off x="609600" y="1066800"/>
            <a:ext cx="7696200" cy="1219200"/>
          </a:xfrm>
          <a:noFill/>
          <a:ln/>
        </p:spPr>
        <p:txBody>
          <a:bodyPr/>
          <a:lstStyle/>
          <a:p>
            <a:r>
              <a:rPr lang="en-US" sz="1800" dirty="0"/>
              <a:t>Linear Equation of 8 unknowns </a:t>
            </a:r>
            <a:r>
              <a:rPr lang="en-US" sz="1800" b="1" dirty="0"/>
              <a:t>v</a:t>
            </a:r>
            <a:r>
              <a:rPr lang="en-US" sz="1800" dirty="0"/>
              <a:t> = (v1,…,v8)</a:t>
            </a:r>
          </a:p>
          <a:p>
            <a:pPr lvl="1"/>
            <a:r>
              <a:rPr lang="en-US" sz="2900" dirty="0"/>
              <a:t>Aspect ratio: </a:t>
            </a:r>
            <a:r>
              <a:rPr lang="en-US" sz="2900" dirty="0">
                <a:solidFill>
                  <a:srgbClr val="D82204"/>
                </a:solidFill>
                <a:latin typeface="Symbol" pitchFamily="18" charset="2"/>
              </a:rPr>
              <a:t>a</a:t>
            </a:r>
            <a:r>
              <a:rPr lang="en-US" sz="2900" dirty="0"/>
              <a:t> = </a:t>
            </a:r>
            <a:r>
              <a:rPr lang="en-US" sz="2900" dirty="0" err="1"/>
              <a:t>fx</a:t>
            </a:r>
            <a:r>
              <a:rPr lang="en-US" sz="2900" dirty="0"/>
              <a:t>/</a:t>
            </a:r>
            <a:r>
              <a:rPr lang="en-US" sz="2900" dirty="0" err="1"/>
              <a:t>fy</a:t>
            </a:r>
            <a:endParaRPr lang="en-US" sz="1800" dirty="0"/>
          </a:p>
          <a:p>
            <a:pPr lvl="1"/>
            <a:r>
              <a:rPr lang="en-US" sz="1800" dirty="0"/>
              <a:t>Point pairs , {(Xi, Yi,, </a:t>
            </a:r>
            <a:r>
              <a:rPr lang="en-US" sz="1800" dirty="0" err="1"/>
              <a:t>Zi</a:t>
            </a:r>
            <a:r>
              <a:rPr lang="en-US" sz="1800" dirty="0"/>
              <a:t>) &lt;-&gt; (xi, </a:t>
            </a:r>
            <a:r>
              <a:rPr lang="en-US" sz="1800" dirty="0" err="1"/>
              <a:t>yi</a:t>
            </a:r>
            <a:r>
              <a:rPr lang="en-US" sz="1800" dirty="0"/>
              <a:t>) } drop the ‘ and subscript “w”</a:t>
            </a:r>
          </a:p>
          <a:p>
            <a:endParaRPr lang="en-US" sz="1800" dirty="0"/>
          </a:p>
        </p:txBody>
      </p:sp>
      <p:graphicFrame>
        <p:nvGraphicFramePr>
          <p:cNvPr id="998400" name="Object 3072"/>
          <p:cNvGraphicFramePr>
            <a:graphicFrameLocks noChangeAspect="1"/>
          </p:cNvGraphicFramePr>
          <p:nvPr/>
        </p:nvGraphicFramePr>
        <p:xfrm>
          <a:off x="1497013" y="2471738"/>
          <a:ext cx="5929312" cy="385762"/>
        </p:xfrm>
        <a:graphic>
          <a:graphicData uri="http://schemas.openxmlformats.org/presentationml/2006/ole">
            <mc:AlternateContent xmlns:mc="http://schemas.openxmlformats.org/markup-compatibility/2006">
              <mc:Choice xmlns:v="urn:schemas-microsoft-com:vml" Requires="v">
                <p:oleObj spid="_x0000_s998467" name="Equation" r:id="rId4" imgW="3327120" imgH="215640" progId="Equation.3">
                  <p:embed/>
                </p:oleObj>
              </mc:Choice>
              <mc:Fallback>
                <p:oleObj name="Equation" r:id="rId4" imgW="3327120" imgH="215640" progId="Equation.3">
                  <p:embed/>
                  <p:pic>
                    <p:nvPicPr>
                      <p:cNvPr id="0" name="Picture 307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97013" y="2471738"/>
                        <a:ext cx="5929312" cy="385762"/>
                      </a:xfrm>
                      <a:prstGeom prst="rect">
                        <a:avLst/>
                      </a:prstGeom>
                      <a:solidFill>
                        <a:srgbClr val="FFCC99"/>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98401" name="Object 3073"/>
          <p:cNvGraphicFramePr>
            <a:graphicFrameLocks noChangeAspect="1"/>
          </p:cNvGraphicFramePr>
          <p:nvPr/>
        </p:nvGraphicFramePr>
        <p:xfrm>
          <a:off x="292100" y="3352800"/>
          <a:ext cx="8851900" cy="434975"/>
        </p:xfrm>
        <a:graphic>
          <a:graphicData uri="http://schemas.openxmlformats.org/presentationml/2006/ole">
            <mc:AlternateContent xmlns:mc="http://schemas.openxmlformats.org/markup-compatibility/2006">
              <mc:Choice xmlns:v="urn:schemas-microsoft-com:vml" Requires="v">
                <p:oleObj spid="_x0000_s998468" name="Equation" r:id="rId6" imgW="5181480" imgH="253800" progId="Equation.3">
                  <p:embed/>
                </p:oleObj>
              </mc:Choice>
              <mc:Fallback>
                <p:oleObj name="Equation" r:id="rId6" imgW="5181480" imgH="253800" progId="Equation.3">
                  <p:embed/>
                  <p:pic>
                    <p:nvPicPr>
                      <p:cNvPr id="0" name="Picture 307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2100" y="3352800"/>
                        <a:ext cx="8851900" cy="434975"/>
                      </a:xfrm>
                      <a:prstGeom prst="rect">
                        <a:avLst/>
                      </a:prstGeom>
                      <a:solidFill>
                        <a:srgbClr val="FFCC99"/>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904199" name="AutoShape 7"/>
          <p:cNvSpPr>
            <a:spLocks noChangeArrowheads="1"/>
          </p:cNvSpPr>
          <p:nvPr/>
        </p:nvSpPr>
        <p:spPr bwMode="auto">
          <a:xfrm>
            <a:off x="3810000" y="2971800"/>
            <a:ext cx="609600" cy="304800"/>
          </a:xfrm>
          <a:prstGeom prst="downArrow">
            <a:avLst>
              <a:gd name="adj1" fmla="val 50000"/>
              <a:gd name="adj2" fmla="val 2500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904200" name="AutoShape 8"/>
          <p:cNvSpPr>
            <a:spLocks noChangeArrowheads="1"/>
          </p:cNvSpPr>
          <p:nvPr/>
        </p:nvSpPr>
        <p:spPr bwMode="auto">
          <a:xfrm>
            <a:off x="3810000" y="4038600"/>
            <a:ext cx="609600" cy="304800"/>
          </a:xfrm>
          <a:prstGeom prst="downArrow">
            <a:avLst>
              <a:gd name="adj1" fmla="val 50000"/>
              <a:gd name="adj2" fmla="val 2500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graphicFrame>
        <p:nvGraphicFramePr>
          <p:cNvPr id="998402" name="Object 3074"/>
          <p:cNvGraphicFramePr>
            <a:graphicFrameLocks noChangeAspect="1"/>
          </p:cNvGraphicFramePr>
          <p:nvPr/>
        </p:nvGraphicFramePr>
        <p:xfrm>
          <a:off x="457200" y="4495800"/>
          <a:ext cx="8482013" cy="471488"/>
        </p:xfrm>
        <a:graphic>
          <a:graphicData uri="http://schemas.openxmlformats.org/presentationml/2006/ole">
            <mc:AlternateContent xmlns:mc="http://schemas.openxmlformats.org/markup-compatibility/2006">
              <mc:Choice xmlns:v="urn:schemas-microsoft-com:vml" Requires="v">
                <p:oleObj spid="_x0000_s998469" name="Equation" r:id="rId8" imgW="4114800" imgH="228600" progId="Equation.3">
                  <p:embed/>
                </p:oleObj>
              </mc:Choice>
              <mc:Fallback>
                <p:oleObj name="Equation" r:id="rId8" imgW="4114800" imgH="228600" progId="Equation.3">
                  <p:embed/>
                  <p:pic>
                    <p:nvPicPr>
                      <p:cNvPr id="0" name="Picture 307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 y="4495800"/>
                        <a:ext cx="8482013" cy="471488"/>
                      </a:xfrm>
                      <a:prstGeom prst="rect">
                        <a:avLst/>
                      </a:prstGeom>
                      <a:solidFill>
                        <a:srgbClr val="FFFF99"/>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98403" name="Object 3075"/>
          <p:cNvGraphicFramePr>
            <a:graphicFrameLocks noChangeAspect="1"/>
          </p:cNvGraphicFramePr>
          <p:nvPr/>
        </p:nvGraphicFramePr>
        <p:xfrm>
          <a:off x="2667000" y="5257800"/>
          <a:ext cx="4208463" cy="862013"/>
        </p:xfrm>
        <a:graphic>
          <a:graphicData uri="http://schemas.openxmlformats.org/presentationml/2006/ole">
            <mc:AlternateContent xmlns:mc="http://schemas.openxmlformats.org/markup-compatibility/2006">
              <mc:Choice xmlns:v="urn:schemas-microsoft-com:vml" Requires="v">
                <p:oleObj spid="_x0000_s998470" name="Equation" r:id="rId10" imgW="2361960" imgH="482400" progId="Equation.3">
                  <p:embed/>
                </p:oleObj>
              </mc:Choice>
              <mc:Fallback>
                <p:oleObj name="Equation" r:id="rId10" imgW="2361960" imgH="482400" progId="Equation.3">
                  <p:embed/>
                  <p:pic>
                    <p:nvPicPr>
                      <p:cNvPr id="0" name="Picture 307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67000" y="5257800"/>
                        <a:ext cx="4208463" cy="862013"/>
                      </a:xfrm>
                      <a:prstGeom prst="rect">
                        <a:avLst/>
                      </a:prstGeom>
                      <a:solidFill>
                        <a:srgbClr val="FF99CC"/>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6242" name="Rectangle 2"/>
          <p:cNvSpPr>
            <a:spLocks noGrp="1" noChangeArrowheads="1"/>
          </p:cNvSpPr>
          <p:nvPr>
            <p:ph type="title"/>
          </p:nvPr>
        </p:nvSpPr>
        <p:spPr>
          <a:xfrm>
            <a:off x="4267200" y="381000"/>
            <a:ext cx="4419600" cy="457200"/>
          </a:xfrm>
        </p:spPr>
        <p:txBody>
          <a:bodyPr/>
          <a:lstStyle/>
          <a:p>
            <a:r>
              <a:rPr lang="en-US"/>
              <a:t>Homogeneous System</a:t>
            </a:r>
          </a:p>
        </p:txBody>
      </p:sp>
      <p:sp>
        <p:nvSpPr>
          <p:cNvPr id="906243" name="Rectangle 3"/>
          <p:cNvSpPr>
            <a:spLocks noGrp="1" noChangeArrowheads="1"/>
          </p:cNvSpPr>
          <p:nvPr>
            <p:ph type="body" idx="1"/>
          </p:nvPr>
        </p:nvSpPr>
        <p:spPr>
          <a:xfrm>
            <a:off x="609600" y="1066800"/>
            <a:ext cx="7696200" cy="1219200"/>
          </a:xfrm>
          <a:noFill/>
          <a:ln/>
        </p:spPr>
        <p:txBody>
          <a:bodyPr/>
          <a:lstStyle/>
          <a:p>
            <a:r>
              <a:rPr lang="en-US" sz="1800" dirty="0"/>
              <a:t>Homogeneous System of N Linear Equations </a:t>
            </a:r>
          </a:p>
          <a:p>
            <a:pPr lvl="1"/>
            <a:r>
              <a:rPr lang="en-US" sz="1800" dirty="0"/>
              <a:t>Given N corresponding pairs  {(Xi, Yi,, </a:t>
            </a:r>
            <a:r>
              <a:rPr lang="en-US" sz="1800" dirty="0" err="1"/>
              <a:t>Zi</a:t>
            </a:r>
            <a:r>
              <a:rPr lang="en-US" sz="1800" dirty="0"/>
              <a:t>) &lt;-&gt; (xi, </a:t>
            </a:r>
            <a:r>
              <a:rPr lang="en-US" sz="1800" dirty="0" err="1"/>
              <a:t>yi</a:t>
            </a:r>
            <a:r>
              <a:rPr lang="en-US" sz="1800" dirty="0"/>
              <a:t>) }, </a:t>
            </a:r>
            <a:r>
              <a:rPr lang="en-US" sz="1800" dirty="0" err="1"/>
              <a:t>i</a:t>
            </a:r>
            <a:r>
              <a:rPr lang="en-US" sz="1800" dirty="0"/>
              <a:t>=1,2,…N</a:t>
            </a:r>
          </a:p>
          <a:p>
            <a:pPr lvl="1"/>
            <a:r>
              <a:rPr lang="en-US" sz="1800" dirty="0"/>
              <a:t>8 unknowns </a:t>
            </a:r>
            <a:r>
              <a:rPr lang="en-US" sz="1800" b="1" dirty="0"/>
              <a:t>v</a:t>
            </a:r>
            <a:r>
              <a:rPr lang="en-US" sz="1800" dirty="0"/>
              <a:t> = (v1,…,v8)</a:t>
            </a:r>
            <a:r>
              <a:rPr lang="en-US" sz="1800" baseline="30000" dirty="0"/>
              <a:t>T</a:t>
            </a:r>
            <a:r>
              <a:rPr lang="en-US" sz="1800" dirty="0"/>
              <a:t>,  </a:t>
            </a:r>
            <a:r>
              <a:rPr lang="en-US" sz="1800" b="1" dirty="0"/>
              <a:t>7 independent parameters</a:t>
            </a:r>
          </a:p>
          <a:p>
            <a:pPr lvl="1"/>
            <a:endParaRPr lang="en-US" sz="1800" dirty="0"/>
          </a:p>
          <a:p>
            <a:endParaRPr lang="en-US" sz="1800" dirty="0"/>
          </a:p>
        </p:txBody>
      </p:sp>
      <p:sp>
        <p:nvSpPr>
          <p:cNvPr id="906246" name="AutoShape 6"/>
          <p:cNvSpPr>
            <a:spLocks noChangeArrowheads="1"/>
          </p:cNvSpPr>
          <p:nvPr/>
        </p:nvSpPr>
        <p:spPr bwMode="auto">
          <a:xfrm>
            <a:off x="3810000" y="2743200"/>
            <a:ext cx="609600" cy="304800"/>
          </a:xfrm>
          <a:prstGeom prst="downArrow">
            <a:avLst>
              <a:gd name="adj1" fmla="val 50000"/>
              <a:gd name="adj2" fmla="val 2500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graphicFrame>
        <p:nvGraphicFramePr>
          <p:cNvPr id="906248" name="Object 8"/>
          <p:cNvGraphicFramePr>
            <a:graphicFrameLocks noChangeAspect="1"/>
          </p:cNvGraphicFramePr>
          <p:nvPr/>
        </p:nvGraphicFramePr>
        <p:xfrm>
          <a:off x="228600" y="2209800"/>
          <a:ext cx="8482013" cy="471488"/>
        </p:xfrm>
        <a:graphic>
          <a:graphicData uri="http://schemas.openxmlformats.org/presentationml/2006/ole">
            <mc:AlternateContent xmlns:mc="http://schemas.openxmlformats.org/markup-compatibility/2006">
              <mc:Choice xmlns:v="urn:schemas-microsoft-com:vml" Requires="v">
                <p:oleObj spid="_x0000_s906301" name="Equation" r:id="rId4" imgW="4114800" imgH="228600" progId="Equation.3">
                  <p:embed/>
                </p:oleObj>
              </mc:Choice>
              <mc:Fallback>
                <p:oleObj name="Equation" r:id="rId4" imgW="4114800" imgH="228600" progId="Equation.3">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2209800"/>
                        <a:ext cx="8482013" cy="471488"/>
                      </a:xfrm>
                      <a:prstGeom prst="rect">
                        <a:avLst/>
                      </a:prstGeom>
                      <a:solidFill>
                        <a:srgbClr val="FFFF99"/>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06249" name="Object 9"/>
          <p:cNvGraphicFramePr>
            <a:graphicFrameLocks noChangeAspect="1"/>
          </p:cNvGraphicFramePr>
          <p:nvPr/>
        </p:nvGraphicFramePr>
        <p:xfrm>
          <a:off x="3505200" y="3124200"/>
          <a:ext cx="1371600" cy="519113"/>
        </p:xfrm>
        <a:graphic>
          <a:graphicData uri="http://schemas.openxmlformats.org/presentationml/2006/ole">
            <mc:AlternateContent xmlns:mc="http://schemas.openxmlformats.org/markup-compatibility/2006">
              <mc:Choice xmlns:v="urn:schemas-microsoft-com:vml" Requires="v">
                <p:oleObj spid="_x0000_s906302" name="Equation" r:id="rId6" imgW="469800" imgH="177480" progId="Equation.3">
                  <p:embed/>
                </p:oleObj>
              </mc:Choice>
              <mc:Fallback>
                <p:oleObj name="Equation" r:id="rId6" imgW="469800" imgH="177480" progId="Equation.3">
                  <p:embed/>
                  <p:pic>
                    <p:nvPicPr>
                      <p:cNvPr id="0"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05200" y="3124200"/>
                        <a:ext cx="1371600" cy="519113"/>
                      </a:xfrm>
                      <a:prstGeom prst="rect">
                        <a:avLst/>
                      </a:prstGeom>
                      <a:solidFill>
                        <a:srgbClr val="FF99CC"/>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06251" name="Object 11"/>
          <p:cNvGraphicFramePr>
            <a:graphicFrameLocks noChangeAspect="1"/>
          </p:cNvGraphicFramePr>
          <p:nvPr/>
        </p:nvGraphicFramePr>
        <p:xfrm>
          <a:off x="685800" y="3657600"/>
          <a:ext cx="7092950" cy="2092325"/>
        </p:xfrm>
        <a:graphic>
          <a:graphicData uri="http://schemas.openxmlformats.org/presentationml/2006/ole">
            <mc:AlternateContent xmlns:mc="http://schemas.openxmlformats.org/markup-compatibility/2006">
              <mc:Choice xmlns:v="urn:schemas-microsoft-com:vml" Requires="v">
                <p:oleObj spid="_x0000_s906303" name="Equation" r:id="rId8" imgW="4736880" imgH="1396800" progId="Equation.3">
                  <p:embed/>
                </p:oleObj>
              </mc:Choice>
              <mc:Fallback>
                <p:oleObj name="Equation" r:id="rId8" imgW="4736880" imgH="1396800" progId="Equation.3">
                  <p:embed/>
                  <p:pic>
                    <p:nvPicPr>
                      <p:cNvPr id="0" name="Picture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800" y="3657600"/>
                        <a:ext cx="7092950" cy="2092325"/>
                      </a:xfrm>
                      <a:prstGeom prst="rect">
                        <a:avLst/>
                      </a:prstGeom>
                      <a:solidFill>
                        <a:srgbClr val="FFCC99"/>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906252" name="Rectangle 12"/>
          <p:cNvSpPr>
            <a:spLocks noChangeArrowheads="1"/>
          </p:cNvSpPr>
          <p:nvPr/>
        </p:nvSpPr>
        <p:spPr bwMode="auto">
          <a:xfrm>
            <a:off x="533400" y="5715000"/>
            <a:ext cx="7696200" cy="1219200"/>
          </a:xfrm>
          <a:prstGeom prst="rect">
            <a:avLst/>
          </a:prstGeom>
          <a:noFill/>
          <a:ln w="12700">
            <a:noFill/>
            <a:miter lim="800000"/>
            <a:headEnd/>
            <a:tailEnd/>
          </a:ln>
          <a:effectLst/>
        </p:spPr>
        <p:txBody>
          <a:bodyPr lIns="90487" tIns="44450" rIns="90487" bIns="44450"/>
          <a:lstStyle/>
          <a:p>
            <a:pPr marL="342900" indent="-342900">
              <a:spcBef>
                <a:spcPct val="20000"/>
              </a:spcBef>
              <a:buClr>
                <a:srgbClr val="0066FF"/>
              </a:buClr>
              <a:buSzPct val="75000"/>
              <a:buFont typeface="Zapf Dingbats" charset="2"/>
              <a:buChar char="n"/>
            </a:pPr>
            <a:r>
              <a:rPr lang="en-US" b="0" dirty="0">
                <a:solidFill>
                  <a:schemeClr val="bg2"/>
                </a:solidFill>
              </a:rPr>
              <a:t>The system has a nontrivial solution (up to a scale) </a:t>
            </a:r>
          </a:p>
          <a:p>
            <a:pPr marL="742950" lvl="1" indent="-285750">
              <a:spcBef>
                <a:spcPct val="20000"/>
              </a:spcBef>
              <a:buClr>
                <a:schemeClr val="tx2"/>
              </a:buClr>
              <a:buSzPct val="70000"/>
              <a:buFont typeface="Zapf Dingbats" charset="2"/>
              <a:buChar char="l"/>
            </a:pPr>
            <a:r>
              <a:rPr lang="en-US" b="0" dirty="0">
                <a:solidFill>
                  <a:schemeClr val="bg2"/>
                </a:solidFill>
              </a:rPr>
              <a:t>IF N &gt;= 7 and N points are not coplanar  =&gt; Rank (</a:t>
            </a:r>
            <a:r>
              <a:rPr lang="en-US" dirty="0">
                <a:solidFill>
                  <a:schemeClr val="bg2"/>
                </a:solidFill>
              </a:rPr>
              <a:t>A</a:t>
            </a:r>
            <a:r>
              <a:rPr lang="en-US" b="0" dirty="0">
                <a:solidFill>
                  <a:schemeClr val="bg2"/>
                </a:solidFill>
              </a:rPr>
              <a:t>) = 7</a:t>
            </a:r>
          </a:p>
          <a:p>
            <a:pPr marL="742950" lvl="1" indent="-285750">
              <a:spcBef>
                <a:spcPct val="20000"/>
              </a:spcBef>
              <a:buClr>
                <a:schemeClr val="tx2"/>
              </a:buClr>
              <a:buSzPct val="70000"/>
              <a:buFont typeface="Zapf Dingbats" charset="2"/>
              <a:buChar char="l"/>
            </a:pPr>
            <a:r>
              <a:rPr lang="en-US" b="0" dirty="0">
                <a:solidFill>
                  <a:schemeClr val="bg2"/>
                </a:solidFill>
              </a:rPr>
              <a:t>Can be determined from the SVD of A</a:t>
            </a:r>
            <a:endParaRPr lang="en-US" b="0" baseline="30000" dirty="0">
              <a:solidFill>
                <a:schemeClr val="bg2"/>
              </a:solidFill>
            </a:endParaRPr>
          </a:p>
          <a:p>
            <a:pPr marL="742950" lvl="1" indent="-285750">
              <a:spcBef>
                <a:spcPct val="20000"/>
              </a:spcBef>
              <a:buClr>
                <a:schemeClr val="tx2"/>
              </a:buClr>
              <a:buSzPct val="70000"/>
              <a:buFont typeface="Zapf Dingbats" charset="2"/>
              <a:buChar char="l"/>
            </a:pPr>
            <a:endParaRPr lang="en-US" b="0" dirty="0">
              <a:solidFill>
                <a:schemeClr val="bg2"/>
              </a:solidFill>
            </a:endParaRPr>
          </a:p>
          <a:p>
            <a:pPr marL="342900" indent="-342900">
              <a:spcBef>
                <a:spcPct val="20000"/>
              </a:spcBef>
              <a:buClr>
                <a:srgbClr val="0066FF"/>
              </a:buClr>
              <a:buSzPct val="75000"/>
              <a:buFont typeface="Zapf Dingbats" charset="2"/>
              <a:buChar char="n"/>
            </a:pPr>
            <a:endParaRPr lang="en-US" b="0" dirty="0">
              <a:solidFill>
                <a:schemeClr val="bg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290" name="Rectangle 2"/>
          <p:cNvSpPr>
            <a:spLocks noGrp="1" noChangeArrowheads="1"/>
          </p:cNvSpPr>
          <p:nvPr>
            <p:ph type="title"/>
          </p:nvPr>
        </p:nvSpPr>
        <p:spPr>
          <a:xfrm>
            <a:off x="4419600" y="381000"/>
            <a:ext cx="4191000" cy="457200"/>
          </a:xfrm>
        </p:spPr>
        <p:txBody>
          <a:bodyPr/>
          <a:lstStyle/>
          <a:p>
            <a:r>
              <a:rPr lang="en-US" dirty="0"/>
              <a:t>SVD: definition</a:t>
            </a:r>
          </a:p>
        </p:txBody>
      </p:sp>
      <p:sp>
        <p:nvSpPr>
          <p:cNvPr id="908291" name="Rectangle 3"/>
          <p:cNvSpPr>
            <a:spLocks noGrp="1" noChangeArrowheads="1"/>
          </p:cNvSpPr>
          <p:nvPr>
            <p:ph type="body" idx="1"/>
          </p:nvPr>
        </p:nvSpPr>
        <p:spPr>
          <a:xfrm>
            <a:off x="609600" y="1066800"/>
            <a:ext cx="7696200" cy="1219200"/>
          </a:xfrm>
          <a:noFill/>
          <a:ln/>
        </p:spPr>
        <p:txBody>
          <a:bodyPr/>
          <a:lstStyle/>
          <a:p>
            <a:r>
              <a:rPr lang="en-US" dirty="0"/>
              <a:t>Singular Value Decomposition:</a:t>
            </a:r>
            <a:endParaRPr lang="en-US" sz="2000" dirty="0"/>
          </a:p>
          <a:p>
            <a:pPr lvl="1"/>
            <a:r>
              <a:rPr lang="en-US" sz="2000" dirty="0"/>
              <a:t>Any </a:t>
            </a:r>
            <a:r>
              <a:rPr lang="en-US" sz="2000" dirty="0" err="1"/>
              <a:t>mxn</a:t>
            </a:r>
            <a:r>
              <a:rPr lang="en-US" sz="2000" dirty="0"/>
              <a:t> matrix can be written as the product of three matrices</a:t>
            </a:r>
          </a:p>
        </p:txBody>
      </p:sp>
      <p:graphicFrame>
        <p:nvGraphicFramePr>
          <p:cNvPr id="999424" name="Object 2048"/>
          <p:cNvGraphicFramePr>
            <a:graphicFrameLocks noChangeAspect="1"/>
          </p:cNvGraphicFramePr>
          <p:nvPr/>
        </p:nvGraphicFramePr>
        <p:xfrm>
          <a:off x="2743200" y="2057400"/>
          <a:ext cx="2149475" cy="703263"/>
        </p:xfrm>
        <a:graphic>
          <a:graphicData uri="http://schemas.openxmlformats.org/presentationml/2006/ole">
            <mc:AlternateContent xmlns:mc="http://schemas.openxmlformats.org/markup-compatibility/2006">
              <mc:Choice xmlns:v="urn:schemas-microsoft-com:vml" Requires="v">
                <p:oleObj spid="_x0000_s999461" name="Equation" r:id="rId4" imgW="736560" imgH="241200" progId="Equation.3">
                  <p:embed/>
                </p:oleObj>
              </mc:Choice>
              <mc:Fallback>
                <p:oleObj name="Equation" r:id="rId4" imgW="736560" imgH="241200" progId="Equation.3">
                  <p:embed/>
                  <p:pic>
                    <p:nvPicPr>
                      <p:cNvPr id="0" name="Picture 204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2057400"/>
                        <a:ext cx="2149475" cy="703263"/>
                      </a:xfrm>
                      <a:prstGeom prst="rect">
                        <a:avLst/>
                      </a:prstGeom>
                      <a:solidFill>
                        <a:srgbClr val="FF99CC"/>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908296" name="Rectangle 8"/>
          <p:cNvSpPr>
            <a:spLocks noChangeArrowheads="1"/>
          </p:cNvSpPr>
          <p:nvPr/>
        </p:nvSpPr>
        <p:spPr bwMode="auto">
          <a:xfrm>
            <a:off x="381000" y="4953000"/>
            <a:ext cx="7772400" cy="1752600"/>
          </a:xfrm>
          <a:prstGeom prst="rect">
            <a:avLst/>
          </a:prstGeom>
          <a:noFill/>
          <a:ln w="12700">
            <a:noFill/>
            <a:miter lim="800000"/>
            <a:headEnd/>
            <a:tailEnd/>
          </a:ln>
          <a:effectLst/>
        </p:spPr>
        <p:txBody>
          <a:bodyPr lIns="90487" tIns="44450" rIns="90487" bIns="44450"/>
          <a:lstStyle/>
          <a:p>
            <a:pPr marL="342900" indent="-342900">
              <a:spcBef>
                <a:spcPct val="20000"/>
              </a:spcBef>
              <a:buClr>
                <a:srgbClr val="0066FF"/>
              </a:buClr>
              <a:buSzPct val="75000"/>
              <a:buFont typeface="Zapf Dingbats" charset="2"/>
              <a:buChar char="n"/>
            </a:pPr>
            <a:r>
              <a:rPr lang="en-US" b="0" dirty="0">
                <a:solidFill>
                  <a:schemeClr val="bg2"/>
                </a:solidFill>
              </a:rPr>
              <a:t>Singular values </a:t>
            </a:r>
            <a:r>
              <a:rPr lang="en-US" b="0" dirty="0" err="1">
                <a:solidFill>
                  <a:schemeClr val="bg2"/>
                </a:solidFill>
                <a:latin typeface="Symbol" pitchFamily="18" charset="2"/>
              </a:rPr>
              <a:t>s</a:t>
            </a:r>
            <a:r>
              <a:rPr lang="en-US" sz="1400" b="0" dirty="0" err="1">
                <a:solidFill>
                  <a:schemeClr val="bg2"/>
                </a:solidFill>
              </a:rPr>
              <a:t>i</a:t>
            </a:r>
            <a:r>
              <a:rPr lang="en-US" b="0" dirty="0">
                <a:solidFill>
                  <a:schemeClr val="bg2"/>
                </a:solidFill>
              </a:rPr>
              <a:t> are fully determined by A</a:t>
            </a:r>
          </a:p>
          <a:p>
            <a:pPr marL="742950" lvl="1" indent="-285750">
              <a:spcBef>
                <a:spcPct val="20000"/>
              </a:spcBef>
              <a:buClr>
                <a:srgbClr val="0066FF"/>
              </a:buClr>
              <a:buSzPct val="75000"/>
              <a:buFont typeface="Zapf Dingbats" charset="2"/>
              <a:buChar char="n"/>
            </a:pPr>
            <a:r>
              <a:rPr lang="en-US" b="0" dirty="0">
                <a:solidFill>
                  <a:schemeClr val="bg2"/>
                </a:solidFill>
              </a:rPr>
              <a:t>D is diagonal:  </a:t>
            </a:r>
            <a:r>
              <a:rPr lang="en-US" b="0" dirty="0" err="1">
                <a:solidFill>
                  <a:schemeClr val="bg2"/>
                </a:solidFill>
              </a:rPr>
              <a:t>d</a:t>
            </a:r>
            <a:r>
              <a:rPr lang="en-US" sz="1400" b="0" dirty="0" err="1">
                <a:solidFill>
                  <a:schemeClr val="bg2"/>
                </a:solidFill>
              </a:rPr>
              <a:t>ij</a:t>
            </a:r>
            <a:r>
              <a:rPr lang="en-US" b="0" dirty="0">
                <a:solidFill>
                  <a:schemeClr val="bg2"/>
                </a:solidFill>
              </a:rPr>
              <a:t> =0 if </a:t>
            </a:r>
            <a:r>
              <a:rPr lang="en-US" b="0" dirty="0" err="1">
                <a:solidFill>
                  <a:schemeClr val="bg2"/>
                </a:solidFill>
              </a:rPr>
              <a:t>i</a:t>
            </a:r>
            <a:r>
              <a:rPr lang="en-US" b="0" dirty="0" err="1">
                <a:solidFill>
                  <a:schemeClr val="bg2"/>
                </a:solidFill>
                <a:sym typeface="Symbol" pitchFamily="18" charset="2"/>
              </a:rPr>
              <a:t>j</a:t>
            </a:r>
            <a:r>
              <a:rPr lang="en-US" b="0" dirty="0">
                <a:solidFill>
                  <a:schemeClr val="bg2"/>
                </a:solidFill>
                <a:sym typeface="Symbol" pitchFamily="18" charset="2"/>
              </a:rPr>
              <a:t>; </a:t>
            </a:r>
            <a:r>
              <a:rPr lang="en-US" b="0" dirty="0" err="1">
                <a:solidFill>
                  <a:schemeClr val="bg2"/>
                </a:solidFill>
                <a:sym typeface="Symbol" pitchFamily="18" charset="2"/>
              </a:rPr>
              <a:t>dii</a:t>
            </a:r>
            <a:r>
              <a:rPr lang="en-US" b="0" dirty="0">
                <a:solidFill>
                  <a:schemeClr val="bg2"/>
                </a:solidFill>
                <a:sym typeface="Symbol" pitchFamily="18" charset="2"/>
              </a:rPr>
              <a:t> = </a:t>
            </a:r>
            <a:r>
              <a:rPr lang="en-US" b="0" dirty="0" err="1">
                <a:solidFill>
                  <a:schemeClr val="bg2"/>
                </a:solidFill>
                <a:latin typeface="Symbol" pitchFamily="18" charset="2"/>
              </a:rPr>
              <a:t>s</a:t>
            </a:r>
            <a:r>
              <a:rPr lang="en-US" sz="1400" b="0" dirty="0" err="1">
                <a:solidFill>
                  <a:schemeClr val="bg2"/>
                </a:solidFill>
              </a:rPr>
              <a:t>i</a:t>
            </a:r>
            <a:r>
              <a:rPr lang="en-US" sz="1400" b="0" dirty="0">
                <a:solidFill>
                  <a:schemeClr val="bg2"/>
                </a:solidFill>
              </a:rPr>
              <a:t>  (</a:t>
            </a:r>
            <a:r>
              <a:rPr lang="en-US" sz="1400" b="0" dirty="0" err="1">
                <a:solidFill>
                  <a:schemeClr val="bg2"/>
                </a:solidFill>
              </a:rPr>
              <a:t>i</a:t>
            </a:r>
            <a:r>
              <a:rPr lang="en-US" sz="1400" b="0" dirty="0">
                <a:solidFill>
                  <a:schemeClr val="bg2"/>
                </a:solidFill>
              </a:rPr>
              <a:t>=1,2,…,n)</a:t>
            </a:r>
            <a:endParaRPr lang="en-US" b="0" dirty="0">
              <a:solidFill>
                <a:schemeClr val="bg2"/>
              </a:solidFill>
            </a:endParaRPr>
          </a:p>
          <a:p>
            <a:pPr marL="742950" lvl="1" indent="-285750">
              <a:spcBef>
                <a:spcPct val="20000"/>
              </a:spcBef>
              <a:buClr>
                <a:srgbClr val="0066FF"/>
              </a:buClr>
              <a:buSzPct val="75000"/>
              <a:buFont typeface="Zapf Dingbats" charset="2"/>
              <a:buChar char="n"/>
            </a:pPr>
            <a:r>
              <a:rPr lang="en-US" b="0" dirty="0">
                <a:solidFill>
                  <a:schemeClr val="bg2"/>
                </a:solidFill>
                <a:latin typeface="Symbol" pitchFamily="18" charset="2"/>
              </a:rPr>
              <a:t>s</a:t>
            </a:r>
            <a:r>
              <a:rPr lang="en-US" sz="1400" b="0" baseline="-25000" dirty="0">
                <a:solidFill>
                  <a:schemeClr val="bg2"/>
                </a:solidFill>
              </a:rPr>
              <a:t>1</a:t>
            </a:r>
            <a:r>
              <a:rPr lang="en-US" sz="1400" b="0" dirty="0">
                <a:solidFill>
                  <a:schemeClr val="bg2"/>
                </a:solidFill>
              </a:rPr>
              <a:t> </a:t>
            </a:r>
            <a:r>
              <a:rPr lang="en-US" sz="1400" b="0" dirty="0">
                <a:solidFill>
                  <a:schemeClr val="bg2"/>
                </a:solidFill>
                <a:sym typeface="Symbol" pitchFamily="18" charset="2"/>
              </a:rPr>
              <a:t></a:t>
            </a:r>
            <a:r>
              <a:rPr lang="en-US" sz="1400" b="0" dirty="0">
                <a:solidFill>
                  <a:schemeClr val="bg2"/>
                </a:solidFill>
              </a:rPr>
              <a:t> </a:t>
            </a:r>
            <a:r>
              <a:rPr lang="en-US" b="0" dirty="0">
                <a:solidFill>
                  <a:schemeClr val="bg2"/>
                </a:solidFill>
                <a:latin typeface="Symbol" pitchFamily="18" charset="2"/>
              </a:rPr>
              <a:t>s</a:t>
            </a:r>
            <a:r>
              <a:rPr lang="en-US" sz="1400" b="0" baseline="-25000" dirty="0">
                <a:solidFill>
                  <a:schemeClr val="bg2"/>
                </a:solidFill>
              </a:rPr>
              <a:t>2</a:t>
            </a:r>
            <a:r>
              <a:rPr lang="en-US" sz="1400" b="0" dirty="0">
                <a:solidFill>
                  <a:schemeClr val="bg2"/>
                </a:solidFill>
              </a:rPr>
              <a:t> </a:t>
            </a:r>
            <a:r>
              <a:rPr lang="en-US" sz="1400" b="0" dirty="0">
                <a:solidFill>
                  <a:schemeClr val="bg2"/>
                </a:solidFill>
                <a:sym typeface="Symbol" pitchFamily="18" charset="2"/>
              </a:rPr>
              <a:t></a:t>
            </a:r>
            <a:r>
              <a:rPr lang="en-US" sz="1400" b="0" dirty="0">
                <a:solidFill>
                  <a:schemeClr val="bg2"/>
                </a:solidFill>
              </a:rPr>
              <a:t> …</a:t>
            </a:r>
            <a:r>
              <a:rPr lang="en-US" sz="1400" b="0" dirty="0">
                <a:solidFill>
                  <a:schemeClr val="bg2"/>
                </a:solidFill>
                <a:sym typeface="Symbol" pitchFamily="18" charset="2"/>
              </a:rPr>
              <a:t></a:t>
            </a:r>
            <a:r>
              <a:rPr lang="en-US" sz="1400" b="0" dirty="0">
                <a:solidFill>
                  <a:schemeClr val="bg2"/>
                </a:solidFill>
              </a:rPr>
              <a:t> </a:t>
            </a:r>
            <a:r>
              <a:rPr lang="en-US" b="0" dirty="0" err="1">
                <a:solidFill>
                  <a:schemeClr val="bg2"/>
                </a:solidFill>
                <a:latin typeface="Symbol" pitchFamily="18" charset="2"/>
              </a:rPr>
              <a:t>s</a:t>
            </a:r>
            <a:r>
              <a:rPr lang="en-US" sz="1400" b="0" baseline="-25000" dirty="0" err="1">
                <a:solidFill>
                  <a:schemeClr val="bg2"/>
                </a:solidFill>
              </a:rPr>
              <a:t>N</a:t>
            </a:r>
            <a:r>
              <a:rPr lang="en-US" sz="1400" b="0" dirty="0">
                <a:solidFill>
                  <a:schemeClr val="bg2"/>
                </a:solidFill>
              </a:rPr>
              <a:t> </a:t>
            </a:r>
            <a:r>
              <a:rPr lang="en-US" sz="1400" b="0" dirty="0">
                <a:solidFill>
                  <a:schemeClr val="bg2"/>
                </a:solidFill>
                <a:sym typeface="Symbol" pitchFamily="18" charset="2"/>
              </a:rPr>
              <a:t></a:t>
            </a:r>
            <a:r>
              <a:rPr lang="en-US" sz="1400" b="0" dirty="0">
                <a:solidFill>
                  <a:schemeClr val="bg2"/>
                </a:solidFill>
              </a:rPr>
              <a:t> 0</a:t>
            </a:r>
            <a:endParaRPr lang="en-US" b="0" dirty="0">
              <a:solidFill>
                <a:schemeClr val="bg2"/>
              </a:solidFill>
            </a:endParaRPr>
          </a:p>
          <a:p>
            <a:pPr marL="342900" indent="-342900">
              <a:spcBef>
                <a:spcPct val="20000"/>
              </a:spcBef>
              <a:buClr>
                <a:srgbClr val="0066FF"/>
              </a:buClr>
              <a:buSzPct val="75000"/>
              <a:buFont typeface="Zapf Dingbats" charset="2"/>
              <a:buChar char="n"/>
            </a:pPr>
            <a:r>
              <a:rPr lang="en-US" b="0" dirty="0">
                <a:solidFill>
                  <a:schemeClr val="bg2"/>
                </a:solidFill>
              </a:rPr>
              <a:t>Both U and V are not unique</a:t>
            </a:r>
          </a:p>
          <a:p>
            <a:pPr marL="742950" lvl="1" indent="-285750">
              <a:spcBef>
                <a:spcPct val="20000"/>
              </a:spcBef>
              <a:buClr>
                <a:srgbClr val="0066FF"/>
              </a:buClr>
              <a:buSzPct val="75000"/>
              <a:buFont typeface="Zapf Dingbats" charset="2"/>
              <a:buChar char="n"/>
            </a:pPr>
            <a:r>
              <a:rPr lang="en-US" b="0" dirty="0">
                <a:solidFill>
                  <a:schemeClr val="bg2"/>
                </a:solidFill>
              </a:rPr>
              <a:t>Columns of each are mutual orthogonal vectors</a:t>
            </a:r>
          </a:p>
        </p:txBody>
      </p:sp>
      <p:graphicFrame>
        <p:nvGraphicFramePr>
          <p:cNvPr id="999425" name="Object 2049"/>
          <p:cNvGraphicFramePr>
            <a:graphicFrameLocks noChangeAspect="1"/>
          </p:cNvGraphicFramePr>
          <p:nvPr/>
        </p:nvGraphicFramePr>
        <p:xfrm>
          <a:off x="219075" y="3048000"/>
          <a:ext cx="8461375" cy="1778000"/>
        </p:xfrm>
        <a:graphic>
          <a:graphicData uri="http://schemas.openxmlformats.org/presentationml/2006/ole">
            <mc:AlternateContent xmlns:mc="http://schemas.openxmlformats.org/markup-compatibility/2006">
              <mc:Choice xmlns:v="urn:schemas-microsoft-com:vml" Requires="v">
                <p:oleObj spid="_x0000_s999462" name="Equation" r:id="rId6" imgW="5549760" imgH="1168200" progId="Equation.3">
                  <p:embed/>
                </p:oleObj>
              </mc:Choice>
              <mc:Fallback>
                <p:oleObj name="Equation" r:id="rId6" imgW="5549760" imgH="1168200" progId="Equation.3">
                  <p:embed/>
                  <p:pic>
                    <p:nvPicPr>
                      <p:cNvPr id="0" name="Picture 204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9075" y="3048000"/>
                        <a:ext cx="8461375" cy="1778000"/>
                      </a:xfrm>
                      <a:prstGeom prst="rect">
                        <a:avLst/>
                      </a:prstGeom>
                      <a:solidFill>
                        <a:srgbClr val="DDDDDD"/>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908298" name="Rectangle 10"/>
          <p:cNvSpPr>
            <a:spLocks noChangeArrowheads="1"/>
          </p:cNvSpPr>
          <p:nvPr/>
        </p:nvSpPr>
        <p:spPr bwMode="auto">
          <a:xfrm>
            <a:off x="2590800" y="2895600"/>
            <a:ext cx="381000" cy="2057400"/>
          </a:xfrm>
          <a:prstGeom prst="rect">
            <a:avLst/>
          </a:prstGeom>
          <a:solidFill>
            <a:srgbClr val="FFFF99">
              <a:alpha val="50000"/>
            </a:srgbClr>
          </a:solidFill>
          <a:ln w="12700">
            <a:solidFill>
              <a:schemeClr val="tx1"/>
            </a:solidFill>
            <a:miter lim="800000"/>
            <a:headEnd type="none" w="sm" len="sm"/>
            <a:tailEnd type="none" w="sm" len="sm"/>
          </a:ln>
          <a:effectLst/>
        </p:spPr>
        <p:txBody>
          <a:bodyPr wrap="none" anchor="ctr"/>
          <a:lstStyle/>
          <a:p>
            <a:endParaRPr lang="en-US"/>
          </a:p>
        </p:txBody>
      </p:sp>
      <p:sp>
        <p:nvSpPr>
          <p:cNvPr id="908299" name="Rectangle 11"/>
          <p:cNvSpPr>
            <a:spLocks noChangeArrowheads="1"/>
          </p:cNvSpPr>
          <p:nvPr/>
        </p:nvSpPr>
        <p:spPr bwMode="auto">
          <a:xfrm>
            <a:off x="6781800" y="3200400"/>
            <a:ext cx="1905000" cy="304800"/>
          </a:xfrm>
          <a:prstGeom prst="rect">
            <a:avLst/>
          </a:prstGeom>
          <a:solidFill>
            <a:srgbClr val="FFFF99">
              <a:alpha val="50000"/>
            </a:srgbClr>
          </a:solidFill>
          <a:ln w="12700">
            <a:solidFill>
              <a:schemeClr val="tx1"/>
            </a:solidFill>
            <a:miter lim="800000"/>
            <a:headEnd type="none" w="sm" len="sm"/>
            <a:tailEnd type="none" w="sm" len="sm"/>
          </a:ln>
          <a:effectLst/>
        </p:spPr>
        <p:txBody>
          <a:bodyPr wrap="none" anchor="ctr"/>
          <a:lstStyle/>
          <a:p>
            <a:endParaRPr lang="en-US"/>
          </a:p>
        </p:txBody>
      </p:sp>
      <p:sp>
        <p:nvSpPr>
          <p:cNvPr id="908300" name="Text Box 12"/>
          <p:cNvSpPr txBox="1">
            <a:spLocks noChangeArrowheads="1"/>
          </p:cNvSpPr>
          <p:nvPr/>
        </p:nvSpPr>
        <p:spPr bwMode="auto">
          <a:xfrm>
            <a:off x="7010400" y="2286000"/>
            <a:ext cx="6858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V</a:t>
            </a:r>
            <a:r>
              <a:rPr lang="en-US" baseline="-25000" dirty="0">
                <a:solidFill>
                  <a:schemeClr val="bg2"/>
                </a:solidFill>
              </a:rPr>
              <a:t>1</a:t>
            </a:r>
          </a:p>
        </p:txBody>
      </p:sp>
      <p:sp>
        <p:nvSpPr>
          <p:cNvPr id="908301" name="Text Box 13"/>
          <p:cNvSpPr txBox="1">
            <a:spLocks noChangeArrowheads="1"/>
          </p:cNvSpPr>
          <p:nvPr/>
        </p:nvSpPr>
        <p:spPr bwMode="auto">
          <a:xfrm>
            <a:off x="1752600" y="2514600"/>
            <a:ext cx="457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U</a:t>
            </a:r>
            <a:r>
              <a:rPr lang="en-US" baseline="-25000" dirty="0">
                <a:solidFill>
                  <a:schemeClr val="bg2"/>
                </a:solidFill>
              </a:rPr>
              <a:t>1</a:t>
            </a:r>
          </a:p>
        </p:txBody>
      </p:sp>
      <p:sp>
        <p:nvSpPr>
          <p:cNvPr id="908303" name="Line 15"/>
          <p:cNvSpPr>
            <a:spLocks noChangeShapeType="1"/>
          </p:cNvSpPr>
          <p:nvPr/>
        </p:nvSpPr>
        <p:spPr bwMode="auto">
          <a:xfrm flipH="1" flipV="1">
            <a:off x="2133600" y="2743200"/>
            <a:ext cx="381000" cy="228600"/>
          </a:xfrm>
          <a:prstGeom prst="line">
            <a:avLst/>
          </a:prstGeom>
          <a:noFill/>
          <a:ln w="25400">
            <a:solidFill>
              <a:srgbClr val="FF0000"/>
            </a:solidFill>
            <a:round/>
            <a:headEnd type="none" w="sm" len="sm"/>
            <a:tailEnd type="triangle" w="sm" len="sm"/>
          </a:ln>
          <a:effectLst/>
        </p:spPr>
        <p:txBody>
          <a:bodyPr/>
          <a:lstStyle/>
          <a:p>
            <a:endParaRPr lang="en-US"/>
          </a:p>
        </p:txBody>
      </p:sp>
      <p:sp>
        <p:nvSpPr>
          <p:cNvPr id="908304" name="Line 16"/>
          <p:cNvSpPr>
            <a:spLocks noChangeShapeType="1"/>
          </p:cNvSpPr>
          <p:nvPr/>
        </p:nvSpPr>
        <p:spPr bwMode="auto">
          <a:xfrm flipV="1">
            <a:off x="7086600" y="2667000"/>
            <a:ext cx="76200" cy="609600"/>
          </a:xfrm>
          <a:prstGeom prst="line">
            <a:avLst/>
          </a:prstGeom>
          <a:noFill/>
          <a:ln w="25400">
            <a:solidFill>
              <a:srgbClr val="FF0000"/>
            </a:solidFill>
            <a:round/>
            <a:headEnd type="none" w="sm" len="sm"/>
            <a:tailEnd type="triangle" w="sm" len="sm"/>
          </a:ln>
          <a:effectLst/>
        </p:spPr>
        <p:txBody>
          <a:bodyPr/>
          <a:lstStyle/>
          <a:p>
            <a:endParaRPr lang="en-US"/>
          </a:p>
        </p:txBody>
      </p:sp>
      <p:sp>
        <p:nvSpPr>
          <p:cNvPr id="908305" name="Text Box 17"/>
          <p:cNvSpPr txBox="1">
            <a:spLocks noChangeArrowheads="1"/>
          </p:cNvSpPr>
          <p:nvPr/>
        </p:nvSpPr>
        <p:spPr bwMode="auto">
          <a:xfrm>
            <a:off x="5943600" y="838200"/>
            <a:ext cx="2971800" cy="366713"/>
          </a:xfrm>
          <a:prstGeom prst="rect">
            <a:avLst/>
          </a:prstGeom>
          <a:noFill/>
          <a:ln w="38100">
            <a:noFill/>
            <a:miter lim="800000"/>
            <a:headEnd type="none" w="sm" len="sm"/>
            <a:tailEnd type="none" w="lg" len="med"/>
          </a:ln>
          <a:effectLst/>
        </p:spPr>
        <p:txBody>
          <a:bodyPr>
            <a:spAutoFit/>
          </a:bodyPr>
          <a:lstStyle/>
          <a:p>
            <a:pPr>
              <a:spcBef>
                <a:spcPct val="50000"/>
              </a:spcBef>
            </a:pPr>
            <a:r>
              <a:rPr lang="en-US" dirty="0">
                <a:solidFill>
                  <a:schemeClr val="bg2"/>
                </a:solidFill>
              </a:rPr>
              <a:t>Appendix A.6</a:t>
            </a:r>
          </a:p>
        </p:txBody>
      </p:sp>
    </p:spTree>
  </p:cSld>
  <p:clrMapOvr>
    <a:masterClrMapping/>
  </p:clrMapOvr>
</p:sld>
</file>

<file path=ppt/theme/theme1.xml><?xml version="1.0" encoding="utf-8"?>
<a:theme xmlns:a="http://schemas.openxmlformats.org/drawingml/2006/main" name="cs570_Blue_template">
  <a:themeElements>
    <a:clrScheme name="">
      <a:dk1>
        <a:srgbClr val="000000"/>
      </a:dk1>
      <a:lt1>
        <a:srgbClr val="DDDDDD"/>
      </a:lt1>
      <a:dk2>
        <a:srgbClr val="5F5F5F"/>
      </a:dk2>
      <a:lt2>
        <a:srgbClr val="DBA9D7"/>
      </a:lt2>
      <a:accent1>
        <a:srgbClr val="D2601A"/>
      </a:accent1>
      <a:accent2>
        <a:srgbClr val="AA583E"/>
      </a:accent2>
      <a:accent3>
        <a:srgbClr val="B6B6B6"/>
      </a:accent3>
      <a:accent4>
        <a:srgbClr val="BDBDBD"/>
      </a:accent4>
      <a:accent5>
        <a:srgbClr val="E5B6AB"/>
      </a:accent5>
      <a:accent6>
        <a:srgbClr val="9A4F37"/>
      </a:accent6>
      <a:hlink>
        <a:srgbClr val="A5253D"/>
      </a:hlink>
      <a:folHlink>
        <a:srgbClr val="EBE077"/>
      </a:folHlink>
    </a:clrScheme>
    <a:fontScheme name="cs570_Blue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8100" cap="flat" cmpd="sng" algn="ctr">
          <a:solidFill>
            <a:srgbClr val="FFFF00"/>
          </a:solidFill>
          <a:prstDash val="solid"/>
          <a:round/>
          <a:headEnd type="none" w="sm" len="sm"/>
          <a:tailEnd type="stealth" w="lg"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38100" cap="flat" cmpd="sng" algn="ctr">
          <a:solidFill>
            <a:srgbClr val="FFFF00"/>
          </a:solidFill>
          <a:prstDash val="solid"/>
          <a:round/>
          <a:headEnd type="none" w="sm" len="sm"/>
          <a:tailEnd type="stealth" w="lg"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Arial" charset="0"/>
          </a:defRPr>
        </a:defPPr>
      </a:lstStyle>
    </a:lnDef>
  </a:objectDefaults>
  <a:extraClrSchemeLst>
    <a:extraClrScheme>
      <a:clrScheme name="cs570_Blue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570_Blue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s570_Blue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570_Blue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570_Blue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570_Blue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s570_Blue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s570_Blue_template 8">
        <a:dk1>
          <a:srgbClr val="474747"/>
        </a:dk1>
        <a:lt1>
          <a:srgbClr val="EB8B2B"/>
        </a:lt1>
        <a:dk2>
          <a:srgbClr val="5F5F5F"/>
        </a:dk2>
        <a:lt2>
          <a:srgbClr val="EB8B2B"/>
        </a:lt2>
        <a:accent1>
          <a:srgbClr val="D2601A"/>
        </a:accent1>
        <a:accent2>
          <a:srgbClr val="DC873A"/>
        </a:accent2>
        <a:accent3>
          <a:srgbClr val="B6B6B6"/>
        </a:accent3>
        <a:accent4>
          <a:srgbClr val="C97623"/>
        </a:accent4>
        <a:accent5>
          <a:srgbClr val="E5B6AB"/>
        </a:accent5>
        <a:accent6>
          <a:srgbClr val="C77A34"/>
        </a:accent6>
        <a:hlink>
          <a:srgbClr val="FE9B03"/>
        </a:hlink>
        <a:folHlink>
          <a:srgbClr val="EBE077"/>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4380</TotalTime>
  <Pages>10</Pages>
  <Words>4448</Words>
  <Application>Microsoft Macintosh PowerPoint</Application>
  <PresentationFormat>Overhead</PresentationFormat>
  <Paragraphs>660</Paragraphs>
  <Slides>40</Slides>
  <Notes>39</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7" baseType="lpstr">
      <vt:lpstr>Zapf Dingbats</vt:lpstr>
      <vt:lpstr>Arial</vt:lpstr>
      <vt:lpstr>Helvetica</vt:lpstr>
      <vt:lpstr>Monotype Sorts</vt:lpstr>
      <vt:lpstr>Symbol</vt:lpstr>
      <vt:lpstr>cs570_Blue_template</vt:lpstr>
      <vt:lpstr>Equation</vt:lpstr>
      <vt:lpstr>3D Vision</vt:lpstr>
      <vt:lpstr>Lecture Outline</vt:lpstr>
      <vt:lpstr>Problem and Assumptions</vt:lpstr>
      <vt:lpstr>Camera Model</vt:lpstr>
      <vt:lpstr>Linear Version of Perspective Projection</vt:lpstr>
      <vt:lpstr>Direct Parameter Method</vt:lpstr>
      <vt:lpstr>Linear Equations</vt:lpstr>
      <vt:lpstr>Homogeneous System</vt:lpstr>
      <vt:lpstr>SVD: definition</vt:lpstr>
      <vt:lpstr>SVD: properties</vt:lpstr>
      <vt:lpstr>SVD: definition</vt:lpstr>
      <vt:lpstr>SVD: Application 1</vt:lpstr>
      <vt:lpstr>SVD: Application 2</vt:lpstr>
      <vt:lpstr>SVD: Application 3</vt:lpstr>
      <vt:lpstr>Homogeneous System</vt:lpstr>
      <vt:lpstr>Scale Factor and Aspect Ratio</vt:lpstr>
      <vt:lpstr>Rotation R and Translation T</vt:lpstr>
      <vt:lpstr>Find the sign s</vt:lpstr>
      <vt:lpstr>Rotation R : Orthogonality</vt:lpstr>
      <vt:lpstr>Find Tz, Fx and Fy</vt:lpstr>
      <vt:lpstr>Direct parameter Calibration Summary</vt:lpstr>
      <vt:lpstr>Discussions</vt:lpstr>
      <vt:lpstr>Break</vt:lpstr>
      <vt:lpstr>Estimating the Image Center</vt:lpstr>
      <vt:lpstr>Estimating the Image Center</vt:lpstr>
      <vt:lpstr>Estimating the Image Center</vt:lpstr>
      <vt:lpstr>Estimating the Image Center</vt:lpstr>
      <vt:lpstr>Estimating the Image Center</vt:lpstr>
      <vt:lpstr>Estimating the Image Center</vt:lpstr>
      <vt:lpstr>Estimating the Image Center</vt:lpstr>
      <vt:lpstr>Estimating the Image Center</vt:lpstr>
      <vt:lpstr>Direct parameter Calibration Summary</vt:lpstr>
      <vt:lpstr>Remaining Issues and Possible Solution</vt:lpstr>
      <vt:lpstr>Linear Matrix Equation of perspective projection</vt:lpstr>
      <vt:lpstr>Projection Matrix  M</vt:lpstr>
      <vt:lpstr>Step 1:  Estimation of projection matrix</vt:lpstr>
      <vt:lpstr>Step 2: Computing camera parameters</vt:lpstr>
      <vt:lpstr>Comparisons</vt:lpstr>
      <vt:lpstr>Guidelines for Calibration</vt:lpstr>
      <vt:lpstr>Next</vt:lpstr>
    </vt:vector>
  </TitlesOfParts>
  <Company>University of Massachusetts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subject/>
  <dc:creator>Computer Science</dc:creator>
  <cp:keywords/>
  <dc:description/>
  <cp:lastModifiedBy>Zhigang Zhu</cp:lastModifiedBy>
  <cp:revision>614</cp:revision>
  <cp:lastPrinted>1998-04-28T16:32:46Z</cp:lastPrinted>
  <dcterms:created xsi:type="dcterms:W3CDTF">2001-08-25T03:00:53Z</dcterms:created>
  <dcterms:modified xsi:type="dcterms:W3CDTF">2022-01-24T20:29:24Z</dcterms:modified>
</cp:coreProperties>
</file>