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3"/>
  </p:notesMasterIdLst>
  <p:handoutMasterIdLst>
    <p:handoutMasterId r:id="rId64"/>
  </p:handoutMasterIdLst>
  <p:sldIdLst>
    <p:sldId id="341" r:id="rId2"/>
    <p:sldId id="342" r:id="rId3"/>
    <p:sldId id="480" r:id="rId4"/>
    <p:sldId id="483" r:id="rId5"/>
    <p:sldId id="484" r:id="rId6"/>
    <p:sldId id="485" r:id="rId7"/>
    <p:sldId id="486" r:id="rId8"/>
    <p:sldId id="487" r:id="rId9"/>
    <p:sldId id="469" r:id="rId10"/>
    <p:sldId id="455" r:id="rId11"/>
    <p:sldId id="467" r:id="rId12"/>
    <p:sldId id="456" r:id="rId13"/>
    <p:sldId id="468" r:id="rId14"/>
    <p:sldId id="454" r:id="rId15"/>
    <p:sldId id="471" r:id="rId16"/>
    <p:sldId id="481" r:id="rId17"/>
    <p:sldId id="470" r:id="rId18"/>
    <p:sldId id="472" r:id="rId19"/>
    <p:sldId id="473" r:id="rId20"/>
    <p:sldId id="474" r:id="rId21"/>
    <p:sldId id="475" r:id="rId22"/>
    <p:sldId id="511" r:id="rId23"/>
    <p:sldId id="519" r:id="rId24"/>
    <p:sldId id="459" r:id="rId25"/>
    <p:sldId id="458" r:id="rId26"/>
    <p:sldId id="460" r:id="rId27"/>
    <p:sldId id="461" r:id="rId28"/>
    <p:sldId id="464" r:id="rId29"/>
    <p:sldId id="462" r:id="rId30"/>
    <p:sldId id="482" r:id="rId31"/>
    <p:sldId id="463" r:id="rId32"/>
    <p:sldId id="465" r:id="rId33"/>
    <p:sldId id="512" r:id="rId34"/>
    <p:sldId id="466" r:id="rId35"/>
    <p:sldId id="477" r:id="rId36"/>
    <p:sldId id="478" r:id="rId37"/>
    <p:sldId id="479" r:id="rId38"/>
    <p:sldId id="488" r:id="rId39"/>
    <p:sldId id="489" r:id="rId40"/>
    <p:sldId id="490" r:id="rId41"/>
    <p:sldId id="491" r:id="rId42"/>
    <p:sldId id="492" r:id="rId43"/>
    <p:sldId id="493" r:id="rId44"/>
    <p:sldId id="494" r:id="rId45"/>
    <p:sldId id="495" r:id="rId46"/>
    <p:sldId id="496" r:id="rId47"/>
    <p:sldId id="497" r:id="rId48"/>
    <p:sldId id="498" r:id="rId49"/>
    <p:sldId id="499" r:id="rId50"/>
    <p:sldId id="500" r:id="rId51"/>
    <p:sldId id="513" r:id="rId52"/>
    <p:sldId id="501" r:id="rId53"/>
    <p:sldId id="502" r:id="rId54"/>
    <p:sldId id="503" r:id="rId55"/>
    <p:sldId id="504" r:id="rId56"/>
    <p:sldId id="505" r:id="rId57"/>
    <p:sldId id="506" r:id="rId58"/>
    <p:sldId id="507" r:id="rId59"/>
    <p:sldId id="508" r:id="rId60"/>
    <p:sldId id="509" r:id="rId61"/>
    <p:sldId id="510" r:id="rId62"/>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0066FF"/>
    <a:srgbClr val="6666FF"/>
    <a:srgbClr val="B753B0"/>
    <a:srgbClr val="424680"/>
    <a:srgbClr val="D82204"/>
    <a:srgbClr val="FFCC99"/>
    <a:srgbClr val="CC66FF"/>
    <a:srgbClr val="DBD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autoAdjust="0"/>
    <p:restoredTop sz="95952" autoAdjust="0"/>
  </p:normalViewPr>
  <p:slideViewPr>
    <p:cSldViewPr>
      <p:cViewPr varScale="1">
        <p:scale>
          <a:sx n="110" d="100"/>
          <a:sy n="110" d="100"/>
        </p:scale>
        <p:origin x="1472" y="184"/>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3" d="100"/>
          <a:sy n="103" d="100"/>
        </p:scale>
        <p:origin x="-252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1.wmf"/><Relationship Id="rId1" Type="http://schemas.openxmlformats.org/officeDocument/2006/relationships/image" Target="../media/image31.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21.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7.wmf"/><Relationship Id="rId7" Type="http://schemas.openxmlformats.org/officeDocument/2006/relationships/image" Target="../media/image20.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19.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1.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A4EBEED4-C506-475E-BD9E-A1C2FF721BE2}"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049460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1B26CAD0-A54E-44F9-B36B-F56B3EF1E20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92914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62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Binocular (or stereo) geometry is shown in the figure.  The vergence angle is the angle between the two image planes, which for simplicity we assume are aligned so that the y-axes are parallel.  Given either image of the pair, all we can say is that the object point imaged at Pr or Pl is along the respective rays through the lens center.  If in addition we know that Pr and Pl are the image projections of the same object point, then the depth of this point can be computed using triangulation (we will return to this in more detail in the section on motion and stereo).</a:t>
            </a:r>
          </a:p>
          <a:p>
            <a:r>
              <a:rPr lang="en-US"/>
              <a:t>In addition to the camera geometry, the key additional piece of information in stereo vision is the knowledge that Pr and Pl are projections of the same object point.  Given only the two images, the problem in stereo vision is to determine, for a given point in the left image (say), where the projection of this point is in the right image. This is called the correspondence problem.  Many solutions to the correspondence problem have been proposed in the literature, but none have proven entirely satisfactory for general vision (although excellent results can be achieved in many cases).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628775" y="560388"/>
            <a:ext cx="3724275" cy="2794000"/>
          </a:xfrm>
          <a:ln/>
        </p:spPr>
      </p:sp>
      <p:sp>
        <p:nvSpPr>
          <p:cNvPr id="903171" name="Rectangle 3"/>
          <p:cNvSpPr>
            <a:spLocks noGrp="1" noChangeArrowheads="1"/>
          </p:cNvSpPr>
          <p:nvPr>
            <p:ph type="body" idx="1"/>
          </p:nvPr>
        </p:nvSpPr>
        <p:spPr/>
        <p:txBody>
          <a:bodyPr/>
          <a:lstStyle/>
          <a:p>
            <a:r>
              <a:rPr lang="en-US" sz="1100" dirty="0"/>
              <a:t>f = 16 x 512/8 pixels, B = 0.5 m, </a:t>
            </a:r>
            <a:r>
              <a:rPr lang="en-US" sz="1100" dirty="0" err="1"/>
              <a:t>dZ</a:t>
            </a:r>
            <a:r>
              <a:rPr lang="en-US" sz="1100" dirty="0"/>
              <a:t> = Z**2 /</a:t>
            </a:r>
            <a:r>
              <a:rPr lang="en-US" sz="1100"/>
              <a:t>2**9 </a:t>
            </a:r>
            <a:r>
              <a:rPr lang="en-US" sz="1100" dirty="0"/>
              <a:t>* 1 (pixel)  </a:t>
            </a:r>
          </a:p>
          <a:p>
            <a:r>
              <a:rPr lang="en-US" sz="1100" dirty="0"/>
              <a:t>Z (m)	2	4	8	16	32	64</a:t>
            </a:r>
          </a:p>
          <a:p>
            <a:r>
              <a:rPr lang="en-US" sz="1100" dirty="0" err="1"/>
              <a:t>dZ</a:t>
            </a:r>
            <a:r>
              <a:rPr lang="en-US" sz="1100" dirty="0"/>
              <a:t>(m)	1/128	1/32	1/8	½	2	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1026"/>
          <p:cNvSpPr>
            <a:spLocks noGrp="1" noRot="1" noChangeAspect="1" noChangeArrowheads="1" noTextEdit="1"/>
          </p:cNvSpPr>
          <p:nvPr>
            <p:ph type="sldImg"/>
          </p:nvPr>
        </p:nvSpPr>
        <p:spPr>
          <a:xfrm>
            <a:off x="1628775" y="560388"/>
            <a:ext cx="3724275" cy="2794000"/>
          </a:xfrm>
          <a:ln/>
        </p:spPr>
      </p:sp>
      <p:sp>
        <p:nvSpPr>
          <p:cNvPr id="9359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a:xfrm>
            <a:off x="1628775" y="560388"/>
            <a:ext cx="3724275" cy="2794000"/>
          </a:xfrm>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Rot="1" noChangeAspect="1" noChangeArrowheads="1" noTextEdit="1"/>
          </p:cNvSpPr>
          <p:nvPr>
            <p:ph type="sldImg"/>
          </p:nvPr>
        </p:nvSpPr>
        <p:spPr>
          <a:xfrm>
            <a:off x="1628775" y="560388"/>
            <a:ext cx="3724275" cy="2794000"/>
          </a:xfrm>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Rot="1" noChangeAspect="1" noChangeArrowheads="1" noTextEdit="1"/>
          </p:cNvSpPr>
          <p:nvPr>
            <p:ph type="sldImg"/>
          </p:nvPr>
        </p:nvSpPr>
        <p:spPr>
          <a:xfrm>
            <a:off x="1628775" y="560388"/>
            <a:ext cx="3724275" cy="2794000"/>
          </a:xfrm>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a:xfrm>
            <a:off x="1628775" y="560388"/>
            <a:ext cx="3724275" cy="2794000"/>
          </a:xfrm>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noTextEdit="1"/>
          </p:cNvSpPr>
          <p:nvPr>
            <p:ph type="sldImg"/>
          </p:nvPr>
        </p:nvSpPr>
        <p:spPr>
          <a:xfrm>
            <a:off x="1628775" y="560388"/>
            <a:ext cx="3724275" cy="2794000"/>
          </a:xfrm>
          <a:ln/>
        </p:spPr>
      </p:sp>
      <p:sp>
        <p:nvSpPr>
          <p:cNvPr id="94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Rot="1" noChangeAspect="1" noChangeArrowheads="1" noTextEdit="1"/>
          </p:cNvSpPr>
          <p:nvPr>
            <p:ph type="sldImg"/>
          </p:nvPr>
        </p:nvSpPr>
        <p:spPr>
          <a:xfrm>
            <a:off x="1628775" y="560388"/>
            <a:ext cx="3724275" cy="2794000"/>
          </a:xfrm>
          <a:ln/>
        </p:spPr>
      </p:sp>
      <p:sp>
        <p:nvSpPr>
          <p:cNvPr id="948227" name="Rectangle 3"/>
          <p:cNvSpPr>
            <a:spLocks noGrp="1" noChangeArrowheads="1"/>
          </p:cNvSpPr>
          <p:nvPr>
            <p:ph type="body" idx="1"/>
          </p:nvPr>
        </p:nvSpPr>
        <p:spPr/>
        <p:txBody>
          <a:bodyPr/>
          <a:lstStyle/>
          <a:p>
            <a:r>
              <a:rPr lang="en-US" dirty="0"/>
              <a:t>Fixation stereo does not change the fact that depth resolution is inversely proportional to square of depth </a:t>
            </a:r>
          </a:p>
          <a:p>
            <a:r>
              <a:rPr lang="en-US" dirty="0"/>
              <a:t>Since the increasing rate of the disparity decreases with the distance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23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03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Left: reference camera</a:t>
            </a:r>
          </a:p>
          <a:p>
            <a:r>
              <a:rPr lang="en-US" dirty="0"/>
              <a:t>T: Vector in the left camera system </a:t>
            </a:r>
          </a:p>
          <a:p>
            <a:r>
              <a:rPr lang="en-US" dirty="0"/>
              <a:t>R: from Left to right</a:t>
            </a:r>
          </a:p>
          <a:p>
            <a:endParaRPr lang="en-US" dirty="0"/>
          </a:p>
          <a:p>
            <a:r>
              <a:rPr lang="en-US" dirty="0"/>
              <a:t>Image coordinates: in projective space</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44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64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The projection of </a:t>
            </a:r>
            <a:r>
              <a:rPr lang="en-US" dirty="0" err="1"/>
              <a:t>TxPl</a:t>
            </a:r>
            <a:r>
              <a:rPr lang="en-US" dirty="0"/>
              <a:t> in vector (Pl-T) is zero</a:t>
            </a:r>
          </a:p>
          <a:p>
            <a:endParaRPr lang="en-US" dirty="0"/>
          </a:p>
          <a:p>
            <a:r>
              <a:rPr lang="en-US" dirty="0"/>
              <a:t>Note: the epipolar line about pr will pass through pl IFF R = I , which says</a:t>
            </a:r>
          </a:p>
          <a:p>
            <a:endParaRPr lang="en-US" dirty="0"/>
          </a:p>
          <a:p>
            <a:r>
              <a:rPr lang="en-US" dirty="0" err="1"/>
              <a:t>p</a:t>
            </a:r>
            <a:r>
              <a:rPr lang="en-US" baseline="-25000" dirty="0" err="1"/>
              <a:t>l</a:t>
            </a:r>
            <a:r>
              <a:rPr lang="en-US" baseline="30000" dirty="0" err="1"/>
              <a:t>T</a:t>
            </a:r>
            <a:r>
              <a:rPr lang="en-US" baseline="30000" dirty="0"/>
              <a:t> </a:t>
            </a:r>
            <a:r>
              <a:rPr lang="en-US" dirty="0"/>
              <a:t>S p</a:t>
            </a:r>
            <a:r>
              <a:rPr lang="en-US" baseline="-25000" dirty="0"/>
              <a:t>l</a:t>
            </a:r>
            <a:r>
              <a:rPr lang="en-US" dirty="0"/>
              <a:t> ==  0</a:t>
            </a:r>
          </a:p>
          <a:p>
            <a:endParaRPr lang="en-US" dirty="0"/>
          </a:p>
          <a:p>
            <a:r>
              <a:rPr lang="en-US" dirty="0"/>
              <a:t>It is the FOE geometry in visual motion. Otherwise, NOT!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26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(0). Essential Equation represents actually the epipolar plane in either the left or the right image</a:t>
            </a:r>
          </a:p>
          <a:p>
            <a:endParaRPr lang="en-US" dirty="0"/>
          </a:p>
          <a:p>
            <a:r>
              <a:rPr lang="en-US" dirty="0"/>
              <a:t>(1). Epipolar line in the right image given pl</a:t>
            </a:r>
          </a:p>
          <a:p>
            <a:r>
              <a:rPr lang="en-US" dirty="0"/>
              <a:t>	(</a:t>
            </a:r>
            <a:r>
              <a:rPr lang="en-US" dirty="0" err="1"/>
              <a:t>Ep</a:t>
            </a:r>
            <a:r>
              <a:rPr lang="en-US" baseline="-25000" dirty="0" err="1"/>
              <a:t>l</a:t>
            </a:r>
            <a:r>
              <a:rPr lang="en-US" dirty="0"/>
              <a:t>)</a:t>
            </a:r>
            <a:r>
              <a:rPr lang="en-US" baseline="30000" dirty="0" err="1"/>
              <a:t>T</a:t>
            </a:r>
            <a:r>
              <a:rPr lang="en-US" dirty="0" err="1"/>
              <a:t>p</a:t>
            </a:r>
            <a:r>
              <a:rPr lang="en-US" baseline="-25000" dirty="0" err="1"/>
              <a:t>r</a:t>
            </a:r>
            <a:r>
              <a:rPr lang="en-US" dirty="0"/>
              <a:t>=0</a:t>
            </a:r>
          </a:p>
          <a:p>
            <a:r>
              <a:rPr lang="en-US" dirty="0"/>
              <a:t>	</a:t>
            </a:r>
            <a:r>
              <a:rPr lang="en-US" dirty="0" err="1"/>
              <a:t>zr</a:t>
            </a:r>
            <a:r>
              <a:rPr lang="en-US" dirty="0"/>
              <a:t> = </a:t>
            </a:r>
            <a:r>
              <a:rPr lang="en-US" dirty="0" err="1"/>
              <a:t>fr</a:t>
            </a:r>
            <a:endParaRPr lang="en-US" dirty="0"/>
          </a:p>
          <a:p>
            <a:r>
              <a:rPr lang="en-US" dirty="0"/>
              <a:t>	extension of the equations  in pr = (</a:t>
            </a:r>
            <a:r>
              <a:rPr lang="en-US" dirty="0" err="1"/>
              <a:t>xr,yr,fr</a:t>
            </a:r>
            <a:r>
              <a:rPr lang="en-US" dirty="0"/>
              <a:t>)</a:t>
            </a:r>
          </a:p>
          <a:p>
            <a:endParaRPr lang="en-US" dirty="0"/>
          </a:p>
          <a:p>
            <a:r>
              <a:rPr lang="en-US" dirty="0"/>
              <a:t>(2). Epipolar line in the left image given pr</a:t>
            </a:r>
          </a:p>
          <a:p>
            <a:r>
              <a:rPr lang="en-US" dirty="0"/>
              <a:t>	(</a:t>
            </a:r>
            <a:r>
              <a:rPr lang="en-US" dirty="0" err="1"/>
              <a:t>p</a:t>
            </a:r>
            <a:r>
              <a:rPr lang="en-US" baseline="-25000" dirty="0" err="1"/>
              <a:t>r</a:t>
            </a:r>
            <a:r>
              <a:rPr lang="en-US" baseline="30000" dirty="0" err="1"/>
              <a:t>T</a:t>
            </a:r>
            <a:r>
              <a:rPr lang="en-US" dirty="0" err="1"/>
              <a:t>E</a:t>
            </a:r>
            <a:r>
              <a:rPr lang="en-US" dirty="0"/>
              <a:t>) p</a:t>
            </a:r>
            <a:r>
              <a:rPr lang="en-US" baseline="-25000" dirty="0"/>
              <a:t>l</a:t>
            </a:r>
            <a:r>
              <a:rPr lang="en-US" dirty="0"/>
              <a:t>=0</a:t>
            </a:r>
          </a:p>
          <a:p>
            <a:r>
              <a:rPr lang="en-US" dirty="0"/>
              <a:t>	</a:t>
            </a:r>
            <a:r>
              <a:rPr lang="en-US" dirty="0" err="1"/>
              <a:t>zl</a:t>
            </a:r>
            <a:r>
              <a:rPr lang="en-US" dirty="0"/>
              <a:t> = fl</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85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Ml and </a:t>
            </a:r>
            <a:r>
              <a:rPr lang="en-US" dirty="0" err="1"/>
              <a:t>Mr</a:t>
            </a:r>
            <a:r>
              <a:rPr lang="en-US" dirty="0"/>
              <a:t> are intrinsic matrix of the left and the right cameras</a:t>
            </a:r>
          </a:p>
          <a:p>
            <a:endParaRPr lang="en-US" dirty="0"/>
          </a:p>
          <a:p>
            <a:r>
              <a:rPr lang="en-US" dirty="0" err="1"/>
              <a:t>fx</a:t>
            </a:r>
            <a:r>
              <a:rPr lang="en-US" dirty="0"/>
              <a:t> = f/</a:t>
            </a:r>
            <a:r>
              <a:rPr lang="en-US" dirty="0" err="1"/>
              <a:t>sx</a:t>
            </a:r>
            <a:r>
              <a:rPr lang="en-US" dirty="0"/>
              <a:t>, </a:t>
            </a:r>
            <a:r>
              <a:rPr lang="en-US" dirty="0" err="1"/>
              <a:t>fy</a:t>
            </a:r>
            <a:r>
              <a:rPr lang="en-US" dirty="0"/>
              <a:t> = f/</a:t>
            </a:r>
            <a:r>
              <a:rPr lang="en-US" dirty="0" err="1"/>
              <a:t>sy</a:t>
            </a:r>
            <a:endParaRPr lang="en-US" dirty="0"/>
          </a:p>
          <a:p>
            <a:endParaRPr lang="en-US" dirty="0"/>
          </a:p>
          <a:p>
            <a:r>
              <a:rPr lang="en-US" dirty="0"/>
              <a:t>P-bar = (-</a:t>
            </a:r>
            <a:r>
              <a:rPr lang="en-US" dirty="0" err="1"/>
              <a:t>fx</a:t>
            </a:r>
            <a:r>
              <a:rPr lang="en-US" dirty="0"/>
              <a:t>*</a:t>
            </a:r>
            <a:r>
              <a:rPr lang="en-US" dirty="0" err="1"/>
              <a:t>x+f</a:t>
            </a:r>
            <a:r>
              <a:rPr lang="en-US" dirty="0"/>
              <a:t>*ox,</a:t>
            </a:r>
            <a:r>
              <a:rPr lang="en-US" baseline="0" dirty="0"/>
              <a:t> -</a:t>
            </a:r>
            <a:r>
              <a:rPr lang="en-US" baseline="0" dirty="0" err="1"/>
              <a:t>fy</a:t>
            </a:r>
            <a:r>
              <a:rPr lang="en-US" baseline="0" dirty="0"/>
              <a:t>*</a:t>
            </a:r>
            <a:r>
              <a:rPr lang="en-US" baseline="0" dirty="0" err="1"/>
              <a:t>y+f</a:t>
            </a:r>
            <a:r>
              <a:rPr lang="en-US" baseline="0" dirty="0"/>
              <a:t>*</a:t>
            </a:r>
            <a:r>
              <a:rPr lang="en-US" baseline="0" dirty="0" err="1"/>
              <a:t>oy</a:t>
            </a:r>
            <a:r>
              <a:rPr lang="en-US" baseline="0" dirty="0"/>
              <a:t>, f</a:t>
            </a:r>
            <a:r>
              <a:rPr lang="en-US" dirty="0"/>
              <a:t>) = (-x/</a:t>
            </a:r>
            <a:r>
              <a:rPr lang="en-US" dirty="0" err="1"/>
              <a:t>sx+ox</a:t>
            </a:r>
            <a:r>
              <a:rPr lang="en-US" dirty="0"/>
              <a:t>,</a:t>
            </a:r>
            <a:r>
              <a:rPr lang="en-US" baseline="0" dirty="0"/>
              <a:t> -y/</a:t>
            </a:r>
            <a:r>
              <a:rPr lang="en-US" baseline="0" dirty="0" err="1"/>
              <a:t>sy+oy</a:t>
            </a:r>
            <a:r>
              <a:rPr lang="en-US" baseline="0" dirty="0"/>
              <a:t>, 1)</a:t>
            </a:r>
            <a:endParaRPr lang="en-US" dirty="0"/>
          </a:p>
          <a:p>
            <a:r>
              <a:rPr lang="en-US" dirty="0" err="1"/>
              <a:t>Xim</a:t>
            </a:r>
            <a:r>
              <a:rPr lang="en-US" dirty="0"/>
              <a:t> = x1/x3, </a:t>
            </a:r>
            <a:r>
              <a:rPr lang="en-US" dirty="0" err="1"/>
              <a:t>yim</a:t>
            </a:r>
            <a:r>
              <a:rPr lang="en-US" dirty="0"/>
              <a:t> = x2/x3</a:t>
            </a:r>
          </a:p>
          <a:p>
            <a:r>
              <a:rPr lang="en-US" dirty="0"/>
              <a:t>(x1, x2, x3)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46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(x1, x2, x3) &lt;=&gt;  (x1/x3, x2/x3, 1)</a:t>
            </a:r>
          </a:p>
          <a:p>
            <a:endParaRPr lang="en-US"/>
          </a:p>
          <a:p>
            <a:r>
              <a:rPr lang="en-US"/>
              <a:t>When you find an epipole, always scale the third coordinate to 1 in this notation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05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Why a homogeneous system? </a:t>
            </a:r>
          </a:p>
          <a:p>
            <a:endParaRPr lang="en-US"/>
          </a:p>
          <a:p>
            <a:r>
              <a:rPr lang="en-US"/>
              <a:t>Expand the F equation on blackboard</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46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(1) </a:t>
            </a:r>
            <a:r>
              <a:rPr lang="en-US" dirty="0" err="1"/>
              <a:t>Epipole</a:t>
            </a:r>
            <a:r>
              <a:rPr lang="en-US" dirty="0"/>
              <a:t> on the left image</a:t>
            </a:r>
          </a:p>
          <a:p>
            <a:endParaRPr lang="en-US" dirty="0"/>
          </a:p>
          <a:p>
            <a:r>
              <a:rPr lang="en-US" dirty="0"/>
              <a:t>dot product of two vector pr , </a:t>
            </a:r>
            <a:r>
              <a:rPr lang="en-US" dirty="0" err="1"/>
              <a:t>Fel</a:t>
            </a:r>
            <a:r>
              <a:rPr lang="en-US" dirty="0"/>
              <a:t> = </a:t>
            </a:r>
            <a:r>
              <a:rPr lang="en-US" dirty="0" err="1"/>
              <a:t>ql</a:t>
            </a:r>
            <a:endParaRPr lang="en-US" dirty="0"/>
          </a:p>
          <a:p>
            <a:endParaRPr lang="en-US" dirty="0"/>
          </a:p>
          <a:p>
            <a:r>
              <a:rPr lang="en-US" dirty="0"/>
              <a:t>F is not zero matrix</a:t>
            </a:r>
          </a:p>
          <a:p>
            <a:r>
              <a:rPr lang="en-US" dirty="0"/>
              <a:t>pr could be anything </a:t>
            </a:r>
          </a:p>
          <a:p>
            <a:r>
              <a:rPr lang="en-US" dirty="0" err="1"/>
              <a:t>ql</a:t>
            </a:r>
            <a:r>
              <a:rPr lang="en-US" dirty="0"/>
              <a:t> must be zero vector</a:t>
            </a:r>
          </a:p>
          <a:p>
            <a:endParaRPr lang="en-US" dirty="0"/>
          </a:p>
          <a:p>
            <a:r>
              <a:rPr lang="en-US" dirty="0" err="1"/>
              <a:t>Fel</a:t>
            </a:r>
            <a:r>
              <a:rPr lang="en-US" dirty="0"/>
              <a:t> = 0 =&gt; </a:t>
            </a:r>
            <a:r>
              <a:rPr lang="en-US" dirty="0" err="1"/>
              <a:t>FtFel</a:t>
            </a:r>
            <a:r>
              <a:rPr lang="en-US" dirty="0"/>
              <a:t> = 0</a:t>
            </a:r>
          </a:p>
          <a:p>
            <a:endParaRPr lang="en-US" dirty="0"/>
          </a:p>
          <a:p>
            <a:r>
              <a:rPr lang="en-US" dirty="0"/>
              <a:t>F = </a:t>
            </a:r>
            <a:r>
              <a:rPr lang="en-US" dirty="0" err="1"/>
              <a:t>UDVt</a:t>
            </a:r>
            <a:endParaRPr lang="en-US" dirty="0"/>
          </a:p>
          <a:p>
            <a:endParaRPr lang="en-US" dirty="0"/>
          </a:p>
          <a:p>
            <a:r>
              <a:rPr lang="en-US" dirty="0"/>
              <a:t>Columns of V  are the eigenvectors of </a:t>
            </a:r>
            <a:r>
              <a:rPr lang="en-US" dirty="0" err="1"/>
              <a:t>FtF</a:t>
            </a:r>
            <a:r>
              <a:rPr lang="en-US" dirty="0"/>
              <a:t>  =&gt; The solution is the eigenvector corresponding to the null </a:t>
            </a:r>
            <a:r>
              <a:rPr lang="en-US" dirty="0" err="1"/>
              <a:t>eigenvalue</a:t>
            </a:r>
            <a:r>
              <a:rPr lang="en-US" dirty="0"/>
              <a:t> 0.</a:t>
            </a:r>
          </a:p>
          <a:p>
            <a:endParaRPr lang="en-US" dirty="0"/>
          </a:p>
          <a:p>
            <a:endParaRPr lang="en-US" dirty="0"/>
          </a:p>
          <a:p>
            <a:r>
              <a:rPr lang="en-US" dirty="0"/>
              <a:t>(2) </a:t>
            </a:r>
            <a:r>
              <a:rPr lang="en-US" dirty="0" err="1"/>
              <a:t>Epipole</a:t>
            </a:r>
            <a:r>
              <a:rPr lang="en-US" dirty="0"/>
              <a:t> on the right image</a:t>
            </a:r>
          </a:p>
          <a:p>
            <a:endParaRPr lang="en-US" dirty="0"/>
          </a:p>
          <a:p>
            <a:r>
              <a:rPr lang="en-US" dirty="0"/>
              <a:t>Do the similar thing to </a:t>
            </a:r>
            <a:r>
              <a:rPr lang="en-US" dirty="0" err="1"/>
              <a:t>er</a:t>
            </a:r>
            <a:endParaRPr lang="en-US" dirty="0"/>
          </a:p>
          <a:p>
            <a:pPr>
              <a:buFont typeface="Symbol" pitchFamily="18" charset="2"/>
              <a:buChar char="Þ"/>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67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23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628775" y="560388"/>
            <a:ext cx="3724275" cy="2794000"/>
          </a:xfrm>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43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64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68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(0). Essential Equation represents actually the epipolar plane in either the left or the right image</a:t>
            </a:r>
          </a:p>
          <a:p>
            <a:endParaRPr lang="en-US"/>
          </a:p>
          <a:p>
            <a:r>
              <a:rPr lang="en-US"/>
              <a:t>(1). Epipolar line in the right image given pl</a:t>
            </a:r>
          </a:p>
          <a:p>
            <a:r>
              <a:rPr lang="en-US"/>
              <a:t>	(Ep</a:t>
            </a:r>
            <a:r>
              <a:rPr lang="en-US" baseline="-25000"/>
              <a:t>l</a:t>
            </a:r>
            <a:r>
              <a:rPr lang="en-US"/>
              <a:t>)</a:t>
            </a:r>
            <a:r>
              <a:rPr lang="en-US" baseline="30000"/>
              <a:t>T</a:t>
            </a:r>
            <a:r>
              <a:rPr lang="en-US"/>
              <a:t>p</a:t>
            </a:r>
            <a:r>
              <a:rPr lang="en-US" baseline="-25000"/>
              <a:t>r</a:t>
            </a:r>
            <a:r>
              <a:rPr lang="en-US"/>
              <a:t>=0</a:t>
            </a:r>
          </a:p>
          <a:p>
            <a:r>
              <a:rPr lang="en-US"/>
              <a:t>	zr = fr</a:t>
            </a:r>
          </a:p>
          <a:p>
            <a:r>
              <a:rPr lang="en-US"/>
              <a:t>	extension of the equations  in pr = (xr,yr,fr)</a:t>
            </a:r>
          </a:p>
          <a:p>
            <a:endParaRPr lang="en-US"/>
          </a:p>
          <a:p>
            <a:r>
              <a:rPr lang="en-US"/>
              <a:t>(2). Epipolar line in the left image given pr</a:t>
            </a:r>
          </a:p>
          <a:p>
            <a:r>
              <a:rPr lang="en-US"/>
              <a:t>	(p</a:t>
            </a:r>
            <a:r>
              <a:rPr lang="en-US" baseline="-25000"/>
              <a:t>r</a:t>
            </a:r>
            <a:r>
              <a:rPr lang="en-US" baseline="30000"/>
              <a:t>T</a:t>
            </a:r>
            <a:r>
              <a:rPr lang="en-US"/>
              <a:t>E) p</a:t>
            </a:r>
            <a:r>
              <a:rPr lang="en-US" baseline="-25000"/>
              <a:t>l</a:t>
            </a:r>
            <a:r>
              <a:rPr lang="en-US"/>
              <a:t>=0</a:t>
            </a:r>
          </a:p>
          <a:p>
            <a:r>
              <a:rPr lang="en-US"/>
              <a:t>	zl = fl</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89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09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3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50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7139"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9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12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a:xfrm>
            <a:off x="1628775" y="560388"/>
            <a:ext cx="3724275" cy="2794000"/>
          </a:xfrm>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32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Homework 4 will use this pair</a:t>
            </a:r>
          </a:p>
          <a:p>
            <a:endParaRPr lang="en-US" dirty="0"/>
          </a:p>
          <a:p>
            <a:r>
              <a:rPr lang="en-US" dirty="0"/>
              <a:t>(1) Estimate F</a:t>
            </a:r>
          </a:p>
          <a:p>
            <a:endParaRPr lang="en-US" dirty="0"/>
          </a:p>
          <a:p>
            <a:r>
              <a:rPr lang="en-US" dirty="0"/>
              <a:t>(2) Find correspondences using correlation and features</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53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73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94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14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35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55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76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96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17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Rot="1" noChangeAspect="1" noChangeArrowheads="1" noTextEdit="1"/>
          </p:cNvSpPr>
          <p:nvPr>
            <p:ph type="sldImg"/>
          </p:nvPr>
        </p:nvSpPr>
        <p:spPr>
          <a:xfrm>
            <a:off x="1628775" y="560388"/>
            <a:ext cx="3724275" cy="2794000"/>
          </a:xfrm>
          <a:ln/>
        </p:spPr>
      </p:sp>
      <p:sp>
        <p:nvSpPr>
          <p:cNvPr id="96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376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58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Can be used in stereo from a moving camera</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785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Uncalibrated camera</a:t>
            </a:r>
          </a:p>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99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2195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Rot="1" noChangeAspect="1" noChangeArrowheads="1" noTextEdit="1"/>
          </p:cNvSpPr>
          <p:nvPr>
            <p:ph type="sldImg"/>
          </p:nvPr>
        </p:nvSpPr>
        <p:spPr>
          <a:xfrm>
            <a:off x="1628775" y="560388"/>
            <a:ext cx="3724275" cy="2794000"/>
          </a:xfrm>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Rot="1" noChangeAspect="1" noChangeArrowheads="1" noTextEdit="1"/>
          </p:cNvSpPr>
          <p:nvPr>
            <p:ph type="sldImg"/>
          </p:nvPr>
        </p:nvSpPr>
        <p:spPr>
          <a:xfrm>
            <a:off x="1628775" y="560388"/>
            <a:ext cx="3724275" cy="2794000"/>
          </a:xfrm>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1026"/>
          <p:cNvSpPr>
            <a:spLocks noGrp="1" noRot="1" noChangeAspect="1" noChangeArrowheads="1" noTextEdit="1"/>
          </p:cNvSpPr>
          <p:nvPr>
            <p:ph type="sldImg"/>
          </p:nvPr>
        </p:nvSpPr>
        <p:spPr>
          <a:xfrm>
            <a:off x="1628775" y="560388"/>
            <a:ext cx="3724275" cy="2794000"/>
          </a:xfrm>
          <a:ln/>
        </p:spPr>
      </p:sp>
      <p:sp>
        <p:nvSpPr>
          <p:cNvPr id="974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noTextEdit="1"/>
          </p:cNvSpPr>
          <p:nvPr>
            <p:ph type="sldImg"/>
          </p:nvPr>
        </p:nvSpPr>
        <p:spPr>
          <a:xfrm>
            <a:off x="1628775" y="560388"/>
            <a:ext cx="3724275" cy="2794000"/>
          </a:xfrm>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cs.engr.ccny.cuny.edu/~zhu/CitySeeds/VisionProjects/Vision-Projects-Idea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0.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 Id="rId9" Type="http://schemas.openxmlformats.org/officeDocument/2006/relationships/image" Target="../media/image1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8.wmf"/><Relationship Id="rId18" Type="http://schemas.openxmlformats.org/officeDocument/2006/relationships/oleObject" Target="../embeddings/oleObject15.bin"/><Relationship Id="rId3" Type="http://schemas.openxmlformats.org/officeDocument/2006/relationships/notesSlide" Target="../notesSlides/notesSlide22.xml"/><Relationship Id="rId7" Type="http://schemas.openxmlformats.org/officeDocument/2006/relationships/image" Target="../media/image16.wmf"/><Relationship Id="rId12" Type="http://schemas.openxmlformats.org/officeDocument/2006/relationships/oleObject" Target="../embeddings/oleObject12.bin"/><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2.wmf"/><Relationship Id="rId5" Type="http://schemas.openxmlformats.org/officeDocument/2006/relationships/image" Target="../media/image15.wmf"/><Relationship Id="rId15" Type="http://schemas.openxmlformats.org/officeDocument/2006/relationships/image" Target="../media/image19.wmf"/><Relationship Id="rId10" Type="http://schemas.openxmlformats.org/officeDocument/2006/relationships/oleObject" Target="../embeddings/oleObject11.bin"/><Relationship Id="rId19"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17.wmf"/><Relationship Id="rId1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5.wmf"/><Relationship Id="rId3" Type="http://schemas.openxmlformats.org/officeDocument/2006/relationships/notesSlide" Target="../notesSlides/notesSlide24.xml"/><Relationship Id="rId7" Type="http://schemas.openxmlformats.org/officeDocument/2006/relationships/image" Target="../media/image22.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19.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3.wmf"/><Relationship Id="rId1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25.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1.wmf"/><Relationship Id="rId4" Type="http://schemas.openxmlformats.org/officeDocument/2006/relationships/oleObject" Target="../embeddings/oleObject23.bin"/><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6.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1.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7.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1.bin"/><Relationship Id="rId11" Type="http://schemas.openxmlformats.org/officeDocument/2006/relationships/image" Target="../media/image33.wmf"/><Relationship Id="rId5" Type="http://schemas.openxmlformats.org/officeDocument/2006/relationships/image" Target="../media/image31.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32.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image" Target="../media/image19.wmf"/><Relationship Id="rId4" Type="http://schemas.openxmlformats.org/officeDocument/2006/relationships/oleObject" Target="../embeddings/oleObject34.bin"/><Relationship Id="rId9" Type="http://schemas.openxmlformats.org/officeDocument/2006/relationships/image" Target="../media/image34.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0.wmf"/><Relationship Id="rId3" Type="http://schemas.openxmlformats.org/officeDocument/2006/relationships/notesSlide" Target="../notesSlides/notesSlide38.xml"/><Relationship Id="rId7" Type="http://schemas.openxmlformats.org/officeDocument/2006/relationships/image" Target="../media/image37.wmf"/><Relationship Id="rId12"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8.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8.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ri.cmu.edu/pubs/pub_2449.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www.ri.cmu.edu/people/kanade_takeo.html"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a:solidFill>
                  <a:srgbClr val="D82204"/>
                </a:solidFill>
              </a:rPr>
              <a:t>Topic 3 of Part II</a:t>
            </a:r>
          </a:p>
          <a:p>
            <a:pPr algn="ctr">
              <a:lnSpc>
                <a:spcPct val="90000"/>
              </a:lnSpc>
              <a:buFont typeface="Zapf Dingbats" charset="2"/>
              <a:buNone/>
            </a:pPr>
            <a:r>
              <a:rPr lang="en-US" sz="3200">
                <a:solidFill>
                  <a:srgbClr val="D82204"/>
                </a:solidFill>
              </a:rPr>
              <a:t>Stereo Vision</a:t>
            </a:r>
          </a:p>
        </p:txBody>
      </p:sp>
      <p:sp>
        <p:nvSpPr>
          <p:cNvPr id="191502" name="Rectangle 14"/>
          <p:cNvSpPr>
            <a:spLocks noChangeArrowheads="1"/>
          </p:cNvSpPr>
          <p:nvPr/>
        </p:nvSpPr>
        <p:spPr bwMode="auto">
          <a:xfrm>
            <a:off x="3648076" y="1420813"/>
            <a:ext cx="2125903"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471</a:t>
            </a:r>
          </a:p>
          <a:p>
            <a:pPr algn="ctr"/>
            <a:r>
              <a:rPr lang="en-US" sz="2800" b="0" i="1" dirty="0">
                <a:solidFill>
                  <a:srgbClr val="0066FF"/>
                </a:solidFill>
              </a:rPr>
              <a:t>Spring 2022</a:t>
            </a:r>
          </a:p>
        </p:txBody>
      </p:sp>
      <p:pic>
        <p:nvPicPr>
          <p:cNvPr id="191506" name="Picture 18" descr="StereoIcon"/>
          <p:cNvPicPr>
            <a:picLocks noChangeAspect="1" noChangeArrowheads="1"/>
          </p:cNvPicPr>
          <p:nvPr/>
        </p:nvPicPr>
        <p:blipFill>
          <a:blip r:embed="rId3" cstate="print"/>
          <a:srcRect/>
          <a:stretch>
            <a:fillRect/>
          </a:stretch>
        </p:blipFill>
        <p:spPr bwMode="auto">
          <a:xfrm>
            <a:off x="838200" y="3276600"/>
            <a:ext cx="2895600" cy="1449388"/>
          </a:xfrm>
          <a:prstGeom prst="rect">
            <a:avLst/>
          </a:prstGeom>
          <a:noFill/>
        </p:spPr>
      </p:pic>
      <p:sp>
        <p:nvSpPr>
          <p:cNvPr id="191511" name="Rectangle 23"/>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5181600" y="285750"/>
            <a:ext cx="3886200" cy="609600"/>
          </a:xfrm>
        </p:spPr>
        <p:txBody>
          <a:bodyPr/>
          <a:lstStyle/>
          <a:p>
            <a:r>
              <a:rPr lang="en-US"/>
              <a:t>Stereo Geometry</a:t>
            </a:r>
          </a:p>
        </p:txBody>
      </p:sp>
      <p:sp>
        <p:nvSpPr>
          <p:cNvPr id="905219" name="Rectangle 3"/>
          <p:cNvSpPr>
            <a:spLocks noGrp="1" noChangeArrowheads="1"/>
          </p:cNvSpPr>
          <p:nvPr>
            <p:ph type="body" idx="1"/>
          </p:nvPr>
        </p:nvSpPr>
        <p:spPr>
          <a:xfrm>
            <a:off x="381000" y="5105400"/>
            <a:ext cx="7924800" cy="1219200"/>
          </a:xfrm>
        </p:spPr>
        <p:txBody>
          <a:bodyPr/>
          <a:lstStyle/>
          <a:p>
            <a:pPr>
              <a:lnSpc>
                <a:spcPct val="90000"/>
              </a:lnSpc>
            </a:pPr>
            <a:r>
              <a:rPr lang="en-US" sz="2000" dirty="0"/>
              <a:t>Converging Axes – Usual setup of human eyes</a:t>
            </a:r>
          </a:p>
          <a:p>
            <a:pPr>
              <a:lnSpc>
                <a:spcPct val="90000"/>
              </a:lnSpc>
            </a:pPr>
            <a:r>
              <a:rPr lang="en-US" sz="2000" dirty="0"/>
              <a:t>Depth obtained by triangulation</a:t>
            </a:r>
          </a:p>
          <a:p>
            <a:pPr>
              <a:lnSpc>
                <a:spcPct val="90000"/>
              </a:lnSpc>
            </a:pPr>
            <a:r>
              <a:rPr lang="en-US" sz="2000" dirty="0"/>
              <a:t>Correspondence problem:  p</a:t>
            </a:r>
            <a:r>
              <a:rPr lang="en-US" baseline="-25000" dirty="0"/>
              <a:t>l</a:t>
            </a:r>
            <a:r>
              <a:rPr lang="en-US" sz="2000" dirty="0"/>
              <a:t> and p</a:t>
            </a:r>
            <a:r>
              <a:rPr lang="en-US" baseline="-25000" dirty="0"/>
              <a:t>r</a:t>
            </a:r>
            <a:r>
              <a:rPr lang="en-US" sz="2000" dirty="0"/>
              <a:t> correspond to the left and right projections of P, respectively.</a:t>
            </a:r>
          </a:p>
        </p:txBody>
      </p:sp>
      <p:grpSp>
        <p:nvGrpSpPr>
          <p:cNvPr id="905220" name="Group 4"/>
          <p:cNvGrpSpPr>
            <a:grpSpLocks/>
          </p:cNvGrpSpPr>
          <p:nvPr/>
        </p:nvGrpSpPr>
        <p:grpSpPr bwMode="auto">
          <a:xfrm>
            <a:off x="2438400" y="1066800"/>
            <a:ext cx="4495800" cy="3729038"/>
            <a:chOff x="1488" y="624"/>
            <a:chExt cx="2832" cy="2349"/>
          </a:xfrm>
        </p:grpSpPr>
        <p:pic>
          <p:nvPicPr>
            <p:cNvPr id="905221" name="Picture 5"/>
            <p:cNvPicPr>
              <a:picLocks noChangeAspect="1" noChangeArrowheads="1"/>
            </p:cNvPicPr>
            <p:nvPr/>
          </p:nvPicPr>
          <p:blipFill>
            <a:blip r:embed="rId3" cstate="print"/>
            <a:srcRect/>
            <a:stretch>
              <a:fillRect/>
            </a:stretch>
          </p:blipFill>
          <p:spPr bwMode="auto">
            <a:xfrm>
              <a:off x="1488" y="672"/>
              <a:ext cx="2832" cy="2301"/>
            </a:xfrm>
            <a:prstGeom prst="rect">
              <a:avLst/>
            </a:prstGeom>
            <a:noFill/>
            <a:ln w="12700">
              <a:noFill/>
              <a:miter lim="800000"/>
              <a:headEnd type="none" w="sm" len="sm"/>
              <a:tailEnd type="none" w="sm" len="sm"/>
            </a:ln>
            <a:effectLst/>
          </p:spPr>
        </p:pic>
        <p:sp>
          <p:nvSpPr>
            <p:cNvPr id="905222" name="Text Box 6"/>
            <p:cNvSpPr txBox="1">
              <a:spLocks noChangeArrowheads="1"/>
            </p:cNvSpPr>
            <p:nvPr/>
          </p:nvSpPr>
          <p:spPr bwMode="auto">
            <a:xfrm>
              <a:off x="2208" y="624"/>
              <a:ext cx="668"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sp>
          <p:nvSpPr>
            <p:cNvPr id="905223" name="Rectangle 7"/>
            <p:cNvSpPr>
              <a:spLocks noChangeArrowheads="1"/>
            </p:cNvSpPr>
            <p:nvPr/>
          </p:nvSpPr>
          <p:spPr bwMode="auto">
            <a:xfrm rot="1131140">
              <a:off x="2652" y="2652"/>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4" name="Rectangle 8"/>
            <p:cNvSpPr>
              <a:spLocks noChangeArrowheads="1"/>
            </p:cNvSpPr>
            <p:nvPr/>
          </p:nvSpPr>
          <p:spPr bwMode="auto">
            <a:xfrm rot="-1096234">
              <a:off x="2862" y="2660"/>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5" name="Rectangle 9"/>
            <p:cNvSpPr>
              <a:spLocks noChangeArrowheads="1"/>
            </p:cNvSpPr>
            <p:nvPr/>
          </p:nvSpPr>
          <p:spPr bwMode="auto">
            <a:xfrm>
              <a:off x="2784" y="2610"/>
              <a:ext cx="144" cy="96"/>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6" name="Oval 10"/>
            <p:cNvSpPr>
              <a:spLocks noChangeArrowheads="1"/>
            </p:cNvSpPr>
            <p:nvPr/>
          </p:nvSpPr>
          <p:spPr bwMode="auto">
            <a:xfrm>
              <a:off x="2736" y="2688"/>
              <a:ext cx="240" cy="96"/>
            </a:xfrm>
            <a:prstGeom prst="ellipse">
              <a:avLst/>
            </a:prstGeom>
            <a:solidFill>
              <a:schemeClr val="bg2"/>
            </a:solidFill>
            <a:ln w="12700">
              <a:solidFill>
                <a:srgbClr val="6666FF"/>
              </a:solidFill>
              <a:round/>
              <a:headEnd type="none" w="sm" len="sm"/>
              <a:tailEnd type="none" w="sm" len="sm"/>
            </a:ln>
            <a:effectLst/>
          </p:spPr>
          <p:txBody>
            <a:bodyPr wrap="none" anchor="ctr"/>
            <a:lstStyle/>
            <a:p>
              <a:endParaRPr lang="en-US"/>
            </a:p>
          </p:txBody>
        </p:sp>
        <p:sp>
          <p:nvSpPr>
            <p:cNvPr id="905227" name="Rectangle 11"/>
            <p:cNvSpPr>
              <a:spLocks noChangeArrowheads="1"/>
            </p:cNvSpPr>
            <p:nvPr/>
          </p:nvSpPr>
          <p:spPr bwMode="auto">
            <a:xfrm rot="1147043">
              <a:off x="2662" y="2744"/>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8" name="Line 12"/>
            <p:cNvSpPr>
              <a:spLocks noChangeShapeType="1"/>
            </p:cNvSpPr>
            <p:nvPr/>
          </p:nvSpPr>
          <p:spPr bwMode="auto">
            <a:xfrm>
              <a:off x="2462" y="2614"/>
              <a:ext cx="392" cy="132"/>
            </a:xfrm>
            <a:prstGeom prst="line">
              <a:avLst/>
            </a:prstGeom>
            <a:noFill/>
            <a:ln w="28575">
              <a:solidFill>
                <a:srgbClr val="6666FF"/>
              </a:solidFill>
              <a:round/>
              <a:headEnd type="none" w="sm" len="sm"/>
              <a:tailEnd type="none" w="sm" len="sm"/>
            </a:ln>
            <a:effectLst/>
          </p:spPr>
          <p:txBody>
            <a:bodyPr wrap="none" anchor="ctr"/>
            <a:lstStyle/>
            <a:p>
              <a:endParaRPr lang="en-US"/>
            </a:p>
          </p:txBody>
        </p:sp>
        <p:sp>
          <p:nvSpPr>
            <p:cNvPr id="905229" name="Rectangle 13"/>
            <p:cNvSpPr>
              <a:spLocks noChangeArrowheads="1"/>
            </p:cNvSpPr>
            <p:nvPr/>
          </p:nvSpPr>
          <p:spPr bwMode="auto">
            <a:xfrm rot="-1106561">
              <a:off x="2842" y="2716"/>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30" name="Line 14"/>
            <p:cNvSpPr>
              <a:spLocks noChangeShapeType="1"/>
            </p:cNvSpPr>
            <p:nvPr/>
          </p:nvSpPr>
          <p:spPr bwMode="auto">
            <a:xfrm flipV="1">
              <a:off x="2858" y="2596"/>
              <a:ext cx="462" cy="148"/>
            </a:xfrm>
            <a:prstGeom prst="line">
              <a:avLst/>
            </a:prstGeom>
            <a:noFill/>
            <a:ln w="28575">
              <a:solidFill>
                <a:srgbClr val="6666FF"/>
              </a:solidFill>
              <a:round/>
              <a:headEnd type="none" w="sm" len="sm"/>
              <a:tailEnd type="none" w="sm" len="sm"/>
            </a:ln>
            <a:effectLst/>
          </p:spPr>
          <p:txBody>
            <a:bodyPr wrap="none" anchor="ct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Freeform 2"/>
          <p:cNvSpPr>
            <a:spLocks/>
          </p:cNvSpPr>
          <p:nvPr/>
        </p:nvSpPr>
        <p:spPr bwMode="auto">
          <a:xfrm>
            <a:off x="3175" y="5438775"/>
            <a:ext cx="9140825" cy="1419225"/>
          </a:xfrm>
          <a:custGeom>
            <a:avLst/>
            <a:gdLst/>
            <a:ahLst/>
            <a:cxnLst>
              <a:cxn ang="0">
                <a:pos x="0" y="302"/>
              </a:cxn>
              <a:cxn ang="0">
                <a:pos x="274" y="248"/>
              </a:cxn>
              <a:cxn ang="0">
                <a:pos x="675" y="298"/>
              </a:cxn>
              <a:cxn ang="0">
                <a:pos x="1010" y="248"/>
              </a:cxn>
              <a:cxn ang="0">
                <a:pos x="1277" y="149"/>
              </a:cxn>
              <a:cxn ang="0">
                <a:pos x="1478" y="149"/>
              </a:cxn>
              <a:cxn ang="0">
                <a:pos x="1745" y="298"/>
              </a:cxn>
              <a:cxn ang="0">
                <a:pos x="2147" y="149"/>
              </a:cxn>
              <a:cxn ang="0">
                <a:pos x="2481" y="99"/>
              </a:cxn>
              <a:cxn ang="0">
                <a:pos x="2748" y="149"/>
              </a:cxn>
              <a:cxn ang="0">
                <a:pos x="3083" y="0"/>
              </a:cxn>
              <a:cxn ang="0">
                <a:pos x="3217" y="50"/>
              </a:cxn>
              <a:cxn ang="0">
                <a:pos x="3417" y="99"/>
              </a:cxn>
              <a:cxn ang="0">
                <a:pos x="3685" y="50"/>
              </a:cxn>
              <a:cxn ang="0">
                <a:pos x="4019" y="149"/>
              </a:cxn>
              <a:cxn ang="0">
                <a:pos x="4287" y="149"/>
              </a:cxn>
              <a:cxn ang="0">
                <a:pos x="4554" y="99"/>
              </a:cxn>
              <a:cxn ang="0">
                <a:pos x="4755" y="99"/>
              </a:cxn>
              <a:cxn ang="0">
                <a:pos x="5022" y="199"/>
              </a:cxn>
              <a:cxn ang="0">
                <a:pos x="5490" y="149"/>
              </a:cxn>
              <a:cxn ang="0">
                <a:pos x="5758" y="149"/>
              </a:cxn>
              <a:cxn ang="0">
                <a:pos x="5758" y="894"/>
              </a:cxn>
              <a:cxn ang="0">
                <a:pos x="2" y="890"/>
              </a:cxn>
              <a:cxn ang="0">
                <a:pos x="0" y="302"/>
              </a:cxn>
            </a:cxnLst>
            <a:rect l="0" t="0" r="r" b="b"/>
            <a:pathLst>
              <a:path w="5758" h="894">
                <a:moveTo>
                  <a:pt x="0" y="302"/>
                </a:moveTo>
                <a:lnTo>
                  <a:pt x="274" y="248"/>
                </a:lnTo>
                <a:lnTo>
                  <a:pt x="675" y="298"/>
                </a:lnTo>
                <a:lnTo>
                  <a:pt x="1010" y="248"/>
                </a:lnTo>
                <a:lnTo>
                  <a:pt x="1277" y="149"/>
                </a:lnTo>
                <a:lnTo>
                  <a:pt x="1478" y="149"/>
                </a:lnTo>
                <a:lnTo>
                  <a:pt x="1745" y="298"/>
                </a:lnTo>
                <a:lnTo>
                  <a:pt x="2147" y="149"/>
                </a:lnTo>
                <a:lnTo>
                  <a:pt x="2481" y="99"/>
                </a:lnTo>
                <a:lnTo>
                  <a:pt x="2748" y="149"/>
                </a:lnTo>
                <a:lnTo>
                  <a:pt x="3083" y="0"/>
                </a:lnTo>
                <a:lnTo>
                  <a:pt x="3217" y="50"/>
                </a:lnTo>
                <a:lnTo>
                  <a:pt x="3417" y="99"/>
                </a:lnTo>
                <a:lnTo>
                  <a:pt x="3685" y="50"/>
                </a:lnTo>
                <a:lnTo>
                  <a:pt x="4019" y="149"/>
                </a:lnTo>
                <a:lnTo>
                  <a:pt x="4287" y="149"/>
                </a:lnTo>
                <a:lnTo>
                  <a:pt x="4554" y="99"/>
                </a:lnTo>
                <a:lnTo>
                  <a:pt x="4755" y="99"/>
                </a:lnTo>
                <a:lnTo>
                  <a:pt x="5022" y="199"/>
                </a:lnTo>
                <a:lnTo>
                  <a:pt x="5490" y="149"/>
                </a:lnTo>
                <a:lnTo>
                  <a:pt x="5758" y="149"/>
                </a:lnTo>
                <a:lnTo>
                  <a:pt x="5758" y="894"/>
                </a:lnTo>
                <a:lnTo>
                  <a:pt x="2" y="890"/>
                </a:lnTo>
                <a:lnTo>
                  <a:pt x="0" y="302"/>
                </a:lnTo>
                <a:close/>
              </a:path>
            </a:pathLst>
          </a:custGeom>
          <a:solidFill>
            <a:srgbClr val="99CC00"/>
          </a:solidFill>
          <a:ln w="9525">
            <a:noFill/>
            <a:round/>
            <a:headEnd/>
            <a:tailEnd/>
          </a:ln>
          <a:effectLst/>
        </p:spPr>
        <p:txBody>
          <a:bodyPr/>
          <a:lstStyle/>
          <a:p>
            <a:endParaRPr lang="en-US"/>
          </a:p>
        </p:txBody>
      </p:sp>
      <p:sp>
        <p:nvSpPr>
          <p:cNvPr id="927747" name="Rectangle 3"/>
          <p:cNvSpPr>
            <a:spLocks noGrp="1" noChangeArrowheads="1"/>
          </p:cNvSpPr>
          <p:nvPr>
            <p:ph type="title"/>
          </p:nvPr>
        </p:nvSpPr>
        <p:spPr/>
        <p:txBody>
          <a:bodyPr/>
          <a:lstStyle/>
          <a:p>
            <a:r>
              <a:rPr lang="en-US"/>
              <a:t>A Simple Stereo System</a:t>
            </a:r>
          </a:p>
        </p:txBody>
      </p:sp>
      <p:sp>
        <p:nvSpPr>
          <p:cNvPr id="927748" name="Text Box 4"/>
          <p:cNvSpPr txBox="1">
            <a:spLocks noChangeArrowheads="1"/>
          </p:cNvSpPr>
          <p:nvPr/>
        </p:nvSpPr>
        <p:spPr bwMode="auto">
          <a:xfrm>
            <a:off x="76200" y="6172200"/>
            <a:ext cx="915988" cy="457200"/>
          </a:xfrm>
          <a:prstGeom prst="rect">
            <a:avLst/>
          </a:prstGeom>
          <a:noFill/>
          <a:ln w="9525">
            <a:noFill/>
            <a:miter lim="800000"/>
            <a:headEnd/>
            <a:tailEnd/>
          </a:ln>
          <a:effectLst/>
        </p:spPr>
        <p:txBody>
          <a:bodyPr wrap="none">
            <a:spAutoFit/>
          </a:bodyPr>
          <a:lstStyle/>
          <a:p>
            <a:r>
              <a:rPr lang="en-US" sz="2400" b="0" dirty="0" err="1">
                <a:solidFill>
                  <a:schemeClr val="bg2"/>
                </a:solidFill>
                <a:latin typeface="Times New Roman" charset="0"/>
              </a:rPr>
              <a:t>Z</a:t>
            </a:r>
            <a:r>
              <a:rPr lang="en-US" sz="2400" b="0" baseline="-25000" dirty="0" err="1">
                <a:solidFill>
                  <a:schemeClr val="bg2"/>
                </a:solidFill>
                <a:latin typeface="Times New Roman" charset="0"/>
              </a:rPr>
              <a:t>w</a:t>
            </a:r>
            <a:r>
              <a:rPr lang="en-US" sz="2400" b="0" dirty="0">
                <a:solidFill>
                  <a:schemeClr val="bg2"/>
                </a:solidFill>
                <a:latin typeface="Times New Roman" charset="0"/>
              </a:rPr>
              <a:t>=0 </a:t>
            </a:r>
          </a:p>
        </p:txBody>
      </p:sp>
      <p:sp>
        <p:nvSpPr>
          <p:cNvPr id="927749" name="Line 5"/>
          <p:cNvSpPr>
            <a:spLocks noChangeShapeType="1"/>
          </p:cNvSpPr>
          <p:nvPr/>
        </p:nvSpPr>
        <p:spPr bwMode="auto">
          <a:xfrm flipH="1">
            <a:off x="914400" y="6400800"/>
            <a:ext cx="7772400" cy="0"/>
          </a:xfrm>
          <a:prstGeom prst="line">
            <a:avLst/>
          </a:prstGeom>
          <a:noFill/>
          <a:ln w="28575">
            <a:solidFill>
              <a:schemeClr val="bg2"/>
            </a:solidFill>
            <a:round/>
            <a:headEnd/>
            <a:tailEnd/>
          </a:ln>
          <a:effectLst/>
        </p:spPr>
        <p:txBody>
          <a:bodyPr/>
          <a:lstStyle/>
          <a:p>
            <a:endParaRPr lang="en-US"/>
          </a:p>
        </p:txBody>
      </p:sp>
      <p:sp>
        <p:nvSpPr>
          <p:cNvPr id="927751" name="Text Box 7"/>
          <p:cNvSpPr txBox="1">
            <a:spLocks noChangeArrowheads="1"/>
          </p:cNvSpPr>
          <p:nvPr/>
        </p:nvSpPr>
        <p:spPr bwMode="auto">
          <a:xfrm flipH="1">
            <a:off x="1600200" y="1905000"/>
            <a:ext cx="1965325" cy="396875"/>
          </a:xfrm>
          <a:prstGeom prst="rect">
            <a:avLst/>
          </a:prstGeom>
          <a:noFill/>
          <a:ln w="9525">
            <a:noFill/>
            <a:miter lim="800000"/>
            <a:headEnd/>
            <a:tailEnd/>
          </a:ln>
          <a:effectLst/>
        </p:spPr>
        <p:txBody>
          <a:bodyPr wrap="none">
            <a:spAutoFit/>
          </a:bodyPr>
          <a:lstStyle/>
          <a:p>
            <a:r>
              <a:rPr lang="en-US" sz="2000" b="0" dirty="0">
                <a:solidFill>
                  <a:schemeClr val="bg2"/>
                </a:solidFill>
              </a:rPr>
              <a:t>LEFT CAMERA</a:t>
            </a:r>
          </a:p>
        </p:txBody>
      </p:sp>
      <p:sp>
        <p:nvSpPr>
          <p:cNvPr id="927752" name="Text Box 8"/>
          <p:cNvSpPr txBox="1">
            <a:spLocks noChangeArrowheads="1"/>
          </p:cNvSpPr>
          <p:nvPr/>
        </p:nvSpPr>
        <p:spPr bwMode="auto">
          <a:xfrm>
            <a:off x="1143000" y="3124200"/>
            <a:ext cx="1608133" cy="830997"/>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Left image:</a:t>
            </a:r>
          </a:p>
          <a:p>
            <a:r>
              <a:rPr lang="en-US" sz="2400" b="0" dirty="0">
                <a:solidFill>
                  <a:schemeClr val="bg2"/>
                </a:solidFill>
                <a:latin typeface="Times New Roman" charset="0"/>
              </a:rPr>
              <a:t>reference</a:t>
            </a:r>
          </a:p>
        </p:txBody>
      </p:sp>
      <p:sp>
        <p:nvSpPr>
          <p:cNvPr id="927753" name="AutoShape 9"/>
          <p:cNvSpPr>
            <a:spLocks noChangeArrowheads="1"/>
          </p:cNvSpPr>
          <p:nvPr/>
        </p:nvSpPr>
        <p:spPr bwMode="auto">
          <a:xfrm>
            <a:off x="2667000" y="3200400"/>
            <a:ext cx="1828800" cy="762000"/>
          </a:xfrm>
          <a:prstGeom prst="parallelogram">
            <a:avLst>
              <a:gd name="adj" fmla="val 60000"/>
            </a:avLst>
          </a:prstGeom>
          <a:solidFill>
            <a:srgbClr val="DDDDDD"/>
          </a:solidFill>
          <a:ln w="9525">
            <a:solidFill>
              <a:srgbClr val="0000FF"/>
            </a:solidFill>
            <a:miter lim="800000"/>
            <a:headEnd/>
            <a:tailEnd/>
          </a:ln>
          <a:effectLst/>
        </p:spPr>
        <p:txBody>
          <a:bodyPr wrap="none" anchor="ctr"/>
          <a:lstStyle/>
          <a:p>
            <a:endParaRPr lang="en-US"/>
          </a:p>
        </p:txBody>
      </p:sp>
      <p:sp>
        <p:nvSpPr>
          <p:cNvPr id="927754" name="Line 10"/>
          <p:cNvSpPr>
            <a:spLocks noChangeShapeType="1"/>
          </p:cNvSpPr>
          <p:nvPr/>
        </p:nvSpPr>
        <p:spPr bwMode="auto">
          <a:xfrm flipV="1">
            <a:off x="3581400" y="2438400"/>
            <a:ext cx="0" cy="1143000"/>
          </a:xfrm>
          <a:prstGeom prst="line">
            <a:avLst/>
          </a:prstGeom>
          <a:noFill/>
          <a:ln w="12700">
            <a:solidFill>
              <a:srgbClr val="0000FF"/>
            </a:solidFill>
            <a:round/>
            <a:headEnd/>
            <a:tailEnd/>
          </a:ln>
          <a:effectLst/>
        </p:spPr>
        <p:txBody>
          <a:bodyPr/>
          <a:lstStyle/>
          <a:p>
            <a:endParaRPr lang="en-US"/>
          </a:p>
        </p:txBody>
      </p:sp>
      <p:sp>
        <p:nvSpPr>
          <p:cNvPr id="927755" name="Line 11"/>
          <p:cNvSpPr>
            <a:spLocks noChangeShapeType="1"/>
          </p:cNvSpPr>
          <p:nvPr/>
        </p:nvSpPr>
        <p:spPr bwMode="auto">
          <a:xfrm>
            <a:off x="2895600" y="3581400"/>
            <a:ext cx="1371600" cy="0"/>
          </a:xfrm>
          <a:prstGeom prst="line">
            <a:avLst/>
          </a:prstGeom>
          <a:noFill/>
          <a:ln w="9525">
            <a:solidFill>
              <a:srgbClr val="0000FF"/>
            </a:solidFill>
            <a:round/>
            <a:headEnd/>
            <a:tailEnd/>
          </a:ln>
          <a:effectLst/>
        </p:spPr>
        <p:txBody>
          <a:bodyPr/>
          <a:lstStyle/>
          <a:p>
            <a:endParaRPr lang="en-US"/>
          </a:p>
        </p:txBody>
      </p:sp>
      <p:sp>
        <p:nvSpPr>
          <p:cNvPr id="927756" name="Line 12"/>
          <p:cNvSpPr>
            <a:spLocks noChangeShapeType="1"/>
          </p:cNvSpPr>
          <p:nvPr/>
        </p:nvSpPr>
        <p:spPr bwMode="auto">
          <a:xfrm flipH="1">
            <a:off x="3352800" y="3200400"/>
            <a:ext cx="457200" cy="762000"/>
          </a:xfrm>
          <a:prstGeom prst="line">
            <a:avLst/>
          </a:prstGeom>
          <a:noFill/>
          <a:ln w="9525">
            <a:solidFill>
              <a:schemeClr val="tx1"/>
            </a:solidFill>
            <a:round/>
            <a:headEnd/>
            <a:tailEnd/>
          </a:ln>
          <a:effectLst/>
        </p:spPr>
        <p:txBody>
          <a:bodyPr/>
          <a:lstStyle/>
          <a:p>
            <a:endParaRPr lang="en-US"/>
          </a:p>
        </p:txBody>
      </p:sp>
      <p:sp>
        <p:nvSpPr>
          <p:cNvPr id="927757" name="AutoShape 13"/>
          <p:cNvSpPr>
            <a:spLocks noChangeArrowheads="1"/>
          </p:cNvSpPr>
          <p:nvPr/>
        </p:nvSpPr>
        <p:spPr bwMode="auto">
          <a:xfrm>
            <a:off x="4724400" y="3200400"/>
            <a:ext cx="1828800" cy="762000"/>
          </a:xfrm>
          <a:prstGeom prst="parallelogram">
            <a:avLst>
              <a:gd name="adj" fmla="val 60000"/>
            </a:avLst>
          </a:prstGeom>
          <a:solidFill>
            <a:srgbClr val="DDDDDD"/>
          </a:solidFill>
          <a:ln w="9525">
            <a:solidFill>
              <a:schemeClr val="tx1"/>
            </a:solidFill>
            <a:miter lim="800000"/>
            <a:headEnd/>
            <a:tailEnd/>
          </a:ln>
          <a:effectLst/>
        </p:spPr>
        <p:txBody>
          <a:bodyPr wrap="none" anchor="ctr"/>
          <a:lstStyle/>
          <a:p>
            <a:endParaRPr lang="en-US"/>
          </a:p>
        </p:txBody>
      </p:sp>
      <p:sp>
        <p:nvSpPr>
          <p:cNvPr id="927758" name="Line 14"/>
          <p:cNvSpPr>
            <a:spLocks noChangeShapeType="1"/>
          </p:cNvSpPr>
          <p:nvPr/>
        </p:nvSpPr>
        <p:spPr bwMode="auto">
          <a:xfrm flipV="1">
            <a:off x="5638800" y="2438400"/>
            <a:ext cx="0" cy="1143000"/>
          </a:xfrm>
          <a:prstGeom prst="line">
            <a:avLst/>
          </a:prstGeom>
          <a:noFill/>
          <a:ln w="9525">
            <a:solidFill>
              <a:srgbClr val="FF0000"/>
            </a:solidFill>
            <a:round/>
            <a:headEnd/>
            <a:tailEnd/>
          </a:ln>
          <a:effectLst/>
        </p:spPr>
        <p:txBody>
          <a:bodyPr/>
          <a:lstStyle/>
          <a:p>
            <a:endParaRPr lang="en-US"/>
          </a:p>
        </p:txBody>
      </p:sp>
      <p:sp>
        <p:nvSpPr>
          <p:cNvPr id="927759" name="Line 15"/>
          <p:cNvSpPr>
            <a:spLocks noChangeShapeType="1"/>
          </p:cNvSpPr>
          <p:nvPr/>
        </p:nvSpPr>
        <p:spPr bwMode="auto">
          <a:xfrm>
            <a:off x="4953000" y="3581400"/>
            <a:ext cx="1371600" cy="0"/>
          </a:xfrm>
          <a:prstGeom prst="line">
            <a:avLst/>
          </a:prstGeom>
          <a:noFill/>
          <a:ln w="9525">
            <a:solidFill>
              <a:srgbClr val="FF0000"/>
            </a:solidFill>
            <a:round/>
            <a:headEnd/>
            <a:tailEnd/>
          </a:ln>
          <a:effectLst/>
        </p:spPr>
        <p:txBody>
          <a:bodyPr/>
          <a:lstStyle/>
          <a:p>
            <a:endParaRPr lang="en-US"/>
          </a:p>
        </p:txBody>
      </p:sp>
      <p:sp>
        <p:nvSpPr>
          <p:cNvPr id="927760" name="Line 16"/>
          <p:cNvSpPr>
            <a:spLocks noChangeShapeType="1"/>
          </p:cNvSpPr>
          <p:nvPr/>
        </p:nvSpPr>
        <p:spPr bwMode="auto">
          <a:xfrm flipH="1">
            <a:off x="5410200" y="3200400"/>
            <a:ext cx="457200" cy="762000"/>
          </a:xfrm>
          <a:prstGeom prst="line">
            <a:avLst/>
          </a:prstGeom>
          <a:noFill/>
          <a:ln w="9525">
            <a:solidFill>
              <a:schemeClr val="tx1"/>
            </a:solidFill>
            <a:round/>
            <a:headEnd/>
            <a:tailEnd/>
          </a:ln>
          <a:effectLst/>
        </p:spPr>
        <p:txBody>
          <a:bodyPr/>
          <a:lstStyle/>
          <a:p>
            <a:endParaRPr lang="en-US"/>
          </a:p>
        </p:txBody>
      </p:sp>
      <p:sp>
        <p:nvSpPr>
          <p:cNvPr id="927761" name="Line 17"/>
          <p:cNvSpPr>
            <a:spLocks noChangeShapeType="1"/>
          </p:cNvSpPr>
          <p:nvPr/>
        </p:nvSpPr>
        <p:spPr bwMode="auto">
          <a:xfrm>
            <a:off x="3581400" y="2438400"/>
            <a:ext cx="1371600" cy="4267200"/>
          </a:xfrm>
          <a:prstGeom prst="line">
            <a:avLst/>
          </a:prstGeom>
          <a:noFill/>
          <a:ln w="12700">
            <a:solidFill>
              <a:srgbClr val="0000FF"/>
            </a:solidFill>
            <a:round/>
            <a:headEnd/>
            <a:tailEnd type="triangle" w="med" len="med"/>
          </a:ln>
          <a:effectLst/>
        </p:spPr>
        <p:txBody>
          <a:bodyPr/>
          <a:lstStyle/>
          <a:p>
            <a:endParaRPr lang="en-US"/>
          </a:p>
        </p:txBody>
      </p:sp>
      <p:sp>
        <p:nvSpPr>
          <p:cNvPr id="927762" name="Line 18"/>
          <p:cNvSpPr>
            <a:spLocks noChangeShapeType="1"/>
          </p:cNvSpPr>
          <p:nvPr/>
        </p:nvSpPr>
        <p:spPr bwMode="auto">
          <a:xfrm>
            <a:off x="2819400" y="3733800"/>
            <a:ext cx="1371600" cy="0"/>
          </a:xfrm>
          <a:prstGeom prst="line">
            <a:avLst/>
          </a:prstGeom>
          <a:noFill/>
          <a:ln w="9525">
            <a:solidFill>
              <a:srgbClr val="0000FF"/>
            </a:solidFill>
            <a:round/>
            <a:headEnd/>
            <a:tailEnd/>
          </a:ln>
          <a:effectLst/>
        </p:spPr>
        <p:txBody>
          <a:bodyPr/>
          <a:lstStyle/>
          <a:p>
            <a:endParaRPr lang="en-US"/>
          </a:p>
        </p:txBody>
      </p:sp>
      <p:sp>
        <p:nvSpPr>
          <p:cNvPr id="927763" name="Line 19"/>
          <p:cNvSpPr>
            <a:spLocks noChangeShapeType="1"/>
          </p:cNvSpPr>
          <p:nvPr/>
        </p:nvSpPr>
        <p:spPr bwMode="auto">
          <a:xfrm>
            <a:off x="4876800" y="3733800"/>
            <a:ext cx="1371600" cy="0"/>
          </a:xfrm>
          <a:prstGeom prst="line">
            <a:avLst/>
          </a:prstGeom>
          <a:noFill/>
          <a:ln w="9525">
            <a:solidFill>
              <a:srgbClr val="FF0000"/>
            </a:solidFill>
            <a:round/>
            <a:headEnd/>
            <a:tailEnd/>
          </a:ln>
          <a:effectLst/>
        </p:spPr>
        <p:txBody>
          <a:bodyPr/>
          <a:lstStyle/>
          <a:p>
            <a:endParaRPr lang="en-US"/>
          </a:p>
        </p:txBody>
      </p:sp>
      <p:sp>
        <p:nvSpPr>
          <p:cNvPr id="927765" name="Oval 21"/>
          <p:cNvSpPr>
            <a:spLocks noChangeArrowheads="1"/>
          </p:cNvSpPr>
          <p:nvPr/>
        </p:nvSpPr>
        <p:spPr bwMode="auto">
          <a:xfrm>
            <a:off x="3908425" y="3692525"/>
            <a:ext cx="152400" cy="76200"/>
          </a:xfrm>
          <a:prstGeom prst="ellipse">
            <a:avLst/>
          </a:prstGeom>
          <a:noFill/>
          <a:ln w="9525">
            <a:solidFill>
              <a:srgbClr val="0000FF"/>
            </a:solidFill>
            <a:round/>
            <a:headEnd/>
            <a:tailEnd/>
          </a:ln>
          <a:effectLst/>
        </p:spPr>
        <p:txBody>
          <a:bodyPr wrap="none" anchor="ctr"/>
          <a:lstStyle/>
          <a:p>
            <a:endParaRPr lang="en-US"/>
          </a:p>
        </p:txBody>
      </p:sp>
      <p:grpSp>
        <p:nvGrpSpPr>
          <p:cNvPr id="927804" name="Group 60"/>
          <p:cNvGrpSpPr>
            <a:grpSpLocks/>
          </p:cNvGrpSpPr>
          <p:nvPr/>
        </p:nvGrpSpPr>
        <p:grpSpPr bwMode="auto">
          <a:xfrm>
            <a:off x="5638800" y="2438400"/>
            <a:ext cx="1371600" cy="4267200"/>
            <a:chOff x="3552" y="1536"/>
            <a:chExt cx="864" cy="2688"/>
          </a:xfrm>
        </p:grpSpPr>
        <p:sp>
          <p:nvSpPr>
            <p:cNvPr id="927764" name="Oval 20"/>
            <p:cNvSpPr>
              <a:spLocks noChangeArrowheads="1"/>
            </p:cNvSpPr>
            <p:nvPr/>
          </p:nvSpPr>
          <p:spPr bwMode="auto">
            <a:xfrm>
              <a:off x="3762" y="2326"/>
              <a:ext cx="96" cy="48"/>
            </a:xfrm>
            <a:prstGeom prst="ellipse">
              <a:avLst/>
            </a:prstGeom>
            <a:noFill/>
            <a:ln w="9525">
              <a:solidFill>
                <a:srgbClr val="0000FF"/>
              </a:solidFill>
              <a:round/>
              <a:headEnd/>
              <a:tailEnd/>
            </a:ln>
            <a:effectLst/>
          </p:spPr>
          <p:txBody>
            <a:bodyPr wrap="none" anchor="ctr"/>
            <a:lstStyle/>
            <a:p>
              <a:endParaRPr lang="en-US"/>
            </a:p>
          </p:txBody>
        </p:sp>
        <p:sp>
          <p:nvSpPr>
            <p:cNvPr id="927766" name="Line 22"/>
            <p:cNvSpPr>
              <a:spLocks noChangeShapeType="1"/>
            </p:cNvSpPr>
            <p:nvPr/>
          </p:nvSpPr>
          <p:spPr bwMode="auto">
            <a:xfrm>
              <a:off x="3552" y="1536"/>
              <a:ext cx="864" cy="2688"/>
            </a:xfrm>
            <a:prstGeom prst="line">
              <a:avLst/>
            </a:prstGeom>
            <a:noFill/>
            <a:ln w="9525">
              <a:solidFill>
                <a:srgbClr val="0000FF"/>
              </a:solidFill>
              <a:round/>
              <a:headEnd/>
              <a:tailEnd type="triangle" w="med" len="med"/>
            </a:ln>
            <a:effectLst/>
          </p:spPr>
          <p:txBody>
            <a:bodyPr/>
            <a:lstStyle/>
            <a:p>
              <a:endParaRPr lang="en-US"/>
            </a:p>
          </p:txBody>
        </p:sp>
      </p:grpSp>
      <p:sp>
        <p:nvSpPr>
          <p:cNvPr id="927767" name="Text Box 23"/>
          <p:cNvSpPr txBox="1">
            <a:spLocks noChangeArrowheads="1"/>
          </p:cNvSpPr>
          <p:nvPr/>
        </p:nvSpPr>
        <p:spPr bwMode="auto">
          <a:xfrm flipH="1">
            <a:off x="6705600" y="3048000"/>
            <a:ext cx="1779654" cy="830997"/>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Right image:</a:t>
            </a:r>
          </a:p>
          <a:p>
            <a:r>
              <a:rPr lang="en-US" sz="2400" b="0" dirty="0">
                <a:solidFill>
                  <a:schemeClr val="bg2"/>
                </a:solidFill>
                <a:latin typeface="Times New Roman" charset="0"/>
              </a:rPr>
              <a:t>target</a:t>
            </a:r>
          </a:p>
        </p:txBody>
      </p:sp>
      <p:grpSp>
        <p:nvGrpSpPr>
          <p:cNvPr id="927774" name="Group 30"/>
          <p:cNvGrpSpPr>
            <a:grpSpLocks/>
          </p:cNvGrpSpPr>
          <p:nvPr/>
        </p:nvGrpSpPr>
        <p:grpSpPr bwMode="auto">
          <a:xfrm flipH="1">
            <a:off x="3660775" y="2438400"/>
            <a:ext cx="1978025" cy="4273550"/>
            <a:chOff x="2256" y="1536"/>
            <a:chExt cx="1246" cy="2692"/>
          </a:xfrm>
        </p:grpSpPr>
        <p:sp>
          <p:nvSpPr>
            <p:cNvPr id="927775" name="Line 31"/>
            <p:cNvSpPr>
              <a:spLocks noChangeShapeType="1"/>
            </p:cNvSpPr>
            <p:nvPr/>
          </p:nvSpPr>
          <p:spPr bwMode="auto">
            <a:xfrm>
              <a:off x="2256" y="1536"/>
              <a:ext cx="1246" cy="2692"/>
            </a:xfrm>
            <a:prstGeom prst="line">
              <a:avLst/>
            </a:prstGeom>
            <a:noFill/>
            <a:ln w="12700">
              <a:solidFill>
                <a:srgbClr val="FF0000"/>
              </a:solidFill>
              <a:round/>
              <a:headEnd/>
              <a:tailEnd type="triangle" w="med" len="med"/>
            </a:ln>
            <a:effectLst/>
          </p:spPr>
          <p:txBody>
            <a:bodyPr/>
            <a:lstStyle/>
            <a:p>
              <a:endParaRPr lang="en-US"/>
            </a:p>
          </p:txBody>
        </p:sp>
        <p:sp>
          <p:nvSpPr>
            <p:cNvPr id="927776" name="Oval 32"/>
            <p:cNvSpPr>
              <a:spLocks noChangeArrowheads="1"/>
            </p:cNvSpPr>
            <p:nvPr/>
          </p:nvSpPr>
          <p:spPr bwMode="auto">
            <a:xfrm flipH="1">
              <a:off x="259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77" name="Oval 33"/>
            <p:cNvSpPr>
              <a:spLocks noChangeArrowheads="1"/>
            </p:cNvSpPr>
            <p:nvPr/>
          </p:nvSpPr>
          <p:spPr bwMode="auto">
            <a:xfrm>
              <a:off x="3002" y="3170"/>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78" name="Group 34"/>
          <p:cNvGrpSpPr>
            <a:grpSpLocks/>
          </p:cNvGrpSpPr>
          <p:nvPr/>
        </p:nvGrpSpPr>
        <p:grpSpPr bwMode="auto">
          <a:xfrm flipH="1">
            <a:off x="4732338" y="2438400"/>
            <a:ext cx="906462" cy="4259263"/>
            <a:chOff x="2256" y="1536"/>
            <a:chExt cx="571" cy="2683"/>
          </a:xfrm>
        </p:grpSpPr>
        <p:sp>
          <p:nvSpPr>
            <p:cNvPr id="927779" name="Line 35"/>
            <p:cNvSpPr>
              <a:spLocks noChangeShapeType="1"/>
            </p:cNvSpPr>
            <p:nvPr/>
          </p:nvSpPr>
          <p:spPr bwMode="auto">
            <a:xfrm>
              <a:off x="2256" y="1536"/>
              <a:ext cx="571" cy="2683"/>
            </a:xfrm>
            <a:prstGeom prst="line">
              <a:avLst/>
            </a:prstGeom>
            <a:noFill/>
            <a:ln w="12700">
              <a:solidFill>
                <a:srgbClr val="FF0000"/>
              </a:solidFill>
              <a:round/>
              <a:headEnd/>
              <a:tailEnd type="triangle" w="med" len="med"/>
            </a:ln>
            <a:effectLst/>
          </p:spPr>
          <p:txBody>
            <a:bodyPr/>
            <a:lstStyle/>
            <a:p>
              <a:endParaRPr lang="en-US"/>
            </a:p>
          </p:txBody>
        </p:sp>
        <p:sp>
          <p:nvSpPr>
            <p:cNvPr id="927780" name="Oval 36"/>
            <p:cNvSpPr>
              <a:spLocks noChangeArrowheads="1"/>
            </p:cNvSpPr>
            <p:nvPr/>
          </p:nvSpPr>
          <p:spPr bwMode="auto">
            <a:xfrm flipH="1">
              <a:off x="2384" y="2326"/>
              <a:ext cx="96" cy="48"/>
            </a:xfrm>
            <a:prstGeom prst="ellipse">
              <a:avLst/>
            </a:prstGeom>
            <a:noFill/>
            <a:ln w="12700">
              <a:solidFill>
                <a:srgbClr val="FF0000"/>
              </a:solidFill>
              <a:round/>
              <a:headEnd/>
              <a:tailEnd/>
            </a:ln>
            <a:effectLst/>
          </p:spPr>
          <p:txBody>
            <a:bodyPr wrap="none" anchor="ctr"/>
            <a:lstStyle/>
            <a:p>
              <a:endParaRPr lang="en-US"/>
            </a:p>
          </p:txBody>
        </p:sp>
        <p:sp>
          <p:nvSpPr>
            <p:cNvPr id="927781" name="Oval 37"/>
            <p:cNvSpPr>
              <a:spLocks noChangeArrowheads="1"/>
            </p:cNvSpPr>
            <p:nvPr/>
          </p:nvSpPr>
          <p:spPr bwMode="auto">
            <a:xfrm>
              <a:off x="2750" y="3938"/>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82" name="Group 38"/>
          <p:cNvGrpSpPr>
            <a:grpSpLocks/>
          </p:cNvGrpSpPr>
          <p:nvPr/>
        </p:nvGrpSpPr>
        <p:grpSpPr bwMode="auto">
          <a:xfrm flipH="1">
            <a:off x="4556125" y="2438400"/>
            <a:ext cx="1082675" cy="4270375"/>
            <a:chOff x="2256" y="1536"/>
            <a:chExt cx="682" cy="2690"/>
          </a:xfrm>
        </p:grpSpPr>
        <p:sp>
          <p:nvSpPr>
            <p:cNvPr id="927783" name="Line 39"/>
            <p:cNvSpPr>
              <a:spLocks noChangeShapeType="1"/>
            </p:cNvSpPr>
            <p:nvPr/>
          </p:nvSpPr>
          <p:spPr bwMode="auto">
            <a:xfrm>
              <a:off x="2256" y="1536"/>
              <a:ext cx="682" cy="2690"/>
            </a:xfrm>
            <a:prstGeom prst="line">
              <a:avLst/>
            </a:prstGeom>
            <a:noFill/>
            <a:ln w="12700">
              <a:solidFill>
                <a:srgbClr val="FF0000"/>
              </a:solidFill>
              <a:round/>
              <a:headEnd/>
              <a:tailEnd type="triangle" w="med" len="med"/>
            </a:ln>
            <a:effectLst/>
          </p:spPr>
          <p:txBody>
            <a:bodyPr/>
            <a:lstStyle/>
            <a:p>
              <a:endParaRPr lang="en-US"/>
            </a:p>
          </p:txBody>
        </p:sp>
        <p:sp>
          <p:nvSpPr>
            <p:cNvPr id="927784" name="Oval 40"/>
            <p:cNvSpPr>
              <a:spLocks noChangeArrowheads="1"/>
            </p:cNvSpPr>
            <p:nvPr/>
          </p:nvSpPr>
          <p:spPr bwMode="auto">
            <a:xfrm flipH="1">
              <a:off x="2412"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85" name="Oval 41"/>
            <p:cNvSpPr>
              <a:spLocks noChangeArrowheads="1"/>
            </p:cNvSpPr>
            <p:nvPr/>
          </p:nvSpPr>
          <p:spPr bwMode="auto">
            <a:xfrm>
              <a:off x="2806" y="3759"/>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86" name="Group 42"/>
          <p:cNvGrpSpPr>
            <a:grpSpLocks/>
          </p:cNvGrpSpPr>
          <p:nvPr/>
        </p:nvGrpSpPr>
        <p:grpSpPr bwMode="auto">
          <a:xfrm flipH="1">
            <a:off x="4375150" y="2438400"/>
            <a:ext cx="1263650" cy="4256088"/>
            <a:chOff x="2256" y="1536"/>
            <a:chExt cx="796" cy="2681"/>
          </a:xfrm>
        </p:grpSpPr>
        <p:sp>
          <p:nvSpPr>
            <p:cNvPr id="927787" name="Line 43"/>
            <p:cNvSpPr>
              <a:spLocks noChangeShapeType="1"/>
            </p:cNvSpPr>
            <p:nvPr/>
          </p:nvSpPr>
          <p:spPr bwMode="auto">
            <a:xfrm>
              <a:off x="2256" y="1536"/>
              <a:ext cx="796" cy="2681"/>
            </a:xfrm>
            <a:prstGeom prst="line">
              <a:avLst/>
            </a:prstGeom>
            <a:noFill/>
            <a:ln w="12700">
              <a:solidFill>
                <a:srgbClr val="FF0000"/>
              </a:solidFill>
              <a:round/>
              <a:headEnd/>
              <a:tailEnd type="triangle" w="med" len="med"/>
            </a:ln>
            <a:effectLst/>
          </p:spPr>
          <p:txBody>
            <a:bodyPr/>
            <a:lstStyle/>
            <a:p>
              <a:endParaRPr lang="en-US"/>
            </a:p>
          </p:txBody>
        </p:sp>
        <p:sp>
          <p:nvSpPr>
            <p:cNvPr id="927788" name="Oval 44"/>
            <p:cNvSpPr>
              <a:spLocks noChangeArrowheads="1"/>
            </p:cNvSpPr>
            <p:nvPr/>
          </p:nvSpPr>
          <p:spPr bwMode="auto">
            <a:xfrm flipH="1">
              <a:off x="2448" y="2324"/>
              <a:ext cx="96" cy="48"/>
            </a:xfrm>
            <a:prstGeom prst="ellipse">
              <a:avLst/>
            </a:prstGeom>
            <a:noFill/>
            <a:ln w="12700">
              <a:solidFill>
                <a:srgbClr val="FF0000"/>
              </a:solidFill>
              <a:round/>
              <a:headEnd/>
              <a:tailEnd/>
            </a:ln>
            <a:effectLst/>
          </p:spPr>
          <p:txBody>
            <a:bodyPr wrap="none" anchor="ctr"/>
            <a:lstStyle/>
            <a:p>
              <a:endParaRPr lang="en-US"/>
            </a:p>
          </p:txBody>
        </p:sp>
        <p:sp>
          <p:nvSpPr>
            <p:cNvPr id="927789" name="Oval 45"/>
            <p:cNvSpPr>
              <a:spLocks noChangeArrowheads="1"/>
            </p:cNvSpPr>
            <p:nvPr/>
          </p:nvSpPr>
          <p:spPr bwMode="auto">
            <a:xfrm>
              <a:off x="2854" y="3613"/>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90" name="Group 46"/>
          <p:cNvGrpSpPr>
            <a:grpSpLocks/>
          </p:cNvGrpSpPr>
          <p:nvPr/>
        </p:nvGrpSpPr>
        <p:grpSpPr bwMode="auto">
          <a:xfrm flipH="1">
            <a:off x="3973513" y="2438400"/>
            <a:ext cx="1665287" cy="4252913"/>
            <a:chOff x="2256" y="1536"/>
            <a:chExt cx="1049" cy="2679"/>
          </a:xfrm>
        </p:grpSpPr>
        <p:sp>
          <p:nvSpPr>
            <p:cNvPr id="927791" name="Line 47"/>
            <p:cNvSpPr>
              <a:spLocks noChangeShapeType="1"/>
            </p:cNvSpPr>
            <p:nvPr/>
          </p:nvSpPr>
          <p:spPr bwMode="auto">
            <a:xfrm>
              <a:off x="2256" y="1536"/>
              <a:ext cx="1049" cy="2679"/>
            </a:xfrm>
            <a:prstGeom prst="line">
              <a:avLst/>
            </a:prstGeom>
            <a:noFill/>
            <a:ln w="12700">
              <a:solidFill>
                <a:srgbClr val="FF0000"/>
              </a:solidFill>
              <a:round/>
              <a:headEnd/>
              <a:tailEnd type="triangle" w="med" len="med"/>
            </a:ln>
            <a:effectLst/>
          </p:spPr>
          <p:txBody>
            <a:bodyPr/>
            <a:lstStyle/>
            <a:p>
              <a:endParaRPr lang="en-US"/>
            </a:p>
          </p:txBody>
        </p:sp>
        <p:sp>
          <p:nvSpPr>
            <p:cNvPr id="927792" name="Oval 48"/>
            <p:cNvSpPr>
              <a:spLocks noChangeArrowheads="1"/>
            </p:cNvSpPr>
            <p:nvPr/>
          </p:nvSpPr>
          <p:spPr bwMode="auto">
            <a:xfrm flipH="1">
              <a:off x="253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93" name="Oval 49"/>
            <p:cNvSpPr>
              <a:spLocks noChangeArrowheads="1"/>
            </p:cNvSpPr>
            <p:nvPr/>
          </p:nvSpPr>
          <p:spPr bwMode="auto">
            <a:xfrm>
              <a:off x="2945" y="3327"/>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94" name="Group 50"/>
          <p:cNvGrpSpPr>
            <a:grpSpLocks/>
          </p:cNvGrpSpPr>
          <p:nvPr/>
        </p:nvGrpSpPr>
        <p:grpSpPr bwMode="auto">
          <a:xfrm flipH="1">
            <a:off x="4191000" y="2438400"/>
            <a:ext cx="1443038" cy="4251325"/>
            <a:chOff x="2835" y="1536"/>
            <a:chExt cx="909" cy="2678"/>
          </a:xfrm>
        </p:grpSpPr>
        <p:sp>
          <p:nvSpPr>
            <p:cNvPr id="927795" name="Oval 51"/>
            <p:cNvSpPr>
              <a:spLocks noChangeArrowheads="1"/>
            </p:cNvSpPr>
            <p:nvPr/>
          </p:nvSpPr>
          <p:spPr bwMode="auto">
            <a:xfrm flipH="1">
              <a:off x="3060" y="2328"/>
              <a:ext cx="96" cy="48"/>
            </a:xfrm>
            <a:prstGeom prst="ellipse">
              <a:avLst/>
            </a:prstGeom>
            <a:noFill/>
            <a:ln w="9525">
              <a:solidFill>
                <a:srgbClr val="FF0000"/>
              </a:solidFill>
              <a:round/>
              <a:headEnd/>
              <a:tailEnd/>
            </a:ln>
            <a:effectLst/>
          </p:spPr>
          <p:txBody>
            <a:bodyPr wrap="none" anchor="ctr"/>
            <a:lstStyle/>
            <a:p>
              <a:endParaRPr lang="en-US"/>
            </a:p>
          </p:txBody>
        </p:sp>
        <p:sp>
          <p:nvSpPr>
            <p:cNvPr id="927796" name="Line 52"/>
            <p:cNvSpPr>
              <a:spLocks noChangeShapeType="1"/>
            </p:cNvSpPr>
            <p:nvPr/>
          </p:nvSpPr>
          <p:spPr bwMode="auto">
            <a:xfrm>
              <a:off x="2835" y="1536"/>
              <a:ext cx="909" cy="2678"/>
            </a:xfrm>
            <a:prstGeom prst="line">
              <a:avLst/>
            </a:prstGeom>
            <a:noFill/>
            <a:ln w="9525">
              <a:solidFill>
                <a:srgbClr val="FF0000"/>
              </a:solidFill>
              <a:round/>
              <a:headEnd/>
              <a:tailEnd type="triangle" w="med" len="med"/>
            </a:ln>
            <a:effectLst/>
          </p:spPr>
          <p:txBody>
            <a:bodyPr/>
            <a:lstStyle/>
            <a:p>
              <a:endParaRPr lang="en-US"/>
            </a:p>
          </p:txBody>
        </p:sp>
        <p:sp>
          <p:nvSpPr>
            <p:cNvPr id="927797" name="Oval 53"/>
            <p:cNvSpPr>
              <a:spLocks noChangeArrowheads="1"/>
            </p:cNvSpPr>
            <p:nvPr/>
          </p:nvSpPr>
          <p:spPr bwMode="auto">
            <a:xfrm>
              <a:off x="3468" y="3479"/>
              <a:ext cx="48" cy="48"/>
            </a:xfrm>
            <a:prstGeom prst="ellipse">
              <a:avLst/>
            </a:prstGeom>
            <a:solidFill>
              <a:schemeClr val="tx1"/>
            </a:solidFill>
            <a:ln w="9525">
              <a:solidFill>
                <a:srgbClr val="FF0000"/>
              </a:solidFill>
              <a:round/>
              <a:headEnd/>
              <a:tailEnd/>
            </a:ln>
            <a:effectLst/>
          </p:spPr>
          <p:txBody>
            <a:bodyPr wrap="none" anchor="ctr"/>
            <a:lstStyle/>
            <a:p>
              <a:endParaRPr lang="en-US"/>
            </a:p>
          </p:txBody>
        </p:sp>
      </p:grpSp>
      <p:grpSp>
        <p:nvGrpSpPr>
          <p:cNvPr id="927798" name="Group 54"/>
          <p:cNvGrpSpPr>
            <a:grpSpLocks/>
          </p:cNvGrpSpPr>
          <p:nvPr/>
        </p:nvGrpSpPr>
        <p:grpSpPr bwMode="auto">
          <a:xfrm flipH="1">
            <a:off x="4191000" y="2438400"/>
            <a:ext cx="1443038" cy="4251325"/>
            <a:chOff x="2835" y="1536"/>
            <a:chExt cx="909" cy="2678"/>
          </a:xfrm>
        </p:grpSpPr>
        <p:sp>
          <p:nvSpPr>
            <p:cNvPr id="927799" name="Oval 55"/>
            <p:cNvSpPr>
              <a:spLocks noChangeArrowheads="1"/>
            </p:cNvSpPr>
            <p:nvPr/>
          </p:nvSpPr>
          <p:spPr bwMode="auto">
            <a:xfrm flipH="1">
              <a:off x="306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800" name="Line 56"/>
            <p:cNvSpPr>
              <a:spLocks noChangeShapeType="1"/>
            </p:cNvSpPr>
            <p:nvPr/>
          </p:nvSpPr>
          <p:spPr bwMode="auto">
            <a:xfrm>
              <a:off x="2835" y="1536"/>
              <a:ext cx="909" cy="2678"/>
            </a:xfrm>
            <a:prstGeom prst="line">
              <a:avLst/>
            </a:prstGeom>
            <a:noFill/>
            <a:ln w="12700">
              <a:solidFill>
                <a:srgbClr val="FF0000"/>
              </a:solidFill>
              <a:round/>
              <a:headEnd/>
              <a:tailEnd type="triangle" w="med" len="med"/>
            </a:ln>
            <a:effectLst/>
          </p:spPr>
          <p:txBody>
            <a:bodyPr/>
            <a:lstStyle/>
            <a:p>
              <a:endParaRPr lang="en-US"/>
            </a:p>
          </p:txBody>
        </p:sp>
        <p:sp>
          <p:nvSpPr>
            <p:cNvPr id="927801" name="Oval 57"/>
            <p:cNvSpPr>
              <a:spLocks noChangeArrowheads="1"/>
            </p:cNvSpPr>
            <p:nvPr/>
          </p:nvSpPr>
          <p:spPr bwMode="auto">
            <a:xfrm>
              <a:off x="3468" y="3479"/>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sp>
        <p:nvSpPr>
          <p:cNvPr id="927803" name="Text Box 59"/>
          <p:cNvSpPr txBox="1">
            <a:spLocks noChangeArrowheads="1"/>
          </p:cNvSpPr>
          <p:nvPr/>
        </p:nvSpPr>
        <p:spPr bwMode="auto">
          <a:xfrm flipH="1">
            <a:off x="5791200" y="1905000"/>
            <a:ext cx="2133600" cy="396875"/>
          </a:xfrm>
          <a:prstGeom prst="rect">
            <a:avLst/>
          </a:prstGeom>
          <a:noFill/>
          <a:ln w="9525">
            <a:noFill/>
            <a:miter lim="800000"/>
            <a:headEnd/>
            <a:tailEnd/>
          </a:ln>
          <a:effectLst/>
        </p:spPr>
        <p:txBody>
          <a:bodyPr wrap="none">
            <a:spAutoFit/>
          </a:bodyPr>
          <a:lstStyle/>
          <a:p>
            <a:r>
              <a:rPr lang="en-US" sz="2000" b="0" dirty="0">
                <a:solidFill>
                  <a:schemeClr val="bg2"/>
                </a:solidFill>
              </a:rPr>
              <a:t>RIGHT CAMERA</a:t>
            </a:r>
          </a:p>
        </p:txBody>
      </p:sp>
      <p:sp>
        <p:nvSpPr>
          <p:cNvPr id="927805" name="Line 61"/>
          <p:cNvSpPr>
            <a:spLocks noChangeShapeType="1"/>
          </p:cNvSpPr>
          <p:nvPr/>
        </p:nvSpPr>
        <p:spPr bwMode="auto">
          <a:xfrm>
            <a:off x="3581400" y="2438400"/>
            <a:ext cx="2057400" cy="0"/>
          </a:xfrm>
          <a:prstGeom prst="line">
            <a:avLst/>
          </a:prstGeom>
          <a:noFill/>
          <a:ln w="12700">
            <a:solidFill>
              <a:schemeClr val="bg2"/>
            </a:solidFill>
            <a:round/>
            <a:headEnd type="none" w="sm" len="sm"/>
            <a:tailEnd type="none" w="sm" len="sm"/>
          </a:ln>
          <a:effectLst/>
        </p:spPr>
        <p:txBody>
          <a:bodyPr/>
          <a:lstStyle/>
          <a:p>
            <a:endParaRPr lang="en-US"/>
          </a:p>
        </p:txBody>
      </p:sp>
      <p:grpSp>
        <p:nvGrpSpPr>
          <p:cNvPr id="927809" name="Group 65"/>
          <p:cNvGrpSpPr>
            <a:grpSpLocks/>
          </p:cNvGrpSpPr>
          <p:nvPr/>
        </p:nvGrpSpPr>
        <p:grpSpPr bwMode="auto">
          <a:xfrm>
            <a:off x="4167188" y="2438400"/>
            <a:ext cx="2005012" cy="3962400"/>
            <a:chOff x="2625" y="1536"/>
            <a:chExt cx="1263" cy="2496"/>
          </a:xfrm>
        </p:grpSpPr>
        <p:grpSp>
          <p:nvGrpSpPr>
            <p:cNvPr id="927768" name="Group 24"/>
            <p:cNvGrpSpPr>
              <a:grpSpLocks/>
            </p:cNvGrpSpPr>
            <p:nvPr/>
          </p:nvGrpSpPr>
          <p:grpSpPr bwMode="auto">
            <a:xfrm flipH="1">
              <a:off x="2625" y="2352"/>
              <a:ext cx="1248" cy="1680"/>
              <a:chOff x="1920" y="2352"/>
              <a:chExt cx="1248" cy="1680"/>
            </a:xfrm>
          </p:grpSpPr>
          <p:sp>
            <p:nvSpPr>
              <p:cNvPr id="927769" name="Text Box 25"/>
              <p:cNvSpPr txBox="1">
                <a:spLocks noChangeArrowheads="1"/>
              </p:cNvSpPr>
              <p:nvPr/>
            </p:nvSpPr>
            <p:spPr bwMode="auto">
              <a:xfrm flipH="1">
                <a:off x="1920" y="3600"/>
                <a:ext cx="1107" cy="288"/>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Elevation </a:t>
                </a:r>
                <a:r>
                  <a:rPr lang="en-US" sz="2400" b="0" dirty="0" err="1">
                    <a:solidFill>
                      <a:schemeClr val="bg2"/>
                    </a:solidFill>
                    <a:latin typeface="Times New Roman" charset="0"/>
                  </a:rPr>
                  <a:t>Z</a:t>
                </a:r>
                <a:r>
                  <a:rPr lang="en-US" sz="2400" b="0" baseline="-25000" dirty="0" err="1">
                    <a:solidFill>
                      <a:schemeClr val="bg2"/>
                    </a:solidFill>
                    <a:latin typeface="Times New Roman" charset="0"/>
                  </a:rPr>
                  <a:t>w</a:t>
                </a:r>
                <a:endParaRPr lang="en-US" sz="2400" b="0" baseline="-25000" dirty="0">
                  <a:solidFill>
                    <a:schemeClr val="bg2"/>
                  </a:solidFill>
                  <a:latin typeface="Times New Roman" charset="0"/>
                </a:endParaRPr>
              </a:p>
            </p:txBody>
          </p:sp>
          <p:sp>
            <p:nvSpPr>
              <p:cNvPr id="927770" name="Text Box 26"/>
              <p:cNvSpPr txBox="1">
                <a:spLocks noChangeArrowheads="1"/>
              </p:cNvSpPr>
              <p:nvPr/>
            </p:nvSpPr>
            <p:spPr bwMode="auto">
              <a:xfrm flipH="1">
                <a:off x="1920" y="2448"/>
                <a:ext cx="674" cy="250"/>
              </a:xfrm>
              <a:prstGeom prst="rect">
                <a:avLst/>
              </a:prstGeom>
              <a:noFill/>
              <a:ln w="9525">
                <a:noFill/>
                <a:miter lim="800000"/>
                <a:headEnd/>
                <a:tailEnd/>
              </a:ln>
              <a:effectLst/>
            </p:spPr>
            <p:txBody>
              <a:bodyPr wrap="none">
                <a:spAutoFit/>
              </a:bodyPr>
              <a:lstStyle/>
              <a:p>
                <a:r>
                  <a:rPr lang="en-US" sz="2000" b="0" dirty="0">
                    <a:solidFill>
                      <a:schemeClr val="bg2"/>
                    </a:solidFill>
                    <a:latin typeface="Times New Roman" charset="0"/>
                  </a:rPr>
                  <a:t>disparity</a:t>
                </a:r>
              </a:p>
            </p:txBody>
          </p:sp>
          <p:sp>
            <p:nvSpPr>
              <p:cNvPr id="927771" name="Line 27"/>
              <p:cNvSpPr>
                <a:spLocks noChangeShapeType="1"/>
              </p:cNvSpPr>
              <p:nvPr/>
            </p:nvSpPr>
            <p:spPr bwMode="auto">
              <a:xfrm>
                <a:off x="1995" y="2352"/>
                <a:ext cx="549" cy="0"/>
              </a:xfrm>
              <a:prstGeom prst="line">
                <a:avLst/>
              </a:prstGeom>
              <a:noFill/>
              <a:ln w="38100">
                <a:solidFill>
                  <a:schemeClr val="accent2"/>
                </a:solidFill>
                <a:round/>
                <a:headEnd/>
                <a:tailEnd type="triangle" w="med" len="med"/>
              </a:ln>
              <a:effectLst/>
            </p:spPr>
            <p:txBody>
              <a:bodyPr/>
              <a:lstStyle/>
              <a:p>
                <a:endParaRPr lang="en-US"/>
              </a:p>
            </p:txBody>
          </p:sp>
          <p:sp>
            <p:nvSpPr>
              <p:cNvPr id="927772" name="Line 28"/>
              <p:cNvSpPr>
                <a:spLocks noChangeShapeType="1"/>
              </p:cNvSpPr>
              <p:nvPr/>
            </p:nvSpPr>
            <p:spPr bwMode="auto">
              <a:xfrm>
                <a:off x="2922" y="3504"/>
                <a:ext cx="246" cy="0"/>
              </a:xfrm>
              <a:prstGeom prst="line">
                <a:avLst/>
              </a:prstGeom>
              <a:noFill/>
              <a:ln w="9525">
                <a:solidFill>
                  <a:schemeClr val="tx1"/>
                </a:solidFill>
                <a:round/>
                <a:headEnd/>
                <a:tailEnd/>
              </a:ln>
              <a:effectLst/>
            </p:spPr>
            <p:txBody>
              <a:bodyPr/>
              <a:lstStyle/>
              <a:p>
                <a:endParaRPr lang="en-US"/>
              </a:p>
            </p:txBody>
          </p:sp>
          <p:sp>
            <p:nvSpPr>
              <p:cNvPr id="927773" name="Line 29"/>
              <p:cNvSpPr>
                <a:spLocks noChangeShapeType="1"/>
              </p:cNvSpPr>
              <p:nvPr/>
            </p:nvSpPr>
            <p:spPr bwMode="auto">
              <a:xfrm flipV="1">
                <a:off x="3024" y="3504"/>
                <a:ext cx="0" cy="528"/>
              </a:xfrm>
              <a:prstGeom prst="line">
                <a:avLst/>
              </a:prstGeom>
              <a:noFill/>
              <a:ln w="38100">
                <a:solidFill>
                  <a:schemeClr val="accent2"/>
                </a:solidFill>
                <a:round/>
                <a:headEnd/>
                <a:tailEnd type="triangle" w="med" len="med"/>
              </a:ln>
              <a:effectLst/>
            </p:spPr>
            <p:txBody>
              <a:bodyPr/>
              <a:lstStyle/>
              <a:p>
                <a:endParaRPr lang="en-US"/>
              </a:p>
            </p:txBody>
          </p:sp>
        </p:grpSp>
        <p:sp>
          <p:nvSpPr>
            <p:cNvPr id="927806" name="Line 62"/>
            <p:cNvSpPr>
              <a:spLocks noChangeShapeType="1"/>
            </p:cNvSpPr>
            <p:nvPr/>
          </p:nvSpPr>
          <p:spPr bwMode="auto">
            <a:xfrm>
              <a:off x="2880" y="1536"/>
              <a:ext cx="0" cy="1920"/>
            </a:xfrm>
            <a:prstGeom prst="line">
              <a:avLst/>
            </a:prstGeom>
            <a:noFill/>
            <a:ln w="19050">
              <a:solidFill>
                <a:schemeClr val="bg2"/>
              </a:solidFill>
              <a:round/>
              <a:headEnd type="none" w="sm" len="sm"/>
              <a:tailEnd type="stealth" w="med" len="lg"/>
            </a:ln>
            <a:effectLst/>
          </p:spPr>
          <p:txBody>
            <a:bodyPr/>
            <a:lstStyle/>
            <a:p>
              <a:endParaRPr lang="en-US"/>
            </a:p>
          </p:txBody>
        </p:sp>
        <p:sp>
          <p:nvSpPr>
            <p:cNvPr id="927807" name="Text Box 63"/>
            <p:cNvSpPr txBox="1">
              <a:spLocks noChangeArrowheads="1"/>
            </p:cNvSpPr>
            <p:nvPr/>
          </p:nvSpPr>
          <p:spPr bwMode="auto">
            <a:xfrm>
              <a:off x="2976" y="2880"/>
              <a:ext cx="912" cy="288"/>
            </a:xfrm>
            <a:prstGeom prst="rect">
              <a:avLst/>
            </a:prstGeom>
            <a:noFill/>
            <a:ln w="9525">
              <a:noFill/>
              <a:miter lim="800000"/>
              <a:headEnd/>
              <a:tailEnd/>
            </a:ln>
            <a:effectLst/>
          </p:spPr>
          <p:txBody>
            <a:bodyPr>
              <a:spAutoFit/>
            </a:bodyPr>
            <a:lstStyle/>
            <a:p>
              <a:r>
                <a:rPr lang="en-US" sz="2400" b="0" dirty="0">
                  <a:solidFill>
                    <a:schemeClr val="bg2"/>
                  </a:solidFill>
                  <a:latin typeface="Times New Roman" charset="0"/>
                </a:rPr>
                <a:t>Depth Z</a:t>
              </a:r>
            </a:p>
          </p:txBody>
        </p:sp>
      </p:grpSp>
      <p:sp>
        <p:nvSpPr>
          <p:cNvPr id="927808" name="Text Box 64"/>
          <p:cNvSpPr txBox="1">
            <a:spLocks noChangeArrowheads="1"/>
          </p:cNvSpPr>
          <p:nvPr/>
        </p:nvSpPr>
        <p:spPr bwMode="auto">
          <a:xfrm>
            <a:off x="4038600" y="2057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baseline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27774"/>
                                        </p:tgtEl>
                                        <p:attrNameLst>
                                          <p:attrName>style.visibility</p:attrName>
                                        </p:attrNameLst>
                                      </p:cBhvr>
                                      <p:to>
                                        <p:strVal val="visible"/>
                                      </p:to>
                                    </p:set>
                                  </p:childTnLst>
                                  <p:subTnLst>
                                    <p:set>
                                      <p:cBhvr override="childStyle">
                                        <p:cTn dur="1" fill="hold" display="0" masterRel="nextClick" afterEffect="1"/>
                                        <p:tgtEl>
                                          <p:spTgt spid="92777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27790"/>
                                        </p:tgtEl>
                                        <p:attrNameLst>
                                          <p:attrName>style.visibility</p:attrName>
                                        </p:attrNameLst>
                                      </p:cBhvr>
                                      <p:to>
                                        <p:strVal val="visible"/>
                                      </p:to>
                                    </p:set>
                                  </p:childTnLst>
                                  <p:subTnLst>
                                    <p:set>
                                      <p:cBhvr override="childStyle">
                                        <p:cTn dur="1" fill="hold" display="0" masterRel="nextClick" afterEffect="1"/>
                                        <p:tgtEl>
                                          <p:spTgt spid="92779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27794"/>
                                        </p:tgtEl>
                                        <p:attrNameLst>
                                          <p:attrName>style.visibility</p:attrName>
                                        </p:attrNameLst>
                                      </p:cBhvr>
                                      <p:to>
                                        <p:strVal val="visible"/>
                                      </p:to>
                                    </p:set>
                                  </p:childTnLst>
                                  <p:subTnLst>
                                    <p:set>
                                      <p:cBhvr override="childStyle">
                                        <p:cTn dur="1" fill="hold" display="0" masterRel="nextClick" afterEffect="1"/>
                                        <p:tgtEl>
                                          <p:spTgt spid="92779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27786"/>
                                        </p:tgtEl>
                                        <p:attrNameLst>
                                          <p:attrName>style.visibility</p:attrName>
                                        </p:attrNameLst>
                                      </p:cBhvr>
                                      <p:to>
                                        <p:strVal val="visible"/>
                                      </p:to>
                                    </p:set>
                                  </p:childTnLst>
                                  <p:subTnLst>
                                    <p:set>
                                      <p:cBhvr override="childStyle">
                                        <p:cTn dur="1" fill="hold" display="0" masterRel="nextClick" afterEffect="1"/>
                                        <p:tgtEl>
                                          <p:spTgt spid="92778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27782"/>
                                        </p:tgtEl>
                                        <p:attrNameLst>
                                          <p:attrName>style.visibility</p:attrName>
                                        </p:attrNameLst>
                                      </p:cBhvr>
                                      <p:to>
                                        <p:strVal val="visible"/>
                                      </p:to>
                                    </p:set>
                                  </p:childTnLst>
                                  <p:subTnLst>
                                    <p:set>
                                      <p:cBhvr override="childStyle">
                                        <p:cTn dur="1" fill="hold" display="0" masterRel="nextClick" afterEffect="1"/>
                                        <p:tgtEl>
                                          <p:spTgt spid="92778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27778"/>
                                        </p:tgtEl>
                                        <p:attrNameLst>
                                          <p:attrName>style.visibility</p:attrName>
                                        </p:attrNameLst>
                                      </p:cBhvr>
                                      <p:to>
                                        <p:strVal val="visible"/>
                                      </p:to>
                                    </p:set>
                                  </p:childTnLst>
                                  <p:subTnLst>
                                    <p:set>
                                      <p:cBhvr override="childStyle">
                                        <p:cTn dur="1" fill="hold" display="0" masterRel="nextClick" afterEffect="1"/>
                                        <p:tgtEl>
                                          <p:spTgt spid="92777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277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27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4495800" y="285750"/>
            <a:ext cx="4572000" cy="609600"/>
          </a:xfrm>
        </p:spPr>
        <p:txBody>
          <a:bodyPr/>
          <a:lstStyle/>
          <a:p>
            <a:r>
              <a:rPr lang="en-US"/>
              <a:t>Disparity Equation</a:t>
            </a:r>
          </a:p>
        </p:txBody>
      </p:sp>
      <p:grpSp>
        <p:nvGrpSpPr>
          <p:cNvPr id="48" name="Group 47"/>
          <p:cNvGrpSpPr/>
          <p:nvPr/>
        </p:nvGrpSpPr>
        <p:grpSpPr>
          <a:xfrm>
            <a:off x="0" y="914400"/>
            <a:ext cx="9144000" cy="5943600"/>
            <a:chOff x="0" y="914400"/>
            <a:chExt cx="9144000" cy="5943600"/>
          </a:xfrm>
        </p:grpSpPr>
        <p:sp>
          <p:nvSpPr>
            <p:cNvPr id="47" name="Rectangle 46"/>
            <p:cNvSpPr/>
            <p:nvPr/>
          </p:nvSpPr>
          <p:spPr bwMode="auto">
            <a:xfrm>
              <a:off x="0" y="914400"/>
              <a:ext cx="9144000" cy="5943600"/>
            </a:xfrm>
            <a:prstGeom prst="rect">
              <a:avLst/>
            </a:prstGeom>
            <a:solidFill>
              <a:srgbClr val="000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7267" name="Text Box 3"/>
            <p:cNvSpPr txBox="1">
              <a:spLocks noChangeArrowheads="1"/>
            </p:cNvSpPr>
            <p:nvPr/>
          </p:nvSpPr>
          <p:spPr bwMode="auto">
            <a:xfrm>
              <a:off x="4721225" y="990600"/>
              <a:ext cx="1060450" cy="366713"/>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grpSp>
          <p:nvGrpSpPr>
            <p:cNvPr id="907310" name="Group 46"/>
            <p:cNvGrpSpPr>
              <a:grpSpLocks/>
            </p:cNvGrpSpPr>
            <p:nvPr/>
          </p:nvGrpSpPr>
          <p:grpSpPr bwMode="auto">
            <a:xfrm>
              <a:off x="381000" y="1077913"/>
              <a:ext cx="4343400" cy="5613400"/>
              <a:chOff x="240" y="679"/>
              <a:chExt cx="2736" cy="3536"/>
            </a:xfrm>
          </p:grpSpPr>
          <p:sp>
            <p:nvSpPr>
              <p:cNvPr id="907306" name="Line 42"/>
              <p:cNvSpPr>
                <a:spLocks noChangeShapeType="1"/>
              </p:cNvSpPr>
              <p:nvPr/>
            </p:nvSpPr>
            <p:spPr bwMode="auto">
              <a:xfrm flipH="1">
                <a:off x="853" y="3468"/>
                <a:ext cx="1056" cy="0"/>
              </a:xfrm>
              <a:prstGeom prst="line">
                <a:avLst/>
              </a:prstGeom>
              <a:noFill/>
              <a:ln w="34925">
                <a:solidFill>
                  <a:schemeClr val="tx1"/>
                </a:solidFill>
                <a:round/>
                <a:headEnd type="none" w="sm" len="sm"/>
                <a:tailEnd type="stealth" w="lg" len="lg"/>
              </a:ln>
              <a:effectLst/>
            </p:spPr>
            <p:txBody>
              <a:bodyPr/>
              <a:lstStyle/>
              <a:p>
                <a:endParaRPr lang="en-US"/>
              </a:p>
            </p:txBody>
          </p:sp>
          <p:grpSp>
            <p:nvGrpSpPr>
              <p:cNvPr id="907300" name="Group 36"/>
              <p:cNvGrpSpPr>
                <a:grpSpLocks/>
              </p:cNvGrpSpPr>
              <p:nvPr/>
            </p:nvGrpSpPr>
            <p:grpSpPr bwMode="auto">
              <a:xfrm>
                <a:off x="240" y="679"/>
                <a:ext cx="2736" cy="3071"/>
                <a:chOff x="240" y="1008"/>
                <a:chExt cx="2736" cy="3071"/>
              </a:xfrm>
            </p:grpSpPr>
            <p:grpSp>
              <p:nvGrpSpPr>
                <p:cNvPr id="907281" name="Group 17"/>
                <p:cNvGrpSpPr>
                  <a:grpSpLocks/>
                </p:cNvGrpSpPr>
                <p:nvPr/>
              </p:nvGrpSpPr>
              <p:grpSpPr bwMode="auto">
                <a:xfrm flipH="1">
                  <a:off x="800" y="1008"/>
                  <a:ext cx="2176" cy="2832"/>
                  <a:chOff x="2832" y="1008"/>
                  <a:chExt cx="2176" cy="2832"/>
                </a:xfrm>
              </p:grpSpPr>
              <p:sp>
                <p:nvSpPr>
                  <p:cNvPr id="907282" name="Line 18"/>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07283" name="Line 19"/>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07284" name="Line 20"/>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07285" name="Oval 21"/>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07286" name="Oval 22"/>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07287" name="Oval 23"/>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07288" name="Text Box 24"/>
                <p:cNvSpPr txBox="1">
                  <a:spLocks noChangeArrowheads="1"/>
                </p:cNvSpPr>
                <p:nvPr/>
              </p:nvSpPr>
              <p:spPr bwMode="auto">
                <a:xfrm>
                  <a:off x="1776" y="3168"/>
                  <a:ext cx="58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0">
                      <a:solidFill>
                        <a:schemeClr val="tx2"/>
                      </a:solidFill>
                    </a:rPr>
                    <a:t>l</a:t>
                  </a:r>
                  <a:r>
                    <a:rPr lang="en-US">
                      <a:solidFill>
                        <a:schemeClr val="tx2"/>
                      </a:solidFill>
                    </a:rPr>
                    <a:t>(x</a:t>
                  </a:r>
                  <a:r>
                    <a:rPr lang="en-US" baseline="-25000">
                      <a:solidFill>
                        <a:schemeClr val="tx2"/>
                      </a:solidFill>
                    </a:rPr>
                    <a:t>l</a:t>
                  </a:r>
                  <a:r>
                    <a:rPr lang="en-US">
                      <a:solidFill>
                        <a:schemeClr val="tx2"/>
                      </a:solidFill>
                    </a:rPr>
                    <a:t>,y</a:t>
                  </a:r>
                  <a:r>
                    <a:rPr lang="en-US" baseline="-25000">
                      <a:solidFill>
                        <a:schemeClr val="tx2"/>
                      </a:solidFill>
                    </a:rPr>
                    <a:t>l</a:t>
                  </a:r>
                  <a:r>
                    <a:rPr lang="en-US">
                      <a:solidFill>
                        <a:schemeClr val="tx2"/>
                      </a:solidFill>
                    </a:rPr>
                    <a:t>)</a:t>
                  </a:r>
                </a:p>
              </p:txBody>
            </p:sp>
            <p:sp>
              <p:nvSpPr>
                <p:cNvPr id="907289" name="Text Box 25"/>
                <p:cNvSpPr txBox="1">
                  <a:spLocks noChangeArrowheads="1"/>
                </p:cNvSpPr>
                <p:nvPr/>
              </p:nvSpPr>
              <p:spPr bwMode="auto">
                <a:xfrm>
                  <a:off x="720" y="3848"/>
                  <a:ext cx="1228" cy="231"/>
                </a:xfrm>
                <a:prstGeom prst="rect">
                  <a:avLst/>
                </a:prstGeom>
                <a:noFill/>
                <a:ln w="12700">
                  <a:solidFill>
                    <a:schemeClr val="bg2"/>
                  </a:solidFill>
                  <a:miter lim="800000"/>
                  <a:headEnd type="none" w="sm" len="sm"/>
                  <a:tailEnd type="none" w="sm" len="sm"/>
                </a:ln>
                <a:effectLst/>
              </p:spPr>
              <p:txBody>
                <a:bodyPr>
                  <a:spAutoFit/>
                </a:bodyPr>
                <a:lstStyle/>
                <a:p>
                  <a:r>
                    <a:rPr lang="en-US" b="0" i="1" dirty="0">
                      <a:solidFill>
                        <a:srgbClr val="FF0000"/>
                      </a:solidFill>
                    </a:rPr>
                    <a:t>Optical Center </a:t>
                  </a:r>
                  <a:r>
                    <a:rPr lang="en-US" b="0" i="1" dirty="0" err="1">
                      <a:solidFill>
                        <a:srgbClr val="FF0000"/>
                      </a:solidFill>
                    </a:rPr>
                    <a:t>O</a:t>
                  </a:r>
                  <a:r>
                    <a:rPr lang="en-US" b="0" i="1" baseline="-25000" dirty="0" err="1">
                      <a:solidFill>
                        <a:srgbClr val="FF0000"/>
                      </a:solidFill>
                    </a:rPr>
                    <a:t>l</a:t>
                  </a:r>
                  <a:endParaRPr lang="en-US" baseline="-25000" dirty="0">
                    <a:solidFill>
                      <a:srgbClr val="FF0000"/>
                    </a:solidFill>
                  </a:endParaRPr>
                </a:p>
              </p:txBody>
            </p:sp>
            <p:sp>
              <p:nvSpPr>
                <p:cNvPr id="907290" name="Text Box 26"/>
                <p:cNvSpPr txBox="1">
                  <a:spLocks noChangeArrowheads="1"/>
                </p:cNvSpPr>
                <p:nvPr/>
              </p:nvSpPr>
              <p:spPr bwMode="auto">
                <a:xfrm>
                  <a:off x="240" y="3264"/>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07291" name="Text Box 27"/>
                <p:cNvSpPr txBox="1">
                  <a:spLocks noChangeArrowheads="1"/>
                </p:cNvSpPr>
                <p:nvPr/>
              </p:nvSpPr>
              <p:spPr bwMode="auto">
                <a:xfrm>
                  <a:off x="608"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07292" name="Text Box 28"/>
              <p:cNvSpPr txBox="1">
                <a:spLocks noChangeArrowheads="1"/>
              </p:cNvSpPr>
              <p:nvPr/>
            </p:nvSpPr>
            <p:spPr bwMode="auto">
              <a:xfrm>
                <a:off x="384" y="3984"/>
                <a:ext cx="1148" cy="231"/>
              </a:xfrm>
              <a:prstGeom prst="rect">
                <a:avLst/>
              </a:prstGeom>
              <a:noFill/>
              <a:ln w="12700">
                <a:noFill/>
                <a:miter lim="800000"/>
                <a:headEnd type="none" w="sm" len="sm"/>
                <a:tailEnd type="none" w="sm" len="sm"/>
              </a:ln>
              <a:effectLst/>
            </p:spPr>
            <p:txBody>
              <a:bodyPr wrap="none">
                <a:spAutoFit/>
              </a:bodyPr>
              <a:lstStyle/>
              <a:p>
                <a:r>
                  <a:rPr lang="en-US"/>
                  <a:t>LEFT CAMERA</a:t>
                </a:r>
              </a:p>
            </p:txBody>
          </p:sp>
        </p:grpSp>
        <p:sp>
          <p:nvSpPr>
            <p:cNvPr id="907294" name="Text Box 30"/>
            <p:cNvSpPr txBox="1">
              <a:spLocks noChangeArrowheads="1"/>
            </p:cNvSpPr>
            <p:nvPr/>
          </p:nvSpPr>
          <p:spPr bwMode="auto">
            <a:xfrm>
              <a:off x="3962400" y="5930900"/>
              <a:ext cx="1485900" cy="379413"/>
            </a:xfrm>
            <a:prstGeom prst="rect">
              <a:avLst/>
            </a:prstGeom>
            <a:noFill/>
            <a:ln w="12700">
              <a:solidFill>
                <a:schemeClr val="folHlink"/>
              </a:solidFill>
              <a:miter lim="800000"/>
              <a:headEnd type="none" w="sm" len="sm"/>
              <a:tailEnd type="none" w="sm" len="sm"/>
            </a:ln>
            <a:effectLst/>
          </p:spPr>
          <p:txBody>
            <a:bodyPr wrap="none">
              <a:spAutoFit/>
            </a:bodyPr>
            <a:lstStyle/>
            <a:p>
              <a:r>
                <a:rPr lang="en-US" b="0">
                  <a:solidFill>
                    <a:schemeClr val="folHlink"/>
                  </a:solidFill>
                </a:rPr>
                <a:t>B = Baseline</a:t>
              </a:r>
            </a:p>
          </p:txBody>
        </p:sp>
        <p:grpSp>
          <p:nvGrpSpPr>
            <p:cNvPr id="907295" name="Group 31"/>
            <p:cNvGrpSpPr>
              <a:grpSpLocks/>
            </p:cNvGrpSpPr>
            <p:nvPr/>
          </p:nvGrpSpPr>
          <p:grpSpPr bwMode="auto">
            <a:xfrm>
              <a:off x="2209800" y="5954713"/>
              <a:ext cx="4800600" cy="228600"/>
              <a:chOff x="1392" y="4080"/>
              <a:chExt cx="3024" cy="144"/>
            </a:xfrm>
          </p:grpSpPr>
          <p:sp>
            <p:nvSpPr>
              <p:cNvPr id="907296" name="Line 32"/>
              <p:cNvSpPr>
                <a:spLocks noChangeShapeType="1"/>
              </p:cNvSpPr>
              <p:nvPr/>
            </p:nvSpPr>
            <p:spPr bwMode="auto">
              <a:xfrm>
                <a:off x="1392"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07297" name="Line 33"/>
              <p:cNvSpPr>
                <a:spLocks noChangeShapeType="1"/>
              </p:cNvSpPr>
              <p:nvPr/>
            </p:nvSpPr>
            <p:spPr bwMode="auto">
              <a:xfrm>
                <a:off x="4416"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07298" name="Line 34"/>
              <p:cNvSpPr>
                <a:spLocks noChangeShapeType="1"/>
              </p:cNvSpPr>
              <p:nvPr/>
            </p:nvSpPr>
            <p:spPr bwMode="auto">
              <a:xfrm>
                <a:off x="3456" y="4176"/>
                <a:ext cx="912"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sp>
            <p:nvSpPr>
              <p:cNvPr id="907299" name="Line 35"/>
              <p:cNvSpPr>
                <a:spLocks noChangeShapeType="1"/>
              </p:cNvSpPr>
              <p:nvPr/>
            </p:nvSpPr>
            <p:spPr bwMode="auto">
              <a:xfrm flipH="1">
                <a:off x="1424" y="4176"/>
                <a:ext cx="1024"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grpSp>
        <p:sp>
          <p:nvSpPr>
            <p:cNvPr id="907301" name="Line 37"/>
            <p:cNvSpPr>
              <a:spLocks noChangeShapeType="1"/>
            </p:cNvSpPr>
            <p:nvPr/>
          </p:nvSpPr>
          <p:spPr bwMode="auto">
            <a:xfrm>
              <a:off x="2209800" y="5497513"/>
              <a:ext cx="4800600" cy="0"/>
            </a:xfrm>
            <a:prstGeom prst="line">
              <a:avLst/>
            </a:prstGeom>
            <a:noFill/>
            <a:ln w="22225">
              <a:solidFill>
                <a:schemeClr val="tx1"/>
              </a:solidFill>
              <a:prstDash val="dash"/>
              <a:round/>
              <a:headEnd type="none" w="sm" len="sm"/>
              <a:tailEnd type="none" w="sm" len="sm"/>
            </a:ln>
            <a:effectLst/>
          </p:spPr>
          <p:txBody>
            <a:bodyPr/>
            <a:lstStyle/>
            <a:p>
              <a:endParaRPr lang="en-US"/>
            </a:p>
          </p:txBody>
        </p:sp>
        <p:sp>
          <p:nvSpPr>
            <p:cNvPr id="907302" name="Line 38"/>
            <p:cNvSpPr>
              <a:spLocks noChangeShapeType="1"/>
            </p:cNvSpPr>
            <p:nvPr/>
          </p:nvSpPr>
          <p:spPr bwMode="auto">
            <a:xfrm flipV="1">
              <a:off x="4611688" y="1230313"/>
              <a:ext cx="0" cy="4267200"/>
            </a:xfrm>
            <a:prstGeom prst="line">
              <a:avLst/>
            </a:prstGeom>
            <a:noFill/>
            <a:ln w="12700">
              <a:solidFill>
                <a:schemeClr val="tx1"/>
              </a:solidFill>
              <a:round/>
              <a:headEnd type="stealth" w="lg" len="lg"/>
              <a:tailEnd type="stealth" w="lg" len="lg"/>
            </a:ln>
            <a:effectLst/>
          </p:spPr>
          <p:txBody>
            <a:bodyPr/>
            <a:lstStyle/>
            <a:p>
              <a:endParaRPr lang="en-US"/>
            </a:p>
          </p:txBody>
        </p:sp>
        <p:sp>
          <p:nvSpPr>
            <p:cNvPr id="907303" name="Text Box 39"/>
            <p:cNvSpPr txBox="1">
              <a:spLocks noChangeArrowheads="1"/>
            </p:cNvSpPr>
            <p:nvPr/>
          </p:nvSpPr>
          <p:spPr bwMode="auto">
            <a:xfrm>
              <a:off x="3810000" y="2667000"/>
              <a:ext cx="12192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a:t>Depth</a:t>
              </a:r>
            </a:p>
            <a:p>
              <a:pPr>
                <a:spcBef>
                  <a:spcPct val="50000"/>
                </a:spcBef>
              </a:pPr>
              <a:endParaRPr lang="en-US"/>
            </a:p>
          </p:txBody>
        </p:sp>
        <p:sp>
          <p:nvSpPr>
            <p:cNvPr id="907305" name="Text Box 41"/>
            <p:cNvSpPr txBox="1">
              <a:spLocks noChangeArrowheads="1"/>
            </p:cNvSpPr>
            <p:nvPr/>
          </p:nvSpPr>
          <p:spPr bwMode="auto">
            <a:xfrm>
              <a:off x="381000" y="1143000"/>
              <a:ext cx="2590800" cy="641350"/>
            </a:xfrm>
            <a:prstGeom prst="rect">
              <a:avLst/>
            </a:prstGeom>
            <a:solidFill>
              <a:srgbClr val="993366"/>
            </a:solidFill>
            <a:ln w="12700">
              <a:noFill/>
              <a:miter lim="800000"/>
              <a:headEnd type="none" w="sm" len="sm"/>
              <a:tailEnd type="none" w="sm" len="sm"/>
            </a:ln>
            <a:effectLst/>
          </p:spPr>
          <p:txBody>
            <a:bodyPr>
              <a:spAutoFit/>
            </a:bodyPr>
            <a:lstStyle/>
            <a:p>
              <a:r>
                <a:rPr lang="en-US"/>
                <a:t>Stereo system with parallel optical axes</a:t>
              </a:r>
            </a:p>
          </p:txBody>
        </p:sp>
        <p:grpSp>
          <p:nvGrpSpPr>
            <p:cNvPr id="907311" name="Group 47"/>
            <p:cNvGrpSpPr>
              <a:grpSpLocks/>
            </p:cNvGrpSpPr>
            <p:nvPr/>
          </p:nvGrpSpPr>
          <p:grpSpPr bwMode="auto">
            <a:xfrm>
              <a:off x="4495800" y="1077913"/>
              <a:ext cx="4327525" cy="5613400"/>
              <a:chOff x="2832" y="679"/>
              <a:chExt cx="2726" cy="3536"/>
            </a:xfrm>
          </p:grpSpPr>
          <p:grpSp>
            <p:nvGrpSpPr>
              <p:cNvPr id="907268" name="Group 4"/>
              <p:cNvGrpSpPr>
                <a:grpSpLocks/>
              </p:cNvGrpSpPr>
              <p:nvPr/>
            </p:nvGrpSpPr>
            <p:grpSpPr bwMode="auto">
              <a:xfrm>
                <a:off x="2832" y="679"/>
                <a:ext cx="2726" cy="3071"/>
                <a:chOff x="2832" y="1008"/>
                <a:chExt cx="2726" cy="3071"/>
              </a:xfrm>
            </p:grpSpPr>
            <p:grpSp>
              <p:nvGrpSpPr>
                <p:cNvPr id="907269" name="Group 5"/>
                <p:cNvGrpSpPr>
                  <a:grpSpLocks/>
                </p:cNvGrpSpPr>
                <p:nvPr/>
              </p:nvGrpSpPr>
              <p:grpSpPr bwMode="auto">
                <a:xfrm>
                  <a:off x="2832" y="1008"/>
                  <a:ext cx="2176" cy="2832"/>
                  <a:chOff x="2832" y="1008"/>
                  <a:chExt cx="2176" cy="2832"/>
                </a:xfrm>
              </p:grpSpPr>
              <p:sp>
                <p:nvSpPr>
                  <p:cNvPr id="907270" name="Line 6"/>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07271" name="Line 7"/>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07272" name="Line 8"/>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07273" name="Oval 9"/>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07274" name="Oval 10"/>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07275" name="Oval 11"/>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07276" name="Text Box 12"/>
                <p:cNvSpPr txBox="1">
                  <a:spLocks noChangeArrowheads="1"/>
                </p:cNvSpPr>
                <p:nvPr/>
              </p:nvSpPr>
              <p:spPr bwMode="auto">
                <a:xfrm>
                  <a:off x="4502" y="3287"/>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07277" name="Text Box 13"/>
                <p:cNvSpPr txBox="1">
                  <a:spLocks noChangeArrowheads="1"/>
                </p:cNvSpPr>
                <p:nvPr/>
              </p:nvSpPr>
              <p:spPr bwMode="auto">
                <a:xfrm>
                  <a:off x="3888" y="3848"/>
                  <a:ext cx="1220" cy="231"/>
                </a:xfrm>
                <a:prstGeom prst="rect">
                  <a:avLst/>
                </a:prstGeom>
                <a:noFill/>
                <a:ln w="12700">
                  <a:noFill/>
                  <a:miter lim="800000"/>
                  <a:headEnd type="none" w="sm" len="sm"/>
                  <a:tailEnd type="none" w="sm" len="sm"/>
                </a:ln>
                <a:effectLst/>
              </p:spPr>
              <p:txBody>
                <a:bodyPr wrap="none">
                  <a:spAutoFit/>
                </a:bodyPr>
                <a:lstStyle/>
                <a:p>
                  <a:r>
                    <a:rPr lang="en-US" b="0" i="1" dirty="0">
                      <a:solidFill>
                        <a:srgbClr val="FF0000"/>
                      </a:solidFill>
                    </a:rPr>
                    <a:t>Optical Center O</a:t>
                  </a:r>
                  <a:r>
                    <a:rPr lang="en-US" b="0" i="1" baseline="-25000" dirty="0">
                      <a:solidFill>
                        <a:srgbClr val="FF0000"/>
                      </a:solidFill>
                    </a:rPr>
                    <a:t>r</a:t>
                  </a:r>
                  <a:endParaRPr lang="en-US" baseline="-25000" dirty="0">
                    <a:solidFill>
                      <a:srgbClr val="FF0000"/>
                    </a:solidFill>
                  </a:endParaRPr>
                </a:p>
              </p:txBody>
            </p:sp>
            <p:sp>
              <p:nvSpPr>
                <p:cNvPr id="907278" name="Text Box 14"/>
                <p:cNvSpPr txBox="1">
                  <a:spLocks noChangeArrowheads="1"/>
                </p:cNvSpPr>
                <p:nvPr/>
              </p:nvSpPr>
              <p:spPr bwMode="auto">
                <a:xfrm>
                  <a:off x="3552" y="3177"/>
                  <a:ext cx="61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
                      <a:solidFill>
                        <a:schemeClr val="tx2"/>
                      </a:solidFill>
                    </a:rPr>
                    <a:t>r</a:t>
                  </a:r>
                  <a:r>
                    <a:rPr lang="en-US">
                      <a:solidFill>
                        <a:schemeClr val="tx2"/>
                      </a:solidFill>
                    </a:rPr>
                    <a:t>(x</a:t>
                  </a:r>
                  <a:r>
                    <a:rPr lang="en-US" baseline="-25000">
                      <a:solidFill>
                        <a:schemeClr val="tx2"/>
                      </a:solidFill>
                    </a:rPr>
                    <a:t>r</a:t>
                  </a:r>
                  <a:r>
                    <a:rPr lang="en-US">
                      <a:solidFill>
                        <a:schemeClr val="tx2"/>
                      </a:solidFill>
                    </a:rPr>
                    <a:t>,y</a:t>
                  </a:r>
                  <a:r>
                    <a:rPr lang="en-US" baseline="-25000">
                      <a:solidFill>
                        <a:schemeClr val="tx2"/>
                      </a:solidFill>
                    </a:rPr>
                    <a:t>r</a:t>
                  </a:r>
                  <a:r>
                    <a:rPr lang="en-US">
                      <a:solidFill>
                        <a:schemeClr val="tx2"/>
                      </a:solidFill>
                    </a:rPr>
                    <a:t>)</a:t>
                  </a:r>
                </a:p>
              </p:txBody>
            </p:sp>
            <p:sp>
              <p:nvSpPr>
                <p:cNvPr id="907279" name="Text Box 15"/>
                <p:cNvSpPr txBox="1">
                  <a:spLocks noChangeArrowheads="1"/>
                </p:cNvSpPr>
                <p:nvPr/>
              </p:nvSpPr>
              <p:spPr bwMode="auto">
                <a:xfrm>
                  <a:off x="4464"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07293" name="Text Box 29"/>
              <p:cNvSpPr txBox="1">
                <a:spLocks noChangeArrowheads="1"/>
              </p:cNvSpPr>
              <p:nvPr/>
            </p:nvSpPr>
            <p:spPr bwMode="auto">
              <a:xfrm>
                <a:off x="4032" y="3984"/>
                <a:ext cx="1236" cy="231"/>
              </a:xfrm>
              <a:prstGeom prst="rect">
                <a:avLst/>
              </a:prstGeom>
              <a:noFill/>
              <a:ln w="12700">
                <a:noFill/>
                <a:miter lim="800000"/>
                <a:headEnd type="none" w="sm" len="sm"/>
                <a:tailEnd type="none" w="sm" len="sm"/>
              </a:ln>
              <a:effectLst/>
            </p:spPr>
            <p:txBody>
              <a:bodyPr>
                <a:spAutoFit/>
              </a:bodyPr>
              <a:lstStyle/>
              <a:p>
                <a:r>
                  <a:rPr lang="en-US"/>
                  <a:t>RIGHT CAMERA</a:t>
                </a:r>
              </a:p>
            </p:txBody>
          </p:sp>
          <p:sp>
            <p:nvSpPr>
              <p:cNvPr id="907307" name="Line 43"/>
              <p:cNvSpPr>
                <a:spLocks noChangeShapeType="1"/>
              </p:cNvSpPr>
              <p:nvPr/>
            </p:nvSpPr>
            <p:spPr bwMode="auto">
              <a:xfrm flipH="1">
                <a:off x="3895" y="3456"/>
                <a:ext cx="1056" cy="0"/>
              </a:xfrm>
              <a:prstGeom prst="line">
                <a:avLst/>
              </a:prstGeom>
              <a:noFill/>
              <a:ln w="34925">
                <a:solidFill>
                  <a:schemeClr val="tx1"/>
                </a:solidFill>
                <a:round/>
                <a:headEnd type="none" w="sm" len="sm"/>
                <a:tailEnd type="stealth" w="lg" len="lg"/>
              </a:ln>
              <a:effectLst/>
            </p:spPr>
            <p:txBody>
              <a:bodyPr/>
              <a:lstStyle/>
              <a:p>
                <a:endParaRPr lang="en-US"/>
              </a:p>
            </p:txBody>
          </p:sp>
        </p:grpSp>
        <p:graphicFrame>
          <p:nvGraphicFramePr>
            <p:cNvPr id="907308" name="Object 44"/>
            <p:cNvGraphicFramePr>
              <a:graphicFrameLocks noChangeAspect="1"/>
            </p:cNvGraphicFramePr>
            <p:nvPr/>
          </p:nvGraphicFramePr>
          <p:xfrm>
            <a:off x="3857625" y="3097213"/>
            <a:ext cx="1579563" cy="754062"/>
          </p:xfrm>
          <a:graphic>
            <a:graphicData uri="http://schemas.openxmlformats.org/presentationml/2006/ole">
              <mc:AlternateContent xmlns:mc="http://schemas.openxmlformats.org/markup-compatibility/2006">
                <mc:Choice xmlns:v="urn:schemas-microsoft-com:vml" Requires="v">
                  <p:oleObj spid="_x0000_s907333" name="Equation" r:id="rId3" imgW="825480" imgH="393480" progId="Equation.3">
                    <p:embed/>
                  </p:oleObj>
                </mc:Choice>
                <mc:Fallback>
                  <p:oleObj name="Equation" r:id="rId3" imgW="825480" imgH="393480"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3097213"/>
                          <a:ext cx="1579563" cy="754062"/>
                        </a:xfrm>
                        <a:prstGeom prst="rect">
                          <a:avLst/>
                        </a:prstGeom>
                        <a:solidFill>
                          <a:srgbClr val="FF99CC"/>
                        </a:solidFill>
                      </p:spPr>
                    </p:pic>
                  </p:oleObj>
                </mc:Fallback>
              </mc:AlternateContent>
            </a:graphicData>
          </a:graphic>
        </p:graphicFrame>
        <p:sp>
          <p:nvSpPr>
            <p:cNvPr id="907309" name="Text Box 45"/>
            <p:cNvSpPr txBox="1">
              <a:spLocks noChangeArrowheads="1"/>
            </p:cNvSpPr>
            <p:nvPr/>
          </p:nvSpPr>
          <p:spPr bwMode="auto">
            <a:xfrm>
              <a:off x="7239000" y="2819400"/>
              <a:ext cx="1689886" cy="830997"/>
            </a:xfrm>
            <a:prstGeom prst="rect">
              <a:avLst/>
            </a:prstGeom>
            <a:noFill/>
            <a:ln w="12700">
              <a:noFill/>
              <a:miter lim="800000"/>
              <a:headEnd type="none" w="sm" len="sm"/>
              <a:tailEnd type="none" w="sm" len="sm"/>
            </a:ln>
            <a:effectLst/>
          </p:spPr>
          <p:txBody>
            <a:bodyPr wrap="none">
              <a:spAutoFit/>
            </a:bodyPr>
            <a:lstStyle/>
            <a:p>
              <a:r>
                <a:rPr lang="en-US" sz="2400" dirty="0"/>
                <a:t>Disparity: </a:t>
              </a:r>
            </a:p>
            <a:p>
              <a:r>
                <a:rPr lang="en-US" sz="2400" dirty="0"/>
                <a:t>d = </a:t>
              </a:r>
              <a:r>
                <a:rPr lang="en-US" sz="2400" dirty="0" err="1"/>
                <a:t>x</a:t>
              </a:r>
              <a:r>
                <a:rPr lang="en-US" sz="2400" baseline="-20000" dirty="0" err="1"/>
                <a:t>r</a:t>
              </a:r>
              <a:r>
                <a:rPr lang="en-US" sz="2400" dirty="0"/>
                <a:t> - x</a:t>
              </a:r>
              <a:r>
                <a:rPr lang="en-US" sz="2400" baseline="-20000" dirty="0"/>
                <a:t>l </a:t>
              </a:r>
              <a:endParaRPr lang="en-US" sz="2400" dirty="0"/>
            </a:p>
          </p:txBody>
        </p:sp>
        <p:sp>
          <p:nvSpPr>
            <p:cNvPr id="907312" name="Line 48"/>
            <p:cNvSpPr>
              <a:spLocks noChangeShapeType="1"/>
            </p:cNvSpPr>
            <p:nvPr/>
          </p:nvSpPr>
          <p:spPr bwMode="auto">
            <a:xfrm flipV="1">
              <a:off x="5562600" y="3124200"/>
              <a:ext cx="1752600" cy="609600"/>
            </a:xfrm>
            <a:prstGeom prst="line">
              <a:avLst/>
            </a:prstGeom>
            <a:noFill/>
            <a:ln w="22225">
              <a:solidFill>
                <a:srgbClr val="FFFF00"/>
              </a:solidFill>
              <a:round/>
              <a:headEnd type="none" w="sm" len="sm"/>
              <a:tailEnd type="stealth" w="lg" len="lg"/>
            </a:ln>
            <a:effec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0" y="914400"/>
            <a:ext cx="9144000" cy="5943600"/>
          </a:xfrm>
          <a:prstGeom prst="rect">
            <a:avLst/>
          </a:prstGeom>
          <a:solidFill>
            <a:srgbClr val="000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29794" name="Rectangle 2"/>
          <p:cNvSpPr>
            <a:spLocks noGrp="1" noChangeArrowheads="1"/>
          </p:cNvSpPr>
          <p:nvPr>
            <p:ph type="title"/>
          </p:nvPr>
        </p:nvSpPr>
        <p:spPr>
          <a:xfrm>
            <a:off x="4495800" y="285750"/>
            <a:ext cx="4572000" cy="609600"/>
          </a:xfrm>
        </p:spPr>
        <p:txBody>
          <a:bodyPr/>
          <a:lstStyle/>
          <a:p>
            <a:r>
              <a:rPr lang="en-US"/>
              <a:t>Disparity vs. Baseline</a:t>
            </a:r>
          </a:p>
        </p:txBody>
      </p:sp>
      <p:sp>
        <p:nvSpPr>
          <p:cNvPr id="929795" name="Text Box 3"/>
          <p:cNvSpPr txBox="1">
            <a:spLocks noChangeArrowheads="1"/>
          </p:cNvSpPr>
          <p:nvPr/>
        </p:nvSpPr>
        <p:spPr bwMode="auto">
          <a:xfrm>
            <a:off x="4721225" y="990600"/>
            <a:ext cx="1060450" cy="366713"/>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grpSp>
        <p:nvGrpSpPr>
          <p:cNvPr id="929796" name="Group 4"/>
          <p:cNvGrpSpPr>
            <a:grpSpLocks/>
          </p:cNvGrpSpPr>
          <p:nvPr/>
        </p:nvGrpSpPr>
        <p:grpSpPr bwMode="auto">
          <a:xfrm>
            <a:off x="381000" y="1077913"/>
            <a:ext cx="4343400" cy="5613400"/>
            <a:chOff x="240" y="679"/>
            <a:chExt cx="2736" cy="3536"/>
          </a:xfrm>
        </p:grpSpPr>
        <p:sp>
          <p:nvSpPr>
            <p:cNvPr id="929797" name="Line 5"/>
            <p:cNvSpPr>
              <a:spLocks noChangeShapeType="1"/>
            </p:cNvSpPr>
            <p:nvPr/>
          </p:nvSpPr>
          <p:spPr bwMode="auto">
            <a:xfrm flipH="1">
              <a:off x="853" y="3468"/>
              <a:ext cx="1056" cy="0"/>
            </a:xfrm>
            <a:prstGeom prst="line">
              <a:avLst/>
            </a:prstGeom>
            <a:noFill/>
            <a:ln w="34925">
              <a:solidFill>
                <a:schemeClr val="tx1"/>
              </a:solidFill>
              <a:round/>
              <a:headEnd type="none" w="sm" len="sm"/>
              <a:tailEnd type="stealth" w="lg" len="lg"/>
            </a:ln>
            <a:effectLst/>
          </p:spPr>
          <p:txBody>
            <a:bodyPr/>
            <a:lstStyle/>
            <a:p>
              <a:endParaRPr lang="en-US"/>
            </a:p>
          </p:txBody>
        </p:sp>
        <p:grpSp>
          <p:nvGrpSpPr>
            <p:cNvPr id="929798" name="Group 6"/>
            <p:cNvGrpSpPr>
              <a:grpSpLocks/>
            </p:cNvGrpSpPr>
            <p:nvPr/>
          </p:nvGrpSpPr>
          <p:grpSpPr bwMode="auto">
            <a:xfrm>
              <a:off x="240" y="679"/>
              <a:ext cx="2736" cy="3071"/>
              <a:chOff x="240" y="1008"/>
              <a:chExt cx="2736" cy="3071"/>
            </a:xfrm>
          </p:grpSpPr>
          <p:grpSp>
            <p:nvGrpSpPr>
              <p:cNvPr id="929799" name="Group 7"/>
              <p:cNvGrpSpPr>
                <a:grpSpLocks/>
              </p:cNvGrpSpPr>
              <p:nvPr/>
            </p:nvGrpSpPr>
            <p:grpSpPr bwMode="auto">
              <a:xfrm flipH="1">
                <a:off x="800" y="1008"/>
                <a:ext cx="2176" cy="2832"/>
                <a:chOff x="2832" y="1008"/>
                <a:chExt cx="2176" cy="2832"/>
              </a:xfrm>
            </p:grpSpPr>
            <p:sp>
              <p:nvSpPr>
                <p:cNvPr id="929800" name="Line 8"/>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29801" name="Line 9"/>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29802" name="Line 10"/>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29803" name="Oval 11"/>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29804" name="Oval 12"/>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29805" name="Oval 13"/>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29806" name="Text Box 14"/>
              <p:cNvSpPr txBox="1">
                <a:spLocks noChangeArrowheads="1"/>
              </p:cNvSpPr>
              <p:nvPr/>
            </p:nvSpPr>
            <p:spPr bwMode="auto">
              <a:xfrm>
                <a:off x="1776" y="3168"/>
                <a:ext cx="58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0">
                    <a:solidFill>
                      <a:schemeClr val="tx2"/>
                    </a:solidFill>
                  </a:rPr>
                  <a:t>l</a:t>
                </a:r>
                <a:r>
                  <a:rPr lang="en-US">
                    <a:solidFill>
                      <a:schemeClr val="tx2"/>
                    </a:solidFill>
                  </a:rPr>
                  <a:t>(x</a:t>
                </a:r>
                <a:r>
                  <a:rPr lang="en-US" baseline="-25000">
                    <a:solidFill>
                      <a:schemeClr val="tx2"/>
                    </a:solidFill>
                  </a:rPr>
                  <a:t>l</a:t>
                </a:r>
                <a:r>
                  <a:rPr lang="en-US">
                    <a:solidFill>
                      <a:schemeClr val="tx2"/>
                    </a:solidFill>
                  </a:rPr>
                  <a:t>,y</a:t>
                </a:r>
                <a:r>
                  <a:rPr lang="en-US" baseline="-25000">
                    <a:solidFill>
                      <a:schemeClr val="tx2"/>
                    </a:solidFill>
                  </a:rPr>
                  <a:t>l</a:t>
                </a:r>
                <a:r>
                  <a:rPr lang="en-US">
                    <a:solidFill>
                      <a:schemeClr val="tx2"/>
                    </a:solidFill>
                  </a:rPr>
                  <a:t>)</a:t>
                </a:r>
              </a:p>
            </p:txBody>
          </p:sp>
          <p:sp>
            <p:nvSpPr>
              <p:cNvPr id="929807" name="Text Box 15"/>
              <p:cNvSpPr txBox="1">
                <a:spLocks noChangeArrowheads="1"/>
              </p:cNvSpPr>
              <p:nvPr/>
            </p:nvSpPr>
            <p:spPr bwMode="auto">
              <a:xfrm>
                <a:off x="720" y="3848"/>
                <a:ext cx="1228" cy="231"/>
              </a:xfrm>
              <a:prstGeom prst="rect">
                <a:avLst/>
              </a:prstGeom>
              <a:noFill/>
              <a:ln w="12700">
                <a:noFill/>
                <a:miter lim="800000"/>
                <a:headEnd type="none" w="sm" len="sm"/>
                <a:tailEnd type="none" w="sm" len="sm"/>
              </a:ln>
              <a:effectLst/>
            </p:spPr>
            <p:txBody>
              <a:bodyPr>
                <a:spAutoFit/>
              </a:bodyPr>
              <a:lstStyle/>
              <a:p>
                <a:r>
                  <a:rPr lang="en-US" b="0" i="1" dirty="0">
                    <a:solidFill>
                      <a:srgbClr val="FF0000"/>
                    </a:solidFill>
                  </a:rPr>
                  <a:t>Optical Center </a:t>
                </a:r>
                <a:r>
                  <a:rPr lang="en-US" b="0" i="1" dirty="0" err="1">
                    <a:solidFill>
                      <a:srgbClr val="FF0000"/>
                    </a:solidFill>
                  </a:rPr>
                  <a:t>O</a:t>
                </a:r>
                <a:r>
                  <a:rPr lang="en-US" b="0" i="1" baseline="-25000" dirty="0" err="1">
                    <a:solidFill>
                      <a:srgbClr val="FF0000"/>
                    </a:solidFill>
                  </a:rPr>
                  <a:t>l</a:t>
                </a:r>
                <a:endParaRPr lang="en-US" baseline="-25000" dirty="0">
                  <a:solidFill>
                    <a:srgbClr val="FF0000"/>
                  </a:solidFill>
                </a:endParaRPr>
              </a:p>
            </p:txBody>
          </p:sp>
          <p:sp>
            <p:nvSpPr>
              <p:cNvPr id="929808" name="Text Box 16"/>
              <p:cNvSpPr txBox="1">
                <a:spLocks noChangeArrowheads="1"/>
              </p:cNvSpPr>
              <p:nvPr/>
            </p:nvSpPr>
            <p:spPr bwMode="auto">
              <a:xfrm>
                <a:off x="240" y="3264"/>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29809" name="Text Box 17"/>
              <p:cNvSpPr txBox="1">
                <a:spLocks noChangeArrowheads="1"/>
              </p:cNvSpPr>
              <p:nvPr/>
            </p:nvSpPr>
            <p:spPr bwMode="auto">
              <a:xfrm>
                <a:off x="608"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29810" name="Text Box 18"/>
            <p:cNvSpPr txBox="1">
              <a:spLocks noChangeArrowheads="1"/>
            </p:cNvSpPr>
            <p:nvPr/>
          </p:nvSpPr>
          <p:spPr bwMode="auto">
            <a:xfrm>
              <a:off x="384" y="3984"/>
              <a:ext cx="1148" cy="231"/>
            </a:xfrm>
            <a:prstGeom prst="rect">
              <a:avLst/>
            </a:prstGeom>
            <a:noFill/>
            <a:ln w="12700">
              <a:noFill/>
              <a:miter lim="800000"/>
              <a:headEnd type="none" w="sm" len="sm"/>
              <a:tailEnd type="none" w="sm" len="sm"/>
            </a:ln>
            <a:effectLst/>
          </p:spPr>
          <p:txBody>
            <a:bodyPr wrap="none">
              <a:spAutoFit/>
            </a:bodyPr>
            <a:lstStyle/>
            <a:p>
              <a:r>
                <a:rPr lang="en-US"/>
                <a:t>LEFT CAMERA</a:t>
              </a:r>
            </a:p>
          </p:txBody>
        </p:sp>
      </p:grpSp>
      <p:sp>
        <p:nvSpPr>
          <p:cNvPr id="929811" name="Text Box 19"/>
          <p:cNvSpPr txBox="1">
            <a:spLocks noChangeArrowheads="1"/>
          </p:cNvSpPr>
          <p:nvPr/>
        </p:nvSpPr>
        <p:spPr bwMode="auto">
          <a:xfrm>
            <a:off x="3429000" y="5943600"/>
            <a:ext cx="1485900" cy="379413"/>
          </a:xfrm>
          <a:prstGeom prst="rect">
            <a:avLst/>
          </a:prstGeom>
          <a:noFill/>
          <a:ln w="12700">
            <a:solidFill>
              <a:schemeClr val="folHlink"/>
            </a:solidFill>
            <a:miter lim="800000"/>
            <a:headEnd type="none" w="sm" len="sm"/>
            <a:tailEnd type="none" w="sm" len="sm"/>
          </a:ln>
          <a:effectLst/>
        </p:spPr>
        <p:txBody>
          <a:bodyPr wrap="none">
            <a:spAutoFit/>
          </a:bodyPr>
          <a:lstStyle/>
          <a:p>
            <a:r>
              <a:rPr lang="en-US" b="0">
                <a:solidFill>
                  <a:schemeClr val="folHlink"/>
                </a:solidFill>
              </a:rPr>
              <a:t>B = Baseline</a:t>
            </a:r>
          </a:p>
        </p:txBody>
      </p:sp>
      <p:grpSp>
        <p:nvGrpSpPr>
          <p:cNvPr id="929812" name="Group 20"/>
          <p:cNvGrpSpPr>
            <a:grpSpLocks/>
          </p:cNvGrpSpPr>
          <p:nvPr/>
        </p:nvGrpSpPr>
        <p:grpSpPr bwMode="auto">
          <a:xfrm>
            <a:off x="2209800" y="5954713"/>
            <a:ext cx="3814763" cy="228600"/>
            <a:chOff x="1392" y="4080"/>
            <a:chExt cx="3024" cy="144"/>
          </a:xfrm>
        </p:grpSpPr>
        <p:sp>
          <p:nvSpPr>
            <p:cNvPr id="929813" name="Line 21"/>
            <p:cNvSpPr>
              <a:spLocks noChangeShapeType="1"/>
            </p:cNvSpPr>
            <p:nvPr/>
          </p:nvSpPr>
          <p:spPr bwMode="auto">
            <a:xfrm>
              <a:off x="1392"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29814" name="Line 22"/>
            <p:cNvSpPr>
              <a:spLocks noChangeShapeType="1"/>
            </p:cNvSpPr>
            <p:nvPr/>
          </p:nvSpPr>
          <p:spPr bwMode="auto">
            <a:xfrm>
              <a:off x="4416"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29815" name="Line 23"/>
            <p:cNvSpPr>
              <a:spLocks noChangeShapeType="1"/>
            </p:cNvSpPr>
            <p:nvPr/>
          </p:nvSpPr>
          <p:spPr bwMode="auto">
            <a:xfrm>
              <a:off x="3456" y="4176"/>
              <a:ext cx="912"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sp>
          <p:nvSpPr>
            <p:cNvPr id="929816" name="Line 24"/>
            <p:cNvSpPr>
              <a:spLocks noChangeShapeType="1"/>
            </p:cNvSpPr>
            <p:nvPr/>
          </p:nvSpPr>
          <p:spPr bwMode="auto">
            <a:xfrm flipH="1">
              <a:off x="1424" y="4176"/>
              <a:ext cx="1024"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grpSp>
      <p:sp>
        <p:nvSpPr>
          <p:cNvPr id="929817" name="Line 25"/>
          <p:cNvSpPr>
            <a:spLocks noChangeShapeType="1"/>
          </p:cNvSpPr>
          <p:nvPr/>
        </p:nvSpPr>
        <p:spPr bwMode="auto">
          <a:xfrm>
            <a:off x="2209800" y="5497513"/>
            <a:ext cx="4800600" cy="0"/>
          </a:xfrm>
          <a:prstGeom prst="line">
            <a:avLst/>
          </a:prstGeom>
          <a:noFill/>
          <a:ln w="22225">
            <a:solidFill>
              <a:schemeClr val="tx1"/>
            </a:solidFill>
            <a:prstDash val="dash"/>
            <a:round/>
            <a:headEnd type="none" w="sm" len="sm"/>
            <a:tailEnd type="none" w="sm" len="sm"/>
          </a:ln>
          <a:effectLst/>
        </p:spPr>
        <p:txBody>
          <a:bodyPr/>
          <a:lstStyle/>
          <a:p>
            <a:endParaRPr lang="en-US"/>
          </a:p>
        </p:txBody>
      </p:sp>
      <p:sp>
        <p:nvSpPr>
          <p:cNvPr id="929818" name="Line 26"/>
          <p:cNvSpPr>
            <a:spLocks noChangeShapeType="1"/>
          </p:cNvSpPr>
          <p:nvPr/>
        </p:nvSpPr>
        <p:spPr bwMode="auto">
          <a:xfrm flipV="1">
            <a:off x="4611688" y="1230313"/>
            <a:ext cx="0" cy="4267200"/>
          </a:xfrm>
          <a:prstGeom prst="line">
            <a:avLst/>
          </a:prstGeom>
          <a:noFill/>
          <a:ln w="12700">
            <a:solidFill>
              <a:schemeClr val="tx1"/>
            </a:solidFill>
            <a:round/>
            <a:headEnd type="stealth" w="lg" len="lg"/>
            <a:tailEnd type="stealth" w="lg" len="lg"/>
          </a:ln>
          <a:effectLst/>
        </p:spPr>
        <p:txBody>
          <a:bodyPr/>
          <a:lstStyle/>
          <a:p>
            <a:endParaRPr lang="en-US"/>
          </a:p>
        </p:txBody>
      </p:sp>
      <p:sp>
        <p:nvSpPr>
          <p:cNvPr id="929819" name="Text Box 27"/>
          <p:cNvSpPr txBox="1">
            <a:spLocks noChangeArrowheads="1"/>
          </p:cNvSpPr>
          <p:nvPr/>
        </p:nvSpPr>
        <p:spPr bwMode="auto">
          <a:xfrm>
            <a:off x="3810000" y="2667000"/>
            <a:ext cx="12192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a:t>Depth</a:t>
            </a:r>
          </a:p>
          <a:p>
            <a:pPr>
              <a:spcBef>
                <a:spcPct val="50000"/>
              </a:spcBef>
            </a:pPr>
            <a:endParaRPr lang="en-US"/>
          </a:p>
        </p:txBody>
      </p:sp>
      <p:grpSp>
        <p:nvGrpSpPr>
          <p:cNvPr id="929841" name="Group 49"/>
          <p:cNvGrpSpPr>
            <a:grpSpLocks/>
          </p:cNvGrpSpPr>
          <p:nvPr/>
        </p:nvGrpSpPr>
        <p:grpSpPr bwMode="auto">
          <a:xfrm>
            <a:off x="4495800" y="1066800"/>
            <a:ext cx="3336925" cy="5640388"/>
            <a:chOff x="2832" y="672"/>
            <a:chExt cx="2102" cy="3553"/>
          </a:xfrm>
        </p:grpSpPr>
        <p:grpSp>
          <p:nvGrpSpPr>
            <p:cNvPr id="929840" name="Group 48"/>
            <p:cNvGrpSpPr>
              <a:grpSpLocks/>
            </p:cNvGrpSpPr>
            <p:nvPr/>
          </p:nvGrpSpPr>
          <p:grpSpPr bwMode="auto">
            <a:xfrm>
              <a:off x="2832" y="672"/>
              <a:ext cx="2102" cy="3088"/>
              <a:chOff x="2832" y="672"/>
              <a:chExt cx="2102" cy="3088"/>
            </a:xfrm>
          </p:grpSpPr>
          <p:grpSp>
            <p:nvGrpSpPr>
              <p:cNvPr id="929839" name="Group 47"/>
              <p:cNvGrpSpPr>
                <a:grpSpLocks/>
              </p:cNvGrpSpPr>
              <p:nvPr/>
            </p:nvGrpSpPr>
            <p:grpSpPr bwMode="auto">
              <a:xfrm>
                <a:off x="2832" y="672"/>
                <a:ext cx="1552" cy="2849"/>
                <a:chOff x="2832" y="672"/>
                <a:chExt cx="1552" cy="2849"/>
              </a:xfrm>
            </p:grpSpPr>
            <p:sp>
              <p:nvSpPr>
                <p:cNvPr id="929824" name="Line 32"/>
                <p:cNvSpPr>
                  <a:spLocks noChangeShapeType="1"/>
                </p:cNvSpPr>
                <p:nvPr/>
              </p:nvSpPr>
              <p:spPr bwMode="auto">
                <a:xfrm>
                  <a:off x="2928" y="816"/>
                  <a:ext cx="864" cy="2657"/>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29825" name="Line 33"/>
                <p:cNvSpPr>
                  <a:spLocks noChangeShapeType="1"/>
                </p:cNvSpPr>
                <p:nvPr/>
              </p:nvSpPr>
              <p:spPr bwMode="auto">
                <a:xfrm>
                  <a:off x="3792" y="1121"/>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29826" name="Line 34"/>
                <p:cNvSpPr>
                  <a:spLocks noChangeShapeType="1"/>
                </p:cNvSpPr>
                <p:nvPr/>
              </p:nvSpPr>
              <p:spPr bwMode="auto">
                <a:xfrm>
                  <a:off x="3136" y="2801"/>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29827" name="Oval 35"/>
                <p:cNvSpPr>
                  <a:spLocks noChangeArrowheads="1"/>
                </p:cNvSpPr>
                <p:nvPr/>
              </p:nvSpPr>
              <p:spPr bwMode="auto">
                <a:xfrm>
                  <a:off x="2832" y="672"/>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29828" name="Oval 36"/>
                <p:cNvSpPr>
                  <a:spLocks noChangeArrowheads="1"/>
                </p:cNvSpPr>
                <p:nvPr/>
              </p:nvSpPr>
              <p:spPr bwMode="auto">
                <a:xfrm>
                  <a:off x="3504" y="2736"/>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29829" name="Oval 37"/>
                <p:cNvSpPr>
                  <a:spLocks noChangeArrowheads="1"/>
                </p:cNvSpPr>
                <p:nvPr/>
              </p:nvSpPr>
              <p:spPr bwMode="auto">
                <a:xfrm>
                  <a:off x="3720" y="3377"/>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29830" name="Text Box 38"/>
              <p:cNvSpPr txBox="1">
                <a:spLocks noChangeArrowheads="1"/>
              </p:cNvSpPr>
              <p:nvPr/>
            </p:nvSpPr>
            <p:spPr bwMode="auto">
              <a:xfrm>
                <a:off x="3878" y="2968"/>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29831" name="Text Box 39"/>
              <p:cNvSpPr txBox="1">
                <a:spLocks noChangeArrowheads="1"/>
              </p:cNvSpPr>
              <p:nvPr/>
            </p:nvSpPr>
            <p:spPr bwMode="auto">
              <a:xfrm>
                <a:off x="3264" y="3529"/>
                <a:ext cx="1220" cy="231"/>
              </a:xfrm>
              <a:prstGeom prst="rect">
                <a:avLst/>
              </a:prstGeom>
              <a:noFill/>
              <a:ln w="12700">
                <a:noFill/>
                <a:miter lim="800000"/>
                <a:headEnd type="none" w="sm" len="sm"/>
                <a:tailEnd type="none" w="sm" len="sm"/>
              </a:ln>
              <a:effectLst/>
            </p:spPr>
            <p:txBody>
              <a:bodyPr wrap="none">
                <a:spAutoFit/>
              </a:bodyPr>
              <a:lstStyle/>
              <a:p>
                <a:r>
                  <a:rPr lang="en-US" b="0" i="1" dirty="0">
                    <a:solidFill>
                      <a:srgbClr val="FF0000"/>
                    </a:solidFill>
                  </a:rPr>
                  <a:t>Optical Center O</a:t>
                </a:r>
                <a:r>
                  <a:rPr lang="en-US" b="0" i="1" baseline="-25000" dirty="0">
                    <a:solidFill>
                      <a:srgbClr val="FF0000"/>
                    </a:solidFill>
                  </a:rPr>
                  <a:t>r</a:t>
                </a:r>
                <a:endParaRPr lang="en-US" baseline="-25000" dirty="0">
                  <a:solidFill>
                    <a:srgbClr val="FF0000"/>
                  </a:solidFill>
                </a:endParaRPr>
              </a:p>
            </p:txBody>
          </p:sp>
          <p:sp>
            <p:nvSpPr>
              <p:cNvPr id="929832" name="Text Box 40"/>
              <p:cNvSpPr txBox="1">
                <a:spLocks noChangeArrowheads="1"/>
              </p:cNvSpPr>
              <p:nvPr/>
            </p:nvSpPr>
            <p:spPr bwMode="auto">
              <a:xfrm>
                <a:off x="3072" y="2880"/>
                <a:ext cx="61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
                    <a:solidFill>
                      <a:schemeClr val="tx2"/>
                    </a:solidFill>
                  </a:rPr>
                  <a:t>r</a:t>
                </a:r>
                <a:r>
                  <a:rPr lang="en-US">
                    <a:solidFill>
                      <a:schemeClr val="tx2"/>
                    </a:solidFill>
                  </a:rPr>
                  <a:t>(x</a:t>
                </a:r>
                <a:r>
                  <a:rPr lang="en-US" baseline="-25000">
                    <a:solidFill>
                      <a:schemeClr val="tx2"/>
                    </a:solidFill>
                  </a:rPr>
                  <a:t>r</a:t>
                </a:r>
                <a:r>
                  <a:rPr lang="en-US">
                    <a:solidFill>
                      <a:schemeClr val="tx2"/>
                    </a:solidFill>
                  </a:rPr>
                  <a:t>,y</a:t>
                </a:r>
                <a:r>
                  <a:rPr lang="en-US" baseline="-25000">
                    <a:solidFill>
                      <a:schemeClr val="tx2"/>
                    </a:solidFill>
                  </a:rPr>
                  <a:t>r</a:t>
                </a:r>
                <a:r>
                  <a:rPr lang="en-US">
                    <a:solidFill>
                      <a:schemeClr val="tx2"/>
                    </a:solidFill>
                  </a:rPr>
                  <a:t>)</a:t>
                </a:r>
              </a:p>
            </p:txBody>
          </p:sp>
          <p:sp>
            <p:nvSpPr>
              <p:cNvPr id="929833" name="Text Box 41"/>
              <p:cNvSpPr txBox="1">
                <a:spLocks noChangeArrowheads="1"/>
              </p:cNvSpPr>
              <p:nvPr/>
            </p:nvSpPr>
            <p:spPr bwMode="auto">
              <a:xfrm>
                <a:off x="3840" y="2570"/>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29834" name="Text Box 42"/>
            <p:cNvSpPr txBox="1">
              <a:spLocks noChangeArrowheads="1"/>
            </p:cNvSpPr>
            <p:nvPr/>
          </p:nvSpPr>
          <p:spPr bwMode="auto">
            <a:xfrm>
              <a:off x="3408" y="3994"/>
              <a:ext cx="1236" cy="231"/>
            </a:xfrm>
            <a:prstGeom prst="rect">
              <a:avLst/>
            </a:prstGeom>
            <a:noFill/>
            <a:ln w="12700">
              <a:noFill/>
              <a:miter lim="800000"/>
              <a:headEnd type="none" w="sm" len="sm"/>
              <a:tailEnd type="none" w="sm" len="sm"/>
            </a:ln>
            <a:effectLst/>
          </p:spPr>
          <p:txBody>
            <a:bodyPr>
              <a:spAutoFit/>
            </a:bodyPr>
            <a:lstStyle/>
            <a:p>
              <a:r>
                <a:rPr lang="en-US"/>
                <a:t>RIGHT CAMERA</a:t>
              </a:r>
            </a:p>
          </p:txBody>
        </p:sp>
        <p:sp>
          <p:nvSpPr>
            <p:cNvPr id="929835" name="Line 43"/>
            <p:cNvSpPr>
              <a:spLocks noChangeShapeType="1"/>
            </p:cNvSpPr>
            <p:nvPr/>
          </p:nvSpPr>
          <p:spPr bwMode="auto">
            <a:xfrm flipH="1">
              <a:off x="3271" y="3466"/>
              <a:ext cx="1056" cy="0"/>
            </a:xfrm>
            <a:prstGeom prst="line">
              <a:avLst/>
            </a:prstGeom>
            <a:noFill/>
            <a:ln w="34925">
              <a:solidFill>
                <a:schemeClr val="tx1"/>
              </a:solidFill>
              <a:round/>
              <a:headEnd type="none" w="sm" len="sm"/>
              <a:tailEnd type="stealth" w="lg" len="lg"/>
            </a:ln>
            <a:effectLst/>
          </p:spPr>
          <p:txBody>
            <a:bodyPr/>
            <a:lstStyle/>
            <a:p>
              <a:endParaRPr lang="en-US"/>
            </a:p>
          </p:txBody>
        </p:sp>
      </p:grpSp>
      <p:graphicFrame>
        <p:nvGraphicFramePr>
          <p:cNvPr id="929836" name="Object 44"/>
          <p:cNvGraphicFramePr>
            <a:graphicFrameLocks noChangeAspect="1"/>
          </p:cNvGraphicFramePr>
          <p:nvPr/>
        </p:nvGraphicFramePr>
        <p:xfrm>
          <a:off x="3705225" y="3124200"/>
          <a:ext cx="1579563" cy="754063"/>
        </p:xfrm>
        <a:graphic>
          <a:graphicData uri="http://schemas.openxmlformats.org/presentationml/2006/ole">
            <mc:AlternateContent xmlns:mc="http://schemas.openxmlformats.org/markup-compatibility/2006">
              <mc:Choice xmlns:v="urn:schemas-microsoft-com:vml" Requires="v">
                <p:oleObj spid="_x0000_s929861" name="Equation" r:id="rId3" imgW="825480" imgH="393480" progId="Equation.3">
                  <p:embed/>
                </p:oleObj>
              </mc:Choice>
              <mc:Fallback>
                <p:oleObj name="Equation" r:id="rId3" imgW="825480" imgH="393480" progId="Equation.3">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3124200"/>
                        <a:ext cx="1579563" cy="754063"/>
                      </a:xfrm>
                      <a:prstGeom prst="rect">
                        <a:avLst/>
                      </a:prstGeom>
                      <a:solidFill>
                        <a:srgbClr val="FF99CC"/>
                      </a:solidFill>
                    </p:spPr>
                  </p:pic>
                </p:oleObj>
              </mc:Fallback>
            </mc:AlternateContent>
          </a:graphicData>
        </a:graphic>
      </p:graphicFrame>
      <p:sp>
        <p:nvSpPr>
          <p:cNvPr id="929837" name="Text Box 45"/>
          <p:cNvSpPr txBox="1">
            <a:spLocks noChangeArrowheads="1"/>
          </p:cNvSpPr>
          <p:nvPr/>
        </p:nvSpPr>
        <p:spPr bwMode="auto">
          <a:xfrm>
            <a:off x="7010400" y="2819400"/>
            <a:ext cx="1672253" cy="830997"/>
          </a:xfrm>
          <a:prstGeom prst="rect">
            <a:avLst/>
          </a:prstGeom>
          <a:noFill/>
          <a:ln w="12700">
            <a:noFill/>
            <a:miter lim="800000"/>
            <a:headEnd type="none" w="sm" len="sm"/>
            <a:tailEnd type="none" w="sm" len="sm"/>
          </a:ln>
          <a:effectLst/>
        </p:spPr>
        <p:txBody>
          <a:bodyPr wrap="none">
            <a:spAutoFit/>
          </a:bodyPr>
          <a:lstStyle/>
          <a:p>
            <a:r>
              <a:rPr lang="en-US" sz="2400" dirty="0"/>
              <a:t>Disparity  </a:t>
            </a:r>
          </a:p>
          <a:p>
            <a:r>
              <a:rPr lang="en-US" sz="2400" dirty="0"/>
              <a:t>d = </a:t>
            </a:r>
            <a:r>
              <a:rPr lang="en-US" sz="2400" dirty="0" err="1"/>
              <a:t>x</a:t>
            </a:r>
            <a:r>
              <a:rPr lang="en-US" sz="2400" baseline="-20000" dirty="0" err="1"/>
              <a:t>r</a:t>
            </a:r>
            <a:r>
              <a:rPr lang="en-US" sz="2400" dirty="0"/>
              <a:t> - x</a:t>
            </a:r>
            <a:r>
              <a:rPr lang="en-US" sz="2400" baseline="-20000" dirty="0"/>
              <a:t>l </a:t>
            </a:r>
            <a:endParaRPr lang="en-US" sz="2400" dirty="0"/>
          </a:p>
        </p:txBody>
      </p:sp>
      <p:sp>
        <p:nvSpPr>
          <p:cNvPr id="929838" name="Line 46"/>
          <p:cNvSpPr>
            <a:spLocks noChangeShapeType="1"/>
          </p:cNvSpPr>
          <p:nvPr/>
        </p:nvSpPr>
        <p:spPr bwMode="auto">
          <a:xfrm flipV="1">
            <a:off x="5334000" y="3124200"/>
            <a:ext cx="1752600" cy="609600"/>
          </a:xfrm>
          <a:prstGeom prst="line">
            <a:avLst/>
          </a:prstGeom>
          <a:noFill/>
          <a:ln w="22225">
            <a:solidFill>
              <a:srgbClr val="FFFF00"/>
            </a:solidFill>
            <a:round/>
            <a:headEnd type="none" w="sm" len="sm"/>
            <a:tailEnd type="stealth" w="lg" len="lg"/>
          </a:ln>
          <a:effectLst/>
        </p:spPr>
        <p:txBody>
          <a:bodyPr/>
          <a:lstStyle/>
          <a:p>
            <a:endParaRPr lang="en-US"/>
          </a:p>
        </p:txBody>
      </p:sp>
      <p:sp>
        <p:nvSpPr>
          <p:cNvPr id="929842" name="AutoShape 50"/>
          <p:cNvSpPr>
            <a:spLocks noChangeArrowheads="1"/>
          </p:cNvSpPr>
          <p:nvPr/>
        </p:nvSpPr>
        <p:spPr bwMode="auto">
          <a:xfrm>
            <a:off x="8686800" y="2895600"/>
            <a:ext cx="228600" cy="762000"/>
          </a:xfrm>
          <a:prstGeom prst="downArrow">
            <a:avLst>
              <a:gd name="adj1" fmla="val 50000"/>
              <a:gd name="adj2" fmla="val 8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9843" name="Text Box 51"/>
          <p:cNvSpPr txBox="1">
            <a:spLocks noChangeArrowheads="1"/>
          </p:cNvSpPr>
          <p:nvPr/>
        </p:nvSpPr>
        <p:spPr bwMode="auto">
          <a:xfrm>
            <a:off x="381000" y="1143000"/>
            <a:ext cx="2590800" cy="641350"/>
          </a:xfrm>
          <a:prstGeom prst="rect">
            <a:avLst/>
          </a:prstGeom>
          <a:solidFill>
            <a:srgbClr val="993366"/>
          </a:solidFill>
          <a:ln w="12700">
            <a:noFill/>
            <a:miter lim="800000"/>
            <a:headEnd type="none" w="sm" len="sm"/>
            <a:tailEnd type="none" w="sm" len="sm"/>
          </a:ln>
          <a:effectLst/>
        </p:spPr>
        <p:txBody>
          <a:bodyPr>
            <a:spAutoFit/>
          </a:bodyPr>
          <a:lstStyle/>
          <a:p>
            <a:r>
              <a:rPr lang="en-US"/>
              <a:t>Stereo system with parallel optical axes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5638800" y="914400"/>
            <a:ext cx="3048000" cy="35052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2146" name="Rectangle 2050"/>
          <p:cNvSpPr>
            <a:spLocks noGrp="1" noChangeArrowheads="1"/>
          </p:cNvSpPr>
          <p:nvPr>
            <p:ph type="title"/>
          </p:nvPr>
        </p:nvSpPr>
        <p:spPr>
          <a:xfrm>
            <a:off x="5486400" y="285750"/>
            <a:ext cx="3619500" cy="609600"/>
          </a:xfrm>
        </p:spPr>
        <p:txBody>
          <a:bodyPr/>
          <a:lstStyle/>
          <a:p>
            <a:r>
              <a:rPr lang="en-US"/>
              <a:t>Depth Accuracy</a:t>
            </a:r>
          </a:p>
        </p:txBody>
      </p:sp>
      <p:sp>
        <p:nvSpPr>
          <p:cNvPr id="902147" name="Rectangle 2051"/>
          <p:cNvSpPr>
            <a:spLocks noGrp="1" noChangeArrowheads="1"/>
          </p:cNvSpPr>
          <p:nvPr>
            <p:ph type="body" idx="1"/>
          </p:nvPr>
        </p:nvSpPr>
        <p:spPr>
          <a:xfrm>
            <a:off x="533400" y="914400"/>
            <a:ext cx="5181600" cy="5181600"/>
          </a:xfrm>
          <a:noFill/>
          <a:ln/>
        </p:spPr>
        <p:txBody>
          <a:bodyPr/>
          <a:lstStyle/>
          <a:p>
            <a:pPr>
              <a:lnSpc>
                <a:spcPct val="90000"/>
              </a:lnSpc>
            </a:pPr>
            <a:r>
              <a:rPr lang="en-US" sz="1800" dirty="0"/>
              <a:t>Given the same image localization error</a:t>
            </a:r>
          </a:p>
          <a:p>
            <a:pPr lvl="1">
              <a:lnSpc>
                <a:spcPct val="90000"/>
              </a:lnSpc>
            </a:pPr>
            <a:r>
              <a:rPr lang="en-US" sz="1800" dirty="0"/>
              <a:t>Angle of cones in the figure</a:t>
            </a:r>
          </a:p>
          <a:p>
            <a:pPr>
              <a:lnSpc>
                <a:spcPct val="90000"/>
              </a:lnSpc>
            </a:pPr>
            <a:r>
              <a:rPr lang="en-US" sz="1800" dirty="0"/>
              <a:t>Depth Accuracy (Depth Resolution) vs. Baseline</a:t>
            </a:r>
          </a:p>
          <a:p>
            <a:pPr lvl="1">
              <a:lnSpc>
                <a:spcPct val="90000"/>
              </a:lnSpc>
            </a:pPr>
            <a:r>
              <a:rPr lang="en-US" sz="1800" dirty="0"/>
              <a:t>Depth Error </a:t>
            </a:r>
            <a:r>
              <a:rPr lang="en-US" sz="1800" dirty="0">
                <a:sym typeface="Symbol" pitchFamily="18" charset="2"/>
              </a:rPr>
              <a:t></a:t>
            </a:r>
            <a:r>
              <a:rPr lang="en-US" sz="1800" dirty="0"/>
              <a:t> 1/B (Baseline length)</a:t>
            </a:r>
          </a:p>
          <a:p>
            <a:pPr lvl="1">
              <a:lnSpc>
                <a:spcPct val="90000"/>
              </a:lnSpc>
            </a:pPr>
            <a:r>
              <a:rPr lang="en-US" sz="1800" dirty="0"/>
              <a:t>PROS of  Longer baseline, </a:t>
            </a:r>
          </a:p>
          <a:p>
            <a:pPr lvl="2">
              <a:lnSpc>
                <a:spcPct val="90000"/>
              </a:lnSpc>
            </a:pPr>
            <a:r>
              <a:rPr lang="en-US" sz="1600" dirty="0"/>
              <a:t>better depth estimation</a:t>
            </a:r>
          </a:p>
          <a:p>
            <a:pPr lvl="1">
              <a:lnSpc>
                <a:spcPct val="90000"/>
              </a:lnSpc>
            </a:pPr>
            <a:r>
              <a:rPr lang="en-US" sz="1800" dirty="0"/>
              <a:t>CONS</a:t>
            </a:r>
          </a:p>
          <a:p>
            <a:pPr lvl="2">
              <a:lnSpc>
                <a:spcPct val="90000"/>
              </a:lnSpc>
            </a:pPr>
            <a:r>
              <a:rPr lang="en-US" sz="1600" dirty="0"/>
              <a:t>smaller common FOV</a:t>
            </a:r>
          </a:p>
          <a:p>
            <a:pPr lvl="2">
              <a:lnSpc>
                <a:spcPct val="90000"/>
              </a:lnSpc>
            </a:pPr>
            <a:r>
              <a:rPr lang="en-US" sz="1600" dirty="0"/>
              <a:t>Correspondence harder due to occlusion</a:t>
            </a:r>
          </a:p>
          <a:p>
            <a:pPr>
              <a:lnSpc>
                <a:spcPct val="90000"/>
              </a:lnSpc>
            </a:pPr>
            <a:r>
              <a:rPr lang="en-US" sz="1800" dirty="0"/>
              <a:t>Depth Accuracy (Depth Resolution) vs. Depth</a:t>
            </a:r>
          </a:p>
          <a:p>
            <a:pPr lvl="1">
              <a:lnSpc>
                <a:spcPct val="90000"/>
              </a:lnSpc>
            </a:pPr>
            <a:r>
              <a:rPr lang="en-US" sz="1800" dirty="0"/>
              <a:t>Disparity (&gt;0) </a:t>
            </a:r>
            <a:r>
              <a:rPr lang="en-US" sz="1800" dirty="0">
                <a:sym typeface="Symbol" pitchFamily="18" charset="2"/>
              </a:rPr>
              <a:t> 1/ Depth</a:t>
            </a:r>
            <a:endParaRPr lang="en-US" sz="1800" dirty="0"/>
          </a:p>
          <a:p>
            <a:pPr lvl="1">
              <a:lnSpc>
                <a:spcPct val="90000"/>
              </a:lnSpc>
            </a:pPr>
            <a:r>
              <a:rPr lang="en-US" sz="1800" dirty="0"/>
              <a:t>Depth Error </a:t>
            </a:r>
            <a:r>
              <a:rPr lang="en-US" sz="1800" dirty="0">
                <a:sym typeface="Symbol" pitchFamily="18" charset="2"/>
              </a:rPr>
              <a:t> Depth</a:t>
            </a:r>
            <a:r>
              <a:rPr lang="en-US" sz="1800" baseline="30000" dirty="0">
                <a:sym typeface="Symbol" pitchFamily="18" charset="2"/>
              </a:rPr>
              <a:t>2</a:t>
            </a:r>
            <a:endParaRPr lang="en-US" sz="1800" dirty="0"/>
          </a:p>
          <a:p>
            <a:pPr lvl="1">
              <a:lnSpc>
                <a:spcPct val="90000"/>
              </a:lnSpc>
            </a:pPr>
            <a:r>
              <a:rPr lang="en-US" sz="1800" dirty="0"/>
              <a:t>Nearer the point, better the depth estimation</a:t>
            </a:r>
          </a:p>
          <a:p>
            <a:pPr>
              <a:lnSpc>
                <a:spcPct val="90000"/>
              </a:lnSpc>
            </a:pPr>
            <a:r>
              <a:rPr lang="en-US" sz="1800" dirty="0"/>
              <a:t>An Example</a:t>
            </a:r>
          </a:p>
          <a:p>
            <a:pPr lvl="1">
              <a:lnSpc>
                <a:spcPct val="90000"/>
              </a:lnSpc>
            </a:pPr>
            <a:r>
              <a:rPr lang="en-US" sz="1800" dirty="0"/>
              <a:t>f = 16 x 512/8 pixels, B = 0.5 m</a:t>
            </a:r>
          </a:p>
          <a:p>
            <a:pPr lvl="1">
              <a:lnSpc>
                <a:spcPct val="90000"/>
              </a:lnSpc>
            </a:pPr>
            <a:r>
              <a:rPr lang="en-US" sz="1800" dirty="0"/>
              <a:t>Depth error vs. depth</a:t>
            </a:r>
          </a:p>
          <a:p>
            <a:pPr>
              <a:lnSpc>
                <a:spcPct val="90000"/>
              </a:lnSpc>
            </a:pPr>
            <a:endParaRPr lang="en-US" sz="1800" dirty="0"/>
          </a:p>
          <a:p>
            <a:pPr>
              <a:lnSpc>
                <a:spcPct val="90000"/>
              </a:lnSpc>
            </a:pPr>
            <a:endParaRPr lang="en-US" sz="1800" dirty="0"/>
          </a:p>
        </p:txBody>
      </p:sp>
      <p:grpSp>
        <p:nvGrpSpPr>
          <p:cNvPr id="902176" name="Group 2080"/>
          <p:cNvGrpSpPr>
            <a:grpSpLocks/>
          </p:cNvGrpSpPr>
          <p:nvPr/>
        </p:nvGrpSpPr>
        <p:grpSpPr bwMode="auto">
          <a:xfrm>
            <a:off x="5791200" y="1066800"/>
            <a:ext cx="2895600" cy="3048000"/>
            <a:chOff x="3696" y="960"/>
            <a:chExt cx="1824" cy="1920"/>
          </a:xfrm>
        </p:grpSpPr>
        <p:sp>
          <p:nvSpPr>
            <p:cNvPr id="902150" name="Line 2054"/>
            <p:cNvSpPr>
              <a:spLocks noChangeShapeType="1"/>
            </p:cNvSpPr>
            <p:nvPr/>
          </p:nvSpPr>
          <p:spPr bwMode="auto">
            <a:xfrm flipV="1">
              <a:off x="3709" y="1247"/>
              <a:ext cx="1626" cy="2"/>
            </a:xfrm>
            <a:prstGeom prst="line">
              <a:avLst/>
            </a:prstGeom>
            <a:noFill/>
            <a:ln w="28575">
              <a:solidFill>
                <a:schemeClr val="tx1"/>
              </a:solidFill>
              <a:round/>
              <a:headEnd/>
              <a:tailEnd/>
            </a:ln>
          </p:spPr>
          <p:txBody>
            <a:bodyPr/>
            <a:lstStyle/>
            <a:p>
              <a:endParaRPr lang="en-US"/>
            </a:p>
          </p:txBody>
        </p:sp>
        <p:sp>
          <p:nvSpPr>
            <p:cNvPr id="902151" name="Line 2055"/>
            <p:cNvSpPr>
              <a:spLocks noChangeShapeType="1"/>
            </p:cNvSpPr>
            <p:nvPr/>
          </p:nvSpPr>
          <p:spPr bwMode="auto">
            <a:xfrm>
              <a:off x="3936" y="1248"/>
              <a:ext cx="576" cy="1632"/>
            </a:xfrm>
            <a:prstGeom prst="line">
              <a:avLst/>
            </a:prstGeom>
            <a:noFill/>
            <a:ln w="28575">
              <a:solidFill>
                <a:srgbClr val="0000FF"/>
              </a:solidFill>
              <a:round/>
              <a:headEnd/>
              <a:tailEnd/>
            </a:ln>
          </p:spPr>
          <p:txBody>
            <a:bodyPr/>
            <a:lstStyle/>
            <a:p>
              <a:endParaRPr lang="en-US"/>
            </a:p>
          </p:txBody>
        </p:sp>
        <p:sp>
          <p:nvSpPr>
            <p:cNvPr id="902152" name="Line 2056"/>
            <p:cNvSpPr>
              <a:spLocks noChangeShapeType="1"/>
            </p:cNvSpPr>
            <p:nvPr/>
          </p:nvSpPr>
          <p:spPr bwMode="auto">
            <a:xfrm>
              <a:off x="3936" y="1248"/>
              <a:ext cx="624" cy="1488"/>
            </a:xfrm>
            <a:prstGeom prst="line">
              <a:avLst/>
            </a:prstGeom>
            <a:noFill/>
            <a:ln w="28575">
              <a:solidFill>
                <a:srgbClr val="0000FF"/>
              </a:solidFill>
              <a:round/>
              <a:headEnd/>
              <a:tailEnd/>
            </a:ln>
          </p:spPr>
          <p:txBody>
            <a:bodyPr/>
            <a:lstStyle/>
            <a:p>
              <a:endParaRPr lang="en-US"/>
            </a:p>
          </p:txBody>
        </p:sp>
        <p:sp>
          <p:nvSpPr>
            <p:cNvPr id="902153" name="Line 2057"/>
            <p:cNvSpPr>
              <a:spLocks noChangeShapeType="1"/>
            </p:cNvSpPr>
            <p:nvPr/>
          </p:nvSpPr>
          <p:spPr bwMode="auto">
            <a:xfrm flipH="1">
              <a:off x="4444" y="1270"/>
              <a:ext cx="620" cy="1507"/>
            </a:xfrm>
            <a:prstGeom prst="line">
              <a:avLst/>
            </a:prstGeom>
            <a:noFill/>
            <a:ln w="28575">
              <a:solidFill>
                <a:srgbClr val="0000FF"/>
              </a:solidFill>
              <a:round/>
              <a:headEnd/>
              <a:tailEnd/>
            </a:ln>
          </p:spPr>
          <p:txBody>
            <a:bodyPr/>
            <a:lstStyle/>
            <a:p>
              <a:endParaRPr lang="en-US"/>
            </a:p>
          </p:txBody>
        </p:sp>
        <p:sp>
          <p:nvSpPr>
            <p:cNvPr id="902154" name="Line 2058"/>
            <p:cNvSpPr>
              <a:spLocks noChangeShapeType="1"/>
            </p:cNvSpPr>
            <p:nvPr/>
          </p:nvSpPr>
          <p:spPr bwMode="auto">
            <a:xfrm flipH="1">
              <a:off x="4522" y="1247"/>
              <a:ext cx="564" cy="1622"/>
            </a:xfrm>
            <a:prstGeom prst="line">
              <a:avLst/>
            </a:prstGeom>
            <a:noFill/>
            <a:ln w="28575">
              <a:solidFill>
                <a:srgbClr val="0000FF"/>
              </a:solidFill>
              <a:round/>
              <a:headEnd/>
              <a:tailEnd/>
            </a:ln>
          </p:spPr>
          <p:txBody>
            <a:bodyPr/>
            <a:lstStyle/>
            <a:p>
              <a:endParaRPr lang="en-US"/>
            </a:p>
          </p:txBody>
        </p:sp>
        <p:sp>
          <p:nvSpPr>
            <p:cNvPr id="902155" name="Line 2059"/>
            <p:cNvSpPr>
              <a:spLocks noChangeShapeType="1"/>
            </p:cNvSpPr>
            <p:nvPr/>
          </p:nvSpPr>
          <p:spPr bwMode="auto">
            <a:xfrm flipH="1">
              <a:off x="3773" y="1257"/>
              <a:ext cx="7" cy="1497"/>
            </a:xfrm>
            <a:prstGeom prst="line">
              <a:avLst/>
            </a:prstGeom>
            <a:noFill/>
            <a:ln w="28575">
              <a:solidFill>
                <a:schemeClr val="tx1"/>
              </a:solidFill>
              <a:round/>
              <a:headEnd type="stealth" w="sm" len="sm"/>
              <a:tailEnd type="stealth" w="sm" len="sm"/>
            </a:ln>
          </p:spPr>
          <p:txBody>
            <a:bodyPr/>
            <a:lstStyle/>
            <a:p>
              <a:endParaRPr lang="en-US"/>
            </a:p>
          </p:txBody>
        </p:sp>
        <p:sp>
          <p:nvSpPr>
            <p:cNvPr id="902156" name="Text Box 2060"/>
            <p:cNvSpPr txBox="1">
              <a:spLocks noChangeArrowheads="1"/>
            </p:cNvSpPr>
            <p:nvPr/>
          </p:nvSpPr>
          <p:spPr bwMode="auto">
            <a:xfrm>
              <a:off x="3722" y="1868"/>
              <a:ext cx="168" cy="264"/>
            </a:xfrm>
            <a:prstGeom prst="rect">
              <a:avLst/>
            </a:prstGeom>
            <a:solidFill>
              <a:schemeClr val="bg2"/>
            </a:solidFill>
            <a:ln w="28575">
              <a:noFill/>
              <a:miter lim="800000"/>
              <a:headEnd/>
              <a:tailEnd/>
            </a:ln>
          </p:spPr>
          <p:txBody>
            <a:bodyPr lIns="0" tIns="0" rIns="0" bIns="0"/>
            <a:lstStyle/>
            <a:p>
              <a:r>
                <a:rPr lang="en-US" sz="1600" b="0">
                  <a:latin typeface="Times New Roman" charset="0"/>
                </a:rPr>
                <a:t>Z</a:t>
              </a:r>
              <a:r>
                <a:rPr lang="en-US" sz="1600" b="0" baseline="-25000">
                  <a:latin typeface="Times New Roman" charset="0"/>
                </a:rPr>
                <a:t>2</a:t>
              </a:r>
              <a:endParaRPr lang="en-US" sz="1600" b="0">
                <a:latin typeface="Times New Roman" charset="0"/>
              </a:endParaRPr>
            </a:p>
          </p:txBody>
        </p:sp>
        <p:sp>
          <p:nvSpPr>
            <p:cNvPr id="902157" name="Text Box 2061"/>
            <p:cNvSpPr txBox="1">
              <a:spLocks noChangeArrowheads="1"/>
            </p:cNvSpPr>
            <p:nvPr/>
          </p:nvSpPr>
          <p:spPr bwMode="auto">
            <a:xfrm>
              <a:off x="4070" y="960"/>
              <a:ext cx="1450" cy="207"/>
            </a:xfrm>
            <a:prstGeom prst="rect">
              <a:avLst/>
            </a:prstGeom>
            <a:noFill/>
            <a:ln w="28575">
              <a:noFill/>
              <a:miter lim="800000"/>
              <a:headEnd/>
              <a:tailEnd/>
            </a:ln>
          </p:spPr>
          <p:txBody>
            <a:bodyPr lIns="0" tIns="0" rIns="0" bIns="0"/>
            <a:lstStyle/>
            <a:p>
              <a:r>
                <a:rPr lang="en-US" sz="1600" b="0"/>
                <a:t>Two  viewpoints</a:t>
              </a:r>
            </a:p>
          </p:txBody>
        </p:sp>
        <p:sp>
          <p:nvSpPr>
            <p:cNvPr id="902158" name="Line 2062"/>
            <p:cNvSpPr>
              <a:spLocks noChangeShapeType="1"/>
            </p:cNvSpPr>
            <p:nvPr/>
          </p:nvSpPr>
          <p:spPr bwMode="auto">
            <a:xfrm rot="5400000" flipH="1">
              <a:off x="4568" y="2738"/>
              <a:ext cx="276" cy="7"/>
            </a:xfrm>
            <a:prstGeom prst="line">
              <a:avLst/>
            </a:prstGeom>
            <a:noFill/>
            <a:ln w="28575">
              <a:solidFill>
                <a:schemeClr val="tx1"/>
              </a:solidFill>
              <a:round/>
              <a:headEnd type="stealth" w="sm" len="sm"/>
              <a:tailEnd type="stealth" w="sm" len="sm"/>
            </a:ln>
          </p:spPr>
          <p:txBody>
            <a:bodyPr/>
            <a:lstStyle/>
            <a:p>
              <a:endParaRPr lang="en-US"/>
            </a:p>
          </p:txBody>
        </p:sp>
        <p:sp>
          <p:nvSpPr>
            <p:cNvPr id="902159" name="Freeform 2063"/>
            <p:cNvSpPr>
              <a:spLocks/>
            </p:cNvSpPr>
            <p:nvPr/>
          </p:nvSpPr>
          <p:spPr bwMode="auto">
            <a:xfrm>
              <a:off x="4444" y="2627"/>
              <a:ext cx="129" cy="251"/>
            </a:xfrm>
            <a:custGeom>
              <a:avLst/>
              <a:gdLst/>
              <a:ahLst/>
              <a:cxnLst>
                <a:cxn ang="0">
                  <a:pos x="66" y="0"/>
                </a:cxn>
                <a:cxn ang="0">
                  <a:pos x="0" y="162"/>
                </a:cxn>
                <a:cxn ang="0">
                  <a:pos x="72" y="318"/>
                </a:cxn>
                <a:cxn ang="0">
                  <a:pos x="126" y="174"/>
                </a:cxn>
                <a:cxn ang="0">
                  <a:pos x="66" y="0"/>
                </a:cxn>
              </a:cxnLst>
              <a:rect l="0" t="0" r="r" b="b"/>
              <a:pathLst>
                <a:path w="126" h="318">
                  <a:moveTo>
                    <a:pt x="66" y="0"/>
                  </a:moveTo>
                  <a:lnTo>
                    <a:pt x="0" y="162"/>
                  </a:lnTo>
                  <a:lnTo>
                    <a:pt x="72" y="318"/>
                  </a:lnTo>
                  <a:lnTo>
                    <a:pt x="126" y="174"/>
                  </a:lnTo>
                  <a:lnTo>
                    <a:pt x="66" y="0"/>
                  </a:lnTo>
                  <a:close/>
                </a:path>
              </a:pathLst>
            </a:custGeom>
            <a:solidFill>
              <a:srgbClr val="3366FF"/>
            </a:solidFill>
            <a:ln w="28575">
              <a:noFill/>
              <a:round/>
              <a:headEnd/>
              <a:tailEnd/>
            </a:ln>
          </p:spPr>
          <p:txBody>
            <a:bodyPr/>
            <a:lstStyle/>
            <a:p>
              <a:endParaRPr lang="en-US"/>
            </a:p>
          </p:txBody>
        </p:sp>
        <p:sp>
          <p:nvSpPr>
            <p:cNvPr id="902160" name="Text Box 2064"/>
            <p:cNvSpPr txBox="1">
              <a:spLocks noChangeArrowheads="1"/>
            </p:cNvSpPr>
            <p:nvPr/>
          </p:nvSpPr>
          <p:spPr bwMode="auto">
            <a:xfrm>
              <a:off x="4844" y="2662"/>
              <a:ext cx="626" cy="218"/>
            </a:xfrm>
            <a:prstGeom prst="rect">
              <a:avLst/>
            </a:prstGeom>
            <a:noFill/>
            <a:ln w="28575">
              <a:noFill/>
              <a:miter lim="800000"/>
              <a:headEnd/>
              <a:tailEnd/>
            </a:ln>
          </p:spPr>
          <p:txBody>
            <a:bodyPr lIns="0" tIns="0" rIns="0" bIns="0"/>
            <a:lstStyle/>
            <a:p>
              <a:r>
                <a:rPr lang="en-US" sz="1400" b="0" dirty="0">
                  <a:latin typeface="Symbol" pitchFamily="18" charset="2"/>
                  <a:sym typeface="Symbol" pitchFamily="18" charset="2"/>
                </a:rPr>
                <a:t></a:t>
              </a:r>
              <a:r>
                <a:rPr lang="en-US" sz="1400" b="0" dirty="0">
                  <a:latin typeface="Times New Roman" charset="0"/>
                </a:rPr>
                <a:t>Z</a:t>
              </a:r>
              <a:r>
                <a:rPr lang="en-US" sz="1400" b="0" baseline="-25000" dirty="0">
                  <a:latin typeface="Times New Roman" charset="0"/>
                </a:rPr>
                <a:t>2</a:t>
              </a:r>
              <a:r>
                <a:rPr lang="en-US" sz="1400" b="0" dirty="0">
                  <a:latin typeface="Times New Roman" charset="0"/>
                </a:rPr>
                <a:t>&gt;</a:t>
              </a:r>
              <a:r>
                <a:rPr lang="en-US" sz="1400" b="0" dirty="0">
                  <a:latin typeface="Symbol" pitchFamily="18" charset="2"/>
                  <a:sym typeface="Symbol" pitchFamily="18" charset="2"/>
                </a:rPr>
                <a:t></a:t>
              </a:r>
              <a:r>
                <a:rPr lang="en-US" sz="1400" b="0" dirty="0">
                  <a:latin typeface="Times New Roman" charset="0"/>
                </a:rPr>
                <a:t>Z</a:t>
              </a:r>
              <a:r>
                <a:rPr lang="en-US" sz="1400" b="0" baseline="-25000" dirty="0">
                  <a:latin typeface="Times New Roman" charset="0"/>
                </a:rPr>
                <a:t>1</a:t>
              </a:r>
              <a:endParaRPr lang="en-US" sz="1400" b="0" dirty="0">
                <a:latin typeface="Times New Roman" charset="0"/>
              </a:endParaRPr>
            </a:p>
          </p:txBody>
        </p:sp>
        <p:sp>
          <p:nvSpPr>
            <p:cNvPr id="902161" name="Line 2065"/>
            <p:cNvSpPr>
              <a:spLocks noChangeShapeType="1"/>
            </p:cNvSpPr>
            <p:nvPr/>
          </p:nvSpPr>
          <p:spPr bwMode="auto">
            <a:xfrm flipV="1">
              <a:off x="4522" y="2639"/>
              <a:ext cx="284" cy="0"/>
            </a:xfrm>
            <a:prstGeom prst="line">
              <a:avLst/>
            </a:prstGeom>
            <a:noFill/>
            <a:ln w="28575">
              <a:solidFill>
                <a:schemeClr val="tx1"/>
              </a:solidFill>
              <a:round/>
              <a:headEnd/>
              <a:tailEnd/>
            </a:ln>
          </p:spPr>
          <p:txBody>
            <a:bodyPr/>
            <a:lstStyle/>
            <a:p>
              <a:endParaRPr lang="en-US"/>
            </a:p>
          </p:txBody>
        </p:sp>
        <p:sp>
          <p:nvSpPr>
            <p:cNvPr id="902162" name="Line 2066"/>
            <p:cNvSpPr>
              <a:spLocks noChangeShapeType="1"/>
            </p:cNvSpPr>
            <p:nvPr/>
          </p:nvSpPr>
          <p:spPr bwMode="auto">
            <a:xfrm>
              <a:off x="4444" y="2880"/>
              <a:ext cx="419" cy="0"/>
            </a:xfrm>
            <a:prstGeom prst="line">
              <a:avLst/>
            </a:prstGeom>
            <a:noFill/>
            <a:ln w="28575">
              <a:solidFill>
                <a:schemeClr val="tx1"/>
              </a:solidFill>
              <a:round/>
              <a:headEnd/>
              <a:tailEnd/>
            </a:ln>
          </p:spPr>
          <p:txBody>
            <a:bodyPr/>
            <a:lstStyle/>
            <a:p>
              <a:endParaRPr lang="en-US"/>
            </a:p>
          </p:txBody>
        </p:sp>
        <p:sp>
          <p:nvSpPr>
            <p:cNvPr id="902163" name="Line 2067"/>
            <p:cNvSpPr>
              <a:spLocks noChangeShapeType="1"/>
            </p:cNvSpPr>
            <p:nvPr/>
          </p:nvSpPr>
          <p:spPr bwMode="auto">
            <a:xfrm flipH="1">
              <a:off x="4225" y="1247"/>
              <a:ext cx="865" cy="840"/>
            </a:xfrm>
            <a:prstGeom prst="line">
              <a:avLst/>
            </a:prstGeom>
            <a:noFill/>
            <a:ln w="28575">
              <a:solidFill>
                <a:srgbClr val="0000FF"/>
              </a:solidFill>
              <a:round/>
              <a:headEnd/>
              <a:tailEnd/>
            </a:ln>
          </p:spPr>
          <p:txBody>
            <a:bodyPr/>
            <a:lstStyle/>
            <a:p>
              <a:endParaRPr lang="en-US"/>
            </a:p>
          </p:txBody>
        </p:sp>
        <p:sp>
          <p:nvSpPr>
            <p:cNvPr id="902164" name="Line 2068"/>
            <p:cNvSpPr>
              <a:spLocks noChangeShapeType="1"/>
            </p:cNvSpPr>
            <p:nvPr/>
          </p:nvSpPr>
          <p:spPr bwMode="auto">
            <a:xfrm flipH="1">
              <a:off x="4264" y="1259"/>
              <a:ext cx="813" cy="920"/>
            </a:xfrm>
            <a:prstGeom prst="line">
              <a:avLst/>
            </a:prstGeom>
            <a:noFill/>
            <a:ln w="28575">
              <a:solidFill>
                <a:srgbClr val="0000FF"/>
              </a:solidFill>
              <a:round/>
              <a:headEnd/>
              <a:tailEnd/>
            </a:ln>
          </p:spPr>
          <p:txBody>
            <a:bodyPr/>
            <a:lstStyle/>
            <a:p>
              <a:endParaRPr lang="en-US"/>
            </a:p>
          </p:txBody>
        </p:sp>
        <p:sp>
          <p:nvSpPr>
            <p:cNvPr id="902165" name="Line 2069"/>
            <p:cNvSpPr>
              <a:spLocks noChangeShapeType="1"/>
            </p:cNvSpPr>
            <p:nvPr/>
          </p:nvSpPr>
          <p:spPr bwMode="auto">
            <a:xfrm rot="-5400000">
              <a:off x="4350" y="2098"/>
              <a:ext cx="140" cy="2"/>
            </a:xfrm>
            <a:prstGeom prst="line">
              <a:avLst/>
            </a:prstGeom>
            <a:noFill/>
            <a:ln w="28575">
              <a:solidFill>
                <a:schemeClr val="tx1"/>
              </a:solidFill>
              <a:round/>
              <a:headEnd type="stealth" w="sm" len="sm"/>
              <a:tailEnd type="stealth" w="sm" len="sm"/>
            </a:ln>
          </p:spPr>
          <p:txBody>
            <a:bodyPr/>
            <a:lstStyle/>
            <a:p>
              <a:endParaRPr lang="en-US"/>
            </a:p>
          </p:txBody>
        </p:sp>
        <p:sp>
          <p:nvSpPr>
            <p:cNvPr id="902166" name="Freeform 2070"/>
            <p:cNvSpPr>
              <a:spLocks/>
            </p:cNvSpPr>
            <p:nvPr/>
          </p:nvSpPr>
          <p:spPr bwMode="auto">
            <a:xfrm>
              <a:off x="4231" y="2018"/>
              <a:ext cx="84" cy="161"/>
            </a:xfrm>
            <a:custGeom>
              <a:avLst/>
              <a:gdLst/>
              <a:ahLst/>
              <a:cxnLst>
                <a:cxn ang="0">
                  <a:pos x="66" y="0"/>
                </a:cxn>
                <a:cxn ang="0">
                  <a:pos x="0" y="162"/>
                </a:cxn>
                <a:cxn ang="0">
                  <a:pos x="72" y="318"/>
                </a:cxn>
                <a:cxn ang="0">
                  <a:pos x="126" y="174"/>
                </a:cxn>
                <a:cxn ang="0">
                  <a:pos x="66" y="0"/>
                </a:cxn>
              </a:cxnLst>
              <a:rect l="0" t="0" r="r" b="b"/>
              <a:pathLst>
                <a:path w="126" h="318">
                  <a:moveTo>
                    <a:pt x="66" y="0"/>
                  </a:moveTo>
                  <a:lnTo>
                    <a:pt x="0" y="162"/>
                  </a:lnTo>
                  <a:lnTo>
                    <a:pt x="72" y="318"/>
                  </a:lnTo>
                  <a:lnTo>
                    <a:pt x="126" y="174"/>
                  </a:lnTo>
                  <a:lnTo>
                    <a:pt x="66" y="0"/>
                  </a:lnTo>
                  <a:close/>
                </a:path>
              </a:pathLst>
            </a:custGeom>
            <a:solidFill>
              <a:srgbClr val="3366FF"/>
            </a:solidFill>
            <a:ln w="28575">
              <a:noFill/>
              <a:round/>
              <a:headEnd/>
              <a:tailEnd/>
            </a:ln>
          </p:spPr>
          <p:txBody>
            <a:bodyPr/>
            <a:lstStyle/>
            <a:p>
              <a:endParaRPr lang="en-US"/>
            </a:p>
          </p:txBody>
        </p:sp>
        <p:sp>
          <p:nvSpPr>
            <p:cNvPr id="902167" name="Text Box 2071"/>
            <p:cNvSpPr txBox="1">
              <a:spLocks noChangeArrowheads="1"/>
            </p:cNvSpPr>
            <p:nvPr/>
          </p:nvSpPr>
          <p:spPr bwMode="auto">
            <a:xfrm>
              <a:off x="4512" y="2016"/>
              <a:ext cx="422" cy="264"/>
            </a:xfrm>
            <a:prstGeom prst="rect">
              <a:avLst/>
            </a:prstGeom>
            <a:noFill/>
            <a:ln w="28575">
              <a:noFill/>
              <a:miter lim="800000"/>
              <a:headEnd/>
              <a:tailEnd/>
            </a:ln>
          </p:spPr>
          <p:txBody>
            <a:bodyPr lIns="0" tIns="0" rIns="0" bIns="0"/>
            <a:lstStyle/>
            <a:p>
              <a:r>
                <a:rPr lang="en-US" sz="1400" b="0">
                  <a:latin typeface="Symbol" pitchFamily="18" charset="2"/>
                  <a:sym typeface="Symbol" pitchFamily="18" charset="2"/>
                </a:rPr>
                <a:t></a:t>
              </a:r>
              <a:r>
                <a:rPr lang="en-US" sz="1400" b="0">
                  <a:latin typeface="Times New Roman" charset="0"/>
                </a:rPr>
                <a:t>Z</a:t>
              </a:r>
              <a:r>
                <a:rPr lang="en-US" sz="1400" b="0" baseline="-25000">
                  <a:latin typeface="Times New Roman" charset="0"/>
                </a:rPr>
                <a:t>1</a:t>
              </a:r>
              <a:endParaRPr lang="en-US" sz="1400" b="0">
                <a:latin typeface="Times New Roman" charset="0"/>
              </a:endParaRPr>
            </a:p>
          </p:txBody>
        </p:sp>
        <p:sp>
          <p:nvSpPr>
            <p:cNvPr id="902168" name="Line 2072"/>
            <p:cNvSpPr>
              <a:spLocks noChangeShapeType="1"/>
            </p:cNvSpPr>
            <p:nvPr/>
          </p:nvSpPr>
          <p:spPr bwMode="auto">
            <a:xfrm>
              <a:off x="4212" y="2029"/>
              <a:ext cx="372" cy="0"/>
            </a:xfrm>
            <a:prstGeom prst="line">
              <a:avLst/>
            </a:prstGeom>
            <a:noFill/>
            <a:ln w="28575">
              <a:solidFill>
                <a:schemeClr val="tx1"/>
              </a:solidFill>
              <a:round/>
              <a:headEnd/>
              <a:tailEnd/>
            </a:ln>
          </p:spPr>
          <p:txBody>
            <a:bodyPr/>
            <a:lstStyle/>
            <a:p>
              <a:endParaRPr lang="en-US"/>
            </a:p>
          </p:txBody>
        </p:sp>
        <p:sp>
          <p:nvSpPr>
            <p:cNvPr id="902169" name="Line 2073"/>
            <p:cNvSpPr>
              <a:spLocks noChangeShapeType="1"/>
            </p:cNvSpPr>
            <p:nvPr/>
          </p:nvSpPr>
          <p:spPr bwMode="auto">
            <a:xfrm>
              <a:off x="4225" y="2167"/>
              <a:ext cx="372" cy="0"/>
            </a:xfrm>
            <a:prstGeom prst="line">
              <a:avLst/>
            </a:prstGeom>
            <a:noFill/>
            <a:ln w="28575">
              <a:solidFill>
                <a:schemeClr val="tx1"/>
              </a:solidFill>
              <a:round/>
              <a:headEnd/>
              <a:tailEnd/>
            </a:ln>
          </p:spPr>
          <p:txBody>
            <a:bodyPr/>
            <a:lstStyle/>
            <a:p>
              <a:endParaRPr lang="en-US"/>
            </a:p>
          </p:txBody>
        </p:sp>
        <p:sp>
          <p:nvSpPr>
            <p:cNvPr id="902170" name="Line 2074"/>
            <p:cNvSpPr>
              <a:spLocks noChangeShapeType="1"/>
            </p:cNvSpPr>
            <p:nvPr/>
          </p:nvSpPr>
          <p:spPr bwMode="auto">
            <a:xfrm flipV="1">
              <a:off x="3696" y="2777"/>
              <a:ext cx="761" cy="0"/>
            </a:xfrm>
            <a:prstGeom prst="line">
              <a:avLst/>
            </a:prstGeom>
            <a:noFill/>
            <a:ln w="28575">
              <a:solidFill>
                <a:schemeClr val="tx1"/>
              </a:solidFill>
              <a:round/>
              <a:headEnd/>
              <a:tailEnd/>
            </a:ln>
          </p:spPr>
          <p:txBody>
            <a:bodyPr/>
            <a:lstStyle/>
            <a:p>
              <a:endParaRPr lang="en-US"/>
            </a:p>
          </p:txBody>
        </p:sp>
        <p:sp>
          <p:nvSpPr>
            <p:cNvPr id="902171" name="Line 2075"/>
            <p:cNvSpPr>
              <a:spLocks noChangeShapeType="1"/>
            </p:cNvSpPr>
            <p:nvPr/>
          </p:nvSpPr>
          <p:spPr bwMode="auto">
            <a:xfrm>
              <a:off x="3909" y="1282"/>
              <a:ext cx="6" cy="828"/>
            </a:xfrm>
            <a:prstGeom prst="line">
              <a:avLst/>
            </a:prstGeom>
            <a:noFill/>
            <a:ln w="28575">
              <a:solidFill>
                <a:schemeClr val="tx1"/>
              </a:solidFill>
              <a:round/>
              <a:headEnd type="stealth" w="sm" len="sm"/>
              <a:tailEnd type="stealth" w="sm" len="sm"/>
            </a:ln>
          </p:spPr>
          <p:txBody>
            <a:bodyPr/>
            <a:lstStyle/>
            <a:p>
              <a:endParaRPr lang="en-US"/>
            </a:p>
          </p:txBody>
        </p:sp>
        <p:sp>
          <p:nvSpPr>
            <p:cNvPr id="902172" name="Line 2076"/>
            <p:cNvSpPr>
              <a:spLocks noChangeShapeType="1"/>
            </p:cNvSpPr>
            <p:nvPr/>
          </p:nvSpPr>
          <p:spPr bwMode="auto">
            <a:xfrm flipV="1">
              <a:off x="3812" y="2098"/>
              <a:ext cx="426" cy="0"/>
            </a:xfrm>
            <a:prstGeom prst="line">
              <a:avLst/>
            </a:prstGeom>
            <a:noFill/>
            <a:ln w="28575">
              <a:solidFill>
                <a:schemeClr val="tx1"/>
              </a:solidFill>
              <a:round/>
              <a:headEnd/>
              <a:tailEnd/>
            </a:ln>
          </p:spPr>
          <p:txBody>
            <a:bodyPr/>
            <a:lstStyle/>
            <a:p>
              <a:endParaRPr lang="en-US"/>
            </a:p>
          </p:txBody>
        </p:sp>
        <p:sp>
          <p:nvSpPr>
            <p:cNvPr id="902173" name="Text Box 2077"/>
            <p:cNvSpPr txBox="1">
              <a:spLocks noChangeArrowheads="1"/>
            </p:cNvSpPr>
            <p:nvPr/>
          </p:nvSpPr>
          <p:spPr bwMode="auto">
            <a:xfrm>
              <a:off x="3851" y="1604"/>
              <a:ext cx="168" cy="263"/>
            </a:xfrm>
            <a:prstGeom prst="rect">
              <a:avLst/>
            </a:prstGeom>
            <a:solidFill>
              <a:schemeClr val="bg2"/>
            </a:solidFill>
            <a:ln w="28575">
              <a:noFill/>
              <a:miter lim="800000"/>
              <a:headEnd/>
              <a:tailEnd/>
            </a:ln>
          </p:spPr>
          <p:txBody>
            <a:bodyPr lIns="0" tIns="0" rIns="0" bIns="0"/>
            <a:lstStyle/>
            <a:p>
              <a:r>
                <a:rPr lang="en-US" sz="1600" b="0">
                  <a:latin typeface="Times New Roman" charset="0"/>
                </a:rPr>
                <a:t>Z</a:t>
              </a:r>
              <a:r>
                <a:rPr lang="en-US" sz="1600" b="0" baseline="-25000">
                  <a:latin typeface="Times New Roman" charset="0"/>
                </a:rPr>
                <a:t>1</a:t>
              </a:r>
              <a:endParaRPr lang="en-US" sz="1600" b="0">
                <a:latin typeface="Times New Roman" charset="0"/>
              </a:endParaRPr>
            </a:p>
          </p:txBody>
        </p:sp>
        <p:sp>
          <p:nvSpPr>
            <p:cNvPr id="902174" name="Text Box 2078"/>
            <p:cNvSpPr txBox="1">
              <a:spLocks noChangeArrowheads="1"/>
            </p:cNvSpPr>
            <p:nvPr/>
          </p:nvSpPr>
          <p:spPr bwMode="auto">
            <a:xfrm>
              <a:off x="3888" y="1056"/>
              <a:ext cx="422" cy="265"/>
            </a:xfrm>
            <a:prstGeom prst="rect">
              <a:avLst/>
            </a:prstGeom>
            <a:noFill/>
            <a:ln w="28575">
              <a:noFill/>
              <a:miter lim="800000"/>
              <a:headEnd/>
              <a:tailEnd/>
            </a:ln>
          </p:spPr>
          <p:txBody>
            <a:bodyPr lIns="0" tIns="0" rIns="0" bIns="0"/>
            <a:lstStyle/>
            <a:p>
              <a:r>
                <a:rPr lang="en-US" sz="1400" b="0">
                  <a:latin typeface="Times New Roman" charset="0"/>
                </a:rPr>
                <a:t>O</a:t>
              </a:r>
              <a:r>
                <a:rPr lang="en-US" sz="1400" b="0" baseline="-25000">
                  <a:latin typeface="Times New Roman" charset="0"/>
                </a:rPr>
                <a:t>l</a:t>
              </a:r>
              <a:endParaRPr lang="en-US" sz="1400" b="0">
                <a:latin typeface="Times New Roman" charset="0"/>
              </a:endParaRPr>
            </a:p>
          </p:txBody>
        </p:sp>
        <p:sp>
          <p:nvSpPr>
            <p:cNvPr id="902175" name="Text Box 2079"/>
            <p:cNvSpPr txBox="1">
              <a:spLocks noChangeArrowheads="1"/>
            </p:cNvSpPr>
            <p:nvPr/>
          </p:nvSpPr>
          <p:spPr bwMode="auto">
            <a:xfrm>
              <a:off x="5038" y="1109"/>
              <a:ext cx="422" cy="265"/>
            </a:xfrm>
            <a:prstGeom prst="rect">
              <a:avLst/>
            </a:prstGeom>
            <a:noFill/>
            <a:ln w="28575">
              <a:noFill/>
              <a:miter lim="800000"/>
              <a:headEnd/>
              <a:tailEnd/>
            </a:ln>
          </p:spPr>
          <p:txBody>
            <a:bodyPr lIns="0" tIns="0" rIns="0" bIns="0"/>
            <a:lstStyle/>
            <a:p>
              <a:r>
                <a:rPr lang="en-US" sz="1400" b="0">
                  <a:latin typeface="Times New Roman" charset="0"/>
                </a:rPr>
                <a:t>O</a:t>
              </a:r>
              <a:r>
                <a:rPr lang="en-US" sz="1400" b="0" baseline="-25000">
                  <a:latin typeface="Times New Roman" charset="0"/>
                </a:rPr>
                <a:t>r</a:t>
              </a:r>
              <a:endParaRPr lang="en-US" sz="1400" b="0">
                <a:latin typeface="Times New Roman" charset="0"/>
              </a:endParaRPr>
            </a:p>
          </p:txBody>
        </p:sp>
      </p:grpSp>
      <p:graphicFrame>
        <p:nvGraphicFramePr>
          <p:cNvPr id="902177" name="Object 2081"/>
          <p:cNvGraphicFramePr>
            <a:graphicFrameLocks noChangeAspect="1"/>
          </p:cNvGraphicFramePr>
          <p:nvPr/>
        </p:nvGraphicFramePr>
        <p:xfrm>
          <a:off x="6694488" y="4895850"/>
          <a:ext cx="1314450" cy="701675"/>
        </p:xfrm>
        <a:graphic>
          <a:graphicData uri="http://schemas.openxmlformats.org/presentationml/2006/ole">
            <mc:AlternateContent xmlns:mc="http://schemas.openxmlformats.org/markup-compatibility/2006">
              <mc:Choice xmlns:v="urn:schemas-microsoft-com:vml" Requires="v">
                <p:oleObj spid="_x0000_s902224" name="Equation" r:id="rId4" imgW="825480" imgH="444240" progId="Equation.3">
                  <p:embed/>
                </p:oleObj>
              </mc:Choice>
              <mc:Fallback>
                <p:oleObj name="Equation" r:id="rId4" imgW="825480" imgH="444240" progId="Equation.3">
                  <p:embed/>
                  <p:pic>
                    <p:nvPicPr>
                      <p:cNvPr id="0" name="Picture 20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4488" y="4895850"/>
                        <a:ext cx="1314450" cy="701675"/>
                      </a:xfrm>
                      <a:prstGeom prst="rect">
                        <a:avLst/>
                      </a:prstGeom>
                      <a:solidFill>
                        <a:srgbClr val="FF99CC"/>
                      </a:solidFill>
                    </p:spPr>
                  </p:pic>
                </p:oleObj>
              </mc:Fallback>
            </mc:AlternateContent>
          </a:graphicData>
        </a:graphic>
      </p:graphicFrame>
      <p:graphicFrame>
        <p:nvGraphicFramePr>
          <p:cNvPr id="902179" name="Object 2083"/>
          <p:cNvGraphicFramePr>
            <a:graphicFrameLocks noChangeAspect="1"/>
          </p:cNvGraphicFramePr>
          <p:nvPr/>
        </p:nvGraphicFramePr>
        <p:xfrm>
          <a:off x="6780213" y="5943600"/>
          <a:ext cx="1314450" cy="660400"/>
        </p:xfrm>
        <a:graphic>
          <a:graphicData uri="http://schemas.openxmlformats.org/presentationml/2006/ole">
            <mc:AlternateContent xmlns:mc="http://schemas.openxmlformats.org/markup-compatibility/2006">
              <mc:Choice xmlns:v="urn:schemas-microsoft-com:vml" Requires="v">
                <p:oleObj spid="_x0000_s902225" name="Equation" r:id="rId6" imgW="825480" imgH="419040" progId="Equation.3">
                  <p:embed/>
                </p:oleObj>
              </mc:Choice>
              <mc:Fallback>
                <p:oleObj name="Equation" r:id="rId6" imgW="825480" imgH="419040" progId="Equation.3">
                  <p:embed/>
                  <p:pic>
                    <p:nvPicPr>
                      <p:cNvPr id="0" name="Picture 20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0213" y="5943600"/>
                        <a:ext cx="1314450" cy="660400"/>
                      </a:xfrm>
                      <a:prstGeom prst="rect">
                        <a:avLst/>
                      </a:prstGeom>
                      <a:solidFill>
                        <a:srgbClr val="FF99CC"/>
                      </a:solidFill>
                    </p:spPr>
                  </p:pic>
                </p:oleObj>
              </mc:Fallback>
            </mc:AlternateContent>
          </a:graphicData>
        </a:graphic>
      </p:graphicFrame>
      <p:sp>
        <p:nvSpPr>
          <p:cNvPr id="902180" name="Text Box 2084"/>
          <p:cNvSpPr txBox="1">
            <a:spLocks noChangeArrowheads="1"/>
          </p:cNvSpPr>
          <p:nvPr/>
        </p:nvSpPr>
        <p:spPr bwMode="auto">
          <a:xfrm>
            <a:off x="5638800" y="45720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Absolute error</a:t>
            </a:r>
          </a:p>
        </p:txBody>
      </p:sp>
      <p:sp>
        <p:nvSpPr>
          <p:cNvPr id="902181" name="Text Box 2085"/>
          <p:cNvSpPr txBox="1">
            <a:spLocks noChangeArrowheads="1"/>
          </p:cNvSpPr>
          <p:nvPr/>
        </p:nvSpPr>
        <p:spPr bwMode="auto">
          <a:xfrm>
            <a:off x="5715000" y="56388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Relative error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26" name="Freeform 14" descr="Wide upward diagonal"/>
          <p:cNvSpPr>
            <a:spLocks/>
          </p:cNvSpPr>
          <p:nvPr/>
        </p:nvSpPr>
        <p:spPr bwMode="auto">
          <a:xfrm>
            <a:off x="5392738" y="1536700"/>
            <a:ext cx="2055812" cy="3375025"/>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sp>
        <p:nvSpPr>
          <p:cNvPr id="934914"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34915" name="Rectangle 3"/>
          <p:cNvSpPr>
            <a:spLocks noGrp="1" noChangeArrowheads="1"/>
          </p:cNvSpPr>
          <p:nvPr>
            <p:ph type="body" idx="1"/>
          </p:nvPr>
        </p:nvSpPr>
        <p:spPr>
          <a:xfrm>
            <a:off x="228600" y="1143000"/>
            <a:ext cx="4724400" cy="5562600"/>
          </a:xfrm>
          <a:noFill/>
          <a:ln/>
        </p:spPr>
        <p:txBody>
          <a:bodyPr/>
          <a:lstStyle/>
          <a:p>
            <a:r>
              <a:rPr lang="en-US" sz="2000"/>
              <a:t>Stereo with Parallel Axes </a:t>
            </a:r>
          </a:p>
          <a:p>
            <a:pPr lvl="1"/>
            <a:r>
              <a:rPr lang="en-US" sz="2000">
                <a:solidFill>
                  <a:srgbClr val="D82204"/>
                </a:solidFill>
              </a:rPr>
              <a:t>Short baseline</a:t>
            </a:r>
          </a:p>
          <a:p>
            <a:pPr lvl="2"/>
            <a:r>
              <a:rPr lang="en-US" sz="1800">
                <a:solidFill>
                  <a:srgbClr val="D82204"/>
                </a:solidFill>
              </a:rPr>
              <a:t>large common FOV</a:t>
            </a:r>
          </a:p>
          <a:p>
            <a:pPr lvl="2"/>
            <a:r>
              <a:rPr lang="en-US" sz="1800">
                <a:solidFill>
                  <a:srgbClr val="D82204"/>
                </a:solidFill>
              </a:rPr>
              <a:t>large depth error</a:t>
            </a:r>
          </a:p>
          <a:p>
            <a:pPr lvl="1"/>
            <a:r>
              <a:rPr lang="en-US" sz="2000"/>
              <a:t>Long baseline</a:t>
            </a:r>
          </a:p>
          <a:p>
            <a:pPr lvl="2"/>
            <a:r>
              <a:rPr lang="en-US" sz="1800"/>
              <a:t>small depth error</a:t>
            </a:r>
          </a:p>
          <a:p>
            <a:pPr lvl="2"/>
            <a:r>
              <a:rPr lang="en-US" sz="1800"/>
              <a:t>small common FOV</a:t>
            </a:r>
          </a:p>
          <a:p>
            <a:pPr lvl="2"/>
            <a:r>
              <a:rPr lang="en-US" sz="1800"/>
              <a:t>More occlusion problems</a:t>
            </a:r>
          </a:p>
          <a:p>
            <a:endParaRPr lang="en-US" sz="2000">
              <a:solidFill>
                <a:srgbClr val="D82204"/>
              </a:solidFill>
            </a:endParaRPr>
          </a:p>
          <a:p>
            <a:r>
              <a:rPr lang="en-US" sz="2000"/>
              <a:t>Two optical axes intersect at the Fixation Point</a:t>
            </a:r>
          </a:p>
          <a:p>
            <a:pPr lvl="1"/>
            <a:r>
              <a:rPr lang="en-US" sz="2000"/>
              <a:t>converging angle </a:t>
            </a:r>
            <a:r>
              <a:rPr lang="en-US" sz="2000">
                <a:latin typeface="Symbol" pitchFamily="18" charset="2"/>
              </a:rPr>
              <a:t>q</a:t>
            </a:r>
          </a:p>
          <a:p>
            <a:pPr lvl="1"/>
            <a:r>
              <a:rPr lang="en-US" sz="2000"/>
              <a:t>The common FOV Increases</a:t>
            </a:r>
          </a:p>
          <a:p>
            <a:endParaRPr lang="en-US" sz="2000"/>
          </a:p>
          <a:p>
            <a:endParaRPr lang="en-US" sz="2000"/>
          </a:p>
          <a:p>
            <a:endParaRPr lang="en-US" sz="2000"/>
          </a:p>
        </p:txBody>
      </p:sp>
      <p:grpSp>
        <p:nvGrpSpPr>
          <p:cNvPr id="934916" name="Group 4"/>
          <p:cNvGrpSpPr>
            <a:grpSpLocks/>
          </p:cNvGrpSpPr>
          <p:nvPr/>
        </p:nvGrpSpPr>
        <p:grpSpPr bwMode="auto">
          <a:xfrm>
            <a:off x="4876800" y="2133600"/>
            <a:ext cx="2438400" cy="4008438"/>
            <a:chOff x="2928" y="1373"/>
            <a:chExt cx="1536" cy="2525"/>
          </a:xfrm>
        </p:grpSpPr>
        <p:sp>
          <p:nvSpPr>
            <p:cNvPr id="934917" name="Line 5"/>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34918" name="Line 6"/>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34919" name="Line 7"/>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34920" name="Line 8"/>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34921" name="Group 9"/>
          <p:cNvGrpSpPr>
            <a:grpSpLocks/>
          </p:cNvGrpSpPr>
          <p:nvPr/>
        </p:nvGrpSpPr>
        <p:grpSpPr bwMode="auto">
          <a:xfrm>
            <a:off x="5638800" y="2133600"/>
            <a:ext cx="2438400" cy="4008438"/>
            <a:chOff x="2928" y="1373"/>
            <a:chExt cx="1536" cy="2525"/>
          </a:xfrm>
        </p:grpSpPr>
        <p:sp>
          <p:nvSpPr>
            <p:cNvPr id="934922" name="Line 10"/>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34923" name="Line 11"/>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34924" name="Line 12"/>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34925" name="Line 13"/>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34927" name="Text Box 15"/>
          <p:cNvSpPr txBox="1">
            <a:spLocks noChangeArrowheads="1"/>
          </p:cNvSpPr>
          <p:nvPr/>
        </p:nvSpPr>
        <p:spPr bwMode="auto">
          <a:xfrm>
            <a:off x="6172200" y="2590800"/>
            <a:ext cx="6858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34928" name="Text Box 1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34929" name="Text Box 1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34930" name="Text Box 18"/>
          <p:cNvSpPr txBox="1">
            <a:spLocks noChangeArrowheads="1"/>
          </p:cNvSpPr>
          <p:nvPr/>
        </p:nvSpPr>
        <p:spPr bwMode="auto">
          <a:xfrm>
            <a:off x="6553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61539" name="Rectangle 3"/>
          <p:cNvSpPr>
            <a:spLocks noGrp="1" noChangeArrowheads="1"/>
          </p:cNvSpPr>
          <p:nvPr>
            <p:ph type="body" idx="1"/>
          </p:nvPr>
        </p:nvSpPr>
        <p:spPr>
          <a:xfrm>
            <a:off x="228600" y="1143000"/>
            <a:ext cx="4724400" cy="5562600"/>
          </a:xfrm>
          <a:noFill/>
          <a:ln/>
        </p:spPr>
        <p:txBody>
          <a:bodyPr/>
          <a:lstStyle/>
          <a:p>
            <a:r>
              <a:rPr lang="en-US" sz="2000" dirty="0"/>
              <a:t>Stereo with Parallel Axes </a:t>
            </a:r>
          </a:p>
          <a:p>
            <a:pPr lvl="1"/>
            <a:r>
              <a:rPr lang="en-US" sz="2000" dirty="0"/>
              <a:t>Short baseline</a:t>
            </a:r>
          </a:p>
          <a:p>
            <a:pPr lvl="2"/>
            <a:r>
              <a:rPr lang="en-US" sz="1800" dirty="0"/>
              <a:t>large common FOV</a:t>
            </a:r>
          </a:p>
          <a:p>
            <a:pPr lvl="2"/>
            <a:r>
              <a:rPr lang="en-US" sz="1800" dirty="0"/>
              <a:t>large depth error</a:t>
            </a:r>
          </a:p>
          <a:p>
            <a:pPr lvl="1"/>
            <a:r>
              <a:rPr lang="en-US" sz="2000" dirty="0">
                <a:solidFill>
                  <a:srgbClr val="D82204"/>
                </a:solidFill>
              </a:rPr>
              <a:t>Long baseline</a:t>
            </a:r>
          </a:p>
          <a:p>
            <a:pPr lvl="2"/>
            <a:r>
              <a:rPr lang="en-US" sz="1800" dirty="0">
                <a:solidFill>
                  <a:srgbClr val="D82204"/>
                </a:solidFill>
              </a:rPr>
              <a:t>small depth error</a:t>
            </a:r>
          </a:p>
          <a:p>
            <a:pPr lvl="2"/>
            <a:r>
              <a:rPr lang="en-US" sz="1800" dirty="0">
                <a:solidFill>
                  <a:srgbClr val="D82204"/>
                </a:solidFill>
              </a:rPr>
              <a:t>small common FOV</a:t>
            </a:r>
          </a:p>
          <a:p>
            <a:pPr lvl="2"/>
            <a:r>
              <a:rPr lang="en-US" sz="1800" dirty="0">
                <a:solidFill>
                  <a:srgbClr val="D82204"/>
                </a:solidFill>
              </a:rPr>
              <a:t>More occlusion problems</a:t>
            </a:r>
          </a:p>
          <a:p>
            <a:endParaRPr lang="en-US" sz="2000" dirty="0"/>
          </a:p>
          <a:p>
            <a:r>
              <a:rPr lang="en-US" sz="2000" dirty="0"/>
              <a:t>Two optical axes intersect at the Fixation Point</a:t>
            </a:r>
          </a:p>
          <a:p>
            <a:pPr lvl="1"/>
            <a:r>
              <a:rPr lang="en-US" sz="2000" dirty="0"/>
              <a:t>converging angle </a:t>
            </a:r>
            <a:r>
              <a:rPr lang="en-US" sz="2000" dirty="0">
                <a:latin typeface="Symbol" pitchFamily="18" charset="2"/>
              </a:rPr>
              <a:t>q</a:t>
            </a:r>
          </a:p>
          <a:p>
            <a:pPr lvl="1"/>
            <a:r>
              <a:rPr lang="en-US" sz="2000" dirty="0"/>
              <a:t>The common FOV Increases</a:t>
            </a:r>
          </a:p>
          <a:p>
            <a:endParaRPr lang="en-US" sz="2000" dirty="0"/>
          </a:p>
          <a:p>
            <a:endParaRPr lang="en-US" sz="2000" dirty="0"/>
          </a:p>
          <a:p>
            <a:endParaRPr lang="en-US" sz="2000" dirty="0"/>
          </a:p>
        </p:txBody>
      </p:sp>
      <p:grpSp>
        <p:nvGrpSpPr>
          <p:cNvPr id="961540" name="Group 4"/>
          <p:cNvGrpSpPr>
            <a:grpSpLocks/>
          </p:cNvGrpSpPr>
          <p:nvPr/>
        </p:nvGrpSpPr>
        <p:grpSpPr bwMode="auto">
          <a:xfrm>
            <a:off x="4876800" y="1066800"/>
            <a:ext cx="4267200" cy="5548313"/>
            <a:chOff x="3072" y="672"/>
            <a:chExt cx="2688" cy="3495"/>
          </a:xfrm>
        </p:grpSpPr>
        <p:grpSp>
          <p:nvGrpSpPr>
            <p:cNvPr id="961541" name="Group 5"/>
            <p:cNvGrpSpPr>
              <a:grpSpLocks/>
            </p:cNvGrpSpPr>
            <p:nvPr/>
          </p:nvGrpSpPr>
          <p:grpSpPr bwMode="auto">
            <a:xfrm>
              <a:off x="3072" y="1344"/>
              <a:ext cx="1536" cy="2525"/>
              <a:chOff x="2928" y="1373"/>
              <a:chExt cx="1536" cy="2525"/>
            </a:xfrm>
          </p:grpSpPr>
          <p:sp>
            <p:nvSpPr>
              <p:cNvPr id="961542" name="Line 6"/>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61543" name="Line 7"/>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61544" name="Line 8"/>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61545" name="Line 9"/>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61546" name="Group 10"/>
            <p:cNvGrpSpPr>
              <a:grpSpLocks/>
            </p:cNvGrpSpPr>
            <p:nvPr/>
          </p:nvGrpSpPr>
          <p:grpSpPr bwMode="auto">
            <a:xfrm>
              <a:off x="4224" y="1344"/>
              <a:ext cx="1536" cy="2525"/>
              <a:chOff x="2928" y="1373"/>
              <a:chExt cx="1536" cy="2525"/>
            </a:xfrm>
          </p:grpSpPr>
          <p:sp>
            <p:nvSpPr>
              <p:cNvPr id="961547" name="Line 11"/>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61548" name="Line 12"/>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61549" name="Line 13"/>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61550" name="Line 14"/>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61551" name="Freeform 15" descr="Wide upward diagonal"/>
            <p:cNvSpPr>
              <a:spLocks/>
            </p:cNvSpPr>
            <p:nvPr/>
          </p:nvSpPr>
          <p:spPr bwMode="auto">
            <a:xfrm>
              <a:off x="3984" y="672"/>
              <a:ext cx="816" cy="1344"/>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sp>
          <p:nvSpPr>
            <p:cNvPr id="961552" name="Text Box 16"/>
            <p:cNvSpPr txBox="1">
              <a:spLocks noChangeArrowheads="1"/>
            </p:cNvSpPr>
            <p:nvPr/>
          </p:nvSpPr>
          <p:spPr bwMode="auto">
            <a:xfrm>
              <a:off x="4176" y="816"/>
              <a:ext cx="432" cy="231"/>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61553" name="Text Box 17"/>
            <p:cNvSpPr txBox="1">
              <a:spLocks noChangeArrowheads="1"/>
            </p:cNvSpPr>
            <p:nvPr/>
          </p:nvSpPr>
          <p:spPr bwMode="auto">
            <a:xfrm>
              <a:off x="3408" y="3936"/>
              <a:ext cx="864" cy="231"/>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61554" name="Text Box 18"/>
            <p:cNvSpPr txBox="1">
              <a:spLocks noChangeArrowheads="1"/>
            </p:cNvSpPr>
            <p:nvPr/>
          </p:nvSpPr>
          <p:spPr bwMode="auto">
            <a:xfrm>
              <a:off x="3648" y="3936"/>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61555" name="Text Box 19"/>
            <p:cNvSpPr txBox="1">
              <a:spLocks noChangeArrowheads="1"/>
            </p:cNvSpPr>
            <p:nvPr/>
          </p:nvSpPr>
          <p:spPr bwMode="auto">
            <a:xfrm>
              <a:off x="4848" y="3936"/>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grpSp>
      <p:sp>
        <p:nvSpPr>
          <p:cNvPr id="961556" name="AutoShape 20"/>
          <p:cNvSpPr>
            <a:spLocks noChangeArrowheads="1"/>
          </p:cNvSpPr>
          <p:nvPr/>
        </p:nvSpPr>
        <p:spPr bwMode="auto">
          <a:xfrm>
            <a:off x="0" y="4343400"/>
            <a:ext cx="533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32867"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solidFill>
                  <a:srgbClr val="D82204"/>
                </a:solidFill>
              </a:rPr>
              <a:t>Two optical axes intersect at the Fixation Point</a:t>
            </a:r>
          </a:p>
          <a:p>
            <a:pPr lvl="1">
              <a:lnSpc>
                <a:spcPct val="90000"/>
              </a:lnSpc>
            </a:pPr>
            <a:r>
              <a:rPr lang="en-US" sz="1800">
                <a:solidFill>
                  <a:srgbClr val="D82204"/>
                </a:solidFill>
              </a:rPr>
              <a:t>converging angle </a:t>
            </a:r>
            <a:r>
              <a:rPr lang="en-US" sz="1800">
                <a:solidFill>
                  <a:srgbClr val="D82204"/>
                </a:solidFill>
                <a:latin typeface="Symbol" pitchFamily="18" charset="2"/>
              </a:rPr>
              <a:t>q</a:t>
            </a:r>
          </a:p>
          <a:p>
            <a:pPr lvl="1">
              <a:lnSpc>
                <a:spcPct val="90000"/>
              </a:lnSpc>
            </a:pPr>
            <a:r>
              <a:rPr lang="en-US" sz="1800">
                <a:solidFill>
                  <a:srgbClr val="D82204"/>
                </a:solidFill>
              </a:rPr>
              <a:t>The common FOV Increases</a:t>
            </a:r>
          </a:p>
          <a:p>
            <a:pPr>
              <a:lnSpc>
                <a:spcPct val="90000"/>
              </a:lnSpc>
            </a:pPr>
            <a:endParaRPr lang="en-US" sz="1800">
              <a:solidFill>
                <a:srgbClr val="D82204"/>
              </a:solidFill>
            </a:endParaRPr>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t>Disparity increases with the distance of objects from the fixation points</a:t>
            </a:r>
          </a:p>
          <a:p>
            <a:pPr lvl="2">
              <a:lnSpc>
                <a:spcPct val="90000"/>
              </a:lnSpc>
            </a:pPr>
            <a:r>
              <a:rPr lang="en-US" sz="1600"/>
              <a:t>&gt;0  : outside of the horopter</a:t>
            </a:r>
          </a:p>
          <a:p>
            <a:pPr lvl="2">
              <a:lnSpc>
                <a:spcPct val="90000"/>
              </a:lnSpc>
            </a:pPr>
            <a:r>
              <a:rPr lang="en-US" sz="1600"/>
              <a:t>&lt;0  : inside the horopter</a:t>
            </a:r>
          </a:p>
          <a:p>
            <a:pPr>
              <a:lnSpc>
                <a:spcPct val="90000"/>
              </a:lnSpc>
            </a:pPr>
            <a:endParaRPr lang="en-US" sz="1800"/>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grpSp>
        <p:nvGrpSpPr>
          <p:cNvPr id="25" name="Group 24"/>
          <p:cNvGrpSpPr/>
          <p:nvPr/>
        </p:nvGrpSpPr>
        <p:grpSpPr>
          <a:xfrm>
            <a:off x="5257800" y="1447800"/>
            <a:ext cx="3657600" cy="5167313"/>
            <a:chOff x="5257800" y="1447800"/>
            <a:chExt cx="3657600" cy="5167313"/>
          </a:xfrm>
        </p:grpSpPr>
        <p:grpSp>
          <p:nvGrpSpPr>
            <p:cNvPr id="22" name="Group 21"/>
            <p:cNvGrpSpPr/>
            <p:nvPr/>
          </p:nvGrpSpPr>
          <p:grpSpPr>
            <a:xfrm>
              <a:off x="5334000" y="1447800"/>
              <a:ext cx="3581400" cy="5167313"/>
              <a:chOff x="5334000" y="1447800"/>
              <a:chExt cx="3581400" cy="5167313"/>
            </a:xfrm>
          </p:grpSpPr>
          <p:sp>
            <p:nvSpPr>
              <p:cNvPr id="932908" name="Freeform 44" descr="Wide upward diagonal"/>
              <p:cNvSpPr>
                <a:spLocks/>
              </p:cNvSpPr>
              <p:nvPr/>
            </p:nvSpPr>
            <p:spPr bwMode="auto">
              <a:xfrm rot="87926">
                <a:off x="5410200" y="2054225"/>
                <a:ext cx="3124200" cy="2589213"/>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grpSp>
            <p:nvGrpSpPr>
              <p:cNvPr id="932902" name="Group 38"/>
              <p:cNvGrpSpPr>
                <a:grpSpLocks/>
              </p:cNvGrpSpPr>
              <p:nvPr/>
            </p:nvGrpSpPr>
            <p:grpSpPr bwMode="auto">
              <a:xfrm rot="902067">
                <a:off x="5334000" y="2286000"/>
                <a:ext cx="2438400" cy="4008438"/>
                <a:chOff x="2928" y="1373"/>
                <a:chExt cx="1536" cy="2525"/>
              </a:xfrm>
            </p:grpSpPr>
            <p:sp>
              <p:nvSpPr>
                <p:cNvPr id="932896" name="Line 32"/>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32898" name="Line 34"/>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32900" name="Line 36"/>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32901" name="Line 37"/>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32903" name="Group 39"/>
              <p:cNvGrpSpPr>
                <a:grpSpLocks/>
              </p:cNvGrpSpPr>
              <p:nvPr/>
            </p:nvGrpSpPr>
            <p:grpSpPr bwMode="auto">
              <a:xfrm rot="-775582">
                <a:off x="6303963" y="2297113"/>
                <a:ext cx="2438400" cy="4008437"/>
                <a:chOff x="2928" y="1373"/>
                <a:chExt cx="1536" cy="2525"/>
              </a:xfrm>
            </p:grpSpPr>
            <p:sp>
              <p:nvSpPr>
                <p:cNvPr id="932904" name="Line 40"/>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32905" name="Line 41"/>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32906" name="Line 42"/>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32907" name="Line 43"/>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32909" name="Text Box 45"/>
              <p:cNvSpPr txBox="1">
                <a:spLocks noChangeArrowheads="1"/>
              </p:cNvSpPr>
              <p:nvPr/>
            </p:nvSpPr>
            <p:spPr bwMode="auto">
              <a:xfrm>
                <a:off x="5943600" y="2209800"/>
                <a:ext cx="6858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32910" name="Text Box 4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32911" name="Text Box 4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32912" name="Text Box 48"/>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32913" name="Text Box 49"/>
              <p:cNvSpPr txBox="1">
                <a:spLocks noChangeArrowheads="1"/>
              </p:cNvSpPr>
              <p:nvPr/>
            </p:nvSpPr>
            <p:spPr bwMode="auto">
              <a:xfrm>
                <a:off x="6858000" y="3124200"/>
                <a:ext cx="3810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32914" name="Oval 50"/>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32915" name="Text Box 51"/>
              <p:cNvSpPr txBox="1">
                <a:spLocks noChangeArrowheads="1"/>
              </p:cNvSpPr>
              <p:nvPr/>
            </p:nvSpPr>
            <p:spPr bwMode="auto">
              <a:xfrm>
                <a:off x="6781800" y="1447800"/>
                <a:ext cx="2133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a:t>
                </a:r>
                <a:r>
                  <a:rPr lang="en-US" dirty="0"/>
                  <a:t> </a:t>
                </a:r>
                <a:r>
                  <a:rPr lang="en-US" dirty="0">
                    <a:solidFill>
                      <a:schemeClr val="bg2"/>
                    </a:solidFill>
                  </a:rPr>
                  <a:t>point</a:t>
                </a:r>
              </a:p>
            </p:txBody>
          </p:sp>
        </p:grpSp>
        <p:sp>
          <p:nvSpPr>
            <p:cNvPr id="23" name="Freeform 22"/>
            <p:cNvSpPr/>
            <p:nvPr/>
          </p:nvSpPr>
          <p:spPr bwMode="auto">
            <a:xfrm>
              <a:off x="5257800" y="1838325"/>
              <a:ext cx="638175" cy="1009650"/>
            </a:xfrm>
            <a:custGeom>
              <a:avLst/>
              <a:gdLst>
                <a:gd name="connsiteX0" fmla="*/ 85725 w 638175"/>
                <a:gd name="connsiteY0" fmla="*/ 28575 h 1009650"/>
                <a:gd name="connsiteX1" fmla="*/ 123825 w 638175"/>
                <a:gd name="connsiteY1" fmla="*/ 990600 h 1009650"/>
                <a:gd name="connsiteX2" fmla="*/ 638175 w 638175"/>
                <a:gd name="connsiteY2" fmla="*/ 1009650 h 1009650"/>
                <a:gd name="connsiteX3" fmla="*/ 628650 w 638175"/>
                <a:gd name="connsiteY3" fmla="*/ 19050 h 1009650"/>
                <a:gd name="connsiteX4" fmla="*/ 0 w 638175"/>
                <a:gd name="connsiteY4" fmla="*/ 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1009650">
                  <a:moveTo>
                    <a:pt x="85725" y="28575"/>
                  </a:moveTo>
                  <a:lnTo>
                    <a:pt x="123825" y="990600"/>
                  </a:lnTo>
                  <a:lnTo>
                    <a:pt x="638175" y="1009650"/>
                  </a:lnTo>
                  <a:lnTo>
                    <a:pt x="628650" y="19050"/>
                  </a:lnTo>
                  <a:lnTo>
                    <a:pt x="0" y="0"/>
                  </a:lnTo>
                </a:path>
              </a:pathLst>
            </a:cu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4" name="Freeform 23"/>
            <p:cNvSpPr/>
            <p:nvPr/>
          </p:nvSpPr>
          <p:spPr bwMode="auto">
            <a:xfrm rot="11006943">
              <a:off x="8230938" y="1923413"/>
              <a:ext cx="668517" cy="1009650"/>
            </a:xfrm>
            <a:custGeom>
              <a:avLst/>
              <a:gdLst>
                <a:gd name="connsiteX0" fmla="*/ 85725 w 638175"/>
                <a:gd name="connsiteY0" fmla="*/ 28575 h 1009650"/>
                <a:gd name="connsiteX1" fmla="*/ 123825 w 638175"/>
                <a:gd name="connsiteY1" fmla="*/ 990600 h 1009650"/>
                <a:gd name="connsiteX2" fmla="*/ 638175 w 638175"/>
                <a:gd name="connsiteY2" fmla="*/ 1009650 h 1009650"/>
                <a:gd name="connsiteX3" fmla="*/ 628650 w 638175"/>
                <a:gd name="connsiteY3" fmla="*/ 19050 h 1009650"/>
                <a:gd name="connsiteX4" fmla="*/ 0 w 638175"/>
                <a:gd name="connsiteY4" fmla="*/ 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1009650">
                  <a:moveTo>
                    <a:pt x="85725" y="28575"/>
                  </a:moveTo>
                  <a:lnTo>
                    <a:pt x="123825" y="990600"/>
                  </a:lnTo>
                  <a:lnTo>
                    <a:pt x="638175" y="1009650"/>
                  </a:lnTo>
                  <a:lnTo>
                    <a:pt x="628650" y="19050"/>
                  </a:lnTo>
                  <a:lnTo>
                    <a:pt x="0" y="0"/>
                  </a:lnTo>
                </a:path>
              </a:pathLst>
            </a:cu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88" name="Text Box 32"/>
          <p:cNvSpPr txBox="1">
            <a:spLocks noChangeArrowheads="1"/>
          </p:cNvSpPr>
          <p:nvPr/>
        </p:nvSpPr>
        <p:spPr bwMode="auto">
          <a:xfrm>
            <a:off x="6858000" y="2895600"/>
            <a:ext cx="381000" cy="366713"/>
          </a:xfrm>
          <a:prstGeom prst="rect">
            <a:avLst/>
          </a:prstGeom>
          <a:solidFill>
            <a:schemeClr val="bg1">
              <a:lumMod val="20000"/>
              <a:lumOff val="80000"/>
            </a:schemeClr>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41059" name="Rectangle 3"/>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1060" name="Rectangle 4"/>
          <p:cNvSpPr>
            <a:spLocks noGrp="1" noChangeArrowheads="1"/>
          </p:cNvSpPr>
          <p:nvPr>
            <p:ph type="body" idx="1"/>
          </p:nvPr>
        </p:nvSpPr>
        <p:spPr>
          <a:xfrm>
            <a:off x="228600" y="1143000"/>
            <a:ext cx="4724400" cy="5562600"/>
          </a:xfrm>
          <a:noFill/>
          <a:ln/>
        </p:spPr>
        <p:txBody>
          <a:bodyPr/>
          <a:lstStyle/>
          <a:p>
            <a:pPr>
              <a:lnSpc>
                <a:spcPct val="90000"/>
              </a:lnSpc>
            </a:pPr>
            <a:r>
              <a:rPr lang="en-US" sz="1800" dirty="0"/>
              <a:t>Two optical axes intersect at the Fixation Point</a:t>
            </a:r>
          </a:p>
          <a:p>
            <a:pPr lvl="1">
              <a:lnSpc>
                <a:spcPct val="90000"/>
              </a:lnSpc>
            </a:pPr>
            <a:r>
              <a:rPr lang="en-US" sz="1800" dirty="0"/>
              <a:t>converging angle </a:t>
            </a:r>
            <a:r>
              <a:rPr lang="en-US" sz="1800" dirty="0">
                <a:latin typeface="Symbol" pitchFamily="18" charset="2"/>
              </a:rPr>
              <a:t>q</a:t>
            </a:r>
          </a:p>
          <a:p>
            <a:pPr lvl="1">
              <a:lnSpc>
                <a:spcPct val="90000"/>
              </a:lnSpc>
            </a:pPr>
            <a:r>
              <a:rPr lang="en-US" sz="1800" dirty="0"/>
              <a:t>The common FOV Increases</a:t>
            </a:r>
          </a:p>
          <a:p>
            <a:pPr>
              <a:lnSpc>
                <a:spcPct val="90000"/>
              </a:lnSpc>
            </a:pPr>
            <a:endParaRPr lang="en-US" sz="1800" dirty="0"/>
          </a:p>
          <a:p>
            <a:pPr>
              <a:lnSpc>
                <a:spcPct val="90000"/>
              </a:lnSpc>
            </a:pPr>
            <a:r>
              <a:rPr lang="en-US" sz="1800" dirty="0">
                <a:solidFill>
                  <a:srgbClr val="D82204"/>
                </a:solidFill>
              </a:rPr>
              <a:t>Disparity properties</a:t>
            </a:r>
          </a:p>
          <a:p>
            <a:pPr lvl="1">
              <a:lnSpc>
                <a:spcPct val="90000"/>
              </a:lnSpc>
            </a:pPr>
            <a:r>
              <a:rPr lang="en-US" sz="1800" dirty="0">
                <a:solidFill>
                  <a:srgbClr val="D82204"/>
                </a:solidFill>
              </a:rPr>
              <a:t>Disparity uses angle instead of distance</a:t>
            </a:r>
          </a:p>
          <a:p>
            <a:pPr lvl="1">
              <a:lnSpc>
                <a:spcPct val="90000"/>
              </a:lnSpc>
            </a:pPr>
            <a:r>
              <a:rPr lang="en-US" sz="1800" dirty="0">
                <a:solidFill>
                  <a:srgbClr val="D82204"/>
                </a:solidFill>
              </a:rPr>
              <a:t>Zero disparity at fixation point</a:t>
            </a:r>
          </a:p>
          <a:p>
            <a:pPr lvl="2">
              <a:lnSpc>
                <a:spcPct val="90000"/>
              </a:lnSpc>
            </a:pPr>
            <a:r>
              <a:rPr lang="en-US" sz="1600" dirty="0">
                <a:solidFill>
                  <a:srgbClr val="D82204"/>
                </a:solidFill>
              </a:rPr>
              <a:t>and the Zero-disparity </a:t>
            </a:r>
            <a:r>
              <a:rPr lang="en-US" sz="1600" dirty="0" err="1">
                <a:solidFill>
                  <a:srgbClr val="D82204"/>
                </a:solidFill>
              </a:rPr>
              <a:t>horopter</a:t>
            </a:r>
            <a:endParaRPr lang="en-US" sz="1600" dirty="0">
              <a:solidFill>
                <a:srgbClr val="D82204"/>
              </a:solidFill>
            </a:endParaRPr>
          </a:p>
          <a:p>
            <a:pPr lvl="1">
              <a:lnSpc>
                <a:spcPct val="90000"/>
              </a:lnSpc>
            </a:pPr>
            <a:r>
              <a:rPr lang="en-US" sz="1800" dirty="0"/>
              <a:t>Disparity increases with the distance of objects from the fixation points</a:t>
            </a:r>
          </a:p>
          <a:p>
            <a:pPr lvl="2">
              <a:lnSpc>
                <a:spcPct val="90000"/>
              </a:lnSpc>
            </a:pPr>
            <a:r>
              <a:rPr lang="en-US" sz="1600" dirty="0"/>
              <a:t>&gt;0  : outside of the </a:t>
            </a:r>
            <a:r>
              <a:rPr lang="en-US" sz="1600" dirty="0" err="1"/>
              <a:t>horopter</a:t>
            </a:r>
            <a:endParaRPr lang="en-US" sz="1600" dirty="0"/>
          </a:p>
          <a:p>
            <a:pPr lvl="2">
              <a:lnSpc>
                <a:spcPct val="90000"/>
              </a:lnSpc>
            </a:pPr>
            <a:r>
              <a:rPr lang="en-US" sz="1600" dirty="0"/>
              <a:t>&lt;0  : inside the </a:t>
            </a:r>
            <a:r>
              <a:rPr lang="en-US" sz="1600" dirty="0" err="1"/>
              <a:t>horopter</a:t>
            </a:r>
            <a:endParaRPr lang="en-US" sz="1600" dirty="0"/>
          </a:p>
          <a:p>
            <a:pPr>
              <a:lnSpc>
                <a:spcPct val="90000"/>
              </a:lnSpc>
            </a:pPr>
            <a:endParaRPr lang="en-US" sz="1800" dirty="0"/>
          </a:p>
          <a:p>
            <a:pPr>
              <a:lnSpc>
                <a:spcPct val="90000"/>
              </a:lnSpc>
            </a:pPr>
            <a:r>
              <a:rPr lang="en-US" sz="1800" dirty="0"/>
              <a:t>Depth Accuracy vs. Depth</a:t>
            </a:r>
          </a:p>
          <a:p>
            <a:pPr lvl="1">
              <a:lnSpc>
                <a:spcPct val="90000"/>
              </a:lnSpc>
            </a:pPr>
            <a:r>
              <a:rPr lang="en-US" sz="1800" dirty="0"/>
              <a:t>Depth Error </a:t>
            </a:r>
            <a:r>
              <a:rPr lang="en-US" sz="1800" dirty="0">
                <a:sym typeface="Symbol" pitchFamily="18" charset="2"/>
              </a:rPr>
              <a:t> Depth</a:t>
            </a:r>
            <a:r>
              <a:rPr lang="en-US" sz="1800" baseline="30000" dirty="0">
                <a:sym typeface="Symbol" pitchFamily="18" charset="2"/>
              </a:rPr>
              <a:t>2</a:t>
            </a:r>
            <a:endParaRPr lang="en-US" sz="1800" dirty="0"/>
          </a:p>
          <a:p>
            <a:pPr lvl="1">
              <a:lnSpc>
                <a:spcPct val="90000"/>
              </a:lnSpc>
            </a:pPr>
            <a:r>
              <a:rPr lang="en-US" sz="1800" dirty="0"/>
              <a:t>Nearer the point, better the depth estimation</a:t>
            </a:r>
          </a:p>
          <a:p>
            <a:pPr>
              <a:lnSpc>
                <a:spcPct val="90000"/>
              </a:lnSpc>
            </a:pPr>
            <a:endParaRPr lang="en-US" sz="1800" dirty="0"/>
          </a:p>
          <a:p>
            <a:pPr>
              <a:lnSpc>
                <a:spcPct val="90000"/>
              </a:lnSpc>
            </a:pPr>
            <a:endParaRPr lang="en-US" sz="1800" dirty="0"/>
          </a:p>
        </p:txBody>
      </p:sp>
      <p:sp>
        <p:nvSpPr>
          <p:cNvPr id="941062" name="Line 6"/>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1063" name="Line 7"/>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1064" name="Line 8"/>
          <p:cNvSpPr>
            <a:spLocks noChangeShapeType="1"/>
          </p:cNvSpPr>
          <p:nvPr/>
        </p:nvSpPr>
        <p:spPr bwMode="auto">
          <a:xfrm rot="902067" flipV="1">
            <a:off x="6556375" y="2249488"/>
            <a:ext cx="769938" cy="4129087"/>
          </a:xfrm>
          <a:prstGeom prst="line">
            <a:avLst/>
          </a:prstGeom>
          <a:noFill/>
          <a:ln w="12700">
            <a:solidFill>
              <a:srgbClr val="0000FF"/>
            </a:solidFill>
            <a:round/>
            <a:headEnd type="none" w="sm" len="sm"/>
            <a:tailEnd type="none" w="sm" len="sm"/>
          </a:ln>
          <a:effectLst/>
        </p:spPr>
        <p:txBody>
          <a:bodyPr/>
          <a:lstStyle/>
          <a:p>
            <a:endParaRPr lang="en-US"/>
          </a:p>
        </p:txBody>
      </p:sp>
      <p:sp>
        <p:nvSpPr>
          <p:cNvPr id="941067" name="Line 11"/>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1068" name="Line 12"/>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1069" name="Line 13"/>
          <p:cNvSpPr>
            <a:spLocks noChangeShapeType="1"/>
          </p:cNvSpPr>
          <p:nvPr/>
        </p:nvSpPr>
        <p:spPr bwMode="auto">
          <a:xfrm rot="20824418" flipV="1">
            <a:off x="7543800" y="2513013"/>
            <a:ext cx="725488" cy="3687762"/>
          </a:xfrm>
          <a:prstGeom prst="line">
            <a:avLst/>
          </a:prstGeom>
          <a:noFill/>
          <a:ln w="12700">
            <a:solidFill>
              <a:srgbClr val="FF0000"/>
            </a:solidFill>
            <a:round/>
            <a:headEnd type="none" w="sm" len="sm"/>
            <a:tailEnd type="none" w="sm" len="sm"/>
          </a:ln>
          <a:effectLst/>
        </p:spPr>
        <p:txBody>
          <a:bodyPr/>
          <a:lstStyle/>
          <a:p>
            <a:endParaRPr lang="en-US"/>
          </a:p>
        </p:txBody>
      </p:sp>
      <p:sp>
        <p:nvSpPr>
          <p:cNvPr id="941072" name="Text Box 1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1073" name="Text Box 1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1074" name="Text Box 18"/>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1076" name="Oval 20"/>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1077" name="Text Box 21"/>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1078" name="Oval 22"/>
          <p:cNvSpPr>
            <a:spLocks noChangeArrowheads="1"/>
          </p:cNvSpPr>
          <p:nvPr/>
        </p:nvSpPr>
        <p:spPr bwMode="auto">
          <a:xfrm>
            <a:off x="7772400" y="23622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1079" name="Line 23"/>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1080" name="Line 24"/>
          <p:cNvSpPr>
            <a:spLocks noChangeShapeType="1"/>
          </p:cNvSpPr>
          <p:nvPr/>
        </p:nvSpPr>
        <p:spPr bwMode="auto">
          <a:xfrm>
            <a:off x="7696200" y="5105400"/>
            <a:ext cx="228600" cy="0"/>
          </a:xfrm>
          <a:prstGeom prst="line">
            <a:avLst/>
          </a:prstGeom>
          <a:noFill/>
          <a:ln w="12700">
            <a:solidFill>
              <a:schemeClr val="bg2"/>
            </a:solidFill>
            <a:round/>
            <a:headEnd type="none" w="sm" len="sm"/>
            <a:tailEnd type="triangle" w="sm" len="sm"/>
          </a:ln>
          <a:effectLst/>
        </p:spPr>
        <p:txBody>
          <a:bodyPr/>
          <a:lstStyle/>
          <a:p>
            <a:endParaRPr lang="en-US"/>
          </a:p>
        </p:txBody>
      </p:sp>
      <p:sp>
        <p:nvSpPr>
          <p:cNvPr id="941081" name="Text Box 25"/>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1082" name="Text Box 26"/>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1083" name="Text Box 27"/>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 0</a:t>
            </a:r>
          </a:p>
        </p:txBody>
      </p:sp>
      <p:sp>
        <p:nvSpPr>
          <p:cNvPr id="941086" name="Freeform 30"/>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1087" name="Text Box 31"/>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31" name="Text Box 27"/>
          <p:cNvSpPr txBox="1">
            <a:spLocks noChangeArrowheads="1"/>
          </p:cNvSpPr>
          <p:nvPr/>
        </p:nvSpPr>
        <p:spPr bwMode="auto">
          <a:xfrm>
            <a:off x="6858000" y="2895600"/>
            <a:ext cx="381000" cy="366713"/>
          </a:xfrm>
          <a:prstGeom prst="rect">
            <a:avLst/>
          </a:prstGeom>
          <a:solidFill>
            <a:schemeClr val="bg1">
              <a:lumMod val="20000"/>
              <a:lumOff val="80000"/>
            </a:schemeClr>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43106"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3107"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t>Two optical axes intersect at the Fixation Point</a:t>
            </a:r>
          </a:p>
          <a:p>
            <a:pPr lvl="1">
              <a:lnSpc>
                <a:spcPct val="90000"/>
              </a:lnSpc>
            </a:pPr>
            <a:r>
              <a:rPr lang="en-US" sz="1800"/>
              <a:t>converging angle </a:t>
            </a:r>
            <a:r>
              <a:rPr lang="en-US" sz="1800">
                <a:latin typeface="Symbol" pitchFamily="18" charset="2"/>
              </a:rPr>
              <a:t>q</a:t>
            </a:r>
          </a:p>
          <a:p>
            <a:pPr lvl="1">
              <a:lnSpc>
                <a:spcPct val="90000"/>
              </a:lnSpc>
            </a:pPr>
            <a:r>
              <a:rPr lang="en-US" sz="1800"/>
              <a:t>The common FOV Increases</a:t>
            </a:r>
          </a:p>
          <a:p>
            <a:pPr>
              <a:lnSpc>
                <a:spcPct val="90000"/>
              </a:lnSpc>
            </a:pPr>
            <a:endParaRPr lang="en-US" sz="1800"/>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solidFill>
                  <a:srgbClr val="D82204"/>
                </a:solidFill>
              </a:rPr>
              <a:t>Disparity increases with the distance of objects from the fixation points</a:t>
            </a:r>
          </a:p>
          <a:p>
            <a:pPr lvl="2">
              <a:lnSpc>
                <a:spcPct val="90000"/>
              </a:lnSpc>
            </a:pPr>
            <a:r>
              <a:rPr lang="en-US" sz="1600">
                <a:solidFill>
                  <a:srgbClr val="D82204"/>
                </a:solidFill>
              </a:rPr>
              <a:t>&gt;0  : outside of the horopter</a:t>
            </a:r>
          </a:p>
          <a:p>
            <a:pPr lvl="2">
              <a:lnSpc>
                <a:spcPct val="90000"/>
              </a:lnSpc>
            </a:pPr>
            <a:r>
              <a:rPr lang="en-US" sz="1600"/>
              <a:t>&lt;0  : inside the horopter</a:t>
            </a:r>
          </a:p>
          <a:p>
            <a:pPr>
              <a:lnSpc>
                <a:spcPct val="90000"/>
              </a:lnSpc>
            </a:pPr>
            <a:endParaRPr lang="en-US" sz="1800"/>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sp>
        <p:nvSpPr>
          <p:cNvPr id="943108"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3109"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3110" name="Line 6"/>
          <p:cNvSpPr>
            <a:spLocks noChangeShapeType="1"/>
          </p:cNvSpPr>
          <p:nvPr/>
        </p:nvSpPr>
        <p:spPr bwMode="auto">
          <a:xfrm rot="902067" flipV="1">
            <a:off x="6689725" y="1236663"/>
            <a:ext cx="981075" cy="5186362"/>
          </a:xfrm>
          <a:prstGeom prst="line">
            <a:avLst/>
          </a:prstGeom>
          <a:noFill/>
          <a:ln w="12700">
            <a:solidFill>
              <a:srgbClr val="0000FF"/>
            </a:solidFill>
            <a:round/>
            <a:headEnd type="none" w="sm" len="sm"/>
            <a:tailEnd type="none" w="sm" len="sm"/>
          </a:ln>
          <a:effectLst/>
        </p:spPr>
        <p:txBody>
          <a:bodyPr/>
          <a:lstStyle/>
          <a:p>
            <a:endParaRPr lang="en-US"/>
          </a:p>
        </p:txBody>
      </p:sp>
      <p:sp>
        <p:nvSpPr>
          <p:cNvPr id="943111"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3112"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3113"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3114"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3115"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3116"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3117"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3118"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3119" name="Oval 15"/>
          <p:cNvSpPr>
            <a:spLocks noChangeArrowheads="1"/>
          </p:cNvSpPr>
          <p:nvPr/>
        </p:nvSpPr>
        <p:spPr bwMode="auto">
          <a:xfrm>
            <a:off x="7772400" y="2362200"/>
            <a:ext cx="152400" cy="152400"/>
          </a:xfrm>
          <a:prstGeom prst="ellipse">
            <a:avLst/>
          </a:prstGeom>
          <a:solidFill>
            <a:srgbClr val="FFFF00">
              <a:alpha val="50000"/>
            </a:srgbClr>
          </a:solidFill>
          <a:ln w="12700">
            <a:solidFill>
              <a:schemeClr val="tx1"/>
            </a:solidFill>
            <a:round/>
            <a:headEnd type="none" w="sm" len="sm"/>
            <a:tailEnd type="none" w="sm" len="sm"/>
          </a:ln>
          <a:effectLst/>
        </p:spPr>
        <p:txBody>
          <a:bodyPr wrap="none" anchor="ctr"/>
          <a:lstStyle/>
          <a:p>
            <a:endParaRPr lang="en-US"/>
          </a:p>
        </p:txBody>
      </p:sp>
      <p:sp>
        <p:nvSpPr>
          <p:cNvPr id="943120"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3121" name="Line 17"/>
          <p:cNvSpPr>
            <a:spLocks noChangeShapeType="1"/>
          </p:cNvSpPr>
          <p:nvPr/>
        </p:nvSpPr>
        <p:spPr bwMode="auto">
          <a:xfrm>
            <a:off x="7745413" y="5122863"/>
            <a:ext cx="298450" cy="9525"/>
          </a:xfrm>
          <a:prstGeom prst="line">
            <a:avLst/>
          </a:prstGeom>
          <a:noFill/>
          <a:ln w="12700">
            <a:solidFill>
              <a:schemeClr val="bg2"/>
            </a:solidFill>
            <a:round/>
            <a:headEnd type="none" w="sm" len="sm"/>
            <a:tailEnd type="triangle" w="sm" len="sm"/>
          </a:ln>
          <a:effectLst/>
        </p:spPr>
        <p:txBody>
          <a:bodyPr/>
          <a:lstStyle/>
          <a:p>
            <a:endParaRPr lang="en-US"/>
          </a:p>
        </p:txBody>
      </p:sp>
      <p:sp>
        <p:nvSpPr>
          <p:cNvPr id="943122"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3123" name="Text Box 19"/>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3124" name="Text Box 20"/>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&gt;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&gt; 0</a:t>
            </a:r>
          </a:p>
        </p:txBody>
      </p:sp>
      <p:sp>
        <p:nvSpPr>
          <p:cNvPr id="943125"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3126"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
        <p:nvSpPr>
          <p:cNvPr id="943127" name="Line 23"/>
          <p:cNvSpPr>
            <a:spLocks noChangeShapeType="1"/>
          </p:cNvSpPr>
          <p:nvPr/>
        </p:nvSpPr>
        <p:spPr bwMode="auto">
          <a:xfrm rot="20824418" flipV="1">
            <a:off x="7440613" y="1627188"/>
            <a:ext cx="1374775" cy="4502150"/>
          </a:xfrm>
          <a:prstGeom prst="line">
            <a:avLst/>
          </a:prstGeom>
          <a:noFill/>
          <a:ln w="12700">
            <a:solidFill>
              <a:srgbClr val="FF0000"/>
            </a:solidFill>
            <a:round/>
            <a:headEnd type="none" w="sm" len="sm"/>
            <a:tailEnd type="none" w="sm" len="sm"/>
          </a:ln>
          <a:effectLst/>
        </p:spPr>
        <p:txBody>
          <a:bodyPr/>
          <a:lstStyle/>
          <a:p>
            <a:endParaRPr lang="en-US"/>
          </a:p>
        </p:txBody>
      </p:sp>
      <p:sp>
        <p:nvSpPr>
          <p:cNvPr id="943128" name="Oval 24"/>
          <p:cNvSpPr>
            <a:spLocks noChangeArrowheads="1"/>
          </p:cNvSpPr>
          <p:nvPr/>
        </p:nvSpPr>
        <p:spPr bwMode="auto">
          <a:xfrm>
            <a:off x="8229600" y="14478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Stereo Vision</a:t>
            </a:r>
          </a:p>
        </p:txBody>
      </p:sp>
      <p:sp>
        <p:nvSpPr>
          <p:cNvPr id="668676" name="Rectangle 4"/>
          <p:cNvSpPr>
            <a:spLocks noGrp="1" noChangeArrowheads="1"/>
          </p:cNvSpPr>
          <p:nvPr>
            <p:ph type="body" idx="1"/>
          </p:nvPr>
        </p:nvSpPr>
        <p:spPr>
          <a:xfrm>
            <a:off x="609600" y="1219200"/>
            <a:ext cx="7848600" cy="5105400"/>
          </a:xfrm>
          <a:noFill/>
          <a:ln/>
        </p:spPr>
        <p:txBody>
          <a:bodyPr/>
          <a:lstStyle/>
          <a:p>
            <a:pPr>
              <a:lnSpc>
                <a:spcPct val="90000"/>
              </a:lnSpc>
            </a:pPr>
            <a:r>
              <a:rPr lang="en-US" dirty="0"/>
              <a:t>Problem</a:t>
            </a:r>
          </a:p>
          <a:p>
            <a:pPr lvl="1">
              <a:lnSpc>
                <a:spcPct val="90000"/>
              </a:lnSpc>
            </a:pPr>
            <a:r>
              <a:rPr lang="en-US" sz="1800" dirty="0"/>
              <a:t>Infer 3D structure of a scene from two or more images taken from different viewpoints</a:t>
            </a:r>
          </a:p>
          <a:p>
            <a:pPr lvl="1">
              <a:lnSpc>
                <a:spcPct val="90000"/>
              </a:lnSpc>
            </a:pP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5155"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t>Two optical axes intersect at the Fixation Point</a:t>
            </a:r>
          </a:p>
          <a:p>
            <a:pPr lvl="1">
              <a:lnSpc>
                <a:spcPct val="90000"/>
              </a:lnSpc>
            </a:pPr>
            <a:r>
              <a:rPr lang="en-US" sz="1800"/>
              <a:t>converging angle </a:t>
            </a:r>
            <a:r>
              <a:rPr lang="en-US" sz="1800">
                <a:latin typeface="Symbol" pitchFamily="18" charset="2"/>
              </a:rPr>
              <a:t>q</a:t>
            </a:r>
          </a:p>
          <a:p>
            <a:pPr lvl="1">
              <a:lnSpc>
                <a:spcPct val="90000"/>
              </a:lnSpc>
            </a:pPr>
            <a:r>
              <a:rPr lang="en-US" sz="1800"/>
              <a:t>The common FOV Increases</a:t>
            </a:r>
          </a:p>
          <a:p>
            <a:pPr>
              <a:lnSpc>
                <a:spcPct val="90000"/>
              </a:lnSpc>
            </a:pPr>
            <a:endParaRPr lang="en-US" sz="1800"/>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t>Disparity increases with the distance of objects from the fixation points</a:t>
            </a:r>
          </a:p>
          <a:p>
            <a:pPr lvl="2">
              <a:lnSpc>
                <a:spcPct val="90000"/>
              </a:lnSpc>
            </a:pPr>
            <a:r>
              <a:rPr lang="en-US" sz="1600"/>
              <a:t>&gt;0  : outside of the horopter</a:t>
            </a:r>
          </a:p>
          <a:p>
            <a:pPr lvl="2">
              <a:lnSpc>
                <a:spcPct val="90000"/>
              </a:lnSpc>
            </a:pPr>
            <a:r>
              <a:rPr lang="en-US" sz="1600">
                <a:solidFill>
                  <a:srgbClr val="D82204"/>
                </a:solidFill>
              </a:rPr>
              <a:t>&lt;0  : inside the horopter</a:t>
            </a:r>
          </a:p>
          <a:p>
            <a:pPr>
              <a:lnSpc>
                <a:spcPct val="90000"/>
              </a:lnSpc>
            </a:pPr>
            <a:endParaRPr lang="en-US" sz="1600">
              <a:solidFill>
                <a:srgbClr val="D82204"/>
              </a:solidFill>
            </a:endParaRPr>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sp>
        <p:nvSpPr>
          <p:cNvPr id="945156"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5157"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5158" name="Line 6"/>
          <p:cNvSpPr>
            <a:spLocks noChangeShapeType="1"/>
          </p:cNvSpPr>
          <p:nvPr/>
        </p:nvSpPr>
        <p:spPr bwMode="auto">
          <a:xfrm rot="902067" flipV="1">
            <a:off x="6553200" y="2260600"/>
            <a:ext cx="801688" cy="4119563"/>
          </a:xfrm>
          <a:prstGeom prst="line">
            <a:avLst/>
          </a:prstGeom>
          <a:noFill/>
          <a:ln w="12700">
            <a:solidFill>
              <a:srgbClr val="0000FF"/>
            </a:solidFill>
            <a:round/>
            <a:headEnd type="none" w="sm" len="sm"/>
            <a:tailEnd type="none" w="sm" len="sm"/>
          </a:ln>
          <a:effectLst/>
        </p:spPr>
        <p:txBody>
          <a:bodyPr/>
          <a:lstStyle/>
          <a:p>
            <a:endParaRPr lang="en-US"/>
          </a:p>
        </p:txBody>
      </p:sp>
      <p:sp>
        <p:nvSpPr>
          <p:cNvPr id="945159"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5160"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5161"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5162"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5163"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5164"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5165"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5166"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a:t>
            </a:r>
            <a:r>
              <a:rPr lang="en-US" dirty="0"/>
              <a:t> </a:t>
            </a:r>
            <a:r>
              <a:rPr lang="en-US" dirty="0">
                <a:solidFill>
                  <a:schemeClr val="bg2"/>
                </a:solidFill>
              </a:rPr>
              <a:t>point</a:t>
            </a:r>
          </a:p>
        </p:txBody>
      </p:sp>
      <p:sp>
        <p:nvSpPr>
          <p:cNvPr id="945167" name="Oval 15"/>
          <p:cNvSpPr>
            <a:spLocks noChangeArrowheads="1"/>
          </p:cNvSpPr>
          <p:nvPr/>
        </p:nvSpPr>
        <p:spPr bwMode="auto">
          <a:xfrm>
            <a:off x="7772400" y="2362200"/>
            <a:ext cx="152400" cy="152400"/>
          </a:xfrm>
          <a:prstGeom prst="ellipse">
            <a:avLst/>
          </a:prstGeom>
          <a:solidFill>
            <a:srgbClr val="FFFF00">
              <a:alpha val="50000"/>
            </a:srgbClr>
          </a:solidFill>
          <a:ln w="12700">
            <a:solidFill>
              <a:schemeClr val="tx1"/>
            </a:solidFill>
            <a:round/>
            <a:headEnd type="none" w="sm" len="sm"/>
            <a:tailEnd type="none" w="sm" len="sm"/>
          </a:ln>
          <a:effectLst/>
        </p:spPr>
        <p:txBody>
          <a:bodyPr wrap="none" anchor="ctr"/>
          <a:lstStyle/>
          <a:p>
            <a:endParaRPr lang="en-US"/>
          </a:p>
        </p:txBody>
      </p:sp>
      <p:sp>
        <p:nvSpPr>
          <p:cNvPr id="945168"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5169" name="Line 17"/>
          <p:cNvSpPr>
            <a:spLocks noChangeShapeType="1"/>
          </p:cNvSpPr>
          <p:nvPr/>
        </p:nvSpPr>
        <p:spPr bwMode="auto">
          <a:xfrm flipV="1">
            <a:off x="7543800" y="4267200"/>
            <a:ext cx="152400" cy="76200"/>
          </a:xfrm>
          <a:prstGeom prst="line">
            <a:avLst/>
          </a:prstGeom>
          <a:noFill/>
          <a:ln w="12700">
            <a:solidFill>
              <a:schemeClr val="bg2">
                <a:lumMod val="95000"/>
                <a:lumOff val="5000"/>
              </a:schemeClr>
            </a:solidFill>
            <a:round/>
            <a:headEnd type="none" w="sm" len="sm"/>
            <a:tailEnd type="triangle" w="sm" len="sm"/>
          </a:ln>
          <a:effectLst/>
        </p:spPr>
        <p:txBody>
          <a:bodyPr/>
          <a:lstStyle/>
          <a:p>
            <a:endParaRPr lang="en-US"/>
          </a:p>
        </p:txBody>
      </p:sp>
      <p:sp>
        <p:nvSpPr>
          <p:cNvPr id="945170"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5171" name="Text Box 19"/>
          <p:cNvSpPr txBox="1">
            <a:spLocks noChangeArrowheads="1"/>
          </p:cNvSpPr>
          <p:nvPr/>
        </p:nvSpPr>
        <p:spPr bwMode="auto">
          <a:xfrm>
            <a:off x="7162800" y="4114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5172" name="Text Box 20"/>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&lt;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&lt; 0</a:t>
            </a:r>
          </a:p>
        </p:txBody>
      </p:sp>
      <p:sp>
        <p:nvSpPr>
          <p:cNvPr id="945173"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5174"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
        <p:nvSpPr>
          <p:cNvPr id="945177" name="Line 25"/>
          <p:cNvSpPr>
            <a:spLocks noChangeShapeType="1"/>
          </p:cNvSpPr>
          <p:nvPr/>
        </p:nvSpPr>
        <p:spPr bwMode="auto">
          <a:xfrm rot="20824418" flipV="1">
            <a:off x="7612063" y="3122613"/>
            <a:ext cx="263525" cy="3155950"/>
          </a:xfrm>
          <a:prstGeom prst="line">
            <a:avLst/>
          </a:prstGeom>
          <a:noFill/>
          <a:ln w="12700">
            <a:solidFill>
              <a:srgbClr val="FF0000"/>
            </a:solidFill>
            <a:round/>
            <a:headEnd type="none" w="sm" len="sm"/>
            <a:tailEnd type="none" w="sm" len="sm"/>
          </a:ln>
          <a:effectLst/>
        </p:spPr>
        <p:txBody>
          <a:bodyPr/>
          <a:lstStyle/>
          <a:p>
            <a:endParaRPr lang="en-US"/>
          </a:p>
        </p:txBody>
      </p:sp>
      <p:sp>
        <p:nvSpPr>
          <p:cNvPr id="945178" name="Oval 26"/>
          <p:cNvSpPr>
            <a:spLocks noChangeArrowheads="1"/>
          </p:cNvSpPr>
          <p:nvPr/>
        </p:nvSpPr>
        <p:spPr bwMode="auto">
          <a:xfrm>
            <a:off x="7456488" y="3052763"/>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5179" name="Line 27"/>
          <p:cNvSpPr>
            <a:spLocks noChangeShapeType="1"/>
          </p:cNvSpPr>
          <p:nvPr/>
        </p:nvSpPr>
        <p:spPr bwMode="auto">
          <a:xfrm flipV="1">
            <a:off x="6019800" y="1447800"/>
            <a:ext cx="152400" cy="4800600"/>
          </a:xfrm>
          <a:prstGeom prst="line">
            <a:avLst/>
          </a:prstGeom>
          <a:noFill/>
          <a:ln w="12700">
            <a:solidFill>
              <a:schemeClr val="bg2"/>
            </a:solidFill>
            <a:round/>
            <a:headEnd type="none" w="sm" len="sm"/>
            <a:tailEnd type="none" w="sm" len="sm"/>
          </a:ln>
          <a:effectLst/>
        </p:spPr>
        <p:txBody>
          <a:bodyPr/>
          <a:lstStyle/>
          <a:p>
            <a:endParaRPr lang="en-US"/>
          </a:p>
        </p:txBody>
      </p:sp>
      <p:sp>
        <p:nvSpPr>
          <p:cNvPr id="945180" name="Line 28"/>
          <p:cNvSpPr>
            <a:spLocks noChangeShapeType="1"/>
          </p:cNvSpPr>
          <p:nvPr/>
        </p:nvSpPr>
        <p:spPr bwMode="auto">
          <a:xfrm flipH="1" flipV="1">
            <a:off x="6172200" y="2514600"/>
            <a:ext cx="1828800" cy="3733800"/>
          </a:xfrm>
          <a:prstGeom prst="line">
            <a:avLst/>
          </a:prstGeom>
          <a:noFill/>
          <a:ln w="12700">
            <a:solidFill>
              <a:schemeClr val="bg2"/>
            </a:solidFill>
            <a:round/>
            <a:headEnd type="none" w="sm" len="sm"/>
            <a:tailEnd type="none" w="sm" len="sm"/>
          </a:ln>
          <a:effectLst/>
        </p:spPr>
        <p:txBody>
          <a:bodyPr/>
          <a:lstStyle/>
          <a:p>
            <a:endParaRPr lang="en-US"/>
          </a:p>
        </p:txBody>
      </p:sp>
      <p:sp>
        <p:nvSpPr>
          <p:cNvPr id="945181" name="Line 29"/>
          <p:cNvSpPr>
            <a:spLocks noChangeShapeType="1"/>
          </p:cNvSpPr>
          <p:nvPr/>
        </p:nvSpPr>
        <p:spPr bwMode="auto">
          <a:xfrm flipH="1" flipV="1">
            <a:off x="6172200" y="1524000"/>
            <a:ext cx="1828800" cy="4724400"/>
          </a:xfrm>
          <a:prstGeom prst="line">
            <a:avLst/>
          </a:prstGeom>
          <a:noFill/>
          <a:ln w="12700">
            <a:solidFill>
              <a:schemeClr val="bg2"/>
            </a:solidFill>
            <a:round/>
            <a:headEnd type="none" w="sm" len="sm"/>
            <a:tailEnd type="none" w="sm" len="sm"/>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7203"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dirty="0"/>
              <a:t>Two optical axes intersect at the Fixation Point</a:t>
            </a:r>
          </a:p>
          <a:p>
            <a:pPr lvl="1">
              <a:lnSpc>
                <a:spcPct val="90000"/>
              </a:lnSpc>
            </a:pPr>
            <a:r>
              <a:rPr lang="en-US" sz="1800" dirty="0"/>
              <a:t>converging angle </a:t>
            </a:r>
            <a:r>
              <a:rPr lang="en-US" sz="1800" dirty="0">
                <a:latin typeface="Symbol" pitchFamily="18" charset="2"/>
              </a:rPr>
              <a:t>q</a:t>
            </a:r>
          </a:p>
          <a:p>
            <a:pPr lvl="1">
              <a:lnSpc>
                <a:spcPct val="90000"/>
              </a:lnSpc>
            </a:pPr>
            <a:r>
              <a:rPr lang="en-US" sz="1800" dirty="0"/>
              <a:t>The common FOV Increases</a:t>
            </a:r>
          </a:p>
          <a:p>
            <a:pPr>
              <a:lnSpc>
                <a:spcPct val="90000"/>
              </a:lnSpc>
            </a:pPr>
            <a:endParaRPr lang="en-US" sz="1800" dirty="0"/>
          </a:p>
          <a:p>
            <a:pPr>
              <a:lnSpc>
                <a:spcPct val="90000"/>
              </a:lnSpc>
            </a:pPr>
            <a:r>
              <a:rPr lang="en-US" sz="1800" dirty="0"/>
              <a:t>Disparity properties</a:t>
            </a:r>
          </a:p>
          <a:p>
            <a:pPr lvl="1">
              <a:lnSpc>
                <a:spcPct val="90000"/>
              </a:lnSpc>
            </a:pPr>
            <a:r>
              <a:rPr lang="en-US" sz="1800" dirty="0"/>
              <a:t>Disparity uses angle instead of distance</a:t>
            </a:r>
          </a:p>
          <a:p>
            <a:pPr lvl="1">
              <a:lnSpc>
                <a:spcPct val="90000"/>
              </a:lnSpc>
            </a:pPr>
            <a:r>
              <a:rPr lang="en-US" sz="1800" dirty="0"/>
              <a:t>Zero disparity at fixation point</a:t>
            </a:r>
          </a:p>
          <a:p>
            <a:pPr lvl="2">
              <a:lnSpc>
                <a:spcPct val="90000"/>
              </a:lnSpc>
            </a:pPr>
            <a:r>
              <a:rPr lang="en-US" sz="1600" dirty="0"/>
              <a:t>and the Zero-disparity </a:t>
            </a:r>
            <a:r>
              <a:rPr lang="en-US" sz="1600" dirty="0" err="1"/>
              <a:t>horopter</a:t>
            </a:r>
            <a:endParaRPr lang="en-US" sz="1600" dirty="0"/>
          </a:p>
          <a:p>
            <a:pPr lvl="1">
              <a:lnSpc>
                <a:spcPct val="90000"/>
              </a:lnSpc>
            </a:pPr>
            <a:r>
              <a:rPr lang="en-US" sz="1800" dirty="0"/>
              <a:t>Disparity increases with the distance of objects from the fixation points</a:t>
            </a:r>
          </a:p>
          <a:p>
            <a:pPr lvl="2">
              <a:lnSpc>
                <a:spcPct val="90000"/>
              </a:lnSpc>
            </a:pPr>
            <a:r>
              <a:rPr lang="en-US" sz="1600" dirty="0"/>
              <a:t>&gt;0  : outside of the </a:t>
            </a:r>
            <a:r>
              <a:rPr lang="en-US" sz="1600" dirty="0" err="1"/>
              <a:t>horopter</a:t>
            </a:r>
            <a:endParaRPr lang="en-US" sz="1600" dirty="0"/>
          </a:p>
          <a:p>
            <a:pPr lvl="2">
              <a:lnSpc>
                <a:spcPct val="90000"/>
              </a:lnSpc>
            </a:pPr>
            <a:r>
              <a:rPr lang="en-US" sz="1600" dirty="0"/>
              <a:t>&lt;0  : inside the </a:t>
            </a:r>
            <a:r>
              <a:rPr lang="en-US" sz="1600" dirty="0" err="1"/>
              <a:t>horopter</a:t>
            </a:r>
            <a:endParaRPr lang="en-US" sz="1600" dirty="0"/>
          </a:p>
          <a:p>
            <a:pPr>
              <a:lnSpc>
                <a:spcPct val="90000"/>
              </a:lnSpc>
            </a:pPr>
            <a:endParaRPr lang="en-US" sz="1800" dirty="0"/>
          </a:p>
          <a:p>
            <a:pPr>
              <a:lnSpc>
                <a:spcPct val="90000"/>
              </a:lnSpc>
            </a:pPr>
            <a:r>
              <a:rPr lang="en-US" sz="1800" dirty="0">
                <a:solidFill>
                  <a:srgbClr val="D82204"/>
                </a:solidFill>
              </a:rPr>
              <a:t>Depth Accuracy vs. Depth</a:t>
            </a:r>
          </a:p>
          <a:p>
            <a:pPr lvl="1">
              <a:lnSpc>
                <a:spcPct val="90000"/>
              </a:lnSpc>
            </a:pPr>
            <a:r>
              <a:rPr lang="en-US" sz="1800" dirty="0">
                <a:solidFill>
                  <a:srgbClr val="D82204"/>
                </a:solidFill>
              </a:rPr>
              <a:t>Depth Error </a:t>
            </a:r>
            <a:r>
              <a:rPr lang="en-US" sz="1800" dirty="0">
                <a:solidFill>
                  <a:srgbClr val="D82204"/>
                </a:solidFill>
                <a:sym typeface="Symbol" pitchFamily="18" charset="2"/>
              </a:rPr>
              <a:t> Depth</a:t>
            </a:r>
            <a:r>
              <a:rPr lang="en-US" sz="1800" baseline="30000" dirty="0">
                <a:solidFill>
                  <a:srgbClr val="D82204"/>
                </a:solidFill>
                <a:sym typeface="Symbol" pitchFamily="18" charset="2"/>
              </a:rPr>
              <a:t>2</a:t>
            </a:r>
            <a:endParaRPr lang="en-US" sz="1800" dirty="0">
              <a:solidFill>
                <a:srgbClr val="D82204"/>
              </a:solidFill>
            </a:endParaRPr>
          </a:p>
          <a:p>
            <a:pPr lvl="1">
              <a:lnSpc>
                <a:spcPct val="90000"/>
              </a:lnSpc>
            </a:pPr>
            <a:r>
              <a:rPr lang="en-US" sz="1800" dirty="0">
                <a:solidFill>
                  <a:srgbClr val="D82204"/>
                </a:solidFill>
              </a:rPr>
              <a:t>Nearer the point, better the depth estimation</a:t>
            </a:r>
          </a:p>
          <a:p>
            <a:pPr>
              <a:lnSpc>
                <a:spcPct val="90000"/>
              </a:lnSpc>
            </a:pPr>
            <a:endParaRPr lang="en-US" sz="1800" dirty="0">
              <a:solidFill>
                <a:srgbClr val="D82204"/>
              </a:solidFill>
            </a:endParaRPr>
          </a:p>
          <a:p>
            <a:pPr>
              <a:lnSpc>
                <a:spcPct val="90000"/>
              </a:lnSpc>
            </a:pPr>
            <a:endParaRPr lang="en-US" sz="1800" dirty="0"/>
          </a:p>
        </p:txBody>
      </p:sp>
      <p:sp>
        <p:nvSpPr>
          <p:cNvPr id="947223" name="Line 23"/>
          <p:cNvSpPr>
            <a:spLocks noChangeShapeType="1"/>
          </p:cNvSpPr>
          <p:nvPr/>
        </p:nvSpPr>
        <p:spPr bwMode="auto">
          <a:xfrm rot="20824418" flipV="1">
            <a:off x="7440613" y="1627188"/>
            <a:ext cx="1374775" cy="4502150"/>
          </a:xfrm>
          <a:prstGeom prst="line">
            <a:avLst/>
          </a:prstGeom>
          <a:noFill/>
          <a:ln w="12700">
            <a:solidFill>
              <a:srgbClr val="FF0000"/>
            </a:solidFill>
            <a:round/>
            <a:headEnd type="none" w="sm" len="sm"/>
            <a:tailEnd type="none" w="sm" len="sm"/>
          </a:ln>
          <a:effectLst/>
        </p:spPr>
        <p:txBody>
          <a:bodyPr/>
          <a:lstStyle/>
          <a:p>
            <a:endParaRPr lang="en-US"/>
          </a:p>
        </p:txBody>
      </p:sp>
      <p:grpSp>
        <p:nvGrpSpPr>
          <p:cNvPr id="27" name="Group 26"/>
          <p:cNvGrpSpPr/>
          <p:nvPr/>
        </p:nvGrpSpPr>
        <p:grpSpPr>
          <a:xfrm>
            <a:off x="5105400" y="1236663"/>
            <a:ext cx="3657600" cy="5378450"/>
            <a:chOff x="5105400" y="1236663"/>
            <a:chExt cx="3657600" cy="5378450"/>
          </a:xfrm>
        </p:grpSpPr>
        <p:sp>
          <p:nvSpPr>
            <p:cNvPr id="947204"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7205"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7206" name="Line 6"/>
            <p:cNvSpPr>
              <a:spLocks noChangeShapeType="1"/>
            </p:cNvSpPr>
            <p:nvPr/>
          </p:nvSpPr>
          <p:spPr bwMode="auto">
            <a:xfrm rot="902067" flipV="1">
              <a:off x="6689725" y="1236663"/>
              <a:ext cx="981075" cy="5186362"/>
            </a:xfrm>
            <a:prstGeom prst="line">
              <a:avLst/>
            </a:prstGeom>
            <a:noFill/>
            <a:ln w="12700">
              <a:solidFill>
                <a:srgbClr val="0000FF"/>
              </a:solidFill>
              <a:round/>
              <a:headEnd type="none" w="sm" len="sm"/>
              <a:tailEnd type="none" w="sm" len="sm"/>
            </a:ln>
            <a:effectLst/>
          </p:spPr>
          <p:txBody>
            <a:bodyPr/>
            <a:lstStyle/>
            <a:p>
              <a:endParaRPr lang="en-US"/>
            </a:p>
          </p:txBody>
        </p:sp>
        <p:sp>
          <p:nvSpPr>
            <p:cNvPr id="947207"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7208"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7209"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7210"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7211"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7212"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7213"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7214"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7215" name="Oval 15"/>
            <p:cNvSpPr>
              <a:spLocks noChangeArrowheads="1"/>
            </p:cNvSpPr>
            <p:nvPr/>
          </p:nvSpPr>
          <p:spPr bwMode="auto">
            <a:xfrm>
              <a:off x="7772400" y="23622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7216"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7217" name="Line 17"/>
            <p:cNvSpPr>
              <a:spLocks noChangeShapeType="1"/>
            </p:cNvSpPr>
            <p:nvPr/>
          </p:nvSpPr>
          <p:spPr bwMode="auto">
            <a:xfrm>
              <a:off x="7745413" y="5122863"/>
              <a:ext cx="298450" cy="9525"/>
            </a:xfrm>
            <a:prstGeom prst="line">
              <a:avLst/>
            </a:prstGeom>
            <a:noFill/>
            <a:ln w="12700">
              <a:solidFill>
                <a:schemeClr val="bg2"/>
              </a:solidFill>
              <a:round/>
              <a:headEnd type="none" w="sm" len="sm"/>
              <a:tailEnd type="triangle" w="sm" len="sm"/>
            </a:ln>
            <a:effectLst/>
          </p:spPr>
          <p:txBody>
            <a:bodyPr/>
            <a:lstStyle/>
            <a:p>
              <a:endParaRPr lang="en-US"/>
            </a:p>
          </p:txBody>
        </p:sp>
        <p:sp>
          <p:nvSpPr>
            <p:cNvPr id="947218"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7219" name="Text Box 19"/>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7220" name="Text Box 20"/>
            <p:cNvSpPr txBox="1">
              <a:spLocks noChangeArrowheads="1"/>
            </p:cNvSpPr>
            <p:nvPr/>
          </p:nvSpPr>
          <p:spPr bwMode="auto">
            <a:xfrm>
              <a:off x="6553200" y="5638800"/>
              <a:ext cx="990600" cy="36671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D(</a:t>
              </a: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endParaRPr lang="en-US" dirty="0">
                <a:solidFill>
                  <a:schemeClr val="bg2"/>
                </a:solidFill>
              </a:endParaRPr>
            </a:p>
          </p:txBody>
        </p:sp>
        <p:sp>
          <p:nvSpPr>
            <p:cNvPr id="947221"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7222"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Horopter</a:t>
              </a:r>
            </a:p>
          </p:txBody>
        </p:sp>
        <p:sp>
          <p:nvSpPr>
            <p:cNvPr id="947224" name="Oval 24"/>
            <p:cNvSpPr>
              <a:spLocks noChangeArrowheads="1"/>
            </p:cNvSpPr>
            <p:nvPr/>
          </p:nvSpPr>
          <p:spPr bwMode="auto">
            <a:xfrm>
              <a:off x="8229600" y="14478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7225" name="Line 25"/>
            <p:cNvSpPr>
              <a:spLocks noChangeShapeType="1"/>
            </p:cNvSpPr>
            <p:nvPr/>
          </p:nvSpPr>
          <p:spPr bwMode="auto">
            <a:xfrm rot="20824418" flipV="1">
              <a:off x="7612063" y="3122613"/>
              <a:ext cx="263525" cy="3155950"/>
            </a:xfrm>
            <a:prstGeom prst="line">
              <a:avLst/>
            </a:prstGeom>
            <a:noFill/>
            <a:ln w="12700">
              <a:solidFill>
                <a:srgbClr val="FF0000"/>
              </a:solidFill>
              <a:round/>
              <a:headEnd type="none" w="sm" len="sm"/>
              <a:tailEnd type="none" w="sm" len="sm"/>
            </a:ln>
            <a:effectLst/>
          </p:spPr>
          <p:txBody>
            <a:bodyPr/>
            <a:lstStyle/>
            <a:p>
              <a:endParaRPr lang="en-US"/>
            </a:p>
          </p:txBody>
        </p:sp>
        <p:sp>
          <p:nvSpPr>
            <p:cNvPr id="947226" name="Oval 26"/>
            <p:cNvSpPr>
              <a:spLocks noChangeArrowheads="1"/>
            </p:cNvSpPr>
            <p:nvPr/>
          </p:nvSpPr>
          <p:spPr bwMode="auto">
            <a:xfrm>
              <a:off x="7456488" y="3052763"/>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lstStyle/>
          <a:p>
            <a:r>
              <a:rPr lang="en-US"/>
              <a:t>Break</a:t>
            </a:r>
          </a:p>
        </p:txBody>
      </p:sp>
      <p:sp>
        <p:nvSpPr>
          <p:cNvPr id="1022979" name="Rectangle 3"/>
          <p:cNvSpPr>
            <a:spLocks noGrp="1" noChangeArrowheads="1"/>
          </p:cNvSpPr>
          <p:nvPr>
            <p:ph type="body" idx="1"/>
          </p:nvPr>
        </p:nvSpPr>
        <p:spPr/>
        <p:txBody>
          <a:bodyPr/>
          <a:lstStyle/>
          <a:p>
            <a:r>
              <a:rPr lang="en-US" sz="2000" dirty="0"/>
              <a:t>Homework #4 online; check it out including the due date</a:t>
            </a:r>
          </a:p>
          <a:p>
            <a:endParaRPr lang="en-US" dirty="0"/>
          </a:p>
          <a:p>
            <a:r>
              <a:rPr lang="en-US" dirty="0"/>
              <a:t>Vision Project Discussions</a:t>
            </a:r>
          </a:p>
          <a:p>
            <a:pPr lvl="1"/>
            <a:r>
              <a:rPr lang="en-US" dirty="0">
                <a:hlinkClick r:id="rId2"/>
              </a:rPr>
              <a:t>Project Ideas and Requirements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78D3-3BCC-9E40-AFD8-E20593D864EF}"/>
              </a:ext>
            </a:extLst>
          </p:cNvPr>
          <p:cNvSpPr>
            <a:spLocks noGrp="1"/>
          </p:cNvSpPr>
          <p:nvPr>
            <p:ph type="title"/>
          </p:nvPr>
        </p:nvSpPr>
        <p:spPr/>
        <p:txBody>
          <a:bodyPr/>
          <a:lstStyle/>
          <a:p>
            <a:r>
              <a:rPr lang="en-US" dirty="0"/>
              <a:t>Project Ideas</a:t>
            </a:r>
          </a:p>
        </p:txBody>
      </p:sp>
      <p:sp>
        <p:nvSpPr>
          <p:cNvPr id="3" name="Content Placeholder 2">
            <a:extLst>
              <a:ext uri="{FF2B5EF4-FFF2-40B4-BE49-F238E27FC236}">
                <a16:creationId xmlns:a16="http://schemas.microsoft.com/office/drawing/2014/main" id="{F2C60FE7-1981-B84F-B5F8-27995ACA62F6}"/>
              </a:ext>
            </a:extLst>
          </p:cNvPr>
          <p:cNvSpPr>
            <a:spLocks noGrp="1"/>
          </p:cNvSpPr>
          <p:nvPr>
            <p:ph idx="1"/>
          </p:nvPr>
        </p:nvSpPr>
        <p:spPr>
          <a:xfrm>
            <a:off x="838200" y="887916"/>
            <a:ext cx="7848600" cy="5684334"/>
          </a:xfrm>
        </p:spPr>
        <p:txBody>
          <a:bodyPr/>
          <a:lstStyle/>
          <a:p>
            <a:pPr marL="457200" indent="-457200">
              <a:buFont typeface="+mj-lt"/>
              <a:buAutoNum type="arabicPeriod"/>
            </a:pPr>
            <a:r>
              <a:rPr lang="en-US" dirty="0"/>
              <a:t>Conference poster reading </a:t>
            </a:r>
          </a:p>
          <a:p>
            <a:pPr marL="857250" lvl="1" indent="-457200"/>
            <a:r>
              <a:rPr lang="en-US" sz="1800" dirty="0"/>
              <a:t>with graphs/images/text and people in front</a:t>
            </a:r>
          </a:p>
          <a:p>
            <a:pPr marL="857250" lvl="1" indent="-457200"/>
            <a:r>
              <a:rPr lang="en-US" sz="1800" dirty="0"/>
              <a:t>Use planar surfaces, boundaries, text patterns, </a:t>
            </a:r>
            <a:r>
              <a:rPr lang="en-US" sz="1800" dirty="0" err="1"/>
              <a:t>etc</a:t>
            </a:r>
            <a:endParaRPr lang="en-US" sz="1800" dirty="0"/>
          </a:p>
          <a:p>
            <a:pPr marL="457200" indent="-457200">
              <a:buFont typeface="+mj-lt"/>
              <a:buAutoNum type="arabicPeriod"/>
            </a:pPr>
            <a:r>
              <a:rPr lang="en-US" dirty="0"/>
              <a:t>Better Zoom interfaces (with a more realistic setting)</a:t>
            </a:r>
          </a:p>
          <a:p>
            <a:pPr marL="857250" lvl="1" indent="-457200"/>
            <a:r>
              <a:rPr lang="en-US" sz="1800" dirty="0"/>
              <a:t>Speaker and audience, avatars, </a:t>
            </a:r>
          </a:p>
          <a:p>
            <a:pPr marL="457200" indent="-457200">
              <a:buFont typeface="+mj-lt"/>
              <a:buAutoNum type="arabicPeriod"/>
            </a:pPr>
            <a:r>
              <a:rPr lang="en-US" dirty="0"/>
              <a:t>Human attention recognition </a:t>
            </a:r>
          </a:p>
          <a:p>
            <a:pPr marL="857250" lvl="1" indent="-457200"/>
            <a:r>
              <a:rPr lang="en-US" sz="1800" dirty="0"/>
              <a:t>Zoom meeting video, eye contacts, emotion</a:t>
            </a:r>
          </a:p>
          <a:p>
            <a:pPr marL="457200" indent="-457200">
              <a:buFont typeface="+mj-lt"/>
              <a:buAutoNum type="arabicPeriod"/>
            </a:pPr>
            <a:r>
              <a:rPr lang="en-US" dirty="0"/>
              <a:t>New York City Then and Now</a:t>
            </a:r>
          </a:p>
          <a:p>
            <a:pPr marL="857250" lvl="1" indent="-457200"/>
            <a:r>
              <a:rPr lang="en-US" sz="1800" dirty="0"/>
              <a:t>Planar surfaces, </a:t>
            </a:r>
            <a:r>
              <a:rPr lang="en-US" sz="1800" dirty="0" err="1"/>
              <a:t>homography</a:t>
            </a:r>
            <a:r>
              <a:rPr lang="en-US" sz="1800" dirty="0"/>
              <a:t>, epipolar geometry</a:t>
            </a:r>
          </a:p>
          <a:p>
            <a:pPr marL="457200" indent="-457200">
              <a:buFont typeface="+mj-lt"/>
              <a:buAutoNum type="arabicPeriod"/>
            </a:pPr>
            <a:r>
              <a:rPr lang="en-US" dirty="0"/>
              <a:t>Door detection</a:t>
            </a:r>
          </a:p>
          <a:p>
            <a:pPr marL="857250" lvl="1" indent="-457200"/>
            <a:r>
              <a:rPr lang="en-US" sz="1800" dirty="0"/>
              <a:t>Planar, rectangle, vanishing points, orientation</a:t>
            </a:r>
          </a:p>
          <a:p>
            <a:pPr marL="457200" indent="-457200">
              <a:buFont typeface="+mj-lt"/>
              <a:buAutoNum type="arabicPeriod"/>
            </a:pPr>
            <a:r>
              <a:rPr lang="en-US" dirty="0"/>
              <a:t>Zebra-crossing detection</a:t>
            </a:r>
          </a:p>
          <a:p>
            <a:pPr marL="857250" lvl="1" indent="-457200"/>
            <a:r>
              <a:rPr lang="en-US" sz="1800" dirty="0"/>
              <a:t>Planar surface, black-white pattern, vanishing points</a:t>
            </a:r>
          </a:p>
          <a:p>
            <a:pPr marL="457200" indent="-457200">
              <a:buFont typeface="+mj-lt"/>
              <a:buAutoNum type="arabicPeriod"/>
            </a:pPr>
            <a:r>
              <a:rPr lang="en-US" dirty="0"/>
              <a:t>Rabbit in Hat</a:t>
            </a:r>
          </a:p>
          <a:p>
            <a:pPr marL="857250" lvl="1" indent="-457200"/>
            <a:r>
              <a:rPr lang="en-US" sz="1800" dirty="0"/>
              <a:t>Space carving, structure from motion</a:t>
            </a:r>
          </a:p>
        </p:txBody>
      </p:sp>
    </p:spTree>
    <p:extLst>
      <p:ext uri="{BB962C8B-B14F-4D97-AF65-F5344CB8AC3E}">
        <p14:creationId xmlns:p14="http://schemas.microsoft.com/office/powerpoint/2010/main" val="3320133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3276600" y="304800"/>
            <a:ext cx="5829300" cy="609600"/>
          </a:xfrm>
        </p:spPr>
        <p:txBody>
          <a:bodyPr/>
          <a:lstStyle/>
          <a:p>
            <a:r>
              <a:rPr lang="en-US" dirty="0"/>
              <a:t>Parameters of a Stereo System</a:t>
            </a:r>
          </a:p>
        </p:txBody>
      </p:sp>
      <p:sp>
        <p:nvSpPr>
          <p:cNvPr id="911363" name="Rectangle 3"/>
          <p:cNvSpPr>
            <a:spLocks noGrp="1" noChangeArrowheads="1"/>
          </p:cNvSpPr>
          <p:nvPr>
            <p:ph type="body" idx="1"/>
          </p:nvPr>
        </p:nvSpPr>
        <p:spPr>
          <a:xfrm>
            <a:off x="609600" y="1219200"/>
            <a:ext cx="4038600" cy="5181600"/>
          </a:xfrm>
          <a:noFill/>
          <a:ln/>
        </p:spPr>
        <p:txBody>
          <a:bodyPr/>
          <a:lstStyle/>
          <a:p>
            <a:pPr>
              <a:lnSpc>
                <a:spcPct val="90000"/>
              </a:lnSpc>
            </a:pPr>
            <a:r>
              <a:rPr lang="en-US" dirty="0"/>
              <a:t>Intrinsic Parameters</a:t>
            </a:r>
          </a:p>
          <a:p>
            <a:pPr lvl="1">
              <a:lnSpc>
                <a:spcPct val="90000"/>
              </a:lnSpc>
            </a:pPr>
            <a:r>
              <a:rPr lang="en-US" dirty="0"/>
              <a:t>Characterize the transformation from camera to pixel coordinate systems of each camera</a:t>
            </a:r>
          </a:p>
          <a:p>
            <a:pPr lvl="1">
              <a:lnSpc>
                <a:spcPct val="90000"/>
              </a:lnSpc>
            </a:pPr>
            <a:r>
              <a:rPr lang="en-US" dirty="0"/>
              <a:t>Focal length, image center, aspect ratio</a:t>
            </a:r>
          </a:p>
          <a:p>
            <a:pPr lvl="1">
              <a:lnSpc>
                <a:spcPct val="90000"/>
              </a:lnSpc>
            </a:pPr>
            <a:endParaRPr lang="en-US" dirty="0"/>
          </a:p>
          <a:p>
            <a:pPr>
              <a:lnSpc>
                <a:spcPct val="90000"/>
              </a:lnSpc>
            </a:pPr>
            <a:r>
              <a:rPr lang="en-US" dirty="0"/>
              <a:t>Extrinsic parameters</a:t>
            </a:r>
          </a:p>
          <a:p>
            <a:pPr lvl="1">
              <a:lnSpc>
                <a:spcPct val="90000"/>
              </a:lnSpc>
            </a:pPr>
            <a:r>
              <a:rPr lang="en-US" dirty="0"/>
              <a:t>Describe the relative position and orientation of the two cameras</a:t>
            </a:r>
          </a:p>
          <a:p>
            <a:pPr lvl="1">
              <a:lnSpc>
                <a:spcPct val="90000"/>
              </a:lnSpc>
            </a:pPr>
            <a:r>
              <a:rPr lang="en-US" dirty="0"/>
              <a:t>Rotation matrix R and translation vector T</a:t>
            </a:r>
          </a:p>
        </p:txBody>
      </p:sp>
      <p:grpSp>
        <p:nvGrpSpPr>
          <p:cNvPr id="911440" name="Group 80"/>
          <p:cNvGrpSpPr>
            <a:grpSpLocks/>
          </p:cNvGrpSpPr>
          <p:nvPr/>
        </p:nvGrpSpPr>
        <p:grpSpPr bwMode="auto">
          <a:xfrm>
            <a:off x="4114800" y="1143000"/>
            <a:ext cx="5029200" cy="4405313"/>
            <a:chOff x="2544" y="720"/>
            <a:chExt cx="3168" cy="2775"/>
          </a:xfrm>
        </p:grpSpPr>
        <p:sp>
          <p:nvSpPr>
            <p:cNvPr id="911366" name="Freeform 6"/>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11367" name="Freeform 7"/>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11368" name="Freeform 8"/>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11369" name="Freeform 9"/>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11370" name="Freeform 10"/>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11371" name="Freeform 11"/>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11372" name="Freeform 12"/>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1373" name="Freeform 13"/>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11374" name="Freeform 14"/>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75" name="Freeform 15"/>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11376" name="Freeform 16"/>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7" name="Freeform 17"/>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8" name="Freeform 18"/>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9" name="Freeform 19"/>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11380" name="Freeform 20"/>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1381" name="Freeform 21"/>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82" name="Freeform 22"/>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1383" name="Freeform 23"/>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11384" name="Freeform 24"/>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85" name="Freeform 25"/>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11386" name="Freeform 26"/>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11387" name="Freeform 27"/>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11388" name="Freeform 28"/>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1389" name="Freeform 29"/>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1390" name="Freeform 30"/>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1391" name="Freeform 31"/>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11392" name="Freeform 32"/>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1393" name="Rectangle 33"/>
            <p:cNvSpPr>
              <a:spLocks noChangeArrowheads="1"/>
            </p:cNvSpPr>
            <p:nvPr/>
          </p:nvSpPr>
          <p:spPr bwMode="auto">
            <a:xfrm>
              <a:off x="3116"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1394" name="Rectangle 34"/>
            <p:cNvSpPr>
              <a:spLocks noChangeArrowheads="1"/>
            </p:cNvSpPr>
            <p:nvPr/>
          </p:nvSpPr>
          <p:spPr bwMode="auto">
            <a:xfrm>
              <a:off x="3202"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11395" name="Rectangle 35"/>
            <p:cNvSpPr>
              <a:spLocks noChangeArrowheads="1"/>
            </p:cNvSpPr>
            <p:nvPr/>
          </p:nvSpPr>
          <p:spPr bwMode="auto">
            <a:xfrm>
              <a:off x="5158"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1396" name="Rectangle 36"/>
            <p:cNvSpPr>
              <a:spLocks noChangeArrowheads="1"/>
            </p:cNvSpPr>
            <p:nvPr/>
          </p:nvSpPr>
          <p:spPr bwMode="auto">
            <a:xfrm>
              <a:off x="5238"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11397" name="Text Box 37"/>
            <p:cNvSpPr txBox="1">
              <a:spLocks noChangeArrowheads="1"/>
            </p:cNvSpPr>
            <p:nvPr/>
          </p:nvSpPr>
          <p:spPr bwMode="auto">
            <a:xfrm>
              <a:off x="4224"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11398" name="Oval 38"/>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399" name="Oval 39"/>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400" name="Oval 40"/>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404" name="Line 44"/>
            <p:cNvSpPr>
              <a:spLocks noChangeShapeType="1"/>
            </p:cNvSpPr>
            <p:nvPr/>
          </p:nvSpPr>
          <p:spPr bwMode="auto">
            <a:xfrm flipH="1" flipV="1">
              <a:off x="2736"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05" name="Line 45"/>
            <p:cNvSpPr>
              <a:spLocks noChangeShapeType="1"/>
            </p:cNvSpPr>
            <p:nvPr/>
          </p:nvSpPr>
          <p:spPr bwMode="auto">
            <a:xfrm flipH="1">
              <a:off x="4896"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06" name="Line 46"/>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1407" name="Line 47"/>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1408" name="Line 48"/>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1409" name="Line 49"/>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1410" name="Line 50"/>
            <p:cNvSpPr>
              <a:spLocks noChangeShapeType="1"/>
            </p:cNvSpPr>
            <p:nvPr/>
          </p:nvSpPr>
          <p:spPr bwMode="auto">
            <a:xfrm flipH="1" flipV="1">
              <a:off x="5136" y="2448"/>
              <a:ext cx="288" cy="528"/>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11411" name="Line 51"/>
            <p:cNvSpPr>
              <a:spLocks noChangeShapeType="1"/>
            </p:cNvSpPr>
            <p:nvPr/>
          </p:nvSpPr>
          <p:spPr bwMode="auto">
            <a:xfrm flipH="1" flipV="1">
              <a:off x="4352" y="1039"/>
              <a:ext cx="685" cy="1260"/>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11414" name="Text Box 54"/>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11415" name="Text Box 55"/>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11416" name="Text Box 56"/>
            <p:cNvSpPr txBox="1">
              <a:spLocks noChangeArrowheads="1"/>
            </p:cNvSpPr>
            <p:nvPr/>
          </p:nvSpPr>
          <p:spPr bwMode="auto">
            <a:xfrm>
              <a:off x="2544"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11417" name="Text Box 57"/>
            <p:cNvSpPr txBox="1">
              <a:spLocks noChangeArrowheads="1"/>
            </p:cNvSpPr>
            <p:nvPr/>
          </p:nvSpPr>
          <p:spPr bwMode="auto">
            <a:xfrm>
              <a:off x="4752"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11418" name="Text Box 58"/>
            <p:cNvSpPr txBox="1">
              <a:spLocks noChangeArrowheads="1"/>
            </p:cNvSpPr>
            <p:nvPr/>
          </p:nvSpPr>
          <p:spPr bwMode="auto">
            <a:xfrm>
              <a:off x="3840"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11419" name="Text Box 59"/>
            <p:cNvSpPr txBox="1">
              <a:spLocks noChangeArrowheads="1"/>
            </p:cNvSpPr>
            <p:nvPr/>
          </p:nvSpPr>
          <p:spPr bwMode="auto">
            <a:xfrm>
              <a:off x="460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11428" name="Line 68"/>
            <p:cNvSpPr>
              <a:spLocks noChangeShapeType="1"/>
            </p:cNvSpPr>
            <p:nvPr/>
          </p:nvSpPr>
          <p:spPr bwMode="auto">
            <a:xfrm flipV="1">
              <a:off x="2928"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29" name="Line 69"/>
            <p:cNvSpPr>
              <a:spLocks noChangeShapeType="1"/>
            </p:cNvSpPr>
            <p:nvPr/>
          </p:nvSpPr>
          <p:spPr bwMode="auto">
            <a:xfrm flipV="1">
              <a:off x="2928"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0" name="Line 70"/>
            <p:cNvSpPr>
              <a:spLocks noChangeShapeType="1"/>
            </p:cNvSpPr>
            <p:nvPr/>
          </p:nvSpPr>
          <p:spPr bwMode="auto">
            <a:xfrm flipH="1" flipV="1">
              <a:off x="4944"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1" name="Line 71"/>
            <p:cNvSpPr>
              <a:spLocks noChangeShapeType="1"/>
            </p:cNvSpPr>
            <p:nvPr/>
          </p:nvSpPr>
          <p:spPr bwMode="auto">
            <a:xfrm flipV="1">
              <a:off x="5424"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2" name="Text Box 72"/>
            <p:cNvSpPr txBox="1">
              <a:spLocks noChangeArrowheads="1"/>
            </p:cNvSpPr>
            <p:nvPr/>
          </p:nvSpPr>
          <p:spPr bwMode="auto">
            <a:xfrm>
              <a:off x="3120"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l</a:t>
              </a:r>
            </a:p>
          </p:txBody>
        </p:sp>
        <p:sp>
          <p:nvSpPr>
            <p:cNvPr id="911433" name="Text Box 73"/>
            <p:cNvSpPr txBox="1">
              <a:spLocks noChangeArrowheads="1"/>
            </p:cNvSpPr>
            <p:nvPr/>
          </p:nvSpPr>
          <p:spPr bwMode="auto">
            <a:xfrm>
              <a:off x="5088"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r</a:t>
              </a:r>
            </a:p>
          </p:txBody>
        </p:sp>
        <p:sp>
          <p:nvSpPr>
            <p:cNvPr id="911434" name="Text Box 74"/>
            <p:cNvSpPr txBox="1">
              <a:spLocks noChangeArrowheads="1"/>
            </p:cNvSpPr>
            <p:nvPr/>
          </p:nvSpPr>
          <p:spPr bwMode="auto">
            <a:xfrm>
              <a:off x="3456" y="264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11435" name="Text Box 75"/>
            <p:cNvSpPr txBox="1">
              <a:spLocks noChangeArrowheads="1"/>
            </p:cNvSpPr>
            <p:nvPr/>
          </p:nvSpPr>
          <p:spPr bwMode="auto">
            <a:xfrm>
              <a:off x="2784" y="240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11436" name="Text Box 76"/>
            <p:cNvSpPr txBox="1">
              <a:spLocks noChangeArrowheads="1"/>
            </p:cNvSpPr>
            <p:nvPr/>
          </p:nvSpPr>
          <p:spPr bwMode="auto">
            <a:xfrm>
              <a:off x="4656" y="264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11437" name="Text Box 77"/>
            <p:cNvSpPr txBox="1">
              <a:spLocks noChangeArrowheads="1"/>
            </p:cNvSpPr>
            <p:nvPr/>
          </p:nvSpPr>
          <p:spPr bwMode="auto">
            <a:xfrm>
              <a:off x="5376"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11438" name="Freeform 78"/>
            <p:cNvSpPr>
              <a:spLocks/>
            </p:cNvSpPr>
            <p:nvPr/>
          </p:nvSpPr>
          <p:spPr bwMode="auto">
            <a:xfrm>
              <a:off x="3456"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11422" name="Text Box 62"/>
            <p:cNvSpPr txBox="1">
              <a:spLocks noChangeArrowheads="1"/>
            </p:cNvSpPr>
            <p:nvPr/>
          </p:nvSpPr>
          <p:spPr bwMode="auto">
            <a:xfrm>
              <a:off x="3696"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a:solidFill>
                    <a:schemeClr val="bg2"/>
                  </a:solidFill>
                </a:rPr>
                <a:t>R, T</a:t>
              </a:r>
              <a:endParaRPr lang="en-US" baseline="-25000">
                <a:solidFill>
                  <a:schemeClr val="bg2"/>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5181600" y="285750"/>
            <a:ext cx="3924300" cy="609600"/>
          </a:xfrm>
        </p:spPr>
        <p:txBody>
          <a:bodyPr/>
          <a:lstStyle/>
          <a:p>
            <a:r>
              <a:rPr lang="en-US" dirty="0"/>
              <a:t>Epipolar Geometry</a:t>
            </a:r>
          </a:p>
        </p:txBody>
      </p:sp>
      <p:sp>
        <p:nvSpPr>
          <p:cNvPr id="909315" name="Rectangle 3"/>
          <p:cNvSpPr>
            <a:spLocks noGrp="1" noChangeArrowheads="1"/>
          </p:cNvSpPr>
          <p:nvPr>
            <p:ph type="body" idx="1"/>
          </p:nvPr>
        </p:nvSpPr>
        <p:spPr>
          <a:xfrm>
            <a:off x="0" y="1066800"/>
            <a:ext cx="4495800" cy="5181600"/>
          </a:xfrm>
          <a:noFill/>
          <a:ln/>
        </p:spPr>
        <p:txBody>
          <a:bodyPr/>
          <a:lstStyle/>
          <a:p>
            <a:pPr>
              <a:lnSpc>
                <a:spcPct val="90000"/>
              </a:lnSpc>
            </a:pPr>
            <a:r>
              <a:rPr lang="en-US" sz="2000" dirty="0"/>
              <a:t>Notations</a:t>
            </a:r>
          </a:p>
          <a:p>
            <a:pPr lvl="1">
              <a:lnSpc>
                <a:spcPct val="90000"/>
              </a:lnSpc>
            </a:pPr>
            <a:r>
              <a:rPr lang="en-US" dirty="0"/>
              <a:t>P</a:t>
            </a:r>
            <a:r>
              <a:rPr lang="en-US" baseline="-25000" dirty="0"/>
              <a:t>l</a:t>
            </a:r>
            <a:r>
              <a:rPr lang="en-US" dirty="0"/>
              <a:t> =(X</a:t>
            </a:r>
            <a:r>
              <a:rPr lang="en-US" baseline="-25000" dirty="0"/>
              <a:t>l</a:t>
            </a:r>
            <a:r>
              <a:rPr lang="en-US" dirty="0"/>
              <a:t>, </a:t>
            </a:r>
            <a:r>
              <a:rPr lang="en-US" dirty="0" err="1"/>
              <a:t>Y</a:t>
            </a:r>
            <a:r>
              <a:rPr lang="en-US" baseline="-25000" dirty="0" err="1"/>
              <a:t>l</a:t>
            </a:r>
            <a:r>
              <a:rPr lang="en-US" dirty="0"/>
              <a:t>, </a:t>
            </a:r>
            <a:r>
              <a:rPr lang="en-US" dirty="0" err="1"/>
              <a:t>Z</a:t>
            </a:r>
            <a:r>
              <a:rPr lang="en-US" baseline="-25000" dirty="0" err="1"/>
              <a:t>l</a:t>
            </a:r>
            <a:r>
              <a:rPr lang="en-US" dirty="0"/>
              <a:t>), P</a:t>
            </a:r>
            <a:r>
              <a:rPr lang="en-US" baseline="-25000" dirty="0"/>
              <a:t>r</a:t>
            </a:r>
            <a:r>
              <a:rPr lang="en-US" dirty="0"/>
              <a:t> =(</a:t>
            </a:r>
            <a:r>
              <a:rPr lang="en-US" dirty="0" err="1"/>
              <a:t>X</a:t>
            </a:r>
            <a:r>
              <a:rPr lang="en-US" baseline="-25000" dirty="0" err="1"/>
              <a:t>r</a:t>
            </a:r>
            <a:r>
              <a:rPr lang="en-US" dirty="0"/>
              <a:t>, Y</a:t>
            </a:r>
            <a:r>
              <a:rPr lang="en-US" baseline="-25000" dirty="0"/>
              <a:t>r</a:t>
            </a:r>
            <a:r>
              <a:rPr lang="en-US" dirty="0"/>
              <a:t>, </a:t>
            </a:r>
            <a:r>
              <a:rPr lang="en-US" dirty="0" err="1"/>
              <a:t>Z</a:t>
            </a:r>
            <a:r>
              <a:rPr lang="en-US" baseline="-25000" dirty="0" err="1"/>
              <a:t>r</a:t>
            </a:r>
            <a:r>
              <a:rPr lang="en-US" dirty="0"/>
              <a:t>)</a:t>
            </a:r>
            <a:r>
              <a:rPr lang="en-US" sz="2600" dirty="0"/>
              <a:t> </a:t>
            </a:r>
          </a:p>
          <a:p>
            <a:pPr lvl="2">
              <a:lnSpc>
                <a:spcPct val="90000"/>
              </a:lnSpc>
            </a:pPr>
            <a:r>
              <a:rPr lang="en-US" sz="1800" dirty="0"/>
              <a:t>Vectors of the same 3-D point P, in the left and right camera coordinate systems respectively</a:t>
            </a:r>
          </a:p>
          <a:p>
            <a:pPr lvl="1">
              <a:lnSpc>
                <a:spcPct val="90000"/>
              </a:lnSpc>
            </a:pPr>
            <a:r>
              <a:rPr lang="en-US" dirty="0"/>
              <a:t>Extrinsic Parameters</a:t>
            </a:r>
          </a:p>
          <a:p>
            <a:pPr lvl="2">
              <a:lnSpc>
                <a:spcPct val="90000"/>
              </a:lnSpc>
            </a:pPr>
            <a:r>
              <a:rPr lang="en-US" sz="1800" dirty="0"/>
              <a:t>Translation Vector T = (O</a:t>
            </a:r>
            <a:r>
              <a:rPr lang="en-US" sz="1800" baseline="-25000" dirty="0"/>
              <a:t>r</a:t>
            </a:r>
            <a:r>
              <a:rPr lang="en-US" sz="1800" dirty="0"/>
              <a:t>-</a:t>
            </a:r>
            <a:r>
              <a:rPr lang="en-US" sz="1800" dirty="0" err="1"/>
              <a:t>O</a:t>
            </a:r>
            <a:r>
              <a:rPr lang="en-US" sz="1800" baseline="-25000" dirty="0" err="1"/>
              <a:t>l</a:t>
            </a:r>
            <a:r>
              <a:rPr lang="en-US" sz="1800" dirty="0"/>
              <a:t>) </a:t>
            </a:r>
          </a:p>
          <a:p>
            <a:pPr lvl="2">
              <a:lnSpc>
                <a:spcPct val="90000"/>
              </a:lnSpc>
            </a:pPr>
            <a:r>
              <a:rPr lang="en-US" sz="1800" dirty="0"/>
              <a:t>Rotation Matrix R</a:t>
            </a:r>
          </a:p>
          <a:p>
            <a:pPr lvl="2">
              <a:lnSpc>
                <a:spcPct val="90000"/>
              </a:lnSpc>
            </a:pPr>
            <a:endParaRPr lang="en-US" sz="1800" dirty="0"/>
          </a:p>
          <a:p>
            <a:pPr lvl="2">
              <a:lnSpc>
                <a:spcPct val="90000"/>
              </a:lnSpc>
            </a:pPr>
            <a:endParaRPr lang="en-US" sz="1800" dirty="0"/>
          </a:p>
          <a:p>
            <a:pPr lvl="1">
              <a:lnSpc>
                <a:spcPct val="90000"/>
              </a:lnSpc>
            </a:pPr>
            <a:r>
              <a:rPr lang="en-US" dirty="0"/>
              <a:t>p</a:t>
            </a:r>
            <a:r>
              <a:rPr lang="en-US" baseline="-25000" dirty="0"/>
              <a:t>l</a:t>
            </a:r>
            <a:r>
              <a:rPr lang="en-US" dirty="0"/>
              <a:t> =(x</a:t>
            </a:r>
            <a:r>
              <a:rPr lang="en-US" baseline="-25000" dirty="0"/>
              <a:t>l</a:t>
            </a:r>
            <a:r>
              <a:rPr lang="en-US" dirty="0"/>
              <a:t>, </a:t>
            </a:r>
            <a:r>
              <a:rPr lang="en-US" dirty="0" err="1"/>
              <a:t>y</a:t>
            </a:r>
            <a:r>
              <a:rPr lang="en-US" baseline="-25000" dirty="0" err="1"/>
              <a:t>l</a:t>
            </a:r>
            <a:r>
              <a:rPr lang="en-US" dirty="0"/>
              <a:t>, </a:t>
            </a:r>
            <a:r>
              <a:rPr lang="en-US" dirty="0" err="1"/>
              <a:t>z</a:t>
            </a:r>
            <a:r>
              <a:rPr lang="en-US" baseline="-25000" dirty="0" err="1"/>
              <a:t>l</a:t>
            </a:r>
            <a:r>
              <a:rPr lang="en-US" dirty="0"/>
              <a:t>), p</a:t>
            </a:r>
            <a:r>
              <a:rPr lang="en-US" baseline="-25000" dirty="0"/>
              <a:t>r</a:t>
            </a:r>
            <a:r>
              <a:rPr lang="en-US" dirty="0"/>
              <a:t> =(</a:t>
            </a:r>
            <a:r>
              <a:rPr lang="en-US" dirty="0" err="1"/>
              <a:t>x</a:t>
            </a:r>
            <a:r>
              <a:rPr lang="en-US" baseline="-25000" dirty="0" err="1"/>
              <a:t>r</a:t>
            </a:r>
            <a:r>
              <a:rPr lang="en-US" dirty="0"/>
              <a:t>, y</a:t>
            </a:r>
            <a:r>
              <a:rPr lang="en-US" baseline="-25000" dirty="0"/>
              <a:t>r</a:t>
            </a:r>
            <a:r>
              <a:rPr lang="en-US" dirty="0"/>
              <a:t>, </a:t>
            </a:r>
            <a:r>
              <a:rPr lang="en-US" dirty="0" err="1"/>
              <a:t>z</a:t>
            </a:r>
            <a:r>
              <a:rPr lang="en-US" baseline="-25000" dirty="0" err="1"/>
              <a:t>r</a:t>
            </a:r>
            <a:r>
              <a:rPr lang="en-US" dirty="0"/>
              <a:t>)</a:t>
            </a:r>
          </a:p>
          <a:p>
            <a:pPr lvl="2">
              <a:lnSpc>
                <a:spcPct val="90000"/>
              </a:lnSpc>
            </a:pPr>
            <a:r>
              <a:rPr lang="en-US" sz="1800" dirty="0"/>
              <a:t>Projections of P on the left and right image plane respectively</a:t>
            </a:r>
          </a:p>
          <a:p>
            <a:pPr lvl="2">
              <a:lnSpc>
                <a:spcPct val="90000"/>
              </a:lnSpc>
            </a:pPr>
            <a:r>
              <a:rPr lang="en-US" sz="1800" dirty="0"/>
              <a:t>For all image points,  we have </a:t>
            </a:r>
            <a:r>
              <a:rPr lang="en-US" sz="1800" dirty="0" err="1"/>
              <a:t>z</a:t>
            </a:r>
            <a:r>
              <a:rPr lang="en-US" sz="1800" baseline="-25000" dirty="0" err="1"/>
              <a:t>l</a:t>
            </a:r>
            <a:r>
              <a:rPr lang="en-US" sz="1800" dirty="0"/>
              <a:t>=f</a:t>
            </a:r>
            <a:r>
              <a:rPr lang="en-US" sz="1800" baseline="-25000" dirty="0"/>
              <a:t>l</a:t>
            </a:r>
            <a:r>
              <a:rPr lang="en-US" sz="1800" dirty="0"/>
              <a:t>, </a:t>
            </a:r>
            <a:r>
              <a:rPr lang="en-US" sz="1800" dirty="0" err="1"/>
              <a:t>z</a:t>
            </a:r>
            <a:r>
              <a:rPr lang="en-US" sz="1800" baseline="-25000" dirty="0" err="1"/>
              <a:t>r</a:t>
            </a:r>
            <a:r>
              <a:rPr lang="en-US" sz="1800" dirty="0"/>
              <a:t>=</a:t>
            </a:r>
            <a:r>
              <a:rPr lang="en-US" sz="1800" dirty="0" err="1"/>
              <a:t>f</a:t>
            </a:r>
            <a:r>
              <a:rPr lang="en-US" sz="1800" baseline="-25000" dirty="0" err="1"/>
              <a:t>r</a:t>
            </a:r>
            <a:endParaRPr lang="en-US" sz="1800" baseline="-25000" dirty="0"/>
          </a:p>
        </p:txBody>
      </p:sp>
      <p:graphicFrame>
        <p:nvGraphicFramePr>
          <p:cNvPr id="909316" name="Object 4"/>
          <p:cNvGraphicFramePr>
            <a:graphicFrameLocks noChangeAspect="1"/>
          </p:cNvGraphicFramePr>
          <p:nvPr/>
        </p:nvGraphicFramePr>
        <p:xfrm>
          <a:off x="1676400" y="3962400"/>
          <a:ext cx="1916113" cy="441325"/>
        </p:xfrm>
        <a:graphic>
          <a:graphicData uri="http://schemas.openxmlformats.org/presentationml/2006/ole">
            <mc:AlternateContent xmlns:mc="http://schemas.openxmlformats.org/markup-compatibility/2006">
              <mc:Choice xmlns:v="urn:schemas-microsoft-com:vml" Requires="v">
                <p:oleObj spid="_x0000_s909383" name="Equation" r:id="rId4" imgW="939600" imgH="215640" progId="Equation.3">
                  <p:embed/>
                </p:oleObj>
              </mc:Choice>
              <mc:Fallback>
                <p:oleObj name="Equation" r:id="rId4" imgW="939600" imgH="215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962400"/>
                        <a:ext cx="1916113" cy="441325"/>
                      </a:xfrm>
                      <a:prstGeom prst="rect">
                        <a:avLst/>
                      </a:prstGeom>
                      <a:solidFill>
                        <a:srgbClr val="FF99CC"/>
                      </a:solidFill>
                    </p:spPr>
                  </p:pic>
                </p:oleObj>
              </mc:Fallback>
            </mc:AlternateContent>
          </a:graphicData>
        </a:graphic>
      </p:graphicFrame>
      <p:graphicFrame>
        <p:nvGraphicFramePr>
          <p:cNvPr id="909317" name="Object 5"/>
          <p:cNvGraphicFramePr>
            <a:graphicFrameLocks noChangeAspect="1"/>
          </p:cNvGraphicFramePr>
          <p:nvPr/>
        </p:nvGraphicFramePr>
        <p:xfrm>
          <a:off x="4724400" y="5287963"/>
          <a:ext cx="1219200" cy="849312"/>
        </p:xfrm>
        <a:graphic>
          <a:graphicData uri="http://schemas.openxmlformats.org/presentationml/2006/ole">
            <mc:AlternateContent xmlns:mc="http://schemas.openxmlformats.org/markup-compatibility/2006">
              <mc:Choice xmlns:v="urn:schemas-microsoft-com:vml" Requires="v">
                <p:oleObj spid="_x0000_s909384" name="Equation" r:id="rId6" imgW="711000" imgH="495000" progId="Equation.3">
                  <p:embed/>
                </p:oleObj>
              </mc:Choice>
              <mc:Fallback>
                <p:oleObj name="Equation" r:id="rId6" imgW="711000" imgH="4950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5287963"/>
                        <a:ext cx="1219200" cy="849312"/>
                      </a:xfrm>
                      <a:prstGeom prst="rect">
                        <a:avLst/>
                      </a:prstGeom>
                      <a:solidFill>
                        <a:srgbClr val="FF99CC"/>
                      </a:solidFill>
                    </p:spPr>
                  </p:pic>
                </p:oleObj>
              </mc:Fallback>
            </mc:AlternateContent>
          </a:graphicData>
        </a:graphic>
      </p:graphicFrame>
      <p:graphicFrame>
        <p:nvGraphicFramePr>
          <p:cNvPr id="909318" name="Object 6"/>
          <p:cNvGraphicFramePr>
            <a:graphicFrameLocks noChangeAspect="1"/>
          </p:cNvGraphicFramePr>
          <p:nvPr/>
        </p:nvGraphicFramePr>
        <p:xfrm>
          <a:off x="6553200" y="5272088"/>
          <a:ext cx="1447800" cy="865187"/>
        </p:xfrm>
        <a:graphic>
          <a:graphicData uri="http://schemas.openxmlformats.org/presentationml/2006/ole">
            <mc:AlternateContent xmlns:mc="http://schemas.openxmlformats.org/markup-compatibility/2006">
              <mc:Choice xmlns:v="urn:schemas-microsoft-com:vml" Requires="v">
                <p:oleObj spid="_x0000_s909385" name="Equation" r:id="rId8" imgW="723600" imgH="431640" progId="Equation.3">
                  <p:embed/>
                </p:oleObj>
              </mc:Choice>
              <mc:Fallback>
                <p:oleObj name="Equation" r:id="rId8" imgW="723600" imgH="431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5272088"/>
                        <a:ext cx="1447800" cy="865187"/>
                      </a:xfrm>
                      <a:prstGeom prst="rect">
                        <a:avLst/>
                      </a:prstGeom>
                      <a:solidFill>
                        <a:srgbClr val="FF99CC"/>
                      </a:solidFill>
                    </p:spPr>
                  </p:pic>
                </p:oleObj>
              </mc:Fallback>
            </mc:AlternateContent>
          </a:graphicData>
        </a:graphic>
      </p:graphicFrame>
      <p:grpSp>
        <p:nvGrpSpPr>
          <p:cNvPr id="909381" name="Group 69"/>
          <p:cNvGrpSpPr>
            <a:grpSpLocks/>
          </p:cNvGrpSpPr>
          <p:nvPr/>
        </p:nvGrpSpPr>
        <p:grpSpPr bwMode="auto">
          <a:xfrm>
            <a:off x="4114800" y="914400"/>
            <a:ext cx="5105400" cy="3897313"/>
            <a:chOff x="2544" y="576"/>
            <a:chExt cx="3216" cy="2455"/>
          </a:xfrm>
        </p:grpSpPr>
        <p:sp>
          <p:nvSpPr>
            <p:cNvPr id="909320" name="Freeform 8"/>
            <p:cNvSpPr>
              <a:spLocks/>
            </p:cNvSpPr>
            <p:nvPr/>
          </p:nvSpPr>
          <p:spPr bwMode="auto">
            <a:xfrm>
              <a:off x="3081" y="1878"/>
              <a:ext cx="825" cy="795"/>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09321" name="Freeform 9"/>
            <p:cNvSpPr>
              <a:spLocks/>
            </p:cNvSpPr>
            <p:nvPr/>
          </p:nvSpPr>
          <p:spPr bwMode="auto">
            <a:xfrm>
              <a:off x="4589" y="1872"/>
              <a:ext cx="750" cy="801"/>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09322" name="Freeform 10"/>
            <p:cNvSpPr>
              <a:spLocks/>
            </p:cNvSpPr>
            <p:nvPr/>
          </p:nvSpPr>
          <p:spPr bwMode="auto">
            <a:xfrm>
              <a:off x="4308" y="788"/>
              <a:ext cx="61" cy="59"/>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09323" name="Freeform 11"/>
            <p:cNvSpPr>
              <a:spLocks/>
            </p:cNvSpPr>
            <p:nvPr/>
          </p:nvSpPr>
          <p:spPr bwMode="auto">
            <a:xfrm>
              <a:off x="4315" y="835"/>
              <a:ext cx="26" cy="17"/>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09324" name="Freeform 12"/>
            <p:cNvSpPr>
              <a:spLocks/>
            </p:cNvSpPr>
            <p:nvPr/>
          </p:nvSpPr>
          <p:spPr bwMode="auto">
            <a:xfrm>
              <a:off x="4300" y="818"/>
              <a:ext cx="21" cy="23"/>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09325" name="Freeform 13"/>
            <p:cNvSpPr>
              <a:spLocks/>
            </p:cNvSpPr>
            <p:nvPr/>
          </p:nvSpPr>
          <p:spPr bwMode="auto">
            <a:xfrm>
              <a:off x="4300" y="794"/>
              <a:ext cx="21" cy="24"/>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09326" name="Freeform 14"/>
            <p:cNvSpPr>
              <a:spLocks/>
            </p:cNvSpPr>
            <p:nvPr/>
          </p:nvSpPr>
          <p:spPr bwMode="auto">
            <a:xfrm>
              <a:off x="4308" y="783"/>
              <a:ext cx="33" cy="18"/>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09327" name="Freeform 15"/>
            <p:cNvSpPr>
              <a:spLocks/>
            </p:cNvSpPr>
            <p:nvPr/>
          </p:nvSpPr>
          <p:spPr bwMode="auto">
            <a:xfrm>
              <a:off x="5123" y="2011"/>
              <a:ext cx="61" cy="47"/>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09328" name="Freeform 16"/>
            <p:cNvSpPr>
              <a:spLocks/>
            </p:cNvSpPr>
            <p:nvPr/>
          </p:nvSpPr>
          <p:spPr bwMode="auto">
            <a:xfrm>
              <a:off x="5170" y="2034"/>
              <a:ext cx="21" cy="18"/>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29" name="Freeform 17"/>
            <p:cNvSpPr>
              <a:spLocks/>
            </p:cNvSpPr>
            <p:nvPr/>
          </p:nvSpPr>
          <p:spPr bwMode="auto">
            <a:xfrm>
              <a:off x="5150" y="2045"/>
              <a:ext cx="27" cy="18"/>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09330" name="Freeform 18"/>
            <p:cNvSpPr>
              <a:spLocks/>
            </p:cNvSpPr>
            <p:nvPr/>
          </p:nvSpPr>
          <p:spPr bwMode="auto">
            <a:xfrm>
              <a:off x="5130" y="2045"/>
              <a:ext cx="27" cy="18"/>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1" name="Freeform 19"/>
            <p:cNvSpPr>
              <a:spLocks/>
            </p:cNvSpPr>
            <p:nvPr/>
          </p:nvSpPr>
          <p:spPr bwMode="auto">
            <a:xfrm>
              <a:off x="5117" y="2034"/>
              <a:ext cx="20" cy="18"/>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2" name="Freeform 20"/>
            <p:cNvSpPr>
              <a:spLocks/>
            </p:cNvSpPr>
            <p:nvPr/>
          </p:nvSpPr>
          <p:spPr bwMode="auto">
            <a:xfrm>
              <a:off x="5117" y="2017"/>
              <a:ext cx="20" cy="17"/>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3" name="Freeform 21"/>
            <p:cNvSpPr>
              <a:spLocks/>
            </p:cNvSpPr>
            <p:nvPr/>
          </p:nvSpPr>
          <p:spPr bwMode="auto">
            <a:xfrm>
              <a:off x="5130" y="2005"/>
              <a:ext cx="27" cy="18"/>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09334" name="Freeform 22"/>
            <p:cNvSpPr>
              <a:spLocks/>
            </p:cNvSpPr>
            <p:nvPr/>
          </p:nvSpPr>
          <p:spPr bwMode="auto">
            <a:xfrm>
              <a:off x="5150" y="2005"/>
              <a:ext cx="27" cy="18"/>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09335" name="Freeform 23"/>
            <p:cNvSpPr>
              <a:spLocks/>
            </p:cNvSpPr>
            <p:nvPr/>
          </p:nvSpPr>
          <p:spPr bwMode="auto">
            <a:xfrm>
              <a:off x="5170" y="2011"/>
              <a:ext cx="21" cy="23"/>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36" name="Freeform 24"/>
            <p:cNvSpPr>
              <a:spLocks/>
            </p:cNvSpPr>
            <p:nvPr/>
          </p:nvSpPr>
          <p:spPr bwMode="auto">
            <a:xfrm>
              <a:off x="5170" y="2034"/>
              <a:ext cx="21" cy="18"/>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09337" name="Freeform 25"/>
            <p:cNvSpPr>
              <a:spLocks/>
            </p:cNvSpPr>
            <p:nvPr/>
          </p:nvSpPr>
          <p:spPr bwMode="auto">
            <a:xfrm>
              <a:off x="3289" y="2034"/>
              <a:ext cx="61" cy="53"/>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09338" name="Freeform 26"/>
            <p:cNvSpPr>
              <a:spLocks/>
            </p:cNvSpPr>
            <p:nvPr/>
          </p:nvSpPr>
          <p:spPr bwMode="auto">
            <a:xfrm>
              <a:off x="3337" y="2058"/>
              <a:ext cx="20" cy="22"/>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39" name="Freeform 27"/>
            <p:cNvSpPr>
              <a:spLocks/>
            </p:cNvSpPr>
            <p:nvPr/>
          </p:nvSpPr>
          <p:spPr bwMode="auto">
            <a:xfrm>
              <a:off x="3317" y="2075"/>
              <a:ext cx="26" cy="12"/>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09340" name="Freeform 28"/>
            <p:cNvSpPr>
              <a:spLocks/>
            </p:cNvSpPr>
            <p:nvPr/>
          </p:nvSpPr>
          <p:spPr bwMode="auto">
            <a:xfrm>
              <a:off x="3296" y="2075"/>
              <a:ext cx="28" cy="17"/>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09341" name="Freeform 29"/>
            <p:cNvSpPr>
              <a:spLocks/>
            </p:cNvSpPr>
            <p:nvPr/>
          </p:nvSpPr>
          <p:spPr bwMode="auto">
            <a:xfrm>
              <a:off x="3283" y="2058"/>
              <a:ext cx="20" cy="22"/>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09342" name="Freeform 30"/>
            <p:cNvSpPr>
              <a:spLocks/>
            </p:cNvSpPr>
            <p:nvPr/>
          </p:nvSpPr>
          <p:spPr bwMode="auto">
            <a:xfrm>
              <a:off x="3283" y="2040"/>
              <a:ext cx="20" cy="23"/>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09343" name="Freeform 31"/>
            <p:cNvSpPr>
              <a:spLocks/>
            </p:cNvSpPr>
            <p:nvPr/>
          </p:nvSpPr>
          <p:spPr bwMode="auto">
            <a:xfrm>
              <a:off x="3296" y="2029"/>
              <a:ext cx="28" cy="16"/>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09344" name="Freeform 32"/>
            <p:cNvSpPr>
              <a:spLocks/>
            </p:cNvSpPr>
            <p:nvPr/>
          </p:nvSpPr>
          <p:spPr bwMode="auto">
            <a:xfrm>
              <a:off x="3317" y="2029"/>
              <a:ext cx="26" cy="16"/>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09345" name="Freeform 33"/>
            <p:cNvSpPr>
              <a:spLocks/>
            </p:cNvSpPr>
            <p:nvPr/>
          </p:nvSpPr>
          <p:spPr bwMode="auto">
            <a:xfrm>
              <a:off x="3337" y="2034"/>
              <a:ext cx="20" cy="29"/>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09346" name="Freeform 34"/>
            <p:cNvSpPr>
              <a:spLocks/>
            </p:cNvSpPr>
            <p:nvPr/>
          </p:nvSpPr>
          <p:spPr bwMode="auto">
            <a:xfrm>
              <a:off x="3337" y="2058"/>
              <a:ext cx="20" cy="22"/>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09347" name="Rectangle 35"/>
            <p:cNvSpPr>
              <a:spLocks noChangeArrowheads="1"/>
            </p:cNvSpPr>
            <p:nvPr/>
          </p:nvSpPr>
          <p:spPr bwMode="auto">
            <a:xfrm>
              <a:off x="3120" y="1919"/>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09348" name="Rectangle 36"/>
            <p:cNvSpPr>
              <a:spLocks noChangeArrowheads="1"/>
            </p:cNvSpPr>
            <p:nvPr/>
          </p:nvSpPr>
          <p:spPr bwMode="auto">
            <a:xfrm>
              <a:off x="3209" y="1989"/>
              <a:ext cx="37"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09349" name="Rectangle 37"/>
            <p:cNvSpPr>
              <a:spLocks noChangeArrowheads="1"/>
            </p:cNvSpPr>
            <p:nvPr/>
          </p:nvSpPr>
          <p:spPr bwMode="auto">
            <a:xfrm>
              <a:off x="5196" y="1913"/>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09350" name="Rectangle 38"/>
            <p:cNvSpPr>
              <a:spLocks noChangeArrowheads="1"/>
            </p:cNvSpPr>
            <p:nvPr/>
          </p:nvSpPr>
          <p:spPr bwMode="auto">
            <a:xfrm>
              <a:off x="5277" y="1982"/>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09351" name="Text Box 39"/>
            <p:cNvSpPr txBox="1">
              <a:spLocks noChangeArrowheads="1"/>
            </p:cNvSpPr>
            <p:nvPr/>
          </p:nvSpPr>
          <p:spPr bwMode="auto">
            <a:xfrm>
              <a:off x="4248" y="576"/>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09352" name="Oval 40"/>
            <p:cNvSpPr>
              <a:spLocks noChangeArrowheads="1"/>
            </p:cNvSpPr>
            <p:nvPr/>
          </p:nvSpPr>
          <p:spPr bwMode="auto">
            <a:xfrm>
              <a:off x="2882" y="2505"/>
              <a:ext cx="97"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3" name="Oval 41"/>
            <p:cNvSpPr>
              <a:spLocks noChangeArrowheads="1"/>
            </p:cNvSpPr>
            <p:nvPr/>
          </p:nvSpPr>
          <p:spPr bwMode="auto">
            <a:xfrm>
              <a:off x="5441" y="2509"/>
              <a:ext cx="97"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4" name="Oval 42"/>
            <p:cNvSpPr>
              <a:spLocks noChangeArrowheads="1"/>
            </p:cNvSpPr>
            <p:nvPr/>
          </p:nvSpPr>
          <p:spPr bwMode="auto">
            <a:xfrm>
              <a:off x="4296" y="786"/>
              <a:ext cx="98"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5" name="Line 43"/>
            <p:cNvSpPr>
              <a:spLocks noChangeShapeType="1"/>
            </p:cNvSpPr>
            <p:nvPr/>
          </p:nvSpPr>
          <p:spPr bwMode="auto">
            <a:xfrm flipH="1" flipV="1">
              <a:off x="2688" y="2352"/>
              <a:ext cx="242" cy="195"/>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56" name="Line 44"/>
            <p:cNvSpPr>
              <a:spLocks noChangeShapeType="1"/>
            </p:cNvSpPr>
            <p:nvPr/>
          </p:nvSpPr>
          <p:spPr bwMode="auto">
            <a:xfrm flipH="1">
              <a:off x="4931" y="2547"/>
              <a:ext cx="536" cy="293"/>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57" name="Line 45"/>
            <p:cNvSpPr>
              <a:spLocks noChangeShapeType="1"/>
            </p:cNvSpPr>
            <p:nvPr/>
          </p:nvSpPr>
          <p:spPr bwMode="auto">
            <a:xfrm flipV="1">
              <a:off x="2930" y="846"/>
              <a:ext cx="1407" cy="1701"/>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09358" name="Line 46"/>
            <p:cNvSpPr>
              <a:spLocks noChangeShapeType="1"/>
            </p:cNvSpPr>
            <p:nvPr/>
          </p:nvSpPr>
          <p:spPr bwMode="auto">
            <a:xfrm flipH="1" flipV="1">
              <a:off x="4350" y="813"/>
              <a:ext cx="1117" cy="1734"/>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09359" name="Line 47"/>
            <p:cNvSpPr>
              <a:spLocks noChangeShapeType="1"/>
            </p:cNvSpPr>
            <p:nvPr/>
          </p:nvSpPr>
          <p:spPr bwMode="auto">
            <a:xfrm flipV="1">
              <a:off x="2921" y="2086"/>
              <a:ext cx="400" cy="470"/>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09360" name="Line 48"/>
            <p:cNvSpPr>
              <a:spLocks noChangeShapeType="1"/>
            </p:cNvSpPr>
            <p:nvPr/>
          </p:nvSpPr>
          <p:spPr bwMode="auto">
            <a:xfrm flipV="1">
              <a:off x="3411" y="849"/>
              <a:ext cx="917" cy="112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09361" name="Line 49"/>
            <p:cNvSpPr>
              <a:spLocks noChangeShapeType="1"/>
            </p:cNvSpPr>
            <p:nvPr/>
          </p:nvSpPr>
          <p:spPr bwMode="auto">
            <a:xfrm flipH="1" flipV="1">
              <a:off x="5175" y="2086"/>
              <a:ext cx="292" cy="461"/>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62" name="Line 50"/>
            <p:cNvSpPr>
              <a:spLocks noChangeShapeType="1"/>
            </p:cNvSpPr>
            <p:nvPr/>
          </p:nvSpPr>
          <p:spPr bwMode="auto">
            <a:xfrm flipH="1" flipV="1">
              <a:off x="4378" y="855"/>
              <a:ext cx="696" cy="110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63" name="Text Box 51"/>
            <p:cNvSpPr txBox="1">
              <a:spLocks noChangeArrowheads="1"/>
            </p:cNvSpPr>
            <p:nvPr/>
          </p:nvSpPr>
          <p:spPr bwMode="auto">
            <a:xfrm>
              <a:off x="2882" y="2588"/>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09364" name="Text Box 52"/>
            <p:cNvSpPr txBox="1">
              <a:spLocks noChangeArrowheads="1"/>
            </p:cNvSpPr>
            <p:nvPr/>
          </p:nvSpPr>
          <p:spPr bwMode="auto">
            <a:xfrm>
              <a:off x="5320" y="2632"/>
              <a:ext cx="342"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09365" name="Text Box 53"/>
            <p:cNvSpPr txBox="1">
              <a:spLocks noChangeArrowheads="1"/>
            </p:cNvSpPr>
            <p:nvPr/>
          </p:nvSpPr>
          <p:spPr bwMode="auto">
            <a:xfrm>
              <a:off x="2544" y="2400"/>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09366" name="Text Box 54"/>
            <p:cNvSpPr txBox="1">
              <a:spLocks noChangeArrowheads="1"/>
            </p:cNvSpPr>
            <p:nvPr/>
          </p:nvSpPr>
          <p:spPr bwMode="auto">
            <a:xfrm>
              <a:off x="4784" y="2799"/>
              <a:ext cx="343"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09367" name="Text Box 55"/>
            <p:cNvSpPr txBox="1">
              <a:spLocks noChangeArrowheads="1"/>
            </p:cNvSpPr>
            <p:nvPr/>
          </p:nvSpPr>
          <p:spPr bwMode="auto">
            <a:xfrm>
              <a:off x="3858" y="953"/>
              <a:ext cx="3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09368" name="Text Box 56"/>
            <p:cNvSpPr txBox="1">
              <a:spLocks noChangeArrowheads="1"/>
            </p:cNvSpPr>
            <p:nvPr/>
          </p:nvSpPr>
          <p:spPr bwMode="auto">
            <a:xfrm>
              <a:off x="4638" y="953"/>
              <a:ext cx="3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09369" name="Line 57"/>
            <p:cNvSpPr>
              <a:spLocks noChangeShapeType="1"/>
            </p:cNvSpPr>
            <p:nvPr/>
          </p:nvSpPr>
          <p:spPr bwMode="auto">
            <a:xfrm flipV="1">
              <a:off x="2930" y="2301"/>
              <a:ext cx="464" cy="24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0" name="Line 58"/>
            <p:cNvSpPr>
              <a:spLocks noChangeShapeType="1"/>
            </p:cNvSpPr>
            <p:nvPr/>
          </p:nvSpPr>
          <p:spPr bwMode="auto">
            <a:xfrm flipV="1">
              <a:off x="2930" y="2170"/>
              <a:ext cx="49" cy="377"/>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1" name="Line 59"/>
            <p:cNvSpPr>
              <a:spLocks noChangeShapeType="1"/>
            </p:cNvSpPr>
            <p:nvPr/>
          </p:nvSpPr>
          <p:spPr bwMode="auto">
            <a:xfrm flipH="1" flipV="1">
              <a:off x="4979" y="2295"/>
              <a:ext cx="512" cy="27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2" name="Line 60"/>
            <p:cNvSpPr>
              <a:spLocks noChangeShapeType="1"/>
            </p:cNvSpPr>
            <p:nvPr/>
          </p:nvSpPr>
          <p:spPr bwMode="auto">
            <a:xfrm flipV="1">
              <a:off x="5467" y="2086"/>
              <a:ext cx="49" cy="461"/>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3" name="Text Box 61"/>
            <p:cNvSpPr txBox="1">
              <a:spLocks noChangeArrowheads="1"/>
            </p:cNvSpPr>
            <p:nvPr/>
          </p:nvSpPr>
          <p:spPr bwMode="auto">
            <a:xfrm>
              <a:off x="3126" y="2421"/>
              <a:ext cx="2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l</a:t>
              </a:r>
            </a:p>
          </p:txBody>
        </p:sp>
        <p:sp>
          <p:nvSpPr>
            <p:cNvPr id="909374" name="Text Box 62"/>
            <p:cNvSpPr txBox="1">
              <a:spLocks noChangeArrowheads="1"/>
            </p:cNvSpPr>
            <p:nvPr/>
          </p:nvSpPr>
          <p:spPr bwMode="auto">
            <a:xfrm>
              <a:off x="5127" y="2421"/>
              <a:ext cx="243" cy="232"/>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f</a:t>
              </a:r>
              <a:r>
                <a:rPr lang="en-US" baseline="-25000" dirty="0" err="1">
                  <a:solidFill>
                    <a:schemeClr val="bg2"/>
                  </a:solidFill>
                </a:rPr>
                <a:t>r</a:t>
              </a:r>
              <a:endParaRPr lang="en-US" baseline="-25000" dirty="0">
                <a:solidFill>
                  <a:schemeClr val="bg2"/>
                </a:solidFill>
              </a:endParaRPr>
            </a:p>
          </p:txBody>
        </p:sp>
        <p:sp>
          <p:nvSpPr>
            <p:cNvPr id="909375" name="Text Box 63"/>
            <p:cNvSpPr txBox="1">
              <a:spLocks noChangeArrowheads="1"/>
            </p:cNvSpPr>
            <p:nvPr/>
          </p:nvSpPr>
          <p:spPr bwMode="auto">
            <a:xfrm>
              <a:off x="3467" y="2253"/>
              <a:ext cx="245"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09376" name="Text Box 64"/>
            <p:cNvSpPr txBox="1">
              <a:spLocks noChangeArrowheads="1"/>
            </p:cNvSpPr>
            <p:nvPr/>
          </p:nvSpPr>
          <p:spPr bwMode="auto">
            <a:xfrm>
              <a:off x="2784" y="2045"/>
              <a:ext cx="245"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09377" name="Text Box 65"/>
            <p:cNvSpPr txBox="1">
              <a:spLocks noChangeArrowheads="1"/>
            </p:cNvSpPr>
            <p:nvPr/>
          </p:nvSpPr>
          <p:spPr bwMode="auto">
            <a:xfrm>
              <a:off x="4686" y="2253"/>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09378" name="Text Box 66"/>
            <p:cNvSpPr txBox="1">
              <a:spLocks noChangeArrowheads="1"/>
            </p:cNvSpPr>
            <p:nvPr/>
          </p:nvSpPr>
          <p:spPr bwMode="auto">
            <a:xfrm>
              <a:off x="5420" y="1875"/>
              <a:ext cx="340"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09379" name="Freeform 67"/>
            <p:cNvSpPr>
              <a:spLocks/>
            </p:cNvSpPr>
            <p:nvPr/>
          </p:nvSpPr>
          <p:spPr bwMode="auto">
            <a:xfrm>
              <a:off x="3408" y="2832"/>
              <a:ext cx="1121" cy="91"/>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09380" name="Text Box 68"/>
            <p:cNvSpPr txBox="1">
              <a:spLocks noChangeArrowheads="1"/>
            </p:cNvSpPr>
            <p:nvPr/>
          </p:nvSpPr>
          <p:spPr bwMode="auto">
            <a:xfrm>
              <a:off x="3840" y="2784"/>
              <a:ext cx="487"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a:solidFill>
                    <a:schemeClr val="bg2"/>
                  </a:solidFill>
                </a:rPr>
                <a:t>R, T</a:t>
              </a:r>
              <a:endParaRPr lang="en-US" baseline="-25000">
                <a:solidFill>
                  <a:schemeClr val="bg2"/>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5181600" y="285750"/>
            <a:ext cx="3924300" cy="609600"/>
          </a:xfrm>
        </p:spPr>
        <p:txBody>
          <a:bodyPr/>
          <a:lstStyle/>
          <a:p>
            <a:r>
              <a:rPr lang="en-US"/>
              <a:t>Epipolar Geometry</a:t>
            </a:r>
          </a:p>
        </p:txBody>
      </p:sp>
      <p:sp>
        <p:nvSpPr>
          <p:cNvPr id="913411" name="Rectangle 3"/>
          <p:cNvSpPr>
            <a:spLocks noGrp="1" noChangeArrowheads="1"/>
          </p:cNvSpPr>
          <p:nvPr>
            <p:ph type="body" idx="1"/>
          </p:nvPr>
        </p:nvSpPr>
        <p:spPr>
          <a:xfrm>
            <a:off x="152400" y="990600"/>
            <a:ext cx="4267200" cy="5562600"/>
          </a:xfrm>
          <a:noFill/>
          <a:ln/>
        </p:spPr>
        <p:txBody>
          <a:bodyPr/>
          <a:lstStyle/>
          <a:p>
            <a:r>
              <a:rPr lang="en-US" sz="2000" dirty="0"/>
              <a:t>Motivation: </a:t>
            </a:r>
            <a:r>
              <a:rPr lang="en-US" sz="2000" dirty="0">
                <a:solidFill>
                  <a:srgbClr val="D82204"/>
                </a:solidFill>
              </a:rPr>
              <a:t>where to search correspondences?</a:t>
            </a:r>
          </a:p>
          <a:p>
            <a:pPr lvl="1"/>
            <a:r>
              <a:rPr lang="en-US" dirty="0"/>
              <a:t>Epipolar Plane</a:t>
            </a:r>
          </a:p>
          <a:p>
            <a:pPr lvl="2"/>
            <a:r>
              <a:rPr lang="en-US" sz="1800" dirty="0"/>
              <a:t>A plane going through point P and the centers of projections (COPs) of the two cameras</a:t>
            </a:r>
          </a:p>
          <a:p>
            <a:pPr lvl="1"/>
            <a:r>
              <a:rPr lang="en-US" dirty="0"/>
              <a:t>Conjugated Epipolar Lines</a:t>
            </a:r>
            <a:r>
              <a:rPr lang="en-US" sz="3300" dirty="0"/>
              <a:t> </a:t>
            </a:r>
          </a:p>
          <a:p>
            <a:pPr lvl="2"/>
            <a:r>
              <a:rPr lang="en-US" sz="1800" dirty="0"/>
              <a:t>Lines where epipolar plane intersects the image planes</a:t>
            </a:r>
          </a:p>
          <a:p>
            <a:pPr lvl="1"/>
            <a:r>
              <a:rPr lang="en-US" dirty="0" err="1"/>
              <a:t>Epipoles</a:t>
            </a:r>
            <a:endParaRPr lang="en-US" dirty="0"/>
          </a:p>
          <a:p>
            <a:pPr lvl="2"/>
            <a:r>
              <a:rPr lang="en-US" sz="1800" dirty="0"/>
              <a:t>The image of the COP of one camera in the other</a:t>
            </a:r>
          </a:p>
          <a:p>
            <a:r>
              <a:rPr lang="en-US" sz="2000" dirty="0"/>
              <a:t>Epipolar Constraint</a:t>
            </a:r>
          </a:p>
          <a:p>
            <a:pPr lvl="1"/>
            <a:r>
              <a:rPr lang="en-US" sz="1800" dirty="0"/>
              <a:t>Corresponding points must lie on conjugated epipolar lines</a:t>
            </a:r>
          </a:p>
        </p:txBody>
      </p:sp>
      <p:grpSp>
        <p:nvGrpSpPr>
          <p:cNvPr id="70" name="Group 69"/>
          <p:cNvGrpSpPr/>
          <p:nvPr/>
        </p:nvGrpSpPr>
        <p:grpSpPr>
          <a:xfrm>
            <a:off x="4572000" y="1143000"/>
            <a:ext cx="4343400" cy="4633913"/>
            <a:chOff x="4572000" y="1143000"/>
            <a:chExt cx="4343400" cy="4633913"/>
          </a:xfrm>
        </p:grpSpPr>
        <p:grpSp>
          <p:nvGrpSpPr>
            <p:cNvPr id="913829" name="Group 421"/>
            <p:cNvGrpSpPr>
              <a:grpSpLocks/>
            </p:cNvGrpSpPr>
            <p:nvPr/>
          </p:nvGrpSpPr>
          <p:grpSpPr bwMode="auto">
            <a:xfrm>
              <a:off x="4572000" y="1143000"/>
              <a:ext cx="4343400" cy="4633913"/>
              <a:chOff x="2880" y="720"/>
              <a:chExt cx="2736" cy="2919"/>
            </a:xfrm>
          </p:grpSpPr>
          <p:grpSp>
            <p:nvGrpSpPr>
              <p:cNvPr id="913814" name="Group 406"/>
              <p:cNvGrpSpPr>
                <a:grpSpLocks/>
              </p:cNvGrpSpPr>
              <p:nvPr/>
            </p:nvGrpSpPr>
            <p:grpSpPr bwMode="auto">
              <a:xfrm>
                <a:off x="2880" y="720"/>
                <a:ext cx="2614" cy="2400"/>
                <a:chOff x="2880" y="720"/>
                <a:chExt cx="2614" cy="2400"/>
              </a:xfrm>
            </p:grpSpPr>
            <p:sp>
              <p:nvSpPr>
                <p:cNvPr id="913423" name="Freeform 15"/>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13449" name="Freeform 41"/>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13482" name="Freeform 74"/>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13485" name="Freeform 77"/>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13486" name="Freeform 78"/>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13487" name="Freeform 79"/>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13488" name="Freeform 80"/>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3493" name="Freeform 85"/>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13494" name="Freeform 86"/>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495" name="Freeform 87"/>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13496" name="Freeform 88"/>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7" name="Freeform 89"/>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8" name="Freeform 90"/>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9" name="Freeform 91"/>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13500" name="Freeform 92"/>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3501" name="Freeform 93"/>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502" name="Freeform 94"/>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3782" name="Freeform 374"/>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13783" name="Freeform 375"/>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784" name="Freeform 376"/>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13785" name="Freeform 377"/>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13786" name="Freeform 378"/>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13787" name="Freeform 379"/>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3788" name="Freeform 380"/>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3789" name="Freeform 381"/>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3790" name="Freeform 382"/>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13791" name="Freeform 383"/>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3793" name="Rectangle 385"/>
                <p:cNvSpPr>
                  <a:spLocks noChangeArrowheads="1"/>
                </p:cNvSpPr>
                <p:nvPr/>
              </p:nvSpPr>
              <p:spPr bwMode="auto">
                <a:xfrm>
                  <a:off x="3116" y="2257"/>
                  <a:ext cx="79" cy="155"/>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3794" name="Rectangle 386"/>
                <p:cNvSpPr>
                  <a:spLocks noChangeArrowheads="1"/>
                </p:cNvSpPr>
                <p:nvPr/>
              </p:nvSpPr>
              <p:spPr bwMode="auto">
                <a:xfrm>
                  <a:off x="3202" y="2336"/>
                  <a:ext cx="36" cy="155"/>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13795" name="Rectangle 387"/>
                <p:cNvSpPr>
                  <a:spLocks noChangeArrowheads="1"/>
                </p:cNvSpPr>
                <p:nvPr/>
              </p:nvSpPr>
              <p:spPr bwMode="auto">
                <a:xfrm>
                  <a:off x="5158" y="2250"/>
                  <a:ext cx="79" cy="155"/>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3796" name="Rectangle 388"/>
                <p:cNvSpPr>
                  <a:spLocks noChangeArrowheads="1"/>
                </p:cNvSpPr>
                <p:nvPr/>
              </p:nvSpPr>
              <p:spPr bwMode="auto">
                <a:xfrm>
                  <a:off x="5238" y="2330"/>
                  <a:ext cx="50" cy="155"/>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13414" name="Text Box 6"/>
                <p:cNvSpPr txBox="1">
                  <a:spLocks noChangeArrowheads="1"/>
                </p:cNvSpPr>
                <p:nvPr/>
              </p:nvSpPr>
              <p:spPr bwMode="auto">
                <a:xfrm>
                  <a:off x="4224"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13797" name="Oval 389"/>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798" name="Oval 390"/>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799" name="Oval 391"/>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802" name="Line 394"/>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1" name="Freeform 393"/>
                <p:cNvSpPr>
                  <a:spLocks/>
                </p:cNvSpPr>
                <p:nvPr/>
              </p:nvSpPr>
              <p:spPr bwMode="auto">
                <a:xfrm>
                  <a:off x="3648" y="292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13800" name="Freeform 392"/>
                <p:cNvSpPr>
                  <a:spLocks/>
                </p:cNvSpPr>
                <p:nvPr/>
              </p:nvSpPr>
              <p:spPr bwMode="auto">
                <a:xfrm>
                  <a:off x="4656" y="293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13803" name="Line 395"/>
                <p:cNvSpPr>
                  <a:spLocks noChangeShapeType="1"/>
                </p:cNvSpPr>
                <p:nvPr/>
              </p:nvSpPr>
              <p:spPr bwMode="auto">
                <a:xfrm>
                  <a:off x="2928"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04" name="Line 396"/>
                <p:cNvSpPr>
                  <a:spLocks noChangeShapeType="1"/>
                </p:cNvSpPr>
                <p:nvPr/>
              </p:nvSpPr>
              <p:spPr bwMode="auto">
                <a:xfrm flipH="1">
                  <a:off x="4704"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05" name="Line 397"/>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6" name="Line 398"/>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7" name="Line 399"/>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3808" name="Line 400"/>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3809" name="Line 401"/>
                <p:cNvSpPr>
                  <a:spLocks noChangeShapeType="1"/>
                </p:cNvSpPr>
                <p:nvPr/>
              </p:nvSpPr>
              <p:spPr bwMode="auto">
                <a:xfrm flipH="1" flipV="1">
                  <a:off x="5136" y="2448"/>
                  <a:ext cx="28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10" name="Line 402"/>
                <p:cNvSpPr>
                  <a:spLocks noChangeShapeType="1"/>
                </p:cNvSpPr>
                <p:nvPr/>
              </p:nvSpPr>
              <p:spPr bwMode="auto">
                <a:xfrm flipH="1" flipV="1">
                  <a:off x="4352" y="1039"/>
                  <a:ext cx="685" cy="126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12" name="Line 404"/>
                <p:cNvSpPr>
                  <a:spLocks noChangeShapeType="1"/>
                </p:cNvSpPr>
                <p:nvPr/>
              </p:nvSpPr>
              <p:spPr bwMode="auto">
                <a:xfrm>
                  <a:off x="3216" y="2304"/>
                  <a:ext cx="553" cy="779"/>
                </a:xfrm>
                <a:prstGeom prst="line">
                  <a:avLst/>
                </a:prstGeom>
                <a:noFill/>
                <a:ln w="22225">
                  <a:solidFill>
                    <a:srgbClr val="FFFF00"/>
                  </a:solidFill>
                  <a:prstDash val="dash"/>
                  <a:round/>
                  <a:headEnd type="none" w="sm" len="sm"/>
                  <a:tailEnd type="none" w="sm" len="sm"/>
                </a:ln>
                <a:effectLst/>
              </p:spPr>
              <p:txBody>
                <a:bodyPr/>
                <a:lstStyle/>
                <a:p>
                  <a:endParaRPr lang="en-US">
                    <a:solidFill>
                      <a:schemeClr val="bg2"/>
                    </a:solidFill>
                  </a:endParaRPr>
                </a:p>
              </p:txBody>
            </p:sp>
            <p:sp>
              <p:nvSpPr>
                <p:cNvPr id="913813" name="Line 405"/>
                <p:cNvSpPr>
                  <a:spLocks noChangeShapeType="1"/>
                </p:cNvSpPr>
                <p:nvPr/>
              </p:nvSpPr>
              <p:spPr bwMode="auto">
                <a:xfrm flipH="1">
                  <a:off x="4608" y="2214"/>
                  <a:ext cx="625" cy="858"/>
                </a:xfrm>
                <a:prstGeom prst="line">
                  <a:avLst/>
                </a:prstGeom>
                <a:noFill/>
                <a:ln w="22225">
                  <a:solidFill>
                    <a:srgbClr val="FF00FF"/>
                  </a:solidFill>
                  <a:prstDash val="dash"/>
                  <a:round/>
                  <a:headEnd type="none" w="sm" len="sm"/>
                  <a:tailEnd type="none" w="sm" len="sm"/>
                </a:ln>
                <a:effectLst/>
              </p:spPr>
              <p:txBody>
                <a:bodyPr/>
                <a:lstStyle/>
                <a:p>
                  <a:endParaRPr lang="en-US">
                    <a:solidFill>
                      <a:schemeClr val="bg2"/>
                    </a:solidFill>
                  </a:endParaRPr>
                </a:p>
              </p:txBody>
            </p:sp>
          </p:grpSp>
          <p:sp>
            <p:nvSpPr>
              <p:cNvPr id="913815" name="Text Box 407"/>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13816" name="Text Box 408"/>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13817" name="Text Box 409"/>
              <p:cNvSpPr txBox="1">
                <a:spLocks noChangeArrowheads="1"/>
              </p:cNvSpPr>
              <p:nvPr/>
            </p:nvSpPr>
            <p:spPr bwMode="auto">
              <a:xfrm>
                <a:off x="340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a:t>
                </a:r>
                <a:r>
                  <a:rPr lang="en-US" baseline="-25000">
                    <a:solidFill>
                      <a:schemeClr val="bg2"/>
                    </a:solidFill>
                  </a:rPr>
                  <a:t>l</a:t>
                </a:r>
              </a:p>
            </p:txBody>
          </p:sp>
          <p:sp>
            <p:nvSpPr>
              <p:cNvPr id="913818" name="Text Box 410"/>
              <p:cNvSpPr txBox="1">
                <a:spLocks noChangeArrowheads="1"/>
              </p:cNvSpPr>
              <p:nvPr/>
            </p:nvSpPr>
            <p:spPr bwMode="auto">
              <a:xfrm>
                <a:off x="4656"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a:t>
                </a:r>
                <a:r>
                  <a:rPr lang="en-US" baseline="-25000">
                    <a:solidFill>
                      <a:schemeClr val="bg2"/>
                    </a:solidFill>
                  </a:rPr>
                  <a:t>r</a:t>
                </a:r>
              </a:p>
            </p:txBody>
          </p:sp>
          <p:sp>
            <p:nvSpPr>
              <p:cNvPr id="913819" name="Text Box 411"/>
              <p:cNvSpPr txBox="1">
                <a:spLocks noChangeArrowheads="1"/>
              </p:cNvSpPr>
              <p:nvPr/>
            </p:nvSpPr>
            <p:spPr bwMode="auto">
              <a:xfrm>
                <a:off x="3840"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13820" name="Text Box 412"/>
              <p:cNvSpPr txBox="1">
                <a:spLocks noChangeArrowheads="1"/>
              </p:cNvSpPr>
              <p:nvPr/>
            </p:nvSpPr>
            <p:spPr bwMode="auto">
              <a:xfrm>
                <a:off x="460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13821" name="Text Box 413"/>
              <p:cNvSpPr txBox="1">
                <a:spLocks noChangeArrowheads="1"/>
              </p:cNvSpPr>
              <p:nvPr/>
            </p:nvSpPr>
            <p:spPr bwMode="auto">
              <a:xfrm>
                <a:off x="2880" y="1488"/>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Epipolar Plane</a:t>
                </a:r>
                <a:endParaRPr lang="en-US" baseline="-25000">
                  <a:solidFill>
                    <a:schemeClr val="bg2"/>
                  </a:solidFill>
                </a:endParaRPr>
              </a:p>
            </p:txBody>
          </p:sp>
          <p:sp>
            <p:nvSpPr>
              <p:cNvPr id="913822" name="Text Box 414"/>
              <p:cNvSpPr txBox="1">
                <a:spLocks noChangeArrowheads="1"/>
              </p:cNvSpPr>
              <p:nvPr/>
            </p:nvSpPr>
            <p:spPr bwMode="auto">
              <a:xfrm>
                <a:off x="3600" y="2064"/>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Epipolar Lines</a:t>
                </a:r>
                <a:endParaRPr lang="en-US" baseline="-25000">
                  <a:solidFill>
                    <a:schemeClr val="bg2"/>
                  </a:solidFill>
                </a:endParaRPr>
              </a:p>
            </p:txBody>
          </p:sp>
          <p:sp>
            <p:nvSpPr>
              <p:cNvPr id="913823" name="Text Box 415"/>
              <p:cNvSpPr txBox="1">
                <a:spLocks noChangeArrowheads="1"/>
              </p:cNvSpPr>
              <p:nvPr/>
            </p:nvSpPr>
            <p:spPr bwMode="auto">
              <a:xfrm>
                <a:off x="3840" y="3408"/>
                <a:ext cx="86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Epipoles</a:t>
                </a:r>
                <a:endParaRPr lang="en-US" baseline="-25000" dirty="0">
                  <a:solidFill>
                    <a:schemeClr val="bg2"/>
                  </a:solidFill>
                </a:endParaRPr>
              </a:p>
            </p:txBody>
          </p:sp>
          <p:sp>
            <p:nvSpPr>
              <p:cNvPr id="913824" name="Line 416"/>
              <p:cNvSpPr>
                <a:spLocks noChangeShapeType="1"/>
              </p:cNvSpPr>
              <p:nvPr/>
            </p:nvSpPr>
            <p:spPr bwMode="auto">
              <a:xfrm>
                <a:off x="3552" y="1680"/>
                <a:ext cx="672" cy="96"/>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5" name="Line 417"/>
              <p:cNvSpPr>
                <a:spLocks noChangeShapeType="1"/>
              </p:cNvSpPr>
              <p:nvPr/>
            </p:nvSpPr>
            <p:spPr bwMode="auto">
              <a:xfrm flipH="1">
                <a:off x="3504"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6" name="Line 418"/>
              <p:cNvSpPr>
                <a:spLocks noChangeShapeType="1"/>
              </p:cNvSpPr>
              <p:nvPr/>
            </p:nvSpPr>
            <p:spPr bwMode="auto">
              <a:xfrm>
                <a:off x="4272"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7" name="Line 419"/>
              <p:cNvSpPr>
                <a:spLocks noChangeShapeType="1"/>
              </p:cNvSpPr>
              <p:nvPr/>
            </p:nvSpPr>
            <p:spPr bwMode="auto">
              <a:xfrm flipV="1">
                <a:off x="4416" y="3084"/>
                <a:ext cx="198" cy="372"/>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8" name="Line 420"/>
              <p:cNvSpPr>
                <a:spLocks noChangeShapeType="1"/>
              </p:cNvSpPr>
              <p:nvPr/>
            </p:nvSpPr>
            <p:spPr bwMode="auto">
              <a:xfrm flipH="1" flipV="1">
                <a:off x="3696" y="3072"/>
                <a:ext cx="144" cy="384"/>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grpSp>
        <p:sp>
          <p:nvSpPr>
            <p:cNvPr id="913830" name="Line 422"/>
            <p:cNvSpPr>
              <a:spLocks noChangeShapeType="1"/>
            </p:cNvSpPr>
            <p:nvPr/>
          </p:nvSpPr>
          <p:spPr bwMode="auto">
            <a:xfrm>
              <a:off x="6400800" y="2286000"/>
              <a:ext cx="2286000" cy="2438400"/>
            </a:xfrm>
            <a:prstGeom prst="line">
              <a:avLst/>
            </a:prstGeom>
            <a:noFill/>
            <a:ln w="12700">
              <a:solidFill>
                <a:srgbClr val="0000FF"/>
              </a:solidFill>
              <a:round/>
              <a:headEnd type="none" w="sm" len="sm"/>
              <a:tailEnd type="none" w="sm" len="sm"/>
            </a:ln>
            <a:effectLst/>
          </p:spPr>
          <p:txBody>
            <a:bodyPr/>
            <a:lstStyle/>
            <a:p>
              <a:endParaRPr lang="en-US"/>
            </a:p>
          </p:txBody>
        </p:sp>
        <p:sp>
          <p:nvSpPr>
            <p:cNvPr id="913831" name="Line 423"/>
            <p:cNvSpPr>
              <a:spLocks noChangeShapeType="1"/>
            </p:cNvSpPr>
            <p:nvPr/>
          </p:nvSpPr>
          <p:spPr bwMode="auto">
            <a:xfrm>
              <a:off x="7239000" y="1143000"/>
              <a:ext cx="1371600" cy="3581400"/>
            </a:xfrm>
            <a:prstGeom prst="line">
              <a:avLst/>
            </a:prstGeom>
            <a:noFill/>
            <a:ln w="12700">
              <a:solidFill>
                <a:srgbClr val="0000FF"/>
              </a:solidFill>
              <a:round/>
              <a:headEnd type="none" w="sm" len="sm"/>
              <a:tailEnd type="none" w="sm" len="sm"/>
            </a:ln>
            <a:effectLst/>
          </p:spPr>
          <p:txBody>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5181600" y="285750"/>
            <a:ext cx="3924300" cy="609600"/>
          </a:xfrm>
        </p:spPr>
        <p:txBody>
          <a:bodyPr/>
          <a:lstStyle/>
          <a:p>
            <a:r>
              <a:rPr lang="en-US"/>
              <a:t>Essential Matrix</a:t>
            </a:r>
          </a:p>
        </p:txBody>
      </p:sp>
      <p:sp>
        <p:nvSpPr>
          <p:cNvPr id="915459" name="Rectangle 3"/>
          <p:cNvSpPr>
            <a:spLocks noGrp="1" noChangeArrowheads="1"/>
          </p:cNvSpPr>
          <p:nvPr>
            <p:ph type="body" idx="1"/>
          </p:nvPr>
        </p:nvSpPr>
        <p:spPr>
          <a:xfrm>
            <a:off x="609600" y="1143000"/>
            <a:ext cx="7848600" cy="5181600"/>
          </a:xfrm>
          <a:noFill/>
          <a:ln/>
        </p:spPr>
        <p:txBody>
          <a:bodyPr/>
          <a:lstStyle/>
          <a:p>
            <a:r>
              <a:rPr lang="en-US" dirty="0"/>
              <a:t>Equation of the epipolar plane</a:t>
            </a:r>
          </a:p>
          <a:p>
            <a:pPr lvl="1"/>
            <a:r>
              <a:rPr lang="en-US" dirty="0"/>
              <a:t>Co-planarity condition of vectors P</a:t>
            </a:r>
            <a:r>
              <a:rPr lang="en-US" baseline="-25000" dirty="0"/>
              <a:t>l</a:t>
            </a:r>
            <a:r>
              <a:rPr lang="en-US" dirty="0"/>
              <a:t>, T and P</a:t>
            </a:r>
            <a:r>
              <a:rPr lang="en-US" baseline="-25000" dirty="0"/>
              <a:t>l</a:t>
            </a:r>
            <a:r>
              <a:rPr lang="en-US" dirty="0"/>
              <a:t>-T</a:t>
            </a:r>
          </a:p>
          <a:p>
            <a:pPr lvl="1"/>
            <a:endParaRPr lang="en-US" dirty="0"/>
          </a:p>
          <a:p>
            <a:pPr lvl="1"/>
            <a:endParaRPr lang="en-US" dirty="0"/>
          </a:p>
          <a:p>
            <a:r>
              <a:rPr lang="en-US" dirty="0"/>
              <a:t>Essential Matrix    </a:t>
            </a:r>
            <a:r>
              <a:rPr lang="en-US" dirty="0">
                <a:solidFill>
                  <a:srgbClr val="D82204"/>
                </a:solidFill>
              </a:rPr>
              <a:t>E = RS </a:t>
            </a:r>
          </a:p>
          <a:p>
            <a:pPr lvl="1"/>
            <a:r>
              <a:rPr lang="en-US" dirty="0"/>
              <a:t>3x3 matrix constructed from R and T (extrinsic only)</a:t>
            </a:r>
          </a:p>
          <a:p>
            <a:pPr lvl="2"/>
            <a:r>
              <a:rPr lang="en-US" dirty="0"/>
              <a:t>Rank (E) = 2, two equal nonzero singular values</a:t>
            </a:r>
          </a:p>
        </p:txBody>
      </p:sp>
      <p:graphicFrame>
        <p:nvGraphicFramePr>
          <p:cNvPr id="915460" name="Object 4"/>
          <p:cNvGraphicFramePr>
            <a:graphicFrameLocks noChangeAspect="1"/>
          </p:cNvGraphicFramePr>
          <p:nvPr/>
        </p:nvGraphicFramePr>
        <p:xfrm>
          <a:off x="3048000" y="1981200"/>
          <a:ext cx="2403475" cy="539750"/>
        </p:xfrm>
        <a:graphic>
          <a:graphicData uri="http://schemas.openxmlformats.org/presentationml/2006/ole">
            <mc:AlternateContent xmlns:mc="http://schemas.openxmlformats.org/markup-compatibility/2006">
              <mc:Choice xmlns:v="urn:schemas-microsoft-com:vml" Requires="v">
                <p:oleObj spid="_x0000_s915637" name="Equation" r:id="rId4" imgW="1193760" imgH="266400" progId="Equation.3">
                  <p:embed/>
                </p:oleObj>
              </mc:Choice>
              <mc:Fallback>
                <p:oleObj name="Equation" r:id="rId4" imgW="11937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981200"/>
                        <a:ext cx="2403475" cy="539750"/>
                      </a:xfrm>
                      <a:prstGeom prst="rect">
                        <a:avLst/>
                      </a:prstGeom>
                      <a:solidFill>
                        <a:srgbClr val="FF99CC"/>
                      </a:solidFill>
                    </p:spPr>
                  </p:pic>
                </p:oleObj>
              </mc:Fallback>
            </mc:AlternateContent>
          </a:graphicData>
        </a:graphic>
      </p:graphicFrame>
      <p:graphicFrame>
        <p:nvGraphicFramePr>
          <p:cNvPr id="915461" name="Object 5"/>
          <p:cNvGraphicFramePr>
            <a:graphicFrameLocks noChangeAspect="1"/>
          </p:cNvGraphicFramePr>
          <p:nvPr/>
        </p:nvGraphicFramePr>
        <p:xfrm>
          <a:off x="2895600" y="4191000"/>
          <a:ext cx="2286000" cy="1168400"/>
        </p:xfrm>
        <a:graphic>
          <a:graphicData uri="http://schemas.openxmlformats.org/presentationml/2006/ole">
            <mc:AlternateContent xmlns:mc="http://schemas.openxmlformats.org/markup-compatibility/2006">
              <mc:Choice xmlns:v="urn:schemas-microsoft-com:vml" Requires="v">
                <p:oleObj spid="_x0000_s915638" name="Equation" r:id="rId6" imgW="1485720" imgH="761760" progId="Equation.3">
                  <p:embed/>
                </p:oleObj>
              </mc:Choice>
              <mc:Fallback>
                <p:oleObj name="Equation" r:id="rId6" imgW="1485720" imgH="7617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4191000"/>
                        <a:ext cx="2286000" cy="1168400"/>
                      </a:xfrm>
                      <a:prstGeom prst="rect">
                        <a:avLst/>
                      </a:prstGeom>
                      <a:solidFill>
                        <a:srgbClr val="FFFF99"/>
                      </a:solidFill>
                    </p:spPr>
                  </p:pic>
                </p:oleObj>
              </mc:Fallback>
            </mc:AlternateContent>
          </a:graphicData>
        </a:graphic>
      </p:graphicFrame>
      <p:graphicFrame>
        <p:nvGraphicFramePr>
          <p:cNvPr id="915462" name="Object 6"/>
          <p:cNvGraphicFramePr>
            <a:graphicFrameLocks noChangeAspect="1"/>
          </p:cNvGraphicFramePr>
          <p:nvPr/>
        </p:nvGraphicFramePr>
        <p:xfrm>
          <a:off x="457200" y="4191000"/>
          <a:ext cx="2157413" cy="1192213"/>
        </p:xfrm>
        <a:graphic>
          <a:graphicData uri="http://schemas.openxmlformats.org/presentationml/2006/ole">
            <mc:AlternateContent xmlns:mc="http://schemas.openxmlformats.org/markup-compatibility/2006">
              <mc:Choice xmlns:v="urn:schemas-microsoft-com:vml" Requires="v">
                <p:oleObj spid="_x0000_s915639" name="Equation" r:id="rId8" imgW="1282680" imgH="711000" progId="Equation.3">
                  <p:embed/>
                </p:oleObj>
              </mc:Choice>
              <mc:Fallback>
                <p:oleObj name="Equation" r:id="rId8" imgW="1282680" imgH="7110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91000"/>
                        <a:ext cx="2157413" cy="1192213"/>
                      </a:xfrm>
                      <a:prstGeom prst="rect">
                        <a:avLst/>
                      </a:prstGeom>
                      <a:solidFill>
                        <a:srgbClr val="FFFF99"/>
                      </a:solidFill>
                    </p:spPr>
                  </p:pic>
                </p:oleObj>
              </mc:Fallback>
            </mc:AlternateContent>
          </a:graphicData>
        </a:graphic>
      </p:graphicFrame>
      <p:sp>
        <p:nvSpPr>
          <p:cNvPr id="915463" name="Text Box 7"/>
          <p:cNvSpPr txBox="1">
            <a:spLocks noChangeArrowheads="1"/>
          </p:cNvSpPr>
          <p:nvPr/>
        </p:nvSpPr>
        <p:spPr bwMode="auto">
          <a:xfrm>
            <a:off x="685800" y="5638800"/>
            <a:ext cx="1676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(R) =3</a:t>
            </a:r>
          </a:p>
        </p:txBody>
      </p:sp>
      <p:sp>
        <p:nvSpPr>
          <p:cNvPr id="915464" name="Text Box 8"/>
          <p:cNvSpPr txBox="1">
            <a:spLocks noChangeArrowheads="1"/>
          </p:cNvSpPr>
          <p:nvPr/>
        </p:nvSpPr>
        <p:spPr bwMode="auto">
          <a:xfrm>
            <a:off x="3048000" y="5562600"/>
            <a:ext cx="1676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(S) =2</a:t>
            </a:r>
          </a:p>
        </p:txBody>
      </p:sp>
      <p:graphicFrame>
        <p:nvGraphicFramePr>
          <p:cNvPr id="915465" name="Object 9"/>
          <p:cNvGraphicFramePr>
            <a:graphicFrameLocks noChangeAspect="1"/>
          </p:cNvGraphicFramePr>
          <p:nvPr/>
        </p:nvGraphicFramePr>
        <p:xfrm>
          <a:off x="6781800" y="2133600"/>
          <a:ext cx="1916113" cy="441325"/>
        </p:xfrm>
        <a:graphic>
          <a:graphicData uri="http://schemas.openxmlformats.org/presentationml/2006/ole">
            <mc:AlternateContent xmlns:mc="http://schemas.openxmlformats.org/markup-compatibility/2006">
              <mc:Choice xmlns:v="urn:schemas-microsoft-com:vml" Requires="v">
                <p:oleObj spid="_x0000_s915640" name="Equation" r:id="rId10" imgW="939600" imgH="215640" progId="Equation.3">
                  <p:embed/>
                </p:oleObj>
              </mc:Choice>
              <mc:Fallback>
                <p:oleObj name="Equation" r:id="rId10" imgW="939600" imgH="21564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1800" y="2133600"/>
                        <a:ext cx="1916113" cy="441325"/>
                      </a:xfrm>
                      <a:prstGeom prst="rect">
                        <a:avLst/>
                      </a:prstGeom>
                      <a:solidFill>
                        <a:srgbClr val="FFCC99"/>
                      </a:solidFill>
                    </p:spPr>
                  </p:pic>
                </p:oleObj>
              </mc:Fallback>
            </mc:AlternateContent>
          </a:graphicData>
        </a:graphic>
      </p:graphicFrame>
      <p:graphicFrame>
        <p:nvGraphicFramePr>
          <p:cNvPr id="915466" name="Object 10"/>
          <p:cNvGraphicFramePr>
            <a:graphicFrameLocks noChangeAspect="1"/>
          </p:cNvGraphicFramePr>
          <p:nvPr/>
        </p:nvGraphicFramePr>
        <p:xfrm>
          <a:off x="6019800" y="4157663"/>
          <a:ext cx="1812925" cy="649287"/>
        </p:xfrm>
        <a:graphic>
          <a:graphicData uri="http://schemas.openxmlformats.org/presentationml/2006/ole">
            <mc:AlternateContent xmlns:mc="http://schemas.openxmlformats.org/markup-compatibility/2006">
              <mc:Choice xmlns:v="urn:schemas-microsoft-com:vml" Requires="v">
                <p:oleObj spid="_x0000_s915641" name="Equation" r:id="rId12" imgW="749160" imgH="266400" progId="Equation.3">
                  <p:embed/>
                </p:oleObj>
              </mc:Choice>
              <mc:Fallback>
                <p:oleObj name="Equation" r:id="rId12" imgW="749160" imgH="266400" progId="Equation.3">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4157663"/>
                        <a:ext cx="1812925" cy="649287"/>
                      </a:xfrm>
                      <a:prstGeom prst="rect">
                        <a:avLst/>
                      </a:prstGeom>
                      <a:solidFill>
                        <a:srgbClr val="FF99CC"/>
                      </a:solidFill>
                    </p:spPr>
                  </p:pic>
                </p:oleObj>
              </mc:Fallback>
            </mc:AlternateContent>
          </a:graphicData>
        </a:graphic>
      </p:graphicFrame>
      <p:graphicFrame>
        <p:nvGraphicFramePr>
          <p:cNvPr id="915467" name="Object 11"/>
          <p:cNvGraphicFramePr>
            <a:graphicFrameLocks noChangeAspect="1"/>
          </p:cNvGraphicFramePr>
          <p:nvPr/>
        </p:nvGraphicFramePr>
        <p:xfrm>
          <a:off x="6172200" y="5867400"/>
          <a:ext cx="1838325" cy="647700"/>
        </p:xfrm>
        <a:graphic>
          <a:graphicData uri="http://schemas.openxmlformats.org/presentationml/2006/ole">
            <mc:AlternateContent xmlns:mc="http://schemas.openxmlformats.org/markup-compatibility/2006">
              <mc:Choice xmlns:v="urn:schemas-microsoft-com:vml" Requires="v">
                <p:oleObj spid="_x0000_s915642" name="Equation" r:id="rId14" imgW="761760" imgH="266400" progId="Equation.3">
                  <p:embed/>
                </p:oleObj>
              </mc:Choice>
              <mc:Fallback>
                <p:oleObj name="Equation" r:id="rId14" imgW="761760" imgH="266400" progId="Equation.3">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72200" y="5867400"/>
                        <a:ext cx="1838325" cy="647700"/>
                      </a:xfrm>
                      <a:prstGeom prst="rect">
                        <a:avLst/>
                      </a:prstGeom>
                      <a:solidFill>
                        <a:srgbClr val="FF99CC"/>
                      </a:solidFill>
                    </p:spPr>
                  </p:pic>
                </p:oleObj>
              </mc:Fallback>
            </mc:AlternateContent>
          </a:graphicData>
        </a:graphic>
      </p:graphicFrame>
      <p:sp>
        <p:nvSpPr>
          <p:cNvPr id="915468" name="Freeform 12"/>
          <p:cNvSpPr>
            <a:spLocks/>
          </p:cNvSpPr>
          <p:nvPr/>
        </p:nvSpPr>
        <p:spPr bwMode="auto">
          <a:xfrm>
            <a:off x="5486400" y="2438400"/>
            <a:ext cx="2921000" cy="2057400"/>
          </a:xfrm>
          <a:custGeom>
            <a:avLst/>
            <a:gdLst/>
            <a:ahLst/>
            <a:cxnLst>
              <a:cxn ang="0">
                <a:pos x="0" y="0"/>
              </a:cxn>
              <a:cxn ang="0">
                <a:pos x="1056" y="96"/>
              </a:cxn>
              <a:cxn ang="0">
                <a:pos x="1680" y="384"/>
              </a:cxn>
              <a:cxn ang="0">
                <a:pos x="1824" y="912"/>
              </a:cxn>
              <a:cxn ang="0">
                <a:pos x="1584" y="1296"/>
              </a:cxn>
            </a:cxnLst>
            <a:rect l="0" t="0" r="r" b="b"/>
            <a:pathLst>
              <a:path w="1840" h="1296">
                <a:moveTo>
                  <a:pt x="0" y="0"/>
                </a:moveTo>
                <a:cubicBezTo>
                  <a:pt x="388" y="16"/>
                  <a:pt x="776" y="32"/>
                  <a:pt x="1056" y="96"/>
                </a:cubicBezTo>
                <a:cubicBezTo>
                  <a:pt x="1336" y="160"/>
                  <a:pt x="1552" y="248"/>
                  <a:pt x="1680" y="384"/>
                </a:cubicBezTo>
                <a:cubicBezTo>
                  <a:pt x="1808" y="520"/>
                  <a:pt x="1840" y="760"/>
                  <a:pt x="1824" y="912"/>
                </a:cubicBezTo>
                <a:cubicBezTo>
                  <a:pt x="1808" y="1064"/>
                  <a:pt x="1696" y="1180"/>
                  <a:pt x="1584" y="1296"/>
                </a:cubicBezTo>
              </a:path>
            </a:pathLst>
          </a:custGeom>
          <a:noFill/>
          <a:ln w="25400" cap="flat" cmpd="sng">
            <a:solidFill>
              <a:schemeClr val="folHlink"/>
            </a:solidFill>
            <a:prstDash val="solid"/>
            <a:round/>
            <a:headEnd type="none" w="sm" len="sm"/>
            <a:tailEnd type="stealth" w="lg" len="lg"/>
          </a:ln>
          <a:effectLst/>
        </p:spPr>
        <p:txBody>
          <a:bodyPr/>
          <a:lstStyle/>
          <a:p>
            <a:endParaRPr lang="en-US"/>
          </a:p>
        </p:txBody>
      </p:sp>
      <p:sp>
        <p:nvSpPr>
          <p:cNvPr id="915470" name="Line 14"/>
          <p:cNvSpPr>
            <a:spLocks noChangeShapeType="1"/>
          </p:cNvSpPr>
          <p:nvPr/>
        </p:nvSpPr>
        <p:spPr bwMode="auto">
          <a:xfrm>
            <a:off x="7086600" y="4953000"/>
            <a:ext cx="0" cy="914400"/>
          </a:xfrm>
          <a:prstGeom prst="line">
            <a:avLst/>
          </a:prstGeom>
          <a:noFill/>
          <a:ln w="25400">
            <a:solidFill>
              <a:schemeClr val="folHlink"/>
            </a:solidFill>
            <a:round/>
            <a:headEnd type="none" w="sm" len="sm"/>
            <a:tailEnd type="stealth" w="lg" len="lg"/>
          </a:ln>
          <a:effectLst/>
        </p:spPr>
        <p:txBody>
          <a:bodyPr/>
          <a:lstStyle/>
          <a:p>
            <a:endParaRPr lang="en-US"/>
          </a:p>
        </p:txBody>
      </p:sp>
      <p:graphicFrame>
        <p:nvGraphicFramePr>
          <p:cNvPr id="915471" name="Object 15"/>
          <p:cNvGraphicFramePr>
            <a:graphicFrameLocks noChangeAspect="1"/>
          </p:cNvGraphicFramePr>
          <p:nvPr/>
        </p:nvGraphicFramePr>
        <p:xfrm>
          <a:off x="5943600" y="4953000"/>
          <a:ext cx="990600" cy="688975"/>
        </p:xfrm>
        <a:graphic>
          <a:graphicData uri="http://schemas.openxmlformats.org/presentationml/2006/ole">
            <mc:AlternateContent xmlns:mc="http://schemas.openxmlformats.org/markup-compatibility/2006">
              <mc:Choice xmlns:v="urn:schemas-microsoft-com:vml" Requires="v">
                <p:oleObj spid="_x0000_s915643" name="Equation" r:id="rId16" imgW="711000" imgH="495000" progId="Equation.3">
                  <p:embed/>
                </p:oleObj>
              </mc:Choice>
              <mc:Fallback>
                <p:oleObj name="Equation" r:id="rId16" imgW="711000" imgH="495000" progId="Equation.3">
                  <p:embed/>
                  <p:pic>
                    <p:nvPicPr>
                      <p:cNvPr id="0" name="Picture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4953000"/>
                        <a:ext cx="990600" cy="688975"/>
                      </a:xfrm>
                      <a:prstGeom prst="rect">
                        <a:avLst/>
                      </a:prstGeom>
                      <a:solidFill>
                        <a:srgbClr val="FFCC99"/>
                      </a:solidFill>
                    </p:spPr>
                  </p:pic>
                </p:oleObj>
              </mc:Fallback>
            </mc:AlternateContent>
          </a:graphicData>
        </a:graphic>
      </p:graphicFrame>
      <p:graphicFrame>
        <p:nvGraphicFramePr>
          <p:cNvPr id="915472" name="Object 16"/>
          <p:cNvGraphicFramePr>
            <a:graphicFrameLocks noChangeAspect="1"/>
          </p:cNvGraphicFramePr>
          <p:nvPr/>
        </p:nvGraphicFramePr>
        <p:xfrm>
          <a:off x="7315200" y="4953000"/>
          <a:ext cx="1143000" cy="684213"/>
        </p:xfrm>
        <a:graphic>
          <a:graphicData uri="http://schemas.openxmlformats.org/presentationml/2006/ole">
            <mc:AlternateContent xmlns:mc="http://schemas.openxmlformats.org/markup-compatibility/2006">
              <mc:Choice xmlns:v="urn:schemas-microsoft-com:vml" Requires="v">
                <p:oleObj spid="_x0000_s915644" name="Equation" r:id="rId18" imgW="723600" imgH="431640" progId="Equation.3">
                  <p:embed/>
                </p:oleObj>
              </mc:Choice>
              <mc:Fallback>
                <p:oleObj name="Equation" r:id="rId18" imgW="723600" imgH="431640" progId="Equation.3">
                  <p:embed/>
                  <p:pic>
                    <p:nvPicPr>
                      <p:cNvPr id="0" name="Picture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15200" y="4953000"/>
                        <a:ext cx="1143000" cy="684213"/>
                      </a:xfrm>
                      <a:prstGeom prst="rect">
                        <a:avLst/>
                      </a:prstGeom>
                      <a:solidFill>
                        <a:srgbClr val="FFCC99"/>
                      </a:solid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5181600" y="285750"/>
            <a:ext cx="3924300" cy="609600"/>
          </a:xfrm>
        </p:spPr>
        <p:txBody>
          <a:bodyPr/>
          <a:lstStyle/>
          <a:p>
            <a:r>
              <a:rPr lang="en-US"/>
              <a:t>Essential Matrix</a:t>
            </a:r>
          </a:p>
        </p:txBody>
      </p:sp>
      <p:sp>
        <p:nvSpPr>
          <p:cNvPr id="92160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Essential Matrix  </a:t>
            </a:r>
            <a:r>
              <a:rPr lang="en-US" dirty="0">
                <a:solidFill>
                  <a:srgbClr val="D82204"/>
                </a:solidFill>
              </a:rPr>
              <a:t>E = RS</a:t>
            </a:r>
            <a:r>
              <a:rPr lang="en-US" dirty="0"/>
              <a:t> </a:t>
            </a:r>
          </a:p>
          <a:p>
            <a:pPr lvl="1">
              <a:lnSpc>
                <a:spcPct val="90000"/>
              </a:lnSpc>
            </a:pPr>
            <a:r>
              <a:rPr lang="en-US" dirty="0"/>
              <a:t>A natural link between the stereo point pair and the extrinsic parameters of the stereo system </a:t>
            </a:r>
          </a:p>
          <a:p>
            <a:pPr lvl="2">
              <a:lnSpc>
                <a:spcPct val="90000"/>
              </a:lnSpc>
            </a:pPr>
            <a:r>
              <a:rPr lang="en-US" dirty="0"/>
              <a:t>One correspondence -&gt; a linear equation of 9 entries</a:t>
            </a:r>
          </a:p>
          <a:p>
            <a:pPr lvl="2">
              <a:lnSpc>
                <a:spcPct val="90000"/>
              </a:lnSpc>
            </a:pPr>
            <a:r>
              <a:rPr lang="en-US" dirty="0"/>
              <a:t>Given 8 pairs of (pl, pr)  -&gt; E</a:t>
            </a:r>
          </a:p>
          <a:p>
            <a:pPr lvl="2">
              <a:lnSpc>
                <a:spcPct val="90000"/>
              </a:lnSpc>
            </a:pPr>
            <a:endParaRPr lang="en-US" dirty="0"/>
          </a:p>
          <a:p>
            <a:pPr lvl="1">
              <a:lnSpc>
                <a:spcPct val="90000"/>
              </a:lnSpc>
            </a:pPr>
            <a:r>
              <a:rPr lang="en-US" dirty="0"/>
              <a:t>Mapping between points and epipolar lines we are looking for</a:t>
            </a:r>
          </a:p>
          <a:p>
            <a:pPr lvl="2">
              <a:lnSpc>
                <a:spcPct val="90000"/>
              </a:lnSpc>
            </a:pPr>
            <a:r>
              <a:rPr lang="en-US" dirty="0"/>
              <a:t>Given p</a:t>
            </a:r>
            <a:r>
              <a:rPr lang="en-US" baseline="-25000" dirty="0"/>
              <a:t>l</a:t>
            </a:r>
            <a:r>
              <a:rPr lang="en-US" dirty="0"/>
              <a:t>, E -&gt; p</a:t>
            </a:r>
            <a:r>
              <a:rPr lang="en-US" baseline="-25000" dirty="0"/>
              <a:t>r</a:t>
            </a:r>
            <a:r>
              <a:rPr lang="en-US" dirty="0"/>
              <a:t> on the projective line in the right plane</a:t>
            </a:r>
          </a:p>
          <a:p>
            <a:pPr lvl="2">
              <a:lnSpc>
                <a:spcPct val="90000"/>
              </a:lnSpc>
            </a:pPr>
            <a:r>
              <a:rPr lang="en-US" dirty="0"/>
              <a:t>Equation represents the epipolar line of pr (or pl) in the right (or left) image </a:t>
            </a:r>
          </a:p>
          <a:p>
            <a:pPr lvl="2">
              <a:lnSpc>
                <a:spcPct val="90000"/>
              </a:lnSpc>
            </a:pPr>
            <a:endParaRPr lang="en-US" dirty="0"/>
          </a:p>
          <a:p>
            <a:pPr>
              <a:lnSpc>
                <a:spcPct val="90000"/>
              </a:lnSpc>
            </a:pPr>
            <a:r>
              <a:rPr lang="en-US" dirty="0"/>
              <a:t>Note: </a:t>
            </a:r>
          </a:p>
          <a:p>
            <a:pPr lvl="1">
              <a:lnSpc>
                <a:spcPct val="90000"/>
              </a:lnSpc>
            </a:pPr>
            <a:r>
              <a:rPr lang="en-US" dirty="0"/>
              <a:t>pl, pr are in the camera coordinate system, not pixel coordinates that we can measure</a:t>
            </a:r>
          </a:p>
        </p:txBody>
      </p:sp>
      <p:graphicFrame>
        <p:nvGraphicFramePr>
          <p:cNvPr id="921604" name="Object 4"/>
          <p:cNvGraphicFramePr>
            <a:graphicFrameLocks noChangeAspect="1"/>
          </p:cNvGraphicFramePr>
          <p:nvPr/>
        </p:nvGraphicFramePr>
        <p:xfrm>
          <a:off x="5486400" y="1066800"/>
          <a:ext cx="1533525" cy="539750"/>
        </p:xfrm>
        <a:graphic>
          <a:graphicData uri="http://schemas.openxmlformats.org/presentationml/2006/ole">
            <mc:AlternateContent xmlns:mc="http://schemas.openxmlformats.org/markup-compatibility/2006">
              <mc:Choice xmlns:v="urn:schemas-microsoft-com:vml" Requires="v">
                <p:oleObj spid="_x0000_s921629" name="Equation" r:id="rId4" imgW="761760" imgH="266400" progId="Equation.3">
                  <p:embed/>
                </p:oleObj>
              </mc:Choice>
              <mc:Fallback>
                <p:oleObj name="Equation" r:id="rId4" imgW="7617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066800"/>
                        <a:ext cx="1533525" cy="539750"/>
                      </a:xfrm>
                      <a:prstGeom prst="rect">
                        <a:avLst/>
                      </a:prstGeom>
                      <a:solidFill>
                        <a:srgbClr val="FF99CC"/>
                      </a:solidFill>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a:xfrm>
            <a:off x="5181600" y="285750"/>
            <a:ext cx="3924300" cy="609600"/>
          </a:xfrm>
        </p:spPr>
        <p:txBody>
          <a:bodyPr/>
          <a:lstStyle/>
          <a:p>
            <a:r>
              <a:rPr lang="en-US" dirty="0"/>
              <a:t>Fundamental Matrix</a:t>
            </a:r>
          </a:p>
        </p:txBody>
      </p:sp>
      <p:sp>
        <p:nvSpPr>
          <p:cNvPr id="917507" name="Rectangle 3"/>
          <p:cNvSpPr>
            <a:spLocks noGrp="1" noChangeArrowheads="1"/>
          </p:cNvSpPr>
          <p:nvPr>
            <p:ph type="body" idx="1"/>
          </p:nvPr>
        </p:nvSpPr>
        <p:spPr>
          <a:xfrm>
            <a:off x="609600" y="1219200"/>
            <a:ext cx="7848600" cy="5410200"/>
          </a:xfrm>
          <a:noFill/>
          <a:ln/>
        </p:spPr>
        <p:txBody>
          <a:bodyPr/>
          <a:lstStyle/>
          <a:p>
            <a:r>
              <a:rPr lang="en-US" dirty="0"/>
              <a:t>Mapping between points and epipolar lines in the pixel coordinate systems</a:t>
            </a:r>
          </a:p>
          <a:p>
            <a:pPr lvl="1"/>
            <a:r>
              <a:rPr lang="en-US" dirty="0"/>
              <a:t>With no prior knowledge on the stereo system</a:t>
            </a:r>
          </a:p>
          <a:p>
            <a:r>
              <a:rPr lang="en-US" dirty="0"/>
              <a:t>From Camera to Pixels: </a:t>
            </a:r>
            <a:r>
              <a:rPr lang="en-US" sz="2000" dirty="0"/>
              <a:t>Matrices of intrinsic parameters</a:t>
            </a:r>
          </a:p>
          <a:p>
            <a:endParaRPr lang="en-US" dirty="0"/>
          </a:p>
          <a:p>
            <a:endParaRPr lang="en-US" dirty="0"/>
          </a:p>
          <a:p>
            <a:endParaRPr lang="en-US" dirty="0"/>
          </a:p>
          <a:p>
            <a:endParaRPr lang="en-US" dirty="0"/>
          </a:p>
          <a:p>
            <a:r>
              <a:rPr lang="en-US" dirty="0"/>
              <a:t>Questions: </a:t>
            </a:r>
          </a:p>
          <a:p>
            <a:pPr lvl="1"/>
            <a:r>
              <a:rPr lang="en-US" dirty="0"/>
              <a:t>What are </a:t>
            </a:r>
            <a:r>
              <a:rPr lang="en-US" dirty="0" err="1"/>
              <a:t>fx</a:t>
            </a:r>
            <a:r>
              <a:rPr lang="en-US" dirty="0"/>
              <a:t>, </a:t>
            </a:r>
            <a:r>
              <a:rPr lang="en-US" dirty="0" err="1"/>
              <a:t>fy</a:t>
            </a:r>
            <a:r>
              <a:rPr lang="en-US" dirty="0"/>
              <a:t>, ox, </a:t>
            </a:r>
            <a:r>
              <a:rPr lang="en-US" dirty="0" err="1"/>
              <a:t>oy</a:t>
            </a:r>
            <a:r>
              <a:rPr lang="en-US" dirty="0"/>
              <a:t> ?</a:t>
            </a:r>
          </a:p>
          <a:p>
            <a:pPr lvl="1"/>
            <a:r>
              <a:rPr lang="en-US" dirty="0"/>
              <a:t>How to measure p</a:t>
            </a:r>
            <a:r>
              <a:rPr lang="en-US" baseline="-25000" dirty="0"/>
              <a:t>l </a:t>
            </a:r>
            <a:r>
              <a:rPr lang="en-US" dirty="0"/>
              <a:t>in images?</a:t>
            </a:r>
          </a:p>
        </p:txBody>
      </p:sp>
      <p:graphicFrame>
        <p:nvGraphicFramePr>
          <p:cNvPr id="917508" name="Object 4"/>
          <p:cNvGraphicFramePr>
            <a:graphicFrameLocks noChangeAspect="1"/>
          </p:cNvGraphicFramePr>
          <p:nvPr/>
        </p:nvGraphicFramePr>
        <p:xfrm>
          <a:off x="6477000" y="5029200"/>
          <a:ext cx="1508125" cy="539750"/>
        </p:xfrm>
        <a:graphic>
          <a:graphicData uri="http://schemas.openxmlformats.org/presentationml/2006/ole">
            <mc:AlternateContent xmlns:mc="http://schemas.openxmlformats.org/markup-compatibility/2006">
              <mc:Choice xmlns:v="urn:schemas-microsoft-com:vml" Requires="v">
                <p:oleObj spid="_x0000_s917639" name="Equation" r:id="rId4" imgW="749160" imgH="266400" progId="Equation.3">
                  <p:embed/>
                </p:oleObj>
              </mc:Choice>
              <mc:Fallback>
                <p:oleObj name="Equation" r:id="rId4" imgW="7491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5029200"/>
                        <a:ext cx="1508125" cy="539750"/>
                      </a:xfrm>
                      <a:prstGeom prst="rect">
                        <a:avLst/>
                      </a:prstGeom>
                      <a:solidFill>
                        <a:srgbClr val="FF99CC"/>
                      </a:solidFill>
                    </p:spPr>
                  </p:pic>
                </p:oleObj>
              </mc:Fallback>
            </mc:AlternateContent>
          </a:graphicData>
        </a:graphic>
      </p:graphicFrame>
      <p:graphicFrame>
        <p:nvGraphicFramePr>
          <p:cNvPr id="917509" name="Object 5"/>
          <p:cNvGraphicFramePr>
            <a:graphicFrameLocks noChangeAspect="1"/>
          </p:cNvGraphicFramePr>
          <p:nvPr/>
        </p:nvGraphicFramePr>
        <p:xfrm>
          <a:off x="6286500" y="5905500"/>
          <a:ext cx="1839913" cy="487363"/>
        </p:xfrm>
        <a:graphic>
          <a:graphicData uri="http://schemas.openxmlformats.org/presentationml/2006/ole">
            <mc:AlternateContent xmlns:mc="http://schemas.openxmlformats.org/markup-compatibility/2006">
              <mc:Choice xmlns:v="urn:schemas-microsoft-com:vml" Requires="v">
                <p:oleObj spid="_x0000_s917640" name="Equation" r:id="rId6" imgW="914400" imgH="241200" progId="Equation.3">
                  <p:embed/>
                </p:oleObj>
              </mc:Choice>
              <mc:Fallback>
                <p:oleObj name="Equation" r:id="rId6" imgW="91440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6500" y="5905500"/>
                        <a:ext cx="1839913" cy="487363"/>
                      </a:xfrm>
                      <a:prstGeom prst="rect">
                        <a:avLst/>
                      </a:prstGeom>
                      <a:solidFill>
                        <a:srgbClr val="FFCC99"/>
                      </a:solidFill>
                    </p:spPr>
                  </p:pic>
                </p:oleObj>
              </mc:Fallback>
            </mc:AlternateContent>
          </a:graphicData>
        </a:graphic>
      </p:graphicFrame>
      <p:graphicFrame>
        <p:nvGraphicFramePr>
          <p:cNvPr id="917511" name="Object 7"/>
          <p:cNvGraphicFramePr>
            <a:graphicFrameLocks noChangeAspect="1"/>
          </p:cNvGraphicFramePr>
          <p:nvPr/>
        </p:nvGraphicFramePr>
        <p:xfrm>
          <a:off x="5257800" y="3886200"/>
          <a:ext cx="1533525" cy="539750"/>
        </p:xfrm>
        <a:graphic>
          <a:graphicData uri="http://schemas.openxmlformats.org/presentationml/2006/ole">
            <mc:AlternateContent xmlns:mc="http://schemas.openxmlformats.org/markup-compatibility/2006">
              <mc:Choice xmlns:v="urn:schemas-microsoft-com:vml" Requires="v">
                <p:oleObj spid="_x0000_s917641" name="Equation" r:id="rId8" imgW="761760" imgH="266400" progId="Equation.3">
                  <p:embed/>
                </p:oleObj>
              </mc:Choice>
              <mc:Fallback>
                <p:oleObj name="Equation" r:id="rId8" imgW="761760" imgH="2664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3886200"/>
                        <a:ext cx="1533525" cy="539750"/>
                      </a:xfrm>
                      <a:prstGeom prst="rect">
                        <a:avLst/>
                      </a:prstGeom>
                      <a:solidFill>
                        <a:srgbClr val="FFFF99"/>
                      </a:solidFill>
                    </p:spPr>
                  </p:pic>
                </p:oleObj>
              </mc:Fallback>
            </mc:AlternateContent>
          </a:graphicData>
        </a:graphic>
      </p:graphicFrame>
      <p:graphicFrame>
        <p:nvGraphicFramePr>
          <p:cNvPr id="917512" name="Object 8"/>
          <p:cNvGraphicFramePr>
            <a:graphicFrameLocks noChangeAspect="1"/>
          </p:cNvGraphicFramePr>
          <p:nvPr/>
        </p:nvGraphicFramePr>
        <p:xfrm>
          <a:off x="7391400" y="3810000"/>
          <a:ext cx="1611313" cy="539750"/>
        </p:xfrm>
        <a:graphic>
          <a:graphicData uri="http://schemas.openxmlformats.org/presentationml/2006/ole">
            <mc:AlternateContent xmlns:mc="http://schemas.openxmlformats.org/markup-compatibility/2006">
              <mc:Choice xmlns:v="urn:schemas-microsoft-com:vml" Requires="v">
                <p:oleObj spid="_x0000_s917642" name="Equation" r:id="rId10" imgW="799920" imgH="266400" progId="Equation.3">
                  <p:embed/>
                </p:oleObj>
              </mc:Choice>
              <mc:Fallback>
                <p:oleObj name="Equation" r:id="rId10" imgW="799920" imgH="2664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400" y="3810000"/>
                        <a:ext cx="1611313" cy="539750"/>
                      </a:xfrm>
                      <a:prstGeom prst="rect">
                        <a:avLst/>
                      </a:prstGeom>
                      <a:solidFill>
                        <a:srgbClr val="FFFF99"/>
                      </a:solidFill>
                    </p:spPr>
                  </p:pic>
                </p:oleObj>
              </mc:Fallback>
            </mc:AlternateContent>
          </a:graphicData>
        </a:graphic>
      </p:graphicFrame>
      <p:graphicFrame>
        <p:nvGraphicFramePr>
          <p:cNvPr id="917513" name="Object 9"/>
          <p:cNvGraphicFramePr>
            <a:graphicFrameLocks noChangeAspect="1"/>
          </p:cNvGraphicFramePr>
          <p:nvPr/>
        </p:nvGraphicFramePr>
        <p:xfrm>
          <a:off x="1524000" y="3276600"/>
          <a:ext cx="1905000" cy="830263"/>
        </p:xfrm>
        <a:graphic>
          <a:graphicData uri="http://schemas.openxmlformats.org/presentationml/2006/ole">
            <mc:AlternateContent xmlns:mc="http://schemas.openxmlformats.org/markup-compatibility/2006">
              <mc:Choice xmlns:v="urn:schemas-microsoft-com:vml" Requires="v">
                <p:oleObj spid="_x0000_s917643" name="Equation" r:id="rId12" imgW="1625400" imgH="711000" progId="Equation.3">
                  <p:embed/>
                </p:oleObj>
              </mc:Choice>
              <mc:Fallback>
                <p:oleObj name="Equation" r:id="rId12" imgW="1625400" imgH="711000"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3276600"/>
                        <a:ext cx="1905000" cy="830263"/>
                      </a:xfrm>
                      <a:prstGeom prst="rect">
                        <a:avLst/>
                      </a:prstGeom>
                      <a:solidFill>
                        <a:srgbClr val="FFCC99"/>
                      </a:solidFill>
                    </p:spPr>
                  </p:pic>
                </p:oleObj>
              </mc:Fallback>
            </mc:AlternateContent>
          </a:graphicData>
        </a:graphic>
      </p:graphicFrame>
      <p:graphicFrame>
        <p:nvGraphicFramePr>
          <p:cNvPr id="917514" name="Object 10"/>
          <p:cNvGraphicFramePr>
            <a:graphicFrameLocks noChangeAspect="1"/>
          </p:cNvGraphicFramePr>
          <p:nvPr/>
        </p:nvGraphicFramePr>
        <p:xfrm>
          <a:off x="6324600" y="3124200"/>
          <a:ext cx="1533525" cy="539750"/>
        </p:xfrm>
        <a:graphic>
          <a:graphicData uri="http://schemas.openxmlformats.org/presentationml/2006/ole">
            <mc:AlternateContent xmlns:mc="http://schemas.openxmlformats.org/markup-compatibility/2006">
              <mc:Choice xmlns:v="urn:schemas-microsoft-com:vml" Requires="v">
                <p:oleObj spid="_x0000_s917644" name="Equation" r:id="rId14" imgW="761760" imgH="266400" progId="Equation.3">
                  <p:embed/>
                </p:oleObj>
              </mc:Choice>
              <mc:Fallback>
                <p:oleObj name="Equation" r:id="rId14" imgW="761760" imgH="266400" progId="Equation.3">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4600" y="3124200"/>
                        <a:ext cx="1533525" cy="539750"/>
                      </a:xfrm>
                      <a:prstGeom prst="rect">
                        <a:avLst/>
                      </a:prstGeom>
                      <a:solidFill>
                        <a:srgbClr val="FF99CC"/>
                      </a:solidFill>
                    </p:spPr>
                  </p:pic>
                </p:oleObj>
              </mc:Fallback>
            </mc:AlternateContent>
          </a:graphicData>
        </a:graphic>
      </p:graphicFrame>
      <p:sp>
        <p:nvSpPr>
          <p:cNvPr id="917515" name="AutoShape 11"/>
          <p:cNvSpPr>
            <a:spLocks noChangeArrowheads="1"/>
          </p:cNvSpPr>
          <p:nvPr/>
        </p:nvSpPr>
        <p:spPr bwMode="auto">
          <a:xfrm>
            <a:off x="7010400" y="3733800"/>
            <a:ext cx="304800" cy="1219200"/>
          </a:xfrm>
          <a:prstGeom prst="downArrow">
            <a:avLst>
              <a:gd name="adj1" fmla="val 50000"/>
              <a:gd name="adj2" fmla="val 10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17516" name="Line 12"/>
          <p:cNvSpPr>
            <a:spLocks noChangeShapeType="1"/>
          </p:cNvSpPr>
          <p:nvPr/>
        </p:nvSpPr>
        <p:spPr bwMode="auto">
          <a:xfrm>
            <a:off x="3505200" y="5562600"/>
            <a:ext cx="228600" cy="0"/>
          </a:xfrm>
          <a:prstGeom prst="line">
            <a:avLst/>
          </a:prstGeom>
          <a:noFill/>
          <a:ln w="22225">
            <a:solidFill>
              <a:schemeClr val="tx1"/>
            </a:solidFill>
            <a:round/>
            <a:headEnd type="none" w="sm" len="sm"/>
            <a:tailEnd type="none" w="sm" len="sm"/>
          </a:ln>
          <a:effectLst/>
        </p:spPr>
        <p:txBody>
          <a:bodyPr/>
          <a:lstStyle/>
          <a:p>
            <a:endParaRPr lang="en-US"/>
          </a:p>
        </p:txBody>
      </p:sp>
      <p:sp>
        <p:nvSpPr>
          <p:cNvPr id="917517" name="Text Box 13"/>
          <p:cNvSpPr txBox="1">
            <a:spLocks noChangeArrowheads="1"/>
          </p:cNvSpPr>
          <p:nvPr/>
        </p:nvSpPr>
        <p:spPr bwMode="auto">
          <a:xfrm>
            <a:off x="1905000" y="4191000"/>
            <a:ext cx="2133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(M</a:t>
            </a:r>
            <a:r>
              <a:rPr lang="en-US" baseline="-25000" dirty="0">
                <a:solidFill>
                  <a:schemeClr val="bg2"/>
                </a:solidFill>
              </a:rPr>
              <a:t>int</a:t>
            </a:r>
            <a:r>
              <a:rPr lang="en-US" dirty="0">
                <a:solidFill>
                  <a:schemeClr val="bg2"/>
                </a:solidFill>
              </a:rPr>
              <a:t>)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6124575" y="285750"/>
            <a:ext cx="2981325" cy="609600"/>
          </a:xfrm>
        </p:spPr>
        <p:txBody>
          <a:bodyPr/>
          <a:lstStyle/>
          <a:p>
            <a:r>
              <a:rPr lang="en-US"/>
              <a:t>A Stereo Pair</a:t>
            </a:r>
          </a:p>
        </p:txBody>
      </p:sp>
      <p:sp>
        <p:nvSpPr>
          <p:cNvPr id="959491"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59492" name="Picture 4" descr="c-000101"/>
          <p:cNvPicPr>
            <a:picLocks noChangeAspect="1" noChangeArrowheads="1"/>
          </p:cNvPicPr>
          <p:nvPr/>
        </p:nvPicPr>
        <p:blipFill>
          <a:blip r:embed="rId3" cstate="print"/>
          <a:srcRect/>
          <a:stretch>
            <a:fillRect/>
          </a:stretch>
        </p:blipFill>
        <p:spPr bwMode="auto">
          <a:xfrm>
            <a:off x="4419600" y="2819400"/>
            <a:ext cx="3657600" cy="2438400"/>
          </a:xfrm>
          <a:prstGeom prst="rect">
            <a:avLst/>
          </a:prstGeom>
          <a:noFill/>
          <a:ln w="9525">
            <a:solidFill>
              <a:srgbClr val="FF00FF"/>
            </a:solidFill>
            <a:miter lim="800000"/>
            <a:headEnd/>
            <a:tailEnd/>
          </a:ln>
        </p:spPr>
      </p:pic>
      <p:pic>
        <p:nvPicPr>
          <p:cNvPr id="959493" name="Picture 5" descr="c-000105"/>
          <p:cNvPicPr>
            <a:picLocks noChangeAspect="1" noChangeArrowheads="1"/>
          </p:cNvPicPr>
          <p:nvPr/>
        </p:nvPicPr>
        <p:blipFill>
          <a:blip r:embed="rId4" cstate="print"/>
          <a:srcRect/>
          <a:stretch>
            <a:fillRect/>
          </a:stretch>
        </p:blipFill>
        <p:spPr bwMode="auto">
          <a:xfrm>
            <a:off x="533400" y="2819400"/>
            <a:ext cx="3657600" cy="2438400"/>
          </a:xfrm>
          <a:prstGeom prst="rect">
            <a:avLst/>
          </a:prstGeom>
          <a:noFill/>
          <a:ln w="9525">
            <a:solidFill>
              <a:srgbClr val="FF00FF"/>
            </a:solidFill>
            <a:miter lim="800000"/>
            <a:headEnd/>
            <a:tailEnd/>
          </a:ln>
        </p:spPr>
      </p:pic>
      <p:sp>
        <p:nvSpPr>
          <p:cNvPr id="959494" name="Oval 6"/>
          <p:cNvSpPr>
            <a:spLocks noChangeArrowheads="1"/>
          </p:cNvSpPr>
          <p:nvPr/>
        </p:nvSpPr>
        <p:spPr bwMode="auto">
          <a:xfrm>
            <a:off x="3276600" y="3886200"/>
            <a:ext cx="457200" cy="457200"/>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59495" name="Oval 7"/>
          <p:cNvSpPr>
            <a:spLocks noChangeArrowheads="1"/>
          </p:cNvSpPr>
          <p:nvPr/>
        </p:nvSpPr>
        <p:spPr bwMode="auto">
          <a:xfrm>
            <a:off x="6477000" y="3886200"/>
            <a:ext cx="457200" cy="457200"/>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59496" name="Rectangle 8"/>
          <p:cNvSpPr>
            <a:spLocks noChangeArrowheads="1"/>
          </p:cNvSpPr>
          <p:nvPr/>
        </p:nvSpPr>
        <p:spPr bwMode="auto">
          <a:xfrm>
            <a:off x="1066800" y="5867400"/>
            <a:ext cx="6991350" cy="641350"/>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CMU CIL Stereo Dataset : Castle sequence</a:t>
            </a:r>
          </a:p>
          <a:p>
            <a:r>
              <a:rPr lang="en-US" dirty="0">
                <a:solidFill>
                  <a:schemeClr val="bg2"/>
                </a:solidFill>
              </a:rPr>
              <a:t>http://www-2.cs.cmu.edu/afs/cs/project/cil/ftp/html/cil-ster.html</a:t>
            </a:r>
          </a:p>
        </p:txBody>
      </p:sp>
      <p:sp>
        <p:nvSpPr>
          <p:cNvPr id="959497" name="Freeform 9"/>
          <p:cNvSpPr>
            <a:spLocks/>
          </p:cNvSpPr>
          <p:nvPr/>
        </p:nvSpPr>
        <p:spPr bwMode="auto">
          <a:xfrm>
            <a:off x="2667000" y="2438400"/>
            <a:ext cx="3200400" cy="762000"/>
          </a:xfrm>
          <a:custGeom>
            <a:avLst/>
            <a:gdLst/>
            <a:ahLst/>
            <a:cxnLst>
              <a:cxn ang="0">
                <a:pos x="0" y="480"/>
              </a:cxn>
              <a:cxn ang="0">
                <a:pos x="768" y="48"/>
              </a:cxn>
              <a:cxn ang="0">
                <a:pos x="1680" y="192"/>
              </a:cxn>
              <a:cxn ang="0">
                <a:pos x="2016" y="480"/>
              </a:cxn>
            </a:cxnLst>
            <a:rect l="0" t="0" r="r" b="b"/>
            <a:pathLst>
              <a:path w="2016" h="480">
                <a:moveTo>
                  <a:pt x="0" y="480"/>
                </a:moveTo>
                <a:cubicBezTo>
                  <a:pt x="244" y="288"/>
                  <a:pt x="488" y="96"/>
                  <a:pt x="768" y="48"/>
                </a:cubicBezTo>
                <a:cubicBezTo>
                  <a:pt x="1048" y="0"/>
                  <a:pt x="1472" y="120"/>
                  <a:pt x="1680" y="192"/>
                </a:cubicBezTo>
                <a:cubicBezTo>
                  <a:pt x="1888" y="264"/>
                  <a:pt x="1952" y="372"/>
                  <a:pt x="2016" y="480"/>
                </a:cubicBezTo>
              </a:path>
            </a:pathLst>
          </a:custGeom>
          <a:noFill/>
          <a:ln w="12700" cap="flat" cmpd="sng">
            <a:solidFill>
              <a:srgbClr val="FF0000"/>
            </a:solidFill>
            <a:prstDash val="solid"/>
            <a:round/>
            <a:headEnd type="stealth" w="lg" len="lg"/>
            <a:tailEnd type="stealth" w="lg" len="lg"/>
          </a:ln>
          <a:effectLst/>
        </p:spPr>
        <p:txBody>
          <a:bodyPr/>
          <a:lstStyle/>
          <a:p>
            <a:endParaRPr lang="en-US"/>
          </a:p>
        </p:txBody>
      </p:sp>
      <p:sp>
        <p:nvSpPr>
          <p:cNvPr id="959498" name="Freeform 10"/>
          <p:cNvSpPr>
            <a:spLocks/>
          </p:cNvSpPr>
          <p:nvPr/>
        </p:nvSpPr>
        <p:spPr bwMode="auto">
          <a:xfrm>
            <a:off x="3506788" y="4294188"/>
            <a:ext cx="3048000" cy="1358900"/>
          </a:xfrm>
          <a:custGeom>
            <a:avLst/>
            <a:gdLst/>
            <a:ahLst/>
            <a:cxnLst>
              <a:cxn ang="0">
                <a:pos x="0" y="0"/>
              </a:cxn>
              <a:cxn ang="0">
                <a:pos x="720" y="864"/>
              </a:cxn>
              <a:cxn ang="0">
                <a:pos x="1920" y="240"/>
              </a:cxn>
            </a:cxnLst>
            <a:rect l="0" t="0" r="r" b="b"/>
            <a:pathLst>
              <a:path w="1920" h="904">
                <a:moveTo>
                  <a:pt x="0" y="0"/>
                </a:moveTo>
                <a:cubicBezTo>
                  <a:pt x="200" y="412"/>
                  <a:pt x="400" y="824"/>
                  <a:pt x="720" y="864"/>
                </a:cubicBezTo>
                <a:cubicBezTo>
                  <a:pt x="1040" y="904"/>
                  <a:pt x="1720" y="344"/>
                  <a:pt x="1920" y="240"/>
                </a:cubicBezTo>
              </a:path>
            </a:pathLst>
          </a:custGeom>
          <a:noFill/>
          <a:ln w="12700" cap="flat" cmpd="sng">
            <a:solidFill>
              <a:srgbClr val="FF0000"/>
            </a:solidFill>
            <a:prstDash val="solid"/>
            <a:round/>
            <a:headEnd type="stealth" w="lg" len="sm"/>
            <a:tailEnd type="diamond" w="lg" len="lg"/>
          </a:ln>
          <a:effectLst/>
        </p:spPr>
        <p:txBody>
          <a:bodyPr/>
          <a:lstStyle/>
          <a:p>
            <a:endParaRPr lang="en-US"/>
          </a:p>
        </p:txBody>
      </p:sp>
      <p:sp>
        <p:nvSpPr>
          <p:cNvPr id="959499" name="Text Box 11"/>
          <p:cNvSpPr txBox="1">
            <a:spLocks noChangeArrowheads="1"/>
          </p:cNvSpPr>
          <p:nvPr/>
        </p:nvSpPr>
        <p:spPr bwMode="auto">
          <a:xfrm>
            <a:off x="6705600" y="4572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a:t>
            </a:r>
          </a:p>
        </p:txBody>
      </p:sp>
      <p:sp>
        <p:nvSpPr>
          <p:cNvPr id="959500" name="Line 12"/>
          <p:cNvSpPr>
            <a:spLocks noChangeShapeType="1"/>
          </p:cNvSpPr>
          <p:nvPr/>
        </p:nvSpPr>
        <p:spPr bwMode="auto">
          <a:xfrm flipV="1">
            <a:off x="4724400" y="2286000"/>
            <a:ext cx="990600" cy="228600"/>
          </a:xfrm>
          <a:prstGeom prst="line">
            <a:avLst/>
          </a:prstGeom>
          <a:noFill/>
          <a:ln w="25400">
            <a:solidFill>
              <a:srgbClr val="FF0000"/>
            </a:solidFill>
            <a:round/>
            <a:headEnd type="none" w="sm" len="sm"/>
            <a:tailEnd type="stealth" w="lg" len="lg"/>
          </a:ln>
          <a:effectLst/>
        </p:spPr>
        <p:txBody>
          <a:bodyPr/>
          <a:lstStyle/>
          <a:p>
            <a:endParaRPr lang="en-US"/>
          </a:p>
        </p:txBody>
      </p:sp>
      <p:sp>
        <p:nvSpPr>
          <p:cNvPr id="959501" name="Text Box 13"/>
          <p:cNvSpPr txBox="1">
            <a:spLocks noChangeArrowheads="1"/>
          </p:cNvSpPr>
          <p:nvPr/>
        </p:nvSpPr>
        <p:spPr bwMode="auto">
          <a:xfrm>
            <a:off x="5791200" y="2209800"/>
            <a:ext cx="990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3D?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5181600" y="285750"/>
            <a:ext cx="3924300" cy="609600"/>
          </a:xfrm>
        </p:spPr>
        <p:txBody>
          <a:bodyPr/>
          <a:lstStyle/>
          <a:p>
            <a:r>
              <a:rPr lang="en-US"/>
              <a:t>Fundamental Matrix</a:t>
            </a:r>
          </a:p>
        </p:txBody>
      </p:sp>
      <p:sp>
        <p:nvSpPr>
          <p:cNvPr id="963587" name="Rectangle 3"/>
          <p:cNvSpPr>
            <a:spLocks noGrp="1" noChangeArrowheads="1"/>
          </p:cNvSpPr>
          <p:nvPr>
            <p:ph type="body" idx="1"/>
          </p:nvPr>
        </p:nvSpPr>
        <p:spPr>
          <a:xfrm>
            <a:off x="609600" y="1219200"/>
            <a:ext cx="7848600" cy="5410200"/>
          </a:xfrm>
          <a:noFill/>
          <a:ln/>
        </p:spPr>
        <p:txBody>
          <a:bodyPr/>
          <a:lstStyle/>
          <a:p>
            <a:r>
              <a:rPr lang="en-US" dirty="0"/>
              <a:t>Fundamental Matrix </a:t>
            </a:r>
          </a:p>
          <a:p>
            <a:pPr lvl="1"/>
            <a:r>
              <a:rPr lang="en-US" dirty="0"/>
              <a:t>Rank (F) = 2</a:t>
            </a:r>
          </a:p>
          <a:p>
            <a:pPr lvl="1"/>
            <a:r>
              <a:rPr lang="en-US" dirty="0"/>
              <a:t>Encodes info on both intrinsic and extrinsic parameters</a:t>
            </a:r>
          </a:p>
          <a:p>
            <a:pPr lvl="1"/>
            <a:endParaRPr lang="en-US" dirty="0"/>
          </a:p>
          <a:p>
            <a:pPr lvl="1"/>
            <a:r>
              <a:rPr lang="en-US" dirty="0"/>
              <a:t>Enables full reconstruction of the epipolar geometry</a:t>
            </a:r>
          </a:p>
          <a:p>
            <a:pPr lvl="1"/>
            <a:r>
              <a:rPr lang="en-US" dirty="0"/>
              <a:t>In pixel coordinate systems without any knowledge of the intrinsic and extrinsic parameters </a:t>
            </a:r>
          </a:p>
          <a:p>
            <a:pPr lvl="1"/>
            <a:r>
              <a:rPr lang="en-US" dirty="0"/>
              <a:t>Linear equation of the 9 entries of F</a:t>
            </a:r>
          </a:p>
        </p:txBody>
      </p:sp>
      <p:graphicFrame>
        <p:nvGraphicFramePr>
          <p:cNvPr id="963588" name="Object 4"/>
          <p:cNvGraphicFramePr>
            <a:graphicFrameLocks noChangeAspect="1"/>
          </p:cNvGraphicFramePr>
          <p:nvPr/>
        </p:nvGraphicFramePr>
        <p:xfrm>
          <a:off x="1447800" y="5105400"/>
          <a:ext cx="1508125" cy="539750"/>
        </p:xfrm>
        <a:graphic>
          <a:graphicData uri="http://schemas.openxmlformats.org/presentationml/2006/ole">
            <mc:AlternateContent xmlns:mc="http://schemas.openxmlformats.org/markup-compatibility/2006">
              <mc:Choice xmlns:v="urn:schemas-microsoft-com:vml" Requires="v">
                <p:oleObj spid="_x0000_s963658" name="Equation" r:id="rId4" imgW="749160" imgH="266400" progId="Equation.3">
                  <p:embed/>
                </p:oleObj>
              </mc:Choice>
              <mc:Fallback>
                <p:oleObj name="Equation" r:id="rId4" imgW="7491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105400"/>
                        <a:ext cx="1508125" cy="539750"/>
                      </a:xfrm>
                      <a:prstGeom prst="rect">
                        <a:avLst/>
                      </a:prstGeom>
                      <a:solidFill>
                        <a:srgbClr val="FF99CC"/>
                      </a:solidFill>
                    </p:spPr>
                  </p:pic>
                </p:oleObj>
              </mc:Fallback>
            </mc:AlternateContent>
          </a:graphicData>
        </a:graphic>
      </p:graphicFrame>
      <p:graphicFrame>
        <p:nvGraphicFramePr>
          <p:cNvPr id="963589" name="Object 5"/>
          <p:cNvGraphicFramePr>
            <a:graphicFrameLocks noChangeAspect="1"/>
          </p:cNvGraphicFramePr>
          <p:nvPr/>
        </p:nvGraphicFramePr>
        <p:xfrm>
          <a:off x="5067300" y="1485900"/>
          <a:ext cx="1839913" cy="487363"/>
        </p:xfrm>
        <a:graphic>
          <a:graphicData uri="http://schemas.openxmlformats.org/presentationml/2006/ole">
            <mc:AlternateContent xmlns:mc="http://schemas.openxmlformats.org/markup-compatibility/2006">
              <mc:Choice xmlns:v="urn:schemas-microsoft-com:vml" Requires="v">
                <p:oleObj spid="_x0000_s963659" name="Equation" r:id="rId6" imgW="914400" imgH="241200" progId="Equation.3">
                  <p:embed/>
                </p:oleObj>
              </mc:Choice>
              <mc:Fallback>
                <p:oleObj name="Equation" r:id="rId6" imgW="91440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1485900"/>
                        <a:ext cx="1839913" cy="487363"/>
                      </a:xfrm>
                      <a:prstGeom prst="rect">
                        <a:avLst/>
                      </a:prstGeom>
                      <a:solidFill>
                        <a:srgbClr val="FF99CC"/>
                      </a:solidFill>
                    </p:spPr>
                  </p:pic>
                </p:oleObj>
              </mc:Fallback>
            </mc:AlternateContent>
          </a:graphicData>
        </a:graphic>
      </p:graphicFrame>
      <p:graphicFrame>
        <p:nvGraphicFramePr>
          <p:cNvPr id="963593" name="Object 9"/>
          <p:cNvGraphicFramePr>
            <a:graphicFrameLocks noChangeAspect="1"/>
          </p:cNvGraphicFramePr>
          <p:nvPr/>
        </p:nvGraphicFramePr>
        <p:xfrm>
          <a:off x="3708400" y="4846638"/>
          <a:ext cx="4302125" cy="1266825"/>
        </p:xfrm>
        <a:graphic>
          <a:graphicData uri="http://schemas.openxmlformats.org/presentationml/2006/ole">
            <mc:AlternateContent xmlns:mc="http://schemas.openxmlformats.org/markup-compatibility/2006">
              <mc:Choice xmlns:v="urn:schemas-microsoft-com:vml" Requires="v">
                <p:oleObj spid="_x0000_s963660" name="Equation" r:id="rId8" imgW="2692080" imgH="787320" progId="Equation.3">
                  <p:embed/>
                </p:oleObj>
              </mc:Choice>
              <mc:Fallback>
                <p:oleObj name="Equation" r:id="rId8" imgW="2692080" imgH="78732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4846638"/>
                        <a:ext cx="4302125" cy="1266825"/>
                      </a:xfrm>
                      <a:prstGeom prst="rect">
                        <a:avLst/>
                      </a:prstGeom>
                      <a:solidFill>
                        <a:srgbClr val="FFFF99"/>
                      </a:solidFill>
                    </p:spPr>
                  </p:pic>
                </p:oleObj>
              </mc:Fallback>
            </mc:AlternateContent>
          </a:graphicData>
        </a:graphic>
      </p:graphicFrame>
      <p:sp>
        <p:nvSpPr>
          <p:cNvPr id="963594" name="AutoShape 10"/>
          <p:cNvSpPr>
            <a:spLocks noChangeArrowheads="1"/>
          </p:cNvSpPr>
          <p:nvPr/>
        </p:nvSpPr>
        <p:spPr bwMode="auto">
          <a:xfrm>
            <a:off x="3048000" y="5257800"/>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1752600" y="285750"/>
            <a:ext cx="7353300" cy="609600"/>
          </a:xfrm>
        </p:spPr>
        <p:txBody>
          <a:bodyPr/>
          <a:lstStyle/>
          <a:p>
            <a:r>
              <a:rPr lang="en-US" dirty="0"/>
              <a:t>Computing F: The Eight-point Algorithm</a:t>
            </a:r>
          </a:p>
        </p:txBody>
      </p:sp>
      <p:sp>
        <p:nvSpPr>
          <p:cNvPr id="919555" name="Rectangle 3"/>
          <p:cNvSpPr>
            <a:spLocks noGrp="1" noChangeArrowheads="1"/>
          </p:cNvSpPr>
          <p:nvPr>
            <p:ph type="body" idx="1"/>
          </p:nvPr>
        </p:nvSpPr>
        <p:spPr>
          <a:xfrm>
            <a:off x="609600" y="990600"/>
            <a:ext cx="7848600" cy="5867400"/>
          </a:xfrm>
          <a:noFill/>
          <a:ln/>
        </p:spPr>
        <p:txBody>
          <a:bodyPr/>
          <a:lstStyle/>
          <a:p>
            <a:r>
              <a:rPr lang="en-US" dirty="0"/>
              <a:t>Input: n point correspondences ( n &gt;= 8)</a:t>
            </a:r>
          </a:p>
          <a:p>
            <a:pPr lvl="1"/>
            <a:r>
              <a:rPr lang="en-US" dirty="0"/>
              <a:t>Construct homogeneous system </a:t>
            </a:r>
            <a:r>
              <a:rPr lang="en-US" dirty="0">
                <a:solidFill>
                  <a:srgbClr val="D82204"/>
                </a:solidFill>
              </a:rPr>
              <a:t>Ax= 0 </a:t>
            </a:r>
            <a:r>
              <a:rPr lang="en-US" dirty="0"/>
              <a:t>from</a:t>
            </a:r>
          </a:p>
          <a:p>
            <a:pPr lvl="2"/>
            <a:r>
              <a:rPr lang="en-US" dirty="0"/>
              <a:t>x = (f</a:t>
            </a:r>
            <a:r>
              <a:rPr lang="en-US" baseline="-25000" dirty="0"/>
              <a:t>11</a:t>
            </a:r>
            <a:r>
              <a:rPr lang="en-US" dirty="0"/>
              <a:t>,f</a:t>
            </a:r>
            <a:r>
              <a:rPr lang="en-US" baseline="-25000" dirty="0"/>
              <a:t>12</a:t>
            </a:r>
            <a:r>
              <a:rPr lang="en-US" dirty="0"/>
              <a:t>, ,f</a:t>
            </a:r>
            <a:r>
              <a:rPr lang="en-US" baseline="-25000" dirty="0"/>
              <a:t>13</a:t>
            </a:r>
            <a:r>
              <a:rPr lang="en-US" dirty="0"/>
              <a:t>, f</a:t>
            </a:r>
            <a:r>
              <a:rPr lang="en-US" baseline="-25000" dirty="0"/>
              <a:t>21</a:t>
            </a:r>
            <a:r>
              <a:rPr lang="en-US" dirty="0"/>
              <a:t>,f</a:t>
            </a:r>
            <a:r>
              <a:rPr lang="en-US" baseline="-25000" dirty="0"/>
              <a:t>22</a:t>
            </a:r>
            <a:r>
              <a:rPr lang="en-US" dirty="0"/>
              <a:t>,f</a:t>
            </a:r>
            <a:r>
              <a:rPr lang="en-US" baseline="-25000" dirty="0"/>
              <a:t>23 </a:t>
            </a:r>
            <a:r>
              <a:rPr lang="en-US" dirty="0"/>
              <a:t>f</a:t>
            </a:r>
            <a:r>
              <a:rPr lang="en-US" baseline="-25000" dirty="0"/>
              <a:t>31</a:t>
            </a:r>
            <a:r>
              <a:rPr lang="en-US" dirty="0"/>
              <a:t>,f</a:t>
            </a:r>
            <a:r>
              <a:rPr lang="en-US" baseline="-25000" dirty="0"/>
              <a:t>32</a:t>
            </a:r>
            <a:r>
              <a:rPr lang="en-US" dirty="0"/>
              <a:t>, f</a:t>
            </a:r>
            <a:r>
              <a:rPr lang="en-US" baseline="-25000" dirty="0"/>
              <a:t>33</a:t>
            </a:r>
            <a:r>
              <a:rPr lang="en-US" dirty="0"/>
              <a:t>) :  entries in F</a:t>
            </a:r>
          </a:p>
          <a:p>
            <a:pPr lvl="2"/>
            <a:r>
              <a:rPr lang="en-US" dirty="0"/>
              <a:t>Each correspondence give one equation</a:t>
            </a:r>
          </a:p>
          <a:p>
            <a:pPr lvl="2"/>
            <a:r>
              <a:rPr lang="en-US" dirty="0"/>
              <a:t>A is a nx9 matrix</a:t>
            </a:r>
          </a:p>
          <a:p>
            <a:pPr lvl="1"/>
            <a:r>
              <a:rPr lang="en-US" dirty="0"/>
              <a:t>Obtain estimate F^ by SVD of A</a:t>
            </a:r>
          </a:p>
          <a:p>
            <a:pPr lvl="2"/>
            <a:r>
              <a:rPr lang="en-US" dirty="0"/>
              <a:t>x (up to a scale) is column of V corresponding to the least singular value</a:t>
            </a:r>
          </a:p>
          <a:p>
            <a:pPr lvl="1"/>
            <a:r>
              <a:rPr lang="en-US" dirty="0"/>
              <a:t>Enforce singularity constraint: since Rank (F) = 2</a:t>
            </a:r>
          </a:p>
          <a:p>
            <a:pPr lvl="2"/>
            <a:r>
              <a:rPr lang="en-US" dirty="0"/>
              <a:t>Compute SVD of F^</a:t>
            </a:r>
          </a:p>
          <a:p>
            <a:pPr lvl="2"/>
            <a:r>
              <a:rPr lang="en-US" dirty="0"/>
              <a:t>Set the smallest singular value to 0:  D -&gt; D’</a:t>
            </a:r>
          </a:p>
          <a:p>
            <a:pPr lvl="2"/>
            <a:r>
              <a:rPr lang="en-US" dirty="0"/>
              <a:t>Correct estimate of F : </a:t>
            </a:r>
          </a:p>
          <a:p>
            <a:r>
              <a:rPr lang="en-US" dirty="0"/>
              <a:t>Output:  the estimate of the fundamental matrix, F’</a:t>
            </a:r>
          </a:p>
          <a:p>
            <a:r>
              <a:rPr lang="en-US" dirty="0">
                <a:solidFill>
                  <a:srgbClr val="D82204"/>
                </a:solidFill>
              </a:rPr>
              <a:t>Similarly we can compute E given intrinsic parameters</a:t>
            </a:r>
          </a:p>
        </p:txBody>
      </p:sp>
      <p:graphicFrame>
        <p:nvGraphicFramePr>
          <p:cNvPr id="919556" name="Object 4"/>
          <p:cNvGraphicFramePr>
            <a:graphicFrameLocks noChangeAspect="1"/>
          </p:cNvGraphicFramePr>
          <p:nvPr/>
        </p:nvGraphicFramePr>
        <p:xfrm>
          <a:off x="7010400" y="1371600"/>
          <a:ext cx="1371600" cy="490538"/>
        </p:xfrm>
        <a:graphic>
          <a:graphicData uri="http://schemas.openxmlformats.org/presentationml/2006/ole">
            <mc:AlternateContent xmlns:mc="http://schemas.openxmlformats.org/markup-compatibility/2006">
              <mc:Choice xmlns:v="urn:schemas-microsoft-com:vml" Requires="v">
                <p:oleObj spid="_x0000_s919644" name="Equation" r:id="rId4" imgW="749160" imgH="266400" progId="Equation.3">
                  <p:embed/>
                </p:oleObj>
              </mc:Choice>
              <mc:Fallback>
                <p:oleObj name="Equation" r:id="rId4" imgW="7491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1371600"/>
                        <a:ext cx="1371600" cy="490538"/>
                      </a:xfrm>
                      <a:prstGeom prst="rect">
                        <a:avLst/>
                      </a:prstGeom>
                      <a:solidFill>
                        <a:srgbClr val="FF99CC"/>
                      </a:solidFill>
                    </p:spPr>
                  </p:pic>
                </p:oleObj>
              </mc:Fallback>
            </mc:AlternateContent>
          </a:graphicData>
        </a:graphic>
      </p:graphicFrame>
      <p:graphicFrame>
        <p:nvGraphicFramePr>
          <p:cNvPr id="919557" name="Object 5"/>
          <p:cNvGraphicFramePr>
            <a:graphicFrameLocks noChangeAspect="1"/>
          </p:cNvGraphicFramePr>
          <p:nvPr/>
        </p:nvGraphicFramePr>
        <p:xfrm>
          <a:off x="6019800" y="2819400"/>
          <a:ext cx="1371600" cy="449263"/>
        </p:xfrm>
        <a:graphic>
          <a:graphicData uri="http://schemas.openxmlformats.org/presentationml/2006/ole">
            <mc:AlternateContent xmlns:mc="http://schemas.openxmlformats.org/markup-compatibility/2006">
              <mc:Choice xmlns:v="urn:schemas-microsoft-com:vml" Requires="v">
                <p:oleObj spid="_x0000_s919645" name="Equation" r:id="rId6" imgW="736560" imgH="241200" progId="Equation.3">
                  <p:embed/>
                </p:oleObj>
              </mc:Choice>
              <mc:Fallback>
                <p:oleObj name="Equation" r:id="rId6" imgW="73656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2819400"/>
                        <a:ext cx="1371600"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8" name="Object 6"/>
          <p:cNvGraphicFramePr>
            <a:graphicFrameLocks noChangeAspect="1"/>
          </p:cNvGraphicFramePr>
          <p:nvPr/>
        </p:nvGraphicFramePr>
        <p:xfrm>
          <a:off x="4724400" y="4343400"/>
          <a:ext cx="1325563" cy="449263"/>
        </p:xfrm>
        <a:graphic>
          <a:graphicData uri="http://schemas.openxmlformats.org/presentationml/2006/ole">
            <mc:AlternateContent xmlns:mc="http://schemas.openxmlformats.org/markup-compatibility/2006">
              <mc:Choice xmlns:v="urn:schemas-microsoft-com:vml" Requires="v">
                <p:oleObj spid="_x0000_s919646" name="Equation" r:id="rId8" imgW="711000" imgH="241200" progId="Equation.3">
                  <p:embed/>
                </p:oleObj>
              </mc:Choice>
              <mc:Fallback>
                <p:oleObj name="Equation" r:id="rId8" imgW="711000" imgH="2412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4343400"/>
                        <a:ext cx="1325563"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9" name="Object 7"/>
          <p:cNvGraphicFramePr>
            <a:graphicFrameLocks noChangeAspect="1"/>
          </p:cNvGraphicFramePr>
          <p:nvPr/>
        </p:nvGraphicFramePr>
        <p:xfrm>
          <a:off x="4724400" y="5105400"/>
          <a:ext cx="1443038" cy="449263"/>
        </p:xfrm>
        <a:graphic>
          <a:graphicData uri="http://schemas.openxmlformats.org/presentationml/2006/ole">
            <mc:AlternateContent xmlns:mc="http://schemas.openxmlformats.org/markup-compatibility/2006">
              <mc:Choice xmlns:v="urn:schemas-microsoft-com:vml" Requires="v">
                <p:oleObj spid="_x0000_s919647" name="Equation" r:id="rId10" imgW="774360" imgH="241200" progId="Equation.3">
                  <p:embed/>
                </p:oleObj>
              </mc:Choice>
              <mc:Fallback>
                <p:oleObj name="Equation" r:id="rId10" imgW="774360" imgH="2412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5105400"/>
                        <a:ext cx="1443038" cy="449263"/>
                      </a:xfrm>
                      <a:prstGeom prst="rect">
                        <a:avLst/>
                      </a:prstGeom>
                      <a:solidFill>
                        <a:srgbClr val="FF99CC"/>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1752600" y="285750"/>
            <a:ext cx="7353300" cy="609600"/>
          </a:xfrm>
        </p:spPr>
        <p:txBody>
          <a:bodyPr/>
          <a:lstStyle/>
          <a:p>
            <a:r>
              <a:rPr lang="en-US" dirty="0"/>
              <a:t>Locating the </a:t>
            </a:r>
            <a:r>
              <a:rPr lang="en-US" dirty="0" err="1"/>
              <a:t>Epipoles</a:t>
            </a:r>
            <a:r>
              <a:rPr lang="en-US" dirty="0"/>
              <a:t> from F</a:t>
            </a:r>
          </a:p>
        </p:txBody>
      </p:sp>
      <p:sp>
        <p:nvSpPr>
          <p:cNvPr id="923651" name="Rectangle 3"/>
          <p:cNvSpPr>
            <a:spLocks noGrp="1" noChangeArrowheads="1"/>
          </p:cNvSpPr>
          <p:nvPr>
            <p:ph type="body" idx="1"/>
          </p:nvPr>
        </p:nvSpPr>
        <p:spPr>
          <a:xfrm>
            <a:off x="609600" y="3733800"/>
            <a:ext cx="7848600" cy="2667000"/>
          </a:xfrm>
          <a:solidFill>
            <a:srgbClr val="FFFF00"/>
          </a:solidFill>
          <a:ln>
            <a:solidFill>
              <a:srgbClr val="FFFF00"/>
            </a:solidFill>
          </a:ln>
        </p:spPr>
        <p:txBody>
          <a:bodyPr/>
          <a:lstStyle/>
          <a:p>
            <a:pPr>
              <a:lnSpc>
                <a:spcPct val="90000"/>
              </a:lnSpc>
            </a:pPr>
            <a:r>
              <a:rPr lang="en-US" dirty="0"/>
              <a:t>Input: Fundamental Matrix F</a:t>
            </a:r>
          </a:p>
          <a:p>
            <a:pPr lvl="1">
              <a:lnSpc>
                <a:spcPct val="90000"/>
              </a:lnSpc>
            </a:pPr>
            <a:r>
              <a:rPr lang="en-US" dirty="0"/>
              <a:t>Find the SVD of F</a:t>
            </a:r>
            <a:endParaRPr lang="en-US" dirty="0">
              <a:solidFill>
                <a:schemeClr val="tx1"/>
              </a:solidFill>
            </a:endParaRPr>
          </a:p>
          <a:p>
            <a:pPr lvl="1">
              <a:lnSpc>
                <a:spcPct val="90000"/>
              </a:lnSpc>
            </a:pPr>
            <a:r>
              <a:rPr lang="en-US" dirty="0"/>
              <a:t>The </a:t>
            </a:r>
            <a:r>
              <a:rPr lang="en-US" dirty="0" err="1"/>
              <a:t>epipole</a:t>
            </a:r>
            <a:r>
              <a:rPr lang="en-US" dirty="0"/>
              <a:t> e</a:t>
            </a:r>
            <a:r>
              <a:rPr lang="en-US" baseline="-25000" dirty="0"/>
              <a:t>l</a:t>
            </a:r>
            <a:r>
              <a:rPr lang="en-US" dirty="0"/>
              <a:t> is the column of V corresponding to the null singular value (as shown above)</a:t>
            </a:r>
          </a:p>
          <a:p>
            <a:pPr lvl="1">
              <a:lnSpc>
                <a:spcPct val="90000"/>
              </a:lnSpc>
            </a:pPr>
            <a:r>
              <a:rPr lang="en-US" dirty="0"/>
              <a:t>The </a:t>
            </a:r>
            <a:r>
              <a:rPr lang="en-US" dirty="0" err="1"/>
              <a:t>epipole</a:t>
            </a:r>
            <a:r>
              <a:rPr lang="en-US" dirty="0"/>
              <a:t> </a:t>
            </a:r>
            <a:r>
              <a:rPr lang="en-US" dirty="0" err="1"/>
              <a:t>e</a:t>
            </a:r>
            <a:r>
              <a:rPr lang="en-US" baseline="-25000" dirty="0" err="1"/>
              <a:t>r</a:t>
            </a:r>
            <a:r>
              <a:rPr lang="en-US" dirty="0"/>
              <a:t> is the column of U corresponding to the null singular value</a:t>
            </a:r>
          </a:p>
          <a:p>
            <a:pPr>
              <a:lnSpc>
                <a:spcPct val="90000"/>
              </a:lnSpc>
            </a:pPr>
            <a:r>
              <a:rPr lang="en-US" dirty="0"/>
              <a:t>Output:  </a:t>
            </a:r>
            <a:r>
              <a:rPr lang="en-US" dirty="0" err="1"/>
              <a:t>Epipole</a:t>
            </a:r>
            <a:r>
              <a:rPr lang="en-US" dirty="0"/>
              <a:t> e</a:t>
            </a:r>
            <a:r>
              <a:rPr lang="en-US" baseline="-25000" dirty="0"/>
              <a:t>l</a:t>
            </a:r>
            <a:r>
              <a:rPr lang="en-US" dirty="0"/>
              <a:t> and </a:t>
            </a:r>
            <a:r>
              <a:rPr lang="en-US" dirty="0" err="1"/>
              <a:t>e</a:t>
            </a:r>
            <a:r>
              <a:rPr lang="en-US" baseline="-25000" dirty="0" err="1"/>
              <a:t>r</a:t>
            </a:r>
            <a:endParaRPr lang="en-US" baseline="-25000" dirty="0"/>
          </a:p>
        </p:txBody>
      </p:sp>
      <p:graphicFrame>
        <p:nvGraphicFramePr>
          <p:cNvPr id="923654" name="Object 6"/>
          <p:cNvGraphicFramePr>
            <a:graphicFrameLocks noChangeAspect="1"/>
          </p:cNvGraphicFramePr>
          <p:nvPr/>
        </p:nvGraphicFramePr>
        <p:xfrm>
          <a:off x="5410200" y="3962400"/>
          <a:ext cx="1325563" cy="449263"/>
        </p:xfrm>
        <a:graphic>
          <a:graphicData uri="http://schemas.openxmlformats.org/presentationml/2006/ole">
            <mc:AlternateContent xmlns:mc="http://schemas.openxmlformats.org/markup-compatibility/2006">
              <mc:Choice xmlns:v="urn:schemas-microsoft-com:vml" Requires="v">
                <p:oleObj spid="_x0000_s923748" name="Equation" r:id="rId4" imgW="711000" imgH="241200" progId="Equation.3">
                  <p:embed/>
                </p:oleObj>
              </mc:Choice>
              <mc:Fallback>
                <p:oleObj name="Equation" r:id="rId4" imgW="711000" imgH="2412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962400"/>
                        <a:ext cx="1325563" cy="44926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923729" name="Group 81"/>
          <p:cNvGrpSpPr>
            <a:grpSpLocks/>
          </p:cNvGrpSpPr>
          <p:nvPr/>
        </p:nvGrpSpPr>
        <p:grpSpPr bwMode="auto">
          <a:xfrm>
            <a:off x="914400" y="914400"/>
            <a:ext cx="5029200" cy="2578100"/>
            <a:chOff x="2736" y="576"/>
            <a:chExt cx="3168" cy="1624"/>
          </a:xfrm>
        </p:grpSpPr>
        <p:sp>
          <p:nvSpPr>
            <p:cNvPr id="923658" name="Rectangle 10"/>
            <p:cNvSpPr>
              <a:spLocks noChangeArrowheads="1"/>
            </p:cNvSpPr>
            <p:nvPr/>
          </p:nvSpPr>
          <p:spPr bwMode="auto">
            <a:xfrm>
              <a:off x="3648" y="624"/>
              <a:ext cx="2256" cy="523"/>
            </a:xfrm>
            <a:prstGeom prst="rect">
              <a:avLst/>
            </a:prstGeom>
            <a:noFill/>
            <a:ln w="12700">
              <a:noFill/>
              <a:miter lim="800000"/>
              <a:headEnd type="none" w="sm" len="sm"/>
              <a:tailEnd type="none" w="sm" len="sm"/>
            </a:ln>
            <a:effectLst/>
          </p:spPr>
          <p:txBody>
            <a:bodyPr>
              <a:spAutoFit/>
            </a:bodyPr>
            <a:lstStyle/>
            <a:p>
              <a:r>
                <a:rPr lang="en-US" sz="2400" b="0" dirty="0">
                  <a:solidFill>
                    <a:schemeClr val="bg2"/>
                  </a:solidFill>
                </a:rPr>
                <a:t>e</a:t>
              </a:r>
              <a:r>
                <a:rPr lang="en-US" sz="2400" b="0" baseline="-25000" dirty="0">
                  <a:solidFill>
                    <a:schemeClr val="bg2"/>
                  </a:solidFill>
                </a:rPr>
                <a:t>l</a:t>
              </a:r>
              <a:r>
                <a:rPr lang="en-US" sz="2400" b="0" dirty="0">
                  <a:solidFill>
                    <a:schemeClr val="bg2"/>
                  </a:solidFill>
                </a:rPr>
                <a:t> lies on all the epipolar lines of the left image</a:t>
              </a:r>
            </a:p>
          </p:txBody>
        </p:sp>
        <p:grpSp>
          <p:nvGrpSpPr>
            <p:cNvPr id="923664" name="Group 16"/>
            <p:cNvGrpSpPr>
              <a:grpSpLocks/>
            </p:cNvGrpSpPr>
            <p:nvPr/>
          </p:nvGrpSpPr>
          <p:grpSpPr bwMode="auto">
            <a:xfrm>
              <a:off x="2736" y="576"/>
              <a:ext cx="2742" cy="1624"/>
              <a:chOff x="2928" y="528"/>
              <a:chExt cx="2742" cy="1624"/>
            </a:xfrm>
          </p:grpSpPr>
          <p:graphicFrame>
            <p:nvGraphicFramePr>
              <p:cNvPr id="923652" name="Object 4"/>
              <p:cNvGraphicFramePr>
                <a:graphicFrameLocks noChangeAspect="1"/>
              </p:cNvGraphicFramePr>
              <p:nvPr/>
            </p:nvGraphicFramePr>
            <p:xfrm>
              <a:off x="2928" y="528"/>
              <a:ext cx="864" cy="309"/>
            </p:xfrm>
            <a:graphic>
              <a:graphicData uri="http://schemas.openxmlformats.org/presentationml/2006/ole">
                <mc:AlternateContent xmlns:mc="http://schemas.openxmlformats.org/markup-compatibility/2006">
                  <mc:Choice xmlns:v="urn:schemas-microsoft-com:vml" Requires="v">
                    <p:oleObj spid="_x0000_s923749" name="Equation" r:id="rId6" imgW="749160" imgH="266400" progId="Equation.3">
                      <p:embed/>
                    </p:oleObj>
                  </mc:Choice>
                  <mc:Fallback>
                    <p:oleObj name="Equation" r:id="rId6" imgW="749160" imgH="2664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528"/>
                            <a:ext cx="864" cy="309"/>
                          </a:xfrm>
                          <a:prstGeom prst="rect">
                            <a:avLst/>
                          </a:prstGeom>
                          <a:solidFill>
                            <a:srgbClr val="FF99CC"/>
                          </a:solidFill>
                        </p:spPr>
                      </p:pic>
                    </p:oleObj>
                  </mc:Fallback>
                </mc:AlternateContent>
              </a:graphicData>
            </a:graphic>
          </p:graphicFrame>
          <p:graphicFrame>
            <p:nvGraphicFramePr>
              <p:cNvPr id="923657" name="Object 9"/>
              <p:cNvGraphicFramePr>
                <a:graphicFrameLocks noChangeAspect="1"/>
              </p:cNvGraphicFramePr>
              <p:nvPr/>
            </p:nvGraphicFramePr>
            <p:xfrm>
              <a:off x="2983" y="1152"/>
              <a:ext cx="849" cy="309"/>
            </p:xfrm>
            <a:graphic>
              <a:graphicData uri="http://schemas.openxmlformats.org/presentationml/2006/ole">
                <mc:AlternateContent xmlns:mc="http://schemas.openxmlformats.org/markup-compatibility/2006">
                  <mc:Choice xmlns:v="urn:schemas-microsoft-com:vml" Requires="v">
                    <p:oleObj spid="_x0000_s923750" name="Equation" r:id="rId8" imgW="736560" imgH="266400" progId="Equation.3">
                      <p:embed/>
                    </p:oleObj>
                  </mc:Choice>
                  <mc:Fallback>
                    <p:oleObj name="Equation" r:id="rId8" imgW="736560" imgH="26640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3" y="1152"/>
                            <a:ext cx="849" cy="309"/>
                          </a:xfrm>
                          <a:prstGeom prst="rect">
                            <a:avLst/>
                          </a:prstGeom>
                          <a:solidFill>
                            <a:srgbClr val="FF99CC"/>
                          </a:solidFill>
                        </p:spPr>
                      </p:pic>
                    </p:oleObj>
                  </mc:Fallback>
                </mc:AlternateContent>
              </a:graphicData>
            </a:graphic>
          </p:graphicFrame>
          <p:sp>
            <p:nvSpPr>
              <p:cNvPr id="923659" name="Rectangle 11"/>
              <p:cNvSpPr>
                <a:spLocks noChangeArrowheads="1"/>
              </p:cNvSpPr>
              <p:nvPr/>
            </p:nvSpPr>
            <p:spPr bwMode="auto">
              <a:xfrm>
                <a:off x="3600" y="1536"/>
                <a:ext cx="2070" cy="288"/>
              </a:xfrm>
              <a:prstGeom prst="rect">
                <a:avLst/>
              </a:prstGeom>
              <a:noFill/>
              <a:ln w="12700">
                <a:noFill/>
                <a:miter lim="800000"/>
                <a:headEnd type="none" w="sm" len="sm"/>
                <a:tailEnd type="none" w="sm" len="sm"/>
              </a:ln>
              <a:effectLst/>
            </p:spPr>
            <p:txBody>
              <a:bodyPr wrap="none">
                <a:spAutoFit/>
              </a:bodyPr>
              <a:lstStyle/>
              <a:p>
                <a:r>
                  <a:rPr lang="en-US" sz="2400" b="0" dirty="0">
                    <a:solidFill>
                      <a:schemeClr val="bg2"/>
                    </a:solidFill>
                  </a:rPr>
                  <a:t>F is not identically zero</a:t>
                </a:r>
              </a:p>
            </p:txBody>
          </p:sp>
          <p:sp>
            <p:nvSpPr>
              <p:cNvPr id="923660" name="Text Box 12"/>
              <p:cNvSpPr txBox="1">
                <a:spLocks noChangeArrowheads="1"/>
              </p:cNvSpPr>
              <p:nvPr/>
            </p:nvSpPr>
            <p:spPr bwMode="auto">
              <a:xfrm>
                <a:off x="4080" y="1200"/>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For every p</a:t>
                </a:r>
                <a:r>
                  <a:rPr lang="en-US" baseline="-25000" dirty="0">
                    <a:solidFill>
                      <a:schemeClr val="bg2"/>
                    </a:solidFill>
                  </a:rPr>
                  <a:t>r</a:t>
                </a:r>
              </a:p>
            </p:txBody>
          </p:sp>
          <p:sp>
            <p:nvSpPr>
              <p:cNvPr id="923661" name="AutoShape 13"/>
              <p:cNvSpPr>
                <a:spLocks noChangeArrowheads="1"/>
              </p:cNvSpPr>
              <p:nvPr/>
            </p:nvSpPr>
            <p:spPr bwMode="auto">
              <a:xfrm>
                <a:off x="3216" y="864"/>
                <a:ext cx="192" cy="240"/>
              </a:xfrm>
              <a:prstGeom prst="downArrow">
                <a:avLst>
                  <a:gd name="adj1" fmla="val 50000"/>
                  <a:gd name="adj2" fmla="val 3125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3662" name="AutoShape 14"/>
              <p:cNvSpPr>
                <a:spLocks noChangeArrowheads="1"/>
              </p:cNvSpPr>
              <p:nvPr/>
            </p:nvSpPr>
            <p:spPr bwMode="auto">
              <a:xfrm>
                <a:off x="3216" y="1536"/>
                <a:ext cx="192" cy="240"/>
              </a:xfrm>
              <a:prstGeom prst="downArrow">
                <a:avLst>
                  <a:gd name="adj1" fmla="val 50000"/>
                  <a:gd name="adj2" fmla="val 3125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23663" name="Object 15"/>
              <p:cNvGraphicFramePr>
                <a:graphicFrameLocks noChangeAspect="1"/>
              </p:cNvGraphicFramePr>
              <p:nvPr/>
            </p:nvGraphicFramePr>
            <p:xfrm>
              <a:off x="3067" y="1901"/>
              <a:ext cx="571" cy="251"/>
            </p:xfrm>
            <a:graphic>
              <a:graphicData uri="http://schemas.openxmlformats.org/presentationml/2006/ole">
                <mc:AlternateContent xmlns:mc="http://schemas.openxmlformats.org/markup-compatibility/2006">
                  <mc:Choice xmlns:v="urn:schemas-microsoft-com:vml" Requires="v">
                    <p:oleObj spid="_x0000_s923751" name="Equation" r:id="rId10" imgW="495000" imgH="215640" progId="Equation.3">
                      <p:embed/>
                    </p:oleObj>
                  </mc:Choice>
                  <mc:Fallback>
                    <p:oleObj name="Equation" r:id="rId10" imgW="495000" imgH="215640" progId="Equation.3">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7" y="1901"/>
                            <a:ext cx="571" cy="251"/>
                          </a:xfrm>
                          <a:prstGeom prst="rect">
                            <a:avLst/>
                          </a:prstGeom>
                          <a:solidFill>
                            <a:srgbClr val="FF99CC"/>
                          </a:solidFill>
                        </p:spPr>
                      </p:pic>
                    </p:oleObj>
                  </mc:Fallback>
                </mc:AlternateContent>
              </a:graphicData>
            </a:graphic>
          </p:graphicFrame>
        </p:grpSp>
      </p:grpSp>
      <p:grpSp>
        <p:nvGrpSpPr>
          <p:cNvPr id="923665" name="Group 17"/>
          <p:cNvGrpSpPr>
            <a:grpSpLocks/>
          </p:cNvGrpSpPr>
          <p:nvPr/>
        </p:nvGrpSpPr>
        <p:grpSpPr bwMode="auto">
          <a:xfrm>
            <a:off x="5867400" y="914400"/>
            <a:ext cx="3276600" cy="2924939"/>
            <a:chOff x="2880" y="752"/>
            <a:chExt cx="2736" cy="2970"/>
          </a:xfrm>
        </p:grpSpPr>
        <p:grpSp>
          <p:nvGrpSpPr>
            <p:cNvPr id="923666" name="Group 18"/>
            <p:cNvGrpSpPr>
              <a:grpSpLocks/>
            </p:cNvGrpSpPr>
            <p:nvPr/>
          </p:nvGrpSpPr>
          <p:grpSpPr bwMode="auto">
            <a:xfrm>
              <a:off x="2880" y="752"/>
              <a:ext cx="2614" cy="2368"/>
              <a:chOff x="2880" y="752"/>
              <a:chExt cx="2614" cy="2368"/>
            </a:xfrm>
          </p:grpSpPr>
          <p:sp>
            <p:nvSpPr>
              <p:cNvPr id="923667" name="Freeform 19"/>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23668" name="Freeform 20"/>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23669" name="Freeform 21"/>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23670" name="Freeform 22"/>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23671" name="Freeform 23"/>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23672" name="Freeform 24"/>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23673" name="Freeform 25"/>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3674" name="Freeform 26"/>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23675" name="Freeform 27"/>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76" name="Freeform 28"/>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23677" name="Freeform 29"/>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23678" name="Freeform 30"/>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23679" name="Freeform 31"/>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3680" name="Freeform 32"/>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23681" name="Freeform 33"/>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3682" name="Freeform 34"/>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83" name="Freeform 35"/>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3684" name="Freeform 36"/>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23685" name="Freeform 37"/>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86" name="Freeform 38"/>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23687" name="Freeform 39"/>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23688" name="Freeform 40"/>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23689" name="Freeform 41"/>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3690" name="Freeform 42"/>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3691" name="Freeform 43"/>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3692" name="Freeform 44"/>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23693" name="Freeform 45"/>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3694" name="Rectangle 46"/>
              <p:cNvSpPr>
                <a:spLocks noChangeArrowheads="1"/>
              </p:cNvSpPr>
              <p:nvPr/>
            </p:nvSpPr>
            <p:spPr bwMode="auto">
              <a:xfrm>
                <a:off x="3116" y="2258"/>
                <a:ext cx="91" cy="219"/>
              </a:xfrm>
              <a:prstGeom prst="rect">
                <a:avLst/>
              </a:prstGeom>
              <a:noFill/>
              <a:ln w="9525">
                <a:noFill/>
                <a:miter lim="800000"/>
                <a:headEnd/>
                <a:tailEnd/>
              </a:ln>
            </p:spPr>
            <p:txBody>
              <a:bodyPr wrap="none" lIns="0" tIns="0" rIns="0" bIns="0">
                <a:spAutoFit/>
              </a:bodyPr>
              <a:lstStyle/>
              <a:p>
                <a:r>
                  <a:rPr lang="en-US" sz="1400">
                    <a:solidFill>
                      <a:schemeClr val="bg2"/>
                    </a:solidFill>
                  </a:rPr>
                  <a:t>p</a:t>
                </a:r>
              </a:p>
            </p:txBody>
          </p:sp>
          <p:sp>
            <p:nvSpPr>
              <p:cNvPr id="923695" name="Rectangle 47"/>
              <p:cNvSpPr>
                <a:spLocks noChangeArrowheads="1"/>
              </p:cNvSpPr>
              <p:nvPr/>
            </p:nvSpPr>
            <p:spPr bwMode="auto">
              <a:xfrm>
                <a:off x="3203" y="2337"/>
                <a:ext cx="41" cy="219"/>
              </a:xfrm>
              <a:prstGeom prst="rect">
                <a:avLst/>
              </a:prstGeom>
              <a:noFill/>
              <a:ln w="9525">
                <a:noFill/>
                <a:miter lim="800000"/>
                <a:headEnd/>
                <a:tailEnd/>
              </a:ln>
            </p:spPr>
            <p:txBody>
              <a:bodyPr wrap="none" lIns="0" tIns="0" rIns="0" bIns="0">
                <a:spAutoFit/>
              </a:bodyPr>
              <a:lstStyle/>
              <a:p>
                <a:r>
                  <a:rPr lang="en-US" sz="1400">
                    <a:solidFill>
                      <a:schemeClr val="bg2"/>
                    </a:solidFill>
                  </a:rPr>
                  <a:t>l</a:t>
                </a:r>
              </a:p>
            </p:txBody>
          </p:sp>
          <p:sp>
            <p:nvSpPr>
              <p:cNvPr id="923696" name="Rectangle 48"/>
              <p:cNvSpPr>
                <a:spLocks noChangeArrowheads="1"/>
              </p:cNvSpPr>
              <p:nvPr/>
            </p:nvSpPr>
            <p:spPr bwMode="auto">
              <a:xfrm>
                <a:off x="5159" y="2250"/>
                <a:ext cx="91" cy="219"/>
              </a:xfrm>
              <a:prstGeom prst="rect">
                <a:avLst/>
              </a:prstGeom>
              <a:noFill/>
              <a:ln w="9525">
                <a:noFill/>
                <a:miter lim="800000"/>
                <a:headEnd/>
                <a:tailEnd/>
              </a:ln>
            </p:spPr>
            <p:txBody>
              <a:bodyPr wrap="none" lIns="0" tIns="0" rIns="0" bIns="0">
                <a:spAutoFit/>
              </a:bodyPr>
              <a:lstStyle/>
              <a:p>
                <a:r>
                  <a:rPr lang="en-US" sz="1400">
                    <a:solidFill>
                      <a:schemeClr val="bg2"/>
                    </a:solidFill>
                  </a:rPr>
                  <a:t>p</a:t>
                </a:r>
              </a:p>
            </p:txBody>
          </p:sp>
          <p:sp>
            <p:nvSpPr>
              <p:cNvPr id="923697" name="Rectangle 49"/>
              <p:cNvSpPr>
                <a:spLocks noChangeArrowheads="1"/>
              </p:cNvSpPr>
              <p:nvPr/>
            </p:nvSpPr>
            <p:spPr bwMode="auto">
              <a:xfrm>
                <a:off x="5238" y="2332"/>
                <a:ext cx="67" cy="250"/>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23698" name="Text Box 50"/>
              <p:cNvSpPr txBox="1">
                <a:spLocks noChangeArrowheads="1"/>
              </p:cNvSpPr>
              <p:nvPr/>
            </p:nvSpPr>
            <p:spPr bwMode="auto">
              <a:xfrm>
                <a:off x="4224" y="752"/>
                <a:ext cx="255" cy="313"/>
              </a:xfrm>
              <a:prstGeom prst="rect">
                <a:avLst/>
              </a:prstGeom>
              <a:noFill/>
              <a:ln w="12700">
                <a:noFill/>
                <a:miter lim="800000"/>
                <a:headEnd type="none" w="sm" len="sm"/>
                <a:tailEnd type="none" w="sm" len="sm"/>
              </a:ln>
              <a:effectLst/>
            </p:spPr>
            <p:txBody>
              <a:bodyPr wrap="none">
                <a:spAutoFit/>
              </a:bodyPr>
              <a:lstStyle/>
              <a:p>
                <a:r>
                  <a:rPr lang="en-US" sz="1400">
                    <a:solidFill>
                      <a:schemeClr val="bg2"/>
                    </a:solidFill>
                  </a:rPr>
                  <a:t>P</a:t>
                </a:r>
              </a:p>
            </p:txBody>
          </p:sp>
          <p:sp>
            <p:nvSpPr>
              <p:cNvPr id="923699" name="Oval 51"/>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0" name="Oval 52"/>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1" name="Oval 53"/>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2" name="Line 54"/>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3" name="Freeform 55"/>
              <p:cNvSpPr>
                <a:spLocks/>
              </p:cNvSpPr>
              <p:nvPr/>
            </p:nvSpPr>
            <p:spPr bwMode="auto">
              <a:xfrm>
                <a:off x="3648" y="292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23704" name="Freeform 56"/>
              <p:cNvSpPr>
                <a:spLocks/>
              </p:cNvSpPr>
              <p:nvPr/>
            </p:nvSpPr>
            <p:spPr bwMode="auto">
              <a:xfrm>
                <a:off x="4656" y="293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23705" name="Line 57"/>
              <p:cNvSpPr>
                <a:spLocks noChangeShapeType="1"/>
              </p:cNvSpPr>
              <p:nvPr/>
            </p:nvSpPr>
            <p:spPr bwMode="auto">
              <a:xfrm>
                <a:off x="2928"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23706" name="Line 58"/>
              <p:cNvSpPr>
                <a:spLocks noChangeShapeType="1"/>
              </p:cNvSpPr>
              <p:nvPr/>
            </p:nvSpPr>
            <p:spPr bwMode="auto">
              <a:xfrm flipH="1">
                <a:off x="4704"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23707" name="Line 59"/>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8" name="Line 60"/>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9" name="Line 61"/>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3710" name="Line 62"/>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3711" name="Line 63"/>
              <p:cNvSpPr>
                <a:spLocks noChangeShapeType="1"/>
              </p:cNvSpPr>
              <p:nvPr/>
            </p:nvSpPr>
            <p:spPr bwMode="auto">
              <a:xfrm flipH="1" flipV="1">
                <a:off x="5136" y="2448"/>
                <a:ext cx="288" cy="528"/>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23712" name="Line 64"/>
              <p:cNvSpPr>
                <a:spLocks noChangeShapeType="1"/>
              </p:cNvSpPr>
              <p:nvPr/>
            </p:nvSpPr>
            <p:spPr bwMode="auto">
              <a:xfrm flipH="1" flipV="1">
                <a:off x="4352" y="1039"/>
                <a:ext cx="685" cy="1260"/>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23713" name="Line 65"/>
              <p:cNvSpPr>
                <a:spLocks noChangeShapeType="1"/>
              </p:cNvSpPr>
              <p:nvPr/>
            </p:nvSpPr>
            <p:spPr bwMode="auto">
              <a:xfrm>
                <a:off x="3216" y="2304"/>
                <a:ext cx="553" cy="779"/>
              </a:xfrm>
              <a:prstGeom prst="line">
                <a:avLst/>
              </a:prstGeom>
              <a:noFill/>
              <a:ln w="22225">
                <a:solidFill>
                  <a:srgbClr val="FFFF00"/>
                </a:solidFill>
                <a:prstDash val="dash"/>
                <a:round/>
                <a:headEnd type="none" w="sm" len="sm"/>
                <a:tailEnd type="none" w="sm" len="sm"/>
              </a:ln>
              <a:effectLst/>
            </p:spPr>
            <p:txBody>
              <a:bodyPr/>
              <a:lstStyle/>
              <a:p>
                <a:endParaRPr lang="en-US">
                  <a:solidFill>
                    <a:schemeClr val="bg2"/>
                  </a:solidFill>
                </a:endParaRPr>
              </a:p>
            </p:txBody>
          </p:sp>
          <p:sp>
            <p:nvSpPr>
              <p:cNvPr id="923714" name="Line 66"/>
              <p:cNvSpPr>
                <a:spLocks noChangeShapeType="1"/>
              </p:cNvSpPr>
              <p:nvPr/>
            </p:nvSpPr>
            <p:spPr bwMode="auto">
              <a:xfrm flipH="1">
                <a:off x="4608" y="2214"/>
                <a:ext cx="625" cy="858"/>
              </a:xfrm>
              <a:prstGeom prst="line">
                <a:avLst/>
              </a:prstGeom>
              <a:noFill/>
              <a:ln w="22225">
                <a:solidFill>
                  <a:srgbClr val="FF00FF"/>
                </a:solidFill>
                <a:prstDash val="dash"/>
                <a:round/>
                <a:headEnd type="none" w="sm" len="sm"/>
                <a:tailEnd type="none" w="sm" len="sm"/>
              </a:ln>
              <a:effectLst/>
            </p:spPr>
            <p:txBody>
              <a:bodyPr/>
              <a:lstStyle/>
              <a:p>
                <a:endParaRPr lang="en-US">
                  <a:solidFill>
                    <a:schemeClr val="bg2"/>
                  </a:solidFill>
                </a:endParaRPr>
              </a:p>
            </p:txBody>
          </p:sp>
        </p:grpSp>
        <p:sp>
          <p:nvSpPr>
            <p:cNvPr id="923715" name="Text Box 67"/>
            <p:cNvSpPr txBox="1">
              <a:spLocks noChangeArrowheads="1"/>
            </p:cNvSpPr>
            <p:nvPr/>
          </p:nvSpPr>
          <p:spPr bwMode="auto">
            <a:xfrm>
              <a:off x="2880" y="3023"/>
              <a:ext cx="335"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O</a:t>
              </a:r>
              <a:r>
                <a:rPr lang="en-US" sz="1400" baseline="-25000">
                  <a:solidFill>
                    <a:schemeClr val="bg2"/>
                  </a:solidFill>
                </a:rPr>
                <a:t>l</a:t>
              </a:r>
            </a:p>
          </p:txBody>
        </p:sp>
        <p:sp>
          <p:nvSpPr>
            <p:cNvPr id="923716" name="Text Box 68"/>
            <p:cNvSpPr txBox="1">
              <a:spLocks noChangeArrowheads="1"/>
            </p:cNvSpPr>
            <p:nvPr/>
          </p:nvSpPr>
          <p:spPr bwMode="auto">
            <a:xfrm>
              <a:off x="5281" y="3072"/>
              <a:ext cx="335"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O</a:t>
              </a:r>
              <a:r>
                <a:rPr lang="en-US" sz="1400" baseline="-25000">
                  <a:solidFill>
                    <a:schemeClr val="bg2"/>
                  </a:solidFill>
                </a:rPr>
                <a:t>r</a:t>
              </a:r>
            </a:p>
          </p:txBody>
        </p:sp>
        <p:sp>
          <p:nvSpPr>
            <p:cNvPr id="923717" name="Text Box 69"/>
            <p:cNvSpPr txBox="1">
              <a:spLocks noChangeArrowheads="1"/>
            </p:cNvSpPr>
            <p:nvPr/>
          </p:nvSpPr>
          <p:spPr bwMode="auto">
            <a:xfrm>
              <a:off x="3408" y="3023"/>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a:t>
              </a:r>
              <a:r>
                <a:rPr lang="en-US" sz="1400" baseline="-25000">
                  <a:solidFill>
                    <a:schemeClr val="bg2"/>
                  </a:solidFill>
                </a:rPr>
                <a:t>l</a:t>
              </a:r>
            </a:p>
          </p:txBody>
        </p:sp>
        <p:sp>
          <p:nvSpPr>
            <p:cNvPr id="923718" name="Text Box 70"/>
            <p:cNvSpPr txBox="1">
              <a:spLocks noChangeArrowheads="1"/>
            </p:cNvSpPr>
            <p:nvPr/>
          </p:nvSpPr>
          <p:spPr bwMode="auto">
            <a:xfrm>
              <a:off x="4656" y="3023"/>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a:t>
              </a:r>
              <a:r>
                <a:rPr lang="en-US" sz="1400" baseline="-25000">
                  <a:solidFill>
                    <a:schemeClr val="bg2"/>
                  </a:solidFill>
                </a:rPr>
                <a:t>r</a:t>
              </a:r>
            </a:p>
          </p:txBody>
        </p:sp>
        <p:sp>
          <p:nvSpPr>
            <p:cNvPr id="923719" name="Text Box 71"/>
            <p:cNvSpPr txBox="1">
              <a:spLocks noChangeArrowheads="1"/>
            </p:cNvSpPr>
            <p:nvPr/>
          </p:nvSpPr>
          <p:spPr bwMode="auto">
            <a:xfrm>
              <a:off x="3840" y="1150"/>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P</a:t>
              </a:r>
              <a:r>
                <a:rPr lang="en-US" sz="1400" baseline="-25000">
                  <a:solidFill>
                    <a:schemeClr val="bg2"/>
                  </a:solidFill>
                </a:rPr>
                <a:t>l</a:t>
              </a:r>
            </a:p>
          </p:txBody>
        </p:sp>
        <p:sp>
          <p:nvSpPr>
            <p:cNvPr id="923720" name="Text Box 72"/>
            <p:cNvSpPr txBox="1">
              <a:spLocks noChangeArrowheads="1"/>
            </p:cNvSpPr>
            <p:nvPr/>
          </p:nvSpPr>
          <p:spPr bwMode="auto">
            <a:xfrm>
              <a:off x="4609" y="1150"/>
              <a:ext cx="335"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P</a:t>
              </a:r>
              <a:r>
                <a:rPr lang="en-US" sz="1400" baseline="-25000">
                  <a:solidFill>
                    <a:schemeClr val="bg2"/>
                  </a:solidFill>
                </a:rPr>
                <a:t>r</a:t>
              </a:r>
            </a:p>
          </p:txBody>
        </p:sp>
        <p:sp>
          <p:nvSpPr>
            <p:cNvPr id="923721" name="Text Box 73"/>
            <p:cNvSpPr txBox="1">
              <a:spLocks noChangeArrowheads="1"/>
            </p:cNvSpPr>
            <p:nvPr/>
          </p:nvSpPr>
          <p:spPr bwMode="auto">
            <a:xfrm>
              <a:off x="2880" y="1487"/>
              <a:ext cx="1200"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Epipolar Plane</a:t>
              </a:r>
              <a:endParaRPr lang="en-US" sz="1400" baseline="-25000">
                <a:solidFill>
                  <a:schemeClr val="bg2"/>
                </a:solidFill>
              </a:endParaRPr>
            </a:p>
          </p:txBody>
        </p:sp>
        <p:sp>
          <p:nvSpPr>
            <p:cNvPr id="923722" name="Text Box 74"/>
            <p:cNvSpPr txBox="1">
              <a:spLocks noChangeArrowheads="1"/>
            </p:cNvSpPr>
            <p:nvPr/>
          </p:nvSpPr>
          <p:spPr bwMode="auto">
            <a:xfrm>
              <a:off x="3600" y="2066"/>
              <a:ext cx="1199"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Epipolar Lines</a:t>
              </a:r>
              <a:endParaRPr lang="en-US" sz="1400" baseline="-25000">
                <a:solidFill>
                  <a:schemeClr val="bg2"/>
                </a:solidFill>
              </a:endParaRPr>
            </a:p>
          </p:txBody>
        </p:sp>
        <p:sp>
          <p:nvSpPr>
            <p:cNvPr id="923723" name="Text Box 75"/>
            <p:cNvSpPr txBox="1">
              <a:spLocks noChangeArrowheads="1"/>
            </p:cNvSpPr>
            <p:nvPr/>
          </p:nvSpPr>
          <p:spPr bwMode="auto">
            <a:xfrm>
              <a:off x="3840" y="3409"/>
              <a:ext cx="864"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Epipoles</a:t>
              </a:r>
              <a:endParaRPr lang="en-US" sz="1400" baseline="-25000">
                <a:solidFill>
                  <a:schemeClr val="bg2"/>
                </a:solidFill>
              </a:endParaRPr>
            </a:p>
          </p:txBody>
        </p:sp>
        <p:sp>
          <p:nvSpPr>
            <p:cNvPr id="923724" name="Line 76"/>
            <p:cNvSpPr>
              <a:spLocks noChangeShapeType="1"/>
            </p:cNvSpPr>
            <p:nvPr/>
          </p:nvSpPr>
          <p:spPr bwMode="auto">
            <a:xfrm>
              <a:off x="3552" y="1680"/>
              <a:ext cx="672" cy="96"/>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5" name="Line 77"/>
            <p:cNvSpPr>
              <a:spLocks noChangeShapeType="1"/>
            </p:cNvSpPr>
            <p:nvPr/>
          </p:nvSpPr>
          <p:spPr bwMode="auto">
            <a:xfrm flipH="1">
              <a:off x="3504"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6" name="Line 78"/>
            <p:cNvSpPr>
              <a:spLocks noChangeShapeType="1"/>
            </p:cNvSpPr>
            <p:nvPr/>
          </p:nvSpPr>
          <p:spPr bwMode="auto">
            <a:xfrm>
              <a:off x="4272"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7" name="Line 79"/>
            <p:cNvSpPr>
              <a:spLocks noChangeShapeType="1"/>
            </p:cNvSpPr>
            <p:nvPr/>
          </p:nvSpPr>
          <p:spPr bwMode="auto">
            <a:xfrm flipV="1">
              <a:off x="4416" y="3084"/>
              <a:ext cx="198" cy="372"/>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8" name="Line 80"/>
            <p:cNvSpPr>
              <a:spLocks noChangeShapeType="1"/>
            </p:cNvSpPr>
            <p:nvPr/>
          </p:nvSpPr>
          <p:spPr bwMode="auto">
            <a:xfrm flipH="1" flipV="1">
              <a:off x="3696" y="3072"/>
              <a:ext cx="144" cy="384"/>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r>
              <a:rPr lang="en-US"/>
              <a:t>Break</a:t>
            </a:r>
          </a:p>
        </p:txBody>
      </p:sp>
      <p:sp>
        <p:nvSpPr>
          <p:cNvPr id="1024003" name="Rectangle 3"/>
          <p:cNvSpPr>
            <a:spLocks noGrp="1" noChangeArrowheads="1"/>
          </p:cNvSpPr>
          <p:nvPr>
            <p:ph type="body" idx="1"/>
          </p:nvPr>
        </p:nvSpPr>
        <p:spPr/>
        <p:txBody>
          <a:bodyPr/>
          <a:lstStyle/>
          <a:p>
            <a:r>
              <a:rPr lang="en-US" sz="2000" dirty="0"/>
              <a:t>Homework #4 online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5181600" y="285750"/>
            <a:ext cx="3924300" cy="609600"/>
          </a:xfrm>
        </p:spPr>
        <p:txBody>
          <a:bodyPr/>
          <a:lstStyle/>
          <a:p>
            <a:r>
              <a:rPr lang="en-US" dirty="0"/>
              <a:t>Stereo Rectification</a:t>
            </a:r>
          </a:p>
        </p:txBody>
      </p:sp>
      <p:sp>
        <p:nvSpPr>
          <p:cNvPr id="925699" name="Rectangle 3"/>
          <p:cNvSpPr>
            <a:spLocks noGrp="1" noChangeArrowheads="1"/>
          </p:cNvSpPr>
          <p:nvPr>
            <p:ph type="body" idx="1"/>
          </p:nvPr>
        </p:nvSpPr>
        <p:spPr>
          <a:xfrm>
            <a:off x="381000" y="4648200"/>
            <a:ext cx="8077200" cy="1752600"/>
          </a:xfrm>
          <a:noFill/>
          <a:ln/>
        </p:spPr>
        <p:txBody>
          <a:bodyPr/>
          <a:lstStyle/>
          <a:p>
            <a:r>
              <a:rPr lang="en-US" sz="2000" dirty="0"/>
              <a:t>Rectification </a:t>
            </a:r>
          </a:p>
          <a:p>
            <a:pPr lvl="1"/>
            <a:r>
              <a:rPr lang="en-US" sz="2000" dirty="0"/>
              <a:t>Given a stereo pair, the intrinsic and extrinsic parameters, find the image transformation to achieve a stereo system of horizontal epipolar lines</a:t>
            </a:r>
          </a:p>
          <a:p>
            <a:pPr lvl="1"/>
            <a:r>
              <a:rPr lang="en-US" sz="2000" dirty="0">
                <a:solidFill>
                  <a:srgbClr val="D82204"/>
                </a:solidFill>
              </a:rPr>
              <a:t>A simple algorithm:  Assuming calibrated stereo cameras</a:t>
            </a:r>
          </a:p>
          <a:p>
            <a:endParaRPr lang="en-US" sz="2000" dirty="0">
              <a:solidFill>
                <a:srgbClr val="D82204"/>
              </a:solidFill>
            </a:endParaRPr>
          </a:p>
        </p:txBody>
      </p:sp>
      <p:grpSp>
        <p:nvGrpSpPr>
          <p:cNvPr id="925768" name="Group 72"/>
          <p:cNvGrpSpPr>
            <a:grpSpLocks/>
          </p:cNvGrpSpPr>
          <p:nvPr/>
        </p:nvGrpSpPr>
        <p:grpSpPr bwMode="auto">
          <a:xfrm>
            <a:off x="3048000" y="914400"/>
            <a:ext cx="5943600" cy="4100513"/>
            <a:chOff x="2016" y="576"/>
            <a:chExt cx="3744" cy="2583"/>
          </a:xfrm>
        </p:grpSpPr>
        <p:sp>
          <p:nvSpPr>
            <p:cNvPr id="925702" name="Rectangle 6"/>
            <p:cNvSpPr>
              <a:spLocks noChangeArrowheads="1"/>
            </p:cNvSpPr>
            <p:nvPr/>
          </p:nvSpPr>
          <p:spPr bwMode="auto">
            <a:xfrm>
              <a:off x="4656" y="2016"/>
              <a:ext cx="1104" cy="768"/>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25703" name="Rectangle 7"/>
            <p:cNvSpPr>
              <a:spLocks noChangeArrowheads="1"/>
            </p:cNvSpPr>
            <p:nvPr/>
          </p:nvSpPr>
          <p:spPr bwMode="auto">
            <a:xfrm>
              <a:off x="2304" y="2064"/>
              <a:ext cx="1056" cy="768"/>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25704" name="Freeform 8"/>
            <p:cNvSpPr>
              <a:spLocks/>
            </p:cNvSpPr>
            <p:nvPr/>
          </p:nvSpPr>
          <p:spPr bwMode="auto">
            <a:xfrm>
              <a:off x="3899" y="819"/>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25705" name="Freeform 9"/>
            <p:cNvSpPr>
              <a:spLocks/>
            </p:cNvSpPr>
            <p:nvPr/>
          </p:nvSpPr>
          <p:spPr bwMode="auto">
            <a:xfrm>
              <a:off x="3906" y="873"/>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25706" name="Freeform 10"/>
            <p:cNvSpPr>
              <a:spLocks/>
            </p:cNvSpPr>
            <p:nvPr/>
          </p:nvSpPr>
          <p:spPr bwMode="auto">
            <a:xfrm>
              <a:off x="3892" y="853"/>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25707" name="Freeform 11"/>
            <p:cNvSpPr>
              <a:spLocks/>
            </p:cNvSpPr>
            <p:nvPr/>
          </p:nvSpPr>
          <p:spPr bwMode="auto">
            <a:xfrm>
              <a:off x="3892" y="826"/>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25708" name="Freeform 12"/>
            <p:cNvSpPr>
              <a:spLocks/>
            </p:cNvSpPr>
            <p:nvPr/>
          </p:nvSpPr>
          <p:spPr bwMode="auto">
            <a:xfrm>
              <a:off x="3899" y="813"/>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5709" name="Freeform 13"/>
            <p:cNvSpPr>
              <a:spLocks/>
            </p:cNvSpPr>
            <p:nvPr/>
          </p:nvSpPr>
          <p:spPr bwMode="auto">
            <a:xfrm>
              <a:off x="4701" y="2230"/>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25710" name="Freeform 14"/>
            <p:cNvSpPr>
              <a:spLocks/>
            </p:cNvSpPr>
            <p:nvPr/>
          </p:nvSpPr>
          <p:spPr bwMode="auto">
            <a:xfrm>
              <a:off x="4748" y="2245"/>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11" name="Freeform 15"/>
            <p:cNvSpPr>
              <a:spLocks/>
            </p:cNvSpPr>
            <p:nvPr/>
          </p:nvSpPr>
          <p:spPr bwMode="auto">
            <a:xfrm>
              <a:off x="4728" y="2258"/>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25712" name="Freeform 16"/>
            <p:cNvSpPr>
              <a:spLocks/>
            </p:cNvSpPr>
            <p:nvPr/>
          </p:nvSpPr>
          <p:spPr bwMode="auto">
            <a:xfrm>
              <a:off x="4708" y="2258"/>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3" name="Freeform 17"/>
            <p:cNvSpPr>
              <a:spLocks/>
            </p:cNvSpPr>
            <p:nvPr/>
          </p:nvSpPr>
          <p:spPr bwMode="auto">
            <a:xfrm>
              <a:off x="4695" y="2245"/>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4" name="Freeform 18"/>
            <p:cNvSpPr>
              <a:spLocks/>
            </p:cNvSpPr>
            <p:nvPr/>
          </p:nvSpPr>
          <p:spPr bwMode="auto">
            <a:xfrm>
              <a:off x="4695" y="2225"/>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5" name="Freeform 19"/>
            <p:cNvSpPr>
              <a:spLocks/>
            </p:cNvSpPr>
            <p:nvPr/>
          </p:nvSpPr>
          <p:spPr bwMode="auto">
            <a:xfrm>
              <a:off x="4708" y="2212"/>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25716" name="Freeform 20"/>
            <p:cNvSpPr>
              <a:spLocks/>
            </p:cNvSpPr>
            <p:nvPr/>
          </p:nvSpPr>
          <p:spPr bwMode="auto">
            <a:xfrm>
              <a:off x="4700" y="2234"/>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5717" name="Freeform 21"/>
            <p:cNvSpPr>
              <a:spLocks/>
            </p:cNvSpPr>
            <p:nvPr/>
          </p:nvSpPr>
          <p:spPr bwMode="auto">
            <a:xfrm>
              <a:off x="4748" y="2219"/>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18" name="Freeform 22"/>
            <p:cNvSpPr>
              <a:spLocks/>
            </p:cNvSpPr>
            <p:nvPr/>
          </p:nvSpPr>
          <p:spPr bwMode="auto">
            <a:xfrm>
              <a:off x="4748" y="2245"/>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5719" name="Freeform 23"/>
            <p:cNvSpPr>
              <a:spLocks/>
            </p:cNvSpPr>
            <p:nvPr/>
          </p:nvSpPr>
          <p:spPr bwMode="auto">
            <a:xfrm>
              <a:off x="2897" y="2245"/>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25720" name="Freeform 24"/>
            <p:cNvSpPr>
              <a:spLocks/>
            </p:cNvSpPr>
            <p:nvPr/>
          </p:nvSpPr>
          <p:spPr bwMode="auto">
            <a:xfrm>
              <a:off x="2944" y="2272"/>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21" name="Freeform 25"/>
            <p:cNvSpPr>
              <a:spLocks/>
            </p:cNvSpPr>
            <p:nvPr/>
          </p:nvSpPr>
          <p:spPr bwMode="auto">
            <a:xfrm>
              <a:off x="2924" y="2292"/>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25722" name="Freeform 26"/>
            <p:cNvSpPr>
              <a:spLocks/>
            </p:cNvSpPr>
            <p:nvPr/>
          </p:nvSpPr>
          <p:spPr bwMode="auto">
            <a:xfrm>
              <a:off x="2904" y="2292"/>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25723" name="Freeform 27"/>
            <p:cNvSpPr>
              <a:spLocks/>
            </p:cNvSpPr>
            <p:nvPr/>
          </p:nvSpPr>
          <p:spPr bwMode="auto">
            <a:xfrm>
              <a:off x="2891" y="2272"/>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25724" name="Freeform 28"/>
            <p:cNvSpPr>
              <a:spLocks/>
            </p:cNvSpPr>
            <p:nvPr/>
          </p:nvSpPr>
          <p:spPr bwMode="auto">
            <a:xfrm>
              <a:off x="2891" y="2252"/>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5725" name="Freeform 29"/>
            <p:cNvSpPr>
              <a:spLocks/>
            </p:cNvSpPr>
            <p:nvPr/>
          </p:nvSpPr>
          <p:spPr bwMode="auto">
            <a:xfrm>
              <a:off x="2904" y="2239"/>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5726" name="Freeform 30"/>
            <p:cNvSpPr>
              <a:spLocks/>
            </p:cNvSpPr>
            <p:nvPr/>
          </p:nvSpPr>
          <p:spPr bwMode="auto">
            <a:xfrm>
              <a:off x="2924" y="2239"/>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5727" name="Freeform 31"/>
            <p:cNvSpPr>
              <a:spLocks/>
            </p:cNvSpPr>
            <p:nvPr/>
          </p:nvSpPr>
          <p:spPr bwMode="auto">
            <a:xfrm>
              <a:off x="2944" y="2245"/>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25728" name="Freeform 32"/>
            <p:cNvSpPr>
              <a:spLocks/>
            </p:cNvSpPr>
            <p:nvPr/>
          </p:nvSpPr>
          <p:spPr bwMode="auto">
            <a:xfrm>
              <a:off x="2944" y="2272"/>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5729" name="Rectangle 33"/>
            <p:cNvSpPr>
              <a:spLocks noChangeArrowheads="1"/>
            </p:cNvSpPr>
            <p:nvPr/>
          </p:nvSpPr>
          <p:spPr bwMode="auto">
            <a:xfrm>
              <a:off x="2697" y="2132"/>
              <a:ext cx="114"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25730" name="Rectangle 34"/>
            <p:cNvSpPr>
              <a:spLocks noChangeArrowheads="1"/>
            </p:cNvSpPr>
            <p:nvPr/>
          </p:nvSpPr>
          <p:spPr bwMode="auto">
            <a:xfrm>
              <a:off x="2818" y="2192"/>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25731" name="Rectangle 35"/>
            <p:cNvSpPr>
              <a:spLocks noChangeArrowheads="1"/>
            </p:cNvSpPr>
            <p:nvPr/>
          </p:nvSpPr>
          <p:spPr bwMode="auto">
            <a:xfrm>
              <a:off x="4752" y="2064"/>
              <a:ext cx="192" cy="154"/>
            </a:xfrm>
            <a:prstGeom prst="rect">
              <a:avLst/>
            </a:prstGeom>
            <a:noFill/>
            <a:ln w="9525">
              <a:noFill/>
              <a:miter lim="800000"/>
              <a:headEnd/>
              <a:tailEnd/>
            </a:ln>
          </p:spPr>
          <p:txBody>
            <a:bodyPr lIns="0" tIns="0" rIns="0" bIns="0">
              <a:spAutoFit/>
            </a:bodyPr>
            <a:lstStyle/>
            <a:p>
              <a:r>
                <a:rPr lang="en-US" sz="1600">
                  <a:solidFill>
                    <a:schemeClr val="bg2"/>
                  </a:solidFill>
                </a:rPr>
                <a:t>p’</a:t>
              </a:r>
              <a:endParaRPr lang="en-US">
                <a:solidFill>
                  <a:schemeClr val="bg2"/>
                </a:solidFill>
              </a:endParaRPr>
            </a:p>
          </p:txBody>
        </p:sp>
        <p:sp>
          <p:nvSpPr>
            <p:cNvPr id="925732" name="Rectangle 36"/>
            <p:cNvSpPr>
              <a:spLocks noChangeArrowheads="1"/>
            </p:cNvSpPr>
            <p:nvPr/>
          </p:nvSpPr>
          <p:spPr bwMode="auto">
            <a:xfrm>
              <a:off x="4800" y="2112"/>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25733" name="Text Box 37"/>
            <p:cNvSpPr txBox="1">
              <a:spLocks noChangeArrowheads="1"/>
            </p:cNvSpPr>
            <p:nvPr/>
          </p:nvSpPr>
          <p:spPr bwMode="auto">
            <a:xfrm>
              <a:off x="3840" y="576"/>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25734" name="Oval 38"/>
            <p:cNvSpPr>
              <a:spLocks noChangeArrowheads="1"/>
            </p:cNvSpPr>
            <p:nvPr/>
          </p:nvSpPr>
          <p:spPr bwMode="auto">
            <a:xfrm>
              <a:off x="2496" y="2784"/>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5" name="Oval 39"/>
            <p:cNvSpPr>
              <a:spLocks noChangeArrowheads="1"/>
            </p:cNvSpPr>
            <p:nvPr/>
          </p:nvSpPr>
          <p:spPr bwMode="auto">
            <a:xfrm>
              <a:off x="5014" y="2789"/>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6" name="Oval 40"/>
            <p:cNvSpPr>
              <a:spLocks noChangeArrowheads="1"/>
            </p:cNvSpPr>
            <p:nvPr/>
          </p:nvSpPr>
          <p:spPr bwMode="auto">
            <a:xfrm>
              <a:off x="3888" y="816"/>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7" name="Line 41"/>
            <p:cNvSpPr>
              <a:spLocks noChangeShapeType="1"/>
            </p:cNvSpPr>
            <p:nvPr/>
          </p:nvSpPr>
          <p:spPr bwMode="auto">
            <a:xfrm flipV="1">
              <a:off x="2544" y="885"/>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5738" name="Line 42"/>
            <p:cNvSpPr>
              <a:spLocks noChangeShapeType="1"/>
            </p:cNvSpPr>
            <p:nvPr/>
          </p:nvSpPr>
          <p:spPr bwMode="auto">
            <a:xfrm flipH="1" flipV="1">
              <a:off x="3936" y="864"/>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5739" name="Line 43"/>
            <p:cNvSpPr>
              <a:spLocks noChangeShapeType="1"/>
            </p:cNvSpPr>
            <p:nvPr/>
          </p:nvSpPr>
          <p:spPr bwMode="auto">
            <a:xfrm flipV="1">
              <a:off x="2535" y="2266"/>
              <a:ext cx="411" cy="57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5740" name="Line 44"/>
            <p:cNvSpPr>
              <a:spLocks noChangeShapeType="1"/>
            </p:cNvSpPr>
            <p:nvPr/>
          </p:nvSpPr>
          <p:spPr bwMode="auto">
            <a:xfrm flipV="1">
              <a:off x="3017" y="889"/>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5741" name="Line 45"/>
            <p:cNvSpPr>
              <a:spLocks noChangeShapeType="1"/>
            </p:cNvSpPr>
            <p:nvPr/>
          </p:nvSpPr>
          <p:spPr bwMode="auto">
            <a:xfrm flipH="1" flipV="1">
              <a:off x="4725" y="2267"/>
              <a:ext cx="315" cy="565"/>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25742" name="Line 46"/>
            <p:cNvSpPr>
              <a:spLocks noChangeShapeType="1"/>
            </p:cNvSpPr>
            <p:nvPr/>
          </p:nvSpPr>
          <p:spPr bwMode="auto">
            <a:xfrm flipH="1" flipV="1">
              <a:off x="3968" y="895"/>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25743" name="Text Box 47"/>
            <p:cNvSpPr txBox="1">
              <a:spLocks noChangeArrowheads="1"/>
            </p:cNvSpPr>
            <p:nvPr/>
          </p:nvSpPr>
          <p:spPr bwMode="auto">
            <a:xfrm>
              <a:off x="2496" y="288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25744" name="Text Box 48"/>
            <p:cNvSpPr txBox="1">
              <a:spLocks noChangeArrowheads="1"/>
            </p:cNvSpPr>
            <p:nvPr/>
          </p:nvSpPr>
          <p:spPr bwMode="auto">
            <a:xfrm>
              <a:off x="4896" y="292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25745" name="Text Box 49"/>
            <p:cNvSpPr txBox="1">
              <a:spLocks noChangeArrowheads="1"/>
            </p:cNvSpPr>
            <p:nvPr/>
          </p:nvSpPr>
          <p:spPr bwMode="auto">
            <a:xfrm>
              <a:off x="4512" y="283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25746" name="Text Box 50"/>
            <p:cNvSpPr txBox="1">
              <a:spLocks noChangeArrowheads="1"/>
            </p:cNvSpPr>
            <p:nvPr/>
          </p:nvSpPr>
          <p:spPr bwMode="auto">
            <a:xfrm>
              <a:off x="3456" y="10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25747" name="Text Box 51"/>
            <p:cNvSpPr txBox="1">
              <a:spLocks noChangeArrowheads="1"/>
            </p:cNvSpPr>
            <p:nvPr/>
          </p:nvSpPr>
          <p:spPr bwMode="auto">
            <a:xfrm>
              <a:off x="4224" y="10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25748" name="Text Box 52"/>
            <p:cNvSpPr txBox="1">
              <a:spLocks noChangeArrowheads="1"/>
            </p:cNvSpPr>
            <p:nvPr/>
          </p:nvSpPr>
          <p:spPr bwMode="auto">
            <a:xfrm>
              <a:off x="2832" y="249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25749" name="Text Box 53"/>
            <p:cNvSpPr txBox="1">
              <a:spLocks noChangeArrowheads="1"/>
            </p:cNvSpPr>
            <p:nvPr/>
          </p:nvSpPr>
          <p:spPr bwMode="auto">
            <a:xfrm>
              <a:off x="2304" y="225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25750" name="Text Box 54"/>
            <p:cNvSpPr txBox="1">
              <a:spLocks noChangeArrowheads="1"/>
            </p:cNvSpPr>
            <p:nvPr/>
          </p:nvSpPr>
          <p:spPr bwMode="auto">
            <a:xfrm>
              <a:off x="4848" y="2304"/>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25753" name="Line 57"/>
            <p:cNvSpPr>
              <a:spLocks noChangeShapeType="1"/>
            </p:cNvSpPr>
            <p:nvPr/>
          </p:nvSpPr>
          <p:spPr bwMode="auto">
            <a:xfrm>
              <a:off x="2544" y="2832"/>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25754" name="Text Box 58"/>
            <p:cNvSpPr txBox="1">
              <a:spLocks noChangeArrowheads="1"/>
            </p:cNvSpPr>
            <p:nvPr/>
          </p:nvSpPr>
          <p:spPr bwMode="auto">
            <a:xfrm>
              <a:off x="2736"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25755" name="Line 59"/>
            <p:cNvSpPr>
              <a:spLocks noChangeShapeType="1"/>
            </p:cNvSpPr>
            <p:nvPr/>
          </p:nvSpPr>
          <p:spPr bwMode="auto">
            <a:xfrm flipH="1" flipV="1">
              <a:off x="2160" y="2832"/>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56" name="Text Box 60"/>
            <p:cNvSpPr txBox="1">
              <a:spLocks noChangeArrowheads="1"/>
            </p:cNvSpPr>
            <p:nvPr/>
          </p:nvSpPr>
          <p:spPr bwMode="auto">
            <a:xfrm>
              <a:off x="2016" y="283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25757" name="Line 61"/>
            <p:cNvSpPr>
              <a:spLocks noChangeShapeType="1"/>
            </p:cNvSpPr>
            <p:nvPr/>
          </p:nvSpPr>
          <p:spPr bwMode="auto">
            <a:xfrm flipH="1" flipV="1">
              <a:off x="2544" y="2448"/>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58" name="Line 62"/>
            <p:cNvSpPr>
              <a:spLocks noChangeShapeType="1"/>
            </p:cNvSpPr>
            <p:nvPr/>
          </p:nvSpPr>
          <p:spPr bwMode="auto">
            <a:xfrm flipV="1">
              <a:off x="2544" y="2544"/>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0" name="Line 64"/>
            <p:cNvSpPr>
              <a:spLocks noChangeShapeType="1"/>
            </p:cNvSpPr>
            <p:nvPr/>
          </p:nvSpPr>
          <p:spPr bwMode="auto">
            <a:xfrm flipH="1" flipV="1">
              <a:off x="4704" y="2832"/>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1" name="Line 65"/>
            <p:cNvSpPr>
              <a:spLocks noChangeShapeType="1"/>
            </p:cNvSpPr>
            <p:nvPr/>
          </p:nvSpPr>
          <p:spPr bwMode="auto">
            <a:xfrm flipH="1" flipV="1">
              <a:off x="5039" y="2441"/>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2" name="Line 66"/>
            <p:cNvSpPr>
              <a:spLocks noChangeShapeType="1"/>
            </p:cNvSpPr>
            <p:nvPr/>
          </p:nvSpPr>
          <p:spPr bwMode="auto">
            <a:xfrm flipV="1">
              <a:off x="5040" y="2544"/>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3" name="Line 67"/>
            <p:cNvSpPr>
              <a:spLocks noChangeShapeType="1"/>
            </p:cNvSpPr>
            <p:nvPr/>
          </p:nvSpPr>
          <p:spPr bwMode="auto">
            <a:xfrm flipV="1">
              <a:off x="2592" y="2256"/>
              <a:ext cx="2459" cy="9"/>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25765" name="Text Box 69"/>
            <p:cNvSpPr txBox="1">
              <a:spLocks noChangeArrowheads="1"/>
            </p:cNvSpPr>
            <p:nvPr/>
          </p:nvSpPr>
          <p:spPr bwMode="auto">
            <a:xfrm>
              <a:off x="5232" y="230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grpSp>
      <p:sp>
        <p:nvSpPr>
          <p:cNvPr id="925766" name="Rectangle 70"/>
          <p:cNvSpPr>
            <a:spLocks noChangeArrowheads="1"/>
          </p:cNvSpPr>
          <p:nvPr/>
        </p:nvSpPr>
        <p:spPr bwMode="auto">
          <a:xfrm>
            <a:off x="457200" y="1447800"/>
            <a:ext cx="5029200" cy="1138238"/>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buClr>
                <a:srgbClr val="0066FF"/>
              </a:buClr>
              <a:buSzPct val="75000"/>
              <a:buFont typeface="Zapf Dingbats" charset="2"/>
              <a:buChar char="n"/>
            </a:pPr>
            <a:r>
              <a:rPr lang="en-US" sz="2000" b="0" dirty="0">
                <a:solidFill>
                  <a:schemeClr val="bg2"/>
                </a:solidFill>
              </a:rPr>
              <a:t>Stereo System with Parallel Optical Axes</a:t>
            </a:r>
          </a:p>
          <a:p>
            <a:pPr lvl="2">
              <a:lnSpc>
                <a:spcPct val="90000"/>
              </a:lnSpc>
              <a:spcBef>
                <a:spcPct val="50000"/>
              </a:spcBef>
              <a:buClr>
                <a:srgbClr val="0066FF"/>
              </a:buClr>
              <a:buSzPct val="55000"/>
              <a:buFont typeface="Zapf Dingbats" charset="2"/>
              <a:buChar char="n"/>
            </a:pPr>
            <a:r>
              <a:rPr lang="en-US" b="0" dirty="0" err="1">
                <a:solidFill>
                  <a:schemeClr val="bg2"/>
                </a:solidFill>
              </a:rPr>
              <a:t>Epipoles</a:t>
            </a:r>
            <a:r>
              <a:rPr lang="en-US" b="0" dirty="0">
                <a:solidFill>
                  <a:schemeClr val="bg2"/>
                </a:solidFill>
              </a:rPr>
              <a:t> are at infinity</a:t>
            </a:r>
          </a:p>
          <a:p>
            <a:pPr lvl="2">
              <a:lnSpc>
                <a:spcPct val="90000"/>
              </a:lnSpc>
              <a:spcBef>
                <a:spcPct val="50000"/>
              </a:spcBef>
              <a:buClr>
                <a:srgbClr val="0066FF"/>
              </a:buClr>
              <a:buSzPct val="55000"/>
              <a:buFont typeface="Zapf Dingbats" charset="2"/>
              <a:buChar char="n"/>
            </a:pPr>
            <a:r>
              <a:rPr lang="en-US" b="0" dirty="0">
                <a:solidFill>
                  <a:schemeClr val="bg2"/>
                </a:solidFill>
              </a:rPr>
              <a:t>Horizontal epipolar lines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xfrm>
            <a:off x="5181600" y="285750"/>
            <a:ext cx="3924300" cy="609600"/>
          </a:xfrm>
        </p:spPr>
        <p:txBody>
          <a:bodyPr/>
          <a:lstStyle/>
          <a:p>
            <a:r>
              <a:rPr lang="en-US"/>
              <a:t>Stereo Rectification</a:t>
            </a:r>
          </a:p>
        </p:txBody>
      </p:sp>
      <p:sp>
        <p:nvSpPr>
          <p:cNvPr id="951299" name="Rectangle 3"/>
          <p:cNvSpPr>
            <a:spLocks noGrp="1" noChangeArrowheads="1"/>
          </p:cNvSpPr>
          <p:nvPr>
            <p:ph type="body" idx="1"/>
          </p:nvPr>
        </p:nvSpPr>
        <p:spPr>
          <a:xfrm>
            <a:off x="304800" y="1219200"/>
            <a:ext cx="3581400" cy="5181600"/>
          </a:xfrm>
          <a:noFill/>
          <a:ln/>
        </p:spPr>
        <p:txBody>
          <a:bodyPr/>
          <a:lstStyle/>
          <a:p>
            <a:r>
              <a:rPr lang="en-US" dirty="0"/>
              <a:t>Algorithm</a:t>
            </a:r>
          </a:p>
          <a:p>
            <a:pPr lvl="1"/>
            <a:r>
              <a:rPr lang="en-US" dirty="0"/>
              <a:t>Rotate both left and right cameras so that they share the same X axis : O</a:t>
            </a:r>
            <a:r>
              <a:rPr lang="en-US" baseline="-25000" dirty="0"/>
              <a:t>r</a:t>
            </a:r>
            <a:r>
              <a:rPr lang="en-US" dirty="0"/>
              <a:t>-</a:t>
            </a:r>
            <a:r>
              <a:rPr lang="en-US" dirty="0" err="1"/>
              <a:t>O</a:t>
            </a:r>
            <a:r>
              <a:rPr lang="en-US" baseline="-25000" dirty="0" err="1"/>
              <a:t>l</a:t>
            </a:r>
            <a:r>
              <a:rPr lang="en-US" dirty="0"/>
              <a:t> = T</a:t>
            </a:r>
          </a:p>
          <a:p>
            <a:pPr lvl="1"/>
            <a:r>
              <a:rPr lang="en-US" dirty="0"/>
              <a:t>Define a rotation matrix </a:t>
            </a:r>
            <a:r>
              <a:rPr lang="en-US" dirty="0" err="1"/>
              <a:t>R</a:t>
            </a:r>
            <a:r>
              <a:rPr lang="en-US" sz="1200" dirty="0" err="1"/>
              <a:t>rect</a:t>
            </a:r>
            <a:r>
              <a:rPr lang="en-US" dirty="0"/>
              <a:t> for the left camera </a:t>
            </a:r>
          </a:p>
          <a:p>
            <a:pPr lvl="1"/>
            <a:r>
              <a:rPr lang="en-US" dirty="0"/>
              <a:t>Rotation Matrix for the right camera is </a:t>
            </a:r>
            <a:r>
              <a:rPr lang="en-US" dirty="0" err="1">
                <a:solidFill>
                  <a:srgbClr val="D82204"/>
                </a:solidFill>
              </a:rPr>
              <a:t>R</a:t>
            </a:r>
            <a:r>
              <a:rPr lang="en-US" sz="1200" dirty="0" err="1">
                <a:solidFill>
                  <a:srgbClr val="D82204"/>
                </a:solidFill>
              </a:rPr>
              <a:t>rect</a:t>
            </a:r>
            <a:r>
              <a:rPr lang="en-US" dirty="0" err="1">
                <a:solidFill>
                  <a:srgbClr val="D82204"/>
                </a:solidFill>
              </a:rPr>
              <a:t>R</a:t>
            </a:r>
            <a:r>
              <a:rPr lang="en-US" baseline="30000" dirty="0" err="1">
                <a:solidFill>
                  <a:srgbClr val="D82204"/>
                </a:solidFill>
              </a:rPr>
              <a:t>T</a:t>
            </a:r>
            <a:endParaRPr lang="en-US" dirty="0">
              <a:solidFill>
                <a:srgbClr val="D82204"/>
              </a:solidFill>
            </a:endParaRPr>
          </a:p>
          <a:p>
            <a:pPr lvl="1"/>
            <a:r>
              <a:rPr lang="en-US" dirty="0"/>
              <a:t>Rotation can be implemented by image transformation</a:t>
            </a:r>
          </a:p>
        </p:txBody>
      </p:sp>
      <p:grpSp>
        <p:nvGrpSpPr>
          <p:cNvPr id="951376" name="Group 80"/>
          <p:cNvGrpSpPr>
            <a:grpSpLocks/>
          </p:cNvGrpSpPr>
          <p:nvPr/>
        </p:nvGrpSpPr>
        <p:grpSpPr bwMode="auto">
          <a:xfrm>
            <a:off x="3886200" y="1143000"/>
            <a:ext cx="5257800" cy="5014913"/>
            <a:chOff x="2448" y="720"/>
            <a:chExt cx="3312" cy="3159"/>
          </a:xfrm>
        </p:grpSpPr>
        <p:sp>
          <p:nvSpPr>
            <p:cNvPr id="951302" name="Freeform 6"/>
            <p:cNvSpPr>
              <a:spLocks/>
            </p:cNvSpPr>
            <p:nvPr/>
          </p:nvSpPr>
          <p:spPr bwMode="auto">
            <a:xfrm>
              <a:off x="4608"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51301" name="Freeform 5"/>
            <p:cNvSpPr>
              <a:spLocks/>
            </p:cNvSpPr>
            <p:nvPr/>
          </p:nvSpPr>
          <p:spPr bwMode="auto">
            <a:xfrm>
              <a:off x="3124"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51303" name="Freeform 7"/>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1304" name="Freeform 8"/>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1305" name="Freeform 9"/>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1306" name="Freeform 10"/>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1307" name="Freeform 11"/>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1308" name="Freeform 12"/>
            <p:cNvSpPr>
              <a:spLocks/>
            </p:cNvSpPr>
            <p:nvPr/>
          </p:nvSpPr>
          <p:spPr bwMode="auto">
            <a:xfrm>
              <a:off x="5133"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1309" name="Freeform 13"/>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10" name="Freeform 14"/>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1311" name="Freeform 15"/>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2" name="Freeform 16"/>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3" name="Freeform 17"/>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4" name="Freeform 18"/>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1315" name="Freeform 19"/>
            <p:cNvSpPr>
              <a:spLocks/>
            </p:cNvSpPr>
            <p:nvPr/>
          </p:nvSpPr>
          <p:spPr bwMode="auto">
            <a:xfrm>
              <a:off x="5160"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1316" name="Freeform 20"/>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17" name="Freeform 21"/>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1318" name="Freeform 22"/>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1319" name="Freeform 23"/>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20" name="Freeform 24"/>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1321" name="Freeform 25"/>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1322" name="Freeform 26"/>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1323" name="Freeform 27"/>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1324" name="Freeform 28"/>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1325" name="Freeform 29"/>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1326" name="Freeform 30"/>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1327" name="Freeform 31"/>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1328" name="Rectangle 32"/>
            <p:cNvSpPr>
              <a:spLocks noChangeArrowheads="1"/>
            </p:cNvSpPr>
            <p:nvPr/>
          </p:nvSpPr>
          <p:spPr bwMode="auto">
            <a:xfrm>
              <a:off x="3164"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1329" name="Rectangle 33"/>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1330" name="Rectangle 34"/>
            <p:cNvSpPr>
              <a:spLocks noChangeArrowheads="1"/>
            </p:cNvSpPr>
            <p:nvPr/>
          </p:nvSpPr>
          <p:spPr bwMode="auto">
            <a:xfrm>
              <a:off x="5206"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1331" name="Rectangle 35"/>
            <p:cNvSpPr>
              <a:spLocks noChangeArrowheads="1"/>
            </p:cNvSpPr>
            <p:nvPr/>
          </p:nvSpPr>
          <p:spPr bwMode="auto">
            <a:xfrm>
              <a:off x="5286"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1332" name="Text Box 36"/>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1333" name="Oval 37"/>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4" name="Oval 38"/>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5" name="Oval 39"/>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6" name="Line 40"/>
            <p:cNvSpPr>
              <a:spLocks noChangeShapeType="1"/>
            </p:cNvSpPr>
            <p:nvPr/>
          </p:nvSpPr>
          <p:spPr bwMode="auto">
            <a:xfrm flipH="1" flipV="1">
              <a:off x="2784"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37" name="Line 41"/>
            <p:cNvSpPr>
              <a:spLocks noChangeShapeType="1"/>
            </p:cNvSpPr>
            <p:nvPr/>
          </p:nvSpPr>
          <p:spPr bwMode="auto">
            <a:xfrm flipH="1">
              <a:off x="4944"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38" name="Line 42"/>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1339" name="Line 43"/>
            <p:cNvSpPr>
              <a:spLocks noChangeShapeType="1"/>
            </p:cNvSpPr>
            <p:nvPr/>
          </p:nvSpPr>
          <p:spPr bwMode="auto">
            <a:xfrm flipH="1" flipV="1">
              <a:off x="4373"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1340" name="Line 44"/>
            <p:cNvSpPr>
              <a:spLocks noChangeShapeType="1"/>
            </p:cNvSpPr>
            <p:nvPr/>
          </p:nvSpPr>
          <p:spPr bwMode="auto">
            <a:xfrm flipV="1">
              <a:off x="2967"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1341" name="Line 45"/>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1342" name="Line 46"/>
            <p:cNvSpPr>
              <a:spLocks noChangeShapeType="1"/>
            </p:cNvSpPr>
            <p:nvPr/>
          </p:nvSpPr>
          <p:spPr bwMode="auto">
            <a:xfrm flipH="1" flipV="1">
              <a:off x="5184" y="2448"/>
              <a:ext cx="288" cy="528"/>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1343" name="Line 47"/>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1344" name="Text Box 48"/>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1345" name="Text Box 49"/>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1346" name="Text Box 50"/>
            <p:cNvSpPr txBox="1">
              <a:spLocks noChangeArrowheads="1"/>
            </p:cNvSpPr>
            <p:nvPr/>
          </p:nvSpPr>
          <p:spPr bwMode="auto">
            <a:xfrm>
              <a:off x="2592"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1347" name="Text Box 51"/>
            <p:cNvSpPr txBox="1">
              <a:spLocks noChangeArrowheads="1"/>
            </p:cNvSpPr>
            <p:nvPr/>
          </p:nvSpPr>
          <p:spPr bwMode="auto">
            <a:xfrm>
              <a:off x="4800"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1348" name="Text Box 52"/>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1349" name="Text Box 53"/>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1350" name="Line 54"/>
            <p:cNvSpPr>
              <a:spLocks noChangeShapeType="1"/>
            </p:cNvSpPr>
            <p:nvPr/>
          </p:nvSpPr>
          <p:spPr bwMode="auto">
            <a:xfrm flipV="1">
              <a:off x="2976"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1" name="Line 55"/>
            <p:cNvSpPr>
              <a:spLocks noChangeShapeType="1"/>
            </p:cNvSpPr>
            <p:nvPr/>
          </p:nvSpPr>
          <p:spPr bwMode="auto">
            <a:xfrm flipV="1">
              <a:off x="2976"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2" name="Line 56"/>
            <p:cNvSpPr>
              <a:spLocks noChangeShapeType="1"/>
            </p:cNvSpPr>
            <p:nvPr/>
          </p:nvSpPr>
          <p:spPr bwMode="auto">
            <a:xfrm flipH="1" flipV="1">
              <a:off x="4992"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3" name="Line 57"/>
            <p:cNvSpPr>
              <a:spLocks noChangeShapeType="1"/>
            </p:cNvSpPr>
            <p:nvPr/>
          </p:nvSpPr>
          <p:spPr bwMode="auto">
            <a:xfrm flipV="1">
              <a:off x="5472"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4" name="Text Box 58"/>
            <p:cNvSpPr txBox="1">
              <a:spLocks noChangeArrowheads="1"/>
            </p:cNvSpPr>
            <p:nvPr/>
          </p:nvSpPr>
          <p:spPr bwMode="auto">
            <a:xfrm>
              <a:off x="3360" y="2688"/>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1355" name="Text Box 59"/>
            <p:cNvSpPr txBox="1">
              <a:spLocks noChangeArrowheads="1"/>
            </p:cNvSpPr>
            <p:nvPr/>
          </p:nvSpPr>
          <p:spPr bwMode="auto">
            <a:xfrm>
              <a:off x="2928" y="235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1356" name="Text Box 60"/>
            <p:cNvSpPr txBox="1">
              <a:spLocks noChangeArrowheads="1"/>
            </p:cNvSpPr>
            <p:nvPr/>
          </p:nvSpPr>
          <p:spPr bwMode="auto">
            <a:xfrm>
              <a:off x="4896" y="268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51357" name="Text Box 61"/>
            <p:cNvSpPr txBox="1">
              <a:spLocks noChangeArrowheads="1"/>
            </p:cNvSpPr>
            <p:nvPr/>
          </p:nvSpPr>
          <p:spPr bwMode="auto">
            <a:xfrm>
              <a:off x="5424"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1358" name="Freeform 62"/>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1359" name="Text Box 63"/>
            <p:cNvSpPr txBox="1">
              <a:spLocks noChangeArrowheads="1"/>
            </p:cNvSpPr>
            <p:nvPr/>
          </p:nvSpPr>
          <p:spPr bwMode="auto">
            <a:xfrm>
              <a:off x="3744" y="3264"/>
              <a:ext cx="480" cy="231"/>
            </a:xfrm>
            <a:prstGeom prst="rect">
              <a:avLst/>
            </a:prstGeom>
            <a:solidFill>
              <a:schemeClr val="accent2"/>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1360" name="Line 64"/>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1361" name="Text Box 65"/>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1362" name="Line 66"/>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3" name="Text Box 67"/>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1364" name="Line 68"/>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5" name="Line 69"/>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6" name="Text Box 70"/>
            <p:cNvSpPr txBox="1">
              <a:spLocks noChangeArrowheads="1"/>
            </p:cNvSpPr>
            <p:nvPr/>
          </p:nvSpPr>
          <p:spPr bwMode="auto">
            <a:xfrm>
              <a:off x="2832" y="3648"/>
              <a:ext cx="2688"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X</a:t>
              </a:r>
              <a:r>
                <a:rPr lang="en-US" baseline="-25000" dirty="0">
                  <a:solidFill>
                    <a:schemeClr val="bg2"/>
                  </a:solidFill>
                </a:rPr>
                <a:t>l</a:t>
              </a:r>
              <a:r>
                <a:rPr lang="en-US" dirty="0">
                  <a:solidFill>
                    <a:schemeClr val="bg2"/>
                  </a:solidFill>
                </a:rPr>
                <a:t>’ = T,    </a:t>
              </a:r>
              <a:r>
                <a:rPr lang="en-US" dirty="0" err="1">
                  <a:solidFill>
                    <a:schemeClr val="bg2"/>
                  </a:solidFill>
                </a:rPr>
                <a:t>Y</a:t>
              </a:r>
              <a:r>
                <a:rPr lang="en-US" baseline="-25000" dirty="0" err="1">
                  <a:solidFill>
                    <a:schemeClr val="bg2"/>
                  </a:solidFill>
                </a:rPr>
                <a:t>l</a:t>
              </a:r>
              <a:r>
                <a:rPr lang="en-US" dirty="0">
                  <a:solidFill>
                    <a:schemeClr val="bg2"/>
                  </a:solidFill>
                </a:rPr>
                <a:t>’ = </a:t>
              </a:r>
              <a:r>
                <a:rPr lang="en-US" dirty="0" err="1">
                  <a:solidFill>
                    <a:schemeClr val="bg2"/>
                  </a:solidFill>
                </a:rPr>
                <a:t>X</a:t>
              </a:r>
              <a:r>
                <a:rPr lang="en-US" baseline="-25000" dirty="0" err="1">
                  <a:solidFill>
                    <a:schemeClr val="bg2"/>
                  </a:solidFill>
                </a:rPr>
                <a:t>l</a:t>
              </a:r>
              <a:r>
                <a:rPr lang="en-US" dirty="0" err="1">
                  <a:solidFill>
                    <a:schemeClr val="bg2"/>
                  </a:solidFill>
                </a:rPr>
                <a:t>’xZ</a:t>
              </a:r>
              <a:r>
                <a:rPr lang="en-US" baseline="-25000" dirty="0" err="1">
                  <a:solidFill>
                    <a:schemeClr val="bg2"/>
                  </a:solidFill>
                </a:rPr>
                <a:t>l</a:t>
              </a:r>
              <a:r>
                <a:rPr lang="en-US" dirty="0">
                  <a:solidFill>
                    <a:schemeClr val="bg2"/>
                  </a:solidFill>
                </a:rPr>
                <a:t>,       </a:t>
              </a:r>
              <a:r>
                <a:rPr lang="en-US" dirty="0" err="1">
                  <a:solidFill>
                    <a:schemeClr val="bg2"/>
                  </a:solidFill>
                </a:rPr>
                <a:t>Z’</a:t>
              </a:r>
              <a:r>
                <a:rPr lang="en-US" baseline="-25000" dirty="0" err="1">
                  <a:solidFill>
                    <a:schemeClr val="bg2"/>
                  </a:solidFill>
                </a:rPr>
                <a:t>l</a:t>
              </a:r>
              <a:r>
                <a:rPr lang="en-US" dirty="0">
                  <a:solidFill>
                    <a:schemeClr val="bg2"/>
                  </a:solidFill>
                </a:rPr>
                <a:t> = </a:t>
              </a:r>
              <a:r>
                <a:rPr lang="en-US" dirty="0" err="1">
                  <a:solidFill>
                    <a:schemeClr val="bg2"/>
                  </a:solidFill>
                </a:rPr>
                <a:t>X</a:t>
              </a:r>
              <a:r>
                <a:rPr lang="en-US" baseline="-25000" dirty="0" err="1">
                  <a:solidFill>
                    <a:schemeClr val="bg2"/>
                  </a:solidFill>
                </a:rPr>
                <a:t>l</a:t>
              </a:r>
              <a:r>
                <a:rPr lang="en-US" dirty="0" err="1">
                  <a:solidFill>
                    <a:schemeClr val="bg2"/>
                  </a:solidFill>
                </a:rPr>
                <a:t>’xY</a:t>
              </a:r>
              <a:r>
                <a:rPr lang="en-US" baseline="-25000" dirty="0" err="1">
                  <a:solidFill>
                    <a:schemeClr val="bg2"/>
                  </a:solidFill>
                </a:rPr>
                <a:t>l</a:t>
              </a:r>
              <a:r>
                <a:rPr lang="en-US" dirty="0">
                  <a:solidFill>
                    <a:schemeClr val="bg2"/>
                  </a:solidFill>
                </a:rPr>
                <a:t>’</a:t>
              </a:r>
            </a:p>
          </p:txBody>
        </p:sp>
        <p:sp>
          <p:nvSpPr>
            <p:cNvPr id="951367" name="Line 71"/>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8" name="Line 72"/>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9" name="Line 73"/>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72" name="Line 76"/>
            <p:cNvSpPr>
              <a:spLocks noChangeShapeType="1"/>
            </p:cNvSpPr>
            <p:nvPr/>
          </p:nvSpPr>
          <p:spPr bwMode="auto">
            <a:xfrm>
              <a:off x="3264" y="2304"/>
              <a:ext cx="576" cy="816"/>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51373" name="Oval 77"/>
            <p:cNvSpPr>
              <a:spLocks noChangeArrowheads="1"/>
            </p:cNvSpPr>
            <p:nvPr/>
          </p:nvSpPr>
          <p:spPr bwMode="auto">
            <a:xfrm>
              <a:off x="3713" y="2944"/>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74" name="Oval 78"/>
            <p:cNvSpPr>
              <a:spLocks noChangeArrowheads="1"/>
            </p:cNvSpPr>
            <p:nvPr/>
          </p:nvSpPr>
          <p:spPr bwMode="auto">
            <a:xfrm>
              <a:off x="4704" y="2928"/>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75" name="Line 79"/>
            <p:cNvSpPr>
              <a:spLocks noChangeShapeType="1"/>
            </p:cNvSpPr>
            <p:nvPr/>
          </p:nvSpPr>
          <p:spPr bwMode="auto">
            <a:xfrm flipH="1">
              <a:off x="4622" y="2256"/>
              <a:ext cx="641" cy="853"/>
            </a:xfrm>
            <a:prstGeom prst="line">
              <a:avLst/>
            </a:prstGeom>
            <a:noFill/>
            <a:ln w="19050">
              <a:solidFill>
                <a:srgbClr val="FFFF00"/>
              </a:solidFill>
              <a:prstDash val="dash"/>
              <a:round/>
              <a:headEnd type="none" w="sm" len="sm"/>
              <a:tailEnd type="none" w="sm" len="sm"/>
            </a:ln>
            <a:effectLst/>
          </p:spPr>
          <p:txBody>
            <a:bodyPr/>
            <a:lstStyle/>
            <a:p>
              <a:endParaRPr lang="en-US">
                <a:solidFill>
                  <a:schemeClr val="bg2"/>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50" name="Rectangle 6"/>
          <p:cNvSpPr>
            <a:spLocks noGrp="1" noChangeArrowheads="1"/>
          </p:cNvSpPr>
          <p:nvPr>
            <p:ph type="title"/>
          </p:nvPr>
        </p:nvSpPr>
        <p:spPr>
          <a:xfrm>
            <a:off x="5181600" y="285750"/>
            <a:ext cx="3924300" cy="609600"/>
          </a:xfrm>
        </p:spPr>
        <p:txBody>
          <a:bodyPr/>
          <a:lstStyle/>
          <a:p>
            <a:r>
              <a:rPr lang="en-US"/>
              <a:t>Stereo Rectification</a:t>
            </a:r>
          </a:p>
        </p:txBody>
      </p:sp>
      <p:sp>
        <p:nvSpPr>
          <p:cNvPr id="953351" name="Rectangle 7"/>
          <p:cNvSpPr>
            <a:spLocks noGrp="1" noChangeArrowheads="1"/>
          </p:cNvSpPr>
          <p:nvPr>
            <p:ph type="body" idx="1"/>
          </p:nvPr>
        </p:nvSpPr>
        <p:spPr>
          <a:xfrm>
            <a:off x="304800" y="1219200"/>
            <a:ext cx="3581400" cy="5181600"/>
          </a:xfrm>
          <a:noFill/>
          <a:ln/>
        </p:spPr>
        <p:txBody>
          <a:bodyPr/>
          <a:lstStyle/>
          <a:p>
            <a:r>
              <a:rPr lang="en-US"/>
              <a:t>Algorithm</a:t>
            </a:r>
          </a:p>
          <a:p>
            <a:pPr lvl="1"/>
            <a:r>
              <a:rPr lang="en-US"/>
              <a:t>Rotate both left and right camera so that they share the same X axis : O</a:t>
            </a:r>
            <a:r>
              <a:rPr lang="en-US" baseline="-25000"/>
              <a:t>r</a:t>
            </a:r>
            <a:r>
              <a:rPr lang="en-US"/>
              <a:t>-O</a:t>
            </a:r>
            <a:r>
              <a:rPr lang="en-US" baseline="-25000"/>
              <a:t>l</a:t>
            </a:r>
            <a:r>
              <a:rPr lang="en-US"/>
              <a:t> = T</a:t>
            </a:r>
          </a:p>
          <a:p>
            <a:pPr lvl="1"/>
            <a:r>
              <a:rPr lang="en-US"/>
              <a:t>Define a rotation matrix R</a:t>
            </a:r>
            <a:r>
              <a:rPr lang="en-US" sz="1200"/>
              <a:t>rect</a:t>
            </a:r>
            <a:r>
              <a:rPr lang="en-US"/>
              <a:t> for the left camera </a:t>
            </a:r>
          </a:p>
          <a:p>
            <a:pPr lvl="1"/>
            <a:r>
              <a:rPr lang="en-US"/>
              <a:t>Rotation Matrix for the right camera is </a:t>
            </a:r>
            <a:r>
              <a:rPr lang="en-US">
                <a:solidFill>
                  <a:srgbClr val="D82204"/>
                </a:solidFill>
              </a:rPr>
              <a:t>R</a:t>
            </a:r>
            <a:r>
              <a:rPr lang="en-US" sz="1200">
                <a:solidFill>
                  <a:srgbClr val="D82204"/>
                </a:solidFill>
              </a:rPr>
              <a:t>rect</a:t>
            </a:r>
            <a:r>
              <a:rPr lang="en-US">
                <a:solidFill>
                  <a:srgbClr val="D82204"/>
                </a:solidFill>
              </a:rPr>
              <a:t>R</a:t>
            </a:r>
            <a:r>
              <a:rPr lang="en-US" baseline="30000">
                <a:solidFill>
                  <a:srgbClr val="D82204"/>
                </a:solidFill>
              </a:rPr>
              <a:t>T</a:t>
            </a:r>
            <a:endParaRPr lang="en-US">
              <a:solidFill>
                <a:srgbClr val="D82204"/>
              </a:solidFill>
            </a:endParaRPr>
          </a:p>
          <a:p>
            <a:pPr lvl="1"/>
            <a:r>
              <a:rPr lang="en-US"/>
              <a:t>Rotation can be implemented by image transformation</a:t>
            </a:r>
          </a:p>
        </p:txBody>
      </p:sp>
      <p:grpSp>
        <p:nvGrpSpPr>
          <p:cNvPr id="953423" name="Group 79"/>
          <p:cNvGrpSpPr>
            <a:grpSpLocks/>
          </p:cNvGrpSpPr>
          <p:nvPr/>
        </p:nvGrpSpPr>
        <p:grpSpPr bwMode="auto">
          <a:xfrm>
            <a:off x="3886200" y="1143000"/>
            <a:ext cx="5257800" cy="5014913"/>
            <a:chOff x="2448" y="720"/>
            <a:chExt cx="3312" cy="3159"/>
          </a:xfrm>
        </p:grpSpPr>
        <p:sp>
          <p:nvSpPr>
            <p:cNvPr id="953346" name="Freeform 2"/>
            <p:cNvSpPr>
              <a:spLocks/>
            </p:cNvSpPr>
            <p:nvPr/>
          </p:nvSpPr>
          <p:spPr bwMode="auto">
            <a:xfrm>
              <a:off x="4608"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53347" name="Rectangle 3"/>
            <p:cNvSpPr>
              <a:spLocks noChangeArrowheads="1"/>
            </p:cNvSpPr>
            <p:nvPr/>
          </p:nvSpPr>
          <p:spPr bwMode="auto">
            <a:xfrm>
              <a:off x="4704" y="2208"/>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3348" name="Freeform 4"/>
            <p:cNvSpPr>
              <a:spLocks/>
            </p:cNvSpPr>
            <p:nvPr/>
          </p:nvSpPr>
          <p:spPr bwMode="auto">
            <a:xfrm>
              <a:off x="3124"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53349" name="Rectangle 5"/>
            <p:cNvSpPr>
              <a:spLocks noChangeArrowheads="1"/>
            </p:cNvSpPr>
            <p:nvPr/>
          </p:nvSpPr>
          <p:spPr bwMode="auto">
            <a:xfrm>
              <a:off x="3072" y="2304"/>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3352" name="Freeform 8"/>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3353" name="Freeform 9"/>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3354" name="Freeform 10"/>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3355" name="Freeform 11"/>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3356" name="Freeform 12"/>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3357" name="Freeform 13"/>
            <p:cNvSpPr>
              <a:spLocks/>
            </p:cNvSpPr>
            <p:nvPr/>
          </p:nvSpPr>
          <p:spPr bwMode="auto">
            <a:xfrm>
              <a:off x="5133"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3358" name="Freeform 14"/>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59" name="Freeform 15"/>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3360" name="Freeform 16"/>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1" name="Freeform 17"/>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2" name="Freeform 18"/>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3" name="Freeform 19"/>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3364" name="Freeform 20"/>
            <p:cNvSpPr>
              <a:spLocks/>
            </p:cNvSpPr>
            <p:nvPr/>
          </p:nvSpPr>
          <p:spPr bwMode="auto">
            <a:xfrm>
              <a:off x="5160"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3365" name="Freeform 21"/>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66" name="Freeform 22"/>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3367" name="Freeform 23"/>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3368" name="Freeform 24"/>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69" name="Freeform 25"/>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3370" name="Freeform 26"/>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3371" name="Freeform 27"/>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3372" name="Freeform 28"/>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3373" name="Freeform 29"/>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3374" name="Freeform 30"/>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3375" name="Freeform 31"/>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3376" name="Freeform 32"/>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3377" name="Rectangle 33"/>
            <p:cNvSpPr>
              <a:spLocks noChangeArrowheads="1"/>
            </p:cNvSpPr>
            <p:nvPr/>
          </p:nvSpPr>
          <p:spPr bwMode="auto">
            <a:xfrm>
              <a:off x="3164"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3378" name="Rectangle 34"/>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3379" name="Rectangle 35"/>
            <p:cNvSpPr>
              <a:spLocks noChangeArrowheads="1"/>
            </p:cNvSpPr>
            <p:nvPr/>
          </p:nvSpPr>
          <p:spPr bwMode="auto">
            <a:xfrm>
              <a:off x="5206"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3380" name="Rectangle 36"/>
            <p:cNvSpPr>
              <a:spLocks noChangeArrowheads="1"/>
            </p:cNvSpPr>
            <p:nvPr/>
          </p:nvSpPr>
          <p:spPr bwMode="auto">
            <a:xfrm>
              <a:off x="5286"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3381" name="Text Box 37"/>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3382" name="Oval 38"/>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3" name="Oval 39"/>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4" name="Oval 40"/>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5" name="Line 41"/>
            <p:cNvSpPr>
              <a:spLocks noChangeShapeType="1"/>
            </p:cNvSpPr>
            <p:nvPr/>
          </p:nvSpPr>
          <p:spPr bwMode="auto">
            <a:xfrm flipH="1" flipV="1">
              <a:off x="2784"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386" name="Line 42"/>
            <p:cNvSpPr>
              <a:spLocks noChangeShapeType="1"/>
            </p:cNvSpPr>
            <p:nvPr/>
          </p:nvSpPr>
          <p:spPr bwMode="auto">
            <a:xfrm flipH="1">
              <a:off x="4944"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387" name="Line 43"/>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3388" name="Line 44"/>
            <p:cNvSpPr>
              <a:spLocks noChangeShapeType="1"/>
            </p:cNvSpPr>
            <p:nvPr/>
          </p:nvSpPr>
          <p:spPr bwMode="auto">
            <a:xfrm flipH="1" flipV="1">
              <a:off x="4373"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3389" name="Line 45"/>
            <p:cNvSpPr>
              <a:spLocks noChangeShapeType="1"/>
            </p:cNvSpPr>
            <p:nvPr/>
          </p:nvSpPr>
          <p:spPr bwMode="auto">
            <a:xfrm flipV="1">
              <a:off x="2967"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3390" name="Line 46"/>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3391" name="Line 47"/>
            <p:cNvSpPr>
              <a:spLocks noChangeShapeType="1"/>
            </p:cNvSpPr>
            <p:nvPr/>
          </p:nvSpPr>
          <p:spPr bwMode="auto">
            <a:xfrm flipH="1" flipV="1">
              <a:off x="5184" y="2448"/>
              <a:ext cx="288" cy="528"/>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3392" name="Line 48"/>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3393" name="Text Box 49"/>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3394" name="Text Box 50"/>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3395" name="Text Box 51"/>
            <p:cNvSpPr txBox="1">
              <a:spLocks noChangeArrowheads="1"/>
            </p:cNvSpPr>
            <p:nvPr/>
          </p:nvSpPr>
          <p:spPr bwMode="auto">
            <a:xfrm>
              <a:off x="2592"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3396" name="Text Box 52"/>
            <p:cNvSpPr txBox="1">
              <a:spLocks noChangeArrowheads="1"/>
            </p:cNvSpPr>
            <p:nvPr/>
          </p:nvSpPr>
          <p:spPr bwMode="auto">
            <a:xfrm>
              <a:off x="4800"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3397" name="Text Box 53"/>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3398" name="Text Box 54"/>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3399" name="Line 55"/>
            <p:cNvSpPr>
              <a:spLocks noChangeShapeType="1"/>
            </p:cNvSpPr>
            <p:nvPr/>
          </p:nvSpPr>
          <p:spPr bwMode="auto">
            <a:xfrm flipV="1">
              <a:off x="2976"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0" name="Line 56"/>
            <p:cNvSpPr>
              <a:spLocks noChangeShapeType="1"/>
            </p:cNvSpPr>
            <p:nvPr/>
          </p:nvSpPr>
          <p:spPr bwMode="auto">
            <a:xfrm flipV="1">
              <a:off x="2976"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1" name="Line 57"/>
            <p:cNvSpPr>
              <a:spLocks noChangeShapeType="1"/>
            </p:cNvSpPr>
            <p:nvPr/>
          </p:nvSpPr>
          <p:spPr bwMode="auto">
            <a:xfrm flipH="1" flipV="1">
              <a:off x="4992"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2" name="Line 58"/>
            <p:cNvSpPr>
              <a:spLocks noChangeShapeType="1"/>
            </p:cNvSpPr>
            <p:nvPr/>
          </p:nvSpPr>
          <p:spPr bwMode="auto">
            <a:xfrm flipV="1">
              <a:off x="5472"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3" name="Text Box 59"/>
            <p:cNvSpPr txBox="1">
              <a:spLocks noChangeArrowheads="1"/>
            </p:cNvSpPr>
            <p:nvPr/>
          </p:nvSpPr>
          <p:spPr bwMode="auto">
            <a:xfrm>
              <a:off x="3360" y="2688"/>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3404" name="Text Box 60"/>
            <p:cNvSpPr txBox="1">
              <a:spLocks noChangeArrowheads="1"/>
            </p:cNvSpPr>
            <p:nvPr/>
          </p:nvSpPr>
          <p:spPr bwMode="auto">
            <a:xfrm>
              <a:off x="2928" y="235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3405" name="Text Box 61"/>
            <p:cNvSpPr txBox="1">
              <a:spLocks noChangeArrowheads="1"/>
            </p:cNvSpPr>
            <p:nvPr/>
          </p:nvSpPr>
          <p:spPr bwMode="auto">
            <a:xfrm>
              <a:off x="4896" y="268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53406" name="Text Box 62"/>
            <p:cNvSpPr txBox="1">
              <a:spLocks noChangeArrowheads="1"/>
            </p:cNvSpPr>
            <p:nvPr/>
          </p:nvSpPr>
          <p:spPr bwMode="auto">
            <a:xfrm>
              <a:off x="5424"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3407" name="Freeform 63"/>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3408" name="Text Box 64"/>
            <p:cNvSpPr txBox="1">
              <a:spLocks noChangeArrowheads="1"/>
            </p:cNvSpPr>
            <p:nvPr/>
          </p:nvSpPr>
          <p:spPr bwMode="auto">
            <a:xfrm>
              <a:off x="3744"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3409" name="Line 65"/>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3410" name="Text Box 66"/>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3411" name="Line 67"/>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2" name="Text Box 68"/>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3413" name="Line 69"/>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4" name="Line 70"/>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5" name="Text Box 71"/>
            <p:cNvSpPr txBox="1">
              <a:spLocks noChangeArrowheads="1"/>
            </p:cNvSpPr>
            <p:nvPr/>
          </p:nvSpPr>
          <p:spPr bwMode="auto">
            <a:xfrm>
              <a:off x="2832" y="3648"/>
              <a:ext cx="2688"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X</a:t>
              </a:r>
              <a:r>
                <a:rPr lang="en-US" baseline="-25000" dirty="0">
                  <a:solidFill>
                    <a:schemeClr val="bg2"/>
                  </a:solidFill>
                </a:rPr>
                <a:t>l</a:t>
              </a:r>
              <a:r>
                <a:rPr lang="en-US" dirty="0">
                  <a:solidFill>
                    <a:schemeClr val="bg2"/>
                  </a:solidFill>
                </a:rPr>
                <a:t>’ = T,    </a:t>
              </a:r>
              <a:r>
                <a:rPr lang="en-US" dirty="0" err="1">
                  <a:solidFill>
                    <a:schemeClr val="bg2"/>
                  </a:solidFill>
                </a:rPr>
                <a:t>Y</a:t>
              </a:r>
              <a:r>
                <a:rPr lang="en-US" baseline="-25000" dirty="0" err="1">
                  <a:solidFill>
                    <a:schemeClr val="bg2"/>
                  </a:solidFill>
                </a:rPr>
                <a:t>l</a:t>
              </a:r>
              <a:r>
                <a:rPr lang="en-US" dirty="0">
                  <a:solidFill>
                    <a:schemeClr val="bg2"/>
                  </a:solidFill>
                </a:rPr>
                <a:t>’ = </a:t>
              </a:r>
              <a:r>
                <a:rPr lang="en-US" dirty="0" err="1">
                  <a:solidFill>
                    <a:schemeClr val="bg2"/>
                  </a:solidFill>
                </a:rPr>
                <a:t>X</a:t>
              </a:r>
              <a:r>
                <a:rPr lang="en-US" baseline="-25000" dirty="0" err="1">
                  <a:solidFill>
                    <a:schemeClr val="bg2"/>
                  </a:solidFill>
                </a:rPr>
                <a:t>l</a:t>
              </a:r>
              <a:r>
                <a:rPr lang="en-US" dirty="0" err="1">
                  <a:solidFill>
                    <a:schemeClr val="bg2"/>
                  </a:solidFill>
                </a:rPr>
                <a:t>’xZ</a:t>
              </a:r>
              <a:r>
                <a:rPr lang="en-US" baseline="-25000" dirty="0" err="1">
                  <a:solidFill>
                    <a:schemeClr val="bg2"/>
                  </a:solidFill>
                </a:rPr>
                <a:t>l</a:t>
              </a:r>
              <a:r>
                <a:rPr lang="en-US" dirty="0">
                  <a:solidFill>
                    <a:schemeClr val="bg2"/>
                  </a:solidFill>
                </a:rPr>
                <a:t>,       </a:t>
              </a:r>
              <a:r>
                <a:rPr lang="en-US" dirty="0" err="1">
                  <a:solidFill>
                    <a:schemeClr val="bg2"/>
                  </a:solidFill>
                </a:rPr>
                <a:t>Z’</a:t>
              </a:r>
              <a:r>
                <a:rPr lang="en-US" baseline="-25000" dirty="0" err="1">
                  <a:solidFill>
                    <a:schemeClr val="bg2"/>
                  </a:solidFill>
                </a:rPr>
                <a:t>l</a:t>
              </a:r>
              <a:r>
                <a:rPr lang="en-US" dirty="0">
                  <a:solidFill>
                    <a:schemeClr val="bg2"/>
                  </a:solidFill>
                </a:rPr>
                <a:t> = </a:t>
              </a:r>
              <a:r>
                <a:rPr lang="en-US" dirty="0" err="1">
                  <a:solidFill>
                    <a:schemeClr val="bg2"/>
                  </a:solidFill>
                </a:rPr>
                <a:t>X</a:t>
              </a:r>
              <a:r>
                <a:rPr lang="en-US" baseline="-25000" dirty="0" err="1">
                  <a:solidFill>
                    <a:schemeClr val="bg2"/>
                  </a:solidFill>
                </a:rPr>
                <a:t>l</a:t>
              </a:r>
              <a:r>
                <a:rPr lang="en-US" dirty="0" err="1">
                  <a:solidFill>
                    <a:schemeClr val="bg2"/>
                  </a:solidFill>
                </a:rPr>
                <a:t>’xY</a:t>
              </a:r>
              <a:r>
                <a:rPr lang="en-US" baseline="-25000" dirty="0" err="1">
                  <a:solidFill>
                    <a:schemeClr val="bg2"/>
                  </a:solidFill>
                </a:rPr>
                <a:t>l</a:t>
              </a:r>
              <a:r>
                <a:rPr lang="en-US" dirty="0">
                  <a:solidFill>
                    <a:schemeClr val="bg2"/>
                  </a:solidFill>
                </a:rPr>
                <a:t>’</a:t>
              </a:r>
            </a:p>
          </p:txBody>
        </p:sp>
        <p:sp>
          <p:nvSpPr>
            <p:cNvPr id="953416" name="Line 72"/>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7" name="Line 73"/>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8" name="Line 74"/>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9" name="Line 75"/>
            <p:cNvSpPr>
              <a:spLocks noChangeShapeType="1"/>
            </p:cNvSpPr>
            <p:nvPr/>
          </p:nvSpPr>
          <p:spPr bwMode="auto">
            <a:xfrm>
              <a:off x="3264" y="2304"/>
              <a:ext cx="576" cy="816"/>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53420" name="Oval 76"/>
            <p:cNvSpPr>
              <a:spLocks noChangeArrowheads="1"/>
            </p:cNvSpPr>
            <p:nvPr/>
          </p:nvSpPr>
          <p:spPr bwMode="auto">
            <a:xfrm>
              <a:off x="3713" y="2944"/>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421" name="Oval 77"/>
            <p:cNvSpPr>
              <a:spLocks noChangeArrowheads="1"/>
            </p:cNvSpPr>
            <p:nvPr/>
          </p:nvSpPr>
          <p:spPr bwMode="auto">
            <a:xfrm>
              <a:off x="4704" y="2928"/>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422" name="Line 78"/>
            <p:cNvSpPr>
              <a:spLocks noChangeShapeType="1"/>
            </p:cNvSpPr>
            <p:nvPr/>
          </p:nvSpPr>
          <p:spPr bwMode="auto">
            <a:xfrm flipH="1">
              <a:off x="4622" y="2256"/>
              <a:ext cx="641" cy="853"/>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8" name="Rectangle 6"/>
          <p:cNvSpPr>
            <a:spLocks noGrp="1" noChangeArrowheads="1"/>
          </p:cNvSpPr>
          <p:nvPr>
            <p:ph type="title"/>
          </p:nvPr>
        </p:nvSpPr>
        <p:spPr>
          <a:xfrm>
            <a:off x="5181600" y="285750"/>
            <a:ext cx="3924300" cy="609600"/>
          </a:xfrm>
        </p:spPr>
        <p:txBody>
          <a:bodyPr/>
          <a:lstStyle/>
          <a:p>
            <a:r>
              <a:rPr lang="en-US"/>
              <a:t>Stereo Rectification</a:t>
            </a:r>
          </a:p>
        </p:txBody>
      </p:sp>
      <p:sp>
        <p:nvSpPr>
          <p:cNvPr id="955399" name="Rectangle 7"/>
          <p:cNvSpPr>
            <a:spLocks noGrp="1" noChangeArrowheads="1"/>
          </p:cNvSpPr>
          <p:nvPr>
            <p:ph type="body" idx="1"/>
          </p:nvPr>
        </p:nvSpPr>
        <p:spPr>
          <a:xfrm>
            <a:off x="304800" y="1219200"/>
            <a:ext cx="3581400" cy="5181600"/>
          </a:xfrm>
          <a:noFill/>
          <a:ln/>
        </p:spPr>
        <p:txBody>
          <a:bodyPr/>
          <a:lstStyle/>
          <a:p>
            <a:r>
              <a:rPr lang="en-US" dirty="0"/>
              <a:t>Algorithm</a:t>
            </a:r>
          </a:p>
          <a:p>
            <a:pPr lvl="1"/>
            <a:r>
              <a:rPr lang="en-US" dirty="0"/>
              <a:t>Rotate both left and right cameras so that they share the same X axis : O</a:t>
            </a:r>
            <a:r>
              <a:rPr lang="en-US" baseline="-25000" dirty="0"/>
              <a:t>r</a:t>
            </a:r>
            <a:r>
              <a:rPr lang="en-US" dirty="0"/>
              <a:t>-</a:t>
            </a:r>
            <a:r>
              <a:rPr lang="en-US" dirty="0" err="1"/>
              <a:t>O</a:t>
            </a:r>
            <a:r>
              <a:rPr lang="en-US" baseline="-25000" dirty="0" err="1"/>
              <a:t>l</a:t>
            </a:r>
            <a:r>
              <a:rPr lang="en-US" dirty="0"/>
              <a:t> = T</a:t>
            </a:r>
          </a:p>
          <a:p>
            <a:pPr lvl="1"/>
            <a:r>
              <a:rPr lang="en-US" dirty="0"/>
              <a:t>Define a rotation matrix </a:t>
            </a:r>
            <a:r>
              <a:rPr lang="en-US" dirty="0" err="1"/>
              <a:t>R</a:t>
            </a:r>
            <a:r>
              <a:rPr lang="en-US" sz="1200" dirty="0" err="1"/>
              <a:t>rect</a:t>
            </a:r>
            <a:r>
              <a:rPr lang="en-US" dirty="0"/>
              <a:t> for the left camera </a:t>
            </a:r>
          </a:p>
          <a:p>
            <a:pPr lvl="1"/>
            <a:r>
              <a:rPr lang="en-US" dirty="0"/>
              <a:t>Rotation Matrix for the right camera is </a:t>
            </a:r>
            <a:r>
              <a:rPr lang="en-US" dirty="0" err="1">
                <a:solidFill>
                  <a:srgbClr val="D82204"/>
                </a:solidFill>
              </a:rPr>
              <a:t>R</a:t>
            </a:r>
            <a:r>
              <a:rPr lang="en-US" sz="1200" dirty="0" err="1">
                <a:solidFill>
                  <a:srgbClr val="D82204"/>
                </a:solidFill>
              </a:rPr>
              <a:t>rect</a:t>
            </a:r>
            <a:r>
              <a:rPr lang="en-US" dirty="0" err="1">
                <a:solidFill>
                  <a:srgbClr val="D82204"/>
                </a:solidFill>
              </a:rPr>
              <a:t>R</a:t>
            </a:r>
            <a:r>
              <a:rPr lang="en-US" baseline="30000" dirty="0" err="1">
                <a:solidFill>
                  <a:srgbClr val="D82204"/>
                </a:solidFill>
              </a:rPr>
              <a:t>T</a:t>
            </a:r>
            <a:endParaRPr lang="en-US" dirty="0">
              <a:solidFill>
                <a:srgbClr val="D82204"/>
              </a:solidFill>
            </a:endParaRPr>
          </a:p>
          <a:p>
            <a:pPr lvl="1"/>
            <a:r>
              <a:rPr lang="en-US" dirty="0"/>
              <a:t>Rotation can be implemented by image transformation</a:t>
            </a:r>
          </a:p>
        </p:txBody>
      </p:sp>
      <p:grpSp>
        <p:nvGrpSpPr>
          <p:cNvPr id="955473" name="Group 81"/>
          <p:cNvGrpSpPr>
            <a:grpSpLocks/>
          </p:cNvGrpSpPr>
          <p:nvPr/>
        </p:nvGrpSpPr>
        <p:grpSpPr bwMode="auto">
          <a:xfrm>
            <a:off x="3886200" y="1143000"/>
            <a:ext cx="5524500" cy="5014913"/>
            <a:chOff x="2448" y="720"/>
            <a:chExt cx="3480" cy="3159"/>
          </a:xfrm>
        </p:grpSpPr>
        <p:sp>
          <p:nvSpPr>
            <p:cNvPr id="955453" name="Text Box 61"/>
            <p:cNvSpPr txBox="1">
              <a:spLocks noChangeArrowheads="1"/>
            </p:cNvSpPr>
            <p:nvPr/>
          </p:nvSpPr>
          <p:spPr bwMode="auto">
            <a:xfrm>
              <a:off x="5592" y="249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grpSp>
          <p:nvGrpSpPr>
            <p:cNvPr id="955472" name="Group 80"/>
            <p:cNvGrpSpPr>
              <a:grpSpLocks/>
            </p:cNvGrpSpPr>
            <p:nvPr/>
          </p:nvGrpSpPr>
          <p:grpSpPr bwMode="auto">
            <a:xfrm>
              <a:off x="2448" y="720"/>
              <a:ext cx="3312" cy="3159"/>
              <a:chOff x="2448" y="720"/>
              <a:chExt cx="3312" cy="3159"/>
            </a:xfrm>
          </p:grpSpPr>
          <p:sp>
            <p:nvSpPr>
              <p:cNvPr id="955395" name="Rectangle 3"/>
              <p:cNvSpPr>
                <a:spLocks noChangeArrowheads="1"/>
              </p:cNvSpPr>
              <p:nvPr/>
            </p:nvSpPr>
            <p:spPr bwMode="auto">
              <a:xfrm>
                <a:off x="4704" y="2256"/>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5397" name="Rectangle 5"/>
              <p:cNvSpPr>
                <a:spLocks noChangeArrowheads="1"/>
              </p:cNvSpPr>
              <p:nvPr/>
            </p:nvSpPr>
            <p:spPr bwMode="auto">
              <a:xfrm>
                <a:off x="3072" y="2304"/>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5400" name="Freeform 8"/>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5401" name="Freeform 9"/>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5402" name="Freeform 10"/>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5403" name="Freeform 11"/>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5404" name="Freeform 12"/>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5405" name="Freeform 13"/>
              <p:cNvSpPr>
                <a:spLocks/>
              </p:cNvSpPr>
              <p:nvPr/>
            </p:nvSpPr>
            <p:spPr bwMode="auto">
              <a:xfrm>
                <a:off x="5133" y="2374"/>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5406" name="Freeform 14"/>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07" name="Freeform 15"/>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5408" name="Freeform 16"/>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5409" name="Freeform 17"/>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5410" name="Freeform 18"/>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5411" name="Freeform 19"/>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5412" name="Freeform 20"/>
              <p:cNvSpPr>
                <a:spLocks/>
              </p:cNvSpPr>
              <p:nvPr/>
            </p:nvSpPr>
            <p:spPr bwMode="auto">
              <a:xfrm>
                <a:off x="5132" y="2378"/>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5413" name="Freeform 21"/>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14" name="Freeform 22"/>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5415" name="Freeform 23"/>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5416" name="Freeform 24"/>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17" name="Freeform 25"/>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5418" name="Freeform 26"/>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5419" name="Freeform 27"/>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5420" name="Freeform 28"/>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5421" name="Freeform 29"/>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5422" name="Freeform 30"/>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5423" name="Freeform 31"/>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5424" name="Freeform 32"/>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5425" name="Rectangle 33"/>
              <p:cNvSpPr>
                <a:spLocks noChangeArrowheads="1"/>
              </p:cNvSpPr>
              <p:nvPr/>
            </p:nvSpPr>
            <p:spPr bwMode="auto">
              <a:xfrm>
                <a:off x="3129" y="2276"/>
                <a:ext cx="114"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5426" name="Rectangle 34"/>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5427" name="Rectangle 35"/>
              <p:cNvSpPr>
                <a:spLocks noChangeArrowheads="1"/>
              </p:cNvSpPr>
              <p:nvPr/>
            </p:nvSpPr>
            <p:spPr bwMode="auto">
              <a:xfrm>
                <a:off x="5184" y="2208"/>
                <a:ext cx="192" cy="154"/>
              </a:xfrm>
              <a:prstGeom prst="rect">
                <a:avLst/>
              </a:prstGeom>
              <a:noFill/>
              <a:ln w="9525">
                <a:noFill/>
                <a:miter lim="800000"/>
                <a:headEnd/>
                <a:tailEnd/>
              </a:ln>
            </p:spPr>
            <p:txBody>
              <a:bodyPr lIns="0" tIns="0" rIns="0" bIns="0">
                <a:spAutoFit/>
              </a:bodyPr>
              <a:lstStyle/>
              <a:p>
                <a:r>
                  <a:rPr lang="en-US" sz="1600">
                    <a:solidFill>
                      <a:schemeClr val="bg2"/>
                    </a:solidFill>
                  </a:rPr>
                  <a:t>p’</a:t>
                </a:r>
                <a:endParaRPr lang="en-US">
                  <a:solidFill>
                    <a:schemeClr val="bg2"/>
                  </a:solidFill>
                </a:endParaRPr>
              </a:p>
            </p:txBody>
          </p:sp>
          <p:sp>
            <p:nvSpPr>
              <p:cNvPr id="955428" name="Rectangle 36"/>
              <p:cNvSpPr>
                <a:spLocks noChangeArrowheads="1"/>
              </p:cNvSpPr>
              <p:nvPr/>
            </p:nvSpPr>
            <p:spPr bwMode="auto">
              <a:xfrm>
                <a:off x="5232" y="2256"/>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5429" name="Text Box 37"/>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5430" name="Oval 38"/>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1" name="Oval 39"/>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2" name="Oval 40"/>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5" name="Line 43"/>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5436" name="Line 44"/>
              <p:cNvSpPr>
                <a:spLocks noChangeShapeType="1"/>
              </p:cNvSpPr>
              <p:nvPr/>
            </p:nvSpPr>
            <p:spPr bwMode="auto">
              <a:xfrm flipH="1" flipV="1">
                <a:off x="4368" y="1008"/>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5437" name="Line 45"/>
              <p:cNvSpPr>
                <a:spLocks noChangeShapeType="1"/>
              </p:cNvSpPr>
              <p:nvPr/>
            </p:nvSpPr>
            <p:spPr bwMode="auto">
              <a:xfrm flipV="1">
                <a:off x="2967" y="2410"/>
                <a:ext cx="411" cy="57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5438" name="Line 46"/>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5439" name="Line 47"/>
              <p:cNvSpPr>
                <a:spLocks noChangeShapeType="1"/>
              </p:cNvSpPr>
              <p:nvPr/>
            </p:nvSpPr>
            <p:spPr bwMode="auto">
              <a:xfrm flipH="1" flipV="1">
                <a:off x="5157" y="2411"/>
                <a:ext cx="315" cy="565"/>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5440" name="Line 48"/>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5441" name="Text Box 49"/>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5442" name="Text Box 50"/>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5444" name="Text Box 52"/>
              <p:cNvSpPr txBox="1">
                <a:spLocks noChangeArrowheads="1"/>
              </p:cNvSpPr>
              <p:nvPr/>
            </p:nvSpPr>
            <p:spPr bwMode="auto">
              <a:xfrm>
                <a:off x="4944"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5445" name="Text Box 53"/>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5446" name="Text Box 54"/>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5451" name="Text Box 59"/>
              <p:cNvSpPr txBox="1">
                <a:spLocks noChangeArrowheads="1"/>
              </p:cNvSpPr>
              <p:nvPr/>
            </p:nvSpPr>
            <p:spPr bwMode="auto">
              <a:xfrm>
                <a:off x="3264" y="264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5452" name="Text Box 60"/>
              <p:cNvSpPr txBox="1">
                <a:spLocks noChangeArrowheads="1"/>
              </p:cNvSpPr>
              <p:nvPr/>
            </p:nvSpPr>
            <p:spPr bwMode="auto">
              <a:xfrm>
                <a:off x="2736" y="240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5454" name="Text Box 62"/>
              <p:cNvSpPr txBox="1">
                <a:spLocks noChangeArrowheads="1"/>
              </p:cNvSpPr>
              <p:nvPr/>
            </p:nvSpPr>
            <p:spPr bwMode="auto">
              <a:xfrm>
                <a:off x="5280" y="2448"/>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5455" name="Freeform 63"/>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5456" name="Text Box 64"/>
              <p:cNvSpPr txBox="1">
                <a:spLocks noChangeArrowheads="1"/>
              </p:cNvSpPr>
              <p:nvPr/>
            </p:nvSpPr>
            <p:spPr bwMode="auto">
              <a:xfrm>
                <a:off x="3744"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5457" name="Line 65"/>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5458" name="Text Box 66"/>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5459" name="Line 67"/>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0" name="Text Box 68"/>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5461" name="Line 69"/>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2" name="Line 70"/>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3" name="Text Box 71"/>
              <p:cNvSpPr txBox="1">
                <a:spLocks noChangeArrowheads="1"/>
              </p:cNvSpPr>
              <p:nvPr/>
            </p:nvSpPr>
            <p:spPr bwMode="auto">
              <a:xfrm>
                <a:off x="2832" y="3648"/>
                <a:ext cx="254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T’ = (B, 0, 0),              </a:t>
                </a:r>
                <a:r>
                  <a:rPr lang="en-US" dirty="0" err="1">
                    <a:solidFill>
                      <a:schemeClr val="bg2"/>
                    </a:solidFill>
                  </a:rPr>
                  <a:t>P’</a:t>
                </a:r>
                <a:r>
                  <a:rPr lang="en-US" baseline="-25000" dirty="0" err="1">
                    <a:solidFill>
                      <a:schemeClr val="bg2"/>
                    </a:solidFill>
                  </a:rPr>
                  <a:t>r</a:t>
                </a:r>
                <a:r>
                  <a:rPr lang="en-US" dirty="0">
                    <a:solidFill>
                      <a:schemeClr val="bg2"/>
                    </a:solidFill>
                  </a:rPr>
                  <a:t> = </a:t>
                </a:r>
                <a:r>
                  <a:rPr lang="en-US" dirty="0" err="1">
                    <a:solidFill>
                      <a:schemeClr val="bg2"/>
                    </a:solidFill>
                  </a:rPr>
                  <a:t>P’</a:t>
                </a:r>
                <a:r>
                  <a:rPr lang="en-US" baseline="-25000" dirty="0" err="1">
                    <a:solidFill>
                      <a:schemeClr val="bg2"/>
                    </a:solidFill>
                  </a:rPr>
                  <a:t>l</a:t>
                </a:r>
                <a:r>
                  <a:rPr lang="en-US" dirty="0">
                    <a:solidFill>
                      <a:schemeClr val="bg2"/>
                    </a:solidFill>
                  </a:rPr>
                  <a:t> – T’</a:t>
                </a:r>
              </a:p>
            </p:txBody>
          </p:sp>
          <p:sp>
            <p:nvSpPr>
              <p:cNvPr id="955464" name="Line 72"/>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5" name="Line 73"/>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6" name="Line 74"/>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7" name="Line 75"/>
              <p:cNvSpPr>
                <a:spLocks noChangeShapeType="1"/>
              </p:cNvSpPr>
              <p:nvPr/>
            </p:nvSpPr>
            <p:spPr bwMode="auto">
              <a:xfrm flipV="1">
                <a:off x="3024" y="2400"/>
                <a:ext cx="2459" cy="9"/>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3886200" y="285750"/>
            <a:ext cx="5219700" cy="609600"/>
          </a:xfrm>
        </p:spPr>
        <p:txBody>
          <a:bodyPr/>
          <a:lstStyle/>
          <a:p>
            <a:r>
              <a:rPr lang="en-US"/>
              <a:t>Epipolar Geometry: Summary</a:t>
            </a:r>
          </a:p>
        </p:txBody>
      </p:sp>
      <p:sp>
        <p:nvSpPr>
          <p:cNvPr id="97587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a:cs typeface="Times New Roman" charset="0"/>
              </a:rPr>
              <a:t>Purpose</a:t>
            </a:r>
          </a:p>
          <a:p>
            <a:pPr lvl="1">
              <a:lnSpc>
                <a:spcPct val="90000"/>
              </a:lnSpc>
            </a:pPr>
            <a:r>
              <a:rPr lang="en-US">
                <a:cs typeface="Times New Roman" charset="0"/>
              </a:rPr>
              <a:t>where to search correspondences</a:t>
            </a:r>
          </a:p>
          <a:p>
            <a:pPr lvl="1">
              <a:lnSpc>
                <a:spcPct val="90000"/>
              </a:lnSpc>
            </a:pPr>
            <a:endParaRPr lang="en-US">
              <a:cs typeface="Times New Roman" charset="0"/>
            </a:endParaRPr>
          </a:p>
          <a:p>
            <a:pPr>
              <a:lnSpc>
                <a:spcPct val="90000"/>
              </a:lnSpc>
            </a:pPr>
            <a:r>
              <a:rPr lang="en-US">
                <a:cs typeface="Times New Roman" charset="0"/>
              </a:rPr>
              <a:t>Epipolar plane, epipolar lines, and epipoles</a:t>
            </a:r>
            <a:r>
              <a:rPr lang="en-US"/>
              <a:t> </a:t>
            </a:r>
          </a:p>
          <a:p>
            <a:pPr lvl="1">
              <a:lnSpc>
                <a:spcPct val="90000"/>
              </a:lnSpc>
            </a:pPr>
            <a:r>
              <a:rPr lang="en-US">
                <a:cs typeface="Times New Roman" charset="0"/>
              </a:rPr>
              <a:t>known intrinsic (f) and extrinsic  (R, T)</a:t>
            </a:r>
          </a:p>
          <a:p>
            <a:pPr lvl="2">
              <a:lnSpc>
                <a:spcPct val="90000"/>
              </a:lnSpc>
            </a:pPr>
            <a:r>
              <a:rPr lang="en-US">
                <a:cs typeface="Times New Roman" charset="0"/>
              </a:rPr>
              <a:t>co-planarity equation</a:t>
            </a:r>
            <a:r>
              <a:rPr lang="en-US"/>
              <a:t> </a:t>
            </a:r>
          </a:p>
          <a:p>
            <a:pPr lvl="1">
              <a:lnSpc>
                <a:spcPct val="90000"/>
              </a:lnSpc>
            </a:pPr>
            <a:r>
              <a:rPr lang="en-US">
                <a:cs typeface="Times New Roman" charset="0"/>
              </a:rPr>
              <a:t>known intrinsic but unknown extrinsic </a:t>
            </a:r>
          </a:p>
          <a:p>
            <a:pPr lvl="2">
              <a:lnSpc>
                <a:spcPct val="90000"/>
              </a:lnSpc>
            </a:pPr>
            <a:r>
              <a:rPr lang="en-US">
                <a:cs typeface="Times New Roman" charset="0"/>
              </a:rPr>
              <a:t>essential matrix</a:t>
            </a:r>
          </a:p>
          <a:p>
            <a:pPr lvl="1">
              <a:lnSpc>
                <a:spcPct val="90000"/>
              </a:lnSpc>
            </a:pPr>
            <a:r>
              <a:rPr lang="en-US">
                <a:cs typeface="Times New Roman" charset="0"/>
              </a:rPr>
              <a:t>unknown intrinsic and extrinsic </a:t>
            </a:r>
          </a:p>
          <a:p>
            <a:pPr lvl="2">
              <a:lnSpc>
                <a:spcPct val="90000"/>
              </a:lnSpc>
            </a:pPr>
            <a:r>
              <a:rPr lang="en-US">
                <a:cs typeface="Times New Roman" charset="0"/>
              </a:rPr>
              <a:t>fundamental matrix </a:t>
            </a:r>
          </a:p>
          <a:p>
            <a:pPr lvl="2">
              <a:lnSpc>
                <a:spcPct val="90000"/>
              </a:lnSpc>
            </a:pPr>
            <a:endParaRPr lang="en-US"/>
          </a:p>
          <a:p>
            <a:pPr>
              <a:lnSpc>
                <a:spcPct val="90000"/>
              </a:lnSpc>
            </a:pPr>
            <a:r>
              <a:rPr lang="en-US">
                <a:cs typeface="Times New Roman" charset="0"/>
              </a:rPr>
              <a:t>Rectification</a:t>
            </a:r>
          </a:p>
          <a:p>
            <a:pPr lvl="1">
              <a:lnSpc>
                <a:spcPct val="90000"/>
              </a:lnSpc>
            </a:pPr>
            <a:r>
              <a:rPr lang="en-US">
                <a:cs typeface="Times New Roman" charset="0"/>
              </a:rPr>
              <a:t>Generate stereo pair (by software) with parallel optical axis and thus horizontal epipolar lines</a:t>
            </a:r>
          </a:p>
        </p:txBody>
      </p:sp>
      <p:graphicFrame>
        <p:nvGraphicFramePr>
          <p:cNvPr id="975876" name="Object 4"/>
          <p:cNvGraphicFramePr>
            <a:graphicFrameLocks noChangeAspect="1"/>
          </p:cNvGraphicFramePr>
          <p:nvPr/>
        </p:nvGraphicFramePr>
        <p:xfrm>
          <a:off x="6172200" y="3429000"/>
          <a:ext cx="1533525" cy="539750"/>
        </p:xfrm>
        <a:graphic>
          <a:graphicData uri="http://schemas.openxmlformats.org/presentationml/2006/ole">
            <mc:AlternateContent xmlns:mc="http://schemas.openxmlformats.org/markup-compatibility/2006">
              <mc:Choice xmlns:v="urn:schemas-microsoft-com:vml" Requires="v">
                <p:oleObj spid="_x0000_s975943" name="Equation" r:id="rId4" imgW="761760" imgH="266400" progId="Equation.3">
                  <p:embed/>
                </p:oleObj>
              </mc:Choice>
              <mc:Fallback>
                <p:oleObj name="Equation" r:id="rId4" imgW="761760" imgH="2664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429000"/>
                        <a:ext cx="1533525" cy="539750"/>
                      </a:xfrm>
                      <a:prstGeom prst="rect">
                        <a:avLst/>
                      </a:prstGeom>
                      <a:solidFill>
                        <a:srgbClr val="FF99CC"/>
                      </a:solidFill>
                    </p:spPr>
                  </p:pic>
                </p:oleObj>
              </mc:Fallback>
            </mc:AlternateContent>
          </a:graphicData>
        </a:graphic>
      </p:graphicFrame>
      <p:graphicFrame>
        <p:nvGraphicFramePr>
          <p:cNvPr id="975877" name="Object 5"/>
          <p:cNvGraphicFramePr>
            <a:graphicFrameLocks noChangeAspect="1"/>
          </p:cNvGraphicFramePr>
          <p:nvPr/>
        </p:nvGraphicFramePr>
        <p:xfrm>
          <a:off x="5105400" y="4572000"/>
          <a:ext cx="1508125" cy="539750"/>
        </p:xfrm>
        <a:graphic>
          <a:graphicData uri="http://schemas.openxmlformats.org/presentationml/2006/ole">
            <mc:AlternateContent xmlns:mc="http://schemas.openxmlformats.org/markup-compatibility/2006">
              <mc:Choice xmlns:v="urn:schemas-microsoft-com:vml" Requires="v">
                <p:oleObj spid="_x0000_s975944" name="Equation" r:id="rId6" imgW="749160" imgH="266400" progId="Equation.3">
                  <p:embed/>
                </p:oleObj>
              </mc:Choice>
              <mc:Fallback>
                <p:oleObj name="Equation" r:id="rId6" imgW="749160" imgH="2664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4572000"/>
                        <a:ext cx="1508125" cy="539750"/>
                      </a:xfrm>
                      <a:prstGeom prst="rect">
                        <a:avLst/>
                      </a:prstGeom>
                      <a:solidFill>
                        <a:srgbClr val="FF99CC"/>
                      </a:solidFill>
                    </p:spPr>
                  </p:pic>
                </p:oleObj>
              </mc:Fallback>
            </mc:AlternateContent>
          </a:graphicData>
        </a:graphic>
      </p:graphicFrame>
      <p:graphicFrame>
        <p:nvGraphicFramePr>
          <p:cNvPr id="975878" name="Object 6"/>
          <p:cNvGraphicFramePr>
            <a:graphicFrameLocks noChangeAspect="1"/>
          </p:cNvGraphicFramePr>
          <p:nvPr/>
        </p:nvGraphicFramePr>
        <p:xfrm>
          <a:off x="7069138" y="1811338"/>
          <a:ext cx="1597025" cy="403225"/>
        </p:xfrm>
        <a:graphic>
          <a:graphicData uri="http://schemas.openxmlformats.org/presentationml/2006/ole">
            <mc:AlternateContent xmlns:mc="http://schemas.openxmlformats.org/markup-compatibility/2006">
              <mc:Choice xmlns:v="urn:schemas-microsoft-com:vml" Requires="v">
                <p:oleObj spid="_x0000_s975945" name="Equation" r:id="rId8" imgW="863280" imgH="215640" progId="Equation.3">
                  <p:embed/>
                </p:oleObj>
              </mc:Choice>
              <mc:Fallback>
                <p:oleObj name="Equation" r:id="rId8" imgW="863280" imgH="215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9138" y="1811338"/>
                        <a:ext cx="1597025" cy="403225"/>
                      </a:xfrm>
                      <a:prstGeom prst="rect">
                        <a:avLst/>
                      </a:prstGeom>
                      <a:solidFill>
                        <a:srgbClr val="FF99CC"/>
                      </a:solidFill>
                    </p:spPr>
                  </p:pic>
                </p:oleObj>
              </mc:Fallback>
            </mc:AlternateContent>
          </a:graphicData>
        </a:graphic>
      </p:graphicFrame>
      <p:sp>
        <p:nvSpPr>
          <p:cNvPr id="975879" name="Line 7"/>
          <p:cNvSpPr>
            <a:spLocks noChangeShapeType="1"/>
          </p:cNvSpPr>
          <p:nvPr/>
        </p:nvSpPr>
        <p:spPr bwMode="auto">
          <a:xfrm flipH="1">
            <a:off x="7239000" y="2438400"/>
            <a:ext cx="533400" cy="762000"/>
          </a:xfrm>
          <a:prstGeom prst="line">
            <a:avLst/>
          </a:prstGeom>
          <a:noFill/>
          <a:ln w="25400">
            <a:solidFill>
              <a:schemeClr val="accent1"/>
            </a:solidFill>
            <a:round/>
            <a:headEnd type="none" w="sm" len="sm"/>
            <a:tailEnd type="stealth" w="lg" len="lg"/>
          </a:ln>
          <a:effectLst/>
        </p:spPr>
        <p:txBody>
          <a:bodyPr/>
          <a:lstStyle/>
          <a:p>
            <a:endParaRPr lang="en-US"/>
          </a:p>
        </p:txBody>
      </p:sp>
      <p:sp>
        <p:nvSpPr>
          <p:cNvPr id="975880" name="Line 8"/>
          <p:cNvSpPr>
            <a:spLocks noChangeShapeType="1"/>
          </p:cNvSpPr>
          <p:nvPr/>
        </p:nvSpPr>
        <p:spPr bwMode="auto">
          <a:xfrm flipH="1">
            <a:off x="6324600" y="4038600"/>
            <a:ext cx="381000" cy="533400"/>
          </a:xfrm>
          <a:prstGeom prst="line">
            <a:avLst/>
          </a:prstGeom>
          <a:noFill/>
          <a:ln w="25400">
            <a:solidFill>
              <a:schemeClr val="accent1"/>
            </a:solidFill>
            <a:round/>
            <a:headEnd type="none" w="sm" len="sm"/>
            <a:tailEnd type="stealth" w="lg" len="lg"/>
          </a:ln>
          <a:effectLst/>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3352800" y="285750"/>
            <a:ext cx="5753100" cy="609600"/>
          </a:xfrm>
        </p:spPr>
        <p:txBody>
          <a:bodyPr/>
          <a:lstStyle/>
          <a:p>
            <a:r>
              <a:rPr lang="en-US" dirty="0"/>
              <a:t>Part II. Correspondence problem</a:t>
            </a:r>
          </a:p>
        </p:txBody>
      </p:sp>
      <p:sp>
        <p:nvSpPr>
          <p:cNvPr id="97792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1800" dirty="0">
                <a:cs typeface="Times New Roman" charset="0"/>
              </a:rPr>
              <a:t>Three Questions</a:t>
            </a:r>
          </a:p>
          <a:p>
            <a:pPr lvl="1">
              <a:lnSpc>
                <a:spcPct val="90000"/>
              </a:lnSpc>
            </a:pPr>
            <a:r>
              <a:rPr lang="en-US" sz="1800" dirty="0">
                <a:cs typeface="Times New Roman" charset="0"/>
              </a:rPr>
              <a:t>What to match? </a:t>
            </a:r>
          </a:p>
          <a:p>
            <a:pPr lvl="2">
              <a:lnSpc>
                <a:spcPct val="90000"/>
              </a:lnSpc>
            </a:pPr>
            <a:r>
              <a:rPr lang="en-US" sz="1600" dirty="0">
                <a:cs typeface="Times New Roman" charset="0"/>
              </a:rPr>
              <a:t>Features: point, line, area, structure?</a:t>
            </a:r>
          </a:p>
          <a:p>
            <a:pPr lvl="1">
              <a:lnSpc>
                <a:spcPct val="90000"/>
              </a:lnSpc>
            </a:pPr>
            <a:r>
              <a:rPr lang="en-US" sz="1800" dirty="0">
                <a:cs typeface="Times New Roman" charset="0"/>
              </a:rPr>
              <a:t>Where to search correspondence?</a:t>
            </a:r>
          </a:p>
          <a:p>
            <a:pPr lvl="2">
              <a:lnSpc>
                <a:spcPct val="90000"/>
              </a:lnSpc>
            </a:pPr>
            <a:r>
              <a:rPr lang="en-US" sz="1600" dirty="0">
                <a:cs typeface="Times New Roman" charset="0"/>
              </a:rPr>
              <a:t>Epipolar line?</a:t>
            </a:r>
          </a:p>
          <a:p>
            <a:pPr lvl="1">
              <a:lnSpc>
                <a:spcPct val="90000"/>
              </a:lnSpc>
            </a:pPr>
            <a:r>
              <a:rPr lang="en-US" sz="1800" dirty="0">
                <a:cs typeface="Times New Roman" charset="0"/>
              </a:rPr>
              <a:t>How to measure similarity?</a:t>
            </a:r>
          </a:p>
          <a:p>
            <a:pPr lvl="2">
              <a:lnSpc>
                <a:spcPct val="90000"/>
              </a:lnSpc>
            </a:pPr>
            <a:r>
              <a:rPr lang="en-US" sz="1600" dirty="0">
                <a:cs typeface="Times New Roman" charset="0"/>
              </a:rPr>
              <a:t>Depends on features</a:t>
            </a:r>
          </a:p>
          <a:p>
            <a:pPr>
              <a:lnSpc>
                <a:spcPct val="90000"/>
              </a:lnSpc>
            </a:pPr>
            <a:r>
              <a:rPr lang="en-US" sz="1800" dirty="0">
                <a:cs typeface="Times New Roman" charset="0"/>
              </a:rPr>
              <a:t>Approaches</a:t>
            </a:r>
            <a:endParaRPr lang="en-US" sz="1800" dirty="0"/>
          </a:p>
          <a:p>
            <a:pPr lvl="1">
              <a:lnSpc>
                <a:spcPct val="90000"/>
              </a:lnSpc>
            </a:pPr>
            <a:r>
              <a:rPr lang="en-US" sz="1500" dirty="0"/>
              <a:t>Correlation-based approach</a:t>
            </a:r>
          </a:p>
          <a:p>
            <a:pPr lvl="1">
              <a:lnSpc>
                <a:spcPct val="90000"/>
              </a:lnSpc>
            </a:pPr>
            <a:r>
              <a:rPr lang="en-US" sz="1500" dirty="0"/>
              <a:t>Feature-based approach </a:t>
            </a:r>
            <a:endParaRPr lang="en-US" sz="1800" dirty="0"/>
          </a:p>
          <a:p>
            <a:pPr>
              <a:lnSpc>
                <a:spcPct val="90000"/>
              </a:lnSpc>
            </a:pPr>
            <a:r>
              <a:rPr lang="en-US" sz="1800" dirty="0">
                <a:cs typeface="Times New Roman" charset="0"/>
              </a:rPr>
              <a:t>Advanced Topics</a:t>
            </a:r>
          </a:p>
          <a:p>
            <a:pPr lvl="1">
              <a:lnSpc>
                <a:spcPct val="90000"/>
              </a:lnSpc>
            </a:pPr>
            <a:r>
              <a:rPr lang="en-US" sz="1800" dirty="0">
                <a:cs typeface="Times New Roman" charset="0"/>
              </a:rPr>
              <a:t>Image filtering to handle illumination changes</a:t>
            </a:r>
          </a:p>
          <a:p>
            <a:pPr lvl="1">
              <a:lnSpc>
                <a:spcPct val="90000"/>
              </a:lnSpc>
            </a:pPr>
            <a:r>
              <a:rPr lang="en-US" sz="1800" dirty="0">
                <a:cs typeface="Times New Roman" charset="0"/>
              </a:rPr>
              <a:t>Adaptive windows to deal with multiple disparities</a:t>
            </a:r>
          </a:p>
          <a:p>
            <a:pPr lvl="1">
              <a:lnSpc>
                <a:spcPct val="90000"/>
              </a:lnSpc>
            </a:pPr>
            <a:r>
              <a:rPr lang="en-US" sz="1800" dirty="0">
                <a:cs typeface="Times New Roman" charset="0"/>
              </a:rPr>
              <a:t>Local warping to account for perspective distortion</a:t>
            </a:r>
          </a:p>
          <a:p>
            <a:pPr lvl="1">
              <a:lnSpc>
                <a:spcPct val="90000"/>
              </a:lnSpc>
            </a:pPr>
            <a:r>
              <a:rPr lang="en-US" sz="1800" dirty="0">
                <a:cs typeface="Times New Roman" charset="0"/>
              </a:rPr>
              <a:t>Sub-pixel matching to improve accuracy</a:t>
            </a:r>
          </a:p>
          <a:p>
            <a:pPr lvl="1">
              <a:lnSpc>
                <a:spcPct val="90000"/>
              </a:lnSpc>
            </a:pPr>
            <a:r>
              <a:rPr lang="en-US" sz="1800" dirty="0">
                <a:cs typeface="Times New Roman" charset="0"/>
              </a:rPr>
              <a:t>Self-consistency to reduce false matches</a:t>
            </a:r>
          </a:p>
          <a:p>
            <a:pPr lvl="1">
              <a:lnSpc>
                <a:spcPct val="90000"/>
              </a:lnSpc>
            </a:pPr>
            <a:r>
              <a:rPr lang="en-US" sz="1800" dirty="0">
                <a:cs typeface="Times New Roman" charset="0"/>
              </a:rPr>
              <a:t>Multi-baseline stereo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6124575" y="285750"/>
            <a:ext cx="2981325" cy="609600"/>
          </a:xfrm>
        </p:spPr>
        <p:txBody>
          <a:bodyPr/>
          <a:lstStyle/>
          <a:p>
            <a:r>
              <a:rPr lang="en-US"/>
              <a:t>More Images…</a:t>
            </a:r>
          </a:p>
        </p:txBody>
      </p:sp>
      <p:sp>
        <p:nvSpPr>
          <p:cNvPr id="965635"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5639" name="Picture 7"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5640" name="Oval 8"/>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79971"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For Each point (x</a:t>
            </a:r>
            <a:r>
              <a:rPr lang="en-US" sz="2000" baseline="-25000" dirty="0">
                <a:cs typeface="Times New Roman" charset="0"/>
              </a:rPr>
              <a:t>l</a:t>
            </a:r>
            <a:r>
              <a:rPr lang="en-US" sz="2000" dirty="0">
                <a:cs typeface="Times New Roman" charset="0"/>
              </a:rPr>
              <a:t>, </a:t>
            </a:r>
            <a:r>
              <a:rPr lang="en-US" sz="2000" dirty="0" err="1">
                <a:cs typeface="Times New Roman" charset="0"/>
              </a:rPr>
              <a:t>y</a:t>
            </a:r>
            <a:r>
              <a:rPr lang="en-US" sz="2000" baseline="-25000" dirty="0" err="1">
                <a:cs typeface="Times New Roman" charset="0"/>
              </a:rPr>
              <a:t>l</a:t>
            </a:r>
            <a:r>
              <a:rPr lang="en-US" sz="2000" dirty="0">
                <a:cs typeface="Times New Roman" charset="0"/>
              </a:rPr>
              <a:t>) in the left image, define a window centered at the point</a:t>
            </a:r>
          </a:p>
        </p:txBody>
      </p:sp>
      <p:grpSp>
        <p:nvGrpSpPr>
          <p:cNvPr id="12" name="Group 11"/>
          <p:cNvGrpSpPr/>
          <p:nvPr/>
        </p:nvGrpSpPr>
        <p:grpSpPr>
          <a:xfrm>
            <a:off x="1279525" y="1219200"/>
            <a:ext cx="6583363" cy="4403725"/>
            <a:chOff x="1279525" y="1219200"/>
            <a:chExt cx="6583363" cy="4403725"/>
          </a:xfrm>
        </p:grpSpPr>
        <p:pic>
          <p:nvPicPr>
            <p:cNvPr id="979972" name="Picture 4"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grpSp>
          <p:nvGrpSpPr>
            <p:cNvPr id="979973" name="Group 5"/>
            <p:cNvGrpSpPr>
              <a:grpSpLocks/>
            </p:cNvGrpSpPr>
            <p:nvPr/>
          </p:nvGrpSpPr>
          <p:grpSpPr bwMode="auto">
            <a:xfrm>
              <a:off x="4819650" y="1295400"/>
              <a:ext cx="1504950" cy="914400"/>
              <a:chOff x="3036" y="816"/>
              <a:chExt cx="948" cy="576"/>
            </a:xfrm>
          </p:grpSpPr>
          <p:grpSp>
            <p:nvGrpSpPr>
              <p:cNvPr id="979974" name="Group 6"/>
              <p:cNvGrpSpPr>
                <a:grpSpLocks/>
              </p:cNvGrpSpPr>
              <p:nvPr/>
            </p:nvGrpSpPr>
            <p:grpSpPr bwMode="auto">
              <a:xfrm>
                <a:off x="3036" y="816"/>
                <a:ext cx="948" cy="576"/>
                <a:chOff x="3036" y="816"/>
                <a:chExt cx="948" cy="576"/>
              </a:xfrm>
            </p:grpSpPr>
            <p:sp>
              <p:nvSpPr>
                <p:cNvPr id="979975" name="Rectangle 7"/>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79976" name="Line 8"/>
                <p:cNvSpPr>
                  <a:spLocks noChangeShapeType="1"/>
                </p:cNvSpPr>
                <p:nvPr/>
              </p:nvSpPr>
              <p:spPr bwMode="auto">
                <a:xfrm flipH="1">
                  <a:off x="3216" y="1008"/>
                  <a:ext cx="240" cy="240"/>
                </a:xfrm>
                <a:prstGeom prst="line">
                  <a:avLst/>
                </a:prstGeom>
                <a:noFill/>
                <a:ln w="22225">
                  <a:solidFill>
                    <a:srgbClr val="FFFF00"/>
                  </a:solidFill>
                  <a:round/>
                  <a:headEnd type="none" w="sm" len="sm"/>
                  <a:tailEnd type="stealth" w="lg" len="med"/>
                </a:ln>
                <a:effectLst/>
              </p:spPr>
              <p:txBody>
                <a:bodyPr/>
                <a:lstStyle/>
                <a:p>
                  <a:endParaRPr lang="en-US"/>
                </a:p>
              </p:txBody>
            </p:sp>
            <p:sp>
              <p:nvSpPr>
                <p:cNvPr id="979977" name="Text Box 9"/>
                <p:cNvSpPr txBox="1">
                  <a:spLocks noChangeArrowheads="1"/>
                </p:cNvSpPr>
                <p:nvPr/>
              </p:nvSpPr>
              <p:spPr bwMode="auto">
                <a:xfrm>
                  <a:off x="3408" y="816"/>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(x</a:t>
                  </a:r>
                  <a:r>
                    <a:rPr lang="en-US" baseline="-25000" dirty="0">
                      <a:solidFill>
                        <a:srgbClr val="D82204"/>
                      </a:solidFill>
                    </a:rPr>
                    <a:t>l</a:t>
                  </a:r>
                  <a:r>
                    <a:rPr lang="en-US" dirty="0">
                      <a:solidFill>
                        <a:srgbClr val="D82204"/>
                      </a:solidFill>
                    </a:rPr>
                    <a:t>, </a:t>
                  </a:r>
                  <a:r>
                    <a:rPr lang="en-US" dirty="0" err="1">
                      <a:solidFill>
                        <a:srgbClr val="D82204"/>
                      </a:solidFill>
                    </a:rPr>
                    <a:t>y</a:t>
                  </a:r>
                  <a:r>
                    <a:rPr lang="en-US" baseline="-25000" dirty="0" err="1">
                      <a:solidFill>
                        <a:srgbClr val="D82204"/>
                      </a:solidFill>
                    </a:rPr>
                    <a:t>l</a:t>
                  </a:r>
                  <a:r>
                    <a:rPr lang="en-US" dirty="0">
                      <a:solidFill>
                        <a:srgbClr val="D82204"/>
                      </a:solidFill>
                    </a:rPr>
                    <a:t>)</a:t>
                  </a:r>
                </a:p>
              </p:txBody>
            </p:sp>
          </p:grpSp>
          <p:sp>
            <p:nvSpPr>
              <p:cNvPr id="979978" name="Oval 10"/>
              <p:cNvSpPr>
                <a:spLocks noChangeArrowheads="1"/>
              </p:cNvSpPr>
              <p:nvPr/>
            </p:nvSpPr>
            <p:spPr bwMode="auto">
              <a:xfrm>
                <a:off x="3168" y="1236"/>
                <a:ext cx="70" cy="61"/>
              </a:xfrm>
              <a:prstGeom prst="ellipse">
                <a:avLst/>
              </a:prstGeom>
              <a:noFill/>
              <a:ln w="12700">
                <a:solidFill>
                  <a:srgbClr val="FF0000"/>
                </a:solidFill>
                <a:round/>
                <a:headEnd type="none" w="sm" len="sm"/>
                <a:tailEnd type="none" w="sm" len="sm"/>
              </a:ln>
              <a:effectLst/>
            </p:spPr>
            <p:txBody>
              <a:bodyPr wrap="none" anchor="ctr"/>
              <a:lstStyle/>
              <a:p>
                <a:endParaRPr lang="en-US"/>
              </a:p>
            </p:txBody>
          </p:sp>
        </p:grpSp>
        <p:sp>
          <p:nvSpPr>
            <p:cNvPr id="979979" name="Text Box 11"/>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LEFT IMAGE</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2019"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 search its corresponding point within a search region  in the right image</a:t>
            </a:r>
          </a:p>
        </p:txBody>
      </p:sp>
      <p:pic>
        <p:nvPicPr>
          <p:cNvPr id="982020" name="Picture 4" descr="c-000104"/>
          <p:cNvPicPr>
            <a:picLocks noChangeAspect="1" noChangeArrowheads="1"/>
          </p:cNvPicPr>
          <p:nvPr/>
        </p:nvPicPr>
        <p:blipFill>
          <a:blip r:embed="rId3" cstate="print"/>
          <a:srcRect/>
          <a:stretch>
            <a:fillRect/>
          </a:stretch>
        </p:blipFill>
        <p:spPr bwMode="auto">
          <a:xfrm>
            <a:off x="1295400" y="1295400"/>
            <a:ext cx="6583363" cy="4389437"/>
          </a:xfrm>
          <a:prstGeom prst="rect">
            <a:avLst/>
          </a:prstGeom>
          <a:noFill/>
          <a:ln w="9525">
            <a:solidFill>
              <a:srgbClr val="FF00FF"/>
            </a:solidFill>
            <a:miter lim="800000"/>
            <a:headEnd/>
            <a:tailEnd/>
          </a:ln>
        </p:spPr>
      </p:pic>
      <p:sp>
        <p:nvSpPr>
          <p:cNvPr id="982021" name="Line 5"/>
          <p:cNvSpPr>
            <a:spLocks noChangeShapeType="1"/>
          </p:cNvSpPr>
          <p:nvPr/>
        </p:nvSpPr>
        <p:spPr bwMode="auto">
          <a:xfrm flipH="1">
            <a:off x="5105400" y="1600200"/>
            <a:ext cx="381000" cy="381000"/>
          </a:xfrm>
          <a:prstGeom prst="line">
            <a:avLst/>
          </a:prstGeom>
          <a:noFill/>
          <a:ln w="22225">
            <a:solidFill>
              <a:srgbClr val="FFFF00"/>
            </a:solidFill>
            <a:round/>
            <a:headEnd type="none" w="sm" len="sm"/>
            <a:tailEnd type="stealth" w="lg" len="med"/>
          </a:ln>
          <a:effectLst/>
        </p:spPr>
        <p:txBody>
          <a:bodyPr/>
          <a:lstStyle/>
          <a:p>
            <a:endParaRPr lang="en-US"/>
          </a:p>
        </p:txBody>
      </p:sp>
      <p:sp>
        <p:nvSpPr>
          <p:cNvPr id="982022" name="Text Box 6"/>
          <p:cNvSpPr txBox="1">
            <a:spLocks noChangeArrowheads="1"/>
          </p:cNvSpPr>
          <p:nvPr/>
        </p:nvSpPr>
        <p:spPr bwMode="auto">
          <a:xfrm>
            <a:off x="5410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(x</a:t>
            </a:r>
            <a:r>
              <a:rPr lang="en-US" baseline="-25000">
                <a:solidFill>
                  <a:srgbClr val="D82204"/>
                </a:solidFill>
              </a:rPr>
              <a:t>l</a:t>
            </a:r>
            <a:r>
              <a:rPr lang="en-US">
                <a:solidFill>
                  <a:srgbClr val="D82204"/>
                </a:solidFill>
              </a:rPr>
              <a:t>, y</a:t>
            </a:r>
            <a:r>
              <a:rPr lang="en-US" baseline="-25000">
                <a:solidFill>
                  <a:srgbClr val="D82204"/>
                </a:solidFill>
              </a:rPr>
              <a:t>l</a:t>
            </a:r>
            <a:r>
              <a:rPr lang="en-US">
                <a:solidFill>
                  <a:srgbClr val="D82204"/>
                </a:solidFill>
              </a:rPr>
              <a:t>)</a:t>
            </a:r>
          </a:p>
        </p:txBody>
      </p:sp>
      <p:sp>
        <p:nvSpPr>
          <p:cNvPr id="982023" name="Oval 7"/>
          <p:cNvSpPr>
            <a:spLocks noChangeArrowheads="1"/>
          </p:cNvSpPr>
          <p:nvPr/>
        </p:nvSpPr>
        <p:spPr bwMode="auto">
          <a:xfrm>
            <a:off x="5029200" y="1962150"/>
            <a:ext cx="111125" cy="96838"/>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82024" name="AutoShape 8"/>
          <p:cNvSpPr>
            <a:spLocks noChangeArrowheads="1"/>
          </p:cNvSpPr>
          <p:nvPr/>
        </p:nvSpPr>
        <p:spPr bwMode="auto">
          <a:xfrm>
            <a:off x="4043363" y="1722438"/>
            <a:ext cx="2132012" cy="609600"/>
          </a:xfrm>
          <a:prstGeom prst="bracketPair">
            <a:avLst>
              <a:gd name="adj" fmla="val 16667"/>
            </a:avLst>
          </a:prstGeom>
          <a:noFill/>
          <a:ln w="25400">
            <a:solidFill>
              <a:srgbClr val="0000FF"/>
            </a:solidFill>
            <a:round/>
            <a:headEnd type="none" w="sm" len="sm"/>
            <a:tailEnd type="none" w="sm" len="sm"/>
          </a:ln>
          <a:effectLst/>
        </p:spPr>
        <p:txBody>
          <a:bodyPr wrap="none" anchor="ctr"/>
          <a:lstStyle/>
          <a:p>
            <a:endParaRPr lang="en-US"/>
          </a:p>
        </p:txBody>
      </p:sp>
      <p:grpSp>
        <p:nvGrpSpPr>
          <p:cNvPr id="982025" name="Group 9"/>
          <p:cNvGrpSpPr>
            <a:grpSpLocks/>
          </p:cNvGrpSpPr>
          <p:nvPr/>
        </p:nvGrpSpPr>
        <p:grpSpPr bwMode="auto">
          <a:xfrm>
            <a:off x="4819650" y="1828800"/>
            <a:ext cx="533400" cy="381000"/>
            <a:chOff x="3036" y="1152"/>
            <a:chExt cx="336" cy="240"/>
          </a:xfrm>
        </p:grpSpPr>
        <p:sp>
          <p:nvSpPr>
            <p:cNvPr id="982026" name="Rectangle 10"/>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27" name="Oval 11"/>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28" name="Group 12"/>
          <p:cNvGrpSpPr>
            <a:grpSpLocks/>
          </p:cNvGrpSpPr>
          <p:nvPr/>
        </p:nvGrpSpPr>
        <p:grpSpPr bwMode="auto">
          <a:xfrm>
            <a:off x="4038600" y="1828800"/>
            <a:ext cx="533400" cy="381000"/>
            <a:chOff x="3036" y="1152"/>
            <a:chExt cx="336" cy="240"/>
          </a:xfrm>
        </p:grpSpPr>
        <p:sp>
          <p:nvSpPr>
            <p:cNvPr id="982029" name="Rectangle 13"/>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0" name="Oval 14"/>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1" name="Group 15"/>
          <p:cNvGrpSpPr>
            <a:grpSpLocks/>
          </p:cNvGrpSpPr>
          <p:nvPr/>
        </p:nvGrpSpPr>
        <p:grpSpPr bwMode="auto">
          <a:xfrm>
            <a:off x="4267200" y="1828800"/>
            <a:ext cx="533400" cy="381000"/>
            <a:chOff x="3036" y="1152"/>
            <a:chExt cx="336" cy="240"/>
          </a:xfrm>
        </p:grpSpPr>
        <p:sp>
          <p:nvSpPr>
            <p:cNvPr id="982032" name="Rectangle 16"/>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3" name="Oval 17"/>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4" name="Group 18"/>
          <p:cNvGrpSpPr>
            <a:grpSpLocks/>
          </p:cNvGrpSpPr>
          <p:nvPr/>
        </p:nvGrpSpPr>
        <p:grpSpPr bwMode="auto">
          <a:xfrm>
            <a:off x="4495800" y="1828800"/>
            <a:ext cx="533400" cy="381000"/>
            <a:chOff x="3036" y="1152"/>
            <a:chExt cx="336" cy="240"/>
          </a:xfrm>
        </p:grpSpPr>
        <p:sp>
          <p:nvSpPr>
            <p:cNvPr id="982035" name="Rectangle 19"/>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6" name="Oval 20"/>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7" name="Group 21"/>
          <p:cNvGrpSpPr>
            <a:grpSpLocks/>
          </p:cNvGrpSpPr>
          <p:nvPr/>
        </p:nvGrpSpPr>
        <p:grpSpPr bwMode="auto">
          <a:xfrm>
            <a:off x="5029200" y="1828800"/>
            <a:ext cx="533400" cy="381000"/>
            <a:chOff x="3036" y="1152"/>
            <a:chExt cx="336" cy="240"/>
          </a:xfrm>
        </p:grpSpPr>
        <p:sp>
          <p:nvSpPr>
            <p:cNvPr id="982038" name="Rectangle 22"/>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9" name="Oval 23"/>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40" name="Group 24"/>
          <p:cNvGrpSpPr>
            <a:grpSpLocks/>
          </p:cNvGrpSpPr>
          <p:nvPr/>
        </p:nvGrpSpPr>
        <p:grpSpPr bwMode="auto">
          <a:xfrm>
            <a:off x="5257800" y="1828800"/>
            <a:ext cx="533400" cy="381000"/>
            <a:chOff x="3036" y="1152"/>
            <a:chExt cx="336" cy="240"/>
          </a:xfrm>
        </p:grpSpPr>
        <p:sp>
          <p:nvSpPr>
            <p:cNvPr id="982041" name="Rectangle 25"/>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42" name="Oval 26"/>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43" name="Group 27"/>
          <p:cNvGrpSpPr>
            <a:grpSpLocks/>
          </p:cNvGrpSpPr>
          <p:nvPr/>
        </p:nvGrpSpPr>
        <p:grpSpPr bwMode="auto">
          <a:xfrm>
            <a:off x="5562600" y="1828800"/>
            <a:ext cx="533400" cy="381000"/>
            <a:chOff x="3036" y="1152"/>
            <a:chExt cx="336" cy="240"/>
          </a:xfrm>
        </p:grpSpPr>
        <p:sp>
          <p:nvSpPr>
            <p:cNvPr id="982044" name="Rectangle 28"/>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45" name="Oval 29"/>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sp>
        <p:nvSpPr>
          <p:cNvPr id="982046" name="Text Box 30"/>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66FF33"/>
                </a:solidFill>
              </a:rPr>
              <a:t>RIGHT IMAGE</a:t>
            </a:r>
          </a:p>
        </p:txBody>
      </p:sp>
      <p:pic>
        <p:nvPicPr>
          <p:cNvPr id="982047" name="Picture 31" descr="template"/>
          <p:cNvPicPr>
            <a:picLocks noChangeAspect="1" noChangeArrowheads="1"/>
          </p:cNvPicPr>
          <p:nvPr/>
        </p:nvPicPr>
        <p:blipFill>
          <a:blip r:embed="rId4" cstate="print"/>
          <a:srcRect/>
          <a:stretch>
            <a:fillRect/>
          </a:stretch>
        </p:blipFill>
        <p:spPr bwMode="auto">
          <a:xfrm>
            <a:off x="8023225" y="1371600"/>
            <a:ext cx="558800" cy="376238"/>
          </a:xfrm>
          <a:prstGeom prst="rect">
            <a:avLst/>
          </a:prstGeom>
          <a:noFill/>
          <a:ln w="222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82028"/>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982028"/>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982031"/>
                                        </p:tgtEl>
                                        <p:attrNameLst>
                                          <p:attrName>style.visibility</p:attrName>
                                        </p:attrNameLst>
                                      </p:cBhvr>
                                      <p:to>
                                        <p:strVal val="visible"/>
                                      </p:to>
                                    </p:set>
                                  </p:childTnLst>
                                  <p:subTnLst>
                                    <p:set>
                                      <p:cBhvr override="childStyle">
                                        <p:cTn dur="1" fill="hold" display="0" masterRel="sameClick" afterEffect="1">
                                          <p:stCondLst>
                                            <p:cond evt="end" delay="0">
                                              <p:tn val="8"/>
                                            </p:cond>
                                          </p:stCondLst>
                                        </p:cTn>
                                        <p:tgtEl>
                                          <p:spTgt spid="982031"/>
                                        </p:tgtEl>
                                        <p:attrNameLst>
                                          <p:attrName>style.visibility</p:attrName>
                                        </p:attrNameLst>
                                      </p:cBhvr>
                                      <p:to>
                                        <p:strVal val="hidden"/>
                                      </p:to>
                                    </p:set>
                                  </p:sub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982034"/>
                                        </p:tgtEl>
                                        <p:attrNameLst>
                                          <p:attrName>style.visibility</p:attrName>
                                        </p:attrNameLst>
                                      </p:cBhvr>
                                      <p:to>
                                        <p:strVal val="visible"/>
                                      </p:to>
                                    </p:set>
                                  </p:childTnLst>
                                  <p:subTnLst>
                                    <p:set>
                                      <p:cBhvr override="childStyle">
                                        <p:cTn dur="1" fill="hold" display="0" masterRel="sameClick" afterEffect="1">
                                          <p:stCondLst>
                                            <p:cond evt="end" delay="0">
                                              <p:tn val="11"/>
                                            </p:cond>
                                          </p:stCondLst>
                                        </p:cTn>
                                        <p:tgtEl>
                                          <p:spTgt spid="982034"/>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982025"/>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982025"/>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982037"/>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982037"/>
                                        </p:tgtEl>
                                        <p:attrNameLst>
                                          <p:attrName>style.visibility</p:attrName>
                                        </p:attrNameLst>
                                      </p:cBhvr>
                                      <p:to>
                                        <p:strVal val="hidden"/>
                                      </p:to>
                                    </p:set>
                                  </p:sub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982040"/>
                                        </p:tgtEl>
                                        <p:attrNameLst>
                                          <p:attrName>style.visibility</p:attrName>
                                        </p:attrNameLst>
                                      </p:cBhvr>
                                      <p:to>
                                        <p:strVal val="visible"/>
                                      </p:to>
                                    </p:set>
                                  </p:childTnLst>
                                  <p:subTnLst>
                                    <p:set>
                                      <p:cBhvr override="childStyle">
                                        <p:cTn dur="1" fill="hold" display="0" masterRel="sameClick" afterEffect="1">
                                          <p:stCondLst>
                                            <p:cond evt="end" delay="0">
                                              <p:tn val="20"/>
                                            </p:cond>
                                          </p:stCondLst>
                                        </p:cTn>
                                        <p:tgtEl>
                                          <p:spTgt spid="982040"/>
                                        </p:tgtEl>
                                        <p:attrNameLst>
                                          <p:attrName>style.visibility</p:attrName>
                                        </p:attrNameLst>
                                      </p:cBhvr>
                                      <p:to>
                                        <p:strVal val="hidden"/>
                                      </p:to>
                                    </p:set>
                                  </p:sub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982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4067"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 the disparity (</a:t>
            </a:r>
            <a:r>
              <a:rPr lang="en-US" sz="2000" dirty="0" err="1">
                <a:cs typeface="Times New Roman" charset="0"/>
              </a:rPr>
              <a:t>dx</a:t>
            </a:r>
            <a:r>
              <a:rPr lang="en-US" sz="2000" dirty="0">
                <a:cs typeface="Times New Roman" charset="0"/>
              </a:rPr>
              <a:t>, </a:t>
            </a:r>
            <a:r>
              <a:rPr lang="en-US" sz="2000" dirty="0" err="1">
                <a:cs typeface="Times New Roman" charset="0"/>
              </a:rPr>
              <a:t>dy</a:t>
            </a:r>
            <a:r>
              <a:rPr lang="en-US" sz="2000" dirty="0">
                <a:cs typeface="Times New Roman" charset="0"/>
              </a:rPr>
              <a:t>) is the displacement when the correlation is maximum</a:t>
            </a:r>
          </a:p>
        </p:txBody>
      </p:sp>
      <p:grpSp>
        <p:nvGrpSpPr>
          <p:cNvPr id="19" name="Group 18"/>
          <p:cNvGrpSpPr/>
          <p:nvPr/>
        </p:nvGrpSpPr>
        <p:grpSpPr>
          <a:xfrm>
            <a:off x="1279525" y="1219200"/>
            <a:ext cx="7302500" cy="4403725"/>
            <a:chOff x="1279525" y="1219200"/>
            <a:chExt cx="7302500" cy="4403725"/>
          </a:xfrm>
        </p:grpSpPr>
        <p:pic>
          <p:nvPicPr>
            <p:cNvPr id="984068" name="Picture 4"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84069" name="Text Box 5"/>
            <p:cNvSpPr txBox="1">
              <a:spLocks noChangeArrowheads="1"/>
            </p:cNvSpPr>
            <p:nvPr/>
          </p:nvSpPr>
          <p:spPr bwMode="auto">
            <a:xfrm>
              <a:off x="5410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(x</a:t>
              </a:r>
              <a:r>
                <a:rPr lang="en-US" baseline="-25000">
                  <a:solidFill>
                    <a:srgbClr val="D82204"/>
                  </a:solidFill>
                </a:rPr>
                <a:t>l</a:t>
              </a:r>
              <a:r>
                <a:rPr lang="en-US">
                  <a:solidFill>
                    <a:srgbClr val="D82204"/>
                  </a:solidFill>
                </a:rPr>
                <a:t>, y</a:t>
              </a:r>
              <a:r>
                <a:rPr lang="en-US" baseline="-25000">
                  <a:solidFill>
                    <a:srgbClr val="D82204"/>
                  </a:solidFill>
                </a:rPr>
                <a:t>l</a:t>
              </a:r>
              <a:r>
                <a:rPr lang="en-US">
                  <a:solidFill>
                    <a:srgbClr val="D82204"/>
                  </a:solidFill>
                </a:rPr>
                <a:t>)</a:t>
              </a:r>
            </a:p>
          </p:txBody>
        </p:sp>
        <p:sp>
          <p:nvSpPr>
            <p:cNvPr id="984070" name="Oval 6"/>
            <p:cNvSpPr>
              <a:spLocks noChangeArrowheads="1"/>
            </p:cNvSpPr>
            <p:nvPr/>
          </p:nvSpPr>
          <p:spPr bwMode="auto">
            <a:xfrm>
              <a:off x="5029200" y="1952625"/>
              <a:ext cx="111125" cy="96838"/>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84071" name="AutoShape 7"/>
            <p:cNvSpPr>
              <a:spLocks noChangeArrowheads="1"/>
            </p:cNvSpPr>
            <p:nvPr/>
          </p:nvSpPr>
          <p:spPr bwMode="auto">
            <a:xfrm>
              <a:off x="4043363" y="1722438"/>
              <a:ext cx="2132012" cy="609600"/>
            </a:xfrm>
            <a:prstGeom prst="bracketPair">
              <a:avLst>
                <a:gd name="adj" fmla="val 16667"/>
              </a:avLst>
            </a:prstGeom>
            <a:noFill/>
            <a:ln w="25400">
              <a:solidFill>
                <a:srgbClr val="0000FF"/>
              </a:solidFill>
              <a:round/>
              <a:headEnd type="none" w="sm" len="sm"/>
              <a:tailEnd type="none" w="sm" len="sm"/>
            </a:ln>
            <a:effectLst/>
          </p:spPr>
          <p:txBody>
            <a:bodyPr wrap="none" anchor="ctr"/>
            <a:lstStyle/>
            <a:p>
              <a:endParaRPr lang="en-US"/>
            </a:p>
          </p:txBody>
        </p:sp>
        <p:sp>
          <p:nvSpPr>
            <p:cNvPr id="984072" name="Line 8"/>
            <p:cNvSpPr>
              <a:spLocks noChangeShapeType="1"/>
            </p:cNvSpPr>
            <p:nvPr/>
          </p:nvSpPr>
          <p:spPr bwMode="auto">
            <a:xfrm>
              <a:off x="4724400" y="1676400"/>
              <a:ext cx="381000" cy="0"/>
            </a:xfrm>
            <a:prstGeom prst="line">
              <a:avLst/>
            </a:prstGeom>
            <a:noFill/>
            <a:ln w="22225">
              <a:solidFill>
                <a:srgbClr val="993366"/>
              </a:solidFill>
              <a:round/>
              <a:headEnd type="triangle" w="sm" len="sm"/>
              <a:tailEnd type="triangle" w="sm" len="sm"/>
            </a:ln>
            <a:effectLst/>
          </p:spPr>
          <p:txBody>
            <a:bodyPr/>
            <a:lstStyle/>
            <a:p>
              <a:endParaRPr lang="en-US"/>
            </a:p>
          </p:txBody>
        </p:sp>
        <p:sp>
          <p:nvSpPr>
            <p:cNvPr id="984073" name="Text Box 9"/>
            <p:cNvSpPr txBox="1">
              <a:spLocks noChangeArrowheads="1"/>
            </p:cNvSpPr>
            <p:nvPr/>
          </p:nvSpPr>
          <p:spPr bwMode="auto">
            <a:xfrm>
              <a:off x="4648200" y="129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d</a:t>
              </a:r>
            </a:p>
          </p:txBody>
        </p:sp>
        <p:sp>
          <p:nvSpPr>
            <p:cNvPr id="984074" name="Text Box 10"/>
            <p:cNvSpPr txBox="1">
              <a:spLocks noChangeArrowheads="1"/>
            </p:cNvSpPr>
            <p:nvPr/>
          </p:nvSpPr>
          <p:spPr bwMode="auto">
            <a:xfrm>
              <a:off x="3505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0066FF"/>
                  </a:solidFill>
                </a:rPr>
                <a:t>(x</a:t>
              </a:r>
              <a:r>
                <a:rPr lang="en-US" baseline="-25000">
                  <a:solidFill>
                    <a:srgbClr val="0066FF"/>
                  </a:solidFill>
                </a:rPr>
                <a:t>r</a:t>
              </a:r>
              <a:r>
                <a:rPr lang="en-US">
                  <a:solidFill>
                    <a:srgbClr val="0066FF"/>
                  </a:solidFill>
                </a:rPr>
                <a:t>, y</a:t>
              </a:r>
              <a:r>
                <a:rPr lang="en-US" baseline="-25000">
                  <a:solidFill>
                    <a:srgbClr val="0066FF"/>
                  </a:solidFill>
                </a:rPr>
                <a:t>r</a:t>
              </a:r>
              <a:r>
                <a:rPr lang="en-US">
                  <a:solidFill>
                    <a:srgbClr val="0066FF"/>
                  </a:solidFill>
                </a:rPr>
                <a:t>)</a:t>
              </a:r>
            </a:p>
          </p:txBody>
        </p:sp>
        <p:sp>
          <p:nvSpPr>
            <p:cNvPr id="984075" name="Text Box 11"/>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66FF33"/>
                  </a:solidFill>
                </a:rPr>
                <a:t>RIGHT IMAGE</a:t>
              </a:r>
            </a:p>
          </p:txBody>
        </p:sp>
        <p:sp>
          <p:nvSpPr>
            <p:cNvPr id="984076" name="Line 12"/>
            <p:cNvSpPr>
              <a:spLocks noChangeShapeType="1"/>
            </p:cNvSpPr>
            <p:nvPr/>
          </p:nvSpPr>
          <p:spPr bwMode="auto">
            <a:xfrm>
              <a:off x="4191000" y="1676400"/>
              <a:ext cx="533400" cy="304800"/>
            </a:xfrm>
            <a:prstGeom prst="line">
              <a:avLst/>
            </a:prstGeom>
            <a:noFill/>
            <a:ln w="22225">
              <a:solidFill>
                <a:srgbClr val="FFFF00"/>
              </a:solidFill>
              <a:round/>
              <a:headEnd type="none" w="sm" len="sm"/>
              <a:tailEnd type="stealth" w="lg" len="med"/>
            </a:ln>
            <a:effectLst/>
          </p:spPr>
          <p:txBody>
            <a:bodyPr/>
            <a:lstStyle/>
            <a:p>
              <a:endParaRPr lang="en-US"/>
            </a:p>
          </p:txBody>
        </p:sp>
        <p:sp>
          <p:nvSpPr>
            <p:cNvPr id="984077" name="Line 13"/>
            <p:cNvSpPr>
              <a:spLocks noChangeShapeType="1"/>
            </p:cNvSpPr>
            <p:nvPr/>
          </p:nvSpPr>
          <p:spPr bwMode="auto">
            <a:xfrm flipH="1">
              <a:off x="5105400" y="1600200"/>
              <a:ext cx="381000" cy="381000"/>
            </a:xfrm>
            <a:prstGeom prst="line">
              <a:avLst/>
            </a:prstGeom>
            <a:noFill/>
            <a:ln w="22225">
              <a:solidFill>
                <a:srgbClr val="FFFF00"/>
              </a:solidFill>
              <a:round/>
              <a:headEnd type="none" w="sm" len="sm"/>
              <a:tailEnd type="stealth" w="lg" len="med"/>
            </a:ln>
            <a:effectLst/>
          </p:spPr>
          <p:txBody>
            <a:bodyPr/>
            <a:lstStyle/>
            <a:p>
              <a:endParaRPr lang="en-US"/>
            </a:p>
          </p:txBody>
        </p:sp>
        <p:grpSp>
          <p:nvGrpSpPr>
            <p:cNvPr id="984078" name="Group 14"/>
            <p:cNvGrpSpPr>
              <a:grpSpLocks/>
            </p:cNvGrpSpPr>
            <p:nvPr/>
          </p:nvGrpSpPr>
          <p:grpSpPr bwMode="auto">
            <a:xfrm>
              <a:off x="4532313" y="1838325"/>
              <a:ext cx="533400" cy="381000"/>
              <a:chOff x="3036" y="1152"/>
              <a:chExt cx="336" cy="240"/>
            </a:xfrm>
          </p:grpSpPr>
          <p:sp>
            <p:nvSpPr>
              <p:cNvPr id="984079" name="Rectangle 15"/>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4080" name="Oval 16"/>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pic>
          <p:nvPicPr>
            <p:cNvPr id="984081" name="Picture 17" descr="template"/>
            <p:cNvPicPr>
              <a:picLocks noChangeAspect="1" noChangeArrowheads="1"/>
            </p:cNvPicPr>
            <p:nvPr/>
          </p:nvPicPr>
          <p:blipFill>
            <a:blip r:embed="rId4" cstate="print"/>
            <a:srcRect/>
            <a:stretch>
              <a:fillRect/>
            </a:stretch>
          </p:blipFill>
          <p:spPr bwMode="auto">
            <a:xfrm>
              <a:off x="8023225" y="1371600"/>
              <a:ext cx="558800" cy="376238"/>
            </a:xfrm>
            <a:prstGeom prst="rect">
              <a:avLst/>
            </a:prstGeom>
            <a:noFill/>
            <a:ln w="22225">
              <a:solidFill>
                <a:srgbClr val="FF0000"/>
              </a:solidFill>
              <a:miter lim="800000"/>
              <a:headEnd/>
              <a:tailEnd/>
            </a:ln>
          </p:spPr>
        </p:pic>
        <p:sp>
          <p:nvSpPr>
            <p:cNvPr id="984082" name="Freeform 18"/>
            <p:cNvSpPr>
              <a:spLocks/>
            </p:cNvSpPr>
            <p:nvPr/>
          </p:nvSpPr>
          <p:spPr bwMode="auto">
            <a:xfrm>
              <a:off x="4876800" y="1828800"/>
              <a:ext cx="3352800" cy="1143000"/>
            </a:xfrm>
            <a:custGeom>
              <a:avLst/>
              <a:gdLst/>
              <a:ahLst/>
              <a:cxnLst>
                <a:cxn ang="0">
                  <a:pos x="2112" y="0"/>
                </a:cxn>
                <a:cxn ang="0">
                  <a:pos x="816" y="672"/>
                </a:cxn>
                <a:cxn ang="0">
                  <a:pos x="0" y="288"/>
                </a:cxn>
              </a:cxnLst>
              <a:rect l="0" t="0" r="r" b="b"/>
              <a:pathLst>
                <a:path w="2112" h="720">
                  <a:moveTo>
                    <a:pt x="2112" y="0"/>
                  </a:moveTo>
                  <a:cubicBezTo>
                    <a:pt x="1640" y="312"/>
                    <a:pt x="1168" y="624"/>
                    <a:pt x="816" y="672"/>
                  </a:cubicBezTo>
                  <a:cubicBezTo>
                    <a:pt x="464" y="720"/>
                    <a:pt x="232" y="504"/>
                    <a:pt x="0" y="288"/>
                  </a:cubicBezTo>
                </a:path>
              </a:pathLst>
            </a:custGeom>
            <a:noFill/>
            <a:ln w="25400" cap="flat" cmpd="sng">
              <a:solidFill>
                <a:srgbClr val="FF0000"/>
              </a:solidFill>
              <a:prstDash val="solid"/>
              <a:round/>
              <a:headEnd type="none" w="sm" len="sm"/>
              <a:tailEnd type="stealth" w="lg" len="lg"/>
            </a:ln>
            <a:effectLst/>
          </p:spPr>
          <p:txBody>
            <a:bodyPr/>
            <a:lstStyle/>
            <a:p>
              <a:endParaRPr 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61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cs typeface="Times New Roman" charset="0"/>
              </a:rPr>
              <a:t>Elements to be matched</a:t>
            </a:r>
          </a:p>
          <a:p>
            <a:pPr lvl="1">
              <a:lnSpc>
                <a:spcPct val="90000"/>
              </a:lnSpc>
            </a:pPr>
            <a:r>
              <a:rPr lang="en-US" dirty="0">
                <a:cs typeface="Times New Roman" charset="0"/>
              </a:rPr>
              <a:t>Image window of fixed size centered at each pixel in the left image</a:t>
            </a:r>
          </a:p>
          <a:p>
            <a:pPr>
              <a:lnSpc>
                <a:spcPct val="90000"/>
              </a:lnSpc>
            </a:pPr>
            <a:r>
              <a:rPr lang="en-US" dirty="0">
                <a:cs typeface="Times New Roman" charset="0"/>
              </a:rPr>
              <a:t>Similarity criterion </a:t>
            </a:r>
          </a:p>
          <a:p>
            <a:pPr lvl="1">
              <a:lnSpc>
                <a:spcPct val="90000"/>
              </a:lnSpc>
            </a:pPr>
            <a:r>
              <a:rPr lang="en-US" dirty="0"/>
              <a:t>A measure of similarity between windows in the two images</a:t>
            </a:r>
          </a:p>
          <a:p>
            <a:pPr lvl="1">
              <a:lnSpc>
                <a:spcPct val="90000"/>
              </a:lnSpc>
            </a:pPr>
            <a:r>
              <a:rPr lang="en-US" dirty="0"/>
              <a:t>The corresponding element is given by window that maximizes the similarity criterion within a search region</a:t>
            </a:r>
          </a:p>
          <a:p>
            <a:pPr>
              <a:lnSpc>
                <a:spcPct val="90000"/>
              </a:lnSpc>
            </a:pPr>
            <a:r>
              <a:rPr lang="en-US" dirty="0">
                <a:cs typeface="Times New Roman" charset="0"/>
              </a:rPr>
              <a:t>Search regions</a:t>
            </a:r>
          </a:p>
          <a:p>
            <a:pPr lvl="1">
              <a:lnSpc>
                <a:spcPct val="90000"/>
              </a:lnSpc>
            </a:pPr>
            <a:r>
              <a:rPr lang="en-US" dirty="0">
                <a:cs typeface="Times New Roman" charset="0"/>
              </a:rPr>
              <a:t>Theoretically, search region can be reduced to a 1-D segment, along the epipolar line, and within the disparity range.</a:t>
            </a:r>
          </a:p>
          <a:p>
            <a:pPr lvl="1">
              <a:lnSpc>
                <a:spcPct val="90000"/>
              </a:lnSpc>
            </a:pPr>
            <a:r>
              <a:rPr lang="en-US" dirty="0">
                <a:cs typeface="Times New Roman" charset="0"/>
              </a:rPr>
              <a:t>In practice, search a slightly larger region due to errors in calibration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8163"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Equations</a:t>
            </a:r>
          </a:p>
          <a:p>
            <a:endParaRPr lang="en-US" dirty="0">
              <a:cs typeface="Times New Roman" charset="0"/>
            </a:endParaRPr>
          </a:p>
          <a:p>
            <a:endParaRPr lang="en-US" dirty="0">
              <a:cs typeface="Times New Roman" charset="0"/>
            </a:endParaRPr>
          </a:p>
          <a:p>
            <a:r>
              <a:rPr lang="en-US" dirty="0">
                <a:cs typeface="Times New Roman" charset="0"/>
              </a:rPr>
              <a:t>disparity</a:t>
            </a:r>
          </a:p>
          <a:p>
            <a:endParaRPr lang="en-US" dirty="0">
              <a:cs typeface="Times New Roman" charset="0"/>
            </a:endParaRPr>
          </a:p>
          <a:p>
            <a:r>
              <a:rPr lang="en-US" dirty="0">
                <a:cs typeface="Times New Roman" charset="0"/>
              </a:rPr>
              <a:t>Similarity criterion </a:t>
            </a:r>
          </a:p>
          <a:p>
            <a:pPr lvl="1"/>
            <a:r>
              <a:rPr lang="en-US" dirty="0"/>
              <a:t>Cross-Correlation</a:t>
            </a:r>
          </a:p>
          <a:p>
            <a:pPr lvl="1"/>
            <a:endParaRPr lang="en-US" dirty="0"/>
          </a:p>
          <a:p>
            <a:pPr lvl="1"/>
            <a:r>
              <a:rPr lang="en-US" dirty="0"/>
              <a:t>Sum of Square Difference (SSD) </a:t>
            </a:r>
          </a:p>
          <a:p>
            <a:pPr lvl="1"/>
            <a:endParaRPr lang="en-US" dirty="0"/>
          </a:p>
          <a:p>
            <a:pPr lvl="1"/>
            <a:r>
              <a:rPr lang="en-US" dirty="0"/>
              <a:t>Sum of Absolute Difference(SAD)</a:t>
            </a:r>
          </a:p>
        </p:txBody>
      </p:sp>
      <p:graphicFrame>
        <p:nvGraphicFramePr>
          <p:cNvPr id="988164" name="Object 4"/>
          <p:cNvGraphicFramePr>
            <a:graphicFrameLocks noChangeAspect="1"/>
          </p:cNvGraphicFramePr>
          <p:nvPr/>
        </p:nvGraphicFramePr>
        <p:xfrm>
          <a:off x="1465263" y="1698625"/>
          <a:ext cx="6719887" cy="768350"/>
        </p:xfrm>
        <a:graphic>
          <a:graphicData uri="http://schemas.openxmlformats.org/presentationml/2006/ole">
            <mc:AlternateContent xmlns:mc="http://schemas.openxmlformats.org/markup-compatibility/2006">
              <mc:Choice xmlns:v="urn:schemas-microsoft-com:vml" Requires="v">
                <p:oleObj spid="_x0000_s988273" name="Equation" r:id="rId4" imgW="3797280" imgH="431640" progId="Equation.3">
                  <p:embed/>
                </p:oleObj>
              </mc:Choice>
              <mc:Fallback>
                <p:oleObj name="Equation" r:id="rId4" imgW="379728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263" y="1698625"/>
                        <a:ext cx="6719887" cy="768350"/>
                      </a:xfrm>
                      <a:prstGeom prst="rect">
                        <a:avLst/>
                      </a:prstGeom>
                      <a:solidFill>
                        <a:srgbClr val="FF99CC"/>
                      </a:solidFill>
                    </p:spPr>
                  </p:pic>
                </p:oleObj>
              </mc:Fallback>
            </mc:AlternateContent>
          </a:graphicData>
        </a:graphic>
      </p:graphicFrame>
      <p:graphicFrame>
        <p:nvGraphicFramePr>
          <p:cNvPr id="988165" name="Object 5"/>
          <p:cNvGraphicFramePr>
            <a:graphicFrameLocks noChangeAspect="1"/>
          </p:cNvGraphicFramePr>
          <p:nvPr/>
        </p:nvGraphicFramePr>
        <p:xfrm>
          <a:off x="2797175" y="2705100"/>
          <a:ext cx="3968750" cy="601663"/>
        </p:xfrm>
        <a:graphic>
          <a:graphicData uri="http://schemas.openxmlformats.org/presentationml/2006/ole">
            <mc:AlternateContent xmlns:mc="http://schemas.openxmlformats.org/markup-compatibility/2006">
              <mc:Choice xmlns:v="urn:schemas-microsoft-com:vml" Requires="v">
                <p:oleObj spid="_x0000_s988274" name="Equation" r:id="rId6" imgW="1930320" imgH="291960" progId="Equation.3">
                  <p:embed/>
                </p:oleObj>
              </mc:Choice>
              <mc:Fallback>
                <p:oleObj name="Equation" r:id="rId6" imgW="1930320" imgH="2919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7175" y="2705100"/>
                        <a:ext cx="3968750" cy="601663"/>
                      </a:xfrm>
                      <a:prstGeom prst="rect">
                        <a:avLst/>
                      </a:prstGeom>
                      <a:solidFill>
                        <a:srgbClr val="FFFF00"/>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6" name="Object 6"/>
          <p:cNvGraphicFramePr>
            <a:graphicFrameLocks noChangeAspect="1"/>
          </p:cNvGraphicFramePr>
          <p:nvPr/>
        </p:nvGraphicFramePr>
        <p:xfrm>
          <a:off x="5257800" y="3886200"/>
          <a:ext cx="1592263" cy="417513"/>
        </p:xfrm>
        <a:graphic>
          <a:graphicData uri="http://schemas.openxmlformats.org/presentationml/2006/ole">
            <mc:AlternateContent xmlns:mc="http://schemas.openxmlformats.org/markup-compatibility/2006">
              <mc:Choice xmlns:v="urn:schemas-microsoft-com:vml" Requires="v">
                <p:oleObj spid="_x0000_s988275" name="Equation" r:id="rId8" imgW="774360" imgH="203040" progId="Equation.3">
                  <p:embed/>
                </p:oleObj>
              </mc:Choice>
              <mc:Fallback>
                <p:oleObj name="Equation" r:id="rId8" imgW="774360" imgH="2030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3886200"/>
                        <a:ext cx="1592263" cy="417513"/>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7" name="Object 7"/>
          <p:cNvGraphicFramePr>
            <a:graphicFrameLocks noChangeAspect="1"/>
          </p:cNvGraphicFramePr>
          <p:nvPr/>
        </p:nvGraphicFramePr>
        <p:xfrm>
          <a:off x="5638800" y="4572000"/>
          <a:ext cx="2427288" cy="547688"/>
        </p:xfrm>
        <a:graphic>
          <a:graphicData uri="http://schemas.openxmlformats.org/presentationml/2006/ole">
            <mc:AlternateContent xmlns:mc="http://schemas.openxmlformats.org/markup-compatibility/2006">
              <mc:Choice xmlns:v="urn:schemas-microsoft-com:vml" Requires="v">
                <p:oleObj spid="_x0000_s988276" name="Equation" r:id="rId10" imgW="1180800" imgH="266400" progId="Equation.3">
                  <p:embed/>
                </p:oleObj>
              </mc:Choice>
              <mc:Fallback>
                <p:oleObj name="Equation" r:id="rId10" imgW="1180800" imgH="2664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4572000"/>
                        <a:ext cx="2427288" cy="547688"/>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8" name="Object 8"/>
          <p:cNvGraphicFramePr>
            <a:graphicFrameLocks noChangeAspect="1"/>
          </p:cNvGraphicFramePr>
          <p:nvPr/>
        </p:nvGraphicFramePr>
        <p:xfrm>
          <a:off x="6019800" y="5410200"/>
          <a:ext cx="2347913" cy="417513"/>
        </p:xfrm>
        <a:graphic>
          <a:graphicData uri="http://schemas.openxmlformats.org/presentationml/2006/ole">
            <mc:AlternateContent xmlns:mc="http://schemas.openxmlformats.org/markup-compatibility/2006">
              <mc:Choice xmlns:v="urn:schemas-microsoft-com:vml" Requires="v">
                <p:oleObj spid="_x0000_s988277" name="Equation" r:id="rId12" imgW="1143000" imgH="203040" progId="Equation.3">
                  <p:embed/>
                </p:oleObj>
              </mc:Choice>
              <mc:Fallback>
                <p:oleObj name="Equation" r:id="rId12" imgW="1143000" imgH="203040" progId="Equation.3">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5410200"/>
                        <a:ext cx="2347913" cy="417513"/>
                      </a:xfrm>
                      <a:prstGeom prst="rect">
                        <a:avLst/>
                      </a:prstGeom>
                      <a:solidFill>
                        <a:srgbClr val="FFCC99"/>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9021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PROS</a:t>
            </a:r>
          </a:p>
          <a:p>
            <a:pPr lvl="1"/>
            <a:r>
              <a:rPr lang="en-US" dirty="0">
                <a:cs typeface="Times New Roman" charset="0"/>
              </a:rPr>
              <a:t>Easy to implement</a:t>
            </a:r>
          </a:p>
          <a:p>
            <a:pPr lvl="1"/>
            <a:r>
              <a:rPr lang="en-US" dirty="0">
                <a:cs typeface="Times New Roman" charset="0"/>
              </a:rPr>
              <a:t>Produces dense disparity map</a:t>
            </a:r>
          </a:p>
          <a:p>
            <a:pPr lvl="1"/>
            <a:r>
              <a:rPr lang="en-US" dirty="0">
                <a:cs typeface="Times New Roman" charset="0"/>
              </a:rPr>
              <a:t>Maybe slow</a:t>
            </a:r>
          </a:p>
          <a:p>
            <a:r>
              <a:rPr lang="en-US" dirty="0">
                <a:cs typeface="Times New Roman" charset="0"/>
              </a:rPr>
              <a:t>CONS</a:t>
            </a:r>
          </a:p>
          <a:p>
            <a:pPr lvl="1"/>
            <a:r>
              <a:rPr lang="en-US" dirty="0">
                <a:cs typeface="Times New Roman" charset="0"/>
              </a:rPr>
              <a:t>Needs textured images to work well </a:t>
            </a:r>
          </a:p>
          <a:p>
            <a:pPr lvl="1"/>
            <a:r>
              <a:rPr lang="en-US" dirty="0">
                <a:cs typeface="Times New Roman" charset="0"/>
              </a:rPr>
              <a:t>Inadequate for matching image pairs from very different viewpoints due to illumination changes</a:t>
            </a:r>
          </a:p>
          <a:p>
            <a:pPr lvl="1"/>
            <a:r>
              <a:rPr lang="en-US" dirty="0">
                <a:cs typeface="Times New Roman" charset="0"/>
              </a:rPr>
              <a:t>Window may cover points with quite different disparities</a:t>
            </a:r>
          </a:p>
          <a:p>
            <a:pPr lvl="1"/>
            <a:r>
              <a:rPr lang="en-US" dirty="0">
                <a:cs typeface="Times New Roman" charset="0"/>
              </a:rPr>
              <a:t>Inaccurate disparities on the occluding boundaries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60" name="Rectangle 4"/>
          <p:cNvSpPr>
            <a:spLocks noGrp="1" noChangeArrowheads="1"/>
          </p:cNvSpPr>
          <p:nvPr>
            <p:ph type="title"/>
          </p:nvPr>
        </p:nvSpPr>
        <p:spPr>
          <a:xfrm>
            <a:off x="4419600" y="285750"/>
            <a:ext cx="4686300" cy="609600"/>
          </a:xfrm>
        </p:spPr>
        <p:txBody>
          <a:bodyPr/>
          <a:lstStyle/>
          <a:p>
            <a:r>
              <a:rPr lang="en-US"/>
              <a:t>Correlation Approach</a:t>
            </a:r>
          </a:p>
        </p:txBody>
      </p:sp>
      <p:sp>
        <p:nvSpPr>
          <p:cNvPr id="992261" name="Rectangle 5"/>
          <p:cNvSpPr>
            <a:spLocks noGrp="1" noChangeArrowheads="1"/>
          </p:cNvSpPr>
          <p:nvPr>
            <p:ph type="body" idx="1"/>
          </p:nvPr>
        </p:nvSpPr>
        <p:spPr>
          <a:xfrm>
            <a:off x="609600" y="1219200"/>
            <a:ext cx="8534400" cy="533400"/>
          </a:xfrm>
          <a:noFill/>
          <a:ln/>
        </p:spPr>
        <p:txBody>
          <a:bodyPr/>
          <a:lstStyle/>
          <a:p>
            <a:r>
              <a:rPr lang="en-US" sz="2000" dirty="0">
                <a:cs typeface="Times New Roman" charset="0"/>
              </a:rPr>
              <a:t>A Stereo Pair of UMass Campus – texture, boundaries and occlusion</a:t>
            </a:r>
          </a:p>
        </p:txBody>
      </p:sp>
      <p:grpSp>
        <p:nvGrpSpPr>
          <p:cNvPr id="10" name="Group 9"/>
          <p:cNvGrpSpPr/>
          <p:nvPr/>
        </p:nvGrpSpPr>
        <p:grpSpPr>
          <a:xfrm>
            <a:off x="990600" y="1600200"/>
            <a:ext cx="7315200" cy="5105400"/>
            <a:chOff x="990600" y="1600200"/>
            <a:chExt cx="7315200" cy="5105400"/>
          </a:xfrm>
        </p:grpSpPr>
        <p:pic>
          <p:nvPicPr>
            <p:cNvPr id="992258" name="Picture 2" descr="pic430"/>
            <p:cNvPicPr>
              <a:picLocks noChangeAspect="1" noChangeArrowheads="1"/>
            </p:cNvPicPr>
            <p:nvPr/>
          </p:nvPicPr>
          <p:blipFill>
            <a:blip r:embed="rId3" cstate="print"/>
            <a:srcRect/>
            <a:stretch>
              <a:fillRect/>
            </a:stretch>
          </p:blipFill>
          <p:spPr bwMode="auto">
            <a:xfrm>
              <a:off x="4953000" y="1600200"/>
              <a:ext cx="3352800" cy="5029200"/>
            </a:xfrm>
            <a:prstGeom prst="rect">
              <a:avLst/>
            </a:prstGeom>
            <a:noFill/>
          </p:spPr>
        </p:pic>
        <p:pic>
          <p:nvPicPr>
            <p:cNvPr id="992259" name="Picture 3" descr="pic410"/>
            <p:cNvPicPr>
              <a:picLocks noChangeAspect="1" noChangeArrowheads="1"/>
            </p:cNvPicPr>
            <p:nvPr/>
          </p:nvPicPr>
          <p:blipFill>
            <a:blip r:embed="rId4" cstate="print"/>
            <a:srcRect/>
            <a:stretch>
              <a:fillRect/>
            </a:stretch>
          </p:blipFill>
          <p:spPr bwMode="auto">
            <a:xfrm>
              <a:off x="990600" y="1676400"/>
              <a:ext cx="3352800" cy="5029200"/>
            </a:xfrm>
            <a:prstGeom prst="rect">
              <a:avLst/>
            </a:prstGeom>
            <a:noFill/>
          </p:spPr>
        </p:pic>
        <p:sp>
          <p:nvSpPr>
            <p:cNvPr id="992262" name="Oval 6"/>
            <p:cNvSpPr>
              <a:spLocks noChangeArrowheads="1"/>
            </p:cNvSpPr>
            <p:nvPr/>
          </p:nvSpPr>
          <p:spPr bwMode="auto">
            <a:xfrm>
              <a:off x="3352800" y="5105400"/>
              <a:ext cx="609600" cy="914400"/>
            </a:xfrm>
            <a:prstGeom prst="ellipse">
              <a:avLst/>
            </a:prstGeom>
            <a:noFill/>
            <a:ln w="25400">
              <a:solidFill>
                <a:srgbClr val="FF0000"/>
              </a:solidFill>
              <a:round/>
              <a:headEnd type="none" w="sm" len="sm"/>
              <a:tailEnd type="none" w="sm" len="sm"/>
            </a:ln>
            <a:effectLst/>
          </p:spPr>
          <p:txBody>
            <a:bodyPr wrap="none" anchor="ctr"/>
            <a:lstStyle/>
            <a:p>
              <a:endParaRPr lang="en-US"/>
            </a:p>
          </p:txBody>
        </p:sp>
        <p:sp>
          <p:nvSpPr>
            <p:cNvPr id="992263" name="Oval 7"/>
            <p:cNvSpPr>
              <a:spLocks noChangeArrowheads="1"/>
            </p:cNvSpPr>
            <p:nvPr/>
          </p:nvSpPr>
          <p:spPr bwMode="auto">
            <a:xfrm>
              <a:off x="6553200" y="5257800"/>
              <a:ext cx="609600" cy="914400"/>
            </a:xfrm>
            <a:prstGeom prst="ellipse">
              <a:avLst/>
            </a:prstGeom>
            <a:noFill/>
            <a:ln w="25400">
              <a:solidFill>
                <a:srgbClr val="FF0000"/>
              </a:solidFill>
              <a:round/>
              <a:headEnd type="none" w="sm" len="sm"/>
              <a:tailEnd type="none" w="sm" len="sm"/>
            </a:ln>
            <a:effectLst/>
          </p:spPr>
          <p:txBody>
            <a:bodyPr wrap="none" anchor="ctr"/>
            <a:lstStyle/>
            <a:p>
              <a:endParaRPr lang="en-US"/>
            </a:p>
          </p:txBody>
        </p:sp>
        <p:sp>
          <p:nvSpPr>
            <p:cNvPr id="992264" name="Rectangle 8"/>
            <p:cNvSpPr>
              <a:spLocks noChangeArrowheads="1"/>
            </p:cNvSpPr>
            <p:nvPr/>
          </p:nvSpPr>
          <p:spPr bwMode="auto">
            <a:xfrm>
              <a:off x="3505200" y="5410200"/>
              <a:ext cx="268288" cy="244475"/>
            </a:xfrm>
            <a:prstGeom prst="rect">
              <a:avLst/>
            </a:prstGeom>
            <a:noFill/>
            <a:ln w="22225">
              <a:solidFill>
                <a:srgbClr val="0000FF"/>
              </a:solidFill>
              <a:miter lim="800000"/>
              <a:headEnd type="none" w="sm" len="sm"/>
              <a:tailEnd type="none" w="sm" len="sm"/>
            </a:ln>
            <a:effectLst/>
          </p:spPr>
          <p:txBody>
            <a:bodyPr wrap="none" anchor="ctr"/>
            <a:lstStyle/>
            <a:p>
              <a:endParaRPr lang="en-US"/>
            </a:p>
          </p:txBody>
        </p:sp>
        <p:sp>
          <p:nvSpPr>
            <p:cNvPr id="992265" name="Rectangle 9"/>
            <p:cNvSpPr>
              <a:spLocks noChangeArrowheads="1"/>
            </p:cNvSpPr>
            <p:nvPr/>
          </p:nvSpPr>
          <p:spPr bwMode="auto">
            <a:xfrm>
              <a:off x="6781800" y="5562600"/>
              <a:ext cx="268288" cy="244475"/>
            </a:xfrm>
            <a:prstGeom prst="rect">
              <a:avLst/>
            </a:prstGeom>
            <a:noFill/>
            <a:ln w="22225">
              <a:solidFill>
                <a:srgbClr val="0000FF"/>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a:xfrm>
            <a:off x="4419600" y="285750"/>
            <a:ext cx="4686300" cy="609600"/>
          </a:xfrm>
        </p:spPr>
        <p:txBody>
          <a:bodyPr/>
          <a:lstStyle/>
          <a:p>
            <a:r>
              <a:rPr lang="en-US" dirty="0"/>
              <a:t>Feature-based Approach</a:t>
            </a:r>
          </a:p>
        </p:txBody>
      </p:sp>
      <p:sp>
        <p:nvSpPr>
          <p:cNvPr id="994307"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Features</a:t>
            </a:r>
          </a:p>
          <a:p>
            <a:pPr lvl="1"/>
            <a:r>
              <a:rPr lang="en-US" dirty="0">
                <a:cs typeface="Times New Roman" charset="0"/>
              </a:rPr>
              <a:t>Edge points</a:t>
            </a:r>
          </a:p>
          <a:p>
            <a:pPr lvl="1"/>
            <a:r>
              <a:rPr lang="en-US" dirty="0">
                <a:cs typeface="Times New Roman" charset="0"/>
              </a:rPr>
              <a:t>Lines (length, orientation, average contrast)</a:t>
            </a:r>
          </a:p>
          <a:p>
            <a:pPr lvl="1"/>
            <a:r>
              <a:rPr lang="en-US" dirty="0">
                <a:cs typeface="Times New Roman" charset="0"/>
              </a:rPr>
              <a:t>Corners</a:t>
            </a:r>
          </a:p>
          <a:p>
            <a:pPr lvl="1"/>
            <a:endParaRPr lang="en-US" dirty="0">
              <a:cs typeface="Times New Roman" charset="0"/>
            </a:endParaRPr>
          </a:p>
          <a:p>
            <a:r>
              <a:rPr lang="en-US" dirty="0">
                <a:cs typeface="Times New Roman" charset="0"/>
              </a:rPr>
              <a:t>Matching algorithm</a:t>
            </a:r>
          </a:p>
          <a:p>
            <a:pPr lvl="1"/>
            <a:r>
              <a:rPr lang="en-US" dirty="0">
                <a:cs typeface="Times New Roman" charset="0"/>
              </a:rPr>
              <a:t>Extract features in the stereo pair</a:t>
            </a:r>
          </a:p>
          <a:p>
            <a:pPr lvl="1"/>
            <a:r>
              <a:rPr lang="en-US" dirty="0">
                <a:cs typeface="Times New Roman" charset="0"/>
              </a:rPr>
              <a:t>Define similarity measure</a:t>
            </a:r>
          </a:p>
          <a:p>
            <a:pPr lvl="1"/>
            <a:r>
              <a:rPr lang="en-US" dirty="0">
                <a:cs typeface="Times New Roman" charset="0"/>
              </a:rPr>
              <a:t>Search correspondences using similarity measure and the epipolar geometry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996355" name="Rectangle 3"/>
          <p:cNvSpPr>
            <a:spLocks noGrp="1" noChangeArrowheads="1"/>
          </p:cNvSpPr>
          <p:nvPr>
            <p:ph type="body" idx="1"/>
          </p:nvPr>
        </p:nvSpPr>
        <p:spPr>
          <a:xfrm>
            <a:off x="381000" y="6019800"/>
            <a:ext cx="7848600" cy="457200"/>
          </a:xfrm>
          <a:noFill/>
          <a:ln/>
        </p:spPr>
        <p:txBody>
          <a:bodyPr/>
          <a:lstStyle/>
          <a:p>
            <a:r>
              <a:rPr lang="en-US" dirty="0">
                <a:cs typeface="Times New Roman" charset="0"/>
              </a:rPr>
              <a:t>For each feature in the left image…</a:t>
            </a:r>
          </a:p>
        </p:txBody>
      </p:sp>
      <p:grpSp>
        <p:nvGrpSpPr>
          <p:cNvPr id="13" name="Group 12"/>
          <p:cNvGrpSpPr/>
          <p:nvPr/>
        </p:nvGrpSpPr>
        <p:grpSpPr>
          <a:xfrm>
            <a:off x="1279525" y="1219200"/>
            <a:ext cx="6583363" cy="4403725"/>
            <a:chOff x="1279525" y="1219200"/>
            <a:chExt cx="6583363" cy="4403725"/>
          </a:xfrm>
        </p:grpSpPr>
        <p:pic>
          <p:nvPicPr>
            <p:cNvPr id="996356" name="Picture 4"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96357" name="Text Box 5"/>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LEFT IMAGE</a:t>
              </a:r>
            </a:p>
          </p:txBody>
        </p:sp>
        <p:grpSp>
          <p:nvGrpSpPr>
            <p:cNvPr id="996358" name="Group 6"/>
            <p:cNvGrpSpPr>
              <a:grpSpLocks/>
            </p:cNvGrpSpPr>
            <p:nvPr/>
          </p:nvGrpSpPr>
          <p:grpSpPr bwMode="auto">
            <a:xfrm>
              <a:off x="2667000" y="1752600"/>
              <a:ext cx="4648200" cy="2243138"/>
              <a:chOff x="1680" y="1104"/>
              <a:chExt cx="2928" cy="1413"/>
            </a:xfrm>
          </p:grpSpPr>
          <p:sp>
            <p:nvSpPr>
              <p:cNvPr id="996359" name="Text Box 7"/>
              <p:cNvSpPr txBox="1">
                <a:spLocks noChangeArrowheads="1"/>
              </p:cNvSpPr>
              <p:nvPr/>
            </p:nvSpPr>
            <p:spPr bwMode="auto">
              <a:xfrm>
                <a:off x="1680" y="1152"/>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corner</a:t>
                </a:r>
              </a:p>
            </p:txBody>
          </p:sp>
          <p:sp>
            <p:nvSpPr>
              <p:cNvPr id="996360" name="Freeform 8"/>
              <p:cNvSpPr>
                <a:spLocks/>
              </p:cNvSpPr>
              <p:nvPr/>
            </p:nvSpPr>
            <p:spPr bwMode="auto">
              <a:xfrm>
                <a:off x="1773" y="1412"/>
                <a:ext cx="125" cy="109"/>
              </a:xfrm>
              <a:custGeom>
                <a:avLst/>
                <a:gdLst/>
                <a:ahLst/>
                <a:cxnLst>
                  <a:cxn ang="0">
                    <a:pos x="0" y="95"/>
                  </a:cxn>
                  <a:cxn ang="0">
                    <a:pos x="67" y="0"/>
                  </a:cxn>
                  <a:cxn ang="0">
                    <a:pos x="112" y="95"/>
                  </a:cxn>
                </a:cxnLst>
                <a:rect l="0" t="0" r="r" b="b"/>
                <a:pathLst>
                  <a:path w="112" h="95">
                    <a:moveTo>
                      <a:pt x="0" y="95"/>
                    </a:moveTo>
                    <a:lnTo>
                      <a:pt x="67" y="0"/>
                    </a:lnTo>
                    <a:lnTo>
                      <a:pt x="112" y="95"/>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6361" name="Line 9"/>
              <p:cNvSpPr>
                <a:spLocks noChangeShapeType="1"/>
              </p:cNvSpPr>
              <p:nvPr/>
            </p:nvSpPr>
            <p:spPr bwMode="auto">
              <a:xfrm>
                <a:off x="3222" y="1274"/>
                <a:ext cx="240" cy="192"/>
              </a:xfrm>
              <a:prstGeom prst="line">
                <a:avLst/>
              </a:prstGeom>
              <a:noFill/>
              <a:ln w="25400">
                <a:solidFill>
                  <a:srgbClr val="FF0000"/>
                </a:solidFill>
                <a:round/>
                <a:headEnd type="none" w="sm" len="sm"/>
                <a:tailEnd type="none" w="sm" len="sm"/>
              </a:ln>
              <a:effectLst/>
            </p:spPr>
            <p:txBody>
              <a:bodyPr/>
              <a:lstStyle/>
              <a:p>
                <a:endParaRPr lang="en-US"/>
              </a:p>
            </p:txBody>
          </p:sp>
          <p:sp>
            <p:nvSpPr>
              <p:cNvPr id="996362" name="Freeform 10"/>
              <p:cNvSpPr>
                <a:spLocks/>
              </p:cNvSpPr>
              <p:nvPr/>
            </p:nvSpPr>
            <p:spPr bwMode="auto">
              <a:xfrm>
                <a:off x="3808" y="2030"/>
                <a:ext cx="325" cy="487"/>
              </a:xfrm>
              <a:custGeom>
                <a:avLst/>
                <a:gdLst/>
                <a:ahLst/>
                <a:cxnLst>
                  <a:cxn ang="0">
                    <a:pos x="0" y="112"/>
                  </a:cxn>
                  <a:cxn ang="0">
                    <a:pos x="107" y="6"/>
                  </a:cxn>
                  <a:cxn ang="0">
                    <a:pos x="190" y="0"/>
                  </a:cxn>
                  <a:cxn ang="0">
                    <a:pos x="325" y="101"/>
                  </a:cxn>
                  <a:cxn ang="0">
                    <a:pos x="302" y="129"/>
                  </a:cxn>
                  <a:cxn ang="0">
                    <a:pos x="319" y="487"/>
                  </a:cxn>
                </a:cxnLst>
                <a:rect l="0" t="0" r="r" b="b"/>
                <a:pathLst>
                  <a:path w="325" h="487">
                    <a:moveTo>
                      <a:pt x="0" y="112"/>
                    </a:moveTo>
                    <a:lnTo>
                      <a:pt x="107" y="6"/>
                    </a:lnTo>
                    <a:lnTo>
                      <a:pt x="190" y="0"/>
                    </a:lnTo>
                    <a:lnTo>
                      <a:pt x="325" y="101"/>
                    </a:lnTo>
                    <a:lnTo>
                      <a:pt x="302" y="129"/>
                    </a:lnTo>
                    <a:lnTo>
                      <a:pt x="319" y="487"/>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6363" name="Text Box 11"/>
              <p:cNvSpPr txBox="1">
                <a:spLocks noChangeArrowheads="1"/>
              </p:cNvSpPr>
              <p:nvPr/>
            </p:nvSpPr>
            <p:spPr bwMode="auto">
              <a:xfrm>
                <a:off x="3312" y="1104"/>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line</a:t>
                </a:r>
              </a:p>
            </p:txBody>
          </p:sp>
          <p:sp>
            <p:nvSpPr>
              <p:cNvPr id="996364" name="Text Box 12"/>
              <p:cNvSpPr txBox="1">
                <a:spLocks noChangeArrowheads="1"/>
              </p:cNvSpPr>
              <p:nvPr/>
            </p:nvSpPr>
            <p:spPr bwMode="auto">
              <a:xfrm>
                <a:off x="3792" y="1776"/>
                <a:ext cx="81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structure</a:t>
                </a:r>
              </a:p>
            </p:txBody>
          </p:sp>
        </p:gr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998403" name="Rectangle 3"/>
          <p:cNvSpPr>
            <a:spLocks noGrp="1" noChangeArrowheads="1"/>
          </p:cNvSpPr>
          <p:nvPr>
            <p:ph type="body" idx="1"/>
          </p:nvPr>
        </p:nvSpPr>
        <p:spPr>
          <a:xfrm>
            <a:off x="381000" y="5867400"/>
            <a:ext cx="7848600" cy="457200"/>
          </a:xfrm>
          <a:noFill/>
          <a:ln/>
        </p:spPr>
        <p:txBody>
          <a:bodyPr/>
          <a:lstStyle/>
          <a:p>
            <a:pPr>
              <a:lnSpc>
                <a:spcPct val="90000"/>
              </a:lnSpc>
            </a:pPr>
            <a:r>
              <a:rPr lang="en-US" sz="2000" dirty="0">
                <a:cs typeface="Times New Roman" charset="0"/>
              </a:rPr>
              <a:t>Search in the right image… the disparity (</a:t>
            </a:r>
            <a:r>
              <a:rPr lang="en-US" sz="2000" dirty="0" err="1">
                <a:cs typeface="Times New Roman" charset="0"/>
              </a:rPr>
              <a:t>dx</a:t>
            </a:r>
            <a:r>
              <a:rPr lang="en-US" sz="2000" dirty="0">
                <a:cs typeface="Times New Roman" charset="0"/>
              </a:rPr>
              <a:t>, </a:t>
            </a:r>
            <a:r>
              <a:rPr lang="en-US" sz="2000" dirty="0" err="1">
                <a:cs typeface="Times New Roman" charset="0"/>
              </a:rPr>
              <a:t>dy</a:t>
            </a:r>
            <a:r>
              <a:rPr lang="en-US" sz="2000" dirty="0">
                <a:cs typeface="Times New Roman" charset="0"/>
              </a:rPr>
              <a:t>) is the displacement when the similarity measure is maximum</a:t>
            </a:r>
          </a:p>
        </p:txBody>
      </p:sp>
      <p:grpSp>
        <p:nvGrpSpPr>
          <p:cNvPr id="13" name="Group 12"/>
          <p:cNvGrpSpPr/>
          <p:nvPr/>
        </p:nvGrpSpPr>
        <p:grpSpPr>
          <a:xfrm>
            <a:off x="1279525" y="1219200"/>
            <a:ext cx="6583363" cy="4403725"/>
            <a:chOff x="1279525" y="1219200"/>
            <a:chExt cx="6583363" cy="4403725"/>
          </a:xfrm>
        </p:grpSpPr>
        <p:pic>
          <p:nvPicPr>
            <p:cNvPr id="998404" name="Picture 4"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98405" name="Text Box 5"/>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RIGHT IMAGE</a:t>
              </a:r>
            </a:p>
          </p:txBody>
        </p:sp>
        <p:grpSp>
          <p:nvGrpSpPr>
            <p:cNvPr id="998406" name="Group 6"/>
            <p:cNvGrpSpPr>
              <a:grpSpLocks/>
            </p:cNvGrpSpPr>
            <p:nvPr/>
          </p:nvGrpSpPr>
          <p:grpSpPr bwMode="auto">
            <a:xfrm>
              <a:off x="2384425" y="1760538"/>
              <a:ext cx="4648200" cy="2243137"/>
              <a:chOff x="1680" y="1104"/>
              <a:chExt cx="2928" cy="1413"/>
            </a:xfrm>
          </p:grpSpPr>
          <p:sp>
            <p:nvSpPr>
              <p:cNvPr id="998407" name="Text Box 7"/>
              <p:cNvSpPr txBox="1">
                <a:spLocks noChangeArrowheads="1"/>
              </p:cNvSpPr>
              <p:nvPr/>
            </p:nvSpPr>
            <p:spPr bwMode="auto">
              <a:xfrm>
                <a:off x="1680" y="1152"/>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corner</a:t>
                </a:r>
              </a:p>
            </p:txBody>
          </p:sp>
          <p:sp>
            <p:nvSpPr>
              <p:cNvPr id="998408" name="Freeform 8"/>
              <p:cNvSpPr>
                <a:spLocks/>
              </p:cNvSpPr>
              <p:nvPr/>
            </p:nvSpPr>
            <p:spPr bwMode="auto">
              <a:xfrm>
                <a:off x="1773" y="1412"/>
                <a:ext cx="125" cy="109"/>
              </a:xfrm>
              <a:custGeom>
                <a:avLst/>
                <a:gdLst/>
                <a:ahLst/>
                <a:cxnLst>
                  <a:cxn ang="0">
                    <a:pos x="0" y="95"/>
                  </a:cxn>
                  <a:cxn ang="0">
                    <a:pos x="67" y="0"/>
                  </a:cxn>
                  <a:cxn ang="0">
                    <a:pos x="112" y="95"/>
                  </a:cxn>
                </a:cxnLst>
                <a:rect l="0" t="0" r="r" b="b"/>
                <a:pathLst>
                  <a:path w="112" h="95">
                    <a:moveTo>
                      <a:pt x="0" y="95"/>
                    </a:moveTo>
                    <a:lnTo>
                      <a:pt x="67" y="0"/>
                    </a:lnTo>
                    <a:lnTo>
                      <a:pt x="112" y="95"/>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8409" name="Line 9"/>
              <p:cNvSpPr>
                <a:spLocks noChangeShapeType="1"/>
              </p:cNvSpPr>
              <p:nvPr/>
            </p:nvSpPr>
            <p:spPr bwMode="auto">
              <a:xfrm>
                <a:off x="3222" y="1274"/>
                <a:ext cx="240" cy="192"/>
              </a:xfrm>
              <a:prstGeom prst="line">
                <a:avLst/>
              </a:prstGeom>
              <a:noFill/>
              <a:ln w="25400">
                <a:solidFill>
                  <a:srgbClr val="FF0000"/>
                </a:solidFill>
                <a:round/>
                <a:headEnd type="none" w="sm" len="sm"/>
                <a:tailEnd type="none" w="sm" len="sm"/>
              </a:ln>
              <a:effectLst/>
            </p:spPr>
            <p:txBody>
              <a:bodyPr/>
              <a:lstStyle/>
              <a:p>
                <a:endParaRPr lang="en-US"/>
              </a:p>
            </p:txBody>
          </p:sp>
          <p:sp>
            <p:nvSpPr>
              <p:cNvPr id="998410" name="Freeform 10"/>
              <p:cNvSpPr>
                <a:spLocks/>
              </p:cNvSpPr>
              <p:nvPr/>
            </p:nvSpPr>
            <p:spPr bwMode="auto">
              <a:xfrm>
                <a:off x="3808" y="2030"/>
                <a:ext cx="325" cy="487"/>
              </a:xfrm>
              <a:custGeom>
                <a:avLst/>
                <a:gdLst/>
                <a:ahLst/>
                <a:cxnLst>
                  <a:cxn ang="0">
                    <a:pos x="0" y="112"/>
                  </a:cxn>
                  <a:cxn ang="0">
                    <a:pos x="107" y="6"/>
                  </a:cxn>
                  <a:cxn ang="0">
                    <a:pos x="190" y="0"/>
                  </a:cxn>
                  <a:cxn ang="0">
                    <a:pos x="325" y="101"/>
                  </a:cxn>
                  <a:cxn ang="0">
                    <a:pos x="302" y="129"/>
                  </a:cxn>
                  <a:cxn ang="0">
                    <a:pos x="319" y="487"/>
                  </a:cxn>
                </a:cxnLst>
                <a:rect l="0" t="0" r="r" b="b"/>
                <a:pathLst>
                  <a:path w="325" h="487">
                    <a:moveTo>
                      <a:pt x="0" y="112"/>
                    </a:moveTo>
                    <a:lnTo>
                      <a:pt x="107" y="6"/>
                    </a:lnTo>
                    <a:lnTo>
                      <a:pt x="190" y="0"/>
                    </a:lnTo>
                    <a:lnTo>
                      <a:pt x="325" y="101"/>
                    </a:lnTo>
                    <a:lnTo>
                      <a:pt x="302" y="129"/>
                    </a:lnTo>
                    <a:lnTo>
                      <a:pt x="319" y="487"/>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8411" name="Text Box 11"/>
              <p:cNvSpPr txBox="1">
                <a:spLocks noChangeArrowheads="1"/>
              </p:cNvSpPr>
              <p:nvPr/>
            </p:nvSpPr>
            <p:spPr bwMode="auto">
              <a:xfrm>
                <a:off x="3312" y="1104"/>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line</a:t>
                </a:r>
              </a:p>
            </p:txBody>
          </p:sp>
          <p:sp>
            <p:nvSpPr>
              <p:cNvPr id="998412" name="Text Box 12"/>
              <p:cNvSpPr txBox="1">
                <a:spLocks noChangeArrowheads="1"/>
              </p:cNvSpPr>
              <p:nvPr/>
            </p:nvSpPr>
            <p:spPr bwMode="auto">
              <a:xfrm>
                <a:off x="3792" y="1776"/>
                <a:ext cx="81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structure</a:t>
                </a: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6124575" y="285750"/>
            <a:ext cx="2981325" cy="609600"/>
          </a:xfrm>
        </p:spPr>
        <p:txBody>
          <a:bodyPr/>
          <a:lstStyle/>
          <a:p>
            <a:r>
              <a:rPr lang="en-US"/>
              <a:t>More Images…</a:t>
            </a:r>
          </a:p>
        </p:txBody>
      </p:sp>
      <p:sp>
        <p:nvSpPr>
          <p:cNvPr id="967683"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7685" name="Picture 5"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7688" name="Oval 8"/>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100045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PROS</a:t>
            </a:r>
          </a:p>
          <a:p>
            <a:pPr lvl="1"/>
            <a:r>
              <a:rPr lang="en-US" dirty="0">
                <a:cs typeface="Times New Roman" charset="0"/>
              </a:rPr>
              <a:t>Relatively insensitive to illumination changes</a:t>
            </a:r>
          </a:p>
          <a:p>
            <a:pPr lvl="1"/>
            <a:r>
              <a:rPr lang="en-US" dirty="0">
                <a:cs typeface="Times New Roman" charset="0"/>
              </a:rPr>
              <a:t>Good for man-made scenes with strong lines but weak texture or textureless surfaces</a:t>
            </a:r>
          </a:p>
          <a:p>
            <a:pPr lvl="1"/>
            <a:r>
              <a:rPr lang="en-US" dirty="0">
                <a:cs typeface="Times New Roman" charset="0"/>
              </a:rPr>
              <a:t>Work well on the occluding boundaries (edges)</a:t>
            </a:r>
          </a:p>
          <a:p>
            <a:pPr lvl="1"/>
            <a:r>
              <a:rPr lang="en-US" dirty="0">
                <a:cs typeface="Times New Roman" charset="0"/>
              </a:rPr>
              <a:t>Could be faster than the correlation approach</a:t>
            </a:r>
          </a:p>
          <a:p>
            <a:pPr lvl="1"/>
            <a:endParaRPr lang="en-US" dirty="0">
              <a:cs typeface="Times New Roman" charset="0"/>
            </a:endParaRPr>
          </a:p>
          <a:p>
            <a:r>
              <a:rPr lang="en-US" dirty="0">
                <a:cs typeface="Times New Roman" charset="0"/>
              </a:rPr>
              <a:t>CONS</a:t>
            </a:r>
          </a:p>
          <a:p>
            <a:pPr lvl="1"/>
            <a:r>
              <a:rPr lang="en-US" dirty="0">
                <a:cs typeface="Times New Roman" charset="0"/>
              </a:rPr>
              <a:t>Only sparse depth map</a:t>
            </a:r>
          </a:p>
          <a:p>
            <a:pPr lvl="1"/>
            <a:r>
              <a:rPr lang="en-US" dirty="0">
                <a:cs typeface="Times New Roman" charset="0"/>
              </a:rPr>
              <a:t>Feature extraction may be tricky </a:t>
            </a:r>
          </a:p>
          <a:p>
            <a:pPr lvl="2"/>
            <a:r>
              <a:rPr lang="en-US" dirty="0">
                <a:cs typeface="Times New Roman" charset="0"/>
              </a:rPr>
              <a:t>Lines (Edges) might be partially extracted in one image</a:t>
            </a:r>
          </a:p>
          <a:p>
            <a:pPr lvl="2"/>
            <a:r>
              <a:rPr lang="en-US" dirty="0">
                <a:cs typeface="Times New Roman" charset="0"/>
              </a:rPr>
              <a:t>How to measure the similarity between two lines?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a:t>Break</a:t>
            </a:r>
          </a:p>
        </p:txBody>
      </p:sp>
      <p:sp>
        <p:nvSpPr>
          <p:cNvPr id="1025027" name="Rectangle 3"/>
          <p:cNvSpPr>
            <a:spLocks noGrp="1" noChangeArrowheads="1"/>
          </p:cNvSpPr>
          <p:nvPr>
            <p:ph type="body" idx="1"/>
          </p:nvPr>
        </p:nvSpPr>
        <p:spPr/>
        <p:txBody>
          <a:bodyPr/>
          <a:lstStyle/>
          <a:p>
            <a:r>
              <a:rPr lang="en-US" sz="2000" dirty="0"/>
              <a:t>Homework #4 online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2499" name="Rectangle 3"/>
          <p:cNvSpPr>
            <a:spLocks noGrp="1" noChangeArrowheads="1"/>
          </p:cNvSpPr>
          <p:nvPr>
            <p:ph type="body" idx="1"/>
          </p:nvPr>
        </p:nvSpPr>
        <p:spPr>
          <a:xfrm>
            <a:off x="609600" y="1219200"/>
            <a:ext cx="7848600" cy="5181600"/>
          </a:xfrm>
          <a:noFill/>
          <a:ln/>
        </p:spPr>
        <p:txBody>
          <a:bodyPr/>
          <a:lstStyle/>
          <a:p>
            <a:r>
              <a:rPr lang="en-US">
                <a:cs typeface="Times New Roman" charset="0"/>
              </a:rPr>
              <a:t>Mainly used in correlation-based approach, but can be applied to feature-based match</a:t>
            </a:r>
          </a:p>
          <a:p>
            <a:endParaRPr lang="en-US">
              <a:cs typeface="Times New Roman" charset="0"/>
            </a:endParaRPr>
          </a:p>
          <a:p>
            <a:r>
              <a:rPr lang="en-US">
                <a:cs typeface="Times New Roman" charset="0"/>
              </a:rPr>
              <a:t>Image filtering to handle illumination changes</a:t>
            </a:r>
          </a:p>
          <a:p>
            <a:endParaRPr lang="en-US">
              <a:cs typeface="Times New Roman" charset="0"/>
            </a:endParaRPr>
          </a:p>
          <a:p>
            <a:pPr lvl="1"/>
            <a:r>
              <a:rPr lang="en-US">
                <a:cs typeface="Times New Roman" charset="0"/>
              </a:rPr>
              <a:t>Image equalization</a:t>
            </a:r>
          </a:p>
          <a:p>
            <a:pPr lvl="2"/>
            <a:r>
              <a:rPr lang="en-US">
                <a:cs typeface="Times New Roman" charset="0"/>
              </a:rPr>
              <a:t>To make two images more similar in illumination</a:t>
            </a:r>
          </a:p>
          <a:p>
            <a:pPr lvl="2"/>
            <a:endParaRPr lang="en-US">
              <a:cs typeface="Times New Roman" charset="0"/>
            </a:endParaRPr>
          </a:p>
          <a:p>
            <a:pPr lvl="1"/>
            <a:r>
              <a:rPr lang="en-US">
                <a:cs typeface="Times New Roman" charset="0"/>
              </a:rPr>
              <a:t>Laplacian filtering (2</a:t>
            </a:r>
            <a:r>
              <a:rPr lang="en-US" baseline="30000">
                <a:cs typeface="Times New Roman" charset="0"/>
              </a:rPr>
              <a:t>nd</a:t>
            </a:r>
            <a:r>
              <a:rPr lang="en-US">
                <a:cs typeface="Times New Roman" charset="0"/>
              </a:rPr>
              <a:t> order derivative)</a:t>
            </a:r>
          </a:p>
          <a:p>
            <a:pPr lvl="2"/>
            <a:r>
              <a:rPr lang="en-US">
                <a:cs typeface="Times New Roman" charset="0"/>
              </a:rPr>
              <a:t>Use derivative rather than intensity (or original color)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4547" name="Rectangle 3"/>
          <p:cNvSpPr>
            <a:spLocks noGrp="1" noChangeArrowheads="1"/>
          </p:cNvSpPr>
          <p:nvPr>
            <p:ph type="body" idx="1"/>
          </p:nvPr>
        </p:nvSpPr>
        <p:spPr>
          <a:xfrm>
            <a:off x="609600" y="1219200"/>
            <a:ext cx="7848600" cy="5181600"/>
          </a:xfrm>
          <a:noFill/>
          <a:ln/>
        </p:spPr>
        <p:txBody>
          <a:bodyPr/>
          <a:lstStyle/>
          <a:p>
            <a:pPr>
              <a:lnSpc>
                <a:spcPct val="90000"/>
              </a:lnSpc>
            </a:pPr>
            <a:r>
              <a:rPr lang="en-US">
                <a:cs typeface="Times New Roman" charset="0"/>
              </a:rPr>
              <a:t>Adaptive windows to deal with multiple disparities</a:t>
            </a:r>
          </a:p>
          <a:p>
            <a:pPr lvl="1">
              <a:lnSpc>
                <a:spcPct val="90000"/>
              </a:lnSpc>
            </a:pPr>
            <a:r>
              <a:rPr lang="en-US">
                <a:cs typeface="Times New Roman" charset="0"/>
              </a:rPr>
              <a:t>Adaptive Window Approach (Kanade and Okutomi)</a:t>
            </a:r>
          </a:p>
          <a:p>
            <a:pPr lvl="2">
              <a:lnSpc>
                <a:spcPct val="90000"/>
              </a:lnSpc>
            </a:pPr>
            <a:r>
              <a:rPr lang="en-US">
                <a:cs typeface="Times New Roman" charset="0"/>
              </a:rPr>
              <a:t> statistically adaptive technique which selects at each pixel the window size that minimizes the uncertainty in disparity estimates</a:t>
            </a:r>
          </a:p>
          <a:p>
            <a:pPr lvl="2">
              <a:lnSpc>
                <a:spcPct val="90000"/>
              </a:lnSpc>
            </a:pPr>
            <a:r>
              <a:rPr lang="en-US" sz="1400" b="1">
                <a:cs typeface="Times New Roman" charset="0"/>
                <a:hlinkClick r:id="rId3"/>
              </a:rPr>
              <a:t>A Stereo Matching Algorithm with an Adaptive Window: Theory and Experiment</a:t>
            </a:r>
            <a:r>
              <a:rPr lang="en-US" sz="1400" b="1">
                <a:cs typeface="Times New Roman" charset="0"/>
              </a:rPr>
              <a:t>,  </a:t>
            </a:r>
            <a:r>
              <a:rPr lang="en-US" sz="1400" i="1">
                <a:cs typeface="Times New Roman" charset="0"/>
                <a:hlinkClick r:id="rId4"/>
              </a:rPr>
              <a:t>T. Kanade</a:t>
            </a:r>
            <a:r>
              <a:rPr lang="en-US" sz="1400" i="1">
                <a:cs typeface="Times New Roman" charset="0"/>
              </a:rPr>
              <a:t> and M. Okutomi. </a:t>
            </a:r>
            <a:r>
              <a:rPr lang="en-US" sz="1400">
                <a:cs typeface="Times New Roman" charset="0"/>
              </a:rPr>
              <a:t>P</a:t>
            </a:r>
            <a:r>
              <a:rPr lang="en-US" sz="1400" i="1">
                <a:cs typeface="Times New Roman" charset="0"/>
              </a:rPr>
              <a:t>roc. 1991 IEEE International Conference on Robotics and Automation</a:t>
            </a:r>
            <a:r>
              <a:rPr lang="en-US" sz="1400">
                <a:cs typeface="Times New Roman" charset="0"/>
              </a:rPr>
              <a:t>, Vol. 2, April, 1991, pp. 1088-1095</a:t>
            </a:r>
          </a:p>
          <a:p>
            <a:pPr lvl="2">
              <a:lnSpc>
                <a:spcPct val="90000"/>
              </a:lnSpc>
            </a:pPr>
            <a:endParaRPr lang="en-US" sz="1400">
              <a:cs typeface="Times New Roman" charset="0"/>
            </a:endParaRPr>
          </a:p>
          <a:p>
            <a:pPr lvl="1">
              <a:lnSpc>
                <a:spcPct val="90000"/>
              </a:lnSpc>
            </a:pPr>
            <a:r>
              <a:rPr lang="en-US">
                <a:cs typeface="Times New Roman" charset="0"/>
              </a:rPr>
              <a:t>Multiple window algorithm (Fusiello, et al)</a:t>
            </a:r>
          </a:p>
          <a:p>
            <a:pPr lvl="2">
              <a:lnSpc>
                <a:spcPct val="90000"/>
              </a:lnSpc>
            </a:pPr>
            <a:r>
              <a:rPr lang="en-US">
                <a:cs typeface="Times New Roman" charset="0"/>
              </a:rPr>
              <a:t>Use 9 windows instead of just one to compute the SSD measure</a:t>
            </a:r>
          </a:p>
          <a:p>
            <a:pPr lvl="2">
              <a:lnSpc>
                <a:spcPct val="90000"/>
              </a:lnSpc>
            </a:pPr>
            <a:r>
              <a:rPr lang="en-US">
                <a:cs typeface="Times New Roman" charset="0"/>
              </a:rPr>
              <a:t>The point with the smallest SSD error amongst the 9 windows and various search locations is chosen as the best estimate for the given points</a:t>
            </a:r>
          </a:p>
          <a:p>
            <a:pPr lvl="2">
              <a:lnSpc>
                <a:spcPct val="90000"/>
              </a:lnSpc>
            </a:pPr>
            <a:r>
              <a:rPr lang="en-US" sz="1400">
                <a:cs typeface="Times New Roman" charset="0"/>
              </a:rPr>
              <a:t>A Fusiello, V. Roberto and E. Trucco, Efficient stereo with multiple windowing, IEEE CVPR pp858-863, 1997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alpha val="53000"/>
          </a:schemeClr>
        </a:solidFill>
        <a:effectLst/>
      </p:bgPr>
    </p:bg>
    <p:spTree>
      <p:nvGrpSpPr>
        <p:cNvPr id="1" name=""/>
        <p:cNvGrpSpPr/>
        <p:nvPr/>
      </p:nvGrpSpPr>
      <p:grpSpPr>
        <a:xfrm>
          <a:off x="0" y="0"/>
          <a:ext cx="0" cy="0"/>
          <a:chOff x="0" y="0"/>
          <a:chExt cx="0" cy="0"/>
        </a:xfrm>
      </p:grpSpPr>
      <p:sp>
        <p:nvSpPr>
          <p:cNvPr id="1006594" name="Rectangle 2"/>
          <p:cNvSpPr>
            <a:spLocks noChangeArrowheads="1"/>
          </p:cNvSpPr>
          <p:nvPr/>
        </p:nvSpPr>
        <p:spPr bwMode="auto">
          <a:xfrm>
            <a:off x="3657600" y="1447800"/>
            <a:ext cx="3962400" cy="1676400"/>
          </a:xfrm>
          <a:prstGeom prst="rect">
            <a:avLst/>
          </a:prstGeom>
          <a:solidFill>
            <a:srgbClr val="33CCCC"/>
          </a:solidFill>
          <a:ln w="12700">
            <a:solidFill>
              <a:schemeClr val="tx1"/>
            </a:solidFill>
            <a:miter lim="800000"/>
            <a:headEnd type="none" w="sm" len="sm"/>
            <a:tailEnd type="none" w="sm" len="sm"/>
          </a:ln>
          <a:effectLst/>
        </p:spPr>
        <p:txBody>
          <a:bodyPr wrap="none" anchor="ctr"/>
          <a:lstStyle/>
          <a:p>
            <a:endParaRPr lang="en-US"/>
          </a:p>
        </p:txBody>
      </p:sp>
      <p:sp>
        <p:nvSpPr>
          <p:cNvPr id="1006595" name="Rectangle 3"/>
          <p:cNvSpPr>
            <a:spLocks noGrp="1" noChangeArrowheads="1"/>
          </p:cNvSpPr>
          <p:nvPr>
            <p:ph type="title"/>
          </p:nvPr>
        </p:nvSpPr>
        <p:spPr>
          <a:xfrm>
            <a:off x="4419600" y="285750"/>
            <a:ext cx="4686300" cy="609600"/>
          </a:xfrm>
        </p:spPr>
        <p:txBody>
          <a:bodyPr/>
          <a:lstStyle/>
          <a:p>
            <a:r>
              <a:rPr lang="en-US"/>
              <a:t>Advanced Topics</a:t>
            </a:r>
          </a:p>
        </p:txBody>
      </p:sp>
      <p:sp>
        <p:nvSpPr>
          <p:cNvPr id="1006596" name="Rectangle 4"/>
          <p:cNvSpPr>
            <a:spLocks noGrp="1" noChangeArrowheads="1"/>
          </p:cNvSpPr>
          <p:nvPr>
            <p:ph type="body" idx="1"/>
          </p:nvPr>
        </p:nvSpPr>
        <p:spPr>
          <a:xfrm>
            <a:off x="609600" y="990600"/>
            <a:ext cx="7848600" cy="457200"/>
          </a:xfrm>
          <a:noFill/>
          <a:ln/>
        </p:spPr>
        <p:txBody>
          <a:bodyPr/>
          <a:lstStyle/>
          <a:p>
            <a:r>
              <a:rPr lang="en-US" dirty="0">
                <a:solidFill>
                  <a:schemeClr val="tx2">
                    <a:lumMod val="20000"/>
                    <a:lumOff val="80000"/>
                  </a:schemeClr>
                </a:solidFill>
                <a:cs typeface="Times New Roman" charset="0"/>
              </a:rPr>
              <a:t>Multiple windows to deal with multiple disparities</a:t>
            </a:r>
          </a:p>
        </p:txBody>
      </p:sp>
      <p:graphicFrame>
        <p:nvGraphicFramePr>
          <p:cNvPr id="1006597" name="Group 5"/>
          <p:cNvGraphicFramePr>
            <a:graphicFrameLocks noGrp="1"/>
          </p:cNvGraphicFramePr>
          <p:nvPr/>
        </p:nvGraphicFramePr>
        <p:xfrm>
          <a:off x="18288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635" name="Group 43"/>
          <p:cNvGraphicFramePr>
            <a:graphicFrameLocks noGrp="1"/>
          </p:cNvGraphicFramePr>
          <p:nvPr/>
        </p:nvGraphicFramePr>
        <p:xfrm>
          <a:off x="35814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82204"/>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673" name="Group 81"/>
          <p:cNvGraphicFramePr>
            <a:graphicFrameLocks noGrp="1"/>
          </p:cNvGraphicFramePr>
          <p:nvPr/>
        </p:nvGraphicFramePr>
        <p:xfrm>
          <a:off x="52578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1006711" name="Group 119"/>
          <p:cNvGraphicFramePr>
            <a:graphicFrameLocks noGrp="1"/>
          </p:cNvGraphicFramePr>
          <p:nvPr/>
        </p:nvGraphicFramePr>
        <p:xfrm>
          <a:off x="68580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749" name="Group 157"/>
          <p:cNvGraphicFramePr>
            <a:graphicFrameLocks noGrp="1"/>
          </p:cNvGraphicFramePr>
          <p:nvPr/>
        </p:nvGraphicFramePr>
        <p:xfrm>
          <a:off x="19050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1524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787" name="Group 195"/>
          <p:cNvGraphicFramePr>
            <a:graphicFrameLocks noGrp="1"/>
          </p:cNvGraphicFramePr>
          <p:nvPr/>
        </p:nvGraphicFramePr>
        <p:xfrm>
          <a:off x="35814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827" name="Group 235"/>
          <p:cNvGraphicFramePr>
            <a:graphicFrameLocks noGrp="1"/>
          </p:cNvGraphicFramePr>
          <p:nvPr/>
        </p:nvGraphicFramePr>
        <p:xfrm>
          <a:off x="51816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865" name="Group 273"/>
          <p:cNvGraphicFramePr>
            <a:graphicFrameLocks noGrp="1"/>
          </p:cNvGraphicFramePr>
          <p:nvPr/>
        </p:nvGraphicFramePr>
        <p:xfrm>
          <a:off x="68580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903" name="Group 311"/>
          <p:cNvGraphicFramePr>
            <a:graphicFrameLocks noGrp="1"/>
          </p:cNvGraphicFramePr>
          <p:nvPr/>
        </p:nvGraphicFramePr>
        <p:xfrm>
          <a:off x="1828800" y="17526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dirty="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82204"/>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dirty="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06941" name="Text Box 349"/>
          <p:cNvSpPr txBox="1">
            <a:spLocks noChangeArrowheads="1"/>
          </p:cNvSpPr>
          <p:nvPr/>
        </p:nvSpPr>
        <p:spPr bwMode="auto">
          <a:xfrm>
            <a:off x="457200" y="2057400"/>
            <a:ext cx="11430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Smooth</a:t>
            </a:r>
          </a:p>
          <a:p>
            <a:pPr>
              <a:spcBef>
                <a:spcPct val="50000"/>
              </a:spcBef>
            </a:pPr>
            <a:r>
              <a:rPr lang="en-US" dirty="0">
                <a:solidFill>
                  <a:schemeClr val="tx2">
                    <a:lumMod val="20000"/>
                    <a:lumOff val="80000"/>
                  </a:schemeClr>
                </a:solidFill>
              </a:rPr>
              <a:t>regions</a:t>
            </a:r>
          </a:p>
        </p:txBody>
      </p:sp>
      <p:sp>
        <p:nvSpPr>
          <p:cNvPr id="1006942" name="Text Box 350"/>
          <p:cNvSpPr txBox="1">
            <a:spLocks noChangeArrowheads="1"/>
          </p:cNvSpPr>
          <p:nvPr/>
        </p:nvSpPr>
        <p:spPr bwMode="auto">
          <a:xfrm>
            <a:off x="457200" y="36576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Corners</a:t>
            </a:r>
          </a:p>
        </p:txBody>
      </p:sp>
      <p:sp>
        <p:nvSpPr>
          <p:cNvPr id="1006943" name="Text Box 351"/>
          <p:cNvSpPr txBox="1">
            <a:spLocks noChangeArrowheads="1"/>
          </p:cNvSpPr>
          <p:nvPr/>
        </p:nvSpPr>
        <p:spPr bwMode="auto">
          <a:xfrm>
            <a:off x="533400" y="52578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edges</a:t>
            </a:r>
          </a:p>
        </p:txBody>
      </p:sp>
      <p:sp>
        <p:nvSpPr>
          <p:cNvPr id="1006944" name="Rectangle 352"/>
          <p:cNvSpPr>
            <a:spLocks noChangeArrowheads="1"/>
          </p:cNvSpPr>
          <p:nvPr/>
        </p:nvSpPr>
        <p:spPr bwMode="auto">
          <a:xfrm>
            <a:off x="4495800" y="1676400"/>
            <a:ext cx="1828800" cy="1219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06945" name="Line 353"/>
          <p:cNvSpPr>
            <a:spLocks noChangeShapeType="1"/>
          </p:cNvSpPr>
          <p:nvPr/>
        </p:nvSpPr>
        <p:spPr bwMode="auto">
          <a:xfrm>
            <a:off x="3200400" y="2209800"/>
            <a:ext cx="2057400" cy="76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6" name="Line 354"/>
          <p:cNvSpPr>
            <a:spLocks noChangeShapeType="1"/>
          </p:cNvSpPr>
          <p:nvPr/>
        </p:nvSpPr>
        <p:spPr bwMode="auto">
          <a:xfrm flipV="1">
            <a:off x="4876800" y="2286000"/>
            <a:ext cx="1447800" cy="2743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7" name="Line 355"/>
          <p:cNvSpPr>
            <a:spLocks noChangeShapeType="1"/>
          </p:cNvSpPr>
          <p:nvPr/>
        </p:nvSpPr>
        <p:spPr bwMode="auto">
          <a:xfrm flipH="1" flipV="1">
            <a:off x="6324600" y="2895600"/>
            <a:ext cx="152400" cy="457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8" name="Text Box 356"/>
          <p:cNvSpPr txBox="1">
            <a:spLocks noChangeArrowheads="1"/>
          </p:cNvSpPr>
          <p:nvPr/>
        </p:nvSpPr>
        <p:spPr bwMode="auto">
          <a:xfrm>
            <a:off x="4953000" y="1676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near</a:t>
            </a:r>
          </a:p>
        </p:txBody>
      </p:sp>
      <p:sp>
        <p:nvSpPr>
          <p:cNvPr id="1006949" name="Text Box 357"/>
          <p:cNvSpPr txBox="1">
            <a:spLocks noChangeArrowheads="1"/>
          </p:cNvSpPr>
          <p:nvPr/>
        </p:nvSpPr>
        <p:spPr bwMode="auto">
          <a:xfrm>
            <a:off x="6400800" y="17526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far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8643" name="Rectangle 3"/>
          <p:cNvSpPr>
            <a:spLocks noGrp="1" noChangeArrowheads="1"/>
          </p:cNvSpPr>
          <p:nvPr>
            <p:ph type="body" idx="1"/>
          </p:nvPr>
        </p:nvSpPr>
        <p:spPr>
          <a:xfrm>
            <a:off x="609600" y="1219200"/>
            <a:ext cx="8153400" cy="5181600"/>
          </a:xfrm>
          <a:noFill/>
          <a:ln/>
        </p:spPr>
        <p:txBody>
          <a:bodyPr/>
          <a:lstStyle/>
          <a:p>
            <a:pPr>
              <a:lnSpc>
                <a:spcPct val="90000"/>
              </a:lnSpc>
            </a:pPr>
            <a:r>
              <a:rPr lang="en-US" sz="1800">
                <a:cs typeface="Times New Roman" charset="0"/>
              </a:rPr>
              <a:t>Sub-pixel matching to improve accuracy</a:t>
            </a:r>
          </a:p>
          <a:p>
            <a:pPr lvl="1">
              <a:lnSpc>
                <a:spcPct val="90000"/>
              </a:lnSpc>
            </a:pPr>
            <a:r>
              <a:rPr lang="en-US" sz="1800">
                <a:cs typeface="Times New Roman" charset="0"/>
              </a:rPr>
              <a:t>Find the peak in the correlation curves</a:t>
            </a:r>
          </a:p>
          <a:p>
            <a:pPr>
              <a:lnSpc>
                <a:spcPct val="90000"/>
              </a:lnSpc>
            </a:pPr>
            <a:endParaRPr lang="en-US" sz="1800">
              <a:cs typeface="Times New Roman" charset="0"/>
            </a:endParaRPr>
          </a:p>
          <a:p>
            <a:pPr>
              <a:lnSpc>
                <a:spcPct val="90000"/>
              </a:lnSpc>
            </a:pPr>
            <a:r>
              <a:rPr lang="en-US" sz="1800">
                <a:cs typeface="Times New Roman" charset="0"/>
              </a:rPr>
              <a:t>Self-consistency to reduce false matches esp. for occlusions</a:t>
            </a:r>
          </a:p>
          <a:p>
            <a:pPr lvl="1">
              <a:lnSpc>
                <a:spcPct val="90000"/>
              </a:lnSpc>
            </a:pPr>
            <a:r>
              <a:rPr lang="en-US" sz="1800">
                <a:cs typeface="Times New Roman" charset="0"/>
              </a:rPr>
              <a:t>Check the consistency of matches from L to R and from R to L</a:t>
            </a:r>
          </a:p>
          <a:p>
            <a:pPr lvl="1">
              <a:lnSpc>
                <a:spcPct val="90000"/>
              </a:lnSpc>
            </a:pPr>
            <a:endParaRPr lang="en-US" sz="1800">
              <a:cs typeface="Times New Roman" charset="0"/>
            </a:endParaRPr>
          </a:p>
          <a:p>
            <a:pPr>
              <a:lnSpc>
                <a:spcPct val="90000"/>
              </a:lnSpc>
            </a:pPr>
            <a:r>
              <a:rPr lang="en-US" sz="1800">
                <a:cs typeface="Times New Roman" charset="0"/>
              </a:rPr>
              <a:t>Multiple Resolution Approach</a:t>
            </a:r>
          </a:p>
          <a:p>
            <a:pPr lvl="1">
              <a:lnSpc>
                <a:spcPct val="90000"/>
              </a:lnSpc>
            </a:pPr>
            <a:r>
              <a:rPr lang="en-US" sz="1800">
                <a:cs typeface="Times New Roman" charset="0"/>
              </a:rPr>
              <a:t>From coarse to fine for efficiency in searching correspondences</a:t>
            </a:r>
          </a:p>
          <a:p>
            <a:pPr lvl="1">
              <a:lnSpc>
                <a:spcPct val="90000"/>
              </a:lnSpc>
            </a:pPr>
            <a:endParaRPr lang="en-US" sz="1800">
              <a:cs typeface="Times New Roman" charset="0"/>
            </a:endParaRPr>
          </a:p>
          <a:p>
            <a:pPr>
              <a:lnSpc>
                <a:spcPct val="90000"/>
              </a:lnSpc>
            </a:pPr>
            <a:r>
              <a:rPr lang="en-US" sz="1800">
                <a:cs typeface="Times New Roman" charset="0"/>
              </a:rPr>
              <a:t>Local warping to account for perspective distortion</a:t>
            </a:r>
          </a:p>
          <a:p>
            <a:pPr lvl="1">
              <a:lnSpc>
                <a:spcPct val="90000"/>
              </a:lnSpc>
            </a:pPr>
            <a:r>
              <a:rPr lang="en-US" sz="1800">
                <a:cs typeface="Times New Roman" charset="0"/>
              </a:rPr>
              <a:t>Warp from one view to the other for a small patch given an initial estimation of the (planar) surface normal</a:t>
            </a:r>
          </a:p>
          <a:p>
            <a:pPr lvl="1">
              <a:lnSpc>
                <a:spcPct val="90000"/>
              </a:lnSpc>
            </a:pPr>
            <a:endParaRPr lang="en-US" sz="1800">
              <a:cs typeface="Times New Roman" charset="0"/>
            </a:endParaRPr>
          </a:p>
          <a:p>
            <a:pPr>
              <a:lnSpc>
                <a:spcPct val="90000"/>
              </a:lnSpc>
            </a:pPr>
            <a:r>
              <a:rPr lang="en-US" sz="1800">
                <a:cs typeface="Times New Roman" charset="0"/>
              </a:rPr>
              <a:t>Multi-baseline Stereo</a:t>
            </a:r>
          </a:p>
          <a:p>
            <a:pPr lvl="1">
              <a:lnSpc>
                <a:spcPct val="90000"/>
              </a:lnSpc>
            </a:pPr>
            <a:r>
              <a:rPr lang="en-US" sz="1800">
                <a:cs typeface="Times New Roman" charset="0"/>
              </a:rPr>
              <a:t>Improves both  correspondences and 3D estimation by using more than two cameras (images)</a:t>
            </a:r>
          </a:p>
          <a:p>
            <a:pPr lvl="1">
              <a:lnSpc>
                <a:spcPct val="90000"/>
              </a:lnSpc>
            </a:pPr>
            <a:endParaRPr lang="en-US" sz="1800">
              <a:cs typeface="Times New Roman"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a:xfrm>
            <a:off x="3657600" y="285750"/>
            <a:ext cx="5448300" cy="609600"/>
          </a:xfrm>
        </p:spPr>
        <p:txBody>
          <a:bodyPr/>
          <a:lstStyle/>
          <a:p>
            <a:r>
              <a:rPr lang="en-US"/>
              <a:t>3D Reconstruction Problem</a:t>
            </a:r>
          </a:p>
        </p:txBody>
      </p:sp>
      <p:sp>
        <p:nvSpPr>
          <p:cNvPr id="1010691" name="Rectangle 3"/>
          <p:cNvSpPr>
            <a:spLocks noGrp="1" noChangeArrowheads="1"/>
          </p:cNvSpPr>
          <p:nvPr>
            <p:ph type="body" idx="1"/>
          </p:nvPr>
        </p:nvSpPr>
        <p:spPr>
          <a:xfrm>
            <a:off x="609600" y="1219200"/>
            <a:ext cx="7848600" cy="5181600"/>
          </a:xfrm>
          <a:noFill/>
          <a:ln/>
        </p:spPr>
        <p:txBody>
          <a:bodyPr/>
          <a:lstStyle/>
          <a:p>
            <a:r>
              <a:rPr lang="en-US">
                <a:cs typeface="Times New Roman" charset="0"/>
              </a:rPr>
              <a:t>What we have done</a:t>
            </a:r>
          </a:p>
          <a:p>
            <a:pPr lvl="1"/>
            <a:r>
              <a:rPr lang="en-US">
                <a:solidFill>
                  <a:srgbClr val="D82204"/>
                </a:solidFill>
                <a:cs typeface="Times New Roman" charset="0"/>
              </a:rPr>
              <a:t>Correspondences</a:t>
            </a:r>
            <a:r>
              <a:rPr lang="en-US">
                <a:cs typeface="Times New Roman" charset="0"/>
              </a:rPr>
              <a:t> using either correlation or feature based approaches</a:t>
            </a:r>
          </a:p>
          <a:p>
            <a:pPr lvl="1"/>
            <a:r>
              <a:rPr lang="en-US">
                <a:solidFill>
                  <a:srgbClr val="D82204"/>
                </a:solidFill>
                <a:cs typeface="Times New Roman" charset="0"/>
              </a:rPr>
              <a:t>Epipolar Geometry</a:t>
            </a:r>
            <a:r>
              <a:rPr lang="en-US">
                <a:cs typeface="Times New Roman" charset="0"/>
              </a:rPr>
              <a:t> from at least 8 point correspondences</a:t>
            </a:r>
          </a:p>
          <a:p>
            <a:r>
              <a:rPr lang="en-US">
                <a:cs typeface="Times New Roman" charset="0"/>
              </a:rPr>
              <a:t>Three cases of 3D reconstruction depending on the amount of a priori knowledge on the stereo system</a:t>
            </a:r>
          </a:p>
          <a:p>
            <a:pPr lvl="1"/>
            <a:r>
              <a:rPr lang="en-US">
                <a:solidFill>
                  <a:srgbClr val="D82204"/>
                </a:solidFill>
                <a:cs typeface="Times New Roman" charset="0"/>
              </a:rPr>
              <a:t>Both intrinsic and extrinsic known</a:t>
            </a:r>
            <a:r>
              <a:rPr lang="en-US">
                <a:cs typeface="Times New Roman" charset="0"/>
              </a:rPr>
              <a:t> - &gt; can solve the reconstruction problem unambiguously by triangulation</a:t>
            </a:r>
          </a:p>
          <a:p>
            <a:pPr lvl="1"/>
            <a:r>
              <a:rPr lang="en-US">
                <a:solidFill>
                  <a:srgbClr val="D82204"/>
                </a:solidFill>
                <a:cs typeface="Times New Roman" charset="0"/>
              </a:rPr>
              <a:t>Only intrinsic known</a:t>
            </a:r>
            <a:r>
              <a:rPr lang="en-US">
                <a:cs typeface="Times New Roman" charset="0"/>
              </a:rPr>
              <a:t> -&gt; recovery structure and extrinsic up to an unknown scaling factor</a:t>
            </a:r>
          </a:p>
          <a:p>
            <a:pPr lvl="1"/>
            <a:r>
              <a:rPr lang="en-US">
                <a:solidFill>
                  <a:srgbClr val="D82204"/>
                </a:solidFill>
                <a:cs typeface="Times New Roman" charset="0"/>
              </a:rPr>
              <a:t>Only correspondences</a:t>
            </a:r>
            <a:r>
              <a:rPr lang="en-US">
                <a:cs typeface="Times New Roman" charset="0"/>
              </a:rPr>
              <a:t> -&gt; reconstruction only up to an unknown, global projective transformation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a:xfrm>
            <a:off x="2971800" y="285750"/>
            <a:ext cx="6134100" cy="609600"/>
          </a:xfrm>
        </p:spPr>
        <p:txBody>
          <a:bodyPr/>
          <a:lstStyle/>
          <a:p>
            <a:r>
              <a:rPr lang="en-US"/>
              <a:t>Reconstruction by Triangulation</a:t>
            </a:r>
          </a:p>
        </p:txBody>
      </p:sp>
      <p:sp>
        <p:nvSpPr>
          <p:cNvPr id="1012739" name="Rectangle 3"/>
          <p:cNvSpPr>
            <a:spLocks noGrp="1" noChangeArrowheads="1"/>
          </p:cNvSpPr>
          <p:nvPr>
            <p:ph type="body" idx="1"/>
          </p:nvPr>
        </p:nvSpPr>
        <p:spPr>
          <a:xfrm>
            <a:off x="304800" y="1219200"/>
            <a:ext cx="4191000" cy="5638800"/>
          </a:xfrm>
          <a:noFill/>
          <a:ln/>
        </p:spPr>
        <p:txBody>
          <a:bodyPr/>
          <a:lstStyle/>
          <a:p>
            <a:r>
              <a:rPr lang="en-US" sz="1800">
                <a:cs typeface="Times New Roman" charset="0"/>
              </a:rPr>
              <a:t>Assumption and Problem</a:t>
            </a:r>
          </a:p>
          <a:p>
            <a:pPr lvl="1"/>
            <a:r>
              <a:rPr lang="en-US" sz="1800">
                <a:cs typeface="Times New Roman" charset="0"/>
              </a:rPr>
              <a:t>Under the assumption that both intrinsic and extrinsic parameters are known</a:t>
            </a:r>
          </a:p>
          <a:p>
            <a:pPr lvl="1"/>
            <a:r>
              <a:rPr lang="en-US" sz="1800">
                <a:cs typeface="Times New Roman" charset="0"/>
              </a:rPr>
              <a:t>Compute the 3-D location from their projections, pl and pr</a:t>
            </a:r>
          </a:p>
          <a:p>
            <a:r>
              <a:rPr lang="en-US" sz="1800">
                <a:cs typeface="Times New Roman" charset="0"/>
              </a:rPr>
              <a:t>Solution</a:t>
            </a:r>
          </a:p>
          <a:p>
            <a:pPr lvl="1"/>
            <a:r>
              <a:rPr lang="en-US" sz="1800">
                <a:solidFill>
                  <a:srgbClr val="D82204"/>
                </a:solidFill>
                <a:cs typeface="Times New Roman" charset="0"/>
              </a:rPr>
              <a:t>Triangulation</a:t>
            </a:r>
            <a:r>
              <a:rPr lang="en-US" sz="1800">
                <a:cs typeface="Times New Roman" charset="0"/>
              </a:rPr>
              <a:t>: Two rays are known and the intersection can be computed</a:t>
            </a:r>
          </a:p>
          <a:p>
            <a:pPr lvl="1"/>
            <a:r>
              <a:rPr lang="en-US" sz="1800">
                <a:cs typeface="Times New Roman" charset="0"/>
              </a:rPr>
              <a:t>Problem: </a:t>
            </a:r>
            <a:r>
              <a:rPr lang="en-US" sz="1800">
                <a:solidFill>
                  <a:srgbClr val="D82204"/>
                </a:solidFill>
                <a:cs typeface="Times New Roman" charset="0"/>
              </a:rPr>
              <a:t>Two rays will not actually intersect in space due to errors in calibration and correspondences, and pixelization</a:t>
            </a:r>
          </a:p>
          <a:p>
            <a:pPr lvl="1"/>
            <a:r>
              <a:rPr lang="en-US" sz="1800">
                <a:cs typeface="Times New Roman" charset="0"/>
              </a:rPr>
              <a:t>Solution: find a point in space with minimum distance from both rays</a:t>
            </a:r>
          </a:p>
        </p:txBody>
      </p:sp>
      <p:grpSp>
        <p:nvGrpSpPr>
          <p:cNvPr id="1012740" name="Group 4"/>
          <p:cNvGrpSpPr>
            <a:grpSpLocks/>
          </p:cNvGrpSpPr>
          <p:nvPr/>
        </p:nvGrpSpPr>
        <p:grpSpPr bwMode="auto">
          <a:xfrm>
            <a:off x="4572000" y="1708150"/>
            <a:ext cx="4343400" cy="3535363"/>
            <a:chOff x="2880" y="1076"/>
            <a:chExt cx="2736" cy="2227"/>
          </a:xfrm>
        </p:grpSpPr>
        <p:sp>
          <p:nvSpPr>
            <p:cNvPr id="1012741" name="Freeform 5"/>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p>
          </p:txBody>
        </p:sp>
        <p:sp>
          <p:nvSpPr>
            <p:cNvPr id="1012742" name="Freeform 6"/>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p>
          </p:txBody>
        </p:sp>
        <p:sp>
          <p:nvSpPr>
            <p:cNvPr id="1012743" name="Rectangle 7"/>
            <p:cNvSpPr>
              <a:spLocks noChangeArrowheads="1"/>
            </p:cNvSpPr>
            <p:nvPr/>
          </p:nvSpPr>
          <p:spPr bwMode="auto">
            <a:xfrm>
              <a:off x="3116" y="2257"/>
              <a:ext cx="78" cy="154"/>
            </a:xfrm>
            <a:prstGeom prst="rect">
              <a:avLst/>
            </a:prstGeom>
            <a:noFill/>
            <a:ln w="9525">
              <a:noFill/>
              <a:miter lim="800000"/>
              <a:headEnd/>
              <a:tailEnd/>
            </a:ln>
          </p:spPr>
          <p:txBody>
            <a:bodyPr wrap="none" lIns="0" tIns="0" rIns="0" bIns="0">
              <a:spAutoFit/>
            </a:bodyPr>
            <a:lstStyle/>
            <a:p>
              <a:r>
                <a:rPr lang="en-US" sz="1600">
                  <a:solidFill>
                    <a:srgbClr val="000000"/>
                  </a:solidFill>
                </a:rPr>
                <a:t>p</a:t>
              </a:r>
              <a:endParaRPr lang="en-US"/>
            </a:p>
          </p:txBody>
        </p:sp>
        <p:sp>
          <p:nvSpPr>
            <p:cNvPr id="1012744" name="Rectangle 8"/>
            <p:cNvSpPr>
              <a:spLocks noChangeArrowheads="1"/>
            </p:cNvSpPr>
            <p:nvPr/>
          </p:nvSpPr>
          <p:spPr bwMode="auto">
            <a:xfrm>
              <a:off x="5158" y="2250"/>
              <a:ext cx="78" cy="154"/>
            </a:xfrm>
            <a:prstGeom prst="rect">
              <a:avLst/>
            </a:prstGeom>
            <a:noFill/>
            <a:ln w="9525">
              <a:noFill/>
              <a:miter lim="800000"/>
              <a:headEnd/>
              <a:tailEnd/>
            </a:ln>
          </p:spPr>
          <p:txBody>
            <a:bodyPr wrap="none" lIns="0" tIns="0" rIns="0" bIns="0">
              <a:spAutoFit/>
            </a:bodyPr>
            <a:lstStyle/>
            <a:p>
              <a:r>
                <a:rPr lang="en-US" sz="1600">
                  <a:solidFill>
                    <a:srgbClr val="000000"/>
                  </a:solidFill>
                </a:rPr>
                <a:t>p</a:t>
              </a:r>
              <a:endParaRPr lang="en-US"/>
            </a:p>
          </p:txBody>
        </p:sp>
        <p:sp>
          <p:nvSpPr>
            <p:cNvPr id="1012745" name="Rectangle 9"/>
            <p:cNvSpPr>
              <a:spLocks noChangeArrowheads="1"/>
            </p:cNvSpPr>
            <p:nvPr/>
          </p:nvSpPr>
          <p:spPr bwMode="auto">
            <a:xfrm>
              <a:off x="5238" y="2330"/>
              <a:ext cx="50"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1012746" name="Text Box 10"/>
            <p:cNvSpPr txBox="1">
              <a:spLocks noChangeArrowheads="1"/>
            </p:cNvSpPr>
            <p:nvPr/>
          </p:nvSpPr>
          <p:spPr bwMode="auto">
            <a:xfrm>
              <a:off x="4032" y="1296"/>
              <a:ext cx="212"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a:t>
              </a:r>
            </a:p>
          </p:txBody>
        </p:sp>
        <p:sp>
          <p:nvSpPr>
            <p:cNvPr id="1012747" name="Oval 11"/>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12748" name="Oval 12"/>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12749" name="Line 13"/>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p>
          </p:txBody>
        </p:sp>
        <p:sp>
          <p:nvSpPr>
            <p:cNvPr id="1012750" name="Freeform 14"/>
            <p:cNvSpPr>
              <a:spLocks/>
            </p:cNvSpPr>
            <p:nvPr/>
          </p:nvSpPr>
          <p:spPr bwMode="auto">
            <a:xfrm>
              <a:off x="5040" y="244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51" name="Line 15"/>
            <p:cNvSpPr>
              <a:spLocks noChangeShapeType="1"/>
            </p:cNvSpPr>
            <p:nvPr/>
          </p:nvSpPr>
          <p:spPr bwMode="auto">
            <a:xfrm flipV="1">
              <a:off x="2919" y="2517"/>
              <a:ext cx="436" cy="469"/>
            </a:xfrm>
            <a:prstGeom prst="line">
              <a:avLst/>
            </a:prstGeom>
            <a:noFill/>
            <a:ln w="25400">
              <a:solidFill>
                <a:srgbClr val="FF00FF"/>
              </a:solidFill>
              <a:round/>
              <a:headEnd type="none" w="sm" len="sm"/>
              <a:tailEnd type="triangle" w="med" len="lg"/>
            </a:ln>
            <a:effectLst/>
          </p:spPr>
          <p:txBody>
            <a:bodyPr/>
            <a:lstStyle/>
            <a:p>
              <a:endParaRPr lang="en-US"/>
            </a:p>
          </p:txBody>
        </p:sp>
        <p:sp>
          <p:nvSpPr>
            <p:cNvPr id="1012752" name="Line 16"/>
            <p:cNvSpPr>
              <a:spLocks noChangeShapeType="1"/>
            </p:cNvSpPr>
            <p:nvPr/>
          </p:nvSpPr>
          <p:spPr bwMode="auto">
            <a:xfrm flipV="1">
              <a:off x="3455" y="1145"/>
              <a:ext cx="1152" cy="1231"/>
            </a:xfrm>
            <a:prstGeom prst="line">
              <a:avLst/>
            </a:prstGeom>
            <a:noFill/>
            <a:ln w="25400">
              <a:solidFill>
                <a:srgbClr val="FF00FF"/>
              </a:solidFill>
              <a:round/>
              <a:headEnd type="none" w="sm" len="sm"/>
              <a:tailEnd type="none" w="med" len="lg"/>
            </a:ln>
            <a:effectLst/>
          </p:spPr>
          <p:txBody>
            <a:bodyPr/>
            <a:lstStyle/>
            <a:p>
              <a:endParaRPr lang="en-US"/>
            </a:p>
          </p:txBody>
        </p:sp>
        <p:sp>
          <p:nvSpPr>
            <p:cNvPr id="1012753" name="Line 17"/>
            <p:cNvSpPr>
              <a:spLocks noChangeShapeType="1"/>
            </p:cNvSpPr>
            <p:nvPr/>
          </p:nvSpPr>
          <p:spPr bwMode="auto">
            <a:xfrm flipH="1" flipV="1">
              <a:off x="5089" y="2505"/>
              <a:ext cx="335" cy="471"/>
            </a:xfrm>
            <a:prstGeom prst="line">
              <a:avLst/>
            </a:prstGeom>
            <a:noFill/>
            <a:ln w="25400">
              <a:solidFill>
                <a:srgbClr val="FFFF00"/>
              </a:solidFill>
              <a:round/>
              <a:headEnd type="none" w="sm" len="sm"/>
              <a:tailEnd type="triangle" w="med" len="lg"/>
            </a:ln>
            <a:effectLst/>
          </p:spPr>
          <p:txBody>
            <a:bodyPr/>
            <a:lstStyle/>
            <a:p>
              <a:endParaRPr lang="en-US"/>
            </a:p>
          </p:txBody>
        </p:sp>
        <p:sp>
          <p:nvSpPr>
            <p:cNvPr id="1012754" name="Line 18"/>
            <p:cNvSpPr>
              <a:spLocks noChangeShapeType="1"/>
            </p:cNvSpPr>
            <p:nvPr/>
          </p:nvSpPr>
          <p:spPr bwMode="auto">
            <a:xfrm flipH="1" flipV="1">
              <a:off x="4106" y="1076"/>
              <a:ext cx="869" cy="1291"/>
            </a:xfrm>
            <a:prstGeom prst="line">
              <a:avLst/>
            </a:prstGeom>
            <a:noFill/>
            <a:ln w="25400">
              <a:solidFill>
                <a:srgbClr val="FFFF00"/>
              </a:solidFill>
              <a:round/>
              <a:headEnd type="none" w="sm" len="sm"/>
              <a:tailEnd type="none" w="med" len="lg"/>
            </a:ln>
            <a:effectLst/>
          </p:spPr>
          <p:txBody>
            <a:bodyPr/>
            <a:lstStyle/>
            <a:p>
              <a:endParaRPr lang="en-US"/>
            </a:p>
          </p:txBody>
        </p:sp>
        <p:sp>
          <p:nvSpPr>
            <p:cNvPr id="1012755" name="Text Box 19"/>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O</a:t>
              </a:r>
              <a:r>
                <a:rPr lang="en-US" baseline="-25000" dirty="0" err="1">
                  <a:solidFill>
                    <a:schemeClr val="bg2"/>
                  </a:solidFill>
                </a:rPr>
                <a:t>l</a:t>
              </a:r>
              <a:endParaRPr lang="en-US" baseline="-25000" dirty="0">
                <a:solidFill>
                  <a:schemeClr val="bg2"/>
                </a:solidFill>
              </a:endParaRPr>
            </a:p>
          </p:txBody>
        </p:sp>
        <p:sp>
          <p:nvSpPr>
            <p:cNvPr id="1012756" name="Text Box 20"/>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O</a:t>
              </a:r>
              <a:r>
                <a:rPr lang="en-US" baseline="-25000" dirty="0">
                  <a:solidFill>
                    <a:schemeClr val="bg2"/>
                  </a:solidFill>
                </a:rPr>
                <a:t>r</a:t>
              </a:r>
            </a:p>
          </p:txBody>
        </p:sp>
        <p:sp>
          <p:nvSpPr>
            <p:cNvPr id="1012757" name="Freeform 21"/>
            <p:cNvSpPr>
              <a:spLocks/>
            </p:cNvSpPr>
            <p:nvPr/>
          </p:nvSpPr>
          <p:spPr bwMode="auto">
            <a:xfrm>
              <a:off x="3360" y="244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58" name="Line 22"/>
            <p:cNvSpPr>
              <a:spLocks noChangeShapeType="1"/>
            </p:cNvSpPr>
            <p:nvPr/>
          </p:nvSpPr>
          <p:spPr bwMode="auto">
            <a:xfrm>
              <a:off x="4272" y="1344"/>
              <a:ext cx="0" cy="177"/>
            </a:xfrm>
            <a:prstGeom prst="line">
              <a:avLst/>
            </a:prstGeom>
            <a:noFill/>
            <a:ln w="25400">
              <a:solidFill>
                <a:srgbClr val="FF0000"/>
              </a:solidFill>
              <a:round/>
              <a:headEnd type="none" w="sm" len="sm"/>
              <a:tailEnd type="none" w="sm" len="sm"/>
            </a:ln>
            <a:effectLst/>
          </p:spPr>
          <p:txBody>
            <a:bodyPr/>
            <a:lstStyle/>
            <a:p>
              <a:endParaRPr lang="en-US"/>
            </a:p>
          </p:txBody>
        </p:sp>
        <p:sp>
          <p:nvSpPr>
            <p:cNvPr id="1012759" name="Freeform 23"/>
            <p:cNvSpPr>
              <a:spLocks/>
            </p:cNvSpPr>
            <p:nvPr/>
          </p:nvSpPr>
          <p:spPr bwMode="auto">
            <a:xfrm>
              <a:off x="4244" y="1393"/>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60" name="Rectangle 24"/>
            <p:cNvSpPr>
              <a:spLocks noChangeArrowheads="1"/>
            </p:cNvSpPr>
            <p:nvPr/>
          </p:nvSpPr>
          <p:spPr bwMode="auto">
            <a:xfrm>
              <a:off x="3168" y="2352"/>
              <a:ext cx="36" cy="154"/>
            </a:xfrm>
            <a:prstGeom prst="rect">
              <a:avLst/>
            </a:prstGeom>
            <a:noFill/>
            <a:ln w="9525">
              <a:noFill/>
              <a:miter lim="800000"/>
              <a:headEnd/>
              <a:tailEnd/>
            </a:ln>
          </p:spPr>
          <p:txBody>
            <a:bodyPr wrap="none" lIns="0" tIns="0" rIns="0" bIns="0">
              <a:spAutoFit/>
            </a:bodyPr>
            <a:lstStyle/>
            <a:p>
              <a:r>
                <a:rPr lang="en-US" sz="1600">
                  <a:solidFill>
                    <a:srgbClr val="000000"/>
                  </a:solidFill>
                </a:rPr>
                <a:t>l</a:t>
              </a:r>
              <a:endParaRPr 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a:xfrm>
            <a:off x="2438400" y="285750"/>
            <a:ext cx="6667500" cy="609600"/>
          </a:xfrm>
        </p:spPr>
        <p:txBody>
          <a:bodyPr/>
          <a:lstStyle/>
          <a:p>
            <a:r>
              <a:rPr lang="en-US"/>
              <a:t>Reconstruction up to a Scale Factor</a:t>
            </a:r>
          </a:p>
        </p:txBody>
      </p:sp>
      <p:sp>
        <p:nvSpPr>
          <p:cNvPr id="1014787"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2000">
                <a:cs typeface="Times New Roman" charset="0"/>
              </a:rPr>
              <a:t>Assumption and Problem Statement</a:t>
            </a:r>
          </a:p>
          <a:p>
            <a:pPr lvl="1">
              <a:lnSpc>
                <a:spcPct val="90000"/>
              </a:lnSpc>
            </a:pPr>
            <a:r>
              <a:rPr lang="en-US" sz="2000">
                <a:cs typeface="Times New Roman" charset="0"/>
              </a:rPr>
              <a:t>Under the assumption that only intrinsic parameters and more than 8 point correspondences are given</a:t>
            </a:r>
          </a:p>
          <a:p>
            <a:pPr lvl="1">
              <a:lnSpc>
                <a:spcPct val="90000"/>
              </a:lnSpc>
            </a:pPr>
            <a:r>
              <a:rPr lang="en-US" sz="2000">
                <a:cs typeface="Times New Roman" charset="0"/>
              </a:rPr>
              <a:t>Compute the 3-D location from their projections, pl and pr, as well as the extrinsic parameters</a:t>
            </a:r>
          </a:p>
          <a:p>
            <a:pPr>
              <a:lnSpc>
                <a:spcPct val="90000"/>
              </a:lnSpc>
            </a:pPr>
            <a:r>
              <a:rPr lang="en-US" sz="2000">
                <a:cs typeface="Times New Roman" charset="0"/>
              </a:rPr>
              <a:t>Solution</a:t>
            </a:r>
          </a:p>
          <a:p>
            <a:pPr lvl="1">
              <a:lnSpc>
                <a:spcPct val="90000"/>
              </a:lnSpc>
            </a:pPr>
            <a:r>
              <a:rPr lang="en-US" sz="2000">
                <a:cs typeface="Times New Roman" charset="0"/>
              </a:rPr>
              <a:t>Compute the </a:t>
            </a:r>
            <a:r>
              <a:rPr lang="en-US" sz="2000">
                <a:solidFill>
                  <a:srgbClr val="D82204"/>
                </a:solidFill>
                <a:cs typeface="Times New Roman" charset="0"/>
              </a:rPr>
              <a:t>essential matrix E</a:t>
            </a:r>
            <a:r>
              <a:rPr lang="en-US" sz="2000">
                <a:cs typeface="Times New Roman" charset="0"/>
              </a:rPr>
              <a:t> from at least 8 correspondences</a:t>
            </a:r>
          </a:p>
          <a:p>
            <a:pPr lvl="1">
              <a:lnSpc>
                <a:spcPct val="90000"/>
              </a:lnSpc>
            </a:pPr>
            <a:r>
              <a:rPr lang="en-US" sz="2000">
                <a:cs typeface="Times New Roman" charset="0"/>
              </a:rPr>
              <a:t>Estimate T (up to a scale and a sign) from E (=RS) using the orthogonal constraint of R, and then R  </a:t>
            </a:r>
          </a:p>
          <a:p>
            <a:pPr lvl="2">
              <a:lnSpc>
                <a:spcPct val="90000"/>
              </a:lnSpc>
            </a:pPr>
            <a:r>
              <a:rPr lang="en-US" sz="1800">
                <a:cs typeface="Times New Roman" charset="0"/>
              </a:rPr>
              <a:t>End up with four different estimates of the pair (T, R) </a:t>
            </a:r>
          </a:p>
          <a:p>
            <a:pPr lvl="1">
              <a:lnSpc>
                <a:spcPct val="90000"/>
              </a:lnSpc>
            </a:pPr>
            <a:r>
              <a:rPr lang="en-US" sz="2000">
                <a:cs typeface="Times New Roman" charset="0"/>
              </a:rPr>
              <a:t>Reconstruct the depth of each point, and pick up the correct sign of R and T.</a:t>
            </a:r>
          </a:p>
          <a:p>
            <a:pPr lvl="1">
              <a:lnSpc>
                <a:spcPct val="90000"/>
              </a:lnSpc>
            </a:pPr>
            <a:r>
              <a:rPr lang="en-US" sz="2000">
                <a:cs typeface="Times New Roman" charset="0"/>
              </a:rPr>
              <a:t>Results: reconstructed 3D points (up to a common scale);</a:t>
            </a:r>
          </a:p>
          <a:p>
            <a:pPr lvl="1">
              <a:lnSpc>
                <a:spcPct val="90000"/>
              </a:lnSpc>
            </a:pPr>
            <a:r>
              <a:rPr lang="en-US" sz="2000">
                <a:solidFill>
                  <a:srgbClr val="D82204"/>
                </a:solidFill>
                <a:cs typeface="Times New Roman" charset="0"/>
              </a:rPr>
              <a:t>The scale can be determined if distance of two points (in space) are known</a:t>
            </a:r>
            <a:r>
              <a:rPr lang="en-US" sz="2000">
                <a:cs typeface="Times New Roman"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a:xfrm>
            <a:off x="457200" y="285750"/>
            <a:ext cx="8648700" cy="609600"/>
          </a:xfrm>
        </p:spPr>
        <p:txBody>
          <a:bodyPr/>
          <a:lstStyle/>
          <a:p>
            <a:r>
              <a:rPr lang="en-US"/>
              <a:t>Reconstruction up to a Projective Transformation</a:t>
            </a:r>
          </a:p>
        </p:txBody>
      </p:sp>
      <p:sp>
        <p:nvSpPr>
          <p:cNvPr id="1016835" name="Rectangle 3"/>
          <p:cNvSpPr>
            <a:spLocks noGrp="1" noChangeArrowheads="1"/>
          </p:cNvSpPr>
          <p:nvPr>
            <p:ph type="body" idx="1"/>
          </p:nvPr>
        </p:nvSpPr>
        <p:spPr>
          <a:xfrm>
            <a:off x="609600" y="1371600"/>
            <a:ext cx="7848600" cy="5029200"/>
          </a:xfrm>
          <a:noFill/>
          <a:ln/>
        </p:spPr>
        <p:txBody>
          <a:bodyPr/>
          <a:lstStyle/>
          <a:p>
            <a:pPr>
              <a:lnSpc>
                <a:spcPct val="90000"/>
              </a:lnSpc>
            </a:pPr>
            <a:r>
              <a:rPr lang="en-US">
                <a:cs typeface="Times New Roman" charset="0"/>
              </a:rPr>
              <a:t>Assumption and Problem Statement</a:t>
            </a:r>
          </a:p>
          <a:p>
            <a:pPr lvl="1">
              <a:lnSpc>
                <a:spcPct val="90000"/>
              </a:lnSpc>
            </a:pPr>
            <a:r>
              <a:rPr lang="en-US">
                <a:cs typeface="Times New Roman" charset="0"/>
              </a:rPr>
              <a:t>Under the assumption that only n (&gt;=8) point correspondences are given</a:t>
            </a:r>
          </a:p>
          <a:p>
            <a:pPr lvl="1">
              <a:lnSpc>
                <a:spcPct val="90000"/>
              </a:lnSpc>
            </a:pPr>
            <a:r>
              <a:rPr lang="en-US">
                <a:cs typeface="Times New Roman" charset="0"/>
              </a:rPr>
              <a:t>Compute the 3-D location from their projections, pl and pr</a:t>
            </a:r>
          </a:p>
          <a:p>
            <a:pPr>
              <a:lnSpc>
                <a:spcPct val="90000"/>
              </a:lnSpc>
            </a:pPr>
            <a:r>
              <a:rPr lang="en-US">
                <a:cs typeface="Times New Roman" charset="0"/>
              </a:rPr>
              <a:t>Solution</a:t>
            </a:r>
          </a:p>
          <a:p>
            <a:pPr lvl="1">
              <a:lnSpc>
                <a:spcPct val="90000"/>
              </a:lnSpc>
            </a:pPr>
            <a:r>
              <a:rPr lang="en-US">
                <a:cs typeface="Times New Roman" charset="0"/>
              </a:rPr>
              <a:t>Compute the </a:t>
            </a:r>
            <a:r>
              <a:rPr lang="en-US">
                <a:solidFill>
                  <a:srgbClr val="D82204"/>
                </a:solidFill>
                <a:cs typeface="Times New Roman" charset="0"/>
              </a:rPr>
              <a:t>Fundamental matrix F</a:t>
            </a:r>
            <a:r>
              <a:rPr lang="en-US">
                <a:cs typeface="Times New Roman" charset="0"/>
              </a:rPr>
              <a:t> from at least 8 correspondences, and the two epipoles</a:t>
            </a:r>
          </a:p>
          <a:p>
            <a:pPr lvl="1">
              <a:lnSpc>
                <a:spcPct val="90000"/>
              </a:lnSpc>
            </a:pPr>
            <a:r>
              <a:rPr lang="en-US">
                <a:cs typeface="Times New Roman" charset="0"/>
              </a:rPr>
              <a:t>Determine the projection matrices </a:t>
            </a:r>
          </a:p>
          <a:p>
            <a:pPr lvl="2">
              <a:lnSpc>
                <a:spcPct val="90000"/>
              </a:lnSpc>
            </a:pPr>
            <a:r>
              <a:rPr lang="en-US">
                <a:cs typeface="Times New Roman" charset="0"/>
              </a:rPr>
              <a:t>Select </a:t>
            </a:r>
            <a:r>
              <a:rPr lang="en-US">
                <a:solidFill>
                  <a:srgbClr val="D82204"/>
                </a:solidFill>
                <a:cs typeface="Times New Roman" charset="0"/>
              </a:rPr>
              <a:t>five points</a:t>
            </a:r>
            <a:r>
              <a:rPr lang="en-US">
                <a:cs typeface="Times New Roman" charset="0"/>
              </a:rPr>
              <a:t> ( from correspondence pairs) as the projective basis</a:t>
            </a:r>
          </a:p>
          <a:p>
            <a:pPr lvl="1">
              <a:lnSpc>
                <a:spcPct val="90000"/>
              </a:lnSpc>
            </a:pPr>
            <a:r>
              <a:rPr lang="en-US">
                <a:cs typeface="Times New Roman" charset="0"/>
              </a:rPr>
              <a:t>Compute the projective reconstruction </a:t>
            </a:r>
          </a:p>
          <a:p>
            <a:pPr lvl="2">
              <a:lnSpc>
                <a:spcPct val="90000"/>
              </a:lnSpc>
            </a:pPr>
            <a:r>
              <a:rPr lang="en-US">
                <a:cs typeface="Times New Roman" charset="0"/>
              </a:rPr>
              <a:t>Unique up to the </a:t>
            </a:r>
            <a:r>
              <a:rPr lang="en-US">
                <a:solidFill>
                  <a:srgbClr val="D82204"/>
                </a:solidFill>
                <a:cs typeface="Times New Roman" charset="0"/>
              </a:rPr>
              <a:t>unknown projective transformation</a:t>
            </a:r>
            <a:r>
              <a:rPr lang="en-US">
                <a:cs typeface="Times New Roman" charset="0"/>
              </a:rPr>
              <a:t> fixed by the choice of the five points</a:t>
            </a:r>
          </a:p>
        </p:txBody>
      </p:sp>
      <p:sp>
        <p:nvSpPr>
          <p:cNvPr id="1016836" name="Rectangle 4"/>
          <p:cNvSpPr>
            <a:spLocks noChangeArrowheads="1"/>
          </p:cNvSpPr>
          <p:nvPr/>
        </p:nvSpPr>
        <p:spPr bwMode="auto">
          <a:xfrm>
            <a:off x="838200" y="914400"/>
            <a:ext cx="7620000" cy="336550"/>
          </a:xfrm>
          <a:prstGeom prst="rect">
            <a:avLst/>
          </a:prstGeom>
          <a:noFill/>
          <a:ln w="12700">
            <a:noFill/>
            <a:miter lim="800000"/>
            <a:headEnd type="none" w="sm" len="sm"/>
            <a:tailEnd type="none" w="sm" len="sm"/>
          </a:ln>
          <a:effectLst/>
        </p:spPr>
        <p:txBody>
          <a:bodyPr wrap="none">
            <a:spAutoFit/>
          </a:bodyPr>
          <a:lstStyle/>
          <a:p>
            <a:r>
              <a:rPr lang="en-US" sz="1600" b="0">
                <a:solidFill>
                  <a:srgbClr val="C0C0C0"/>
                </a:solidFill>
                <a:cs typeface="Times New Roman" charset="0"/>
              </a:rPr>
              <a:t>(</a:t>
            </a:r>
            <a:r>
              <a:rPr lang="en-US" sz="1600" b="0">
                <a:solidFill>
                  <a:srgbClr val="D82204"/>
                </a:solidFill>
                <a:cs typeface="Times New Roman" charset="0"/>
              </a:rPr>
              <a:t>* not required for this course; needs advanced knowledge of projective geometry </a:t>
            </a:r>
            <a:r>
              <a:rPr lang="en-US" sz="1600" b="0">
                <a:solidFill>
                  <a:srgbClr val="C0C0C0"/>
                </a:solidFill>
                <a:cs typeface="Times New Roman"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6124575" y="285750"/>
            <a:ext cx="2981325" cy="609600"/>
          </a:xfrm>
        </p:spPr>
        <p:txBody>
          <a:bodyPr/>
          <a:lstStyle/>
          <a:p>
            <a:r>
              <a:rPr lang="en-US"/>
              <a:t>More Images…</a:t>
            </a:r>
          </a:p>
        </p:txBody>
      </p:sp>
      <p:sp>
        <p:nvSpPr>
          <p:cNvPr id="969731"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9733" name="Picture 5" descr="c-000103"/>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9735" name="Oval 7"/>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a:xfrm>
            <a:off x="6019800" y="285750"/>
            <a:ext cx="3086100" cy="609600"/>
          </a:xfrm>
        </p:spPr>
        <p:txBody>
          <a:bodyPr/>
          <a:lstStyle/>
          <a:p>
            <a:r>
              <a:rPr lang="en-US"/>
              <a:t>Summary</a:t>
            </a:r>
          </a:p>
        </p:txBody>
      </p:sp>
      <p:sp>
        <p:nvSpPr>
          <p:cNvPr id="1018883"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Fundamental concepts and problems of stereo</a:t>
            </a:r>
          </a:p>
          <a:p>
            <a:r>
              <a:rPr lang="en-US" dirty="0">
                <a:cs typeface="Times New Roman" charset="0"/>
              </a:rPr>
              <a:t>Epipolar geometry and stereo rectification</a:t>
            </a:r>
          </a:p>
          <a:p>
            <a:r>
              <a:rPr lang="en-US" dirty="0">
                <a:cs typeface="Times New Roman" charset="0"/>
              </a:rPr>
              <a:t>Estimation of fundamental matrix from 8 point pairs</a:t>
            </a:r>
          </a:p>
          <a:p>
            <a:r>
              <a:rPr lang="en-US" dirty="0">
                <a:cs typeface="Times New Roman" charset="0"/>
              </a:rPr>
              <a:t>Correspondence problem and two techniques: correlation and feature based matching</a:t>
            </a:r>
          </a:p>
          <a:p>
            <a:r>
              <a:rPr lang="en-US" dirty="0">
                <a:cs typeface="Times New Roman" charset="0"/>
              </a:rPr>
              <a:t>Reconstruct 3-D structure from image correspondences given</a:t>
            </a:r>
          </a:p>
          <a:p>
            <a:pPr lvl="1"/>
            <a:r>
              <a:rPr lang="en-US" dirty="0">
                <a:cs typeface="Times New Roman" charset="0"/>
              </a:rPr>
              <a:t>Fully calibrated</a:t>
            </a:r>
          </a:p>
          <a:p>
            <a:pPr lvl="1"/>
            <a:r>
              <a:rPr lang="en-US" dirty="0">
                <a:cs typeface="Times New Roman" charset="0"/>
              </a:rPr>
              <a:t>Partially calibration </a:t>
            </a:r>
          </a:p>
          <a:p>
            <a:pPr lvl="1"/>
            <a:r>
              <a:rPr lang="en-US" dirty="0" err="1">
                <a:cs typeface="Times New Roman" charset="0"/>
              </a:rPr>
              <a:t>Uncalibrated</a:t>
            </a:r>
            <a:r>
              <a:rPr lang="en-US" dirty="0">
                <a:cs typeface="Times New Roman" charset="0"/>
              </a:rPr>
              <a:t> stereo cameras (*)</a:t>
            </a:r>
          </a:p>
          <a:p>
            <a:endParaRPr lang="en-US" dirty="0">
              <a:cs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a:xfrm>
            <a:off x="8001000" y="285750"/>
            <a:ext cx="1087438" cy="609600"/>
          </a:xfrm>
        </p:spPr>
        <p:txBody>
          <a:bodyPr/>
          <a:lstStyle/>
          <a:p>
            <a:r>
              <a:rPr lang="en-US"/>
              <a:t>Next</a:t>
            </a:r>
          </a:p>
        </p:txBody>
      </p:sp>
      <p:sp>
        <p:nvSpPr>
          <p:cNvPr id="1020931" name="Rectangle 3"/>
          <p:cNvSpPr>
            <a:spLocks noGrp="1" noChangeArrowheads="1"/>
          </p:cNvSpPr>
          <p:nvPr>
            <p:ph type="body" idx="1"/>
          </p:nvPr>
        </p:nvSpPr>
        <p:spPr>
          <a:xfrm>
            <a:off x="304800" y="1447800"/>
            <a:ext cx="7924800" cy="1066800"/>
          </a:xfrm>
        </p:spPr>
        <p:txBody>
          <a:bodyPr/>
          <a:lstStyle/>
          <a:p>
            <a:r>
              <a:rPr lang="en-US" sz="2000"/>
              <a:t>Understanding 3D structure and events from motion</a:t>
            </a:r>
          </a:p>
        </p:txBody>
      </p:sp>
      <p:sp>
        <p:nvSpPr>
          <p:cNvPr id="1020932" name="Text Box 4"/>
          <p:cNvSpPr txBox="1">
            <a:spLocks noChangeArrowheads="1"/>
          </p:cNvSpPr>
          <p:nvPr/>
        </p:nvSpPr>
        <p:spPr bwMode="auto">
          <a:xfrm>
            <a:off x="3568700" y="3352800"/>
            <a:ext cx="1682750" cy="641350"/>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Motion</a:t>
            </a:r>
          </a:p>
        </p:txBody>
      </p:sp>
      <p:sp>
        <p:nvSpPr>
          <p:cNvPr id="1020934" name="Rectangle 6"/>
          <p:cNvSpPr>
            <a:spLocks noChangeArrowheads="1"/>
          </p:cNvSpPr>
          <p:nvPr/>
        </p:nvSpPr>
        <p:spPr bwMode="auto">
          <a:xfrm>
            <a:off x="914400" y="5867400"/>
            <a:ext cx="2659702" cy="400110"/>
          </a:xfrm>
          <a:prstGeom prst="rect">
            <a:avLst/>
          </a:prstGeom>
          <a:noFill/>
          <a:ln w="12700">
            <a:noFill/>
            <a:miter lim="800000"/>
            <a:headEnd type="none" w="sm" len="sm"/>
            <a:tailEnd type="none" w="sm" len="sm"/>
          </a:ln>
          <a:effectLst/>
        </p:spPr>
        <p:txBody>
          <a:bodyPr wrap="none">
            <a:spAutoFit/>
          </a:bodyPr>
          <a:lstStyle/>
          <a:p>
            <a:pPr>
              <a:spcBef>
                <a:spcPct val="20000"/>
              </a:spcBef>
              <a:buClr>
                <a:srgbClr val="0066FF"/>
              </a:buClr>
              <a:buSzPct val="75000"/>
              <a:buFont typeface="Zapf Dingbats" charset="2"/>
              <a:buChar char="n"/>
            </a:pPr>
            <a:r>
              <a:rPr lang="en-US" sz="2000" b="0" dirty="0">
                <a:solidFill>
                  <a:schemeClr val="bg2"/>
                </a:solidFill>
              </a:rPr>
              <a:t>Homework #4 online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050"/>
          <p:cNvSpPr>
            <a:spLocks noGrp="1" noChangeArrowheads="1"/>
          </p:cNvSpPr>
          <p:nvPr>
            <p:ph type="title"/>
          </p:nvPr>
        </p:nvSpPr>
        <p:spPr>
          <a:xfrm>
            <a:off x="6124575" y="285750"/>
            <a:ext cx="2981325" cy="609600"/>
          </a:xfrm>
        </p:spPr>
        <p:txBody>
          <a:bodyPr/>
          <a:lstStyle/>
          <a:p>
            <a:r>
              <a:rPr lang="en-US"/>
              <a:t>More Images…</a:t>
            </a:r>
          </a:p>
        </p:txBody>
      </p:sp>
      <p:sp>
        <p:nvSpPr>
          <p:cNvPr id="971779" name="Rectangle 2051"/>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71780" name="Picture 2052" descr="c-000102"/>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71781" name="Oval 2053"/>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6124575" y="285750"/>
            <a:ext cx="2981325" cy="609600"/>
          </a:xfrm>
        </p:spPr>
        <p:txBody>
          <a:bodyPr/>
          <a:lstStyle/>
          <a:p>
            <a:r>
              <a:rPr lang="en-US"/>
              <a:t>More Images…</a:t>
            </a:r>
          </a:p>
        </p:txBody>
      </p:sp>
      <p:sp>
        <p:nvSpPr>
          <p:cNvPr id="973827"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73828" name="Picture 4" descr="c-000101"/>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73829" name="Oval 5"/>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5181600" y="285750"/>
            <a:ext cx="3924300" cy="609600"/>
          </a:xfrm>
        </p:spPr>
        <p:txBody>
          <a:bodyPr/>
          <a:lstStyle/>
          <a:p>
            <a:r>
              <a:rPr lang="en-US" sz="2400"/>
              <a:t>Part I. Stereo Geometry</a:t>
            </a:r>
          </a:p>
        </p:txBody>
      </p:sp>
      <p:sp>
        <p:nvSpPr>
          <p:cNvPr id="930819" name="Rectangle 3"/>
          <p:cNvSpPr>
            <a:spLocks noGrp="1" noChangeArrowheads="1"/>
          </p:cNvSpPr>
          <p:nvPr>
            <p:ph type="body" idx="1"/>
          </p:nvPr>
        </p:nvSpPr>
        <p:spPr>
          <a:xfrm>
            <a:off x="609600" y="1219200"/>
            <a:ext cx="7848600" cy="5181600"/>
          </a:xfrm>
          <a:noFill/>
          <a:ln/>
        </p:spPr>
        <p:txBody>
          <a:bodyPr/>
          <a:lstStyle/>
          <a:p>
            <a:r>
              <a:rPr lang="en-US" sz="2000" dirty="0"/>
              <a:t>A Simple Stereo Vision System</a:t>
            </a:r>
          </a:p>
          <a:p>
            <a:pPr lvl="1"/>
            <a:r>
              <a:rPr lang="en-US" sz="1800" dirty="0"/>
              <a:t>Disparity Equation </a:t>
            </a:r>
          </a:p>
          <a:p>
            <a:pPr lvl="1"/>
            <a:r>
              <a:rPr lang="en-US" sz="1800" dirty="0"/>
              <a:t>Depth Resolution</a:t>
            </a:r>
            <a:endParaRPr lang="en-US" sz="1800" baseline="30000" dirty="0"/>
          </a:p>
          <a:p>
            <a:pPr lvl="1"/>
            <a:r>
              <a:rPr lang="en-US" sz="1800" dirty="0"/>
              <a:t>Fixated Stereo System</a:t>
            </a:r>
          </a:p>
          <a:p>
            <a:pPr lvl="2"/>
            <a:r>
              <a:rPr lang="en-US" sz="1800" dirty="0"/>
              <a:t>Zero-disparity </a:t>
            </a:r>
            <a:r>
              <a:rPr lang="en-US" sz="1800" dirty="0" err="1"/>
              <a:t>Horopter</a:t>
            </a:r>
            <a:endParaRPr lang="en-US" sz="1800" dirty="0"/>
          </a:p>
          <a:p>
            <a:pPr lvl="1"/>
            <a:endParaRPr lang="en-US" sz="3300" dirty="0"/>
          </a:p>
          <a:p>
            <a:r>
              <a:rPr lang="en-US" sz="2000" dirty="0"/>
              <a:t>Epipolar Geometry</a:t>
            </a:r>
          </a:p>
          <a:p>
            <a:pPr lvl="1"/>
            <a:r>
              <a:rPr lang="en-US" sz="1800" dirty="0"/>
              <a:t>Epipolar lines – Where to search correspondences</a:t>
            </a:r>
          </a:p>
          <a:p>
            <a:pPr lvl="2"/>
            <a:r>
              <a:rPr lang="en-US" sz="1800" dirty="0"/>
              <a:t>Epipolar Plane, Epipolar Lines and </a:t>
            </a:r>
            <a:r>
              <a:rPr lang="en-US" sz="1800" dirty="0" err="1"/>
              <a:t>Epipoles</a:t>
            </a:r>
            <a:endParaRPr lang="en-US" sz="1800" dirty="0"/>
          </a:p>
          <a:p>
            <a:pPr lvl="2"/>
            <a:r>
              <a:rPr lang="en-US" sz="1600" dirty="0"/>
              <a:t>http://www.ai.sri.com/~luong/research/Meta3DViewer/EpipolarGeo.html</a:t>
            </a:r>
          </a:p>
          <a:p>
            <a:pPr lvl="1"/>
            <a:r>
              <a:rPr lang="en-US" sz="1800" dirty="0"/>
              <a:t>Essential Matrix and Fundamental Matrix</a:t>
            </a:r>
          </a:p>
          <a:p>
            <a:pPr lvl="2"/>
            <a:r>
              <a:rPr lang="en-US" sz="1800" dirty="0"/>
              <a:t>Computing E &amp; F by the Eight-Point Algorithm</a:t>
            </a:r>
          </a:p>
          <a:p>
            <a:pPr lvl="2"/>
            <a:r>
              <a:rPr lang="en-US" sz="1800" dirty="0"/>
              <a:t>Computing the </a:t>
            </a:r>
            <a:r>
              <a:rPr lang="en-US" sz="1800" dirty="0" err="1"/>
              <a:t>Epipoles</a:t>
            </a:r>
            <a:endParaRPr lang="en-US" sz="1800" dirty="0"/>
          </a:p>
          <a:p>
            <a:r>
              <a:rPr lang="en-US" sz="2200" dirty="0"/>
              <a:t>Stereo Rectification</a:t>
            </a:r>
            <a:endParaRPr lang="en-US" sz="2000" dirty="0"/>
          </a:p>
          <a:p>
            <a:pPr lvl="1"/>
            <a:endParaRPr lang="en-US" sz="3300" dirty="0"/>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4214</TotalTime>
  <Pages>10</Pages>
  <Words>4632</Words>
  <Application>Microsoft Macintosh PowerPoint</Application>
  <PresentationFormat>Overhead</PresentationFormat>
  <Paragraphs>890</Paragraphs>
  <Slides>61</Slides>
  <Notes>54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Zapf Dingbats</vt:lpstr>
      <vt:lpstr>Arial</vt:lpstr>
      <vt:lpstr>Helvetica</vt:lpstr>
      <vt:lpstr>Monotype Sorts</vt:lpstr>
      <vt:lpstr>Symbol</vt:lpstr>
      <vt:lpstr>Times New Roman</vt:lpstr>
      <vt:lpstr>cs570_Blue_template</vt:lpstr>
      <vt:lpstr>Equation</vt:lpstr>
      <vt:lpstr>3D Vision</vt:lpstr>
      <vt:lpstr>Stereo Vision</vt:lpstr>
      <vt:lpstr>A Stereo Pair</vt:lpstr>
      <vt:lpstr>More Images…</vt:lpstr>
      <vt:lpstr>More Images…</vt:lpstr>
      <vt:lpstr>More Images…</vt:lpstr>
      <vt:lpstr>More Images…</vt:lpstr>
      <vt:lpstr>More Images…</vt:lpstr>
      <vt:lpstr>Part I. Stereo Geometry</vt:lpstr>
      <vt:lpstr>Stereo Geometry</vt:lpstr>
      <vt:lpstr>A Simple Stereo System</vt:lpstr>
      <vt:lpstr>Disparity Equation</vt:lpstr>
      <vt:lpstr>Disparity vs. Baseline</vt:lpstr>
      <vt:lpstr>Depth Accuracy</vt:lpstr>
      <vt:lpstr>Stereo with Converging Cameras</vt:lpstr>
      <vt:lpstr>Stereo with Converging Cameras</vt:lpstr>
      <vt:lpstr>Stereo with Converging Cameras</vt:lpstr>
      <vt:lpstr>Stereo with Converging Cameras</vt:lpstr>
      <vt:lpstr>Stereo with Converging Cameras</vt:lpstr>
      <vt:lpstr>Stereo with Converging Cameras</vt:lpstr>
      <vt:lpstr>Stereo with Converging Cameras</vt:lpstr>
      <vt:lpstr>Break</vt:lpstr>
      <vt:lpstr>Project Ideas</vt:lpstr>
      <vt:lpstr>Parameters of a Stereo System</vt:lpstr>
      <vt:lpstr>Epipolar Geometry</vt:lpstr>
      <vt:lpstr>Epipolar Geometry</vt:lpstr>
      <vt:lpstr>Essential Matrix</vt:lpstr>
      <vt:lpstr>Essential Matrix</vt:lpstr>
      <vt:lpstr>Fundamental Matrix</vt:lpstr>
      <vt:lpstr>Fundamental Matrix</vt:lpstr>
      <vt:lpstr>Computing F: The Eight-point Algorithm</vt:lpstr>
      <vt:lpstr>Locating the Epipoles from F</vt:lpstr>
      <vt:lpstr>Break</vt:lpstr>
      <vt:lpstr>Stereo Rectification</vt:lpstr>
      <vt:lpstr>Stereo Rectification</vt:lpstr>
      <vt:lpstr>Stereo Rectification</vt:lpstr>
      <vt:lpstr>Stereo Rectification</vt:lpstr>
      <vt:lpstr>Epipolar Geometry: Summary</vt:lpstr>
      <vt:lpstr>Part II. Correspondence problem</vt:lpstr>
      <vt:lpstr>Correlation Approach</vt:lpstr>
      <vt:lpstr>Correlation Approach</vt:lpstr>
      <vt:lpstr>Correlation Approach</vt:lpstr>
      <vt:lpstr>Correlation Approach</vt:lpstr>
      <vt:lpstr>Correlation Approach</vt:lpstr>
      <vt:lpstr>Correlation Approach</vt:lpstr>
      <vt:lpstr>Correlation Approach</vt:lpstr>
      <vt:lpstr>Feature-based Approach</vt:lpstr>
      <vt:lpstr>Feature-based Approach</vt:lpstr>
      <vt:lpstr>Feature-based Approach</vt:lpstr>
      <vt:lpstr>Feature-based Approach</vt:lpstr>
      <vt:lpstr>Break</vt:lpstr>
      <vt:lpstr>Advanced Topics</vt:lpstr>
      <vt:lpstr>Advanced Topics</vt:lpstr>
      <vt:lpstr>Advanced Topics</vt:lpstr>
      <vt:lpstr>Advanced Topics</vt:lpstr>
      <vt:lpstr>3D Reconstruction Problem</vt:lpstr>
      <vt:lpstr>Reconstruction by Triangulation</vt:lpstr>
      <vt:lpstr>Reconstruction up to a Scale Factor</vt:lpstr>
      <vt:lpstr>Reconstruction up to a Projective Transformation</vt:lpstr>
      <vt:lpstr>Summary</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dc:title>
  <dc:subject/>
  <dc:creator>Computer Science</dc:creator>
  <cp:keywords/>
  <dc:description/>
  <cp:lastModifiedBy>Zhigang Zhu</cp:lastModifiedBy>
  <cp:revision>660</cp:revision>
  <cp:lastPrinted>1998-04-28T16:32:46Z</cp:lastPrinted>
  <dcterms:created xsi:type="dcterms:W3CDTF">2001-08-25T03:00:53Z</dcterms:created>
  <dcterms:modified xsi:type="dcterms:W3CDTF">2022-03-20T19:24:23Z</dcterms:modified>
</cp:coreProperties>
</file>