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6" r:id="rId3"/>
    <p:sldId id="506" r:id="rId4"/>
    <p:sldId id="282" r:id="rId5"/>
    <p:sldId id="283" r:id="rId6"/>
    <p:sldId id="284" r:id="rId7"/>
    <p:sldId id="285" r:id="rId8"/>
    <p:sldId id="286" r:id="rId9"/>
    <p:sldId id="287" r:id="rId10"/>
    <p:sldId id="50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50000" autoAdjust="0"/>
  </p:normalViewPr>
  <p:slideViewPr>
    <p:cSldViewPr>
      <p:cViewPr varScale="1">
        <p:scale>
          <a:sx n="116" d="100"/>
          <a:sy n="116" d="100"/>
        </p:scale>
        <p:origin x="152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C944B8-5C37-4C21-8445-5D33B180CDC9}" type="datetimeFigureOut">
              <a:rPr lang="en-US" smtClean="0"/>
              <a:pPr/>
              <a:t>4/3/22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6A73B5-F8DB-4378-858F-5DB952C5B8E5}" type="slidenum">
              <a:rPr lang="en-US" smtClean="0"/>
              <a:pPr/>
              <a:t>‹#›</a:t>
            </a:fld>
            <a:endParaRPr lang="en-US"/>
          </a:p>
        </p:txBody>
      </p:sp>
    </p:spTree>
    <p:extLst>
      <p:ext uri="{BB962C8B-B14F-4D97-AF65-F5344CB8AC3E}">
        <p14:creationId xmlns:p14="http://schemas.microsoft.com/office/powerpoint/2010/main" val="4126832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Rot="1" noChangeAspect="1" noChangeArrowheads="1"/>
          </p:cNvSpPr>
          <p:nvPr>
            <p:ph type="sldImg"/>
          </p:nvPr>
        </p:nvSpPr>
        <p:spPr bwMode="auto">
          <a:xfrm>
            <a:off x="1628775" y="560388"/>
            <a:ext cx="3722688" cy="2792412"/>
          </a:xfrm>
          <a:prstGeom prst="rect">
            <a:avLst/>
          </a:prstGeom>
          <a:solidFill>
            <a:srgbClr val="FFFFFF"/>
          </a:solidFill>
          <a:ln>
            <a:solidFill>
              <a:srgbClr val="000000"/>
            </a:solidFill>
            <a:miter lim="800000"/>
            <a:headEnd/>
            <a:tailEnd/>
          </a:ln>
        </p:spPr>
      </p:sp>
      <p:sp>
        <p:nvSpPr>
          <p:cNvPr id="804867" name="Rectangle 3"/>
          <p:cNvSpPr>
            <a:spLocks noGrp="1" noChangeArrowheads="1"/>
          </p:cNvSpPr>
          <p:nvPr>
            <p:ph type="body" idx="1"/>
          </p:nvPr>
        </p:nvSpPr>
        <p:spPr bwMode="auto">
          <a:xfrm>
            <a:off x="812800" y="3519488"/>
            <a:ext cx="5853113" cy="5602287"/>
          </a:xfrm>
          <a:prstGeom prst="rect">
            <a:avLst/>
          </a:prstGeom>
          <a:solidFill>
            <a:srgbClr val="FFFFFF"/>
          </a:solidFill>
          <a:ln>
            <a:solidFill>
              <a:srgbClr val="000000"/>
            </a:solidFill>
            <a:miter lim="800000"/>
            <a:headEnd/>
            <a:tailEnd/>
          </a:ln>
        </p:spPr>
        <p:txBody>
          <a:bodyPr/>
          <a:lstStyle/>
          <a:p>
            <a:r>
              <a:rPr lang="en-US"/>
              <a:t>The course outline is a top level preview of those topics contained in these notes. However, not all of these topics are necessarily covered in the course lectures.  In general, the topics cover areas of 3D vision which have received a reasonable amount of attention in computer vision research literature.  To some extent, they also represent the personal biases of the authors.  There are important areas of vision which are not yet specifically addressed as separate topics in these notes.  </a:t>
            </a:r>
          </a:p>
          <a:p>
            <a:endParaRPr lang="en-US"/>
          </a:p>
          <a:p>
            <a:r>
              <a:rPr lang="en-US"/>
              <a:t>For example, the perception, representation, manipulation, and use of color information is an important issue in both human and machine vision.  This topic is also very broad and can be approached from a number of different perspectives.  </a:t>
            </a:r>
          </a:p>
          <a:p>
            <a:endParaRPr lang="en-US"/>
          </a:p>
          <a:p>
            <a:r>
              <a:rPr lang="en-US"/>
              <a:t>The issue of color is introduced only as needed in the course notes, but you are encouraged to consult the literature if more detailed knowledge is of interest to you.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500188" y="533400"/>
            <a:ext cx="3544887" cy="266065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Rot="1" noChangeAspect="1" noChangeArrowheads="1" noTextEdit="1"/>
          </p:cNvSpPr>
          <p:nvPr>
            <p:ph type="sldImg"/>
          </p:nvPr>
        </p:nvSpPr>
        <p:spPr>
          <a:xfrm>
            <a:off x="1500188" y="533400"/>
            <a:ext cx="3544887" cy="2660650"/>
          </a:xfrm>
          <a:ln/>
        </p:spPr>
      </p:sp>
      <p:sp>
        <p:nvSpPr>
          <p:cNvPr id="90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500188" y="533400"/>
            <a:ext cx="3544887" cy="266065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500188" y="533400"/>
            <a:ext cx="3544887" cy="266065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500188" y="533400"/>
            <a:ext cx="3544887" cy="2660650"/>
          </a:xfrm>
          <a:ln/>
        </p:spPr>
      </p:sp>
      <p:sp>
        <p:nvSpPr>
          <p:cNvPr id="74137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CSc 471 Computer Vision</a:t>
            </a:r>
          </a:p>
        </p:txBody>
      </p:sp>
      <p:sp>
        <p:nvSpPr>
          <p:cNvPr id="3" name="Subtitle 2"/>
          <p:cNvSpPr>
            <a:spLocks noGrp="1"/>
          </p:cNvSpPr>
          <p:nvPr>
            <p:ph type="subTitle" idx="1"/>
          </p:nvPr>
        </p:nvSpPr>
        <p:spPr/>
        <p:txBody>
          <a:bodyPr/>
          <a:lstStyle/>
          <a:p>
            <a:r>
              <a:rPr lang="en-US" dirty="0"/>
              <a:t>Exam Review </a:t>
            </a:r>
          </a:p>
          <a:p>
            <a:r>
              <a:rPr lang="en-US" dirty="0"/>
              <a:t>Spring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Questions (</a:t>
            </a:r>
            <a:r>
              <a:rPr lang="en-US" dirty="0">
                <a:solidFill>
                  <a:srgbClr val="800000"/>
                </a:solidFill>
              </a:rPr>
              <a:t>40% to Final</a:t>
            </a:r>
            <a:r>
              <a:rPr lang="en-US" dirty="0"/>
              <a:t>)</a:t>
            </a:r>
          </a:p>
        </p:txBody>
      </p:sp>
      <p:sp>
        <p:nvSpPr>
          <p:cNvPr id="3" name="Content Placeholder 2"/>
          <p:cNvSpPr>
            <a:spLocks noGrp="1"/>
          </p:cNvSpPr>
          <p:nvPr>
            <p:ph idx="1"/>
          </p:nvPr>
        </p:nvSpPr>
        <p:spPr/>
        <p:txBody>
          <a:bodyPr>
            <a:normAutofit/>
          </a:bodyPr>
          <a:lstStyle/>
          <a:p>
            <a:r>
              <a:rPr lang="en-US" dirty="0"/>
              <a:t>Multiple Choices (20 points)</a:t>
            </a:r>
          </a:p>
          <a:p>
            <a:pPr lvl="1"/>
            <a:r>
              <a:rPr lang="en-US" dirty="0"/>
              <a:t>10 question, 2x10 points = 20 points</a:t>
            </a:r>
          </a:p>
          <a:p>
            <a:r>
              <a:rPr lang="en-US" dirty="0"/>
              <a:t>Short Answers (80 points)</a:t>
            </a:r>
          </a:p>
          <a:p>
            <a:pPr lvl="1"/>
            <a:r>
              <a:rPr lang="en-US" dirty="0"/>
              <a:t>4 questions, 20 points each</a:t>
            </a:r>
          </a:p>
          <a:p>
            <a:pPr lvl="1"/>
            <a:r>
              <a:rPr lang="en-US" dirty="0"/>
              <a:t>Proof, description, analysis of stereo, motion and vision systems</a:t>
            </a:r>
          </a:p>
        </p:txBody>
      </p:sp>
    </p:spTree>
    <p:extLst>
      <p:ext uri="{BB962C8B-B14F-4D97-AF65-F5344CB8AC3E}">
        <p14:creationId xmlns:p14="http://schemas.microsoft.com/office/powerpoint/2010/main" val="1587501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Questions (</a:t>
            </a:r>
            <a:r>
              <a:rPr lang="en-US" dirty="0">
                <a:solidFill>
                  <a:srgbClr val="800000"/>
                </a:solidFill>
              </a:rPr>
              <a:t>40% to Final</a:t>
            </a:r>
            <a:r>
              <a:rPr lang="en-US" dirty="0"/>
              <a:t>)</a:t>
            </a:r>
          </a:p>
        </p:txBody>
      </p:sp>
      <p:sp>
        <p:nvSpPr>
          <p:cNvPr id="3" name="Content Placeholder 2"/>
          <p:cNvSpPr>
            <a:spLocks noGrp="1"/>
          </p:cNvSpPr>
          <p:nvPr>
            <p:ph idx="1"/>
          </p:nvPr>
        </p:nvSpPr>
        <p:spPr/>
        <p:txBody>
          <a:bodyPr>
            <a:normAutofit/>
          </a:bodyPr>
          <a:lstStyle/>
          <a:p>
            <a:r>
              <a:rPr lang="en-US" dirty="0"/>
              <a:t>Multiple Choices (20 points)</a:t>
            </a:r>
          </a:p>
          <a:p>
            <a:pPr lvl="1"/>
            <a:r>
              <a:rPr lang="en-US" dirty="0"/>
              <a:t>10 question, 2x10 points = 20 points</a:t>
            </a:r>
          </a:p>
          <a:p>
            <a:r>
              <a:rPr lang="en-US" dirty="0"/>
              <a:t>Short Answers (80 points)</a:t>
            </a:r>
          </a:p>
          <a:p>
            <a:pPr lvl="1"/>
            <a:r>
              <a:rPr lang="en-US" dirty="0"/>
              <a:t>4 questions, 20 points each</a:t>
            </a:r>
          </a:p>
          <a:p>
            <a:pPr lvl="1"/>
            <a:r>
              <a:rPr lang="en-US" dirty="0"/>
              <a:t>Proof, description, analysis of stereo, motion and vision systems</a:t>
            </a:r>
          </a:p>
        </p:txBody>
      </p:sp>
    </p:spTree>
    <p:extLst>
      <p:ext uri="{BB962C8B-B14F-4D97-AF65-F5344CB8AC3E}">
        <p14:creationId xmlns:p14="http://schemas.microsoft.com/office/powerpoint/2010/main" val="4060559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1026"/>
          <p:cNvSpPr>
            <a:spLocks noGrp="1" noChangeArrowheads="1"/>
          </p:cNvSpPr>
          <p:nvPr>
            <p:ph type="title"/>
          </p:nvPr>
        </p:nvSpPr>
        <p:spPr>
          <a:xfrm>
            <a:off x="4572000" y="285750"/>
            <a:ext cx="4572000" cy="609600"/>
          </a:xfrm>
        </p:spPr>
        <p:txBody>
          <a:bodyPr>
            <a:normAutofit fontScale="90000"/>
          </a:bodyPr>
          <a:lstStyle/>
          <a:p>
            <a:r>
              <a:rPr lang="en-US" dirty="0"/>
              <a:t>Course Outline</a:t>
            </a:r>
          </a:p>
        </p:txBody>
      </p:sp>
      <p:sp>
        <p:nvSpPr>
          <p:cNvPr id="803843" name="Rectangle 1027"/>
          <p:cNvSpPr>
            <a:spLocks noGrp="1" noChangeArrowheads="1"/>
          </p:cNvSpPr>
          <p:nvPr>
            <p:ph type="body" idx="1"/>
          </p:nvPr>
        </p:nvSpPr>
        <p:spPr>
          <a:xfrm>
            <a:off x="381000" y="1392382"/>
            <a:ext cx="8763000" cy="4987636"/>
          </a:xfrm>
        </p:spPr>
        <p:txBody>
          <a:bodyPr>
            <a:normAutofit fontScale="92500"/>
          </a:bodyPr>
          <a:lstStyle/>
          <a:p>
            <a:pPr>
              <a:lnSpc>
                <a:spcPct val="80000"/>
              </a:lnSpc>
            </a:pPr>
            <a:r>
              <a:rPr lang="en-US" dirty="0"/>
              <a:t>Complete syllabus on the web pages (14 class meets)</a:t>
            </a:r>
          </a:p>
          <a:p>
            <a:pPr>
              <a:lnSpc>
                <a:spcPct val="80000"/>
              </a:lnSpc>
            </a:pPr>
            <a:r>
              <a:rPr lang="en-US" dirty="0"/>
              <a:t>Rough Outline ( 3D Computer Vision):</a:t>
            </a:r>
          </a:p>
          <a:p>
            <a:pPr lvl="1">
              <a:lnSpc>
                <a:spcPct val="80000"/>
              </a:lnSpc>
              <a:buFont typeface="Zapf Dingbats" charset="2"/>
              <a:buNone/>
            </a:pPr>
            <a:r>
              <a:rPr lang="en-US" sz="2000" dirty="0">
                <a:solidFill>
                  <a:srgbClr val="AA583E"/>
                </a:solidFill>
              </a:rPr>
              <a:t> Part 1.   Vision Basics </a:t>
            </a:r>
            <a:r>
              <a:rPr lang="en-US" sz="2000" dirty="0">
                <a:solidFill>
                  <a:schemeClr val="tx1"/>
                </a:solidFill>
              </a:rPr>
              <a:t>(Total 4) </a:t>
            </a:r>
            <a:endParaRPr lang="en-US" sz="2000" dirty="0">
              <a:solidFill>
                <a:srgbClr val="AA583E"/>
              </a:solidFill>
            </a:endParaRPr>
          </a:p>
          <a:p>
            <a:pPr lvl="1">
              <a:lnSpc>
                <a:spcPct val="80000"/>
              </a:lnSpc>
              <a:buFont typeface="Zapf Dingbats" charset="2"/>
              <a:buNone/>
            </a:pPr>
            <a:r>
              <a:rPr lang="en-US" sz="1800" dirty="0">
                <a:solidFill>
                  <a:srgbClr val="AA583E"/>
                </a:solidFill>
              </a:rPr>
              <a:t> 	1. Introduction </a:t>
            </a:r>
            <a:r>
              <a:rPr lang="en-US" sz="1800" dirty="0">
                <a:solidFill>
                  <a:schemeClr val="tx1"/>
                </a:solidFill>
              </a:rPr>
              <a:t>(1) </a:t>
            </a:r>
            <a:endParaRPr lang="en-US" sz="1800" dirty="0">
              <a:solidFill>
                <a:srgbClr val="AA583E"/>
              </a:solidFill>
            </a:endParaRPr>
          </a:p>
          <a:p>
            <a:pPr lvl="1">
              <a:lnSpc>
                <a:spcPct val="80000"/>
              </a:lnSpc>
              <a:buFont typeface="Zapf Dingbats" charset="2"/>
              <a:buNone/>
            </a:pPr>
            <a:r>
              <a:rPr lang="en-US" sz="1800" dirty="0">
                <a:solidFill>
                  <a:srgbClr val="AA583E"/>
                </a:solidFill>
              </a:rPr>
              <a:t> 	2. Image Formation and Processing </a:t>
            </a:r>
            <a:r>
              <a:rPr lang="en-US" sz="1800" dirty="0">
                <a:solidFill>
                  <a:schemeClr val="tx1"/>
                </a:solidFill>
              </a:rPr>
              <a:t>(1) (hw 1, </a:t>
            </a:r>
            <a:r>
              <a:rPr lang="en-US" sz="1800" dirty="0" err="1">
                <a:solidFill>
                  <a:schemeClr val="tx1"/>
                </a:solidFill>
              </a:rPr>
              <a:t>matlab</a:t>
            </a:r>
            <a:r>
              <a:rPr lang="en-US" sz="1800" dirty="0">
                <a:solidFill>
                  <a:schemeClr val="tx1"/>
                </a:solidFill>
              </a:rPr>
              <a:t>)</a:t>
            </a:r>
            <a:r>
              <a:rPr lang="en-US" sz="1800" dirty="0">
                <a:solidFill>
                  <a:srgbClr val="AA583E"/>
                </a:solidFill>
              </a:rPr>
              <a:t> </a:t>
            </a:r>
          </a:p>
          <a:p>
            <a:pPr lvl="1">
              <a:lnSpc>
                <a:spcPct val="80000"/>
              </a:lnSpc>
              <a:buFont typeface="Zapf Dingbats" charset="2"/>
              <a:buNone/>
            </a:pPr>
            <a:r>
              <a:rPr lang="en-US" sz="1800" dirty="0">
                <a:solidFill>
                  <a:srgbClr val="AA583E"/>
                </a:solidFill>
              </a:rPr>
              <a:t> 	3. Image Enhancement </a:t>
            </a:r>
            <a:r>
              <a:rPr lang="en-US" sz="1800" dirty="0">
                <a:solidFill>
                  <a:schemeClr val="tx1"/>
                </a:solidFill>
              </a:rPr>
              <a:t>(1)</a:t>
            </a:r>
          </a:p>
          <a:p>
            <a:pPr lvl="1">
              <a:lnSpc>
                <a:spcPct val="80000"/>
              </a:lnSpc>
              <a:buNone/>
            </a:pPr>
            <a:r>
              <a:rPr lang="en-US" sz="1800" dirty="0">
                <a:solidFill>
                  <a:srgbClr val="AA583E"/>
                </a:solidFill>
              </a:rPr>
              <a:t>	4. Edge Detection </a:t>
            </a:r>
            <a:r>
              <a:rPr lang="en-US" sz="1800" dirty="0">
                <a:solidFill>
                  <a:schemeClr val="tx1"/>
                </a:solidFill>
              </a:rPr>
              <a:t>(1)</a:t>
            </a:r>
            <a:r>
              <a:rPr lang="en-US" sz="1800" dirty="0">
                <a:solidFill>
                  <a:srgbClr val="AA583E"/>
                </a:solidFill>
              </a:rPr>
              <a:t> </a:t>
            </a:r>
            <a:r>
              <a:rPr lang="en-US" sz="1800" dirty="0">
                <a:solidFill>
                  <a:schemeClr val="tx1"/>
                </a:solidFill>
              </a:rPr>
              <a:t>( </a:t>
            </a:r>
            <a:r>
              <a:rPr lang="en-US" sz="1800" dirty="0" err="1">
                <a:solidFill>
                  <a:schemeClr val="tx1"/>
                </a:solidFill>
              </a:rPr>
              <a:t>hw</a:t>
            </a:r>
            <a:r>
              <a:rPr lang="en-US" sz="1800" dirty="0">
                <a:solidFill>
                  <a:schemeClr val="tx1"/>
                </a:solidFill>
              </a:rPr>
              <a:t> 2)</a:t>
            </a:r>
            <a:endParaRPr lang="en-US" sz="1800" dirty="0">
              <a:solidFill>
                <a:srgbClr val="AA583E"/>
              </a:solidFill>
            </a:endParaRPr>
          </a:p>
          <a:p>
            <a:pPr lvl="1">
              <a:lnSpc>
                <a:spcPct val="80000"/>
              </a:lnSpc>
              <a:buFont typeface="Zapf Dingbats" charset="2"/>
              <a:buNone/>
            </a:pPr>
            <a:r>
              <a:rPr lang="en-US" sz="2000" dirty="0">
                <a:solidFill>
                  <a:srgbClr val="AA583E"/>
                </a:solidFill>
              </a:rPr>
              <a:t>Part 2. 3D Vision </a:t>
            </a:r>
            <a:r>
              <a:rPr lang="en-US" sz="2000" dirty="0">
                <a:solidFill>
                  <a:schemeClr val="tx1"/>
                </a:solidFill>
              </a:rPr>
              <a:t>(Total 6)</a:t>
            </a:r>
            <a:endParaRPr lang="en-US" sz="2000" dirty="0">
              <a:solidFill>
                <a:srgbClr val="AA583E"/>
              </a:solidFill>
            </a:endParaRPr>
          </a:p>
          <a:p>
            <a:pPr lvl="1">
              <a:lnSpc>
                <a:spcPct val="80000"/>
              </a:lnSpc>
              <a:buFont typeface="Zapf Dingbats" charset="2"/>
              <a:buNone/>
            </a:pPr>
            <a:r>
              <a:rPr lang="en-US" sz="1800" dirty="0">
                <a:solidFill>
                  <a:srgbClr val="AA583E"/>
                </a:solidFill>
              </a:rPr>
              <a:t> 	5.  Camera Models </a:t>
            </a:r>
            <a:r>
              <a:rPr lang="en-US" sz="1800" dirty="0">
                <a:solidFill>
                  <a:schemeClr val="tx1"/>
                </a:solidFill>
              </a:rPr>
              <a:t>(1)</a:t>
            </a:r>
            <a:endParaRPr lang="en-US" sz="1800" dirty="0">
              <a:solidFill>
                <a:srgbClr val="AA583E"/>
              </a:solidFill>
            </a:endParaRPr>
          </a:p>
          <a:p>
            <a:pPr lvl="1">
              <a:lnSpc>
                <a:spcPct val="80000"/>
              </a:lnSpc>
              <a:buFont typeface="Zapf Dingbats" charset="2"/>
              <a:buNone/>
            </a:pPr>
            <a:r>
              <a:rPr lang="en-US" sz="1800" dirty="0">
                <a:solidFill>
                  <a:srgbClr val="AA583E"/>
                </a:solidFill>
              </a:rPr>
              <a:t> 	6.  Camera Calibration </a:t>
            </a:r>
            <a:r>
              <a:rPr lang="en-US" sz="1800" dirty="0">
                <a:solidFill>
                  <a:schemeClr val="tx1"/>
                </a:solidFill>
              </a:rPr>
              <a:t>(1)(hw 3)</a:t>
            </a:r>
            <a:endParaRPr lang="en-US" sz="1800" dirty="0">
              <a:solidFill>
                <a:srgbClr val="AA583E"/>
              </a:solidFill>
            </a:endParaRPr>
          </a:p>
          <a:p>
            <a:pPr lvl="1">
              <a:lnSpc>
                <a:spcPct val="80000"/>
              </a:lnSpc>
              <a:buFont typeface="Zapf Dingbats" charset="2"/>
              <a:buNone/>
            </a:pPr>
            <a:r>
              <a:rPr lang="en-US" sz="1800" dirty="0">
                <a:solidFill>
                  <a:srgbClr val="AA583E"/>
                </a:solidFill>
              </a:rPr>
              <a:t> 	7/8.  Stereo Vision </a:t>
            </a:r>
            <a:r>
              <a:rPr lang="en-US" sz="1800" dirty="0">
                <a:solidFill>
                  <a:schemeClr val="tx1"/>
                </a:solidFill>
              </a:rPr>
              <a:t>(2)</a:t>
            </a:r>
            <a:r>
              <a:rPr lang="en-US" sz="1800" dirty="0">
                <a:solidFill>
                  <a:srgbClr val="AA583E"/>
                </a:solidFill>
              </a:rPr>
              <a:t> </a:t>
            </a:r>
            <a:r>
              <a:rPr lang="en-US" sz="1800" dirty="0">
                <a:solidFill>
                  <a:schemeClr val="tx1"/>
                </a:solidFill>
              </a:rPr>
              <a:t>(project assignments) </a:t>
            </a:r>
          </a:p>
          <a:p>
            <a:pPr lvl="1">
              <a:lnSpc>
                <a:spcPct val="80000"/>
              </a:lnSpc>
              <a:buNone/>
            </a:pPr>
            <a:r>
              <a:rPr lang="en-US" sz="1800" dirty="0">
                <a:solidFill>
                  <a:srgbClr val="AA583E"/>
                </a:solidFill>
              </a:rPr>
              <a:t>	9/10.  Visual Motion </a:t>
            </a:r>
            <a:r>
              <a:rPr lang="en-US" sz="1800" dirty="0">
                <a:solidFill>
                  <a:schemeClr val="tx1"/>
                </a:solidFill>
              </a:rPr>
              <a:t>(2) (review for exam)</a:t>
            </a:r>
            <a:r>
              <a:rPr lang="en-US" sz="1800" dirty="0">
                <a:solidFill>
                  <a:srgbClr val="AA583E"/>
                </a:solidFill>
              </a:rPr>
              <a:t> </a:t>
            </a:r>
            <a:r>
              <a:rPr lang="en-US" sz="1800" dirty="0">
                <a:solidFill>
                  <a:schemeClr val="tx1"/>
                </a:solidFill>
              </a:rPr>
              <a:t>(hw 4)</a:t>
            </a:r>
            <a:endParaRPr lang="en-US" sz="2000" dirty="0">
              <a:solidFill>
                <a:srgbClr val="AA583E"/>
              </a:solidFill>
            </a:endParaRPr>
          </a:p>
          <a:p>
            <a:pPr lvl="1">
              <a:lnSpc>
                <a:spcPct val="80000"/>
              </a:lnSpc>
              <a:buFont typeface="Zapf Dingbats" charset="2"/>
              <a:buNone/>
            </a:pPr>
            <a:r>
              <a:rPr lang="en-US" sz="2000" dirty="0">
                <a:solidFill>
                  <a:srgbClr val="AA583E"/>
                </a:solidFill>
              </a:rPr>
              <a:t>Part 3. Advanced Topics and Projects </a:t>
            </a:r>
            <a:r>
              <a:rPr lang="en-US" sz="2000" dirty="0">
                <a:solidFill>
                  <a:schemeClr val="tx1"/>
                </a:solidFill>
              </a:rPr>
              <a:t>(Total 4)</a:t>
            </a:r>
            <a:r>
              <a:rPr lang="en-US" sz="1800" dirty="0">
                <a:solidFill>
                  <a:srgbClr val="AA583E"/>
                </a:solidFill>
              </a:rPr>
              <a:t> 	</a:t>
            </a:r>
            <a:endParaRPr lang="en-US" sz="1800" dirty="0">
              <a:solidFill>
                <a:schemeClr val="tx1"/>
              </a:solidFill>
            </a:endParaRPr>
          </a:p>
          <a:p>
            <a:pPr lvl="1">
              <a:lnSpc>
                <a:spcPct val="80000"/>
              </a:lnSpc>
              <a:buNone/>
            </a:pPr>
            <a:r>
              <a:rPr lang="en-US" sz="1800" dirty="0">
                <a:solidFill>
                  <a:srgbClr val="AA583E"/>
                </a:solidFill>
              </a:rPr>
              <a:t> 	11. </a:t>
            </a:r>
            <a:r>
              <a:rPr lang="en-US" sz="1800" dirty="0">
                <a:solidFill>
                  <a:schemeClr val="tx1"/>
                </a:solidFill>
              </a:rPr>
              <a:t>Midterm exam (1) – 04/25</a:t>
            </a:r>
          </a:p>
          <a:p>
            <a:pPr lvl="1">
              <a:lnSpc>
                <a:spcPct val="80000"/>
              </a:lnSpc>
              <a:buNone/>
            </a:pPr>
            <a:r>
              <a:rPr lang="en-US" sz="1800" dirty="0">
                <a:solidFill>
                  <a:srgbClr val="AA583E"/>
                </a:solidFill>
              </a:rPr>
              <a:t>   	12. </a:t>
            </a:r>
            <a:r>
              <a:rPr lang="en-US" sz="1800" dirty="0">
                <a:solidFill>
                  <a:srgbClr val="FF6600"/>
                </a:solidFill>
              </a:rPr>
              <a:t>Computer Vision and AI for smart and accessible transportation</a:t>
            </a:r>
            <a:r>
              <a:rPr lang="en-US" sz="1800" dirty="0">
                <a:solidFill>
                  <a:schemeClr val="tx1"/>
                </a:solidFill>
              </a:rPr>
              <a:t> (1) </a:t>
            </a:r>
          </a:p>
          <a:p>
            <a:pPr lvl="1">
              <a:lnSpc>
                <a:spcPct val="80000"/>
              </a:lnSpc>
              <a:buNone/>
            </a:pPr>
            <a:r>
              <a:rPr lang="en-US" sz="1800" dirty="0">
                <a:solidFill>
                  <a:srgbClr val="AA583E"/>
                </a:solidFill>
              </a:rPr>
              <a:t>      13. </a:t>
            </a:r>
            <a:r>
              <a:rPr lang="en-US" sz="1800" dirty="0">
                <a:solidFill>
                  <a:schemeClr val="tx1"/>
                </a:solidFill>
              </a:rPr>
              <a:t>Project and Exam discussions (1)</a:t>
            </a:r>
            <a:endParaRPr lang="en-US" sz="1800" dirty="0">
              <a:solidFill>
                <a:srgbClr val="AA583E"/>
              </a:solidFill>
            </a:endParaRPr>
          </a:p>
          <a:p>
            <a:pPr lvl="1">
              <a:lnSpc>
                <a:spcPct val="80000"/>
              </a:lnSpc>
              <a:buFont typeface="Zapf Dingbats" charset="2"/>
              <a:buNone/>
            </a:pPr>
            <a:r>
              <a:rPr lang="en-US" sz="1800" dirty="0">
                <a:solidFill>
                  <a:srgbClr val="AA583E"/>
                </a:solidFill>
              </a:rPr>
              <a:t> 	14. </a:t>
            </a:r>
            <a:r>
              <a:rPr lang="en-US" sz="1800" dirty="0">
                <a:solidFill>
                  <a:schemeClr val="tx1"/>
                </a:solidFill>
              </a:rPr>
              <a:t>Student Project presentations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38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384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384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384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384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384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0384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0384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0384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0384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384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0384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384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0384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0384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609601" y="285750"/>
            <a:ext cx="6324599" cy="609600"/>
          </a:xfrm>
        </p:spPr>
        <p:txBody>
          <a:bodyPr>
            <a:normAutofit fontScale="90000"/>
          </a:bodyPr>
          <a:lstStyle/>
          <a:p>
            <a:r>
              <a:rPr lang="en-US" dirty="0"/>
              <a:t>Image Formation</a:t>
            </a:r>
          </a:p>
        </p:txBody>
      </p:sp>
      <p:sp>
        <p:nvSpPr>
          <p:cNvPr id="668676" name="Rectangle 4"/>
          <p:cNvSpPr>
            <a:spLocks noGrp="1" noChangeArrowheads="1"/>
          </p:cNvSpPr>
          <p:nvPr>
            <p:ph type="body" idx="1"/>
          </p:nvPr>
        </p:nvSpPr>
        <p:spPr>
          <a:xfrm>
            <a:off x="609600" y="1447800"/>
            <a:ext cx="7924800" cy="4495800"/>
          </a:xfrm>
          <a:noFill/>
          <a:ln/>
        </p:spPr>
        <p:txBody>
          <a:bodyPr>
            <a:normAutofit fontScale="92500" lnSpcReduction="10000"/>
          </a:bodyPr>
          <a:lstStyle/>
          <a:p>
            <a:pPr>
              <a:lnSpc>
                <a:spcPct val="90000"/>
              </a:lnSpc>
            </a:pPr>
            <a:r>
              <a:rPr lang="en-US" dirty="0"/>
              <a:t>Image Formation Basic Steps</a:t>
            </a:r>
          </a:p>
          <a:p>
            <a:pPr>
              <a:lnSpc>
                <a:spcPct val="90000"/>
              </a:lnSpc>
            </a:pPr>
            <a:r>
              <a:rPr lang="en-US" dirty="0"/>
              <a:t>Geometry</a:t>
            </a:r>
          </a:p>
          <a:p>
            <a:pPr lvl="1">
              <a:lnSpc>
                <a:spcPct val="90000"/>
              </a:lnSpc>
            </a:pPr>
            <a:r>
              <a:rPr lang="en-US" sz="2400" dirty="0"/>
              <a:t>Pinhole camera model &amp; Thin lens model</a:t>
            </a:r>
          </a:p>
          <a:p>
            <a:pPr lvl="1">
              <a:lnSpc>
                <a:spcPct val="90000"/>
              </a:lnSpc>
            </a:pPr>
            <a:r>
              <a:rPr lang="en-US" sz="2400" dirty="0"/>
              <a:t>Perspective projection &amp; Fundamental equation</a:t>
            </a:r>
          </a:p>
          <a:p>
            <a:pPr>
              <a:lnSpc>
                <a:spcPct val="90000"/>
              </a:lnSpc>
            </a:pPr>
            <a:r>
              <a:rPr lang="en-US" dirty="0"/>
              <a:t>Radiometry</a:t>
            </a:r>
          </a:p>
          <a:p>
            <a:pPr>
              <a:lnSpc>
                <a:spcPct val="90000"/>
              </a:lnSpc>
            </a:pPr>
            <a:r>
              <a:rPr lang="en-US" dirty="0"/>
              <a:t>Photometry</a:t>
            </a:r>
          </a:p>
          <a:p>
            <a:pPr lvl="1">
              <a:lnSpc>
                <a:spcPct val="90000"/>
              </a:lnSpc>
            </a:pPr>
            <a:r>
              <a:rPr lang="en-US" sz="2400" dirty="0"/>
              <a:t>Color, human vision, &amp; digital imaging</a:t>
            </a:r>
          </a:p>
          <a:p>
            <a:pPr>
              <a:lnSpc>
                <a:spcPct val="90000"/>
              </a:lnSpc>
            </a:pPr>
            <a:r>
              <a:rPr lang="en-US" dirty="0"/>
              <a:t>Digitalization</a:t>
            </a:r>
          </a:p>
          <a:p>
            <a:pPr lvl="1">
              <a:lnSpc>
                <a:spcPct val="90000"/>
              </a:lnSpc>
            </a:pPr>
            <a:r>
              <a:rPr lang="en-US" sz="2400" dirty="0"/>
              <a:t>Sampling, quantization &amp; tessellations</a:t>
            </a:r>
          </a:p>
          <a:p>
            <a:pPr>
              <a:lnSpc>
                <a:spcPct val="90000"/>
              </a:lnSpc>
            </a:pPr>
            <a:r>
              <a:rPr lang="en-US" dirty="0"/>
              <a:t>More on Digital Images</a:t>
            </a:r>
          </a:p>
          <a:p>
            <a:pPr lvl="1">
              <a:lnSpc>
                <a:spcPct val="90000"/>
              </a:lnSpc>
            </a:pPr>
            <a:r>
              <a:rPr lang="en-US" sz="2400" dirty="0"/>
              <a:t>Neighbors, connectedness &amp; distances</a:t>
            </a:r>
          </a:p>
          <a:p>
            <a:pPr>
              <a:lnSpc>
                <a:spcPct val="90000"/>
              </a:lnSpc>
            </a:pPr>
            <a:endParaRPr lang="en-US" dirty="0"/>
          </a:p>
        </p:txBody>
      </p:sp>
      <p:sp>
        <p:nvSpPr>
          <p:cNvPr id="4" name="Rectangle 3"/>
          <p:cNvSpPr/>
          <p:nvPr/>
        </p:nvSpPr>
        <p:spPr>
          <a:xfrm>
            <a:off x="6553200" y="17888"/>
            <a:ext cx="2837829" cy="461665"/>
          </a:xfrm>
          <a:prstGeom prst="rect">
            <a:avLst/>
          </a:prstGeom>
        </p:spPr>
        <p:txBody>
          <a:bodyPr wrap="square">
            <a:spAutoFit/>
          </a:bodyPr>
          <a:lstStyle/>
          <a:p>
            <a:r>
              <a:rPr lang="en-US" sz="2400" b="1" dirty="0">
                <a:solidFill>
                  <a:srgbClr val="FF0000"/>
                </a:solidFill>
              </a:rPr>
              <a:t>Computer Vision</a:t>
            </a:r>
          </a:p>
        </p:txBody>
      </p:sp>
    </p:spTree>
    <p:extLst>
      <p:ext uri="{BB962C8B-B14F-4D97-AF65-F5344CB8AC3E}">
        <p14:creationId xmlns:p14="http://schemas.microsoft.com/office/powerpoint/2010/main" val="223871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a:xfrm>
            <a:off x="609600" y="304800"/>
            <a:ext cx="6324600" cy="609600"/>
          </a:xfrm>
        </p:spPr>
        <p:txBody>
          <a:bodyPr>
            <a:normAutofit fontScale="90000"/>
          </a:bodyPr>
          <a:lstStyle/>
          <a:p>
            <a:r>
              <a:rPr lang="en-US" altLang="en-US" dirty="0"/>
              <a:t>Feature Extraction</a:t>
            </a:r>
          </a:p>
        </p:txBody>
      </p:sp>
      <p:sp>
        <p:nvSpPr>
          <p:cNvPr id="883715" name="Rectangle 3"/>
          <p:cNvSpPr>
            <a:spLocks noGrp="1" noChangeArrowheads="1"/>
          </p:cNvSpPr>
          <p:nvPr>
            <p:ph type="body" idx="1"/>
          </p:nvPr>
        </p:nvSpPr>
        <p:spPr>
          <a:xfrm>
            <a:off x="533400" y="1371600"/>
            <a:ext cx="8229600" cy="5029200"/>
          </a:xfrm>
        </p:spPr>
        <p:txBody>
          <a:bodyPr>
            <a:normAutofit fontScale="92500" lnSpcReduction="20000"/>
          </a:bodyPr>
          <a:lstStyle/>
          <a:p>
            <a:pPr>
              <a:lnSpc>
                <a:spcPct val="90000"/>
              </a:lnSpc>
            </a:pPr>
            <a:r>
              <a:rPr lang="en-US" altLang="en-US" dirty="0"/>
              <a:t>Image Enhancement</a:t>
            </a:r>
          </a:p>
          <a:p>
            <a:pPr lvl="1">
              <a:lnSpc>
                <a:spcPct val="90000"/>
              </a:lnSpc>
            </a:pPr>
            <a:r>
              <a:rPr lang="en-US" altLang="en-US" sz="2400" dirty="0"/>
              <a:t>Brightness mapping</a:t>
            </a:r>
          </a:p>
          <a:p>
            <a:pPr lvl="1">
              <a:lnSpc>
                <a:spcPct val="90000"/>
              </a:lnSpc>
            </a:pPr>
            <a:r>
              <a:rPr lang="en-US" altLang="en-US" sz="2400" dirty="0"/>
              <a:t>Contrast stretching/enhancement</a:t>
            </a:r>
          </a:p>
          <a:p>
            <a:pPr lvl="1">
              <a:lnSpc>
                <a:spcPct val="90000"/>
              </a:lnSpc>
            </a:pPr>
            <a:r>
              <a:rPr lang="en-US" altLang="en-US" sz="2400" dirty="0"/>
              <a:t>Histogram modification</a:t>
            </a:r>
          </a:p>
          <a:p>
            <a:pPr lvl="1">
              <a:lnSpc>
                <a:spcPct val="90000"/>
              </a:lnSpc>
            </a:pPr>
            <a:r>
              <a:rPr lang="en-US" altLang="en-US" sz="2400" dirty="0"/>
              <a:t>Noise Reduction</a:t>
            </a:r>
          </a:p>
          <a:p>
            <a:pPr lvl="1">
              <a:lnSpc>
                <a:spcPct val="90000"/>
              </a:lnSpc>
            </a:pPr>
            <a:r>
              <a:rPr lang="en-US" altLang="en-US" sz="2400" dirty="0"/>
              <a:t>……...</a:t>
            </a:r>
          </a:p>
          <a:p>
            <a:pPr>
              <a:lnSpc>
                <a:spcPct val="90000"/>
              </a:lnSpc>
            </a:pPr>
            <a:r>
              <a:rPr lang="en-US" altLang="en-US" dirty="0"/>
              <a:t>Mathematical Techniques</a:t>
            </a:r>
          </a:p>
          <a:p>
            <a:pPr lvl="1">
              <a:lnSpc>
                <a:spcPct val="90000"/>
              </a:lnSpc>
            </a:pPr>
            <a:r>
              <a:rPr lang="en-US" altLang="en-US" sz="2400" dirty="0"/>
              <a:t>Convolution</a:t>
            </a:r>
          </a:p>
          <a:p>
            <a:pPr lvl="1">
              <a:lnSpc>
                <a:spcPct val="90000"/>
              </a:lnSpc>
            </a:pPr>
            <a:r>
              <a:rPr lang="en-US" altLang="en-US" sz="2400" dirty="0"/>
              <a:t>Gaussian Filtering</a:t>
            </a:r>
          </a:p>
          <a:p>
            <a:pPr>
              <a:lnSpc>
                <a:spcPct val="90000"/>
              </a:lnSpc>
            </a:pPr>
            <a:r>
              <a:rPr lang="en-US" altLang="en-US" dirty="0"/>
              <a:t>Edge and Line Detection and Extraction</a:t>
            </a:r>
          </a:p>
          <a:p>
            <a:pPr>
              <a:lnSpc>
                <a:spcPct val="90000"/>
              </a:lnSpc>
            </a:pPr>
            <a:r>
              <a:rPr lang="en-US" altLang="en-US" dirty="0"/>
              <a:t>Region Segmentation</a:t>
            </a:r>
          </a:p>
          <a:p>
            <a:pPr>
              <a:lnSpc>
                <a:spcPct val="90000"/>
              </a:lnSpc>
            </a:pPr>
            <a:r>
              <a:rPr lang="en-US" altLang="en-US" dirty="0"/>
              <a:t>Contour Extraction</a:t>
            </a:r>
          </a:p>
          <a:p>
            <a:pPr>
              <a:lnSpc>
                <a:spcPct val="90000"/>
              </a:lnSpc>
            </a:pPr>
            <a:r>
              <a:rPr lang="en-US" altLang="en-US" dirty="0"/>
              <a:t>Corner Detection</a:t>
            </a:r>
          </a:p>
        </p:txBody>
      </p:sp>
      <p:sp>
        <p:nvSpPr>
          <p:cNvPr id="4" name="Rectangle 3"/>
          <p:cNvSpPr/>
          <p:nvPr/>
        </p:nvSpPr>
        <p:spPr>
          <a:xfrm>
            <a:off x="6553200" y="17888"/>
            <a:ext cx="2837829" cy="461665"/>
          </a:xfrm>
          <a:prstGeom prst="rect">
            <a:avLst/>
          </a:prstGeom>
        </p:spPr>
        <p:txBody>
          <a:bodyPr wrap="square">
            <a:spAutoFit/>
          </a:bodyPr>
          <a:lstStyle/>
          <a:p>
            <a:r>
              <a:rPr lang="en-US" sz="2400" b="1" dirty="0">
                <a:solidFill>
                  <a:srgbClr val="FF0000"/>
                </a:solidFill>
              </a:rPr>
              <a:t>Computer Vision</a:t>
            </a:r>
          </a:p>
        </p:txBody>
      </p:sp>
    </p:spTree>
    <p:extLst>
      <p:ext uri="{BB962C8B-B14F-4D97-AF65-F5344CB8AC3E}">
        <p14:creationId xmlns:p14="http://schemas.microsoft.com/office/powerpoint/2010/main" val="192624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3074"/>
          <p:cNvSpPr>
            <a:spLocks noGrp="1" noChangeArrowheads="1"/>
          </p:cNvSpPr>
          <p:nvPr>
            <p:ph type="title"/>
          </p:nvPr>
        </p:nvSpPr>
        <p:spPr>
          <a:xfrm>
            <a:off x="381001" y="285750"/>
            <a:ext cx="6934199" cy="609600"/>
          </a:xfrm>
        </p:spPr>
        <p:txBody>
          <a:bodyPr>
            <a:normAutofit fontScale="90000"/>
          </a:bodyPr>
          <a:lstStyle/>
          <a:p>
            <a:r>
              <a:rPr lang="en-US" dirty="0"/>
              <a:t>Camera Models</a:t>
            </a:r>
          </a:p>
        </p:txBody>
      </p:sp>
      <p:sp>
        <p:nvSpPr>
          <p:cNvPr id="902147" name="Rectangle 3075"/>
          <p:cNvSpPr>
            <a:spLocks noGrp="1" noChangeArrowheads="1"/>
          </p:cNvSpPr>
          <p:nvPr>
            <p:ph type="body" idx="1"/>
          </p:nvPr>
        </p:nvSpPr>
        <p:spPr>
          <a:xfrm>
            <a:off x="609600" y="1219200"/>
            <a:ext cx="7848600" cy="5181600"/>
          </a:xfrm>
          <a:noFill/>
          <a:ln/>
        </p:spPr>
        <p:txBody>
          <a:bodyPr>
            <a:normAutofit lnSpcReduction="10000"/>
          </a:bodyPr>
          <a:lstStyle/>
          <a:p>
            <a:pPr>
              <a:lnSpc>
                <a:spcPct val="90000"/>
              </a:lnSpc>
            </a:pPr>
            <a:r>
              <a:rPr lang="en-US" dirty="0"/>
              <a:t>Geometric Projection of a Camera</a:t>
            </a:r>
          </a:p>
          <a:p>
            <a:pPr lvl="1">
              <a:lnSpc>
                <a:spcPct val="90000"/>
              </a:lnSpc>
            </a:pPr>
            <a:r>
              <a:rPr lang="en-US" sz="1800" dirty="0"/>
              <a:t>Pinhole camera model</a:t>
            </a:r>
          </a:p>
          <a:p>
            <a:pPr lvl="1">
              <a:lnSpc>
                <a:spcPct val="90000"/>
              </a:lnSpc>
            </a:pPr>
            <a:r>
              <a:rPr lang="en-US" sz="1800" dirty="0"/>
              <a:t>Perspective projection</a:t>
            </a:r>
          </a:p>
          <a:p>
            <a:pPr lvl="1">
              <a:lnSpc>
                <a:spcPct val="90000"/>
              </a:lnSpc>
            </a:pPr>
            <a:r>
              <a:rPr lang="en-US" sz="1800" dirty="0"/>
              <a:t>Weak-Perspective Projection</a:t>
            </a:r>
            <a:endParaRPr lang="en-US" sz="3500" dirty="0"/>
          </a:p>
          <a:p>
            <a:pPr>
              <a:lnSpc>
                <a:spcPct val="90000"/>
              </a:lnSpc>
            </a:pPr>
            <a:r>
              <a:rPr lang="en-US" dirty="0"/>
              <a:t>Camera Parameters</a:t>
            </a:r>
          </a:p>
          <a:p>
            <a:pPr lvl="1">
              <a:lnSpc>
                <a:spcPct val="90000"/>
              </a:lnSpc>
            </a:pPr>
            <a:r>
              <a:rPr lang="en-US" sz="1800" dirty="0"/>
              <a:t>Intrinsic Parameters: define mapping from 3D to 2D</a:t>
            </a:r>
          </a:p>
          <a:p>
            <a:pPr lvl="1">
              <a:lnSpc>
                <a:spcPct val="90000"/>
              </a:lnSpc>
            </a:pPr>
            <a:r>
              <a:rPr lang="en-US" sz="1800" dirty="0"/>
              <a:t>Extrinsic parameters: define viewpoint and viewing direction</a:t>
            </a:r>
          </a:p>
          <a:p>
            <a:pPr lvl="2">
              <a:lnSpc>
                <a:spcPct val="90000"/>
              </a:lnSpc>
            </a:pPr>
            <a:r>
              <a:rPr lang="en-US" sz="1600" dirty="0"/>
              <a:t>Basic Vector and Matrix Operations, Rotation</a:t>
            </a:r>
          </a:p>
          <a:p>
            <a:pPr>
              <a:lnSpc>
                <a:spcPct val="90000"/>
              </a:lnSpc>
            </a:pPr>
            <a:r>
              <a:rPr lang="en-US" dirty="0"/>
              <a:t>Camera Models Revisited</a:t>
            </a:r>
          </a:p>
          <a:p>
            <a:pPr lvl="1">
              <a:lnSpc>
                <a:spcPct val="90000"/>
              </a:lnSpc>
            </a:pPr>
            <a:r>
              <a:rPr lang="en-US" sz="1800" dirty="0"/>
              <a:t>Linear Version of the Projection Transformation Equation</a:t>
            </a:r>
          </a:p>
          <a:p>
            <a:pPr lvl="2">
              <a:lnSpc>
                <a:spcPct val="90000"/>
              </a:lnSpc>
            </a:pPr>
            <a:r>
              <a:rPr lang="en-US" sz="1600" dirty="0"/>
              <a:t>Perspective Camera Model</a:t>
            </a:r>
          </a:p>
          <a:p>
            <a:pPr lvl="2">
              <a:lnSpc>
                <a:spcPct val="90000"/>
              </a:lnSpc>
            </a:pPr>
            <a:r>
              <a:rPr lang="en-US" sz="1600" dirty="0"/>
              <a:t>Weak-Perspective Camera Model</a:t>
            </a:r>
          </a:p>
          <a:p>
            <a:pPr lvl="2">
              <a:lnSpc>
                <a:spcPct val="90000"/>
              </a:lnSpc>
            </a:pPr>
            <a:r>
              <a:rPr lang="en-US" sz="1600" dirty="0"/>
              <a:t>Affine Camera Model</a:t>
            </a:r>
          </a:p>
          <a:p>
            <a:pPr lvl="2">
              <a:lnSpc>
                <a:spcPct val="90000"/>
              </a:lnSpc>
            </a:pPr>
            <a:r>
              <a:rPr lang="en-US" sz="1600" dirty="0"/>
              <a:t>Camera Model for Planes</a:t>
            </a:r>
          </a:p>
          <a:p>
            <a:pPr>
              <a:lnSpc>
                <a:spcPct val="90000"/>
              </a:lnSpc>
            </a:pPr>
            <a:r>
              <a:rPr lang="en-US" dirty="0"/>
              <a:t>Summary</a:t>
            </a:r>
          </a:p>
          <a:p>
            <a:pPr>
              <a:lnSpc>
                <a:spcPct val="90000"/>
              </a:lnSpc>
            </a:pPr>
            <a:endParaRPr lang="en-US" dirty="0"/>
          </a:p>
        </p:txBody>
      </p:sp>
      <p:sp>
        <p:nvSpPr>
          <p:cNvPr id="4" name="Rectangle 3"/>
          <p:cNvSpPr/>
          <p:nvPr/>
        </p:nvSpPr>
        <p:spPr>
          <a:xfrm>
            <a:off x="6553200" y="17888"/>
            <a:ext cx="2837829" cy="461665"/>
          </a:xfrm>
          <a:prstGeom prst="rect">
            <a:avLst/>
          </a:prstGeom>
        </p:spPr>
        <p:txBody>
          <a:bodyPr wrap="square">
            <a:spAutoFit/>
          </a:bodyPr>
          <a:lstStyle/>
          <a:p>
            <a:r>
              <a:rPr lang="en-US" sz="2400" b="1" dirty="0">
                <a:solidFill>
                  <a:srgbClr val="FF0000"/>
                </a:solidFill>
              </a:rPr>
              <a:t>Computer Vision</a:t>
            </a:r>
          </a:p>
        </p:txBody>
      </p:sp>
    </p:spTree>
    <p:extLst>
      <p:ext uri="{BB962C8B-B14F-4D97-AF65-F5344CB8AC3E}">
        <p14:creationId xmlns:p14="http://schemas.microsoft.com/office/powerpoint/2010/main" val="282791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152400" y="304800"/>
            <a:ext cx="8420101" cy="609600"/>
          </a:xfrm>
        </p:spPr>
        <p:txBody>
          <a:bodyPr>
            <a:normAutofit fontScale="90000"/>
          </a:bodyPr>
          <a:lstStyle/>
          <a:p>
            <a:r>
              <a:rPr lang="en-US" dirty="0"/>
              <a:t>Camera Calibration</a:t>
            </a:r>
          </a:p>
        </p:txBody>
      </p:sp>
      <p:sp>
        <p:nvSpPr>
          <p:cNvPr id="668676" name="Rectangle 4"/>
          <p:cNvSpPr>
            <a:spLocks noGrp="1" noChangeArrowheads="1"/>
          </p:cNvSpPr>
          <p:nvPr>
            <p:ph type="body" idx="1"/>
          </p:nvPr>
        </p:nvSpPr>
        <p:spPr>
          <a:xfrm>
            <a:off x="428596" y="914400"/>
            <a:ext cx="8429684" cy="5943600"/>
          </a:xfrm>
          <a:noFill/>
          <a:ln/>
        </p:spPr>
        <p:txBody>
          <a:bodyPr>
            <a:normAutofit fontScale="92500" lnSpcReduction="10000"/>
          </a:bodyPr>
          <a:lstStyle/>
          <a:p>
            <a:pPr>
              <a:lnSpc>
                <a:spcPct val="80000"/>
              </a:lnSpc>
            </a:pPr>
            <a:r>
              <a:rPr lang="en-US" dirty="0"/>
              <a:t>Calibration: Find the intrinsic and extrinsic parameters</a:t>
            </a:r>
          </a:p>
          <a:p>
            <a:pPr lvl="1">
              <a:lnSpc>
                <a:spcPct val="80000"/>
              </a:lnSpc>
            </a:pPr>
            <a:r>
              <a:rPr lang="en-US" sz="1800" dirty="0"/>
              <a:t>Problem and assumptions</a:t>
            </a:r>
          </a:p>
          <a:p>
            <a:pPr lvl="1">
              <a:lnSpc>
                <a:spcPct val="80000"/>
              </a:lnSpc>
            </a:pPr>
            <a:r>
              <a:rPr lang="en-US" sz="1800" dirty="0"/>
              <a:t>Direct parameter estimation approach</a:t>
            </a:r>
          </a:p>
          <a:p>
            <a:pPr lvl="1">
              <a:lnSpc>
                <a:spcPct val="80000"/>
              </a:lnSpc>
            </a:pPr>
            <a:r>
              <a:rPr lang="en-US" sz="1800" dirty="0"/>
              <a:t>Projection matrix approach</a:t>
            </a:r>
          </a:p>
          <a:p>
            <a:pPr lvl="1">
              <a:lnSpc>
                <a:spcPct val="80000"/>
              </a:lnSpc>
            </a:pPr>
            <a:endParaRPr lang="en-US" sz="1800" dirty="0"/>
          </a:p>
          <a:p>
            <a:pPr>
              <a:lnSpc>
                <a:spcPct val="80000"/>
              </a:lnSpc>
            </a:pPr>
            <a:r>
              <a:rPr lang="en-US" dirty="0"/>
              <a:t>Direct Parameter Estimation Approach</a:t>
            </a:r>
          </a:p>
          <a:p>
            <a:pPr lvl="1">
              <a:lnSpc>
                <a:spcPct val="80000"/>
              </a:lnSpc>
            </a:pPr>
            <a:r>
              <a:rPr lang="en-US" sz="1800" dirty="0"/>
              <a:t>Basic equations (from Lecture 5)</a:t>
            </a:r>
          </a:p>
          <a:p>
            <a:pPr lvl="1">
              <a:lnSpc>
                <a:spcPct val="80000"/>
              </a:lnSpc>
            </a:pPr>
            <a:r>
              <a:rPr lang="en-US" sz="1900" dirty="0">
                <a:solidFill>
                  <a:srgbClr val="0066FF"/>
                </a:solidFill>
              </a:rPr>
              <a:t>Homogeneous System</a:t>
            </a:r>
            <a:endParaRPr lang="en-US" sz="1800" dirty="0"/>
          </a:p>
          <a:p>
            <a:pPr lvl="1">
              <a:lnSpc>
                <a:spcPct val="80000"/>
              </a:lnSpc>
            </a:pPr>
            <a:r>
              <a:rPr lang="en-US" sz="1800" b="1" dirty="0">
                <a:solidFill>
                  <a:srgbClr val="800000"/>
                </a:solidFill>
              </a:rPr>
              <a:t>Estimating the Image center using vanishing points</a:t>
            </a:r>
          </a:p>
          <a:p>
            <a:pPr lvl="1">
              <a:lnSpc>
                <a:spcPct val="80000"/>
              </a:lnSpc>
            </a:pPr>
            <a:r>
              <a:rPr lang="en-US" sz="1900" dirty="0">
                <a:solidFill>
                  <a:srgbClr val="0066FF"/>
                </a:solidFill>
              </a:rPr>
              <a:t>SVD (Singular Value Decomposition) </a:t>
            </a:r>
          </a:p>
          <a:p>
            <a:pPr lvl="1">
              <a:lnSpc>
                <a:spcPct val="80000"/>
              </a:lnSpc>
            </a:pPr>
            <a:r>
              <a:rPr lang="en-US" sz="1800" dirty="0"/>
              <a:t>Focal length, Aspect ratio, and extrinsic parameters</a:t>
            </a:r>
          </a:p>
          <a:p>
            <a:pPr lvl="1">
              <a:lnSpc>
                <a:spcPct val="80000"/>
              </a:lnSpc>
            </a:pPr>
            <a:r>
              <a:rPr lang="en-US" sz="1900" dirty="0">
                <a:solidFill>
                  <a:srgbClr val="D82204"/>
                </a:solidFill>
              </a:rPr>
              <a:t>Discussion: Why not do all the parameters together?</a:t>
            </a:r>
          </a:p>
          <a:p>
            <a:pPr lvl="1">
              <a:lnSpc>
                <a:spcPct val="80000"/>
              </a:lnSpc>
            </a:pPr>
            <a:endParaRPr lang="en-US" sz="1900" dirty="0">
              <a:solidFill>
                <a:srgbClr val="D82204"/>
              </a:solidFill>
            </a:endParaRPr>
          </a:p>
          <a:p>
            <a:pPr>
              <a:lnSpc>
                <a:spcPct val="80000"/>
              </a:lnSpc>
            </a:pPr>
            <a:r>
              <a:rPr lang="en-US" dirty="0"/>
              <a:t>Projection Matrix Approach (…after-class reading)</a:t>
            </a:r>
          </a:p>
          <a:p>
            <a:pPr lvl="1">
              <a:lnSpc>
                <a:spcPct val="80000"/>
              </a:lnSpc>
            </a:pPr>
            <a:r>
              <a:rPr lang="en-US" sz="1800" dirty="0"/>
              <a:t>Estimating the projection matrix M</a:t>
            </a:r>
          </a:p>
          <a:p>
            <a:pPr lvl="1">
              <a:lnSpc>
                <a:spcPct val="80000"/>
              </a:lnSpc>
            </a:pPr>
            <a:r>
              <a:rPr lang="en-US" sz="1800" dirty="0"/>
              <a:t>Computing the camera parameters from M</a:t>
            </a:r>
          </a:p>
          <a:p>
            <a:pPr lvl="1">
              <a:lnSpc>
                <a:spcPct val="80000"/>
              </a:lnSpc>
            </a:pPr>
            <a:r>
              <a:rPr lang="en-US" sz="1800" dirty="0"/>
              <a:t>Discussion</a:t>
            </a:r>
          </a:p>
          <a:p>
            <a:pPr lvl="1">
              <a:lnSpc>
                <a:spcPct val="80000"/>
              </a:lnSpc>
            </a:pPr>
            <a:endParaRPr lang="en-US" sz="1800" dirty="0"/>
          </a:p>
          <a:p>
            <a:pPr>
              <a:lnSpc>
                <a:spcPct val="80000"/>
              </a:lnSpc>
            </a:pPr>
            <a:r>
              <a:rPr lang="en-US" dirty="0"/>
              <a:t>Comparison and Summary</a:t>
            </a:r>
          </a:p>
          <a:p>
            <a:pPr lvl="1">
              <a:lnSpc>
                <a:spcPct val="80000"/>
              </a:lnSpc>
            </a:pPr>
            <a:r>
              <a:rPr lang="en-US" sz="1800" dirty="0"/>
              <a:t>Any difference?</a:t>
            </a:r>
          </a:p>
        </p:txBody>
      </p:sp>
      <p:sp>
        <p:nvSpPr>
          <p:cNvPr id="4" name="Rectangle 3"/>
          <p:cNvSpPr/>
          <p:nvPr/>
        </p:nvSpPr>
        <p:spPr>
          <a:xfrm>
            <a:off x="6553200" y="17888"/>
            <a:ext cx="2837829" cy="461665"/>
          </a:xfrm>
          <a:prstGeom prst="rect">
            <a:avLst/>
          </a:prstGeom>
        </p:spPr>
        <p:txBody>
          <a:bodyPr wrap="square">
            <a:spAutoFit/>
          </a:bodyPr>
          <a:lstStyle/>
          <a:p>
            <a:r>
              <a:rPr lang="en-US" sz="2400" b="1" dirty="0">
                <a:solidFill>
                  <a:srgbClr val="FF0000"/>
                </a:solidFill>
              </a:rPr>
              <a:t>Computer Vision</a:t>
            </a:r>
          </a:p>
        </p:txBody>
      </p:sp>
    </p:spTree>
    <p:extLst>
      <p:ext uri="{BB962C8B-B14F-4D97-AF65-F5344CB8AC3E}">
        <p14:creationId xmlns:p14="http://schemas.microsoft.com/office/powerpoint/2010/main" val="1591750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533401" y="285750"/>
            <a:ext cx="8572500" cy="609600"/>
          </a:xfrm>
        </p:spPr>
        <p:txBody>
          <a:bodyPr>
            <a:normAutofit fontScale="90000"/>
          </a:bodyPr>
          <a:lstStyle/>
          <a:p>
            <a:r>
              <a:rPr lang="en-US" dirty="0"/>
              <a:t>Stereo Vision</a:t>
            </a:r>
          </a:p>
        </p:txBody>
      </p:sp>
      <p:sp>
        <p:nvSpPr>
          <p:cNvPr id="668676" name="Rectangle 4"/>
          <p:cNvSpPr>
            <a:spLocks noGrp="1" noChangeArrowheads="1"/>
          </p:cNvSpPr>
          <p:nvPr>
            <p:ph type="body" idx="1"/>
          </p:nvPr>
        </p:nvSpPr>
        <p:spPr>
          <a:xfrm>
            <a:off x="609600" y="1219200"/>
            <a:ext cx="7848600" cy="5105400"/>
          </a:xfrm>
          <a:noFill/>
          <a:ln/>
        </p:spPr>
        <p:txBody>
          <a:bodyPr>
            <a:normAutofit/>
          </a:bodyPr>
          <a:lstStyle/>
          <a:p>
            <a:pPr>
              <a:lnSpc>
                <a:spcPct val="90000"/>
              </a:lnSpc>
            </a:pPr>
            <a:r>
              <a:rPr lang="en-US" dirty="0"/>
              <a:t>Problem</a:t>
            </a:r>
          </a:p>
          <a:p>
            <a:pPr lvl="1">
              <a:lnSpc>
                <a:spcPct val="90000"/>
              </a:lnSpc>
            </a:pPr>
            <a:r>
              <a:rPr lang="en-US" sz="1800" dirty="0"/>
              <a:t>Infer 3D structure of a scene from two or more images taken from different viewpoints</a:t>
            </a:r>
            <a:endParaRPr lang="en-US" sz="3400" dirty="0"/>
          </a:p>
          <a:p>
            <a:pPr>
              <a:lnSpc>
                <a:spcPct val="90000"/>
              </a:lnSpc>
            </a:pPr>
            <a:r>
              <a:rPr lang="en-US" dirty="0"/>
              <a:t>Two primary Sub-problems</a:t>
            </a:r>
          </a:p>
          <a:p>
            <a:pPr lvl="1">
              <a:lnSpc>
                <a:spcPct val="90000"/>
              </a:lnSpc>
            </a:pPr>
            <a:r>
              <a:rPr lang="en-US" sz="1800" dirty="0"/>
              <a:t>Correspondence problem (stereo match) -&gt; disparity map</a:t>
            </a:r>
          </a:p>
          <a:p>
            <a:pPr lvl="2">
              <a:lnSpc>
                <a:spcPct val="90000"/>
              </a:lnSpc>
            </a:pPr>
            <a:r>
              <a:rPr lang="en-US" sz="1600" dirty="0"/>
              <a:t>“Similar” instead of “Same”</a:t>
            </a:r>
          </a:p>
          <a:p>
            <a:pPr lvl="2">
              <a:lnSpc>
                <a:spcPct val="90000"/>
              </a:lnSpc>
            </a:pPr>
            <a:r>
              <a:rPr lang="en-US" sz="1600" dirty="0"/>
              <a:t>Occlusion problem: some parts of the scene are visible only  in one eye</a:t>
            </a:r>
          </a:p>
          <a:p>
            <a:pPr lvl="1">
              <a:lnSpc>
                <a:spcPct val="90000"/>
              </a:lnSpc>
            </a:pPr>
            <a:r>
              <a:rPr lang="en-US" sz="1800" dirty="0"/>
              <a:t>Reconstruction problem -&gt; 3D</a:t>
            </a:r>
          </a:p>
          <a:p>
            <a:pPr lvl="2">
              <a:lnSpc>
                <a:spcPct val="90000"/>
              </a:lnSpc>
            </a:pPr>
            <a:r>
              <a:rPr lang="en-US" sz="1600" dirty="0"/>
              <a:t>What we need to know about the cameras’ parameters</a:t>
            </a:r>
          </a:p>
          <a:p>
            <a:pPr lvl="2">
              <a:lnSpc>
                <a:spcPct val="90000"/>
              </a:lnSpc>
            </a:pPr>
            <a:r>
              <a:rPr lang="en-US" sz="1600" dirty="0"/>
              <a:t>Often a stereo calibration problem</a:t>
            </a:r>
          </a:p>
          <a:p>
            <a:pPr>
              <a:lnSpc>
                <a:spcPct val="90000"/>
              </a:lnSpc>
            </a:pPr>
            <a:r>
              <a:rPr lang="en-US" dirty="0"/>
              <a:t>Lectures on Stereo Vision</a:t>
            </a:r>
          </a:p>
          <a:p>
            <a:pPr lvl="1">
              <a:lnSpc>
                <a:spcPct val="90000"/>
              </a:lnSpc>
            </a:pPr>
            <a:r>
              <a:rPr lang="en-US" sz="1800" dirty="0"/>
              <a:t>Stereo Geometry – Epipolar Geometry (*) </a:t>
            </a:r>
          </a:p>
          <a:p>
            <a:pPr lvl="1">
              <a:lnSpc>
                <a:spcPct val="90000"/>
              </a:lnSpc>
            </a:pPr>
            <a:r>
              <a:rPr lang="en-US" sz="1800" dirty="0"/>
              <a:t>Correspondence Problem (*) – Two classes of approaches</a:t>
            </a:r>
          </a:p>
          <a:p>
            <a:pPr lvl="1">
              <a:lnSpc>
                <a:spcPct val="90000"/>
              </a:lnSpc>
            </a:pPr>
            <a:r>
              <a:rPr lang="en-US" sz="1800" dirty="0"/>
              <a:t>3D Reconstruction Problems – Three approaches </a:t>
            </a:r>
          </a:p>
        </p:txBody>
      </p:sp>
      <p:sp>
        <p:nvSpPr>
          <p:cNvPr id="4" name="Rectangle 3"/>
          <p:cNvSpPr/>
          <p:nvPr/>
        </p:nvSpPr>
        <p:spPr>
          <a:xfrm>
            <a:off x="6553200" y="17888"/>
            <a:ext cx="2837829" cy="461665"/>
          </a:xfrm>
          <a:prstGeom prst="rect">
            <a:avLst/>
          </a:prstGeom>
        </p:spPr>
        <p:txBody>
          <a:bodyPr wrap="square">
            <a:spAutoFit/>
          </a:bodyPr>
          <a:lstStyle/>
          <a:p>
            <a:r>
              <a:rPr lang="en-US" sz="2400" b="1" dirty="0">
                <a:solidFill>
                  <a:srgbClr val="FF0000"/>
                </a:solidFill>
              </a:rPr>
              <a:t>Computer Vision</a:t>
            </a:r>
          </a:p>
        </p:txBody>
      </p:sp>
    </p:spTree>
    <p:extLst>
      <p:ext uri="{BB962C8B-B14F-4D97-AF65-F5344CB8AC3E}">
        <p14:creationId xmlns:p14="http://schemas.microsoft.com/office/powerpoint/2010/main" val="193504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457200" y="285750"/>
            <a:ext cx="8648700" cy="609600"/>
          </a:xfrm>
        </p:spPr>
        <p:txBody>
          <a:bodyPr>
            <a:normAutofit fontScale="90000"/>
          </a:bodyPr>
          <a:lstStyle/>
          <a:p>
            <a:r>
              <a:rPr lang="en-US" dirty="0"/>
              <a:t>Visual Motion </a:t>
            </a:r>
          </a:p>
        </p:txBody>
      </p:sp>
      <p:sp>
        <p:nvSpPr>
          <p:cNvPr id="668676" name="Rectangle 4"/>
          <p:cNvSpPr>
            <a:spLocks noGrp="1" noChangeArrowheads="1"/>
          </p:cNvSpPr>
          <p:nvPr>
            <p:ph type="body" idx="1"/>
          </p:nvPr>
        </p:nvSpPr>
        <p:spPr>
          <a:xfrm>
            <a:off x="609600" y="914400"/>
            <a:ext cx="8001000" cy="5791200"/>
          </a:xfrm>
          <a:noFill/>
          <a:ln/>
        </p:spPr>
        <p:txBody>
          <a:bodyPr/>
          <a:lstStyle/>
          <a:p>
            <a:pPr>
              <a:lnSpc>
                <a:spcPct val="90000"/>
              </a:lnSpc>
            </a:pPr>
            <a:r>
              <a:rPr lang="en-US" sz="2000" dirty="0"/>
              <a:t>Problems and Applications</a:t>
            </a:r>
          </a:p>
          <a:p>
            <a:pPr lvl="1">
              <a:lnSpc>
                <a:spcPct val="90000"/>
              </a:lnSpc>
            </a:pPr>
            <a:r>
              <a:rPr lang="en-US" sz="1600" dirty="0"/>
              <a:t>The importance of visual motion</a:t>
            </a:r>
          </a:p>
          <a:p>
            <a:pPr lvl="1">
              <a:lnSpc>
                <a:spcPct val="90000"/>
              </a:lnSpc>
            </a:pPr>
            <a:r>
              <a:rPr lang="en-US" sz="1600" dirty="0"/>
              <a:t>Problem Statement</a:t>
            </a:r>
            <a:endParaRPr lang="en-US" sz="3400" dirty="0"/>
          </a:p>
          <a:p>
            <a:pPr>
              <a:lnSpc>
                <a:spcPct val="90000"/>
              </a:lnSpc>
            </a:pPr>
            <a:r>
              <a:rPr lang="en-US" sz="2000" dirty="0"/>
              <a:t>The Motion Field of Rigid Motion</a:t>
            </a:r>
          </a:p>
          <a:p>
            <a:pPr lvl="1">
              <a:lnSpc>
                <a:spcPct val="90000"/>
              </a:lnSpc>
            </a:pPr>
            <a:r>
              <a:rPr lang="en-US" sz="1600" dirty="0"/>
              <a:t>Basics – Notations and Equations</a:t>
            </a:r>
          </a:p>
          <a:p>
            <a:pPr lvl="1">
              <a:lnSpc>
                <a:spcPct val="90000"/>
              </a:lnSpc>
            </a:pPr>
            <a:r>
              <a:rPr lang="en-US" sz="1600" dirty="0"/>
              <a:t>Three Important Special Cases: Translation, Rotation and Moving Plane</a:t>
            </a:r>
          </a:p>
          <a:p>
            <a:pPr lvl="1">
              <a:lnSpc>
                <a:spcPct val="90000"/>
              </a:lnSpc>
            </a:pPr>
            <a:r>
              <a:rPr lang="en-US" sz="1600" dirty="0"/>
              <a:t>Motion Parallax</a:t>
            </a:r>
          </a:p>
          <a:p>
            <a:pPr>
              <a:lnSpc>
                <a:spcPct val="90000"/>
              </a:lnSpc>
            </a:pPr>
            <a:r>
              <a:rPr lang="en-US" sz="2000" dirty="0"/>
              <a:t>Optical Flow</a:t>
            </a:r>
          </a:p>
          <a:p>
            <a:pPr lvl="1">
              <a:lnSpc>
                <a:spcPct val="90000"/>
              </a:lnSpc>
            </a:pPr>
            <a:r>
              <a:rPr lang="en-US" sz="1600" dirty="0"/>
              <a:t>Optical flow equation and the aperture problem</a:t>
            </a:r>
          </a:p>
          <a:p>
            <a:pPr lvl="1">
              <a:lnSpc>
                <a:spcPct val="90000"/>
              </a:lnSpc>
            </a:pPr>
            <a:r>
              <a:rPr lang="en-US" sz="1600" dirty="0"/>
              <a:t>Estimating optical flow</a:t>
            </a:r>
          </a:p>
          <a:p>
            <a:pPr lvl="1">
              <a:lnSpc>
                <a:spcPct val="90000"/>
              </a:lnSpc>
            </a:pPr>
            <a:r>
              <a:rPr lang="en-US" sz="1600" dirty="0"/>
              <a:t>3D motion &amp; structure from optical flow</a:t>
            </a:r>
          </a:p>
          <a:p>
            <a:pPr>
              <a:lnSpc>
                <a:spcPct val="90000"/>
              </a:lnSpc>
            </a:pPr>
            <a:r>
              <a:rPr lang="en-US" sz="2000" dirty="0"/>
              <a:t>Feature-based Approach</a:t>
            </a:r>
          </a:p>
          <a:p>
            <a:pPr lvl="1">
              <a:lnSpc>
                <a:spcPct val="90000"/>
              </a:lnSpc>
            </a:pPr>
            <a:r>
              <a:rPr lang="en-US" sz="1600" dirty="0"/>
              <a:t>Two-frame algorithm</a:t>
            </a:r>
          </a:p>
          <a:p>
            <a:pPr lvl="1">
              <a:lnSpc>
                <a:spcPct val="90000"/>
              </a:lnSpc>
            </a:pPr>
            <a:r>
              <a:rPr lang="en-US" sz="1600" dirty="0"/>
              <a:t>Multi-frame  algorithm</a:t>
            </a:r>
          </a:p>
          <a:p>
            <a:pPr lvl="1">
              <a:lnSpc>
                <a:spcPct val="90000"/>
              </a:lnSpc>
            </a:pPr>
            <a:r>
              <a:rPr lang="en-US" sz="1600" dirty="0"/>
              <a:t>Structure from motion – Factorization method</a:t>
            </a:r>
          </a:p>
          <a:p>
            <a:pPr>
              <a:lnSpc>
                <a:spcPct val="90000"/>
              </a:lnSpc>
            </a:pPr>
            <a:r>
              <a:rPr lang="en-US" sz="2000" dirty="0"/>
              <a:t>Advanced Topics </a:t>
            </a:r>
          </a:p>
          <a:p>
            <a:pPr lvl="1">
              <a:lnSpc>
                <a:spcPct val="90000"/>
              </a:lnSpc>
            </a:pPr>
            <a:r>
              <a:rPr lang="en-US" sz="1600" dirty="0" err="1"/>
              <a:t>Spatio</a:t>
            </a:r>
            <a:r>
              <a:rPr lang="en-US" sz="1600" dirty="0"/>
              <a:t>-Temporal Image and </a:t>
            </a:r>
            <a:r>
              <a:rPr lang="en-US" sz="1600" dirty="0" err="1"/>
              <a:t>Epipolar</a:t>
            </a:r>
            <a:r>
              <a:rPr lang="en-US" sz="1600" dirty="0"/>
              <a:t> Plane Image</a:t>
            </a:r>
          </a:p>
          <a:p>
            <a:pPr lvl="1">
              <a:lnSpc>
                <a:spcPct val="90000"/>
              </a:lnSpc>
            </a:pPr>
            <a:r>
              <a:rPr lang="en-US" sz="1600" dirty="0"/>
              <a:t>Video </a:t>
            </a:r>
            <a:r>
              <a:rPr lang="en-US" sz="1600" dirty="0" err="1"/>
              <a:t>Mosaicing</a:t>
            </a:r>
            <a:r>
              <a:rPr lang="en-US" sz="1600" dirty="0"/>
              <a:t> and Panorama Generation</a:t>
            </a:r>
          </a:p>
          <a:p>
            <a:pPr lvl="1">
              <a:lnSpc>
                <a:spcPct val="90000"/>
              </a:lnSpc>
            </a:pPr>
            <a:r>
              <a:rPr lang="en-US" sz="1600" dirty="0"/>
              <a:t>Motion-based Segmentation and Layered Representation</a:t>
            </a:r>
          </a:p>
          <a:p>
            <a:pPr lvl="1">
              <a:lnSpc>
                <a:spcPct val="90000"/>
              </a:lnSpc>
            </a:pPr>
            <a:endParaRPr lang="en-US" sz="1600" dirty="0"/>
          </a:p>
        </p:txBody>
      </p:sp>
      <p:sp>
        <p:nvSpPr>
          <p:cNvPr id="4" name="Rectangle 3"/>
          <p:cNvSpPr/>
          <p:nvPr/>
        </p:nvSpPr>
        <p:spPr>
          <a:xfrm>
            <a:off x="6553200" y="0"/>
            <a:ext cx="2837829" cy="461665"/>
          </a:xfrm>
          <a:prstGeom prst="rect">
            <a:avLst/>
          </a:prstGeom>
        </p:spPr>
        <p:txBody>
          <a:bodyPr wrap="square">
            <a:spAutoFit/>
          </a:bodyPr>
          <a:lstStyle/>
          <a:p>
            <a:r>
              <a:rPr lang="en-US" sz="2400" b="1" dirty="0">
                <a:solidFill>
                  <a:srgbClr val="FF0000"/>
                </a:solidFill>
              </a:rPr>
              <a:t>Computer Vision</a:t>
            </a:r>
          </a:p>
        </p:txBody>
      </p:sp>
    </p:spTree>
    <p:extLst>
      <p:ext uri="{BB962C8B-B14F-4D97-AF65-F5344CB8AC3E}">
        <p14:creationId xmlns:p14="http://schemas.microsoft.com/office/powerpoint/2010/main" val="1294528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882</Words>
  <Application>Microsoft Macintosh PowerPoint</Application>
  <PresentationFormat>On-screen Show (4:3)</PresentationFormat>
  <Paragraphs>141</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Zapf Dingbats</vt:lpstr>
      <vt:lpstr>Arial</vt:lpstr>
      <vt:lpstr>Calibri</vt:lpstr>
      <vt:lpstr>Office Theme</vt:lpstr>
      <vt:lpstr>CSc 471 Computer Vision</vt:lpstr>
      <vt:lpstr>Types of Questions (40% to Final)</vt:lpstr>
      <vt:lpstr>Course Outline</vt:lpstr>
      <vt:lpstr>Image Formation</vt:lpstr>
      <vt:lpstr>Feature Extraction</vt:lpstr>
      <vt:lpstr>Camera Models</vt:lpstr>
      <vt:lpstr>Camera Calibration</vt:lpstr>
      <vt:lpstr>Stereo Vision</vt:lpstr>
      <vt:lpstr>Visual Motion </vt:lpstr>
      <vt:lpstr>Types of Questions (40% to 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I6716 Computer Vision</dc:title>
  <dc:creator/>
  <cp:lastModifiedBy>Zhigang Zhu</cp:lastModifiedBy>
  <cp:revision>87</cp:revision>
  <dcterms:created xsi:type="dcterms:W3CDTF">2006-08-16T00:00:00Z</dcterms:created>
  <dcterms:modified xsi:type="dcterms:W3CDTF">2022-04-04T01:56:32Z</dcterms:modified>
</cp:coreProperties>
</file>