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80" r:id="rId2"/>
    <p:sldId id="263" r:id="rId3"/>
    <p:sldId id="272" r:id="rId4"/>
    <p:sldId id="273" r:id="rId5"/>
    <p:sldId id="271" r:id="rId6"/>
    <p:sldId id="270" r:id="rId7"/>
    <p:sldId id="264" r:id="rId8"/>
    <p:sldId id="265" r:id="rId9"/>
    <p:sldId id="266" r:id="rId10"/>
    <p:sldId id="267" r:id="rId11"/>
    <p:sldId id="282" r:id="rId12"/>
    <p:sldId id="284" r:id="rId13"/>
    <p:sldId id="283" r:id="rId14"/>
    <p:sldId id="278" r:id="rId15"/>
    <p:sldId id="310" r:id="rId16"/>
    <p:sldId id="275" r:id="rId17"/>
    <p:sldId id="277" r:id="rId18"/>
    <p:sldId id="311" r:id="rId19"/>
  </p:sldIdLst>
  <p:sldSz cx="12192000" cy="6858000"/>
  <p:notesSz cx="6858000" cy="9144000"/>
  <p:embeddedFontLst>
    <p:embeddedFont>
      <p:font typeface="Lato" panose="020F0502020204030203" pitchFamily="34" charset="0"/>
      <p:regular r:id="rId21"/>
      <p:bold r:id="rId22"/>
      <p:italic r:id="rId23"/>
      <p:boldItalic r:id="rId24"/>
    </p:embeddedFont>
    <p:embeddedFont>
      <p:font typeface="Raleway" pitchFamily="2" charset="77"/>
      <p:regular r:id="rId25"/>
      <p:bold r:id="rId26"/>
      <p:italic r:id="rId27"/>
      <p:boldItalic r:id="rId28"/>
    </p:embeddedFont>
    <p:embeddedFont>
      <p:font typeface="Source Sans Pro" panose="020B05030304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795A51-6C3E-4764-9F29-EC4A54220FD5}">
  <a:tblStyle styleId="{98795A51-6C3E-4764-9F29-EC4A54220F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1"/>
    <p:restoredTop sz="94562"/>
  </p:normalViewPr>
  <p:slideViewPr>
    <p:cSldViewPr snapToGrid="0" snapToObjects="1">
      <p:cViewPr varScale="1">
        <p:scale>
          <a:sx n="108" d="100"/>
          <a:sy n="108" d="100"/>
        </p:scale>
        <p:origin x="592" y="19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8783893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63edfc76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63edfc76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5059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63edfc76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63edfc76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dt" sz="quarter" idx="1"/>
          </p:nvPr>
        </p:nvSpPr>
        <p:spPr>
          <a:xfrm>
            <a:off x="3884414" y="1"/>
            <a:ext cx="2972098" cy="456595"/>
          </a:xfrm>
          <a:prstGeom prst="rect">
            <a:avLst/>
          </a:prstGeom>
          <a:noFill/>
        </p:spPr>
        <p:txBody>
          <a:bodyPr lIns="86493" tIns="43247" rIns="86493" bIns="43247"/>
          <a:lstStyle/>
          <a:p>
            <a:fld id="{D88A824C-DBAD-4466-BB60-1BAF24124BC8}" type="datetime1">
              <a:rPr lang="en-US" smtClean="0"/>
              <a:pPr/>
              <a:t>8/29/22</a:t>
            </a:fld>
            <a:endParaRPr lang="en-US"/>
          </a:p>
        </p:txBody>
      </p:sp>
      <p:sp>
        <p:nvSpPr>
          <p:cNvPr id="66563" name="Rectangle 7"/>
          <p:cNvSpPr>
            <a:spLocks noGrp="1" noChangeArrowheads="1"/>
          </p:cNvSpPr>
          <p:nvPr>
            <p:ph type="sldNum" sz="quarter" idx="5"/>
          </p:nvPr>
        </p:nvSpPr>
        <p:spPr>
          <a:xfrm>
            <a:off x="3884414" y="8685894"/>
            <a:ext cx="2972098" cy="456595"/>
          </a:xfrm>
          <a:prstGeom prst="rect">
            <a:avLst/>
          </a:prstGeom>
          <a:noFill/>
        </p:spPr>
        <p:txBody>
          <a:bodyPr lIns="86493" tIns="43247" rIns="86493" bIns="43247"/>
          <a:lstStyle/>
          <a:p>
            <a:fld id="{D59FCB70-F075-4E7C-87BF-5A70014614F2}" type="slidenum">
              <a:rPr lang="en-US" smtClean="0"/>
              <a:pPr/>
              <a:t>6</a:t>
            </a:fld>
            <a:endParaRPr lang="en-US"/>
          </a:p>
        </p:txBody>
      </p:sp>
      <p:sp>
        <p:nvSpPr>
          <p:cNvPr id="66564" name="Rectangle 2"/>
          <p:cNvSpPr>
            <a:spLocks noGrp="1" noRot="1" noChangeAspect="1" noChangeArrowheads="1" noTextEdit="1"/>
          </p:cNvSpPr>
          <p:nvPr>
            <p:ph type="sldImg"/>
          </p:nvPr>
        </p:nvSpPr>
        <p:spPr>
          <a:xfrm>
            <a:off x="382588" y="688975"/>
            <a:ext cx="6092825" cy="3427413"/>
          </a:xfrm>
          <a:ln/>
        </p:spPr>
      </p:sp>
      <p:sp>
        <p:nvSpPr>
          <p:cNvPr id="66565" name="Rectangle 3"/>
          <p:cNvSpPr>
            <a:spLocks noGrp="1" noChangeArrowheads="1"/>
          </p:cNvSpPr>
          <p:nvPr>
            <p:ph type="body" idx="1"/>
          </p:nvPr>
        </p:nvSpPr>
        <p:spPr>
          <a:xfrm>
            <a:off x="914816" y="4343401"/>
            <a:ext cx="5028370" cy="4111668"/>
          </a:xfrm>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63edfc76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63edfc76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63edfc7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63edfc7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63edfc76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63edfc76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63edfc76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63edfc76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6758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039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11" name="Google Shape;11;p2"/>
          <p:cNvSpPr txBox="1">
            <a:spLocks noGrp="1"/>
          </p:cNvSpPr>
          <p:nvPr>
            <p:ph type="ctrTitle"/>
          </p:nvPr>
        </p:nvSpPr>
        <p:spPr>
          <a:xfrm>
            <a:off x="647833" y="352633"/>
            <a:ext cx="10911600" cy="1964800"/>
          </a:xfrm>
          <a:prstGeom prst="rect">
            <a:avLst/>
          </a:prstGeom>
        </p:spPr>
        <p:txBody>
          <a:bodyPr spcFirstLastPara="1" wrap="square" lIns="91425" tIns="91425" rIns="91425" bIns="91425" anchor="b" anchorCtr="0"/>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12" name="Google Shape;12;p2"/>
          <p:cNvSpPr txBox="1">
            <a:spLocks noGrp="1"/>
          </p:cNvSpPr>
          <p:nvPr>
            <p:ph type="subTitle" idx="1"/>
          </p:nvPr>
        </p:nvSpPr>
        <p:spPr>
          <a:xfrm>
            <a:off x="647833" y="2317433"/>
            <a:ext cx="10911600" cy="1148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2400"/>
              <a:buNone/>
              <a:defRPr sz="3200"/>
            </a:lvl1pPr>
            <a:lvl2pPr lvl="1">
              <a:lnSpc>
                <a:spcPct val="100000"/>
              </a:lnSpc>
              <a:spcBef>
                <a:spcPts val="0"/>
              </a:spcBef>
              <a:spcAft>
                <a:spcPts val="0"/>
              </a:spcAft>
              <a:buSzPts val="2400"/>
              <a:buNone/>
              <a:defRPr sz="3200"/>
            </a:lvl2pPr>
            <a:lvl3pPr lvl="2">
              <a:lnSpc>
                <a:spcPct val="100000"/>
              </a:lnSpc>
              <a:spcBef>
                <a:spcPts val="0"/>
              </a:spcBef>
              <a:spcAft>
                <a:spcPts val="0"/>
              </a:spcAft>
              <a:buSzPts val="2400"/>
              <a:buNone/>
              <a:defRPr sz="3200"/>
            </a:lvl3pPr>
            <a:lvl4pPr lvl="3">
              <a:lnSpc>
                <a:spcPct val="100000"/>
              </a:lnSpc>
              <a:spcBef>
                <a:spcPts val="0"/>
              </a:spcBef>
              <a:spcAft>
                <a:spcPts val="0"/>
              </a:spcAft>
              <a:buSzPts val="2400"/>
              <a:buNone/>
              <a:defRPr sz="3200"/>
            </a:lvl4pPr>
            <a:lvl5pPr lvl="4">
              <a:lnSpc>
                <a:spcPct val="100000"/>
              </a:lnSpc>
              <a:spcBef>
                <a:spcPts val="0"/>
              </a:spcBef>
              <a:spcAft>
                <a:spcPts val="0"/>
              </a:spcAft>
              <a:buSzPts val="2400"/>
              <a:buNone/>
              <a:defRPr sz="3200"/>
            </a:lvl5pPr>
            <a:lvl6pPr lvl="5">
              <a:lnSpc>
                <a:spcPct val="100000"/>
              </a:lnSpc>
              <a:spcBef>
                <a:spcPts val="0"/>
              </a:spcBef>
              <a:spcAft>
                <a:spcPts val="0"/>
              </a:spcAft>
              <a:buSzPts val="2400"/>
              <a:buNone/>
              <a:defRPr sz="3200"/>
            </a:lvl6pPr>
            <a:lvl7pPr lvl="6">
              <a:lnSpc>
                <a:spcPct val="100000"/>
              </a:lnSpc>
              <a:spcBef>
                <a:spcPts val="0"/>
              </a:spcBef>
              <a:spcAft>
                <a:spcPts val="0"/>
              </a:spcAft>
              <a:buSzPts val="2400"/>
              <a:buNone/>
              <a:defRPr sz="3200"/>
            </a:lvl7pPr>
            <a:lvl8pPr lvl="7">
              <a:lnSpc>
                <a:spcPct val="100000"/>
              </a:lnSpc>
              <a:spcBef>
                <a:spcPts val="0"/>
              </a:spcBef>
              <a:spcAft>
                <a:spcPts val="0"/>
              </a:spcAft>
              <a:buSzPts val="2400"/>
              <a:buNone/>
              <a:defRPr sz="3200"/>
            </a:lvl8pPr>
            <a:lvl9pPr lvl="8">
              <a:lnSpc>
                <a:spcPct val="100000"/>
              </a:lnSpc>
              <a:spcBef>
                <a:spcPts val="0"/>
              </a:spcBef>
              <a:spcAft>
                <a:spcPts val="0"/>
              </a:spcAft>
              <a:buSzPts val="2400"/>
              <a:buNone/>
              <a:defRPr sz="3200"/>
            </a:lvl9pPr>
          </a:lstStyle>
          <a:p>
            <a:endParaRPr/>
          </a:p>
        </p:txBody>
      </p:sp>
      <p:sp>
        <p:nvSpPr>
          <p:cNvPr id="13" name="Google Shape;13;p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219200" y="0"/>
            <a:ext cx="9753600" cy="990599"/>
          </a:xfrm>
          <a:prstGeom prst="rect">
            <a:avLst/>
          </a:prstGeom>
          <a:noFill/>
          <a:ln>
            <a:noFill/>
          </a:ln>
        </p:spPr>
        <p:txBody>
          <a:bodyPr lIns="91425" tIns="91425" rIns="91425" bIns="91425" anchor="ctr" anchorCtr="0"/>
          <a:lstStyle>
            <a:lvl1pPr algn="ctr" rtl="0">
              <a:spcBef>
                <a:spcPts val="0"/>
              </a:spcBef>
              <a:buClr>
                <a:srgbClr val="000099"/>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body" idx="1"/>
          </p:nvPr>
        </p:nvSpPr>
        <p:spPr>
          <a:xfrm>
            <a:off x="508002" y="1295401"/>
            <a:ext cx="11175999" cy="4525963"/>
          </a:xfrm>
          <a:prstGeom prst="rect">
            <a:avLst/>
          </a:prstGeom>
          <a:noFill/>
          <a:ln>
            <a:noFill/>
          </a:ln>
        </p:spPr>
        <p:txBody>
          <a:bodyPr lIns="91425" tIns="91425" rIns="91425" bIns="91425" anchor="t" anchorCtr="0"/>
          <a:lstStyle>
            <a:lvl1pPr marL="457189" indent="-220128" algn="l" rtl="0">
              <a:spcBef>
                <a:spcPts val="800"/>
              </a:spcBef>
              <a:buClr>
                <a:schemeClr val="dk1"/>
              </a:buClr>
              <a:buFont typeface="Arial"/>
              <a:buChar char="•"/>
              <a:defRPr/>
            </a:lvl1pPr>
            <a:lvl2pPr marL="990575" indent="-177796" algn="l" rtl="0">
              <a:spcBef>
                <a:spcPts val="800"/>
              </a:spcBef>
              <a:buClr>
                <a:schemeClr val="dk1"/>
              </a:buClr>
              <a:buFont typeface="Arial"/>
              <a:buChar char="–"/>
              <a:defRPr/>
            </a:lvl2pPr>
            <a:lvl3pPr marL="1375799" indent="-156629" algn="l" rtl="0">
              <a:spcBef>
                <a:spcPts val="800"/>
              </a:spcBef>
              <a:buClr>
                <a:schemeClr val="dk1"/>
              </a:buClr>
              <a:buFont typeface="Arial"/>
              <a:buChar char="•"/>
              <a:defRPr/>
            </a:lvl3pPr>
            <a:lvl4pPr marL="1828754" indent="-220128" algn="l" rtl="0">
              <a:spcBef>
                <a:spcPts val="800"/>
              </a:spcBef>
              <a:buClr>
                <a:schemeClr val="dk1"/>
              </a:buClr>
              <a:buFont typeface="Arial"/>
              <a:buChar char="–"/>
              <a:defRPr/>
            </a:lvl4pPr>
            <a:lvl5pPr marL="2203396" indent="-222245" algn="l" rtl="0">
              <a:spcBef>
                <a:spcPts val="800"/>
              </a:spcBef>
              <a:buClr>
                <a:schemeClr val="dk1"/>
              </a:buClr>
              <a:buFont typeface="Arial"/>
              <a:buChar char="»"/>
              <a:defRPr/>
            </a:lvl5pPr>
            <a:lvl6pPr marL="3352716" indent="-135463" algn="l" rtl="0">
              <a:spcBef>
                <a:spcPts val="533"/>
              </a:spcBef>
              <a:buClr>
                <a:schemeClr val="dk1"/>
              </a:buClr>
              <a:buFont typeface="Arial"/>
              <a:buChar char="•"/>
              <a:defRPr/>
            </a:lvl6pPr>
            <a:lvl7pPr marL="3962301" indent="-135463" algn="l" rtl="0">
              <a:spcBef>
                <a:spcPts val="533"/>
              </a:spcBef>
              <a:buClr>
                <a:schemeClr val="dk1"/>
              </a:buClr>
              <a:buFont typeface="Arial"/>
              <a:buChar char="•"/>
              <a:defRPr/>
            </a:lvl7pPr>
            <a:lvl8pPr marL="4571886" indent="-135463" algn="l" rtl="0">
              <a:spcBef>
                <a:spcPts val="533"/>
              </a:spcBef>
              <a:buClr>
                <a:schemeClr val="dk1"/>
              </a:buClr>
              <a:buFont typeface="Arial"/>
              <a:buChar char="•"/>
              <a:defRPr/>
            </a:lvl8pPr>
            <a:lvl9pPr marL="5181470" indent="-135463" algn="l" rtl="0">
              <a:spcBef>
                <a:spcPts val="533"/>
              </a:spcBef>
              <a:buClr>
                <a:schemeClr val="dk1"/>
              </a:buClr>
              <a:buFont typeface="Arial"/>
              <a:buChar char="•"/>
              <a:defRPr/>
            </a:lvl9pPr>
          </a:lstStyle>
          <a:p>
            <a:endParaRPr/>
          </a:p>
        </p:txBody>
      </p:sp>
      <p:sp>
        <p:nvSpPr>
          <p:cNvPr id="28" name="Shape 28"/>
          <p:cNvSpPr txBox="1">
            <a:spLocks noGrp="1"/>
          </p:cNvSpPr>
          <p:nvPr>
            <p:ph type="ftr" idx="11"/>
          </p:nvPr>
        </p:nvSpPr>
        <p:spPr>
          <a:xfrm>
            <a:off x="4165600" y="6492879"/>
            <a:ext cx="3860800" cy="365125"/>
          </a:xfrm>
          <a:prstGeom prst="rect">
            <a:avLst/>
          </a:prstGeom>
          <a:noFill/>
          <a:ln>
            <a:noFill/>
          </a:ln>
        </p:spPr>
        <p:txBody>
          <a:bodyPr lIns="91425" tIns="91425" rIns="91425" bIns="91425" anchor="ctr" anchorCtr="0"/>
          <a:lstStyle>
            <a:lvl1pPr marL="0" marR="0" indent="0" algn="ctr" rtl="0">
              <a:spcBef>
                <a:spcPts val="0"/>
              </a:spcBef>
              <a:defRPr/>
            </a:lvl1pPr>
            <a:lvl2pPr marL="609585" marR="0" indent="0" algn="l" rtl="0">
              <a:spcBef>
                <a:spcPts val="0"/>
              </a:spcBef>
              <a:defRPr/>
            </a:lvl2pPr>
            <a:lvl3pPr marL="1219170" marR="0" indent="0" algn="l" rtl="0">
              <a:spcBef>
                <a:spcPts val="0"/>
              </a:spcBef>
              <a:defRPr/>
            </a:lvl3pPr>
            <a:lvl4pPr marL="1828754" marR="0" indent="0" algn="l" rtl="0">
              <a:spcBef>
                <a:spcPts val="0"/>
              </a:spcBef>
              <a:defRPr/>
            </a:lvl4pPr>
            <a:lvl5pPr marL="2438339" marR="0" indent="0" algn="l" rtl="0">
              <a:spcBef>
                <a:spcPts val="0"/>
              </a:spcBef>
              <a:defRPr/>
            </a:lvl5pPr>
            <a:lvl6pPr marL="3047924" marR="0" indent="0" algn="l" rtl="0">
              <a:spcBef>
                <a:spcPts val="0"/>
              </a:spcBef>
              <a:defRPr/>
            </a:lvl6pPr>
            <a:lvl7pPr marL="3657509" marR="0" indent="0" algn="l" rtl="0">
              <a:spcBef>
                <a:spcPts val="0"/>
              </a:spcBef>
              <a:defRPr/>
            </a:lvl7pPr>
            <a:lvl8pPr marL="4267093" marR="0" indent="0" algn="l" rtl="0">
              <a:spcBef>
                <a:spcPts val="0"/>
              </a:spcBef>
              <a:defRPr/>
            </a:lvl8pPr>
            <a:lvl9pPr marL="4876678" marR="0" indent="0" algn="l" rtl="0">
              <a:spcBef>
                <a:spcPts val="0"/>
              </a:spcBef>
              <a:defRPr/>
            </a:lvl9pPr>
          </a:lstStyle>
          <a:p>
            <a:endParaRPr/>
          </a:p>
        </p:txBody>
      </p:sp>
    </p:spTree>
    <p:extLst>
      <p:ext uri="{BB962C8B-B14F-4D97-AF65-F5344CB8AC3E}">
        <p14:creationId xmlns:p14="http://schemas.microsoft.com/office/powerpoint/2010/main" val="361353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16" name="Google Shape;16;p3"/>
          <p:cNvSpPr txBox="1">
            <a:spLocks noGrp="1"/>
          </p:cNvSpPr>
          <p:nvPr>
            <p:ph type="title"/>
          </p:nvPr>
        </p:nvSpPr>
        <p:spPr>
          <a:xfrm>
            <a:off x="647833" y="2286000"/>
            <a:ext cx="10911600" cy="1047600"/>
          </a:xfrm>
          <a:prstGeom prst="rect">
            <a:avLst/>
          </a:prstGeom>
        </p:spPr>
        <p:txBody>
          <a:bodyPr spcFirstLastPara="1" wrap="square" lIns="91425" tIns="91425" rIns="91425" bIns="91425" anchor="b" anchorCtr="0"/>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17" name="Google Shape;17;p3"/>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15600" y="593367"/>
            <a:ext cx="11360800" cy="831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dirty="0"/>
          </a:p>
        </p:txBody>
      </p:sp>
      <p:sp>
        <p:nvSpPr>
          <p:cNvPr id="21" name="Google Shape;21;p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15600" y="593367"/>
            <a:ext cx="11360800" cy="831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5" name="Google Shape;25;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6" name="Google Shape;26;p5"/>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2" name="Google Shape;32;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3" name="Google Shape;33;p7"/>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653667" y="701800"/>
            <a:ext cx="7472000" cy="54544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6400">
                <a:solidFill>
                  <a:schemeClr val="lt1"/>
                </a:solidFill>
              </a:defRPr>
            </a:lvl1pPr>
            <a:lvl2pPr lvl="1">
              <a:spcBef>
                <a:spcPts val="0"/>
              </a:spcBef>
              <a:spcAft>
                <a:spcPts val="0"/>
              </a:spcAft>
              <a:buClr>
                <a:schemeClr val="lt1"/>
              </a:buClr>
              <a:buSzPts val="4800"/>
              <a:buNone/>
              <a:defRPr sz="6400">
                <a:solidFill>
                  <a:schemeClr val="lt1"/>
                </a:solidFill>
              </a:defRPr>
            </a:lvl2pPr>
            <a:lvl3pPr lvl="2">
              <a:spcBef>
                <a:spcPts val="0"/>
              </a:spcBef>
              <a:spcAft>
                <a:spcPts val="0"/>
              </a:spcAft>
              <a:buClr>
                <a:schemeClr val="lt1"/>
              </a:buClr>
              <a:buSzPts val="4800"/>
              <a:buNone/>
              <a:defRPr sz="6400">
                <a:solidFill>
                  <a:schemeClr val="lt1"/>
                </a:solidFill>
              </a:defRPr>
            </a:lvl3pPr>
            <a:lvl4pPr lvl="3">
              <a:spcBef>
                <a:spcPts val="0"/>
              </a:spcBef>
              <a:spcAft>
                <a:spcPts val="0"/>
              </a:spcAft>
              <a:buClr>
                <a:schemeClr val="lt1"/>
              </a:buClr>
              <a:buSzPts val="4800"/>
              <a:buNone/>
              <a:defRPr sz="6400">
                <a:solidFill>
                  <a:schemeClr val="lt1"/>
                </a:solidFill>
              </a:defRPr>
            </a:lvl4pPr>
            <a:lvl5pPr lvl="4">
              <a:spcBef>
                <a:spcPts val="0"/>
              </a:spcBef>
              <a:spcAft>
                <a:spcPts val="0"/>
              </a:spcAft>
              <a:buClr>
                <a:schemeClr val="lt1"/>
              </a:buClr>
              <a:buSzPts val="4800"/>
              <a:buNone/>
              <a:defRPr sz="6400">
                <a:solidFill>
                  <a:schemeClr val="lt1"/>
                </a:solidFill>
              </a:defRPr>
            </a:lvl5pPr>
            <a:lvl6pPr lvl="5">
              <a:spcBef>
                <a:spcPts val="0"/>
              </a:spcBef>
              <a:spcAft>
                <a:spcPts val="0"/>
              </a:spcAft>
              <a:buClr>
                <a:schemeClr val="lt1"/>
              </a:buClr>
              <a:buSzPts val="4800"/>
              <a:buNone/>
              <a:defRPr sz="6400">
                <a:solidFill>
                  <a:schemeClr val="lt1"/>
                </a:solidFill>
              </a:defRPr>
            </a:lvl6pPr>
            <a:lvl7pPr lvl="6">
              <a:spcBef>
                <a:spcPts val="0"/>
              </a:spcBef>
              <a:spcAft>
                <a:spcPts val="0"/>
              </a:spcAft>
              <a:buClr>
                <a:schemeClr val="lt1"/>
              </a:buClr>
              <a:buSzPts val="4800"/>
              <a:buNone/>
              <a:defRPr sz="6400">
                <a:solidFill>
                  <a:schemeClr val="lt1"/>
                </a:solidFill>
              </a:defRPr>
            </a:lvl7pPr>
            <a:lvl8pPr lvl="7">
              <a:spcBef>
                <a:spcPts val="0"/>
              </a:spcBef>
              <a:spcAft>
                <a:spcPts val="0"/>
              </a:spcAft>
              <a:buClr>
                <a:schemeClr val="lt1"/>
              </a:buClr>
              <a:buSzPts val="4800"/>
              <a:buNone/>
              <a:defRPr sz="6400">
                <a:solidFill>
                  <a:schemeClr val="lt1"/>
                </a:solidFill>
              </a:defRPr>
            </a:lvl8pPr>
            <a:lvl9pPr lvl="8">
              <a:spcBef>
                <a:spcPts val="0"/>
              </a:spcBef>
              <a:spcAft>
                <a:spcPts val="0"/>
              </a:spcAft>
              <a:buClr>
                <a:schemeClr val="lt1"/>
              </a:buClr>
              <a:buSzPts val="4800"/>
              <a:buNone/>
              <a:defRPr sz="6400">
                <a:solidFill>
                  <a:schemeClr val="lt1"/>
                </a:solidFill>
              </a:defRPr>
            </a:lvl9pPr>
          </a:lstStyle>
          <a:p>
            <a:endParaRPr/>
          </a:p>
        </p:txBody>
      </p:sp>
      <p:sp>
        <p:nvSpPr>
          <p:cNvPr id="36" name="Google Shape;36;p8"/>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lstStyle>
            <a:lvl1pPr marL="609585" lvl="0" indent="-304792">
              <a:lnSpc>
                <a:spcPct val="100000"/>
              </a:lnSpc>
              <a:spcBef>
                <a:spcPts val="0"/>
              </a:spcBef>
              <a:spcAft>
                <a:spcPts val="0"/>
              </a:spcAft>
              <a:buSzPts val="2100"/>
              <a:buNone/>
              <a:defRPr sz="2800"/>
            </a:lvl1pPr>
          </a:lstStyle>
          <a:p>
            <a:endParaRPr/>
          </a:p>
        </p:txBody>
      </p:sp>
      <p:sp>
        <p:nvSpPr>
          <p:cNvPr id="46" name="Google Shape;46;p10"/>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49" name="Google Shape;49;p11"/>
          <p:cNvSpPr txBox="1">
            <a:spLocks noGrp="1"/>
          </p:cNvSpPr>
          <p:nvPr>
            <p:ph type="title" hasCustomPrompt="1"/>
          </p:nvPr>
        </p:nvSpPr>
        <p:spPr>
          <a:xfrm>
            <a:off x="415600" y="990668"/>
            <a:ext cx="11360800" cy="2675200"/>
          </a:xfrm>
          <a:prstGeom prst="rect">
            <a:avLst/>
          </a:prstGeom>
        </p:spPr>
        <p:txBody>
          <a:bodyPr spcFirstLastPara="1" wrap="square" lIns="91425" tIns="91425" rIns="91425" bIns="91425" anchor="b" anchorCtr="0"/>
          <a:lstStyle>
            <a:lvl1pPr lvl="0" algn="ctr">
              <a:spcBef>
                <a:spcPts val="0"/>
              </a:spcBef>
              <a:spcAft>
                <a:spcPts val="0"/>
              </a:spcAft>
              <a:buSzPts val="12000"/>
              <a:buFont typeface="Source Sans Pro"/>
              <a:buNone/>
              <a:defRPr sz="16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6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6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6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6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6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6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6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6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415600" y="3793576"/>
            <a:ext cx="11360800" cy="1734400"/>
          </a:xfrm>
          <a:prstGeom prst="rect">
            <a:avLst/>
          </a:prstGeom>
        </p:spPr>
        <p:txBody>
          <a:bodyPr spcFirstLastPara="1" wrap="square" lIns="91425" tIns="91425" rIns="91425" bIns="91425" anchor="t" anchorCtr="0"/>
          <a:lstStyle>
            <a:lvl1pPr marL="609585" lvl="0" indent="-457189" algn="ctr">
              <a:spcBef>
                <a:spcPts val="0"/>
              </a:spcBef>
              <a:spcAft>
                <a:spcPts val="0"/>
              </a:spcAft>
              <a:buClr>
                <a:schemeClr val="lt1"/>
              </a:buClr>
              <a:buSzPts val="1800"/>
              <a:buChar char="●"/>
              <a:defRPr>
                <a:solidFill>
                  <a:schemeClr val="lt1"/>
                </a:solidFill>
              </a:defRPr>
            </a:lvl1pPr>
            <a:lvl2pPr marL="1219170" lvl="1" indent="-423323" algn="ctr">
              <a:spcBef>
                <a:spcPts val="2133"/>
              </a:spcBef>
              <a:spcAft>
                <a:spcPts val="0"/>
              </a:spcAft>
              <a:buClr>
                <a:schemeClr val="lt1"/>
              </a:buClr>
              <a:buSzPts val="1400"/>
              <a:buChar char="○"/>
              <a:defRPr>
                <a:solidFill>
                  <a:schemeClr val="lt1"/>
                </a:solidFill>
              </a:defRPr>
            </a:lvl2pPr>
            <a:lvl3pPr marL="1828754" lvl="2" indent="-423323" algn="ctr">
              <a:spcBef>
                <a:spcPts val="2133"/>
              </a:spcBef>
              <a:spcAft>
                <a:spcPts val="0"/>
              </a:spcAft>
              <a:buClr>
                <a:schemeClr val="lt1"/>
              </a:buClr>
              <a:buSzPts val="1400"/>
              <a:buChar char="■"/>
              <a:defRPr>
                <a:solidFill>
                  <a:schemeClr val="lt1"/>
                </a:solidFill>
              </a:defRPr>
            </a:lvl3pPr>
            <a:lvl4pPr marL="2438339" lvl="3" indent="-423323" algn="ctr">
              <a:spcBef>
                <a:spcPts val="2133"/>
              </a:spcBef>
              <a:spcAft>
                <a:spcPts val="0"/>
              </a:spcAft>
              <a:buClr>
                <a:schemeClr val="lt1"/>
              </a:buClr>
              <a:buSzPts val="1400"/>
              <a:buChar char="●"/>
              <a:defRPr>
                <a:solidFill>
                  <a:schemeClr val="lt1"/>
                </a:solidFill>
              </a:defRPr>
            </a:lvl4pPr>
            <a:lvl5pPr marL="3047924" lvl="4" indent="-423323" algn="ctr">
              <a:spcBef>
                <a:spcPts val="2133"/>
              </a:spcBef>
              <a:spcAft>
                <a:spcPts val="0"/>
              </a:spcAft>
              <a:buClr>
                <a:schemeClr val="lt1"/>
              </a:buClr>
              <a:buSzPts val="1400"/>
              <a:buChar char="○"/>
              <a:defRPr>
                <a:solidFill>
                  <a:schemeClr val="lt1"/>
                </a:solidFill>
              </a:defRPr>
            </a:lvl5pPr>
            <a:lvl6pPr marL="3657509" lvl="5" indent="-423323" algn="ctr">
              <a:spcBef>
                <a:spcPts val="2133"/>
              </a:spcBef>
              <a:spcAft>
                <a:spcPts val="0"/>
              </a:spcAft>
              <a:buClr>
                <a:schemeClr val="lt1"/>
              </a:buClr>
              <a:buSzPts val="1400"/>
              <a:buChar char="■"/>
              <a:defRPr>
                <a:solidFill>
                  <a:schemeClr val="lt1"/>
                </a:solidFill>
              </a:defRPr>
            </a:lvl6pPr>
            <a:lvl7pPr marL="4267093" lvl="6" indent="-423323" algn="ctr">
              <a:spcBef>
                <a:spcPts val="2133"/>
              </a:spcBef>
              <a:spcAft>
                <a:spcPts val="0"/>
              </a:spcAft>
              <a:buClr>
                <a:schemeClr val="lt1"/>
              </a:buClr>
              <a:buSzPts val="1400"/>
              <a:buChar char="●"/>
              <a:defRPr>
                <a:solidFill>
                  <a:schemeClr val="lt1"/>
                </a:solidFill>
              </a:defRPr>
            </a:lvl7pPr>
            <a:lvl8pPr marL="4876678" lvl="7" indent="-423323" algn="ctr">
              <a:spcBef>
                <a:spcPts val="2133"/>
              </a:spcBef>
              <a:spcAft>
                <a:spcPts val="0"/>
              </a:spcAft>
              <a:buClr>
                <a:schemeClr val="lt1"/>
              </a:buClr>
              <a:buSzPts val="1400"/>
              <a:buChar char="○"/>
              <a:defRPr>
                <a:solidFill>
                  <a:schemeClr val="lt1"/>
                </a:solidFill>
              </a:defRPr>
            </a:lvl8pPr>
            <a:lvl9pPr marL="5486263" lvl="8" indent="-423323" algn="ctr">
              <a:spcBef>
                <a:spcPts val="2133"/>
              </a:spcBef>
              <a:spcAft>
                <a:spcPts val="2133"/>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8312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dirty="0"/>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lang="en-US" dirty="0"/>
          </a:p>
          <a:p>
            <a:pPr lvl="1"/>
            <a:endParaRPr lang="en-US" dirty="0"/>
          </a:p>
          <a:p>
            <a:pPr lvl="2"/>
            <a:endParaRPr dirty="0"/>
          </a:p>
        </p:txBody>
      </p:sp>
      <p:sp>
        <p:nvSpPr>
          <p:cNvPr id="8" name="Google Shape;8;p1"/>
          <p:cNvSpPr txBox="1">
            <a:spLocks noGrp="1"/>
          </p:cNvSpPr>
          <p:nvPr>
            <p:ph type="sldNum" idx="12"/>
          </p:nvPr>
        </p:nvSpPr>
        <p:spPr>
          <a:xfrm>
            <a:off x="11330665" y="6251679"/>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lt2"/>
                </a:solidFill>
                <a:latin typeface="Source Sans Pro"/>
                <a:ea typeface="Source Sans Pro"/>
                <a:cs typeface="Source Sans Pro"/>
                <a:sym typeface="Source Sans Pro"/>
              </a:defRPr>
            </a:lvl1pPr>
            <a:lvl2pPr lvl="1" algn="r">
              <a:buNone/>
              <a:defRPr sz="1333">
                <a:solidFill>
                  <a:schemeClr val="lt2"/>
                </a:solidFill>
                <a:latin typeface="Source Sans Pro"/>
                <a:ea typeface="Source Sans Pro"/>
                <a:cs typeface="Source Sans Pro"/>
                <a:sym typeface="Source Sans Pro"/>
              </a:defRPr>
            </a:lvl2pPr>
            <a:lvl3pPr lvl="2" algn="r">
              <a:buNone/>
              <a:defRPr sz="1333">
                <a:solidFill>
                  <a:schemeClr val="lt2"/>
                </a:solidFill>
                <a:latin typeface="Source Sans Pro"/>
                <a:ea typeface="Source Sans Pro"/>
                <a:cs typeface="Source Sans Pro"/>
                <a:sym typeface="Source Sans Pro"/>
              </a:defRPr>
            </a:lvl3pPr>
            <a:lvl4pPr lvl="3" algn="r">
              <a:buNone/>
              <a:defRPr sz="1333">
                <a:solidFill>
                  <a:schemeClr val="lt2"/>
                </a:solidFill>
                <a:latin typeface="Source Sans Pro"/>
                <a:ea typeface="Source Sans Pro"/>
                <a:cs typeface="Source Sans Pro"/>
                <a:sym typeface="Source Sans Pro"/>
              </a:defRPr>
            </a:lvl4pPr>
            <a:lvl5pPr lvl="4" algn="r">
              <a:buNone/>
              <a:defRPr sz="1333">
                <a:solidFill>
                  <a:schemeClr val="lt2"/>
                </a:solidFill>
                <a:latin typeface="Source Sans Pro"/>
                <a:ea typeface="Source Sans Pro"/>
                <a:cs typeface="Source Sans Pro"/>
                <a:sym typeface="Source Sans Pro"/>
              </a:defRPr>
            </a:lvl5pPr>
            <a:lvl6pPr lvl="5" algn="r">
              <a:buNone/>
              <a:defRPr sz="1333">
                <a:solidFill>
                  <a:schemeClr val="lt2"/>
                </a:solidFill>
                <a:latin typeface="Source Sans Pro"/>
                <a:ea typeface="Source Sans Pro"/>
                <a:cs typeface="Source Sans Pro"/>
                <a:sym typeface="Source Sans Pro"/>
              </a:defRPr>
            </a:lvl6pPr>
            <a:lvl7pPr lvl="6" algn="r">
              <a:buNone/>
              <a:defRPr sz="1333">
                <a:solidFill>
                  <a:schemeClr val="lt2"/>
                </a:solidFill>
                <a:latin typeface="Source Sans Pro"/>
                <a:ea typeface="Source Sans Pro"/>
                <a:cs typeface="Source Sans Pro"/>
                <a:sym typeface="Source Sans Pro"/>
              </a:defRPr>
            </a:lvl7pPr>
            <a:lvl8pPr lvl="7" algn="r">
              <a:buNone/>
              <a:defRPr sz="1333">
                <a:solidFill>
                  <a:schemeClr val="lt2"/>
                </a:solidFill>
                <a:latin typeface="Source Sans Pro"/>
                <a:ea typeface="Source Sans Pro"/>
                <a:cs typeface="Source Sans Pro"/>
                <a:sym typeface="Source Sans Pro"/>
              </a:defRPr>
            </a:lvl8pPr>
            <a:lvl9pPr lvl="8" algn="r">
              <a:buNone/>
              <a:defRPr sz="1333">
                <a:solidFill>
                  <a:schemeClr val="lt2"/>
                </a:solidFill>
                <a:latin typeface="Source Sans Pro"/>
                <a:ea typeface="Source Sans Pro"/>
                <a:cs typeface="Source Sans Pro"/>
                <a:sym typeface="Source Sans Pro"/>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800"/>
        </a:spcAft>
        <a:buClr>
          <a:schemeClr val="bg2"/>
        </a:buClr>
        <a:buFont typeface="Arial"/>
        <a:defRPr sz="1867" b="0" i="0" u="none" strike="noStrike" cap="none">
          <a:solidFill>
            <a:srgbClr val="800000"/>
          </a:solidFill>
          <a:latin typeface="Arial"/>
          <a:ea typeface="Arial"/>
          <a:cs typeface="Arial"/>
          <a:sym typeface="Arial"/>
        </a:defRPr>
      </a:lvl1pPr>
      <a:lvl2pPr marR="0" lvl="1" algn="l" rtl="0">
        <a:lnSpc>
          <a:spcPct val="100000"/>
        </a:lnSpc>
        <a:spcBef>
          <a:spcPts val="0"/>
        </a:spcBef>
        <a:spcAft>
          <a:spcPts val="800"/>
        </a:spcAft>
        <a:buClr>
          <a:srgbClr val="000000"/>
        </a:buClr>
        <a:buFont typeface="Arial"/>
        <a:defRPr sz="1867" b="0" i="0" u="none" strike="noStrike" cap="none">
          <a:solidFill>
            <a:srgbClr val="800000"/>
          </a:solidFill>
          <a:latin typeface="Arial"/>
          <a:ea typeface="Arial"/>
          <a:cs typeface="Arial"/>
          <a:sym typeface="Arial"/>
        </a:defRPr>
      </a:lvl2pPr>
      <a:lvl3pPr marR="0" lvl="2" algn="l" rtl="0">
        <a:lnSpc>
          <a:spcPct val="100000"/>
        </a:lnSpc>
        <a:spcBef>
          <a:spcPts val="0"/>
        </a:spcBef>
        <a:spcAft>
          <a:spcPts val="800"/>
        </a:spcAft>
        <a:buClr>
          <a:srgbClr val="000000"/>
        </a:buClr>
        <a:buFont typeface="Arial"/>
        <a:defRPr sz="1867" b="0" i="0" u="none" strike="noStrike" cap="none">
          <a:solidFill>
            <a:srgbClr val="8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jpe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0.jpeg"/><Relationship Id="rId5" Type="http://schemas.openxmlformats.org/officeDocument/2006/relationships/image" Target="../media/image8.png"/><Relationship Id="rId10" Type="http://schemas.openxmlformats.org/officeDocument/2006/relationships/image" Target="../media/image23.jpeg"/><Relationship Id="rId4" Type="http://schemas.openxmlformats.org/officeDocument/2006/relationships/image" Target="../media/image5.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3.xml"/><Relationship Id="rId6" Type="http://schemas.openxmlformats.org/officeDocument/2006/relationships/image" Target="../media/image23.jpeg"/><Relationship Id="rId5" Type="http://schemas.openxmlformats.org/officeDocument/2006/relationships/image" Target="../media/image5.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wiki.ccvcl.org" TargetMode="External"/><Relationship Id="rId4" Type="http://schemas.openxmlformats.org/officeDocument/2006/relationships/hyperlink" Target="http://wiki.ccvcl.org/index.php?title=DSE-Capstone_2019_Project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jpg"/><Relationship Id="rId5" Type="http://schemas.openxmlformats.org/officeDocument/2006/relationships/image" Target="../media/image2.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8.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7.jpe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B162-E159-904E-A120-78978A62CE7C}"/>
              </a:ext>
            </a:extLst>
          </p:cNvPr>
          <p:cNvSpPr>
            <a:spLocks noGrp="1"/>
          </p:cNvSpPr>
          <p:nvPr>
            <p:ph type="ctrTitle"/>
          </p:nvPr>
        </p:nvSpPr>
        <p:spPr/>
        <p:txBody>
          <a:bodyPr/>
          <a:lstStyle/>
          <a:p>
            <a:r>
              <a:rPr lang="en-US" sz="3200" dirty="0">
                <a:solidFill>
                  <a:schemeClr val="tx1"/>
                </a:solidFill>
              </a:rPr>
              <a:t>BEAT+</a:t>
            </a:r>
            <a:r>
              <a:rPr lang="en-US" sz="3200" dirty="0"/>
              <a:t>: Adding </a:t>
            </a:r>
            <a:r>
              <a:rPr lang="en-US" sz="3200" dirty="0">
                <a:solidFill>
                  <a:schemeClr val="tx1"/>
                </a:solidFill>
              </a:rPr>
              <a:t>B</a:t>
            </a:r>
            <a:r>
              <a:rPr lang="en-US" sz="3200" dirty="0"/>
              <a:t>randing and </a:t>
            </a:r>
            <a:r>
              <a:rPr lang="en-US" sz="3200" dirty="0">
                <a:solidFill>
                  <a:schemeClr val="tx1"/>
                </a:solidFill>
              </a:rPr>
              <a:t>E</a:t>
            </a:r>
            <a:r>
              <a:rPr lang="en-US" sz="3200" dirty="0"/>
              <a:t>ntrepreneurship for Real-World  </a:t>
            </a:r>
            <a:r>
              <a:rPr lang="en-US" sz="3200" dirty="0">
                <a:solidFill>
                  <a:schemeClr val="tx1"/>
                </a:solidFill>
              </a:rPr>
              <a:t>A</a:t>
            </a:r>
            <a:r>
              <a:rPr lang="en-US" sz="3200" dirty="0"/>
              <a:t>pplications Using Emerging </a:t>
            </a:r>
            <a:r>
              <a:rPr lang="en-US" sz="3200" dirty="0">
                <a:solidFill>
                  <a:schemeClr val="tx1"/>
                </a:solidFill>
              </a:rPr>
              <a:t>T</a:t>
            </a:r>
            <a:r>
              <a:rPr lang="en-US" sz="3200" dirty="0"/>
              <a:t>echnologies: AI, AR, AT, Apps, </a:t>
            </a:r>
            <a:r>
              <a:rPr lang="en-US" sz="3200" dirty="0">
                <a:solidFill>
                  <a:schemeClr val="tx1"/>
                </a:solidFill>
              </a:rPr>
              <a:t>+</a:t>
            </a:r>
            <a:r>
              <a:rPr lang="en-US" sz="3200" dirty="0"/>
              <a:t>etc.</a:t>
            </a:r>
          </a:p>
        </p:txBody>
      </p:sp>
      <p:sp>
        <p:nvSpPr>
          <p:cNvPr id="3" name="Subtitle 2">
            <a:extLst>
              <a:ext uri="{FF2B5EF4-FFF2-40B4-BE49-F238E27FC236}">
                <a16:creationId xmlns:a16="http://schemas.microsoft.com/office/drawing/2014/main" id="{B0C732B7-6E18-0E49-A99C-6BFB85996835}"/>
              </a:ext>
            </a:extLst>
          </p:cNvPr>
          <p:cNvSpPr>
            <a:spLocks noGrp="1"/>
          </p:cNvSpPr>
          <p:nvPr>
            <p:ph type="subTitle" idx="1"/>
          </p:nvPr>
        </p:nvSpPr>
        <p:spPr/>
        <p:txBody>
          <a:bodyPr/>
          <a:lstStyle/>
          <a:p>
            <a:r>
              <a:rPr lang="en-US" dirty="0">
                <a:solidFill>
                  <a:srgbClr val="FF0000"/>
                </a:solidFill>
              </a:rPr>
              <a:t>From AT to BEAT, and From BEAT to BEAT+</a:t>
            </a:r>
          </a:p>
        </p:txBody>
      </p:sp>
      <p:sp>
        <p:nvSpPr>
          <p:cNvPr id="4" name="Rectangle 3">
            <a:extLst>
              <a:ext uri="{FF2B5EF4-FFF2-40B4-BE49-F238E27FC236}">
                <a16:creationId xmlns:a16="http://schemas.microsoft.com/office/drawing/2014/main" id="{96B383ED-169B-BC41-8C47-382C90E836B8}"/>
              </a:ext>
            </a:extLst>
          </p:cNvPr>
          <p:cNvSpPr txBox="1">
            <a:spLocks noChangeArrowheads="1"/>
          </p:cNvSpPr>
          <p:nvPr/>
        </p:nvSpPr>
        <p:spPr>
          <a:xfrm>
            <a:off x="203200" y="3465433"/>
            <a:ext cx="11480800" cy="3048000"/>
          </a:xfrm>
          <a:prstGeom prst="rect">
            <a:avLst/>
          </a:prstGeom>
          <a:noFill/>
          <a:ln>
            <a:noFill/>
          </a:ln>
        </p:spPr>
        <p:txBody>
          <a:bodyPr spcFirstLastPara="1" wrap="square" lIns="121900" tIns="121900" rIns="121900" bIns="121900" anchor="t" anchorCtr="0"/>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9pPr>
          </a:lstStyle>
          <a:p>
            <a:pPr algn="r">
              <a:spcBef>
                <a:spcPct val="0"/>
              </a:spcBef>
            </a:pPr>
            <a:endParaRPr lang="en-US" dirty="0">
              <a:solidFill>
                <a:srgbClr val="008000"/>
              </a:solidFill>
            </a:endParaRPr>
          </a:p>
          <a:p>
            <a:pPr algn="r">
              <a:spcBef>
                <a:spcPct val="0"/>
              </a:spcBef>
            </a:pPr>
            <a:r>
              <a:rPr lang="en" dirty="0">
                <a:solidFill>
                  <a:srgbClr val="92D050"/>
                </a:solidFill>
              </a:rPr>
              <a:t>Zhigang Zhu, Kayser Chair Professor of Computer Science, </a:t>
            </a:r>
            <a:r>
              <a:rPr lang="en-US" dirty="0">
                <a:solidFill>
                  <a:srgbClr val="92D050"/>
                </a:solidFill>
              </a:rPr>
              <a:t>GSOE</a:t>
            </a:r>
            <a:r>
              <a:rPr lang="en" dirty="0">
                <a:solidFill>
                  <a:srgbClr val="92D050"/>
                </a:solidFill>
              </a:rPr>
              <a:t>, CCNY</a:t>
            </a:r>
            <a:br>
              <a:rPr lang="en" dirty="0">
                <a:solidFill>
                  <a:srgbClr val="92D050"/>
                </a:solidFill>
              </a:rPr>
            </a:br>
            <a:endParaRPr lang="en-US" dirty="0">
              <a:solidFill>
                <a:srgbClr val="92D050"/>
              </a:solidFill>
            </a:endParaRPr>
          </a:p>
          <a:p>
            <a:pPr algn="r">
              <a:spcBef>
                <a:spcPct val="0"/>
              </a:spcBef>
            </a:pPr>
            <a:r>
              <a:rPr lang="en" dirty="0">
                <a:solidFill>
                  <a:schemeClr val="accent5">
                    <a:lumMod val="60000"/>
                    <a:lumOff val="40000"/>
                  </a:schemeClr>
                </a:solidFill>
              </a:rPr>
              <a:t>Gerardo A Blumenkrantz, Associate Professor, Media &amp; Communication Arts, Branding + Integrated Communications (BIC) Creative Track, CCNY</a:t>
            </a:r>
            <a:br>
              <a:rPr lang="en" dirty="0">
                <a:solidFill>
                  <a:schemeClr val="accent5">
                    <a:lumMod val="60000"/>
                    <a:lumOff val="40000"/>
                  </a:schemeClr>
                </a:solidFill>
              </a:rPr>
            </a:br>
            <a:endParaRPr lang="en-US" dirty="0">
              <a:solidFill>
                <a:schemeClr val="accent5">
                  <a:lumMod val="60000"/>
                  <a:lumOff val="40000"/>
                </a:schemeClr>
              </a:solidFill>
            </a:endParaRPr>
          </a:p>
          <a:p>
            <a:pPr algn="r">
              <a:spcBef>
                <a:spcPct val="0"/>
              </a:spcBef>
            </a:pPr>
            <a:r>
              <a:rPr lang="en-US" dirty="0">
                <a:solidFill>
                  <a:srgbClr val="FF6600"/>
                </a:solidFill>
              </a:rPr>
              <a:t>Chris </a:t>
            </a:r>
            <a:r>
              <a:rPr lang="en-US" dirty="0" err="1">
                <a:solidFill>
                  <a:srgbClr val="FF6600"/>
                </a:solidFill>
              </a:rPr>
              <a:t>Bobko</a:t>
            </a:r>
            <a:r>
              <a:rPr lang="en-US" dirty="0">
                <a:solidFill>
                  <a:srgbClr val="FF6600"/>
                </a:solidFill>
              </a:rPr>
              <a:t>, Ph.D., Executive Director</a:t>
            </a:r>
            <a:r>
              <a:rPr lang="en" dirty="0">
                <a:solidFill>
                  <a:srgbClr val="FF6600"/>
                </a:solidFill>
              </a:rPr>
              <a:t>, Zahn Innovation Center</a:t>
            </a:r>
            <a:endParaRPr lang="en-US" dirty="0">
              <a:solidFill>
                <a:srgbClr val="7030A0"/>
              </a:solidFill>
            </a:endParaRPr>
          </a:p>
        </p:txBody>
      </p:sp>
    </p:spTree>
    <p:extLst>
      <p:ext uri="{BB962C8B-B14F-4D97-AF65-F5344CB8AC3E}">
        <p14:creationId xmlns:p14="http://schemas.microsoft.com/office/powerpoint/2010/main" val="1646343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prstGeom prst="rect">
            <a:avLst/>
          </a:prstGeom>
        </p:spPr>
        <p:txBody>
          <a:bodyPr spcFirstLastPara="1" wrap="square" lIns="121900" tIns="121900" rIns="121900" bIns="121900" anchor="t" anchorCtr="0">
            <a:noAutofit/>
          </a:bodyPr>
          <a:lstStyle/>
          <a:p>
            <a:pPr>
              <a:lnSpc>
                <a:spcPct val="115000"/>
              </a:lnSpc>
            </a:pPr>
            <a:r>
              <a:rPr lang="en" sz="2667" dirty="0">
                <a:solidFill>
                  <a:srgbClr val="800000"/>
                </a:solidFill>
              </a:rPr>
              <a:t>Second Semester (Spring):</a:t>
            </a:r>
            <a:br>
              <a:rPr lang="en" sz="1867" dirty="0">
                <a:solidFill>
                  <a:srgbClr val="800000"/>
                </a:solidFill>
              </a:rPr>
            </a:br>
            <a:br>
              <a:rPr lang="en" sz="1867" dirty="0"/>
            </a:br>
            <a:r>
              <a:rPr lang="en" sz="1867" dirty="0"/>
              <a:t>In addition to our weekly technical meetings for project development updating:</a:t>
            </a:r>
            <a:endParaRPr sz="1867" dirty="0"/>
          </a:p>
          <a:p>
            <a:pPr marL="186262">
              <a:lnSpc>
                <a:spcPct val="115000"/>
              </a:lnSpc>
              <a:spcBef>
                <a:spcPts val="2133"/>
              </a:spcBef>
              <a:buClr>
                <a:schemeClr val="bg1"/>
              </a:buClr>
              <a:buSzPts val="1400"/>
            </a:pPr>
            <a:br>
              <a:rPr lang="en" sz="1867" dirty="0"/>
            </a:br>
            <a:endParaRPr sz="1867" b="0" dirty="0"/>
          </a:p>
          <a:p>
            <a:pPr>
              <a:lnSpc>
                <a:spcPct val="115000"/>
              </a:lnSpc>
              <a:spcBef>
                <a:spcPts val="2133"/>
              </a:spcBef>
              <a:spcAft>
                <a:spcPts val="2133"/>
              </a:spcAft>
            </a:pPr>
            <a:endParaRPr sz="1867" b="0" dirty="0">
              <a:latin typeface="Lato"/>
              <a:ea typeface="Lato"/>
              <a:cs typeface="Lato"/>
              <a:sym typeface="Lato"/>
            </a:endParaRPr>
          </a:p>
        </p:txBody>
      </p:sp>
      <p:sp>
        <p:nvSpPr>
          <p:cNvPr id="4" name="Text Placeholder 3"/>
          <p:cNvSpPr>
            <a:spLocks noGrp="1"/>
          </p:cNvSpPr>
          <p:nvPr>
            <p:ph type="body" idx="1"/>
          </p:nvPr>
        </p:nvSpPr>
        <p:spPr/>
        <p:txBody>
          <a:bodyPr/>
          <a:lstStyle/>
          <a:p>
            <a:endParaRPr lang="en-US" sz="2400" dirty="0"/>
          </a:p>
          <a:p>
            <a:pPr marL="643451">
              <a:spcBef>
                <a:spcPts val="2133"/>
              </a:spcBef>
              <a:buClrTx/>
              <a:buSzPts val="1400"/>
              <a:buFont typeface="+mj-lt"/>
              <a:buAutoNum type="arabicPeriod"/>
            </a:pPr>
            <a:r>
              <a:rPr lang="en-US" sz="2400" dirty="0">
                <a:solidFill>
                  <a:schemeClr val="bg2"/>
                </a:solidFill>
              </a:rPr>
              <a:t>Users  provide feedback (via surveys) to CS/CpE/EE teams for developing their video, demos and materials for the Zahn/CREATE/VentureWell presentations.</a:t>
            </a:r>
          </a:p>
          <a:p>
            <a:pPr marL="643451">
              <a:buClrTx/>
              <a:buSzPts val="1400"/>
              <a:buFont typeface="+mj-lt"/>
              <a:buAutoNum type="arabicPeriod"/>
            </a:pPr>
            <a:r>
              <a:rPr lang="en-US" sz="2400" dirty="0">
                <a:solidFill>
                  <a:schemeClr val="bg2"/>
                </a:solidFill>
              </a:rPr>
              <a:t>Invited community partners from Goodwill/Lighthouse Guild, BIC faculty and Zahn Center staff as judges for project presentations</a:t>
            </a:r>
          </a:p>
          <a:p>
            <a:pPr marL="643451">
              <a:buClrTx/>
              <a:buSzPts val="1400"/>
              <a:buFont typeface="+mj-lt"/>
              <a:buAutoNum type="arabicPeriod"/>
            </a:pPr>
            <a:r>
              <a:rPr lang="en-US" sz="2400" dirty="0">
                <a:solidFill>
                  <a:schemeClr val="bg2"/>
                </a:solidFill>
              </a:rPr>
              <a:t>Participation of the Zahn competitions by the joint BEAT teams, and follow-on work if winning awards </a:t>
            </a:r>
          </a:p>
          <a:p>
            <a:pPr marL="643451">
              <a:buClrTx/>
              <a:buSzPts val="1400"/>
              <a:buFont typeface="+mj-lt"/>
              <a:buAutoNum type="arabicPeriod"/>
            </a:pPr>
            <a:r>
              <a:rPr lang="en-US" sz="2400" dirty="0">
                <a:solidFill>
                  <a:srgbClr val="FF0000"/>
                </a:solidFill>
              </a:rPr>
              <a:t>Submitting papers to conferences or journals (such as MIT UTRC, CSUN Assistive Technology, ACVR Workshop, etc.).</a:t>
            </a:r>
            <a:br>
              <a:rPr lang="en-US" sz="2400" dirty="0">
                <a:solidFill>
                  <a:srgbClr val="FF0000"/>
                </a:solidFill>
              </a:rPr>
            </a:br>
            <a:endParaRPr lang="en-US" sz="24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7263-5BC4-954E-919D-546489B2D433}"/>
              </a:ext>
            </a:extLst>
          </p:cNvPr>
          <p:cNvSpPr>
            <a:spLocks noGrp="1"/>
          </p:cNvSpPr>
          <p:nvPr>
            <p:ph type="title"/>
          </p:nvPr>
        </p:nvSpPr>
        <p:spPr/>
        <p:txBody>
          <a:bodyPr/>
          <a:lstStyle/>
          <a:p>
            <a:r>
              <a:rPr lang="en-US" dirty="0"/>
              <a:t>2021: From BEAT to BEAT+</a:t>
            </a:r>
          </a:p>
        </p:txBody>
      </p:sp>
      <p:sp>
        <p:nvSpPr>
          <p:cNvPr id="3" name="Text Placeholder 2">
            <a:extLst>
              <a:ext uri="{FF2B5EF4-FFF2-40B4-BE49-F238E27FC236}">
                <a16:creationId xmlns:a16="http://schemas.microsoft.com/office/drawing/2014/main" id="{F5796A1D-D73A-1C46-BE99-FD19FB82CF41}"/>
              </a:ext>
            </a:extLst>
          </p:cNvPr>
          <p:cNvSpPr>
            <a:spLocks noGrp="1"/>
          </p:cNvSpPr>
          <p:nvPr>
            <p:ph type="body" idx="1"/>
          </p:nvPr>
        </p:nvSpPr>
        <p:spPr/>
        <p:txBody>
          <a:bodyPr/>
          <a:lstStyle/>
          <a:p>
            <a:pPr>
              <a:lnSpc>
                <a:spcPct val="150000"/>
              </a:lnSpc>
            </a:pPr>
            <a:r>
              <a:rPr lang="en-US" sz="2400" dirty="0">
                <a:solidFill>
                  <a:srgbClr val="C00000"/>
                </a:solidFill>
              </a:rPr>
              <a:t>Branding</a:t>
            </a:r>
            <a:r>
              <a:rPr lang="en-US" sz="2400" dirty="0">
                <a:solidFill>
                  <a:schemeClr val="tx1"/>
                </a:solidFill>
              </a:rPr>
              <a:t> and </a:t>
            </a:r>
            <a:r>
              <a:rPr lang="en-US" sz="2400" dirty="0">
                <a:solidFill>
                  <a:srgbClr val="C00000"/>
                </a:solidFill>
              </a:rPr>
              <a:t>Entrepreneurship</a:t>
            </a:r>
            <a:r>
              <a:rPr lang="en-US" sz="2400" dirty="0">
                <a:solidFill>
                  <a:schemeClr val="tx1"/>
                </a:solidFill>
              </a:rPr>
              <a:t> are adding components</a:t>
            </a:r>
          </a:p>
          <a:p>
            <a:pPr>
              <a:lnSpc>
                <a:spcPct val="150000"/>
              </a:lnSpc>
            </a:pPr>
            <a:r>
              <a:rPr lang="en-US" sz="2400" dirty="0">
                <a:solidFill>
                  <a:schemeClr val="tx1"/>
                </a:solidFill>
              </a:rPr>
              <a:t>Real world </a:t>
            </a:r>
            <a:r>
              <a:rPr lang="en-US" sz="2400" dirty="0">
                <a:solidFill>
                  <a:srgbClr val="C00000"/>
                </a:solidFill>
              </a:rPr>
              <a:t>Applications</a:t>
            </a:r>
            <a:r>
              <a:rPr lang="en-US" sz="2400" dirty="0">
                <a:solidFill>
                  <a:schemeClr val="tx1"/>
                </a:solidFill>
              </a:rPr>
              <a:t> expanded from Assistive Technologies to any projects for social good and with national priorities</a:t>
            </a:r>
          </a:p>
          <a:p>
            <a:pPr>
              <a:lnSpc>
                <a:spcPct val="150000"/>
              </a:lnSpc>
            </a:pPr>
            <a:r>
              <a:rPr lang="en-US" sz="2400" dirty="0">
                <a:solidFill>
                  <a:schemeClr val="tx1"/>
                </a:solidFill>
              </a:rPr>
              <a:t>Emerging </a:t>
            </a:r>
            <a:r>
              <a:rPr lang="en-US" sz="2400" dirty="0">
                <a:solidFill>
                  <a:srgbClr val="C00000"/>
                </a:solidFill>
              </a:rPr>
              <a:t>Technologies</a:t>
            </a:r>
            <a:r>
              <a:rPr lang="en-US" sz="2400" dirty="0">
                <a:solidFill>
                  <a:schemeClr val="tx1"/>
                </a:solidFill>
              </a:rPr>
              <a:t> include AI, AR, AT and Apps etc.</a:t>
            </a:r>
          </a:p>
          <a:p>
            <a:pPr>
              <a:lnSpc>
                <a:spcPct val="150000"/>
              </a:lnSpc>
            </a:pPr>
            <a:r>
              <a:rPr lang="en-US" sz="2400" dirty="0">
                <a:solidFill>
                  <a:schemeClr val="tx1"/>
                </a:solidFill>
              </a:rPr>
              <a:t>Real-world projects with external domain experts</a:t>
            </a:r>
          </a:p>
          <a:p>
            <a:pPr lvl="1"/>
            <a:endParaRPr lang="en-US" sz="2400" dirty="0">
              <a:solidFill>
                <a:schemeClr val="tx1"/>
              </a:solidFill>
            </a:endParaRPr>
          </a:p>
        </p:txBody>
      </p:sp>
    </p:spTree>
    <p:extLst>
      <p:ext uri="{BB962C8B-B14F-4D97-AF65-F5344CB8AC3E}">
        <p14:creationId xmlns:p14="http://schemas.microsoft.com/office/powerpoint/2010/main" val="279626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7263-5BC4-954E-919D-546489B2D433}"/>
              </a:ext>
            </a:extLst>
          </p:cNvPr>
          <p:cNvSpPr>
            <a:spLocks noGrp="1"/>
          </p:cNvSpPr>
          <p:nvPr>
            <p:ph type="title"/>
          </p:nvPr>
        </p:nvSpPr>
        <p:spPr/>
        <p:txBody>
          <a:bodyPr/>
          <a:lstStyle/>
          <a:p>
            <a:r>
              <a:rPr lang="en-US" dirty="0"/>
              <a:t>From BEAT to BEAT+: Three Major Venues</a:t>
            </a:r>
          </a:p>
        </p:txBody>
      </p:sp>
      <p:sp>
        <p:nvSpPr>
          <p:cNvPr id="3" name="Text Placeholder 2">
            <a:extLst>
              <a:ext uri="{FF2B5EF4-FFF2-40B4-BE49-F238E27FC236}">
                <a16:creationId xmlns:a16="http://schemas.microsoft.com/office/drawing/2014/main" id="{F5796A1D-D73A-1C46-BE99-FD19FB82CF41}"/>
              </a:ext>
            </a:extLst>
          </p:cNvPr>
          <p:cNvSpPr>
            <a:spLocks noGrp="1"/>
          </p:cNvSpPr>
          <p:nvPr>
            <p:ph type="body" idx="1"/>
          </p:nvPr>
        </p:nvSpPr>
        <p:spPr>
          <a:xfrm>
            <a:off x="415600" y="1266092"/>
            <a:ext cx="11360800" cy="4825741"/>
          </a:xfrm>
        </p:spPr>
        <p:txBody>
          <a:bodyPr/>
          <a:lstStyle/>
          <a:p>
            <a:pPr>
              <a:lnSpc>
                <a:spcPct val="150000"/>
              </a:lnSpc>
            </a:pPr>
            <a:r>
              <a:rPr lang="en-US" sz="2400" dirty="0">
                <a:solidFill>
                  <a:schemeClr val="tx1"/>
                </a:solidFill>
              </a:rPr>
              <a:t>NYSID CREATE Awards, in partnership with Goodwill NY/NJ  </a:t>
            </a:r>
            <a:r>
              <a:rPr lang="en-US" dirty="0">
                <a:solidFill>
                  <a:srgbClr val="C00000"/>
                </a:solidFill>
              </a:rPr>
              <a:t> (4 Teams)</a:t>
            </a:r>
          </a:p>
          <a:p>
            <a:pPr lvl="1">
              <a:lnSpc>
                <a:spcPct val="150000"/>
              </a:lnSpc>
            </a:pPr>
            <a:endParaRPr lang="en-US" dirty="0">
              <a:solidFill>
                <a:srgbClr val="C00000"/>
              </a:solidFill>
            </a:endParaRPr>
          </a:p>
          <a:p>
            <a:pPr marL="152396" indent="0">
              <a:lnSpc>
                <a:spcPct val="150000"/>
              </a:lnSpc>
              <a:buNone/>
            </a:pPr>
            <a:endParaRPr lang="en-US" dirty="0">
              <a:solidFill>
                <a:srgbClr val="C00000"/>
              </a:solidFill>
            </a:endParaRPr>
          </a:p>
          <a:p>
            <a:pPr>
              <a:lnSpc>
                <a:spcPct val="150000"/>
              </a:lnSpc>
            </a:pPr>
            <a:r>
              <a:rPr lang="en-US" sz="2400" dirty="0">
                <a:solidFill>
                  <a:schemeClr val="tx1"/>
                </a:solidFill>
              </a:rPr>
              <a:t>VentureWell  and Zahn Innovation E-Competitions </a:t>
            </a:r>
            <a:r>
              <a:rPr lang="en-US" dirty="0">
                <a:solidFill>
                  <a:srgbClr val="C00000"/>
                </a:solidFill>
              </a:rPr>
              <a:t>(all teams)</a:t>
            </a:r>
          </a:p>
          <a:p>
            <a:pPr marL="795847" lvl="1" indent="0">
              <a:lnSpc>
                <a:spcPct val="150000"/>
              </a:lnSpc>
              <a:buNone/>
            </a:pPr>
            <a:endParaRPr lang="en-US" dirty="0">
              <a:solidFill>
                <a:srgbClr val="C00000"/>
              </a:solidFill>
            </a:endParaRPr>
          </a:p>
          <a:p>
            <a:pPr marL="795847" lvl="1" indent="0">
              <a:lnSpc>
                <a:spcPct val="150000"/>
              </a:lnSpc>
              <a:buNone/>
            </a:pPr>
            <a:endParaRPr lang="en-US" dirty="0">
              <a:solidFill>
                <a:srgbClr val="C00000"/>
              </a:solidFill>
            </a:endParaRPr>
          </a:p>
          <a:p>
            <a:pPr>
              <a:lnSpc>
                <a:spcPct val="150000"/>
              </a:lnSpc>
            </a:pPr>
            <a:r>
              <a:rPr lang="en-US" sz="2400" dirty="0">
                <a:solidFill>
                  <a:schemeClr val="tx1"/>
                </a:solidFill>
              </a:rPr>
              <a:t>Research Projects with External Experts </a:t>
            </a:r>
            <a:r>
              <a:rPr lang="en-US" dirty="0">
                <a:solidFill>
                  <a:srgbClr val="C00000"/>
                </a:solidFill>
              </a:rPr>
              <a:t>(4 teams)</a:t>
            </a:r>
            <a:endParaRPr lang="en-US" dirty="0">
              <a:solidFill>
                <a:schemeClr val="tx1"/>
              </a:solidFill>
            </a:endParaRPr>
          </a:p>
          <a:p>
            <a:pPr lvl="1"/>
            <a:endParaRPr lang="en-US" dirty="0">
              <a:solidFill>
                <a:schemeClr val="tx1"/>
              </a:solidFill>
            </a:endParaRPr>
          </a:p>
        </p:txBody>
      </p:sp>
      <p:pic>
        <p:nvPicPr>
          <p:cNvPr id="4" name="Picture 3">
            <a:extLst>
              <a:ext uri="{FF2B5EF4-FFF2-40B4-BE49-F238E27FC236}">
                <a16:creationId xmlns:a16="http://schemas.microsoft.com/office/drawing/2014/main" id="{C913CA1B-11A3-7E48-9A6A-A3A6FA089535}"/>
              </a:ext>
            </a:extLst>
          </p:cNvPr>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813130" y="1901164"/>
            <a:ext cx="1799534" cy="1157010"/>
          </a:xfrm>
          <a:prstGeom prst="rect">
            <a:avLst/>
          </a:prstGeom>
        </p:spPr>
      </p:pic>
      <p:pic>
        <p:nvPicPr>
          <p:cNvPr id="5" name="Picture 4">
            <a:extLst>
              <a:ext uri="{FF2B5EF4-FFF2-40B4-BE49-F238E27FC236}">
                <a16:creationId xmlns:a16="http://schemas.microsoft.com/office/drawing/2014/main" id="{58D2EEE1-AF70-9842-B52D-03A17AA1C63C}"/>
              </a:ext>
            </a:extLst>
          </p:cNvPr>
          <p:cNvPicPr>
            <a:picLocks noChangeAspect="1"/>
          </p:cNvPicPr>
          <p:nvPr/>
        </p:nvPicPr>
        <p:blipFill>
          <a:blip r:embed="rId4"/>
          <a:stretch>
            <a:fillRect/>
          </a:stretch>
        </p:blipFill>
        <p:spPr>
          <a:xfrm>
            <a:off x="5515928" y="1934976"/>
            <a:ext cx="1643302" cy="978065"/>
          </a:xfrm>
          <a:prstGeom prst="rect">
            <a:avLst/>
          </a:prstGeom>
          <a:solidFill>
            <a:srgbClr val="3366FF"/>
          </a:solidFill>
        </p:spPr>
      </p:pic>
      <p:pic>
        <p:nvPicPr>
          <p:cNvPr id="7" name="Picture 6" descr="Logo, company name&#10;&#10;Description automatically generated">
            <a:extLst>
              <a:ext uri="{FF2B5EF4-FFF2-40B4-BE49-F238E27FC236}">
                <a16:creationId xmlns:a16="http://schemas.microsoft.com/office/drawing/2014/main" id="{63B6A724-6E2D-364A-BAFC-2E6E08A48CE9}"/>
              </a:ext>
            </a:extLst>
          </p:cNvPr>
          <p:cNvPicPr>
            <a:picLocks noChangeAspect="1"/>
          </p:cNvPicPr>
          <p:nvPr/>
        </p:nvPicPr>
        <p:blipFill>
          <a:blip r:embed="rId5"/>
          <a:stretch>
            <a:fillRect/>
          </a:stretch>
        </p:blipFill>
        <p:spPr>
          <a:xfrm>
            <a:off x="8874369" y="2791873"/>
            <a:ext cx="1309365" cy="1986316"/>
          </a:xfrm>
          <a:prstGeom prst="rect">
            <a:avLst/>
          </a:prstGeom>
        </p:spPr>
      </p:pic>
      <p:pic>
        <p:nvPicPr>
          <p:cNvPr id="9" name="Picture 2" descr="Homepage - Lighthouse Guild">
            <a:extLst>
              <a:ext uri="{FF2B5EF4-FFF2-40B4-BE49-F238E27FC236}">
                <a16:creationId xmlns:a16="http://schemas.microsoft.com/office/drawing/2014/main" id="{CCA9B2A5-3BCD-8240-AAE8-57B3A6BC07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360" y="5541642"/>
            <a:ext cx="2587417" cy="86786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for City College Visual Computing Lab">
            <a:extLst>
              <a:ext uri="{FF2B5EF4-FFF2-40B4-BE49-F238E27FC236}">
                <a16:creationId xmlns:a16="http://schemas.microsoft.com/office/drawing/2014/main" id="{E1AD8199-9B2A-6D46-BA25-CB291430DB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80803" y="5276517"/>
            <a:ext cx="1132987" cy="113298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WentureWell-logo.png">
            <a:extLst>
              <a:ext uri="{FF2B5EF4-FFF2-40B4-BE49-F238E27FC236}">
                <a16:creationId xmlns:a16="http://schemas.microsoft.com/office/drawing/2014/main" id="{8501D4D6-F5AE-D64E-8A73-96789A2E1B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84348" y="3639361"/>
            <a:ext cx="3252181" cy="867863"/>
          </a:xfrm>
          <a:prstGeom prst="rect">
            <a:avLst/>
          </a:prstGeom>
        </p:spPr>
      </p:pic>
      <p:pic>
        <p:nvPicPr>
          <p:cNvPr id="11" name="Picture 10" descr="A picture containing text, sign&#10;&#10;Description automatically generated">
            <a:extLst>
              <a:ext uri="{FF2B5EF4-FFF2-40B4-BE49-F238E27FC236}">
                <a16:creationId xmlns:a16="http://schemas.microsoft.com/office/drawing/2014/main" id="{2B5AAAA3-F816-A94D-A6A6-30907E66626C}"/>
              </a:ext>
            </a:extLst>
          </p:cNvPr>
          <p:cNvPicPr>
            <a:picLocks noChangeAspect="1"/>
          </p:cNvPicPr>
          <p:nvPr/>
        </p:nvPicPr>
        <p:blipFill>
          <a:blip r:embed="rId9"/>
          <a:stretch>
            <a:fillRect/>
          </a:stretch>
        </p:blipFill>
        <p:spPr>
          <a:xfrm>
            <a:off x="6573517" y="5561550"/>
            <a:ext cx="2829768" cy="703084"/>
          </a:xfrm>
          <a:prstGeom prst="rect">
            <a:avLst/>
          </a:prstGeom>
        </p:spPr>
      </p:pic>
      <p:pic>
        <p:nvPicPr>
          <p:cNvPr id="2050" name="Picture 2" descr="Spitzer School of Architecture Employees, Location, Alumni | LinkedIn">
            <a:extLst>
              <a:ext uri="{FF2B5EF4-FFF2-40B4-BE49-F238E27FC236}">
                <a16:creationId xmlns:a16="http://schemas.microsoft.com/office/drawing/2014/main" id="{E2BB6824-1743-BB4D-AF79-A763E5FBD2C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2537" y="5525339"/>
            <a:ext cx="1132987" cy="113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560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7263-5BC4-954E-919D-546489B2D433}"/>
              </a:ext>
            </a:extLst>
          </p:cNvPr>
          <p:cNvSpPr>
            <a:spLocks noGrp="1"/>
          </p:cNvSpPr>
          <p:nvPr>
            <p:ph type="title"/>
          </p:nvPr>
        </p:nvSpPr>
        <p:spPr/>
        <p:txBody>
          <a:bodyPr/>
          <a:lstStyle/>
          <a:p>
            <a:r>
              <a:rPr lang="en-US" dirty="0"/>
              <a:t>From BEAT to BEAT+ : External Experts</a:t>
            </a:r>
          </a:p>
        </p:txBody>
      </p:sp>
      <p:sp>
        <p:nvSpPr>
          <p:cNvPr id="3" name="Text Placeholder 2">
            <a:extLst>
              <a:ext uri="{FF2B5EF4-FFF2-40B4-BE49-F238E27FC236}">
                <a16:creationId xmlns:a16="http://schemas.microsoft.com/office/drawing/2014/main" id="{F5796A1D-D73A-1C46-BE99-FD19FB82CF41}"/>
              </a:ext>
            </a:extLst>
          </p:cNvPr>
          <p:cNvSpPr>
            <a:spLocks noGrp="1"/>
          </p:cNvSpPr>
          <p:nvPr>
            <p:ph type="body" idx="1"/>
          </p:nvPr>
        </p:nvSpPr>
        <p:spPr>
          <a:xfrm>
            <a:off x="415601" y="1536633"/>
            <a:ext cx="8540831" cy="4555200"/>
          </a:xfrm>
        </p:spPr>
        <p:txBody>
          <a:bodyPr/>
          <a:lstStyle/>
          <a:p>
            <a:pPr>
              <a:lnSpc>
                <a:spcPct val="150000"/>
              </a:lnSpc>
            </a:pPr>
            <a:r>
              <a:rPr lang="en-US" sz="2000" dirty="0">
                <a:solidFill>
                  <a:schemeClr val="tx1"/>
                </a:solidFill>
              </a:rPr>
              <a:t>Digital Twins for Navigation and Safety, </a:t>
            </a:r>
            <a:r>
              <a:rPr lang="en-US" sz="2000" i="1" dirty="0">
                <a:solidFill>
                  <a:schemeClr val="accent4"/>
                </a:solidFill>
              </a:rPr>
              <a:t>Arber Ruci/</a:t>
            </a:r>
            <a:r>
              <a:rPr lang="en-US" sz="2000" i="1" dirty="0" err="1">
                <a:solidFill>
                  <a:schemeClr val="accent4"/>
                </a:solidFill>
              </a:rPr>
              <a:t>Fani</a:t>
            </a:r>
            <a:r>
              <a:rPr lang="en-US" sz="2000" i="1" dirty="0">
                <a:solidFill>
                  <a:schemeClr val="accent4"/>
                </a:solidFill>
              </a:rPr>
              <a:t> </a:t>
            </a:r>
            <a:r>
              <a:rPr lang="en-US" sz="2000" i="1" dirty="0" err="1">
                <a:solidFill>
                  <a:schemeClr val="accent4"/>
                </a:solidFill>
              </a:rPr>
              <a:t>Maksakuli</a:t>
            </a:r>
            <a:r>
              <a:rPr lang="en-US" sz="2000" i="1" dirty="0">
                <a:solidFill>
                  <a:schemeClr val="accent4"/>
                </a:solidFill>
              </a:rPr>
              <a:t>/Jin Chen, Nearabl;</a:t>
            </a:r>
            <a:r>
              <a:rPr lang="en-US" sz="2000" dirty="0">
                <a:solidFill>
                  <a:schemeClr val="tx1"/>
                </a:solidFill>
              </a:rPr>
              <a:t>  </a:t>
            </a:r>
          </a:p>
          <a:p>
            <a:pPr>
              <a:lnSpc>
                <a:spcPct val="150000"/>
              </a:lnSpc>
            </a:pPr>
            <a:r>
              <a:rPr lang="en-US" sz="2000" dirty="0">
                <a:solidFill>
                  <a:schemeClr val="tx1"/>
                </a:solidFill>
              </a:rPr>
              <a:t>AR/VR for Simulation and Training, </a:t>
            </a:r>
            <a:r>
              <a:rPr lang="en-US" sz="2000" i="1" dirty="0">
                <a:solidFill>
                  <a:schemeClr val="accent4"/>
                </a:solidFill>
              </a:rPr>
              <a:t>Hao Tang, Professor, BMCC and GC at CUNY; </a:t>
            </a:r>
          </a:p>
          <a:p>
            <a:pPr>
              <a:lnSpc>
                <a:spcPct val="150000"/>
              </a:lnSpc>
            </a:pPr>
            <a:r>
              <a:rPr lang="en-US" sz="2000" dirty="0">
                <a:solidFill>
                  <a:schemeClr val="tx1"/>
                </a:solidFill>
              </a:rPr>
              <a:t>Adaptive System for Inclusive Urban Space, </a:t>
            </a:r>
            <a:r>
              <a:rPr lang="en-US" sz="2000" i="1" dirty="0" err="1">
                <a:solidFill>
                  <a:schemeClr val="accent4"/>
                </a:solidFill>
              </a:rPr>
              <a:t>Zihao</a:t>
            </a:r>
            <a:r>
              <a:rPr lang="en-US" sz="2000" i="1" dirty="0">
                <a:solidFill>
                  <a:schemeClr val="accent4"/>
                </a:solidFill>
              </a:rPr>
              <a:t> Zhang, Assistant Professor, Spitzer School of Architecture, CCNY</a:t>
            </a:r>
          </a:p>
          <a:p>
            <a:pPr>
              <a:lnSpc>
                <a:spcPct val="150000"/>
              </a:lnSpc>
            </a:pPr>
            <a:r>
              <a:rPr lang="en-US" sz="2000" dirty="0">
                <a:solidFill>
                  <a:schemeClr val="tx1"/>
                </a:solidFill>
              </a:rPr>
              <a:t>Gamification for Vision Training, </a:t>
            </a:r>
            <a:r>
              <a:rPr lang="en-US" sz="2000" i="1" dirty="0">
                <a:solidFill>
                  <a:schemeClr val="accent4"/>
                </a:solidFill>
              </a:rPr>
              <a:t>Bill Seiple, Chief Research Officer, Lighthouse Guild; </a:t>
            </a:r>
          </a:p>
          <a:p>
            <a:pPr>
              <a:lnSpc>
                <a:spcPct val="150000"/>
              </a:lnSpc>
            </a:pPr>
            <a:r>
              <a:rPr lang="en-US" sz="2000" dirty="0">
                <a:solidFill>
                  <a:schemeClr val="tx1"/>
                </a:solidFill>
              </a:rPr>
              <a:t>Partnership with Goodwill for ASD, </a:t>
            </a:r>
            <a:r>
              <a:rPr lang="en-US" sz="2000" i="1" dirty="0">
                <a:solidFill>
                  <a:schemeClr val="accent4"/>
                </a:solidFill>
              </a:rPr>
              <a:t>Celina Cavalluzzi, Assistant Vice President, Goodwill NY/NJ</a:t>
            </a:r>
          </a:p>
        </p:txBody>
      </p:sp>
      <p:pic>
        <p:nvPicPr>
          <p:cNvPr id="4" name="Picture 2" descr="Homepage - Lighthouse Guild">
            <a:extLst>
              <a:ext uri="{FF2B5EF4-FFF2-40B4-BE49-F238E27FC236}">
                <a16:creationId xmlns:a16="http://schemas.microsoft.com/office/drawing/2014/main" id="{2C5F2F0D-8C01-784F-BD6B-0E73DD56C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8810" y="4480308"/>
            <a:ext cx="2300852" cy="7717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Logo for City College Visual Computing Lab">
            <a:extLst>
              <a:ext uri="{FF2B5EF4-FFF2-40B4-BE49-F238E27FC236}">
                <a16:creationId xmlns:a16="http://schemas.microsoft.com/office/drawing/2014/main" id="{54891871-3EDC-3F41-8B36-B30C16A06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7566" y="2445282"/>
            <a:ext cx="834736" cy="8347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text, sign&#10;&#10;Description automatically generated">
            <a:extLst>
              <a:ext uri="{FF2B5EF4-FFF2-40B4-BE49-F238E27FC236}">
                <a16:creationId xmlns:a16="http://schemas.microsoft.com/office/drawing/2014/main" id="{0A4A3796-B050-6149-9C48-E6495A26E9EC}"/>
              </a:ext>
            </a:extLst>
          </p:cNvPr>
          <p:cNvPicPr>
            <a:picLocks noChangeAspect="1"/>
          </p:cNvPicPr>
          <p:nvPr/>
        </p:nvPicPr>
        <p:blipFill>
          <a:blip r:embed="rId4"/>
          <a:stretch>
            <a:fillRect/>
          </a:stretch>
        </p:blipFill>
        <p:spPr>
          <a:xfrm>
            <a:off x="9058810" y="1649090"/>
            <a:ext cx="2300852" cy="571669"/>
          </a:xfrm>
          <a:prstGeom prst="rect">
            <a:avLst/>
          </a:prstGeom>
        </p:spPr>
      </p:pic>
      <p:pic>
        <p:nvPicPr>
          <p:cNvPr id="8" name="Picture 7">
            <a:extLst>
              <a:ext uri="{FF2B5EF4-FFF2-40B4-BE49-F238E27FC236}">
                <a16:creationId xmlns:a16="http://schemas.microsoft.com/office/drawing/2014/main" id="{7DB6C862-C33F-0C4C-AB37-DC772A89620B}"/>
              </a:ext>
            </a:extLst>
          </p:cNvPr>
          <p:cNvPicPr>
            <a:picLocks noChangeAspect="1"/>
          </p:cNvPicPr>
          <p:nvPr/>
        </p:nvPicPr>
        <p:blipFill>
          <a:blip r:embed="rId5"/>
          <a:stretch>
            <a:fillRect/>
          </a:stretch>
        </p:blipFill>
        <p:spPr>
          <a:xfrm>
            <a:off x="9092453" y="5711392"/>
            <a:ext cx="1278400" cy="760881"/>
          </a:xfrm>
          <a:prstGeom prst="rect">
            <a:avLst/>
          </a:prstGeom>
          <a:solidFill>
            <a:srgbClr val="3366FF"/>
          </a:solidFill>
        </p:spPr>
      </p:pic>
      <p:pic>
        <p:nvPicPr>
          <p:cNvPr id="1030" name="Picture 6" descr="Spitzer School of Architecture Employees, Location, Alumni | LinkedIn">
            <a:extLst>
              <a:ext uri="{FF2B5EF4-FFF2-40B4-BE49-F238E27FC236}">
                <a16:creationId xmlns:a16="http://schemas.microsoft.com/office/drawing/2014/main" id="{D02EFF7E-13EE-5C47-BB04-03F8E8B279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12238" y="3380525"/>
            <a:ext cx="1056641" cy="1056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693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177767"/>
            <a:ext cx="11360800" cy="831200"/>
          </a:xfrm>
        </p:spPr>
        <p:txBody>
          <a:bodyPr/>
          <a:lstStyle/>
          <a:p>
            <a:r>
              <a:rPr lang="en-US" dirty="0"/>
              <a:t>Evaluation Guidelines: B.E.A.T.</a:t>
            </a:r>
          </a:p>
        </p:txBody>
      </p:sp>
      <p:sp>
        <p:nvSpPr>
          <p:cNvPr id="3" name="Text Placeholder 2"/>
          <p:cNvSpPr>
            <a:spLocks noGrp="1"/>
          </p:cNvSpPr>
          <p:nvPr>
            <p:ph type="body" idx="1"/>
          </p:nvPr>
        </p:nvSpPr>
        <p:spPr>
          <a:xfrm>
            <a:off x="415600" y="1186252"/>
            <a:ext cx="11360800" cy="4555200"/>
          </a:xfrm>
        </p:spPr>
        <p:txBody>
          <a:bodyPr/>
          <a:lstStyle/>
          <a:p>
            <a:pPr>
              <a:lnSpc>
                <a:spcPct val="100000"/>
              </a:lnSpc>
              <a:spcAft>
                <a:spcPts val="800"/>
              </a:spcAft>
            </a:pPr>
            <a:r>
              <a:rPr lang="en-US" sz="2667" dirty="0">
                <a:solidFill>
                  <a:srgbClr val="800000"/>
                </a:solidFill>
              </a:rPr>
              <a:t>Branding Appealing</a:t>
            </a:r>
          </a:p>
          <a:p>
            <a:pPr lvl="1">
              <a:lnSpc>
                <a:spcPct val="100000"/>
              </a:lnSpc>
              <a:spcBef>
                <a:spcPts val="0"/>
              </a:spcBef>
              <a:spcAft>
                <a:spcPts val="800"/>
              </a:spcAft>
            </a:pPr>
            <a:r>
              <a:rPr lang="en-US" sz="2133" dirty="0">
                <a:solidFill>
                  <a:srgbClr val="0000FF"/>
                </a:solidFill>
              </a:rPr>
              <a:t>Logo, fonts, colors, and communication (audio, video, text)</a:t>
            </a:r>
          </a:p>
          <a:p>
            <a:pPr>
              <a:lnSpc>
                <a:spcPct val="100000"/>
              </a:lnSpc>
              <a:spcAft>
                <a:spcPts val="800"/>
              </a:spcAft>
            </a:pPr>
            <a:r>
              <a:rPr lang="en-US" sz="2667" dirty="0">
                <a:solidFill>
                  <a:srgbClr val="800000"/>
                </a:solidFill>
              </a:rPr>
              <a:t>Entrepreneurship Awareness</a:t>
            </a:r>
          </a:p>
          <a:p>
            <a:pPr lvl="1">
              <a:lnSpc>
                <a:spcPct val="100000"/>
              </a:lnSpc>
              <a:spcBef>
                <a:spcPts val="0"/>
              </a:spcBef>
              <a:spcAft>
                <a:spcPts val="800"/>
              </a:spcAft>
            </a:pPr>
            <a:r>
              <a:rPr lang="en-US" sz="2133" dirty="0">
                <a:solidFill>
                  <a:srgbClr val="0000FF"/>
                </a:solidFill>
              </a:rPr>
              <a:t>Entrepreneurship Competition Participations</a:t>
            </a:r>
          </a:p>
          <a:p>
            <a:pPr lvl="1">
              <a:lnSpc>
                <a:spcPct val="100000"/>
              </a:lnSpc>
              <a:spcBef>
                <a:spcPts val="0"/>
              </a:spcBef>
              <a:spcAft>
                <a:spcPts val="800"/>
              </a:spcAft>
            </a:pPr>
            <a:r>
              <a:rPr lang="en-US" sz="2133" dirty="0">
                <a:solidFill>
                  <a:srgbClr val="0000FF"/>
                </a:solidFill>
              </a:rPr>
              <a:t>Conference/Journal Submissions</a:t>
            </a:r>
          </a:p>
          <a:p>
            <a:pPr>
              <a:lnSpc>
                <a:spcPct val="100000"/>
              </a:lnSpc>
              <a:spcAft>
                <a:spcPts val="800"/>
              </a:spcAft>
            </a:pPr>
            <a:r>
              <a:rPr lang="en-US" sz="2667" dirty="0">
                <a:solidFill>
                  <a:srgbClr val="800000"/>
                </a:solidFill>
              </a:rPr>
              <a:t>Application Relevance</a:t>
            </a:r>
          </a:p>
          <a:p>
            <a:pPr lvl="1">
              <a:lnSpc>
                <a:spcPct val="100000"/>
              </a:lnSpc>
              <a:spcBef>
                <a:spcPts val="0"/>
              </a:spcBef>
              <a:spcAft>
                <a:spcPts val="800"/>
              </a:spcAft>
            </a:pPr>
            <a:r>
              <a:rPr lang="en-US" sz="2133" dirty="0">
                <a:solidFill>
                  <a:srgbClr val="0000FF"/>
                </a:solidFill>
              </a:rPr>
              <a:t>In helping people (especially people in need)</a:t>
            </a:r>
          </a:p>
          <a:p>
            <a:pPr lvl="1">
              <a:lnSpc>
                <a:spcPct val="100000"/>
              </a:lnSpc>
              <a:spcBef>
                <a:spcPts val="0"/>
              </a:spcBef>
              <a:spcAft>
                <a:spcPts val="800"/>
              </a:spcAft>
            </a:pPr>
            <a:r>
              <a:rPr lang="en-US" sz="2133" dirty="0">
                <a:solidFill>
                  <a:srgbClr val="0000FF"/>
                </a:solidFill>
              </a:rPr>
              <a:t>For social good (common good)</a:t>
            </a:r>
          </a:p>
          <a:p>
            <a:pPr>
              <a:lnSpc>
                <a:spcPct val="100000"/>
              </a:lnSpc>
              <a:spcAft>
                <a:spcPts val="800"/>
              </a:spcAft>
            </a:pPr>
            <a:r>
              <a:rPr lang="en-US" sz="2667" dirty="0">
                <a:solidFill>
                  <a:srgbClr val="800000"/>
                </a:solidFill>
              </a:rPr>
              <a:t>Technology Soundness</a:t>
            </a:r>
          </a:p>
          <a:p>
            <a:pPr lvl="1">
              <a:lnSpc>
                <a:spcPct val="100000"/>
              </a:lnSpc>
              <a:spcBef>
                <a:spcPts val="0"/>
              </a:spcBef>
              <a:spcAft>
                <a:spcPts val="800"/>
              </a:spcAft>
            </a:pPr>
            <a:r>
              <a:rPr lang="en-US" sz="2133" dirty="0">
                <a:solidFill>
                  <a:srgbClr val="0000FF"/>
                </a:solidFill>
              </a:rPr>
              <a:t>What you have learned from classes (Data, Algorithms, Math)</a:t>
            </a:r>
          </a:p>
          <a:p>
            <a:pPr lvl="1">
              <a:lnSpc>
                <a:spcPct val="100000"/>
              </a:lnSpc>
              <a:spcBef>
                <a:spcPts val="0"/>
              </a:spcBef>
              <a:spcAft>
                <a:spcPts val="800"/>
              </a:spcAft>
            </a:pPr>
            <a:r>
              <a:rPr lang="en-US" sz="2133" dirty="0">
                <a:solidFill>
                  <a:srgbClr val="0000FF"/>
                </a:solidFill>
              </a:rPr>
              <a:t>What you will learn on your own of new things (AI, ML, HCI, apps)</a:t>
            </a:r>
          </a:p>
        </p:txBody>
      </p:sp>
    </p:spTree>
    <p:extLst>
      <p:ext uri="{BB962C8B-B14F-4D97-AF65-F5344CB8AC3E}">
        <p14:creationId xmlns:p14="http://schemas.microsoft.com/office/powerpoint/2010/main" val="126397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To Do List (</a:t>
            </a:r>
            <a:r>
              <a:rPr lang="en-US" dirty="0">
                <a:solidFill>
                  <a:srgbClr val="FF0000"/>
                </a:solidFill>
              </a:rPr>
              <a:t>Capstone 2022</a:t>
            </a:r>
            <a:r>
              <a:rPr lang="en-US" dirty="0"/>
              <a:t>)</a:t>
            </a:r>
          </a:p>
        </p:txBody>
      </p:sp>
      <p:sp>
        <p:nvSpPr>
          <p:cNvPr id="37891" name="Content Placeholder 2"/>
          <p:cNvSpPr>
            <a:spLocks noGrp="1"/>
          </p:cNvSpPr>
          <p:nvPr>
            <p:ph idx="1"/>
          </p:nvPr>
        </p:nvSpPr>
        <p:spPr/>
        <p:txBody>
          <a:bodyPr/>
          <a:lstStyle/>
          <a:p>
            <a:r>
              <a:rPr lang="en-US" sz="2800" dirty="0"/>
              <a:t>Send me your </a:t>
            </a:r>
            <a:r>
              <a:rPr lang="en-US" sz="2800" b="1" dirty="0">
                <a:solidFill>
                  <a:srgbClr val="0000FF"/>
                </a:solidFill>
              </a:rPr>
              <a:t>1-page (!)</a:t>
            </a:r>
            <a:r>
              <a:rPr lang="en-US" sz="2800" b="1" dirty="0"/>
              <a:t> resume</a:t>
            </a:r>
            <a:r>
              <a:rPr lang="en-US" sz="2800" dirty="0"/>
              <a:t> (before 9/07)</a:t>
            </a:r>
          </a:p>
          <a:p>
            <a:pPr lvl="1"/>
            <a:r>
              <a:rPr lang="en-US" sz="2000" dirty="0"/>
              <a:t>Name, Email, Phone and </a:t>
            </a:r>
            <a:r>
              <a:rPr lang="en-US" sz="2000" dirty="0">
                <a:solidFill>
                  <a:srgbClr val="FF0000"/>
                </a:solidFill>
              </a:rPr>
              <a:t>Your Average GPA so far</a:t>
            </a:r>
          </a:p>
          <a:p>
            <a:pPr lvl="1"/>
            <a:r>
              <a:rPr lang="en-US" sz="2000" dirty="0"/>
              <a:t>Education (CS, CpE, and others) &amp; Work Experience</a:t>
            </a:r>
          </a:p>
          <a:p>
            <a:pPr lvl="1"/>
            <a:r>
              <a:rPr lang="en-US" sz="2000" dirty="0"/>
              <a:t>Honors/Awards and Skills</a:t>
            </a:r>
          </a:p>
          <a:p>
            <a:pPr lvl="1"/>
            <a:r>
              <a:rPr lang="en-US" sz="2000" dirty="0"/>
              <a:t>Your Favorite Courses</a:t>
            </a:r>
          </a:p>
          <a:p>
            <a:pPr lvl="1"/>
            <a:r>
              <a:rPr lang="en-US" sz="2000" dirty="0"/>
              <a:t>Your interests of Topics</a:t>
            </a:r>
            <a:r>
              <a:rPr lang="en-US" sz="2000" dirty="0">
                <a:solidFill>
                  <a:srgbClr val="FF0000"/>
                </a:solidFill>
              </a:rPr>
              <a:t> </a:t>
            </a:r>
            <a:r>
              <a:rPr lang="en-US" sz="2000" dirty="0"/>
              <a:t>(please list your top 2 choices – </a:t>
            </a:r>
            <a:r>
              <a:rPr lang="en-US" sz="2000" dirty="0">
                <a:solidFill>
                  <a:srgbClr val="C00000"/>
                </a:solidFill>
              </a:rPr>
              <a:t>we will have experts coming to class on 9/12, and site visits on 9/19 and 9/29 for real-world problems</a:t>
            </a:r>
            <a:r>
              <a:rPr lang="en-US" sz="2000" dirty="0"/>
              <a:t>).</a:t>
            </a:r>
          </a:p>
          <a:p>
            <a:pPr lvl="1"/>
            <a:r>
              <a:rPr lang="en-US" sz="2000" dirty="0"/>
              <a:t>Potential teammates (up to 2 names except yourself) </a:t>
            </a:r>
          </a:p>
          <a:p>
            <a:r>
              <a:rPr lang="en-US" sz="2800" dirty="0"/>
              <a:t>Reading Assignments</a:t>
            </a:r>
          </a:p>
          <a:p>
            <a:pPr lvl="1"/>
            <a:r>
              <a:rPr lang="en-US" sz="2000" dirty="0"/>
              <a:t>Talk with people in needs</a:t>
            </a:r>
          </a:p>
          <a:p>
            <a:pPr lvl="1"/>
            <a:r>
              <a:rPr lang="en-US" sz="2000" dirty="0"/>
              <a:t>Look online for ideas</a:t>
            </a:r>
          </a:p>
          <a:p>
            <a:pPr lvl="1"/>
            <a:endParaRPr lang="en-US" sz="2000" dirty="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Assignments </a:t>
            </a:r>
            <a:r>
              <a:rPr lang="mr-IN" sz="3200" dirty="0"/>
              <a:t>–</a:t>
            </a:r>
            <a:r>
              <a:rPr lang="en-US" sz="3200" dirty="0"/>
              <a:t> Fall 2022 </a:t>
            </a:r>
            <a:r>
              <a:rPr lang="en-US" sz="3200" dirty="0">
                <a:solidFill>
                  <a:srgbClr val="FF6600"/>
                </a:solidFill>
              </a:rPr>
              <a:t>(Due in 1~2 weeks)</a:t>
            </a:r>
          </a:p>
        </p:txBody>
      </p:sp>
      <p:sp>
        <p:nvSpPr>
          <p:cNvPr id="3" name="Text Placeholder 2"/>
          <p:cNvSpPr>
            <a:spLocks noGrp="1"/>
          </p:cNvSpPr>
          <p:nvPr>
            <p:ph type="body" idx="1"/>
          </p:nvPr>
        </p:nvSpPr>
        <p:spPr/>
        <p:txBody>
          <a:bodyPr/>
          <a:lstStyle/>
          <a:p>
            <a:r>
              <a:rPr lang="en-US" sz="2000" dirty="0">
                <a:solidFill>
                  <a:schemeClr val="bg2"/>
                </a:solidFill>
              </a:rPr>
              <a:t>09/07. A1. Resume with Project Interests and Teaming </a:t>
            </a:r>
            <a:r>
              <a:rPr lang="mr-IN" sz="2000" dirty="0">
                <a:solidFill>
                  <a:srgbClr val="008000"/>
                </a:solidFill>
              </a:rPr>
              <a:t>–</a:t>
            </a:r>
            <a:r>
              <a:rPr lang="en-US" sz="2000" dirty="0">
                <a:solidFill>
                  <a:srgbClr val="008000"/>
                </a:solidFill>
              </a:rPr>
              <a:t> 10%</a:t>
            </a:r>
          </a:p>
          <a:p>
            <a:r>
              <a:rPr lang="en-US" sz="2000" dirty="0">
                <a:solidFill>
                  <a:schemeClr val="bg2"/>
                </a:solidFill>
              </a:rPr>
              <a:t>10/02. A2. </a:t>
            </a:r>
            <a:r>
              <a:rPr lang="en-US" sz="2000" dirty="0">
                <a:solidFill>
                  <a:srgbClr val="0000FF"/>
                </a:solidFill>
              </a:rPr>
              <a:t>E-Proposals</a:t>
            </a:r>
            <a:r>
              <a:rPr lang="en-US" sz="2000" dirty="0">
                <a:solidFill>
                  <a:schemeClr val="bg2"/>
                </a:solidFill>
              </a:rPr>
              <a:t> in wiki and quad chart </a:t>
            </a:r>
            <a:r>
              <a:rPr lang="mr-IN" sz="2000" dirty="0">
                <a:solidFill>
                  <a:srgbClr val="008000"/>
                </a:solidFill>
              </a:rPr>
              <a:t>–</a:t>
            </a:r>
            <a:r>
              <a:rPr lang="en-US" sz="2000" dirty="0">
                <a:solidFill>
                  <a:srgbClr val="008000"/>
                </a:solidFill>
              </a:rPr>
              <a:t> 10%</a:t>
            </a:r>
          </a:p>
          <a:p>
            <a:r>
              <a:rPr lang="en-US" sz="2000" dirty="0">
                <a:solidFill>
                  <a:schemeClr val="bg2"/>
                </a:solidFill>
              </a:rPr>
              <a:t>10/14. A3. </a:t>
            </a:r>
            <a:r>
              <a:rPr lang="en-US" sz="2000" dirty="0">
                <a:solidFill>
                  <a:srgbClr val="0000FF"/>
                </a:solidFill>
              </a:rPr>
              <a:t>BIC-Proposals </a:t>
            </a:r>
            <a:r>
              <a:rPr lang="en-US" sz="2000" dirty="0">
                <a:solidFill>
                  <a:schemeClr val="bg2"/>
                </a:solidFill>
              </a:rPr>
              <a:t>shared in wiki or Google Drive </a:t>
            </a:r>
            <a:r>
              <a:rPr lang="mr-IN" sz="2000" dirty="0">
                <a:solidFill>
                  <a:srgbClr val="008000"/>
                </a:solidFill>
              </a:rPr>
              <a:t>–</a:t>
            </a:r>
            <a:r>
              <a:rPr lang="en-US" sz="2000" dirty="0">
                <a:solidFill>
                  <a:srgbClr val="008000"/>
                </a:solidFill>
              </a:rPr>
              <a:t> 10%</a:t>
            </a:r>
          </a:p>
          <a:p>
            <a:r>
              <a:rPr lang="en-US" sz="2000" dirty="0">
                <a:solidFill>
                  <a:schemeClr val="bg2"/>
                </a:solidFill>
              </a:rPr>
              <a:t>10/17. P1. Proposal presentations to community partners </a:t>
            </a:r>
            <a:r>
              <a:rPr lang="en-US" sz="2000" dirty="0">
                <a:solidFill>
                  <a:srgbClr val="008000"/>
                </a:solidFill>
              </a:rPr>
              <a:t>-15%</a:t>
            </a:r>
          </a:p>
          <a:p>
            <a:r>
              <a:rPr lang="en-US" sz="2000" dirty="0">
                <a:solidFill>
                  <a:srgbClr val="FF0000"/>
                </a:solidFill>
              </a:rPr>
              <a:t>10/24?, 11/13?</a:t>
            </a:r>
            <a:r>
              <a:rPr lang="en-US" sz="2000" dirty="0">
                <a:solidFill>
                  <a:schemeClr val="bg2"/>
                </a:solidFill>
              </a:rPr>
              <a:t>. A4. </a:t>
            </a:r>
            <a:r>
              <a:rPr lang="en-US" sz="2000" dirty="0">
                <a:solidFill>
                  <a:srgbClr val="0000FF"/>
                </a:solidFill>
              </a:rPr>
              <a:t>BEAT-Proposals</a:t>
            </a:r>
            <a:r>
              <a:rPr lang="en-US" sz="2000" dirty="0">
                <a:solidFill>
                  <a:schemeClr val="bg2"/>
                </a:solidFill>
              </a:rPr>
              <a:t> to Zahn/CREATE/VentureWell </a:t>
            </a:r>
            <a:r>
              <a:rPr lang="mr-IN" sz="2000" dirty="0">
                <a:solidFill>
                  <a:srgbClr val="008000"/>
                </a:solidFill>
              </a:rPr>
              <a:t>–</a:t>
            </a:r>
            <a:r>
              <a:rPr lang="en-US" sz="2000" dirty="0">
                <a:solidFill>
                  <a:srgbClr val="008000"/>
                </a:solidFill>
              </a:rPr>
              <a:t> 10%</a:t>
            </a:r>
          </a:p>
          <a:p>
            <a:r>
              <a:rPr lang="en-US" sz="2000" dirty="0">
                <a:solidFill>
                  <a:schemeClr val="bg2"/>
                </a:solidFill>
              </a:rPr>
              <a:t>11/21. A5. Vision Writing Questions (Feature Extraction). </a:t>
            </a:r>
            <a:r>
              <a:rPr lang="mr-IN" sz="2000" dirty="0">
                <a:solidFill>
                  <a:srgbClr val="008000"/>
                </a:solidFill>
              </a:rPr>
              <a:t>–</a:t>
            </a:r>
            <a:r>
              <a:rPr lang="en-US" sz="2000" dirty="0">
                <a:solidFill>
                  <a:srgbClr val="008000"/>
                </a:solidFill>
              </a:rPr>
              <a:t> 10%</a:t>
            </a:r>
          </a:p>
          <a:p>
            <a:r>
              <a:rPr lang="en-US" sz="2000" dirty="0">
                <a:solidFill>
                  <a:schemeClr val="bg2"/>
                </a:solidFill>
              </a:rPr>
              <a:t>12/05. A6. Vision Writing Questions (Stereo &amp; Motion). </a:t>
            </a:r>
            <a:r>
              <a:rPr lang="mr-IN" sz="2000" dirty="0">
                <a:solidFill>
                  <a:srgbClr val="008000"/>
                </a:solidFill>
              </a:rPr>
              <a:t>–</a:t>
            </a:r>
            <a:r>
              <a:rPr lang="en-US" sz="2000" dirty="0">
                <a:solidFill>
                  <a:srgbClr val="008000"/>
                </a:solidFill>
              </a:rPr>
              <a:t> 10%</a:t>
            </a:r>
          </a:p>
          <a:p>
            <a:r>
              <a:rPr lang="en-US" sz="2000" dirty="0">
                <a:solidFill>
                  <a:schemeClr val="bg2"/>
                </a:solidFill>
              </a:rPr>
              <a:t>12/11. A7. Revised </a:t>
            </a:r>
            <a:r>
              <a:rPr lang="en-US" sz="2000" dirty="0">
                <a:solidFill>
                  <a:srgbClr val="0000FF"/>
                </a:solidFill>
              </a:rPr>
              <a:t>BEAT-Proposals</a:t>
            </a:r>
            <a:r>
              <a:rPr lang="en-US" sz="2000" dirty="0">
                <a:solidFill>
                  <a:schemeClr val="bg2"/>
                </a:solidFill>
              </a:rPr>
              <a:t> shared in wiki and on USB Drive </a:t>
            </a:r>
            <a:r>
              <a:rPr lang="mr-IN" sz="2000" dirty="0">
                <a:solidFill>
                  <a:srgbClr val="008000"/>
                </a:solidFill>
              </a:rPr>
              <a:t>–</a:t>
            </a:r>
            <a:r>
              <a:rPr lang="en-US" sz="2000" dirty="0">
                <a:solidFill>
                  <a:srgbClr val="008000"/>
                </a:solidFill>
              </a:rPr>
              <a:t> 10%</a:t>
            </a:r>
          </a:p>
          <a:p>
            <a:r>
              <a:rPr lang="en-US" sz="2000" dirty="0">
                <a:solidFill>
                  <a:schemeClr val="bg2"/>
                </a:solidFill>
              </a:rPr>
              <a:t>12/12. P2. Revised proposals presented to community partners </a:t>
            </a:r>
            <a:r>
              <a:rPr lang="mr-IN" sz="2000" dirty="0">
                <a:solidFill>
                  <a:srgbClr val="008000"/>
                </a:solidFill>
              </a:rPr>
              <a:t>–</a:t>
            </a:r>
            <a:r>
              <a:rPr lang="en-US" sz="2000" dirty="0">
                <a:solidFill>
                  <a:srgbClr val="008000"/>
                </a:solidFill>
              </a:rPr>
              <a:t> 15%</a:t>
            </a:r>
          </a:p>
          <a:p>
            <a:r>
              <a:rPr lang="en-US" sz="2000" dirty="0">
                <a:solidFill>
                  <a:srgbClr val="C00000"/>
                </a:solidFill>
              </a:rPr>
              <a:t>Bonus for VentureWell, CREATE, Zahn and Research Outcomes - 5%</a:t>
            </a:r>
          </a:p>
          <a:p>
            <a:r>
              <a:rPr lang="en-US" sz="2000" dirty="0">
                <a:solidFill>
                  <a:srgbClr val="C00000"/>
                </a:solidFill>
              </a:rPr>
              <a:t>Bonus for attending AI4IA seminars ? – 1% each time</a:t>
            </a:r>
          </a:p>
        </p:txBody>
      </p:sp>
    </p:spTree>
    <p:extLst>
      <p:ext uri="{BB962C8B-B14F-4D97-AF65-F5344CB8AC3E}">
        <p14:creationId xmlns:p14="http://schemas.microsoft.com/office/powerpoint/2010/main" val="104664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8924A14F-77C8-4C4F-BB2D-0C4C174D2DDA}"/>
              </a:ext>
            </a:extLst>
          </p:cNvPr>
          <p:cNvPicPr>
            <a:picLocks noChangeAspect="1"/>
          </p:cNvPicPr>
          <p:nvPr/>
        </p:nvPicPr>
        <p:blipFill>
          <a:blip r:embed="rId3"/>
          <a:stretch>
            <a:fillRect/>
          </a:stretch>
        </p:blipFill>
        <p:spPr>
          <a:xfrm>
            <a:off x="-11835" y="1801562"/>
            <a:ext cx="12192000" cy="5031783"/>
          </a:xfrm>
          <a:prstGeom prst="rect">
            <a:avLst/>
          </a:prstGeom>
        </p:spPr>
      </p:pic>
      <p:sp>
        <p:nvSpPr>
          <p:cNvPr id="2" name="Title 1"/>
          <p:cNvSpPr>
            <a:spLocks noGrp="1"/>
          </p:cNvSpPr>
          <p:nvPr>
            <p:ph type="title"/>
          </p:nvPr>
        </p:nvSpPr>
        <p:spPr/>
        <p:txBody>
          <a:bodyPr/>
          <a:lstStyle/>
          <a:p>
            <a:r>
              <a:rPr lang="en-US" dirty="0"/>
              <a:t>Wiki Page Weekly Updates</a:t>
            </a:r>
          </a:p>
        </p:txBody>
      </p:sp>
      <p:sp>
        <p:nvSpPr>
          <p:cNvPr id="3" name="Text Placeholder 2"/>
          <p:cNvSpPr>
            <a:spLocks noGrp="1"/>
          </p:cNvSpPr>
          <p:nvPr>
            <p:ph type="body" idx="1"/>
          </p:nvPr>
        </p:nvSpPr>
        <p:spPr>
          <a:xfrm>
            <a:off x="508000" y="1295400"/>
            <a:ext cx="11480800" cy="4724400"/>
          </a:xfrm>
        </p:spPr>
        <p:txBody>
          <a:bodyPr/>
          <a:lstStyle/>
          <a:p>
            <a:r>
              <a:rPr lang="en-US" sz="2667" dirty="0">
                <a:hlinkClick r:id="rId4"/>
              </a:rPr>
              <a:t>http://</a:t>
            </a:r>
            <a:r>
              <a:rPr lang="en-US" sz="2667" dirty="0">
                <a:hlinkClick r:id="rId5"/>
              </a:rPr>
              <a:t>wiki.ccvcl.org</a:t>
            </a:r>
            <a:endParaRPr lang="en-US" dirty="0"/>
          </a:p>
        </p:txBody>
      </p:sp>
      <p:grpSp>
        <p:nvGrpSpPr>
          <p:cNvPr id="13" name="Group 12"/>
          <p:cNvGrpSpPr/>
          <p:nvPr/>
        </p:nvGrpSpPr>
        <p:grpSpPr>
          <a:xfrm>
            <a:off x="3305907" y="316780"/>
            <a:ext cx="8874257" cy="1660384"/>
            <a:chOff x="2032862" y="-76980"/>
            <a:chExt cx="7653588" cy="1660383"/>
          </a:xfrm>
        </p:grpSpPr>
        <p:sp>
          <p:nvSpPr>
            <p:cNvPr id="6" name="TextBox 5"/>
            <p:cNvSpPr txBox="1"/>
            <p:nvPr/>
          </p:nvSpPr>
          <p:spPr>
            <a:xfrm>
              <a:off x="2032862" y="-76980"/>
              <a:ext cx="7653588" cy="954299"/>
            </a:xfrm>
            <a:prstGeom prst="rect">
              <a:avLst/>
            </a:prstGeom>
            <a:solidFill>
              <a:srgbClr val="FFFF00"/>
            </a:solidFill>
          </p:spPr>
          <p:txBody>
            <a:bodyPr wrap="square" rtlCol="0">
              <a:spAutoFit/>
            </a:bodyPr>
            <a:lstStyle/>
            <a:p>
              <a:r>
                <a:rPr lang="en-US" sz="1800" dirty="0"/>
                <a:t>1. Create an account using your </a:t>
              </a:r>
              <a:r>
                <a:rPr lang="en-US" sz="1800" dirty="0" err="1"/>
                <a:t>ccny</a:t>
              </a:r>
              <a:r>
                <a:rPr lang="en-US" sz="1800" dirty="0"/>
                <a:t> email, with a username a password.</a:t>
              </a:r>
            </a:p>
            <a:p>
              <a:r>
                <a:rPr lang="en-US" sz="1800" dirty="0">
                  <a:solidFill>
                    <a:srgbClr val="FF0000"/>
                  </a:solidFill>
                </a:rPr>
                <a:t>2. Then check your email (incl. spam folder) to confirm before you come back to login</a:t>
              </a:r>
            </a:p>
            <a:p>
              <a:r>
                <a:rPr lang="en-US" sz="1800" dirty="0">
                  <a:solidFill>
                    <a:srgbClr val="0713FD"/>
                  </a:solidFill>
                </a:rPr>
                <a:t>3. Contact Xuan Wang &lt;xwang4@gradcenter.cuny.edu&gt; if any questions.</a:t>
              </a:r>
            </a:p>
          </p:txBody>
        </p:sp>
        <p:cxnSp>
          <p:nvCxnSpPr>
            <p:cNvPr id="8" name="Straight Arrow Connector 7"/>
            <p:cNvCxnSpPr>
              <a:cxnSpLocks/>
            </p:cNvCxnSpPr>
            <p:nvPr/>
          </p:nvCxnSpPr>
          <p:spPr>
            <a:xfrm>
              <a:off x="5508006" y="965532"/>
              <a:ext cx="2691038" cy="6178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cxnSpLocks/>
            </p:cNvCxnSpPr>
            <p:nvPr/>
          </p:nvCxnSpPr>
          <p:spPr>
            <a:xfrm>
              <a:off x="5490767" y="946184"/>
              <a:ext cx="3847458" cy="4616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7" name="Straight Arrow Connector 16">
            <a:extLst>
              <a:ext uri="{FF2B5EF4-FFF2-40B4-BE49-F238E27FC236}">
                <a16:creationId xmlns:a16="http://schemas.microsoft.com/office/drawing/2014/main" id="{60684947-9B27-7146-9834-D543B6586BA9}"/>
              </a:ext>
            </a:extLst>
          </p:cNvPr>
          <p:cNvCxnSpPr>
            <a:cxnSpLocks/>
          </p:cNvCxnSpPr>
          <p:nvPr/>
        </p:nvCxnSpPr>
        <p:spPr>
          <a:xfrm>
            <a:off x="7324641" y="1346945"/>
            <a:ext cx="2875440" cy="31664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283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B162-E159-904E-A120-78978A62CE7C}"/>
              </a:ext>
            </a:extLst>
          </p:cNvPr>
          <p:cNvSpPr>
            <a:spLocks noGrp="1"/>
          </p:cNvSpPr>
          <p:nvPr>
            <p:ph type="ctrTitle"/>
          </p:nvPr>
        </p:nvSpPr>
        <p:spPr/>
        <p:txBody>
          <a:bodyPr/>
          <a:lstStyle/>
          <a:p>
            <a:r>
              <a:rPr lang="en-US" sz="3200" dirty="0">
                <a:solidFill>
                  <a:schemeClr val="tx1"/>
                </a:solidFill>
              </a:rPr>
              <a:t>BEAT+</a:t>
            </a:r>
            <a:r>
              <a:rPr lang="en-US" sz="3200" dirty="0"/>
              <a:t>: Adding </a:t>
            </a:r>
            <a:r>
              <a:rPr lang="en-US" sz="3200" dirty="0">
                <a:solidFill>
                  <a:schemeClr val="tx1"/>
                </a:solidFill>
              </a:rPr>
              <a:t>B</a:t>
            </a:r>
            <a:r>
              <a:rPr lang="en-US" sz="3200" dirty="0"/>
              <a:t>randing and </a:t>
            </a:r>
            <a:r>
              <a:rPr lang="en-US" sz="3200" dirty="0">
                <a:solidFill>
                  <a:schemeClr val="tx1"/>
                </a:solidFill>
              </a:rPr>
              <a:t>E</a:t>
            </a:r>
            <a:r>
              <a:rPr lang="en-US" sz="3200" dirty="0"/>
              <a:t>ntrepreneurship for Real-World  </a:t>
            </a:r>
            <a:r>
              <a:rPr lang="en-US" sz="3200" dirty="0">
                <a:solidFill>
                  <a:schemeClr val="tx1"/>
                </a:solidFill>
              </a:rPr>
              <a:t>A</a:t>
            </a:r>
            <a:r>
              <a:rPr lang="en-US" sz="3200" dirty="0"/>
              <a:t>pplications Using Emerging </a:t>
            </a:r>
            <a:r>
              <a:rPr lang="en-US" sz="3200" dirty="0">
                <a:solidFill>
                  <a:schemeClr val="tx1"/>
                </a:solidFill>
              </a:rPr>
              <a:t>T</a:t>
            </a:r>
            <a:r>
              <a:rPr lang="en-US" sz="3200" dirty="0"/>
              <a:t>echnologies: AI, AR, AT, Apps, </a:t>
            </a:r>
            <a:r>
              <a:rPr lang="en-US" sz="3200" dirty="0">
                <a:solidFill>
                  <a:schemeClr val="tx1"/>
                </a:solidFill>
              </a:rPr>
              <a:t>+</a:t>
            </a:r>
            <a:r>
              <a:rPr lang="en-US" sz="3200" dirty="0"/>
              <a:t>etc.</a:t>
            </a:r>
          </a:p>
        </p:txBody>
      </p:sp>
      <p:sp>
        <p:nvSpPr>
          <p:cNvPr id="3" name="Subtitle 2">
            <a:extLst>
              <a:ext uri="{FF2B5EF4-FFF2-40B4-BE49-F238E27FC236}">
                <a16:creationId xmlns:a16="http://schemas.microsoft.com/office/drawing/2014/main" id="{B0C732B7-6E18-0E49-A99C-6BFB85996835}"/>
              </a:ext>
            </a:extLst>
          </p:cNvPr>
          <p:cNvSpPr>
            <a:spLocks noGrp="1"/>
          </p:cNvSpPr>
          <p:nvPr>
            <p:ph type="subTitle" idx="1"/>
          </p:nvPr>
        </p:nvSpPr>
        <p:spPr/>
        <p:txBody>
          <a:bodyPr/>
          <a:lstStyle/>
          <a:p>
            <a:r>
              <a:rPr lang="en-US" dirty="0">
                <a:solidFill>
                  <a:srgbClr val="FF0000"/>
                </a:solidFill>
              </a:rPr>
              <a:t>From AT to BEAT, and From BEAT to BEAT+</a:t>
            </a:r>
          </a:p>
        </p:txBody>
      </p:sp>
      <p:sp>
        <p:nvSpPr>
          <p:cNvPr id="4" name="Rectangle 3">
            <a:extLst>
              <a:ext uri="{FF2B5EF4-FFF2-40B4-BE49-F238E27FC236}">
                <a16:creationId xmlns:a16="http://schemas.microsoft.com/office/drawing/2014/main" id="{96B383ED-169B-BC41-8C47-382C90E836B8}"/>
              </a:ext>
            </a:extLst>
          </p:cNvPr>
          <p:cNvSpPr txBox="1">
            <a:spLocks noChangeArrowheads="1"/>
          </p:cNvSpPr>
          <p:nvPr/>
        </p:nvSpPr>
        <p:spPr>
          <a:xfrm>
            <a:off x="203200" y="3465433"/>
            <a:ext cx="11480800" cy="3048000"/>
          </a:xfrm>
          <a:prstGeom prst="rect">
            <a:avLst/>
          </a:prstGeom>
          <a:noFill/>
          <a:ln>
            <a:noFill/>
          </a:ln>
        </p:spPr>
        <p:txBody>
          <a:bodyPr spcFirstLastPara="1" wrap="square" lIns="121900" tIns="121900" rIns="121900" bIns="121900" anchor="t" anchorCtr="0"/>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9pPr>
          </a:lstStyle>
          <a:p>
            <a:pPr algn="r">
              <a:spcBef>
                <a:spcPct val="0"/>
              </a:spcBef>
            </a:pPr>
            <a:endParaRPr lang="en-US" dirty="0">
              <a:solidFill>
                <a:srgbClr val="008000"/>
              </a:solidFill>
            </a:endParaRPr>
          </a:p>
          <a:p>
            <a:pPr algn="r">
              <a:spcBef>
                <a:spcPct val="0"/>
              </a:spcBef>
            </a:pPr>
            <a:r>
              <a:rPr lang="en" dirty="0">
                <a:solidFill>
                  <a:srgbClr val="92D050"/>
                </a:solidFill>
              </a:rPr>
              <a:t>Zhigang Zhu, Kayser Chair Professor of Computer Science, </a:t>
            </a:r>
            <a:r>
              <a:rPr lang="en-US" dirty="0">
                <a:solidFill>
                  <a:srgbClr val="92D050"/>
                </a:solidFill>
              </a:rPr>
              <a:t>GSOE</a:t>
            </a:r>
            <a:r>
              <a:rPr lang="en" dirty="0">
                <a:solidFill>
                  <a:srgbClr val="92D050"/>
                </a:solidFill>
              </a:rPr>
              <a:t>, CCNY</a:t>
            </a:r>
            <a:br>
              <a:rPr lang="en" dirty="0">
                <a:solidFill>
                  <a:srgbClr val="92D050"/>
                </a:solidFill>
              </a:rPr>
            </a:br>
            <a:endParaRPr lang="en-US" dirty="0">
              <a:solidFill>
                <a:srgbClr val="92D050"/>
              </a:solidFill>
            </a:endParaRPr>
          </a:p>
          <a:p>
            <a:pPr algn="r">
              <a:spcBef>
                <a:spcPct val="0"/>
              </a:spcBef>
            </a:pPr>
            <a:r>
              <a:rPr lang="en" dirty="0">
                <a:solidFill>
                  <a:schemeClr val="accent5">
                    <a:lumMod val="60000"/>
                    <a:lumOff val="40000"/>
                  </a:schemeClr>
                </a:solidFill>
              </a:rPr>
              <a:t>Gerardo A Blumenkrantz, Associate Professor, Media &amp; Communication Arts, Branding + Integrated Communications (BIC) Creative Track, CCNY</a:t>
            </a:r>
            <a:br>
              <a:rPr lang="en" dirty="0">
                <a:solidFill>
                  <a:schemeClr val="accent5">
                    <a:lumMod val="60000"/>
                    <a:lumOff val="40000"/>
                  </a:schemeClr>
                </a:solidFill>
              </a:rPr>
            </a:br>
            <a:endParaRPr lang="en-US" dirty="0">
              <a:solidFill>
                <a:schemeClr val="accent5">
                  <a:lumMod val="60000"/>
                  <a:lumOff val="40000"/>
                </a:schemeClr>
              </a:solidFill>
            </a:endParaRPr>
          </a:p>
          <a:p>
            <a:pPr algn="r">
              <a:spcBef>
                <a:spcPct val="0"/>
              </a:spcBef>
            </a:pPr>
            <a:r>
              <a:rPr lang="en-US" dirty="0">
                <a:solidFill>
                  <a:srgbClr val="FF6600"/>
                </a:solidFill>
              </a:rPr>
              <a:t>Chris </a:t>
            </a:r>
            <a:r>
              <a:rPr lang="en-US" dirty="0" err="1">
                <a:solidFill>
                  <a:srgbClr val="FF6600"/>
                </a:solidFill>
              </a:rPr>
              <a:t>Bobko</a:t>
            </a:r>
            <a:r>
              <a:rPr lang="en-US" dirty="0">
                <a:solidFill>
                  <a:srgbClr val="FF6600"/>
                </a:solidFill>
              </a:rPr>
              <a:t>, Ph.D., Executive Director</a:t>
            </a:r>
            <a:r>
              <a:rPr lang="en" dirty="0">
                <a:solidFill>
                  <a:srgbClr val="FF6600"/>
                </a:solidFill>
              </a:rPr>
              <a:t>, Zahn Innovation Center</a:t>
            </a:r>
            <a:endParaRPr lang="en-US" dirty="0">
              <a:solidFill>
                <a:srgbClr val="7030A0"/>
              </a:solidFill>
            </a:endParaRPr>
          </a:p>
        </p:txBody>
      </p:sp>
    </p:spTree>
    <p:extLst>
      <p:ext uri="{BB962C8B-B14F-4D97-AF65-F5344CB8AC3E}">
        <p14:creationId xmlns:p14="http://schemas.microsoft.com/office/powerpoint/2010/main" val="836501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ctrTitle"/>
          </p:nvPr>
        </p:nvSpPr>
        <p:spPr>
          <a:xfrm>
            <a:off x="647833" y="352633"/>
            <a:ext cx="10911600" cy="1822656"/>
          </a:xfrm>
          <a:prstGeom prst="rect">
            <a:avLst/>
          </a:prstGeom>
        </p:spPr>
        <p:txBody>
          <a:bodyPr spcFirstLastPara="1" wrap="square" lIns="121900" tIns="121900" rIns="121900" bIns="121900" anchor="b" anchorCtr="0">
            <a:noAutofit/>
          </a:bodyPr>
          <a:lstStyle/>
          <a:p>
            <a:r>
              <a:rPr lang="en" sz="4267" dirty="0">
                <a:solidFill>
                  <a:schemeClr val="tx1"/>
                </a:solidFill>
              </a:rPr>
              <a:t>B</a:t>
            </a:r>
            <a:r>
              <a:rPr lang="en-US" sz="4267" dirty="0">
                <a:solidFill>
                  <a:schemeClr val="tx1"/>
                </a:solidFill>
              </a:rPr>
              <a:t>E</a:t>
            </a:r>
            <a:r>
              <a:rPr lang="en" sz="4267" dirty="0">
                <a:solidFill>
                  <a:schemeClr val="tx1"/>
                </a:solidFill>
              </a:rPr>
              <a:t>AT</a:t>
            </a:r>
            <a:r>
              <a:rPr lang="en" sz="4267" dirty="0"/>
              <a:t>: </a:t>
            </a:r>
            <a:r>
              <a:rPr lang="en" sz="4267" dirty="0">
                <a:solidFill>
                  <a:schemeClr val="tx1"/>
                </a:solidFill>
              </a:rPr>
              <a:t>B</a:t>
            </a:r>
            <a:r>
              <a:rPr lang="en" sz="4267" dirty="0"/>
              <a:t>randing </a:t>
            </a:r>
            <a:r>
              <a:rPr lang="en-US" sz="4267" dirty="0"/>
              <a:t>and </a:t>
            </a:r>
            <a:r>
              <a:rPr lang="en-US" sz="4267" dirty="0">
                <a:solidFill>
                  <a:schemeClr val="tx1"/>
                </a:solidFill>
              </a:rPr>
              <a:t>E</a:t>
            </a:r>
            <a:r>
              <a:rPr lang="en-US" sz="4267" dirty="0"/>
              <a:t>ntrepreneurship of </a:t>
            </a:r>
            <a:r>
              <a:rPr lang="en" sz="4267" dirty="0">
                <a:solidFill>
                  <a:schemeClr val="tx1"/>
                </a:solidFill>
              </a:rPr>
              <a:t>A</a:t>
            </a:r>
            <a:r>
              <a:rPr lang="en" sz="4267" dirty="0"/>
              <a:t>ssistive </a:t>
            </a:r>
            <a:r>
              <a:rPr lang="en" sz="4267" dirty="0">
                <a:solidFill>
                  <a:schemeClr val="tx1"/>
                </a:solidFill>
              </a:rPr>
              <a:t>T</a:t>
            </a:r>
            <a:r>
              <a:rPr lang="en" sz="4267" dirty="0"/>
              <a:t>echnology for Social Good</a:t>
            </a:r>
            <a:endParaRPr sz="4267" dirty="0"/>
          </a:p>
        </p:txBody>
      </p:sp>
      <p:sp>
        <p:nvSpPr>
          <p:cNvPr id="119" name="Google Shape;119;p20"/>
          <p:cNvSpPr txBox="1">
            <a:spLocks noGrp="1"/>
          </p:cNvSpPr>
          <p:nvPr>
            <p:ph type="subTitle" idx="1"/>
          </p:nvPr>
        </p:nvSpPr>
        <p:spPr>
          <a:xfrm>
            <a:off x="647833" y="2317433"/>
            <a:ext cx="10911600" cy="1148000"/>
          </a:xfrm>
          <a:prstGeom prst="rect">
            <a:avLst/>
          </a:prstGeom>
        </p:spPr>
        <p:txBody>
          <a:bodyPr spcFirstLastPara="1" wrap="square" lIns="121900" tIns="121900" rIns="121900" bIns="121900" anchor="t" anchorCtr="0">
            <a:noAutofit/>
          </a:bodyPr>
          <a:lstStyle/>
          <a:p>
            <a:pPr marL="0" indent="0">
              <a:buClr>
                <a:srgbClr val="000000"/>
              </a:buClr>
              <a:buSzPts val="1100"/>
            </a:pPr>
            <a:r>
              <a:rPr lang="en" dirty="0">
                <a:latin typeface="Times New Roman"/>
                <a:ea typeface="Times New Roman"/>
                <a:cs typeface="Times New Roman"/>
                <a:sym typeface="Times New Roman"/>
              </a:rPr>
              <a:t>Extending the CCNY Joint Senior Design Program on Assistive Technology Across School Boundaries</a:t>
            </a: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18;p20"/>
          <p:cNvSpPr txBox="1">
            <a:spLocks/>
          </p:cNvSpPr>
          <p:nvPr/>
        </p:nvSpPr>
        <p:spPr>
          <a:xfrm>
            <a:off x="647833" y="352633"/>
            <a:ext cx="10911600" cy="19648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r>
              <a:rPr lang="en" sz="4267" dirty="0"/>
              <a:t>B</a:t>
            </a:r>
            <a:r>
              <a:rPr lang="en-US" sz="4267" dirty="0"/>
              <a:t>E</a:t>
            </a:r>
            <a:r>
              <a:rPr lang="en" sz="4267" dirty="0"/>
              <a:t>AT: Branding </a:t>
            </a:r>
            <a:r>
              <a:rPr lang="en-US" sz="4267" dirty="0"/>
              <a:t>and Entrepreneurship of </a:t>
            </a:r>
            <a:r>
              <a:rPr lang="en" sz="4267" dirty="0"/>
              <a:t>Assistive Technology for Social Good</a:t>
            </a:r>
          </a:p>
        </p:txBody>
      </p:sp>
      <p:grpSp>
        <p:nvGrpSpPr>
          <p:cNvPr id="2" name="Group 1"/>
          <p:cNvGrpSpPr/>
          <p:nvPr/>
        </p:nvGrpSpPr>
        <p:grpSpPr>
          <a:xfrm>
            <a:off x="6632570" y="2452000"/>
            <a:ext cx="3514291" cy="2566299"/>
            <a:chOff x="5414502" y="1839963"/>
            <a:chExt cx="2635718" cy="1924724"/>
          </a:xfrm>
        </p:grpSpPr>
        <p:pic>
          <p:nvPicPr>
            <p:cNvPr id="4" name="Picture 3"/>
            <p:cNvPicPr>
              <a:picLocks noChangeAspect="1" noChangeArrowheads="1"/>
            </p:cNvPicPr>
            <p:nvPr/>
          </p:nvPicPr>
          <p:blipFill>
            <a:blip r:embed="rId2" cstate="print"/>
            <a:srcRect/>
            <a:stretch>
              <a:fillRect/>
            </a:stretch>
          </p:blipFill>
          <p:spPr bwMode="auto">
            <a:xfrm>
              <a:off x="5424153" y="1839963"/>
              <a:ext cx="2626067" cy="1867961"/>
            </a:xfrm>
            <a:prstGeom prst="rect">
              <a:avLst/>
            </a:prstGeom>
            <a:noFill/>
            <a:ln w="9525">
              <a:noFill/>
              <a:miter lim="800000"/>
              <a:headEnd/>
              <a:tailEnd/>
            </a:ln>
          </p:spPr>
        </p:pic>
        <p:pic>
          <p:nvPicPr>
            <p:cNvPr id="7" name="Picture 6"/>
            <p:cNvPicPr>
              <a:picLocks noChangeAspect="1"/>
            </p:cNvPicPr>
            <p:nvPr/>
          </p:nvPicPr>
          <p:blipFill>
            <a:blip r:embed="rId3"/>
            <a:stretch>
              <a:fillRect/>
            </a:stretch>
          </p:blipFill>
          <p:spPr>
            <a:xfrm>
              <a:off x="5414502" y="3060522"/>
              <a:ext cx="741239" cy="704165"/>
            </a:xfrm>
            <a:prstGeom prst="rect">
              <a:avLst/>
            </a:prstGeom>
          </p:spPr>
        </p:pic>
      </p:grpSp>
      <p:pic>
        <p:nvPicPr>
          <p:cNvPr id="10" name="Google Shape;66;p14"/>
          <p:cNvPicPr preferRelativeResize="0"/>
          <p:nvPr/>
        </p:nvPicPr>
        <p:blipFill>
          <a:blip r:embed="rId4">
            <a:alphaModFix/>
          </a:blip>
          <a:stretch>
            <a:fillRect/>
          </a:stretch>
        </p:blipFill>
        <p:spPr>
          <a:xfrm>
            <a:off x="647834" y="3045962"/>
            <a:ext cx="3045392" cy="1147081"/>
          </a:xfrm>
          <a:prstGeom prst="rect">
            <a:avLst/>
          </a:prstGeom>
          <a:noFill/>
          <a:ln>
            <a:noFill/>
          </a:ln>
        </p:spPr>
      </p:pic>
      <p:sp>
        <p:nvSpPr>
          <p:cNvPr id="11" name="TextBox 10"/>
          <p:cNvSpPr txBox="1"/>
          <p:nvPr/>
        </p:nvSpPr>
        <p:spPr>
          <a:xfrm>
            <a:off x="5325692" y="2704099"/>
            <a:ext cx="1143262" cy="2062103"/>
          </a:xfrm>
          <a:prstGeom prst="rect">
            <a:avLst/>
          </a:prstGeom>
          <a:noFill/>
        </p:spPr>
        <p:txBody>
          <a:bodyPr wrap="none" rtlCol="0">
            <a:spAutoFit/>
          </a:bodyPr>
          <a:lstStyle/>
          <a:p>
            <a:r>
              <a:rPr lang="en-US" sz="12800" dirty="0">
                <a:solidFill>
                  <a:srgbClr val="FF6600"/>
                </a:solidFill>
              </a:rPr>
              <a:t>+</a:t>
            </a:r>
          </a:p>
        </p:txBody>
      </p:sp>
      <p:grpSp>
        <p:nvGrpSpPr>
          <p:cNvPr id="18" name="Group 17"/>
          <p:cNvGrpSpPr/>
          <p:nvPr/>
        </p:nvGrpSpPr>
        <p:grpSpPr>
          <a:xfrm>
            <a:off x="802578" y="5619275"/>
            <a:ext cx="10588799" cy="951645"/>
            <a:chOff x="601933" y="4214456"/>
            <a:chExt cx="7941599" cy="713734"/>
          </a:xfrm>
        </p:grpSpPr>
        <p:pic>
          <p:nvPicPr>
            <p:cNvPr id="13" name="Picture 12" descr="lighthouse-guil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33" y="4325319"/>
              <a:ext cx="2913881" cy="475281"/>
            </a:xfrm>
            <a:prstGeom prst="rect">
              <a:avLst/>
            </a:prstGeom>
          </p:spPr>
        </p:pic>
        <p:pic>
          <p:nvPicPr>
            <p:cNvPr id="14" name="Picture 13"/>
            <p:cNvPicPr>
              <a:picLocks noChangeAspect="1"/>
            </p:cNvPicPr>
            <p:nvPr/>
          </p:nvPicPr>
          <p:blipFill>
            <a:blip r:embed="rId6"/>
            <a:stretch>
              <a:fillRect/>
            </a:stretch>
          </p:blipFill>
          <p:spPr>
            <a:xfrm>
              <a:off x="3698584" y="4214456"/>
              <a:ext cx="1103385" cy="649939"/>
            </a:xfrm>
            <a:prstGeom prst="rect">
              <a:avLst/>
            </a:prstGeom>
            <a:solidFill>
              <a:srgbClr val="3366FF"/>
            </a:solidFill>
          </p:spPr>
        </p:pic>
        <p:pic>
          <p:nvPicPr>
            <p:cNvPr id="15" name="NYSCB.png"/>
            <p:cNvPicPr>
              <a:picLocks noChangeAspect="1"/>
            </p:cNvPicPr>
            <p:nvPr/>
          </p:nvPicPr>
          <p:blipFill>
            <a:blip r:embed="rId7"/>
            <a:stretch>
              <a:fillRect/>
            </a:stretch>
          </p:blipFill>
          <p:spPr>
            <a:xfrm>
              <a:off x="6166460" y="4312914"/>
              <a:ext cx="2377072" cy="551481"/>
            </a:xfrm>
            <a:prstGeom prst="rect">
              <a:avLst/>
            </a:prstGeom>
            <a:ln w="12700">
              <a:miter lim="400000"/>
            </a:ln>
          </p:spPr>
        </p:pic>
        <p:pic>
          <p:nvPicPr>
            <p:cNvPr id="16" name="Picture 15"/>
            <p:cNvPicPr>
              <a:picLocks noChangeAspect="1"/>
            </p:cNvPicPr>
            <p:nvPr/>
          </p:nvPicPr>
          <p:blipFill>
            <a:blip r:embed="rId8"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974427" y="4214456"/>
              <a:ext cx="1110093" cy="713734"/>
            </a:xfrm>
            <a:prstGeom prst="rect">
              <a:avLst/>
            </a:prstGeom>
          </p:spPr>
        </p:pic>
      </p:grpSp>
      <p:sp>
        <p:nvSpPr>
          <p:cNvPr id="17" name="TextBox 16"/>
          <p:cNvSpPr txBox="1"/>
          <p:nvPr/>
        </p:nvSpPr>
        <p:spPr>
          <a:xfrm>
            <a:off x="5344422" y="4675427"/>
            <a:ext cx="982961" cy="913007"/>
          </a:xfrm>
          <a:prstGeom prst="rect">
            <a:avLst/>
          </a:prstGeom>
          <a:noFill/>
        </p:spPr>
        <p:txBody>
          <a:bodyPr wrap="none" rtlCol="0">
            <a:spAutoFit/>
          </a:bodyPr>
          <a:lstStyle/>
          <a:p>
            <a:r>
              <a:rPr lang="en-US" sz="5333" dirty="0">
                <a:solidFill>
                  <a:srgbClr val="FF6600"/>
                </a:solidFill>
              </a:rPr>
              <a:t>for</a:t>
            </a:r>
          </a:p>
        </p:txBody>
      </p:sp>
      <p:pic>
        <p:nvPicPr>
          <p:cNvPr id="19" name="Picture 18" descr="Logo, company name&#10;&#10;Description automatically generated">
            <a:extLst>
              <a:ext uri="{FF2B5EF4-FFF2-40B4-BE49-F238E27FC236}">
                <a16:creationId xmlns:a16="http://schemas.microsoft.com/office/drawing/2014/main" id="{BB161945-736F-D544-9A4C-D8A33433DB61}"/>
              </a:ext>
            </a:extLst>
          </p:cNvPr>
          <p:cNvPicPr>
            <a:picLocks noChangeAspect="1"/>
          </p:cNvPicPr>
          <p:nvPr/>
        </p:nvPicPr>
        <p:blipFill>
          <a:blip r:embed="rId9"/>
          <a:stretch>
            <a:fillRect/>
          </a:stretch>
        </p:blipFill>
        <p:spPr>
          <a:xfrm>
            <a:off x="3914888" y="2779886"/>
            <a:ext cx="1309365" cy="1986316"/>
          </a:xfrm>
          <a:prstGeom prst="rect">
            <a:avLst/>
          </a:prstGeom>
        </p:spPr>
      </p:pic>
    </p:spTree>
    <p:extLst>
      <p:ext uri="{BB962C8B-B14F-4D97-AF65-F5344CB8AC3E}">
        <p14:creationId xmlns:p14="http://schemas.microsoft.com/office/powerpoint/2010/main" val="184697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726800" y="380633"/>
            <a:ext cx="10738400" cy="5454400"/>
          </a:xfrm>
          <a:prstGeom prst="rect">
            <a:avLst/>
          </a:prstGeom>
        </p:spPr>
        <p:txBody>
          <a:bodyPr spcFirstLastPara="1" wrap="square" lIns="121900" tIns="121900" rIns="121900" bIns="121900" anchor="t" anchorCtr="0">
            <a:noAutofit/>
          </a:bodyPr>
          <a:lstStyle/>
          <a:p>
            <a:pPr>
              <a:lnSpc>
                <a:spcPct val="115000"/>
              </a:lnSpc>
              <a:buClr>
                <a:schemeClr val="dk2"/>
              </a:buClr>
              <a:buSzPts val="1100"/>
            </a:pPr>
            <a:r>
              <a:rPr lang="en" sz="2400" dirty="0"/>
              <a:t>BACKGROUND</a:t>
            </a:r>
            <a:r>
              <a:rPr lang="en" sz="2400" b="0" dirty="0"/>
              <a:t>: For </a:t>
            </a:r>
            <a:r>
              <a:rPr lang="en-US" sz="2400" b="0" dirty="0"/>
              <a:t>eight </a:t>
            </a:r>
            <a:r>
              <a:rPr lang="en" sz="2400" b="0" dirty="0"/>
              <a:t>years before 2019, there has been a cross-departmental joint senior design course for undergraduate seniors</a:t>
            </a:r>
            <a:r>
              <a:rPr lang="en-US" sz="2400" b="0" dirty="0"/>
              <a:t> </a:t>
            </a:r>
            <a:r>
              <a:rPr lang="en-US" sz="2400" b="0" dirty="0">
                <a:solidFill>
                  <a:srgbClr val="FFFF00"/>
                </a:solidFill>
              </a:rPr>
              <a:t>(20-30 students each year)</a:t>
            </a:r>
            <a:r>
              <a:rPr lang="en" sz="2400" b="0" dirty="0"/>
              <a:t> majoring in Computer Science (CS), Computer Engineering (CpE) and Electrical Engineering (EE) in the Grove School of Engineering (GSOE) focused in exploring and developing</a:t>
            </a:r>
            <a:r>
              <a:rPr lang="en" sz="2400" b="0" dirty="0">
                <a:solidFill>
                  <a:srgbClr val="FFFF00"/>
                </a:solidFill>
              </a:rPr>
              <a:t> assistive technologies </a:t>
            </a:r>
            <a:r>
              <a:rPr lang="en" sz="2400" b="0" dirty="0"/>
              <a:t>for smart living of all.</a:t>
            </a:r>
            <a:endParaRPr sz="2400" b="0" dirty="0"/>
          </a:p>
          <a:p>
            <a:pPr>
              <a:lnSpc>
                <a:spcPct val="115000"/>
              </a:lnSpc>
              <a:spcBef>
                <a:spcPts val="2133"/>
              </a:spcBef>
              <a:spcAft>
                <a:spcPts val="2133"/>
              </a:spcAft>
            </a:pPr>
            <a:endParaRPr sz="2400" b="0" dirty="0">
              <a:latin typeface="Lato"/>
              <a:ea typeface="Lato"/>
              <a:cs typeface="Lato"/>
              <a:sym typeface="Lato"/>
            </a:endParaRPr>
          </a:p>
        </p:txBody>
      </p:sp>
      <p:grpSp>
        <p:nvGrpSpPr>
          <p:cNvPr id="3" name="Group 2"/>
          <p:cNvGrpSpPr/>
          <p:nvPr/>
        </p:nvGrpSpPr>
        <p:grpSpPr>
          <a:xfrm>
            <a:off x="1300385" y="3241693"/>
            <a:ext cx="4819783" cy="2784680"/>
            <a:chOff x="4953000" y="1828800"/>
            <a:chExt cx="3763613" cy="1945005"/>
          </a:xfrm>
        </p:grpSpPr>
        <p:pic>
          <p:nvPicPr>
            <p:cNvPr id="4" name="Picture 3"/>
            <p:cNvPicPr>
              <a:picLocks noChangeAspect="1" noChangeArrowheads="1"/>
            </p:cNvPicPr>
            <p:nvPr/>
          </p:nvPicPr>
          <p:blipFill>
            <a:blip r:embed="rId3" cstate="print"/>
            <a:srcRect/>
            <a:stretch>
              <a:fillRect/>
            </a:stretch>
          </p:blipFill>
          <p:spPr bwMode="auto">
            <a:xfrm>
              <a:off x="5791200" y="1828800"/>
              <a:ext cx="2925413" cy="1945005"/>
            </a:xfrm>
            <a:prstGeom prst="rect">
              <a:avLst/>
            </a:prstGeom>
            <a:noFill/>
            <a:ln w="9525">
              <a:noFill/>
              <a:miter lim="800000"/>
              <a:headEnd/>
              <a:tailEnd/>
            </a:ln>
          </p:spPr>
        </p:pic>
        <p:pic>
          <p:nvPicPr>
            <p:cNvPr id="5" name="Picture 1" descr="D:\NSF-M3C\REM2012\2013\Kick-Off\Photos\Zhu, Zhigang.jpg"/>
            <p:cNvPicPr>
              <a:picLocks noChangeAspect="1" noChangeArrowheads="1"/>
            </p:cNvPicPr>
            <p:nvPr/>
          </p:nvPicPr>
          <p:blipFill>
            <a:blip r:embed="rId4" cstate="print"/>
            <a:srcRect/>
            <a:stretch>
              <a:fillRect/>
            </a:stretch>
          </p:blipFill>
          <p:spPr bwMode="auto">
            <a:xfrm>
              <a:off x="4953000" y="1828800"/>
              <a:ext cx="845671" cy="898525"/>
            </a:xfrm>
            <a:prstGeom prst="rect">
              <a:avLst/>
            </a:prstGeom>
            <a:noFill/>
          </p:spPr>
        </p:pic>
      </p:grpSp>
      <p:grpSp>
        <p:nvGrpSpPr>
          <p:cNvPr id="6" name="Group 5"/>
          <p:cNvGrpSpPr/>
          <p:nvPr/>
        </p:nvGrpSpPr>
        <p:grpSpPr>
          <a:xfrm>
            <a:off x="7866247" y="3077169"/>
            <a:ext cx="3141035" cy="2514479"/>
            <a:chOff x="3961852" y="3657599"/>
            <a:chExt cx="2355776" cy="1885859"/>
          </a:xfrm>
        </p:grpSpPr>
        <p:pic>
          <p:nvPicPr>
            <p:cNvPr id="7" name="Picture 6"/>
            <p:cNvPicPr>
              <a:picLocks noChangeAspect="1"/>
            </p:cNvPicPr>
            <p:nvPr/>
          </p:nvPicPr>
          <p:blipFill>
            <a:blip r:embed="rId5"/>
            <a:stretch>
              <a:fillRect/>
            </a:stretch>
          </p:blipFill>
          <p:spPr>
            <a:xfrm>
              <a:off x="4724399" y="3657599"/>
              <a:ext cx="1593229" cy="1593229"/>
            </a:xfrm>
            <a:prstGeom prst="rect">
              <a:avLst/>
            </a:prstGeom>
          </p:spPr>
        </p:pic>
        <p:pic>
          <p:nvPicPr>
            <p:cNvPr id="8" name="Shape 484"/>
            <p:cNvPicPr preferRelativeResize="0">
              <a:picLocks/>
            </p:cNvPicPr>
            <p:nvPr/>
          </p:nvPicPr>
          <p:blipFill rotWithShape="1">
            <a:blip r:embed="rId6">
              <a:alphaModFix/>
            </a:blip>
            <a:srcRect l="15708" t="-1144" r="19370" b="18033"/>
            <a:stretch/>
          </p:blipFill>
          <p:spPr>
            <a:xfrm>
              <a:off x="3961852" y="4581738"/>
              <a:ext cx="762548" cy="961720"/>
            </a:xfrm>
            <a:prstGeom prst="rect">
              <a:avLst/>
            </a:prstGeom>
            <a:noFill/>
            <a:ln>
              <a:noFill/>
            </a:ln>
          </p:spPr>
        </p:pic>
      </p:grpSp>
    </p:spTree>
    <p:extLst>
      <p:ext uri="{BB962C8B-B14F-4D97-AF65-F5344CB8AC3E}">
        <p14:creationId xmlns:p14="http://schemas.microsoft.com/office/powerpoint/2010/main" val="363342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GARDE-2011-2012\Report-2013\Figure.SH.1.png"/>
          <p:cNvPicPr/>
          <p:nvPr/>
        </p:nvPicPr>
        <p:blipFill>
          <a:blip r:embed="rId2" cstate="print"/>
          <a:srcRect/>
          <a:stretch>
            <a:fillRect/>
          </a:stretch>
        </p:blipFill>
        <p:spPr bwMode="auto">
          <a:xfrm>
            <a:off x="5291797" y="4462906"/>
            <a:ext cx="3401588" cy="2090295"/>
          </a:xfrm>
          <a:prstGeom prst="rect">
            <a:avLst/>
          </a:prstGeom>
          <a:noFill/>
          <a:ln w="9525">
            <a:noFill/>
            <a:miter lim="800000"/>
            <a:headEnd/>
            <a:tailEnd/>
          </a:ln>
        </p:spPr>
      </p:pic>
      <p:sp>
        <p:nvSpPr>
          <p:cNvPr id="20482" name="Title 1"/>
          <p:cNvSpPr>
            <a:spLocks noGrp="1"/>
          </p:cNvSpPr>
          <p:nvPr>
            <p:ph type="title"/>
          </p:nvPr>
        </p:nvSpPr>
        <p:spPr>
          <a:xfrm>
            <a:off x="982133" y="1"/>
            <a:ext cx="10346267" cy="990599"/>
          </a:xfrm>
        </p:spPr>
        <p:txBody>
          <a:bodyPr/>
          <a:lstStyle/>
          <a:p>
            <a:r>
              <a:rPr lang="en-US" dirty="0"/>
              <a:t>Cross-Disciplinary Projects (CS, CpE, EE)</a:t>
            </a:r>
          </a:p>
        </p:txBody>
      </p:sp>
      <p:sp>
        <p:nvSpPr>
          <p:cNvPr id="20483" name="Content Placeholder 2"/>
          <p:cNvSpPr>
            <a:spLocks noGrp="1"/>
          </p:cNvSpPr>
          <p:nvPr>
            <p:ph idx="1"/>
          </p:nvPr>
        </p:nvSpPr>
        <p:spPr>
          <a:xfrm>
            <a:off x="304800" y="1041399"/>
            <a:ext cx="11682195" cy="3657600"/>
          </a:xfrm>
        </p:spPr>
        <p:txBody>
          <a:bodyPr/>
          <a:lstStyle/>
          <a:p>
            <a:r>
              <a:rPr lang="en-US" sz="2933" dirty="0">
                <a:solidFill>
                  <a:srgbClr val="660066"/>
                </a:solidFill>
              </a:rPr>
              <a:t>Sensing approaches (camera, stereo, IR, ultrasonic, kinect, etc) </a:t>
            </a:r>
          </a:p>
          <a:p>
            <a:r>
              <a:rPr lang="en-US" sz="2933" dirty="0">
                <a:solidFill>
                  <a:srgbClr val="660066"/>
                </a:solidFill>
              </a:rPr>
              <a:t>Data interpretation algorithms (hardware, smart phone, PC, etc)</a:t>
            </a:r>
          </a:p>
          <a:p>
            <a:r>
              <a:rPr lang="en-US" sz="2933" dirty="0">
                <a:solidFill>
                  <a:srgbClr val="660066"/>
                </a:solidFill>
              </a:rPr>
              <a:t>Display methods (tactile, audio, speech, visual)</a:t>
            </a:r>
          </a:p>
          <a:p>
            <a:r>
              <a:rPr lang="en-US" sz="2933" dirty="0">
                <a:solidFill>
                  <a:srgbClr val="660066"/>
                </a:solidFill>
              </a:rPr>
              <a:t>Apps for smart living, smart office, smart health, assistive/accessibility technologies </a:t>
            </a:r>
          </a:p>
        </p:txBody>
      </p:sp>
      <p:grpSp>
        <p:nvGrpSpPr>
          <p:cNvPr id="5" name="Group 4"/>
          <p:cNvGrpSpPr/>
          <p:nvPr/>
        </p:nvGrpSpPr>
        <p:grpSpPr>
          <a:xfrm>
            <a:off x="655076" y="4660899"/>
            <a:ext cx="3523171" cy="861060"/>
            <a:chOff x="3810000" y="3352800"/>
            <a:chExt cx="4794885" cy="1524000"/>
          </a:xfrm>
        </p:grpSpPr>
        <p:pic>
          <p:nvPicPr>
            <p:cNvPr id="6" name="Picture 3"/>
            <p:cNvPicPr>
              <a:picLocks noChangeAspect="1" noChangeArrowheads="1"/>
            </p:cNvPicPr>
            <p:nvPr/>
          </p:nvPicPr>
          <p:blipFill>
            <a:blip r:embed="rId3" cstate="print"/>
            <a:srcRect/>
            <a:stretch>
              <a:fillRect/>
            </a:stretch>
          </p:blipFill>
          <p:spPr bwMode="auto">
            <a:xfrm>
              <a:off x="7233285" y="3352800"/>
              <a:ext cx="1371600" cy="1524000"/>
            </a:xfrm>
            <a:prstGeom prst="rect">
              <a:avLst/>
            </a:prstGeom>
            <a:noFill/>
          </p:spPr>
        </p:pic>
        <p:pic>
          <p:nvPicPr>
            <p:cNvPr id="7" name="Picture 4"/>
            <p:cNvPicPr>
              <a:picLocks noChangeAspect="1" noChangeArrowheads="1"/>
            </p:cNvPicPr>
            <p:nvPr/>
          </p:nvPicPr>
          <p:blipFill>
            <a:blip r:embed="rId4" cstate="print"/>
            <a:srcRect/>
            <a:stretch>
              <a:fillRect/>
            </a:stretch>
          </p:blipFill>
          <p:spPr bwMode="auto">
            <a:xfrm>
              <a:off x="3810000" y="3352800"/>
              <a:ext cx="1455626" cy="1447800"/>
            </a:xfrm>
            <a:prstGeom prst="rect">
              <a:avLst/>
            </a:prstGeom>
            <a:noFill/>
          </p:spPr>
        </p:pic>
        <p:pic>
          <p:nvPicPr>
            <p:cNvPr id="8" name="Picture 5"/>
            <p:cNvPicPr>
              <a:picLocks noChangeAspect="1" noChangeArrowheads="1"/>
            </p:cNvPicPr>
            <p:nvPr/>
          </p:nvPicPr>
          <p:blipFill>
            <a:blip r:embed="rId5" cstate="print"/>
            <a:srcRect/>
            <a:stretch>
              <a:fillRect/>
            </a:stretch>
          </p:blipFill>
          <p:spPr bwMode="auto">
            <a:xfrm>
              <a:off x="5486400" y="3352800"/>
              <a:ext cx="1514475" cy="1466850"/>
            </a:xfrm>
            <a:prstGeom prst="rect">
              <a:avLst/>
            </a:prstGeom>
            <a:noFill/>
          </p:spPr>
        </p:pic>
      </p:grpSp>
      <p:grpSp>
        <p:nvGrpSpPr>
          <p:cNvPr id="9" name="Group 3"/>
          <p:cNvGrpSpPr>
            <a:grpSpLocks/>
          </p:cNvGrpSpPr>
          <p:nvPr/>
        </p:nvGrpSpPr>
        <p:grpSpPr bwMode="auto">
          <a:xfrm>
            <a:off x="9578943" y="4462907"/>
            <a:ext cx="2082800" cy="1879599"/>
            <a:chOff x="3658553" y="-2711450"/>
            <a:chExt cx="6071235" cy="4753476"/>
          </a:xfrm>
        </p:grpSpPr>
        <p:pic>
          <p:nvPicPr>
            <p:cNvPr id="10" name="Picture 3" descr="L:\NSF-M3C\BC-retina-implants.jpg"/>
            <p:cNvPicPr>
              <a:picLocks noChangeAspect="1" noChangeArrowheads="1"/>
            </p:cNvPicPr>
            <p:nvPr/>
          </p:nvPicPr>
          <p:blipFill>
            <a:blip r:embed="rId6" cstate="print"/>
            <a:srcRect/>
            <a:stretch>
              <a:fillRect/>
            </a:stretch>
          </p:blipFill>
          <p:spPr bwMode="auto">
            <a:xfrm>
              <a:off x="3658553" y="-2707774"/>
              <a:ext cx="2730500" cy="4749800"/>
            </a:xfrm>
            <a:prstGeom prst="rect">
              <a:avLst/>
            </a:prstGeom>
            <a:noFill/>
            <a:ln w="9525">
              <a:noFill/>
              <a:miter lim="800000"/>
              <a:headEnd/>
              <a:tailEnd/>
            </a:ln>
          </p:spPr>
        </p:pic>
        <p:pic>
          <p:nvPicPr>
            <p:cNvPr id="11" name="Picture 4" descr="L:\NSF-M3C\BC-IR-tactile.jpg"/>
            <p:cNvPicPr>
              <a:picLocks noChangeAspect="1" noChangeArrowheads="1"/>
            </p:cNvPicPr>
            <p:nvPr/>
          </p:nvPicPr>
          <p:blipFill>
            <a:blip r:embed="rId7" cstate="print"/>
            <a:srcRect/>
            <a:stretch>
              <a:fillRect/>
            </a:stretch>
          </p:blipFill>
          <p:spPr bwMode="auto">
            <a:xfrm>
              <a:off x="6402388" y="-2711450"/>
              <a:ext cx="3327400" cy="4749800"/>
            </a:xfrm>
            <a:prstGeom prst="rect">
              <a:avLst/>
            </a:prstGeom>
            <a:noFill/>
            <a:ln w="9525">
              <a:noFill/>
              <a:miter lim="800000"/>
              <a:headEnd/>
              <a:tailEnd/>
            </a:ln>
          </p:spPr>
        </p:pic>
      </p:grpSp>
      <p:pic>
        <p:nvPicPr>
          <p:cNvPr id="12" name="Picture 11" descr="D:\GARDE-2011-2012\Report-2013\Figure.IN.1.png"/>
          <p:cNvPicPr/>
          <p:nvPr/>
        </p:nvPicPr>
        <p:blipFill>
          <a:blip r:embed="rId8" cstate="print"/>
          <a:srcRect/>
          <a:stretch>
            <a:fillRect/>
          </a:stretch>
        </p:blipFill>
        <p:spPr bwMode="auto">
          <a:xfrm>
            <a:off x="2785663" y="5727699"/>
            <a:ext cx="2244477" cy="990600"/>
          </a:xfrm>
          <a:prstGeom prst="rect">
            <a:avLst/>
          </a:prstGeom>
          <a:noFill/>
          <a:ln w="9525">
            <a:noFill/>
            <a:miter lim="800000"/>
            <a:headEnd/>
            <a:tailEnd/>
          </a:ln>
        </p:spPr>
      </p:pic>
    </p:spTree>
    <p:extLst>
      <p:ext uri="{BB962C8B-B14F-4D97-AF65-F5344CB8AC3E}">
        <p14:creationId xmlns:p14="http://schemas.microsoft.com/office/powerpoint/2010/main" val="303439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dirty="0"/>
              <a:t>AT: Sponsors and Community Partners</a:t>
            </a:r>
          </a:p>
        </p:txBody>
      </p:sp>
      <p:sp>
        <p:nvSpPr>
          <p:cNvPr id="44036" name="Rectangle 3"/>
          <p:cNvSpPr>
            <a:spLocks noGrp="1" noChangeArrowheads="1"/>
          </p:cNvSpPr>
          <p:nvPr>
            <p:ph type="body" idx="1"/>
          </p:nvPr>
        </p:nvSpPr>
        <p:spPr bwMode="auto">
          <a:xfrm>
            <a:off x="0" y="1143000"/>
            <a:ext cx="10583333" cy="5029200"/>
          </a:xfrm>
          <a:solidFill>
            <a:srgbClr val="FFFFFF"/>
          </a:solidFill>
          <a:ln>
            <a:miter lim="800000"/>
            <a:headEnd/>
            <a:tailEnd/>
          </a:ln>
        </p:spPr>
        <p:txBody>
          <a:bodyPr spcFirstLastPara="1" vert="horz" wrap="square" lIns="121920" tIns="60960" rIns="121920" bIns="60960" numCol="1" anchor="t" anchorCtr="0" compatLnSpc="1">
            <a:prstTxWarp prst="textNoShape">
              <a:avLst/>
            </a:prstTxWarp>
            <a:normAutofit fontScale="62500" lnSpcReduction="20000"/>
          </a:bodyPr>
          <a:lstStyle/>
          <a:p>
            <a:pPr eaLnBrk="1" hangingPunct="1">
              <a:lnSpc>
                <a:spcPct val="90000"/>
              </a:lnSpc>
            </a:pPr>
            <a:r>
              <a:rPr lang="en-US" sz="3200" dirty="0">
                <a:solidFill>
                  <a:srgbClr val="020BBE"/>
                </a:solidFill>
              </a:rPr>
              <a:t>NSF GARDE </a:t>
            </a:r>
            <a:r>
              <a:rPr lang="en-US" sz="3200" dirty="0">
                <a:solidFill>
                  <a:srgbClr val="660066"/>
                </a:solidFill>
              </a:rPr>
              <a:t>(Gen &amp; Age </a:t>
            </a:r>
            <a:r>
              <a:rPr lang="en-US" sz="3200" dirty="0" err="1">
                <a:solidFill>
                  <a:srgbClr val="660066"/>
                </a:solidFill>
              </a:rPr>
              <a:t>Rel</a:t>
            </a:r>
            <a:r>
              <a:rPr lang="en-US" sz="3200" dirty="0">
                <a:solidFill>
                  <a:srgbClr val="660066"/>
                </a:solidFill>
              </a:rPr>
              <a:t> Disabilities Eng)</a:t>
            </a:r>
          </a:p>
          <a:p>
            <a:pPr lvl="1" eaLnBrk="1" hangingPunct="1">
              <a:lnSpc>
                <a:spcPct val="90000"/>
              </a:lnSpc>
            </a:pPr>
            <a:r>
              <a:rPr lang="en-US" sz="2800" dirty="0">
                <a:solidFill>
                  <a:srgbClr val="660066"/>
                </a:solidFill>
              </a:rPr>
              <a:t>Senior Design Program on Assistive Technology to Aid Visually Impaired People </a:t>
            </a:r>
            <a:r>
              <a:rPr lang="pl-PL" sz="2800" dirty="0">
                <a:solidFill>
                  <a:srgbClr val="660066"/>
                </a:solidFill>
              </a:rPr>
              <a:t>(</a:t>
            </a:r>
            <a:r>
              <a:rPr lang="pl-PL" sz="2800" dirty="0" err="1">
                <a:solidFill>
                  <a:srgbClr val="660066"/>
                </a:solidFill>
              </a:rPr>
              <a:t>Award</a:t>
            </a:r>
            <a:r>
              <a:rPr lang="pl-PL" sz="2800" dirty="0">
                <a:solidFill>
                  <a:srgbClr val="660066"/>
                </a:solidFill>
              </a:rPr>
              <a:t> #1160046)</a:t>
            </a:r>
          </a:p>
          <a:p>
            <a:pPr lvl="1" eaLnBrk="1" hangingPunct="1">
              <a:lnSpc>
                <a:spcPct val="90000"/>
              </a:lnSpc>
            </a:pPr>
            <a:endParaRPr lang="en-US" sz="3200" dirty="0"/>
          </a:p>
          <a:p>
            <a:pPr eaLnBrk="1" hangingPunct="1"/>
            <a:r>
              <a:rPr lang="en-US" sz="3200" dirty="0">
                <a:solidFill>
                  <a:srgbClr val="020BBE"/>
                </a:solidFill>
              </a:rPr>
              <a:t>VentureWell </a:t>
            </a:r>
            <a:r>
              <a:rPr lang="en-US" sz="3200" dirty="0">
                <a:solidFill>
                  <a:srgbClr val="660066"/>
                </a:solidFill>
              </a:rPr>
              <a:t>(formerly NCIIA)</a:t>
            </a:r>
          </a:p>
          <a:p>
            <a:pPr lvl="1"/>
            <a:r>
              <a:rPr lang="en-US" sz="2667" dirty="0">
                <a:solidFill>
                  <a:srgbClr val="660066"/>
                </a:solidFill>
              </a:rPr>
              <a:t>Course and Program: Human and Machine Intelligence - Perception, Computation and Action </a:t>
            </a:r>
            <a:r>
              <a:rPr lang="pl-PL" sz="2667" dirty="0">
                <a:solidFill>
                  <a:srgbClr val="660066"/>
                </a:solidFill>
              </a:rPr>
              <a:t>(</a:t>
            </a:r>
            <a:r>
              <a:rPr lang="pl-PL" sz="2667" dirty="0" err="1">
                <a:solidFill>
                  <a:srgbClr val="660066"/>
                </a:solidFill>
              </a:rPr>
              <a:t>Award</a:t>
            </a:r>
            <a:r>
              <a:rPr lang="pl-PL" sz="2667" dirty="0">
                <a:solidFill>
                  <a:srgbClr val="660066"/>
                </a:solidFill>
              </a:rPr>
              <a:t> # 10087-12)</a:t>
            </a:r>
          </a:p>
          <a:p>
            <a:pPr lvl="1"/>
            <a:endParaRPr lang="en-US" sz="3733" dirty="0">
              <a:solidFill>
                <a:schemeClr val="tx1"/>
              </a:solidFill>
            </a:endParaRPr>
          </a:p>
          <a:p>
            <a:pPr>
              <a:lnSpc>
                <a:spcPct val="90000"/>
              </a:lnSpc>
            </a:pPr>
            <a:r>
              <a:rPr lang="en-US" sz="3200" b="1" dirty="0">
                <a:solidFill>
                  <a:srgbClr val="020BBE"/>
                </a:solidFill>
              </a:rPr>
              <a:t>NYSID CREATE</a:t>
            </a:r>
            <a:endParaRPr lang="en-US" sz="3200" b="1" dirty="0"/>
          </a:p>
          <a:p>
            <a:pPr lvl="1">
              <a:lnSpc>
                <a:spcPct val="90000"/>
              </a:lnSpc>
            </a:pPr>
            <a:r>
              <a:rPr lang="en-US" sz="2667" b="1" dirty="0"/>
              <a:t> </a:t>
            </a:r>
            <a:r>
              <a:rPr lang="en-US" sz="2667" b="1" dirty="0">
                <a:solidFill>
                  <a:srgbClr val="660066"/>
                </a:solidFill>
              </a:rPr>
              <a:t>Cultivating Resources for Employment with Assistive Technology </a:t>
            </a:r>
          </a:p>
          <a:p>
            <a:pPr lvl="1">
              <a:lnSpc>
                <a:spcPct val="90000"/>
              </a:lnSpc>
            </a:pPr>
            <a:endParaRPr lang="en-US" sz="2667" dirty="0"/>
          </a:p>
          <a:p>
            <a:pPr>
              <a:lnSpc>
                <a:spcPct val="90000"/>
              </a:lnSpc>
            </a:pPr>
            <a:r>
              <a:rPr lang="en-US" sz="3200" dirty="0">
                <a:solidFill>
                  <a:srgbClr val="020BBE"/>
                </a:solidFill>
              </a:rPr>
              <a:t>Service Agencies </a:t>
            </a:r>
            <a:r>
              <a:rPr lang="en-US" sz="3200" dirty="0">
                <a:solidFill>
                  <a:srgbClr val="660066"/>
                </a:solidFill>
              </a:rPr>
              <a:t>(for ASD and BVIs)</a:t>
            </a:r>
          </a:p>
          <a:p>
            <a:pPr lvl="1">
              <a:lnSpc>
                <a:spcPct val="90000"/>
              </a:lnSpc>
            </a:pPr>
            <a:r>
              <a:rPr lang="en-US" sz="2667" dirty="0">
                <a:solidFill>
                  <a:srgbClr val="660066"/>
                </a:solidFill>
              </a:rPr>
              <a:t> Goodwill Industrials</a:t>
            </a:r>
          </a:p>
          <a:p>
            <a:pPr lvl="1">
              <a:lnSpc>
                <a:spcPct val="90000"/>
              </a:lnSpc>
            </a:pPr>
            <a:r>
              <a:rPr lang="en-US" sz="2667" dirty="0">
                <a:solidFill>
                  <a:srgbClr val="660066"/>
                </a:solidFill>
              </a:rPr>
              <a:t> Lighthouse Guild</a:t>
            </a:r>
          </a:p>
          <a:p>
            <a:pPr lvl="1">
              <a:lnSpc>
                <a:spcPct val="90000"/>
              </a:lnSpc>
            </a:pPr>
            <a:r>
              <a:rPr lang="en-US" sz="2667" dirty="0">
                <a:solidFill>
                  <a:srgbClr val="660066"/>
                </a:solidFill>
              </a:rPr>
              <a:t> NYS Commission for the Blind</a:t>
            </a:r>
          </a:p>
        </p:txBody>
      </p:sp>
      <p:pic>
        <p:nvPicPr>
          <p:cNvPr id="16" name="Shape 14"/>
          <p:cNvPicPr preferRelativeResize="0"/>
          <p:nvPr/>
        </p:nvPicPr>
        <p:blipFill rotWithShape="1">
          <a:blip r:embed="rId3">
            <a:alphaModFix/>
          </a:blip>
          <a:srcRect/>
          <a:stretch/>
        </p:blipFill>
        <p:spPr>
          <a:xfrm>
            <a:off x="10773629" y="1143000"/>
            <a:ext cx="1130505" cy="1143000"/>
          </a:xfrm>
          <a:prstGeom prst="rect">
            <a:avLst/>
          </a:prstGeom>
          <a:noFill/>
          <a:ln>
            <a:noFill/>
          </a:ln>
        </p:spPr>
      </p:pic>
      <p:pic>
        <p:nvPicPr>
          <p:cNvPr id="4" name="Picture 3" descr="WentureWell-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0426" y="2067385"/>
            <a:ext cx="2976553" cy="499968"/>
          </a:xfrm>
          <a:prstGeom prst="rect">
            <a:avLst/>
          </a:prstGeom>
        </p:spPr>
      </p:pic>
      <p:pic>
        <p:nvPicPr>
          <p:cNvPr id="15" name="Picture 14"/>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0186945" y="3259167"/>
            <a:ext cx="1480124" cy="951645"/>
          </a:xfrm>
          <a:prstGeom prst="rect">
            <a:avLst/>
          </a:prstGeom>
        </p:spPr>
      </p:pic>
      <p:pic>
        <p:nvPicPr>
          <p:cNvPr id="8" name="Picture 7"/>
          <p:cNvPicPr>
            <a:picLocks noChangeAspect="1"/>
          </p:cNvPicPr>
          <p:nvPr/>
        </p:nvPicPr>
        <p:blipFill>
          <a:blip r:embed="rId6"/>
          <a:stretch>
            <a:fillRect/>
          </a:stretch>
        </p:blipFill>
        <p:spPr>
          <a:xfrm>
            <a:off x="9944133" y="4692374"/>
            <a:ext cx="1278400" cy="760881"/>
          </a:xfrm>
          <a:prstGeom prst="rect">
            <a:avLst/>
          </a:prstGeom>
          <a:solidFill>
            <a:srgbClr val="3366FF"/>
          </a:solidFill>
        </p:spPr>
      </p:pic>
      <p:pic>
        <p:nvPicPr>
          <p:cNvPr id="9" name="NYSCB.png"/>
          <p:cNvPicPr>
            <a:picLocks noChangeAspect="1"/>
          </p:cNvPicPr>
          <p:nvPr/>
        </p:nvPicPr>
        <p:blipFill>
          <a:blip r:embed="rId7"/>
          <a:stretch>
            <a:fillRect/>
          </a:stretch>
        </p:blipFill>
        <p:spPr>
          <a:xfrm>
            <a:off x="8341110" y="5544520"/>
            <a:ext cx="3019721" cy="707881"/>
          </a:xfrm>
          <a:prstGeom prst="rect">
            <a:avLst/>
          </a:prstGeom>
          <a:ln w="12700">
            <a:miter lim="400000"/>
          </a:ln>
        </p:spPr>
      </p:pic>
      <p:pic>
        <p:nvPicPr>
          <p:cNvPr id="2050" name="Picture 2" descr="Homepage - Lighthouse Guild">
            <a:extLst>
              <a:ext uri="{FF2B5EF4-FFF2-40B4-BE49-F238E27FC236}">
                <a16:creationId xmlns:a16="http://schemas.microsoft.com/office/drawing/2014/main" id="{84D075AD-AFBF-C548-8B79-84B010B48C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4920" y="4617795"/>
            <a:ext cx="2953075" cy="990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672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86862" y="380633"/>
            <a:ext cx="11371384" cy="2565891"/>
          </a:xfrm>
          <a:prstGeom prst="rect">
            <a:avLst/>
          </a:prstGeom>
        </p:spPr>
        <p:txBody>
          <a:bodyPr spcFirstLastPara="1" wrap="square" lIns="121900" tIns="121900" rIns="121900" bIns="121900" anchor="t" anchorCtr="0">
            <a:noAutofit/>
          </a:bodyPr>
          <a:lstStyle/>
          <a:p>
            <a:pPr>
              <a:lnSpc>
                <a:spcPct val="115000"/>
              </a:lnSpc>
              <a:buClr>
                <a:schemeClr val="dk2"/>
              </a:buClr>
              <a:buSzPts val="1100"/>
            </a:pPr>
            <a:r>
              <a:rPr lang="en" sz="2400" dirty="0"/>
              <a:t>BACKGROUND</a:t>
            </a:r>
            <a:r>
              <a:rPr lang="en" sz="2400" b="0" dirty="0"/>
              <a:t>: For </a:t>
            </a:r>
            <a:r>
              <a:rPr lang="en-US" sz="2400" b="0" dirty="0"/>
              <a:t>eight </a:t>
            </a:r>
            <a:r>
              <a:rPr lang="en" sz="2400" b="0" dirty="0"/>
              <a:t>years before 2019, there has been a cross-departmental joint senior design course for undergraduate seniors majoring in Computer Science (CS), Computer Engineering (CpE) and Electrical Engineering (EE) in the Grove School of Engineering (GSOE) focused in exploring and developing </a:t>
            </a:r>
            <a:r>
              <a:rPr lang="en" sz="2400" dirty="0">
                <a:solidFill>
                  <a:srgbClr val="FFFF00"/>
                </a:solidFill>
              </a:rPr>
              <a:t>assistive technologies</a:t>
            </a:r>
            <a:r>
              <a:rPr lang="en" sz="2400" b="0" dirty="0"/>
              <a:t> for smart living of all.</a:t>
            </a:r>
            <a:endParaRPr sz="2400" b="0" dirty="0"/>
          </a:p>
        </p:txBody>
      </p:sp>
      <p:sp>
        <p:nvSpPr>
          <p:cNvPr id="3" name="Google Shape;124;p21"/>
          <p:cNvSpPr txBox="1">
            <a:spLocks/>
          </p:cNvSpPr>
          <p:nvPr/>
        </p:nvSpPr>
        <p:spPr>
          <a:xfrm>
            <a:off x="433754" y="2467223"/>
            <a:ext cx="11324492" cy="3898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pPr>
              <a:lnSpc>
                <a:spcPct val="115000"/>
              </a:lnSpc>
              <a:spcBef>
                <a:spcPts val="2133"/>
              </a:spcBef>
              <a:buClr>
                <a:schemeClr val="dk2"/>
              </a:buClr>
              <a:buSzPts val="1100"/>
            </a:pPr>
            <a:r>
              <a:rPr lang="en" sz="2400" dirty="0"/>
              <a:t>BUT</a:t>
            </a:r>
            <a:r>
              <a:rPr lang="en" sz="2400" b="0" dirty="0"/>
              <a:t> students </a:t>
            </a:r>
            <a:r>
              <a:rPr lang="en-US" sz="2400" b="0" dirty="0"/>
              <a:t>may not </a:t>
            </a:r>
            <a:r>
              <a:rPr lang="en" sz="2400" b="0" dirty="0"/>
              <a:t>know how to successfully </a:t>
            </a:r>
            <a:r>
              <a:rPr lang="en" sz="2400" dirty="0">
                <a:solidFill>
                  <a:srgbClr val="FFFF00"/>
                </a:solidFill>
              </a:rPr>
              <a:t>communicate</a:t>
            </a:r>
            <a:r>
              <a:rPr lang="en" sz="2400" b="0" dirty="0">
                <a:solidFill>
                  <a:srgbClr val="FFFF00"/>
                </a:solidFill>
              </a:rPr>
              <a:t> </a:t>
            </a:r>
            <a:r>
              <a:rPr lang="en" sz="2400" b="0" dirty="0"/>
              <a:t>with the users, investors, stakeholders and community partners to really make their breakthrough work ACTIONABLE. Additionally, they </a:t>
            </a:r>
            <a:r>
              <a:rPr lang="en-US" sz="2400" b="0" dirty="0"/>
              <a:t>may </a:t>
            </a:r>
            <a:r>
              <a:rPr lang="en" sz="2400" b="0" dirty="0"/>
              <a:t>lack the </a:t>
            </a:r>
            <a:r>
              <a:rPr lang="en" sz="2400" dirty="0">
                <a:solidFill>
                  <a:srgbClr val="FFFF00"/>
                </a:solidFill>
              </a:rPr>
              <a:t>entrepreneurship</a:t>
            </a:r>
            <a:r>
              <a:rPr lang="en" sz="2400" b="0" dirty="0"/>
              <a:t> skills that will help them turn their brilliant ideas into reality.</a:t>
            </a:r>
          </a:p>
          <a:p>
            <a:pPr>
              <a:lnSpc>
                <a:spcPct val="115000"/>
              </a:lnSpc>
              <a:spcBef>
                <a:spcPts val="2133"/>
              </a:spcBef>
              <a:buClr>
                <a:schemeClr val="dk2"/>
              </a:buClr>
              <a:buSzPts val="1100"/>
            </a:pPr>
            <a:r>
              <a:rPr lang="en" sz="2400" dirty="0"/>
              <a:t>THEREFORE</a:t>
            </a:r>
            <a:r>
              <a:rPr lang="en" sz="2400" b="0" dirty="0"/>
              <a:t> in 2019 we tapped into CCNY’s resources (BIC program and the Zahn Center) teach them useful and practical the </a:t>
            </a:r>
            <a:r>
              <a:rPr lang="en" sz="2400" dirty="0">
                <a:solidFill>
                  <a:srgbClr val="FFFF00"/>
                </a:solidFill>
              </a:rPr>
              <a:t>branding, storytelling and entrepreneurship</a:t>
            </a:r>
            <a:r>
              <a:rPr lang="en" sz="2400" b="0" dirty="0"/>
              <a:t> skills they need.</a:t>
            </a:r>
          </a:p>
          <a:p>
            <a:pPr>
              <a:lnSpc>
                <a:spcPct val="115000"/>
              </a:lnSpc>
              <a:spcBef>
                <a:spcPts val="2133"/>
              </a:spcBef>
              <a:spcAft>
                <a:spcPts val="2133"/>
              </a:spcAft>
            </a:pPr>
            <a:endParaRPr lang="en" sz="2400" b="0" dirty="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idx="4294967295"/>
          </p:nvPr>
        </p:nvSpPr>
        <p:spPr>
          <a:xfrm>
            <a:off x="357200" y="452074"/>
            <a:ext cx="11477600" cy="5349455"/>
          </a:xfrm>
          <a:prstGeom prst="rect">
            <a:avLst/>
          </a:prstGeom>
        </p:spPr>
        <p:txBody>
          <a:bodyPr spcFirstLastPara="1" wrap="square" lIns="121900" tIns="121900" rIns="121900" bIns="121900" anchor="t" anchorCtr="0">
            <a:noAutofit/>
          </a:bodyPr>
          <a:lstStyle/>
          <a:p>
            <a:pPr lvl="0">
              <a:lnSpc>
                <a:spcPct val="115000"/>
              </a:lnSpc>
            </a:pPr>
            <a:r>
              <a:rPr lang="en-US" sz="2400" dirty="0"/>
              <a:t>BEAT Instructors (as of now)</a:t>
            </a:r>
            <a:r>
              <a:rPr lang="en" sz="2400" dirty="0"/>
              <a:t>:</a:t>
            </a:r>
            <a:br>
              <a:rPr lang="en" sz="2400" dirty="0"/>
            </a:br>
            <a:r>
              <a:rPr lang="en" sz="2130" b="0" dirty="0">
                <a:solidFill>
                  <a:srgbClr val="008000"/>
                </a:solidFill>
              </a:rPr>
              <a:t>Zhigang Zhu, Kayser Chair Professor of Computer Science, </a:t>
            </a:r>
            <a:r>
              <a:rPr lang="en-US" sz="2130" b="0" dirty="0">
                <a:solidFill>
                  <a:srgbClr val="008000"/>
                </a:solidFill>
              </a:rPr>
              <a:t>GSOE</a:t>
            </a:r>
            <a:r>
              <a:rPr lang="en" sz="2130" b="0" dirty="0">
                <a:solidFill>
                  <a:srgbClr val="008000"/>
                </a:solidFill>
              </a:rPr>
              <a:t>, CCNY</a:t>
            </a:r>
            <a:br>
              <a:rPr lang="en" sz="2130" b="0" dirty="0">
                <a:solidFill>
                  <a:srgbClr val="008000"/>
                </a:solidFill>
              </a:rPr>
            </a:br>
            <a:r>
              <a:rPr lang="en-US" sz="2130" b="0" dirty="0">
                <a:solidFill>
                  <a:srgbClr val="FF6600"/>
                </a:solidFill>
              </a:rPr>
              <a:t>Chris </a:t>
            </a:r>
            <a:r>
              <a:rPr lang="en-US" sz="2130" b="0" dirty="0" err="1">
                <a:solidFill>
                  <a:srgbClr val="FF6600"/>
                </a:solidFill>
              </a:rPr>
              <a:t>Bobko</a:t>
            </a:r>
            <a:r>
              <a:rPr lang="en-US" sz="2130" b="0" dirty="0">
                <a:solidFill>
                  <a:srgbClr val="FF6600"/>
                </a:solidFill>
              </a:rPr>
              <a:t>, Ph.D., Executive Director</a:t>
            </a:r>
            <a:r>
              <a:rPr lang="en" sz="2130" b="0" dirty="0">
                <a:solidFill>
                  <a:srgbClr val="FF6600"/>
                </a:solidFill>
              </a:rPr>
              <a:t>, Zahn Innovation Center</a:t>
            </a:r>
            <a:br>
              <a:rPr lang="en" sz="2130" dirty="0">
                <a:solidFill>
                  <a:srgbClr val="FF6600"/>
                </a:solidFill>
              </a:rPr>
            </a:br>
            <a:r>
              <a:rPr lang="en" sz="2130" b="0" dirty="0">
                <a:solidFill>
                  <a:srgbClr val="0000FF"/>
                </a:solidFill>
              </a:rPr>
              <a:t>Gerardo A Blumenkrantz, Associate Prof., Branding + Integrated Comm. (BIC) Track, CCNY</a:t>
            </a:r>
            <a:br>
              <a:rPr lang="en" sz="2130" b="0" dirty="0">
                <a:solidFill>
                  <a:srgbClr val="0000FF"/>
                </a:solidFill>
              </a:rPr>
            </a:br>
            <a:br>
              <a:rPr lang="en" sz="2400" dirty="0">
                <a:solidFill>
                  <a:srgbClr val="660066"/>
                </a:solidFill>
              </a:rPr>
            </a:br>
            <a:r>
              <a:rPr lang="en" sz="2400" dirty="0"/>
              <a:t>Other Collaborators and Partners:</a:t>
            </a:r>
            <a:br>
              <a:rPr lang="en" sz="2400" dirty="0"/>
            </a:br>
            <a:r>
              <a:rPr lang="en-US" sz="2133" b="0" dirty="0">
                <a:solidFill>
                  <a:srgbClr val="660066"/>
                </a:solidFill>
              </a:rPr>
              <a:t>Megan L. Tatro, Social Media and Marketing Strategist, NYSID</a:t>
            </a:r>
            <a:br>
              <a:rPr lang="en-US" sz="2133" b="0" dirty="0">
                <a:solidFill>
                  <a:srgbClr val="660066"/>
                </a:solidFill>
              </a:rPr>
            </a:br>
            <a:r>
              <a:rPr lang="en" sz="2133" b="0" dirty="0">
                <a:solidFill>
                  <a:srgbClr val="660066"/>
                </a:solidFill>
              </a:rPr>
              <a:t>Celina Cavalluzzi, Director of Day Services, Goodwill Industries NY/NJ</a:t>
            </a:r>
            <a:br>
              <a:rPr lang="en" sz="2133" b="0" dirty="0">
                <a:solidFill>
                  <a:srgbClr val="660066"/>
                </a:solidFill>
              </a:rPr>
            </a:br>
            <a:r>
              <a:rPr lang="en" sz="2133" b="0" dirty="0">
                <a:solidFill>
                  <a:srgbClr val="660066"/>
                </a:solidFill>
              </a:rPr>
              <a:t>Bill Seiple, Chief Research Officer at Lighthouse Guild; Research Prof. at NYU Medicine</a:t>
            </a:r>
            <a:br>
              <a:rPr lang="en" sz="2133" b="0" dirty="0">
                <a:solidFill>
                  <a:srgbClr val="660066"/>
                </a:solidFill>
              </a:rPr>
            </a:br>
            <a:r>
              <a:rPr lang="en-US" sz="2133" b="0" dirty="0" err="1">
                <a:solidFill>
                  <a:srgbClr val="660066"/>
                </a:solidFill>
              </a:rPr>
              <a:t>Zihao</a:t>
            </a:r>
            <a:r>
              <a:rPr lang="en-US" sz="2133" b="0" dirty="0">
                <a:solidFill>
                  <a:srgbClr val="660066"/>
                </a:solidFill>
              </a:rPr>
              <a:t> Zhang, Spitzer School of Architecture, CCNY</a:t>
            </a:r>
            <a:br>
              <a:rPr lang="en-US" sz="2133" b="0" dirty="0">
                <a:solidFill>
                  <a:srgbClr val="660066"/>
                </a:solidFill>
              </a:rPr>
            </a:br>
            <a:r>
              <a:rPr lang="en-US" sz="2133" b="0" dirty="0">
                <a:solidFill>
                  <a:srgbClr val="660066"/>
                </a:solidFill>
              </a:rPr>
              <a:t>Hao Tang, Professor, CUNY BMCC and Graduate Center</a:t>
            </a:r>
            <a:br>
              <a:rPr lang="en-US" sz="2133" b="0" dirty="0">
                <a:solidFill>
                  <a:srgbClr val="660066"/>
                </a:solidFill>
              </a:rPr>
            </a:br>
            <a:r>
              <a:rPr lang="en-US" sz="2133" b="0" dirty="0">
                <a:solidFill>
                  <a:srgbClr val="660066"/>
                </a:solidFill>
              </a:rPr>
              <a:t>Arber Ruci, CEO, Nearabl / Instructor, NSF I-Corps Node</a:t>
            </a:r>
            <a:br>
              <a:rPr lang="en-US" sz="2133" b="0" dirty="0">
                <a:solidFill>
                  <a:srgbClr val="660066"/>
                </a:solidFill>
              </a:rPr>
            </a:br>
            <a:r>
              <a:rPr lang="en-US" sz="2133" b="0" dirty="0">
                <a:solidFill>
                  <a:srgbClr val="660066"/>
                </a:solidFill>
              </a:rPr>
              <a:t>Jin Chen, CTO, Nearabl</a:t>
            </a:r>
            <a:br>
              <a:rPr lang="en-US" sz="2133" b="0" dirty="0">
                <a:solidFill>
                  <a:srgbClr val="660066"/>
                </a:solidFill>
              </a:rPr>
            </a:br>
            <a:r>
              <a:rPr lang="en-US" sz="2133" b="0" dirty="0" err="1">
                <a:solidFill>
                  <a:srgbClr val="660066"/>
                </a:solidFill>
              </a:rPr>
              <a:t>Fani</a:t>
            </a:r>
            <a:r>
              <a:rPr lang="en-US" sz="2133" b="0" dirty="0">
                <a:solidFill>
                  <a:srgbClr val="660066"/>
                </a:solidFill>
              </a:rPr>
              <a:t> </a:t>
            </a:r>
            <a:r>
              <a:rPr lang="en-US" sz="2133" b="0" dirty="0" err="1">
                <a:solidFill>
                  <a:srgbClr val="660066"/>
                </a:solidFill>
              </a:rPr>
              <a:t>Maksakuli</a:t>
            </a:r>
            <a:r>
              <a:rPr lang="en-US" sz="2133" b="0" dirty="0">
                <a:solidFill>
                  <a:srgbClr val="660066"/>
                </a:solidFill>
              </a:rPr>
              <a:t>, System Architect, Nearabl</a:t>
            </a:r>
            <a:br>
              <a:rPr lang="en" sz="2133" b="0" dirty="0">
                <a:solidFill>
                  <a:srgbClr val="660066"/>
                </a:solidFill>
              </a:rPr>
            </a:br>
            <a:endParaRPr sz="2133" b="0" dirty="0">
              <a:solidFill>
                <a:srgbClr val="660066"/>
              </a:solidFill>
            </a:endParaRPr>
          </a:p>
          <a:p>
            <a:pPr>
              <a:lnSpc>
                <a:spcPct val="115000"/>
              </a:lnSpc>
              <a:spcBef>
                <a:spcPts val="2133"/>
              </a:spcBef>
              <a:spcAft>
                <a:spcPts val="2133"/>
              </a:spcAft>
            </a:pPr>
            <a:endParaRPr sz="2400" b="0" dirty="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415600" y="218988"/>
            <a:ext cx="11360800" cy="1205579"/>
          </a:xfrm>
          <a:prstGeom prst="rect">
            <a:avLst/>
          </a:prstGeom>
        </p:spPr>
        <p:txBody>
          <a:bodyPr spcFirstLastPara="1" wrap="square" lIns="121900" tIns="121900" rIns="121900" bIns="121900" anchor="t" anchorCtr="0">
            <a:noAutofit/>
          </a:bodyPr>
          <a:lstStyle/>
          <a:p>
            <a:pPr>
              <a:lnSpc>
                <a:spcPct val="115000"/>
              </a:lnSpc>
            </a:pPr>
            <a:r>
              <a:rPr lang="en" sz="2667" dirty="0">
                <a:solidFill>
                  <a:srgbClr val="800000"/>
                </a:solidFill>
              </a:rPr>
              <a:t>First Semester (Fall):</a:t>
            </a:r>
            <a:endParaRPr sz="2400" dirty="0">
              <a:solidFill>
                <a:srgbClr val="800000"/>
              </a:solidFill>
            </a:endParaRPr>
          </a:p>
          <a:p>
            <a:pPr>
              <a:lnSpc>
                <a:spcPct val="115000"/>
              </a:lnSpc>
              <a:spcBef>
                <a:spcPts val="2133"/>
              </a:spcBef>
            </a:pPr>
            <a:r>
              <a:rPr lang="en" sz="1867" dirty="0"/>
              <a:t>In addition to the regular class meets for basic</a:t>
            </a:r>
            <a:r>
              <a:rPr lang="en-US" sz="1867" dirty="0"/>
              <a:t>s on</a:t>
            </a:r>
            <a:r>
              <a:rPr lang="en" sz="1867" dirty="0"/>
              <a:t> vision</a:t>
            </a:r>
            <a:r>
              <a:rPr lang="en-US" sz="1867" dirty="0"/>
              <a:t>,</a:t>
            </a:r>
            <a:r>
              <a:rPr lang="en" sz="1867" dirty="0"/>
              <a:t> robotics and assistive technology:</a:t>
            </a:r>
            <a:endParaRPr sz="1867" dirty="0"/>
          </a:p>
        </p:txBody>
      </p:sp>
      <p:sp>
        <p:nvSpPr>
          <p:cNvPr id="2" name="Text Placeholder 1"/>
          <p:cNvSpPr>
            <a:spLocks noGrp="1"/>
          </p:cNvSpPr>
          <p:nvPr>
            <p:ph type="body" idx="1"/>
          </p:nvPr>
        </p:nvSpPr>
        <p:spPr/>
        <p:txBody>
          <a:bodyPr/>
          <a:lstStyle/>
          <a:p>
            <a:pPr indent="-423323">
              <a:spcBef>
                <a:spcPts val="2133"/>
              </a:spcBef>
              <a:buSzPts val="1400"/>
              <a:buAutoNum type="arabicPeriod"/>
            </a:pPr>
            <a:r>
              <a:rPr lang="en" sz="2400" dirty="0">
                <a:solidFill>
                  <a:srgbClr val="FF6600"/>
                </a:solidFill>
              </a:rPr>
              <a:t>A seminar by a BIC instructor on branding.</a:t>
            </a:r>
          </a:p>
          <a:p>
            <a:pPr indent="-423323">
              <a:buSzPts val="1400"/>
              <a:buAutoNum type="arabicPeriod"/>
            </a:pPr>
            <a:r>
              <a:rPr lang="en" sz="2400" dirty="0">
                <a:solidFill>
                  <a:srgbClr val="FF6600"/>
                </a:solidFill>
              </a:rPr>
              <a:t>A seminar by a Zahn staff on entrepreneurship and Zahn competition</a:t>
            </a:r>
          </a:p>
          <a:p>
            <a:pPr indent="-423323">
              <a:buSzPts val="1400"/>
              <a:buAutoNum type="arabicPeriod"/>
            </a:pPr>
            <a:r>
              <a:rPr lang="en" sz="2400" dirty="0">
                <a:solidFill>
                  <a:srgbClr val="FF6600"/>
                </a:solidFill>
              </a:rPr>
              <a:t>A seminar by Arber Ruci from the CUNY NSF I-Corps Node on customer discovery.</a:t>
            </a:r>
          </a:p>
          <a:p>
            <a:pPr indent="-423323">
              <a:buSzPts val="1400"/>
              <a:buAutoNum type="arabicPeriod"/>
            </a:pPr>
            <a:r>
              <a:rPr lang="en" sz="2400" dirty="0">
                <a:solidFill>
                  <a:srgbClr val="000000"/>
                </a:solidFill>
              </a:rPr>
              <a:t>BEAT teams of CS/CpE/EE students develop proposals of projects– targeting to Zahn, CREATE or VentureWell Competitions.</a:t>
            </a:r>
          </a:p>
          <a:p>
            <a:pPr indent="-423323">
              <a:buSzPts val="1400"/>
              <a:buAutoNum type="arabicPeriod"/>
            </a:pPr>
            <a:r>
              <a:rPr lang="en" sz="2400" dirty="0">
                <a:solidFill>
                  <a:srgbClr val="000000"/>
                </a:solidFill>
              </a:rPr>
              <a:t>Site visits to Goodwill/Lighthouse Guild/other places for customers with challenges (e.g. disabilities, elderly, Alzheimer’s etc.)</a:t>
            </a:r>
          </a:p>
          <a:p>
            <a:pPr indent="-423323">
              <a:buSzPts val="1400"/>
              <a:buAutoNum type="arabicPeriod"/>
            </a:pPr>
            <a:r>
              <a:rPr lang="en" sz="2400" dirty="0">
                <a:solidFill>
                  <a:srgbClr val="000000"/>
                </a:solidFill>
              </a:rPr>
              <a:t>Invited community partners as speakers and judges for brainstorming customer discovery and proposal presentations</a:t>
            </a:r>
          </a:p>
          <a:p>
            <a:pPr indent="-423323">
              <a:buSzPts val="1400"/>
              <a:buAutoNum type="arabicPeriod"/>
            </a:pPr>
            <a:r>
              <a:rPr lang="en" sz="2400" dirty="0">
                <a:solidFill>
                  <a:srgbClr val="000000"/>
                </a:solidFill>
              </a:rPr>
              <a:t>BEAT teams revise their proposals for submitting to competitions</a:t>
            </a:r>
            <a:endParaRPr lang="en-US" sz="2400" dirty="0">
              <a:solidFill>
                <a:srgbClr val="000000"/>
              </a:solidFill>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1565</Words>
  <Application>Microsoft Macintosh PowerPoint</Application>
  <PresentationFormat>Widescreen</PresentationFormat>
  <Paragraphs>118</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Raleway</vt:lpstr>
      <vt:lpstr>Lato</vt:lpstr>
      <vt:lpstr>Times New Roman</vt:lpstr>
      <vt:lpstr>Arial</vt:lpstr>
      <vt:lpstr>Source Sans Pro</vt:lpstr>
      <vt:lpstr>Plum</vt:lpstr>
      <vt:lpstr>BEAT+: Adding Branding and Entrepreneurship for Real-World  Applications Using Emerging Technologies: AI, AR, AT, Apps, +etc.</vt:lpstr>
      <vt:lpstr>BEAT: Branding and Entrepreneurship of Assistive Technology for Social Good</vt:lpstr>
      <vt:lpstr>PowerPoint Presentation</vt:lpstr>
      <vt:lpstr>BACKGROUND: For eight years before 2019, there has been a cross-departmental joint senior design course for undergraduate seniors (20-30 students each year) majoring in Computer Science (CS), Computer Engineering (CpE) and Electrical Engineering (EE) in the Grove School of Engineering (GSOE) focused in exploring and developing assistive technologies for smart living of all. </vt:lpstr>
      <vt:lpstr>Cross-Disciplinary Projects (CS, CpE, EE)</vt:lpstr>
      <vt:lpstr>AT: Sponsors and Community Partners</vt:lpstr>
      <vt:lpstr>BACKGROUND: For eight years before 2019, there has been a cross-departmental joint senior design course for undergraduate seniors majoring in Computer Science (CS), Computer Engineering (CpE) and Electrical Engineering (EE) in the Grove School of Engineering (GSOE) focused in exploring and developing assistive technologies for smart living of all.</vt:lpstr>
      <vt:lpstr>BEAT Instructors (as of now): Zhigang Zhu, Kayser Chair Professor of Computer Science, GSOE, CCNY Chris Bobko, Ph.D., Executive Director, Zahn Innovation Center Gerardo A Blumenkrantz, Associate Prof., Branding + Integrated Comm. (BIC) Track, CCNY  Other Collaborators and Partners: Megan L. Tatro, Social Media and Marketing Strategist, NYSID Celina Cavalluzzi, Director of Day Services, Goodwill Industries NY/NJ Bill Seiple, Chief Research Officer at Lighthouse Guild; Research Prof. at NYU Medicine Zihao Zhang, Spitzer School of Architecture, CCNY Hao Tang, Professor, CUNY BMCC and Graduate Center Arber Ruci, CEO, Nearabl / Instructor, NSF I-Corps Node Jin Chen, CTO, Nearabl Fani Maksakuli, System Architect, Nearabl  </vt:lpstr>
      <vt:lpstr>First Semester (Fall): In addition to the regular class meets for basics on vision, robotics and assistive technology:</vt:lpstr>
      <vt:lpstr>Second Semester (Spring):  In addition to our weekly technical meetings for project development updating:   </vt:lpstr>
      <vt:lpstr>2021: From BEAT to BEAT+</vt:lpstr>
      <vt:lpstr>From BEAT to BEAT+: Three Major Venues</vt:lpstr>
      <vt:lpstr>From BEAT to BEAT+ : External Experts</vt:lpstr>
      <vt:lpstr>Evaluation Guidelines: B.E.A.T.</vt:lpstr>
      <vt:lpstr>To Do List (Capstone 2022)</vt:lpstr>
      <vt:lpstr>Course Assignments – Fall 2022 (Due in 1~2 weeks)</vt:lpstr>
      <vt:lpstr>Wiki Page Weekly Updates</vt:lpstr>
      <vt:lpstr>BEAT+: Adding Branding and Entrepreneurship for Real-World  Applications Using Emerging Technologies: AI, AR, AT, Apps, +etc.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BIC Visual Branding  Training Course</dc:title>
  <cp:lastModifiedBy>Zhigang Zhu</cp:lastModifiedBy>
  <cp:revision>114</cp:revision>
  <dcterms:modified xsi:type="dcterms:W3CDTF">2022-08-29T12:46:59Z</dcterms:modified>
</cp:coreProperties>
</file>