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40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3FD"/>
    <a:srgbClr val="020BBE"/>
    <a:srgbClr val="00FFFF"/>
    <a:srgbClr val="F11F0F"/>
    <a:srgbClr val="5DE33D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9205" autoAdjust="0"/>
  </p:normalViewPr>
  <p:slideViewPr>
    <p:cSldViewPr>
      <p:cViewPr varScale="1">
        <p:scale>
          <a:sx n="112" d="100"/>
          <a:sy n="112" d="100"/>
        </p:scale>
        <p:origin x="200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fld id="{50098B0C-DDF6-4761-A34E-757F2A5A048D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2" tIns="48331" rIns="96662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2" tIns="48331" rIns="96662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B0C80652-AF85-44D9-A158-9341A9AFF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0652-AF85-44D9-A158-9341A9AFF4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3251200" y="6324603"/>
            <a:ext cx="162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Mike </a:t>
            </a:r>
            <a:r>
              <a:rPr lang="en-US" sz="1200" dirty="0" err="1"/>
              <a:t>Verlinden</a:t>
            </a:r>
            <a:r>
              <a:rPr lang="en-US" sz="1200" dirty="0"/>
              <a:t> Rules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743200" y="6096000"/>
            <a:ext cx="3048000" cy="6096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algn="l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1721948"/>
            <a:ext cx="12192000" cy="5141912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1828802"/>
            <a:ext cx="11582400" cy="1470025"/>
          </a:xfrm>
        </p:spPr>
        <p:txBody>
          <a:bodyPr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0" y="4572000"/>
            <a:ext cx="8534400" cy="19812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briefer</a:t>
            </a:r>
          </a:p>
          <a:p>
            <a:r>
              <a:rPr lang="en-US" dirty="0"/>
              <a:t>PIs</a:t>
            </a:r>
          </a:p>
          <a:p>
            <a:r>
              <a:rPr lang="en-US" dirty="0"/>
              <a:t>Engineering Directorate</a:t>
            </a:r>
          </a:p>
          <a:p>
            <a:r>
              <a:rPr lang="en-US" dirty="0"/>
              <a:t>National Science Foundation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276600"/>
            <a:ext cx="5892800" cy="609600"/>
          </a:xfrm>
        </p:spPr>
        <p:txBody>
          <a:bodyPr anchor="ctr">
            <a:noAutofit/>
          </a:bodyPr>
          <a:lstStyle>
            <a:lvl1pPr marL="360363" marR="0" indent="-360363" algn="ctr" defTabSz="960438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2400">
                <a:solidFill>
                  <a:srgbClr val="000099"/>
                </a:solidFill>
              </a:defRPr>
            </a:lvl1pPr>
            <a:lvl2pPr>
              <a:buNone/>
              <a:defRPr sz="1800">
                <a:solidFill>
                  <a:srgbClr val="000099"/>
                </a:solidFill>
              </a:defRPr>
            </a:lvl2pPr>
            <a:lvl3pPr>
              <a:buNone/>
              <a:defRPr sz="1800">
                <a:solidFill>
                  <a:srgbClr val="000099"/>
                </a:solidFill>
              </a:defRPr>
            </a:lvl3pPr>
            <a:lvl4pPr>
              <a:buNone/>
              <a:defRPr sz="1800">
                <a:solidFill>
                  <a:srgbClr val="000099"/>
                </a:solidFill>
              </a:defRPr>
            </a:lvl4pPr>
            <a:lvl5pPr>
              <a:buNone/>
              <a:defRPr sz="1800">
                <a:solidFill>
                  <a:srgbClr val="000099"/>
                </a:solidFill>
              </a:defRPr>
            </a:lvl5pPr>
          </a:lstStyle>
          <a:p>
            <a:pPr marL="360363" marR="0" lvl="0" indent="-360363" algn="ctr" defTabSz="960438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b="1" i="1" kern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June 16, 2012</a:t>
            </a:r>
          </a:p>
        </p:txBody>
      </p:sp>
      <p:pic>
        <p:nvPicPr>
          <p:cNvPr id="13" name="Picture 10" descr="logo-ccny-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533401"/>
            <a:ext cx="5435600" cy="5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 userDrawn="1"/>
        </p:nvGrpSpPr>
        <p:grpSpPr>
          <a:xfrm>
            <a:off x="203200" y="5257800"/>
            <a:ext cx="3606800" cy="1371600"/>
            <a:chOff x="0" y="5953125"/>
            <a:chExt cx="1895362" cy="904875"/>
          </a:xfrm>
        </p:grpSpPr>
        <p:pic>
          <p:nvPicPr>
            <p:cNvPr id="17" name="Picture 1" descr="C:\Users\molinAE\Desktop\ccny-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53125"/>
              <a:ext cx="1000125" cy="904875"/>
            </a:xfrm>
            <a:prstGeom prst="rect">
              <a:avLst/>
            </a:prstGeom>
            <a:noFill/>
          </p:spPr>
        </p:pic>
        <p:pic>
          <p:nvPicPr>
            <p:cNvPr id="18" name="Picture 2" descr="C:\Users\molinAE\Desktop\ccvcl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5953238"/>
              <a:ext cx="904762" cy="904762"/>
            </a:xfrm>
            <a:prstGeom prst="rect">
              <a:avLst/>
            </a:prstGeom>
            <a:solidFill>
              <a:schemeClr val="bg1"/>
            </a:solidFill>
          </p:spPr>
        </p:pic>
      </p:grp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1320800" y="9526"/>
            <a:ext cx="10509251" cy="6848475"/>
            <a:chOff x="576" y="661"/>
            <a:chExt cx="4533" cy="3653"/>
          </a:xfrm>
        </p:grpSpPr>
        <p:pic>
          <p:nvPicPr>
            <p:cNvPr id="12" name="Picture 3" descr="AFRL GLOBE LOGO NO TAG_color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 l="70728" t="7532" b="17494"/>
            <a:stretch>
              <a:fillRect/>
            </a:stretch>
          </p:blipFill>
          <p:spPr bwMode="auto">
            <a:xfrm>
              <a:off x="676" y="661"/>
              <a:ext cx="4433" cy="3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76" y="3438"/>
              <a:ext cx="1812" cy="6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3" y="3048003"/>
            <a:ext cx="6855884" cy="2035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Box 49"/>
          <p:cNvSpPr txBox="1">
            <a:spLocks noChangeArrowheads="1"/>
          </p:cNvSpPr>
          <p:nvPr userDrawn="1"/>
        </p:nvSpPr>
        <p:spPr bwMode="auto">
          <a:xfrm>
            <a:off x="9753600" y="6550226"/>
            <a:ext cx="24384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2" y="1219201"/>
            <a:ext cx="579331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202" y="1905000"/>
            <a:ext cx="5793315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31875" indent="-23495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219201"/>
            <a:ext cx="579331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905000"/>
            <a:ext cx="5793315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49287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9287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9287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Box 49"/>
          <p:cNvSpPr txBox="1">
            <a:spLocks noChangeArrowheads="1"/>
          </p:cNvSpPr>
          <p:nvPr userDrawn="1"/>
        </p:nvSpPr>
        <p:spPr bwMode="auto">
          <a:xfrm>
            <a:off x="9753600" y="6550226"/>
            <a:ext cx="24384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2" y="0"/>
            <a:ext cx="1099819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1" y="1295401"/>
            <a:ext cx="11785601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952502"/>
            <a:ext cx="12192000" cy="92075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 sz="1800"/>
          </a:p>
        </p:txBody>
      </p:sp>
      <p:pic>
        <p:nvPicPr>
          <p:cNvPr id="13" name="Shape 15"/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101599" y="6218009"/>
            <a:ext cx="1422401" cy="494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353800" y="152400"/>
            <a:ext cx="635003" cy="6339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3" r:id="rId4"/>
    <p:sldLayoutId id="2147483654" r:id="rId5"/>
    <p:sldLayoutId id="2147483662" r:id="rId6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31875" indent="-23495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809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52588" indent="-280988" algn="l" defTabSz="914400" rtl="0" eaLnBrk="1" latinLnBrk="0" hangingPunct="1">
        <a:spcBef>
          <a:spcPts val="6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000" dirty="0"/>
              <a:t>Title of Your Project</a:t>
            </a:r>
            <a:br>
              <a:rPr lang="en-US" sz="2000" dirty="0"/>
            </a:br>
            <a:r>
              <a:rPr lang="en-US" sz="1400" dirty="0"/>
              <a:t>Team Members: [~3 students per team]</a:t>
            </a:r>
            <a:br>
              <a:rPr lang="en-US" sz="1400" dirty="0"/>
            </a:br>
            <a:r>
              <a:rPr lang="en-US" sz="1400" dirty="0"/>
              <a:t>Faculty Advisor: Zhigang Zhu | Industrial Mentor(s):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0" y="1066259"/>
            <a:ext cx="5892798" cy="259134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/>
              <a:t>STATEMENT OF THE PROBLEM: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Customer segments </a:t>
            </a:r>
            <a:r>
              <a:rPr lang="mr-IN" sz="1400" kern="0" dirty="0">
                <a:solidFill>
                  <a:srgbClr val="0000FF"/>
                </a:solidFill>
              </a:rPr>
              <a:t>–</a:t>
            </a:r>
            <a:r>
              <a:rPr lang="en-US" sz="1400" kern="0" dirty="0">
                <a:solidFill>
                  <a:srgbClr val="0000FF"/>
                </a:solidFill>
              </a:rPr>
              <a:t> your users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dirty="0">
                <a:solidFill>
                  <a:srgbClr val="0000FF"/>
                </a:solidFill>
              </a:rPr>
              <a:t>- Value proposition </a:t>
            </a:r>
            <a:r>
              <a:rPr lang="mr-IN" sz="1400" dirty="0">
                <a:solidFill>
                  <a:srgbClr val="0000FF"/>
                </a:solidFill>
              </a:rPr>
              <a:t>–</a:t>
            </a:r>
            <a:r>
              <a:rPr lang="en-US" sz="1400" dirty="0">
                <a:solidFill>
                  <a:srgbClr val="0000FF"/>
                </a:solidFill>
              </a:rPr>
              <a:t> your solution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defRPr/>
            </a:pPr>
            <a:endParaRPr lang="en-US" sz="1400" kern="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03203" y="3733800"/>
            <a:ext cx="5816597" cy="244708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75000"/>
              <a:defRPr/>
            </a:pPr>
            <a:r>
              <a:rPr lang="en-US" sz="1400" b="1" kern="0" dirty="0"/>
              <a:t>RATIONALE:</a:t>
            </a:r>
            <a:r>
              <a:rPr lang="en-US" sz="1400" kern="0" dirty="0"/>
              <a:t> 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Value proposition </a:t>
            </a:r>
            <a:r>
              <a:rPr lang="mr-IN" sz="1400" kern="0" dirty="0">
                <a:solidFill>
                  <a:srgbClr val="0000FF"/>
                </a:solidFill>
              </a:rPr>
              <a:t>–</a:t>
            </a:r>
            <a:r>
              <a:rPr lang="en-US" sz="1400" kern="0" dirty="0">
                <a:solidFill>
                  <a:srgbClr val="0000FF"/>
                </a:solidFill>
              </a:rPr>
              <a:t> why you?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Resources </a:t>
            </a:r>
            <a:r>
              <a:rPr lang="mr-IN" sz="1400" kern="0" dirty="0">
                <a:solidFill>
                  <a:srgbClr val="0000FF"/>
                </a:solidFill>
              </a:rPr>
              <a:t>–</a:t>
            </a:r>
            <a:r>
              <a:rPr lang="en-US" sz="1400" kern="0" dirty="0">
                <a:solidFill>
                  <a:srgbClr val="0000FF"/>
                </a:solidFill>
              </a:rPr>
              <a:t> both technical and human resources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Channels </a:t>
            </a:r>
            <a:r>
              <a:rPr lang="mr-IN" sz="1400" kern="0" dirty="0">
                <a:solidFill>
                  <a:srgbClr val="0000FF"/>
                </a:solidFill>
              </a:rPr>
              <a:t>–</a:t>
            </a:r>
            <a:r>
              <a:rPr lang="en-US" sz="1400" kern="0" dirty="0">
                <a:solidFill>
                  <a:srgbClr val="0000FF"/>
                </a:solidFill>
              </a:rPr>
              <a:t> how to deliver to users, why they like it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endParaRPr lang="en-US" sz="1400" kern="0" dirty="0">
              <a:solidFill>
                <a:srgbClr val="0000FF"/>
              </a:solidFill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096000" y="3734341"/>
            <a:ext cx="5892797" cy="243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bg2"/>
              </a:buClr>
              <a:buSzPct val="75000"/>
              <a:defRPr/>
            </a:pPr>
            <a:r>
              <a:rPr lang="en-US" sz="1400" b="1" kern="0" dirty="0"/>
              <a:t>DESIGN:</a:t>
            </a:r>
            <a:r>
              <a:rPr lang="en-US" sz="1400" kern="0" dirty="0"/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Cost structure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Revenue stream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Key activities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Customer relationship </a:t>
            </a:r>
            <a:r>
              <a:rPr lang="mr-IN" sz="1400" kern="0" dirty="0">
                <a:solidFill>
                  <a:srgbClr val="0000FF"/>
                </a:solidFill>
              </a:rPr>
              <a:t>–</a:t>
            </a:r>
            <a:r>
              <a:rPr lang="en-US" sz="1400" kern="0" dirty="0">
                <a:solidFill>
                  <a:srgbClr val="0000FF"/>
                </a:solidFill>
              </a:rPr>
              <a:t> who you are working with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endParaRPr lang="en-US" sz="1400" kern="0" dirty="0"/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1613210" y="6248400"/>
            <a:ext cx="10358860" cy="46662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[Highlights of the Project or Additional Information Here] </a:t>
            </a:r>
          </a:p>
          <a:p>
            <a:pPr algn="r"/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03202" y="1066259"/>
            <a:ext cx="5816598" cy="259134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/>
              <a:t>BACKGROUND: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dirty="0">
                <a:solidFill>
                  <a:srgbClr val="0000FF"/>
                </a:solidFill>
              </a:rPr>
              <a:t>- Customers - needs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Value proposition </a:t>
            </a:r>
            <a:r>
              <a:rPr lang="mr-IN" sz="1400" kern="0" dirty="0">
                <a:solidFill>
                  <a:srgbClr val="0000FF"/>
                </a:solidFill>
              </a:rPr>
              <a:t>–</a:t>
            </a:r>
            <a:r>
              <a:rPr lang="en-US" sz="1400" kern="0" dirty="0">
                <a:solidFill>
                  <a:srgbClr val="0000FF"/>
                </a:solidFill>
              </a:rPr>
              <a:t> existing techs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Key partners </a:t>
            </a:r>
            <a:r>
              <a:rPr lang="mr-IN" sz="1400" kern="0" dirty="0">
                <a:solidFill>
                  <a:srgbClr val="0000FF"/>
                </a:solidFill>
              </a:rPr>
              <a:t>–</a:t>
            </a:r>
            <a:r>
              <a:rPr lang="en-US" sz="1400" kern="0" dirty="0">
                <a:solidFill>
                  <a:srgbClr val="0000FF"/>
                </a:solidFill>
              </a:rPr>
              <a:t> who are in this?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defRPr/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72304313"/>
      </p:ext>
    </p:extLst>
  </p:cSld>
  <p:clrMapOvr>
    <a:masterClrMapping/>
  </p:clrMapOvr>
  <p:transition advTm="20281"/>
</p:sld>
</file>

<file path=ppt/theme/theme1.xml><?xml version="1.0" encoding="utf-8"?>
<a:theme xmlns:a="http://schemas.openxmlformats.org/drawingml/2006/main" name="AFRL Master slid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owerPoint" ma:contentTypeID="0x010100754DB51C0AB82A4BAEB6FF59788E5151001A63CD2505DCDE4EA95B7563983522F8" ma:contentTypeVersion="1" ma:contentTypeDescription="Create a Blank PowerPoint Document." ma:contentTypeScope="" ma:versionID="3d3e747bacb605f6b841947d9c931f94">
  <xsd:schema xmlns:xsd="http://www.w3.org/2001/XMLSchema" xmlns:p="http://schemas.microsoft.com/office/2006/metadata/properties" targetNamespace="http://schemas.microsoft.com/office/2006/metadata/properties" ma:root="true" ma:fieldsID="b33c91c7e2fd7bccf76ee316cd4ac6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FF0B1EF-43EA-4412-83FA-68AF798D0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CD423-02BB-4806-8AA5-CEE6CDBA0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7D2A23F-BB76-4DF0-9562-6B15C3F39B96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125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AFRL Master slide</vt:lpstr>
      <vt:lpstr>Title of Your Project Team Members: [~3 students per team] Faculty Advisor: Zhigang Zhu | Industrial Mentor(s):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mcbroodf</dc:creator>
  <cp:lastModifiedBy>Zhigang Zhu</cp:lastModifiedBy>
  <cp:revision>726</cp:revision>
  <dcterms:created xsi:type="dcterms:W3CDTF">2010-02-24T14:22:08Z</dcterms:created>
  <dcterms:modified xsi:type="dcterms:W3CDTF">2022-06-16T16:25:35Z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0x010100754DB51C0AB82A4BAEB6FF59788E5151001A63CD2505DCDE4EA95B7563983522F8</vt:lpwstr>
  </property>
</Properties>
</file>