
<file path=[Content_Types].xml><?xml version="1.0" encoding="utf-8"?>
<Types xmlns="http://schemas.openxmlformats.org/package/2006/content-types">
  <Default Extension="bin" ContentType="application/vnd.openxmlformats-officedocument.oleObject"/>
  <Default Extension="jpeg" ContentType="image/jpeg"/>
  <Default Extension="mov" ContentType="video/quicktime"/>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handoutMasterIdLst>
    <p:handoutMasterId r:id="rId72"/>
  </p:handoutMasterIdLst>
  <p:sldIdLst>
    <p:sldId id="543" r:id="rId2"/>
    <p:sldId id="342" r:id="rId3"/>
    <p:sldId id="480" r:id="rId4"/>
    <p:sldId id="483" r:id="rId5"/>
    <p:sldId id="484" r:id="rId6"/>
    <p:sldId id="485" r:id="rId7"/>
    <p:sldId id="486" r:id="rId8"/>
    <p:sldId id="487" r:id="rId9"/>
    <p:sldId id="469" r:id="rId10"/>
    <p:sldId id="455" r:id="rId11"/>
    <p:sldId id="467" r:id="rId12"/>
    <p:sldId id="456" r:id="rId13"/>
    <p:sldId id="468" r:id="rId14"/>
    <p:sldId id="454" r:id="rId15"/>
    <p:sldId id="471" r:id="rId16"/>
    <p:sldId id="481" r:id="rId17"/>
    <p:sldId id="470" r:id="rId18"/>
    <p:sldId id="459" r:id="rId19"/>
    <p:sldId id="458" r:id="rId20"/>
    <p:sldId id="460" r:id="rId21"/>
    <p:sldId id="461" r:id="rId22"/>
    <p:sldId id="464" r:id="rId23"/>
    <p:sldId id="462" r:id="rId24"/>
    <p:sldId id="482" r:id="rId25"/>
    <p:sldId id="463"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4" r:id="rId40"/>
    <p:sldId id="505" r:id="rId41"/>
    <p:sldId id="506" r:id="rId42"/>
    <p:sldId id="507" r:id="rId43"/>
    <p:sldId id="509" r:id="rId44"/>
    <p:sldId id="515" r:id="rId45"/>
    <p:sldId id="516" r:id="rId46"/>
    <p:sldId id="517" r:id="rId47"/>
    <p:sldId id="518" r:id="rId48"/>
    <p:sldId id="519" r:id="rId49"/>
    <p:sldId id="520" r:id="rId50"/>
    <p:sldId id="521" r:id="rId51"/>
    <p:sldId id="522" r:id="rId52"/>
    <p:sldId id="523" r:id="rId53"/>
    <p:sldId id="524" r:id="rId54"/>
    <p:sldId id="526" r:id="rId55"/>
    <p:sldId id="527" r:id="rId56"/>
    <p:sldId id="528" r:id="rId57"/>
    <p:sldId id="529" r:id="rId58"/>
    <p:sldId id="531" r:id="rId59"/>
    <p:sldId id="532" r:id="rId60"/>
    <p:sldId id="533" r:id="rId61"/>
    <p:sldId id="534" r:id="rId62"/>
    <p:sldId id="535" r:id="rId63"/>
    <p:sldId id="536" r:id="rId64"/>
    <p:sldId id="537" r:id="rId65"/>
    <p:sldId id="538" r:id="rId66"/>
    <p:sldId id="539" r:id="rId67"/>
    <p:sldId id="540" r:id="rId68"/>
    <p:sldId id="541" r:id="rId69"/>
    <p:sldId id="542" r:id="rId7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66FF"/>
    <a:srgbClr val="6666FF"/>
    <a:srgbClr val="B753B0"/>
    <a:srgbClr val="424680"/>
    <a:srgbClr val="D82204"/>
    <a:srgbClr val="FFCC99"/>
    <a:srgbClr val="CC66FF"/>
    <a:srgbClr val="DBD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03" autoAdjust="0"/>
    <p:restoredTop sz="50000" autoAdjust="0"/>
  </p:normalViewPr>
  <p:slideViewPr>
    <p:cSldViewPr>
      <p:cViewPr varScale="1">
        <p:scale>
          <a:sx n="115" d="100"/>
          <a:sy n="115" d="100"/>
        </p:scale>
        <p:origin x="1352" y="192"/>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128"/>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7.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19.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A4EBEED4-C506-475E-BD9E-A1C2FF721BE2}"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04946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B26CAD0-A54E-44F9-B36B-F56B3EF1E20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92914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en.wikipedia.org/wiki/Higher-order_term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62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r>
              <a:rPr lang="en-US" sz="1100" dirty="0"/>
              <a:t>f = 16 x 512/8 pixels, B = 0.5 m, </a:t>
            </a:r>
            <a:r>
              <a:rPr lang="en-US" sz="1100" dirty="0" err="1"/>
              <a:t>dZ</a:t>
            </a:r>
            <a:r>
              <a:rPr lang="en-US" sz="1100" dirty="0"/>
              <a:t> = Z**2 /</a:t>
            </a:r>
            <a:r>
              <a:rPr lang="en-US" sz="1100"/>
              <a:t>2**9 </a:t>
            </a:r>
            <a:r>
              <a:rPr lang="en-US" sz="1100" dirty="0"/>
              <a:t>* 1 (pixel)  </a:t>
            </a:r>
          </a:p>
          <a:p>
            <a:r>
              <a:rPr lang="en-US" sz="1100" dirty="0"/>
              <a:t>Z (m)	2	4	8	16	32	64</a:t>
            </a:r>
          </a:p>
          <a:p>
            <a:r>
              <a:rPr lang="en-US" sz="1100" dirty="0" err="1"/>
              <a:t>dZ</a:t>
            </a:r>
            <a:r>
              <a:rPr lang="en-US" sz="1100" dirty="0"/>
              <a:t>(m)	1/128	1/32	1/8	½	2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1026"/>
          <p:cNvSpPr>
            <a:spLocks noGrp="1" noRot="1" noChangeAspect="1" noChangeArrowheads="1" noTextEdit="1"/>
          </p:cNvSpPr>
          <p:nvPr>
            <p:ph type="sldImg"/>
          </p:nvPr>
        </p:nvSpPr>
        <p:spPr>
          <a:xfrm>
            <a:off x="1628775" y="560388"/>
            <a:ext cx="3724275" cy="2794000"/>
          </a:xfrm>
          <a:ln/>
        </p:spPr>
      </p:sp>
      <p:sp>
        <p:nvSpPr>
          <p:cNvPr id="9359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628775" y="560388"/>
            <a:ext cx="3724275" cy="2794000"/>
          </a:xfrm>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628775" y="560388"/>
            <a:ext cx="3724275" cy="2794000"/>
          </a:xfrm>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23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03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Left: reference camera</a:t>
            </a:r>
          </a:p>
          <a:p>
            <a:r>
              <a:rPr lang="en-US" dirty="0"/>
              <a:t>T: Vector in the left camera system </a:t>
            </a:r>
          </a:p>
          <a:p>
            <a:r>
              <a:rPr lang="en-US" dirty="0"/>
              <a:t>R: from Left to right</a:t>
            </a:r>
          </a:p>
          <a:p>
            <a:endParaRPr lang="en-US" dirty="0"/>
          </a:p>
          <a:p>
            <a:r>
              <a:rPr lang="en-US" dirty="0"/>
              <a:t>Image coordinates: in projective space</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44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The projection of </a:t>
            </a:r>
            <a:r>
              <a:rPr lang="en-US" dirty="0" err="1"/>
              <a:t>TxPl</a:t>
            </a:r>
            <a:r>
              <a:rPr lang="en-US" dirty="0"/>
              <a:t> in vector (Pl-T) is zero</a:t>
            </a:r>
          </a:p>
          <a:p>
            <a:endParaRPr lang="en-US" dirty="0"/>
          </a:p>
          <a:p>
            <a:r>
              <a:rPr lang="en-US" dirty="0"/>
              <a:t>Note: the epipolar line about pr will pass through pl IFF R = I , which says</a:t>
            </a:r>
          </a:p>
          <a:p>
            <a:endParaRPr lang="en-US" dirty="0"/>
          </a:p>
          <a:p>
            <a:r>
              <a:rPr lang="en-US" dirty="0" err="1"/>
              <a:t>p</a:t>
            </a:r>
            <a:r>
              <a:rPr lang="en-US" baseline="-25000" dirty="0" err="1"/>
              <a:t>l</a:t>
            </a:r>
            <a:r>
              <a:rPr lang="en-US" baseline="30000" dirty="0" err="1"/>
              <a:t>T</a:t>
            </a:r>
            <a:r>
              <a:rPr lang="en-US" baseline="30000" dirty="0"/>
              <a:t> </a:t>
            </a:r>
            <a:r>
              <a:rPr lang="en-US" dirty="0"/>
              <a:t>S p</a:t>
            </a:r>
            <a:r>
              <a:rPr lang="en-US" baseline="-25000" dirty="0"/>
              <a:t>l</a:t>
            </a:r>
            <a:r>
              <a:rPr lang="en-US" dirty="0"/>
              <a:t> ==  0</a:t>
            </a:r>
          </a:p>
          <a:p>
            <a:endParaRPr lang="en-US" dirty="0"/>
          </a:p>
          <a:p>
            <a:r>
              <a:rPr lang="en-US" dirty="0"/>
              <a:t>It is the FOE geometry in visual motion. Otherwise, NOT!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26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(0). Essential Equation represents actually the epipolar plane in either the left or the right image</a:t>
            </a:r>
          </a:p>
          <a:p>
            <a:endParaRPr lang="en-US" dirty="0"/>
          </a:p>
          <a:p>
            <a:r>
              <a:rPr lang="en-US" dirty="0"/>
              <a:t>(1). Epipolar line in the right image given pl</a:t>
            </a:r>
          </a:p>
          <a:p>
            <a:r>
              <a:rPr lang="en-US" dirty="0"/>
              <a:t>	(</a:t>
            </a:r>
            <a:r>
              <a:rPr lang="en-US" dirty="0" err="1"/>
              <a:t>Ep</a:t>
            </a:r>
            <a:r>
              <a:rPr lang="en-US" baseline="-25000" dirty="0" err="1"/>
              <a:t>l</a:t>
            </a:r>
            <a:r>
              <a:rPr lang="en-US" dirty="0"/>
              <a:t>)</a:t>
            </a:r>
            <a:r>
              <a:rPr lang="en-US" baseline="30000" dirty="0" err="1"/>
              <a:t>T</a:t>
            </a:r>
            <a:r>
              <a:rPr lang="en-US" dirty="0" err="1"/>
              <a:t>p</a:t>
            </a:r>
            <a:r>
              <a:rPr lang="en-US" baseline="-25000" dirty="0" err="1"/>
              <a:t>r</a:t>
            </a:r>
            <a:r>
              <a:rPr lang="en-US" dirty="0"/>
              <a:t>=0</a:t>
            </a:r>
          </a:p>
          <a:p>
            <a:r>
              <a:rPr lang="en-US" dirty="0"/>
              <a:t>	</a:t>
            </a:r>
            <a:r>
              <a:rPr lang="en-US" dirty="0" err="1"/>
              <a:t>zr</a:t>
            </a:r>
            <a:r>
              <a:rPr lang="en-US" dirty="0"/>
              <a:t> = </a:t>
            </a:r>
            <a:r>
              <a:rPr lang="en-US" dirty="0" err="1"/>
              <a:t>fr</a:t>
            </a:r>
            <a:endParaRPr lang="en-US" dirty="0"/>
          </a:p>
          <a:p>
            <a:r>
              <a:rPr lang="en-US" dirty="0"/>
              <a:t>	extension of the equations  in pr = (</a:t>
            </a:r>
            <a:r>
              <a:rPr lang="en-US" dirty="0" err="1"/>
              <a:t>xr,yr,fr</a:t>
            </a:r>
            <a:r>
              <a:rPr lang="en-US" dirty="0"/>
              <a:t>)</a:t>
            </a:r>
          </a:p>
          <a:p>
            <a:endParaRPr lang="en-US" dirty="0"/>
          </a:p>
          <a:p>
            <a:r>
              <a:rPr lang="en-US" dirty="0"/>
              <a:t>(2). Epipolar line in the left image given pr</a:t>
            </a:r>
          </a:p>
          <a:p>
            <a:r>
              <a:rPr lang="en-US" dirty="0"/>
              <a:t>	(</a:t>
            </a:r>
            <a:r>
              <a:rPr lang="en-US" dirty="0" err="1"/>
              <a:t>p</a:t>
            </a:r>
            <a:r>
              <a:rPr lang="en-US" baseline="-25000" dirty="0" err="1"/>
              <a:t>r</a:t>
            </a:r>
            <a:r>
              <a:rPr lang="en-US" baseline="30000" dirty="0" err="1"/>
              <a:t>T</a:t>
            </a:r>
            <a:r>
              <a:rPr lang="en-US" dirty="0" err="1"/>
              <a:t>E</a:t>
            </a:r>
            <a:r>
              <a:rPr lang="en-US" dirty="0"/>
              <a:t>) p</a:t>
            </a:r>
            <a:r>
              <a:rPr lang="en-US" baseline="-25000" dirty="0"/>
              <a:t>l</a:t>
            </a:r>
            <a:r>
              <a:rPr lang="en-US" dirty="0"/>
              <a:t>=0</a:t>
            </a:r>
          </a:p>
          <a:p>
            <a:r>
              <a:rPr lang="en-US" dirty="0"/>
              <a:t>	</a:t>
            </a:r>
            <a:r>
              <a:rPr lang="en-US" dirty="0" err="1"/>
              <a:t>zl</a:t>
            </a:r>
            <a:r>
              <a:rPr lang="en-US" dirty="0"/>
              <a:t> = fl</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85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Ml and </a:t>
            </a:r>
            <a:r>
              <a:rPr lang="en-US" dirty="0" err="1"/>
              <a:t>Mr</a:t>
            </a:r>
            <a:r>
              <a:rPr lang="en-US" dirty="0"/>
              <a:t> are intrinsic matrix of the left and the right cameras</a:t>
            </a:r>
          </a:p>
          <a:p>
            <a:endParaRPr lang="en-US" dirty="0"/>
          </a:p>
          <a:p>
            <a:r>
              <a:rPr lang="en-US" dirty="0" err="1"/>
              <a:t>fx</a:t>
            </a:r>
            <a:r>
              <a:rPr lang="en-US" dirty="0"/>
              <a:t> = f/</a:t>
            </a:r>
            <a:r>
              <a:rPr lang="en-US" dirty="0" err="1"/>
              <a:t>sx</a:t>
            </a:r>
            <a:r>
              <a:rPr lang="en-US" dirty="0"/>
              <a:t>, </a:t>
            </a:r>
            <a:r>
              <a:rPr lang="en-US" dirty="0" err="1"/>
              <a:t>fy</a:t>
            </a:r>
            <a:r>
              <a:rPr lang="en-US" dirty="0"/>
              <a:t> = f/</a:t>
            </a:r>
            <a:r>
              <a:rPr lang="en-US" dirty="0" err="1"/>
              <a:t>sy</a:t>
            </a:r>
            <a:endParaRPr lang="en-US" dirty="0"/>
          </a:p>
          <a:p>
            <a:endParaRPr lang="en-US" dirty="0"/>
          </a:p>
          <a:p>
            <a:r>
              <a:rPr lang="en-US" dirty="0"/>
              <a:t>P-bar = (-</a:t>
            </a:r>
            <a:r>
              <a:rPr lang="en-US" dirty="0" err="1"/>
              <a:t>fx</a:t>
            </a:r>
            <a:r>
              <a:rPr lang="en-US" dirty="0"/>
              <a:t>*</a:t>
            </a:r>
            <a:r>
              <a:rPr lang="en-US" dirty="0" err="1"/>
              <a:t>x+f</a:t>
            </a:r>
            <a:r>
              <a:rPr lang="en-US" dirty="0"/>
              <a:t>*ox,</a:t>
            </a:r>
            <a:r>
              <a:rPr lang="en-US" baseline="0" dirty="0"/>
              <a:t> -</a:t>
            </a:r>
            <a:r>
              <a:rPr lang="en-US" baseline="0" dirty="0" err="1"/>
              <a:t>fy</a:t>
            </a:r>
            <a:r>
              <a:rPr lang="en-US" baseline="0" dirty="0"/>
              <a:t>*</a:t>
            </a:r>
            <a:r>
              <a:rPr lang="en-US" baseline="0" dirty="0" err="1"/>
              <a:t>y+f</a:t>
            </a:r>
            <a:r>
              <a:rPr lang="en-US" baseline="0" dirty="0"/>
              <a:t>*</a:t>
            </a:r>
            <a:r>
              <a:rPr lang="en-US" baseline="0" dirty="0" err="1"/>
              <a:t>oy</a:t>
            </a:r>
            <a:r>
              <a:rPr lang="en-US" baseline="0" dirty="0"/>
              <a:t>, f</a:t>
            </a:r>
            <a:r>
              <a:rPr lang="en-US" dirty="0"/>
              <a:t>) = (-x/</a:t>
            </a:r>
            <a:r>
              <a:rPr lang="en-US" dirty="0" err="1"/>
              <a:t>sx+ox</a:t>
            </a:r>
            <a:r>
              <a:rPr lang="en-US" dirty="0"/>
              <a:t>,</a:t>
            </a:r>
            <a:r>
              <a:rPr lang="en-US" baseline="0" dirty="0"/>
              <a:t> -y/</a:t>
            </a:r>
            <a:r>
              <a:rPr lang="en-US" baseline="0" dirty="0" err="1"/>
              <a:t>sy+oy</a:t>
            </a:r>
            <a:r>
              <a:rPr lang="en-US" baseline="0" dirty="0"/>
              <a:t>, 1)</a:t>
            </a:r>
            <a:endParaRPr lang="en-US" dirty="0"/>
          </a:p>
          <a:p>
            <a:r>
              <a:rPr lang="en-US" dirty="0" err="1"/>
              <a:t>Xim</a:t>
            </a:r>
            <a:r>
              <a:rPr lang="en-US" dirty="0"/>
              <a:t> = x1/x3, </a:t>
            </a:r>
            <a:r>
              <a:rPr lang="en-US" dirty="0" err="1"/>
              <a:t>yim</a:t>
            </a:r>
            <a:r>
              <a:rPr lang="en-US" dirty="0"/>
              <a:t> = x2/x3</a:t>
            </a:r>
          </a:p>
          <a:p>
            <a:r>
              <a:rPr lang="en-US" dirty="0"/>
              <a:t>(x1, x2, x3)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46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(x1, x2, x3) &lt;=&gt;  (x1/x3, x2/x3, 1)</a:t>
            </a:r>
          </a:p>
          <a:p>
            <a:endParaRPr lang="en-US"/>
          </a:p>
          <a:p>
            <a:r>
              <a:rPr lang="en-US"/>
              <a:t>When you find an epipole, always scale the third coordinate to 1 in this notation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05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Why a homogeneous system? </a:t>
            </a:r>
          </a:p>
          <a:p>
            <a:endParaRPr lang="en-US"/>
          </a:p>
          <a:p>
            <a:r>
              <a:rPr lang="en-US"/>
              <a:t>Expand the F equation on blackboard</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68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(0). Essential Equation represents actually the epipolar plane in either the left or the right image</a:t>
            </a:r>
          </a:p>
          <a:p>
            <a:endParaRPr lang="en-US"/>
          </a:p>
          <a:p>
            <a:r>
              <a:rPr lang="en-US"/>
              <a:t>(1). Epipolar line in the right image given pl</a:t>
            </a:r>
          </a:p>
          <a:p>
            <a:r>
              <a:rPr lang="en-US"/>
              <a:t>	(Ep</a:t>
            </a:r>
            <a:r>
              <a:rPr lang="en-US" baseline="-25000"/>
              <a:t>l</a:t>
            </a:r>
            <a:r>
              <a:rPr lang="en-US"/>
              <a:t>)</a:t>
            </a:r>
            <a:r>
              <a:rPr lang="en-US" baseline="30000"/>
              <a:t>T</a:t>
            </a:r>
            <a:r>
              <a:rPr lang="en-US"/>
              <a:t>p</a:t>
            </a:r>
            <a:r>
              <a:rPr lang="en-US" baseline="-25000"/>
              <a:t>r</a:t>
            </a:r>
            <a:r>
              <a:rPr lang="en-US"/>
              <a:t>=0</a:t>
            </a:r>
          </a:p>
          <a:p>
            <a:r>
              <a:rPr lang="en-US"/>
              <a:t>	zr = fr</a:t>
            </a:r>
          </a:p>
          <a:p>
            <a:r>
              <a:rPr lang="en-US"/>
              <a:t>	extension of the equations  in pr = (xr,yr,fr)</a:t>
            </a:r>
          </a:p>
          <a:p>
            <a:endParaRPr lang="en-US"/>
          </a:p>
          <a:p>
            <a:r>
              <a:rPr lang="en-US"/>
              <a:t>(2). Epipolar line in the left image given pr</a:t>
            </a:r>
          </a:p>
          <a:p>
            <a:r>
              <a:rPr lang="en-US"/>
              <a:t>	(p</a:t>
            </a:r>
            <a:r>
              <a:rPr lang="en-US" baseline="-25000"/>
              <a:t>r</a:t>
            </a:r>
            <a:r>
              <a:rPr lang="en-US" baseline="30000"/>
              <a:t>T</a:t>
            </a:r>
            <a:r>
              <a:rPr lang="en-US"/>
              <a:t>E) p</a:t>
            </a:r>
            <a:r>
              <a:rPr lang="en-US" baseline="-25000"/>
              <a:t>l</a:t>
            </a:r>
            <a:r>
              <a:rPr lang="en-US"/>
              <a:t>=0</a:t>
            </a:r>
          </a:p>
          <a:p>
            <a:r>
              <a:rPr lang="en-US"/>
              <a:t>	zl = fl</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89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09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3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50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713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9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628775" y="560388"/>
            <a:ext cx="3724275" cy="2794000"/>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12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3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Homework 4 will use this pair</a:t>
            </a:r>
          </a:p>
          <a:p>
            <a:endParaRPr lang="en-US" dirty="0"/>
          </a:p>
          <a:p>
            <a:r>
              <a:rPr lang="en-US" dirty="0"/>
              <a:t>(1) Estimate F</a:t>
            </a:r>
          </a:p>
          <a:p>
            <a:endParaRPr lang="en-US" dirty="0"/>
          </a:p>
          <a:p>
            <a:r>
              <a:rPr lang="en-US" dirty="0"/>
              <a:t>(2) Find correspondences using correlation and features</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53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7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9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96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17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37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58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Can be used in stereo from a moving camera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628775" y="560388"/>
            <a:ext cx="3724275" cy="2794000"/>
          </a:xfrm>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99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endParaRPr lang="en-US"/>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Rot="1" noChangeAspect="1" noChangeArrowheads="1" noTextEdit="1"/>
          </p:cNvSpPr>
          <p:nvPr>
            <p:ph type="sldImg"/>
          </p:nvPr>
        </p:nvSpPr>
        <p:spPr>
          <a:xfrm>
            <a:off x="1628775" y="560388"/>
            <a:ext cx="3724275" cy="2794000"/>
          </a:xfrm>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99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332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352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393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Illustrate the geometry on blackboard using figures</a:t>
            </a:r>
          </a:p>
          <a:p>
            <a:endParaRPr lang="en-US" dirty="0"/>
          </a:p>
          <a:p>
            <a:r>
              <a:rPr lang="en-US" dirty="0"/>
              <a:t>Motion of the camera</a:t>
            </a:r>
          </a:p>
          <a:p>
            <a:endParaRPr lang="en-US" dirty="0"/>
          </a:p>
          <a:p>
            <a:r>
              <a:rPr lang="en-US" dirty="0"/>
              <a:t>Angular velocity: rotation axis and angle, so w x P (cross product) is the move of P by rotation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547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Illustrate the geometry on blackboard using figures</a:t>
            </a:r>
          </a:p>
          <a:p>
            <a:endParaRPr lang="en-US"/>
          </a:p>
          <a:p>
            <a:r>
              <a:rPr lang="en-US"/>
              <a:t>P’ after motion</a:t>
            </a:r>
          </a:p>
          <a:p>
            <a:r>
              <a:rPr lang="en-US"/>
              <a:t>P before motion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37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V = dp / dt = d (f P/Z) /dt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628775" y="560388"/>
            <a:ext cx="3724275" cy="2794000"/>
          </a:xfrm>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414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Draw FOE on blackboard</a:t>
            </a:r>
          </a:p>
          <a:p>
            <a:endParaRPr lang="en-US" dirty="0"/>
          </a:p>
          <a:p>
            <a:r>
              <a:rPr lang="en-US" dirty="0"/>
              <a:t>Derive the relation when </a:t>
            </a:r>
            <a:r>
              <a:rPr lang="en-US" dirty="0" err="1"/>
              <a:t>Tz</a:t>
            </a:r>
            <a:r>
              <a:rPr lang="en-US" dirty="0"/>
              <a:t> = 0 and </a:t>
            </a:r>
            <a:r>
              <a:rPr lang="en-US" dirty="0" err="1"/>
              <a:t>Tz</a:t>
            </a:r>
            <a:r>
              <a:rPr lang="en-US" dirty="0"/>
              <a:t> &lt;&gt;0</a:t>
            </a:r>
          </a:p>
          <a:p>
            <a:endParaRPr lang="en-US" dirty="0"/>
          </a:p>
          <a:p>
            <a:r>
              <a:rPr lang="en-US" dirty="0"/>
              <a:t>(1) </a:t>
            </a:r>
            <a:r>
              <a:rPr lang="en-US" dirty="0" err="1"/>
              <a:t>Tz</a:t>
            </a:r>
            <a:r>
              <a:rPr lang="en-US" dirty="0"/>
              <a:t> = 0</a:t>
            </a:r>
          </a:p>
          <a:p>
            <a:r>
              <a:rPr lang="en-US" dirty="0"/>
              <a:t>(</a:t>
            </a:r>
            <a:r>
              <a:rPr lang="en-US" dirty="0" err="1"/>
              <a:t>v</a:t>
            </a:r>
            <a:r>
              <a:rPr lang="en-US" baseline="-25000" dirty="0" err="1"/>
              <a:t>x</a:t>
            </a:r>
            <a:r>
              <a:rPr lang="en-US" dirty="0"/>
              <a:t>, </a:t>
            </a:r>
            <a:r>
              <a:rPr lang="en-US" dirty="0" err="1"/>
              <a:t>v</a:t>
            </a:r>
            <a:r>
              <a:rPr lang="en-US" baseline="-25000" dirty="0" err="1"/>
              <a:t>y</a:t>
            </a:r>
            <a:r>
              <a:rPr lang="en-US" dirty="0"/>
              <a:t>) =(-f </a:t>
            </a:r>
            <a:r>
              <a:rPr lang="en-US" dirty="0" err="1"/>
              <a:t>Tx</a:t>
            </a:r>
            <a:r>
              <a:rPr lang="en-US" dirty="0"/>
              <a:t> ,  -f Ty) /Z = -f/Z  (</a:t>
            </a:r>
            <a:r>
              <a:rPr lang="en-US" dirty="0" err="1"/>
              <a:t>Tx</a:t>
            </a:r>
            <a:r>
              <a:rPr lang="en-US" dirty="0"/>
              <a:t>,  Ty)</a:t>
            </a:r>
          </a:p>
          <a:p>
            <a:endParaRPr lang="en-US" dirty="0"/>
          </a:p>
          <a:p>
            <a:r>
              <a:rPr lang="en-US" dirty="0"/>
              <a:t>Note: parallel velocity field</a:t>
            </a:r>
          </a:p>
          <a:p>
            <a:endParaRPr lang="en-US" dirty="0"/>
          </a:p>
          <a:p>
            <a:r>
              <a:rPr lang="en-US" dirty="0"/>
              <a:t>(2) </a:t>
            </a:r>
            <a:r>
              <a:rPr lang="en-US" dirty="0" err="1"/>
              <a:t>Tz</a:t>
            </a:r>
            <a:r>
              <a:rPr lang="en-US" dirty="0"/>
              <a:t> &lt;&gt;0</a:t>
            </a:r>
          </a:p>
          <a:p>
            <a:endParaRPr lang="en-US" dirty="0"/>
          </a:p>
          <a:p>
            <a:r>
              <a:rPr lang="en-US" dirty="0"/>
              <a:t> (</a:t>
            </a:r>
            <a:r>
              <a:rPr lang="en-US" dirty="0" err="1"/>
              <a:t>v</a:t>
            </a:r>
            <a:r>
              <a:rPr lang="en-US" baseline="-25000" dirty="0" err="1"/>
              <a:t>x</a:t>
            </a:r>
            <a:r>
              <a:rPr lang="en-US" dirty="0"/>
              <a:t>, </a:t>
            </a:r>
            <a:r>
              <a:rPr lang="en-US" dirty="0" err="1"/>
              <a:t>v</a:t>
            </a:r>
            <a:r>
              <a:rPr lang="en-US" baseline="-25000" dirty="0" err="1"/>
              <a:t>y</a:t>
            </a:r>
            <a:r>
              <a:rPr lang="en-US" dirty="0"/>
              <a:t>) =(</a:t>
            </a:r>
            <a:r>
              <a:rPr lang="en-US" dirty="0" err="1"/>
              <a:t>xTz</a:t>
            </a:r>
            <a:r>
              <a:rPr lang="en-US" dirty="0"/>
              <a:t> - f </a:t>
            </a:r>
            <a:r>
              <a:rPr lang="en-US" dirty="0" err="1"/>
              <a:t>Tx</a:t>
            </a:r>
            <a:r>
              <a:rPr lang="en-US" dirty="0"/>
              <a:t> , </a:t>
            </a:r>
            <a:r>
              <a:rPr lang="en-US" dirty="0" err="1"/>
              <a:t>yTz</a:t>
            </a:r>
            <a:r>
              <a:rPr lang="en-US" dirty="0"/>
              <a:t> - f Ty) /Z = </a:t>
            </a:r>
            <a:r>
              <a:rPr lang="en-US" dirty="0" err="1"/>
              <a:t>Tz</a:t>
            </a:r>
            <a:r>
              <a:rPr lang="en-US" dirty="0"/>
              <a:t> / Z ( x – f </a:t>
            </a:r>
            <a:r>
              <a:rPr lang="en-US" dirty="0" err="1"/>
              <a:t>Tx</a:t>
            </a:r>
            <a:r>
              <a:rPr lang="en-US" dirty="0"/>
              <a:t>/</a:t>
            </a:r>
            <a:r>
              <a:rPr lang="en-US" dirty="0" err="1"/>
              <a:t>Tz</a:t>
            </a:r>
            <a:r>
              <a:rPr lang="en-US" dirty="0"/>
              <a:t>, y – f Ty/</a:t>
            </a:r>
            <a:r>
              <a:rPr lang="en-US" dirty="0" err="1"/>
              <a:t>Tz</a:t>
            </a:r>
            <a:r>
              <a:rPr lang="en-US" dirty="0"/>
              <a:t>)= </a:t>
            </a:r>
            <a:r>
              <a:rPr lang="en-US" dirty="0" err="1"/>
              <a:t>Tz</a:t>
            </a:r>
            <a:r>
              <a:rPr lang="en-US" dirty="0"/>
              <a:t> (x-x0, y-y0) /Z</a:t>
            </a:r>
          </a:p>
          <a:p>
            <a:endParaRPr lang="en-US" dirty="0"/>
          </a:p>
          <a:p>
            <a:r>
              <a:rPr lang="en-US" dirty="0"/>
              <a:t>Note: </a:t>
            </a:r>
            <a:r>
              <a:rPr lang="en-US" dirty="0" err="1"/>
              <a:t>vx</a:t>
            </a:r>
            <a:r>
              <a:rPr lang="en-US" dirty="0"/>
              <a:t>/ </a:t>
            </a:r>
            <a:r>
              <a:rPr lang="en-US" dirty="0" err="1"/>
              <a:t>vy</a:t>
            </a:r>
            <a:r>
              <a:rPr lang="en-US" dirty="0"/>
              <a:t> = (x-x0) / (y-y0)</a:t>
            </a:r>
          </a:p>
          <a:p>
            <a:r>
              <a:rPr lang="en-US" dirty="0"/>
              <a:t>Where FOE (x0, y0) = f/</a:t>
            </a:r>
            <a:r>
              <a:rPr lang="en-US" dirty="0" err="1"/>
              <a:t>Tz</a:t>
            </a:r>
            <a:r>
              <a:rPr lang="en-US" dirty="0"/>
              <a:t> (</a:t>
            </a:r>
            <a:r>
              <a:rPr lang="en-US" dirty="0" err="1"/>
              <a:t>Tx</a:t>
            </a:r>
            <a:r>
              <a:rPr lang="en-US" dirty="0"/>
              <a:t>, Ty)</a:t>
            </a:r>
          </a:p>
          <a:p>
            <a:endParaRPr lang="en-US" dirty="0"/>
          </a:p>
          <a:p>
            <a:r>
              <a:rPr lang="en-US" dirty="0"/>
              <a:t>v = |(</a:t>
            </a:r>
            <a:r>
              <a:rPr lang="en-US" dirty="0" err="1"/>
              <a:t>vx,vy</a:t>
            </a:r>
            <a:r>
              <a:rPr lang="en-US" dirty="0"/>
              <a: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455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475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err="1"/>
              <a:t>n</a:t>
            </a:r>
            <a:r>
              <a:rPr lang="en-US" baseline="30000" dirty="0" err="1"/>
              <a:t>T</a:t>
            </a:r>
            <a:r>
              <a:rPr lang="en-US" dirty="0"/>
              <a:t> = (</a:t>
            </a:r>
            <a:r>
              <a:rPr lang="en-US" dirty="0" err="1"/>
              <a:t>nx</a:t>
            </a:r>
            <a:r>
              <a:rPr lang="en-US" dirty="0"/>
              <a:t>, </a:t>
            </a:r>
            <a:r>
              <a:rPr lang="en-US" dirty="0" err="1"/>
              <a:t>ny</a:t>
            </a:r>
            <a:r>
              <a:rPr lang="en-US" dirty="0"/>
              <a:t>, </a:t>
            </a:r>
            <a:r>
              <a:rPr lang="en-US" dirty="0" err="1"/>
              <a:t>nz</a:t>
            </a:r>
            <a:r>
              <a:rPr lang="en-US" dirty="0"/>
              <a:t>)</a:t>
            </a:r>
          </a:p>
          <a:p>
            <a:r>
              <a:rPr lang="en-US" dirty="0"/>
              <a:t>P = (X, Y,Z)</a:t>
            </a:r>
            <a:r>
              <a:rPr lang="en-US" baseline="30000" dirty="0"/>
              <a:t>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731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516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7520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err="1"/>
              <a:t>Observatoion</a:t>
            </a:r>
            <a:r>
              <a:rPr lang="en-US" dirty="0"/>
              <a:t> 1 was derived from image motion equation since (</a:t>
            </a:r>
            <a:r>
              <a:rPr lang="en-US" dirty="0" err="1"/>
              <a:t>x,y</a:t>
            </a:r>
            <a:r>
              <a:rPr lang="en-US" dirty="0"/>
              <a:t>) is the same for two instantaneously coincident points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772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434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792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http://en.wikipedia.org/wiki/Optical_flow</a:t>
            </a:r>
          </a:p>
          <a:p>
            <a:endParaRPr lang="en-US" dirty="0"/>
          </a:p>
          <a:p>
            <a:r>
              <a:rPr lang="en-US" dirty="0"/>
              <a:t>For a 2D+</a:t>
            </a:r>
            <a:r>
              <a:rPr lang="en-US" i="1" dirty="0"/>
              <a:t>t</a:t>
            </a:r>
            <a:r>
              <a:rPr lang="en-US" dirty="0"/>
              <a:t> dimensional case (3D or </a:t>
            </a:r>
            <a:r>
              <a:rPr lang="en-US" i="1" dirty="0"/>
              <a:t>n</a:t>
            </a:r>
            <a:r>
              <a:rPr lang="en-US" dirty="0"/>
              <a:t>-D cases are similar) a voxel at location (</a:t>
            </a:r>
            <a:r>
              <a:rPr lang="en-US" i="1" dirty="0" err="1"/>
              <a:t>x</a:t>
            </a:r>
            <a:r>
              <a:rPr lang="en-US" dirty="0" err="1"/>
              <a:t>,</a:t>
            </a:r>
            <a:r>
              <a:rPr lang="en-US" i="1" dirty="0" err="1"/>
              <a:t>y</a:t>
            </a:r>
            <a:r>
              <a:rPr lang="en-US" dirty="0" err="1"/>
              <a:t>,</a:t>
            </a:r>
            <a:r>
              <a:rPr lang="en-US" i="1" dirty="0" err="1"/>
              <a:t>t</a:t>
            </a:r>
            <a:r>
              <a:rPr lang="en-US" dirty="0"/>
              <a:t>) with intensity </a:t>
            </a:r>
            <a:r>
              <a:rPr lang="en-US" i="1" dirty="0"/>
              <a:t>I</a:t>
            </a:r>
            <a:r>
              <a:rPr lang="en-US" dirty="0"/>
              <a:t>(</a:t>
            </a:r>
            <a:r>
              <a:rPr lang="en-US" i="1" dirty="0" err="1"/>
              <a:t>x</a:t>
            </a:r>
            <a:r>
              <a:rPr lang="en-US" dirty="0" err="1"/>
              <a:t>,</a:t>
            </a:r>
            <a:r>
              <a:rPr lang="en-US" i="1" dirty="0" err="1"/>
              <a:t>y</a:t>
            </a:r>
            <a:r>
              <a:rPr lang="en-US" dirty="0" err="1"/>
              <a:t>,</a:t>
            </a:r>
            <a:r>
              <a:rPr lang="en-US" i="1" dirty="0" err="1"/>
              <a:t>t</a:t>
            </a:r>
            <a:r>
              <a:rPr lang="en-US" dirty="0"/>
              <a:t>) will have moved by </a:t>
            </a:r>
            <a:r>
              <a:rPr lang="en-US" dirty="0" err="1"/>
              <a:t>δ</a:t>
            </a:r>
            <a:r>
              <a:rPr lang="en-US" i="1" dirty="0" err="1"/>
              <a:t>x</a:t>
            </a:r>
            <a:r>
              <a:rPr lang="en-US" dirty="0"/>
              <a:t>, </a:t>
            </a:r>
            <a:r>
              <a:rPr lang="en-US" dirty="0" err="1"/>
              <a:t>δ</a:t>
            </a:r>
            <a:r>
              <a:rPr lang="en-US" i="1" dirty="0" err="1"/>
              <a:t>y</a:t>
            </a:r>
            <a:r>
              <a:rPr lang="en-US" dirty="0"/>
              <a:t> and </a:t>
            </a:r>
            <a:r>
              <a:rPr lang="en-US" dirty="0" err="1"/>
              <a:t>δ</a:t>
            </a:r>
            <a:r>
              <a:rPr lang="en-US" i="1" dirty="0" err="1"/>
              <a:t>t</a:t>
            </a:r>
            <a:r>
              <a:rPr lang="en-US" dirty="0"/>
              <a:t> between the two image frames, and the following </a:t>
            </a:r>
            <a:r>
              <a:rPr lang="en-US" i="1" dirty="0"/>
              <a:t>image constraint equation</a:t>
            </a:r>
            <a:r>
              <a:rPr lang="en-US" dirty="0"/>
              <a:t> can be given:</a:t>
            </a:r>
          </a:p>
          <a:p>
            <a:endParaRPr lang="en-US" dirty="0"/>
          </a:p>
          <a:p>
            <a:r>
              <a:rPr lang="en-US" i="1" dirty="0"/>
              <a:t>I</a:t>
            </a:r>
            <a:r>
              <a:rPr lang="en-US" dirty="0"/>
              <a:t>(</a:t>
            </a:r>
            <a:r>
              <a:rPr lang="en-US" i="1" dirty="0" err="1"/>
              <a:t>x</a:t>
            </a:r>
            <a:r>
              <a:rPr lang="en-US" dirty="0" err="1"/>
              <a:t>,</a:t>
            </a:r>
            <a:r>
              <a:rPr lang="en-US" i="1" dirty="0" err="1"/>
              <a:t>y</a:t>
            </a:r>
            <a:r>
              <a:rPr lang="en-US" dirty="0" err="1"/>
              <a:t>,</a:t>
            </a:r>
            <a:r>
              <a:rPr lang="en-US" i="1" dirty="0" err="1"/>
              <a:t>t</a:t>
            </a:r>
            <a:r>
              <a:rPr lang="en-US" dirty="0"/>
              <a:t>) = </a:t>
            </a:r>
            <a:r>
              <a:rPr lang="en-US" i="1" dirty="0"/>
              <a:t>I</a:t>
            </a:r>
            <a:r>
              <a:rPr lang="en-US" dirty="0"/>
              <a:t>(</a:t>
            </a:r>
            <a:r>
              <a:rPr lang="en-US" i="1" dirty="0"/>
              <a:t>x</a:t>
            </a:r>
            <a:r>
              <a:rPr lang="en-US" dirty="0"/>
              <a:t> + </a:t>
            </a:r>
            <a:r>
              <a:rPr lang="en-US" dirty="0" err="1"/>
              <a:t>δ</a:t>
            </a:r>
            <a:r>
              <a:rPr lang="en-US" i="1" dirty="0" err="1"/>
              <a:t>x</a:t>
            </a:r>
            <a:r>
              <a:rPr lang="en-US" dirty="0" err="1"/>
              <a:t>,</a:t>
            </a:r>
            <a:r>
              <a:rPr lang="en-US" i="1" dirty="0" err="1"/>
              <a:t>y</a:t>
            </a:r>
            <a:r>
              <a:rPr lang="en-US" dirty="0"/>
              <a:t> + </a:t>
            </a:r>
            <a:r>
              <a:rPr lang="en-US" dirty="0" err="1"/>
              <a:t>δ</a:t>
            </a:r>
            <a:r>
              <a:rPr lang="en-US" i="1" dirty="0" err="1"/>
              <a:t>y</a:t>
            </a:r>
            <a:r>
              <a:rPr lang="en-US" dirty="0" err="1"/>
              <a:t>,</a:t>
            </a:r>
            <a:r>
              <a:rPr lang="en-US" i="1" dirty="0" err="1"/>
              <a:t>t</a:t>
            </a:r>
            <a:r>
              <a:rPr lang="en-US" dirty="0"/>
              <a:t> + </a:t>
            </a:r>
            <a:r>
              <a:rPr lang="en-US" dirty="0" err="1"/>
              <a:t>δ</a:t>
            </a:r>
            <a:r>
              <a:rPr lang="en-US" i="1" dirty="0" err="1"/>
              <a:t>t</a:t>
            </a:r>
            <a:r>
              <a:rPr lang="en-US" dirty="0"/>
              <a:t>) Assuming the movement to be small, the image constraint at </a:t>
            </a:r>
            <a:r>
              <a:rPr lang="en-US" i="1" dirty="0"/>
              <a:t>I</a:t>
            </a:r>
            <a:r>
              <a:rPr lang="en-US" dirty="0"/>
              <a:t>(</a:t>
            </a:r>
            <a:r>
              <a:rPr lang="en-US" i="1" dirty="0" err="1"/>
              <a:t>x</a:t>
            </a:r>
            <a:r>
              <a:rPr lang="en-US" dirty="0" err="1"/>
              <a:t>,</a:t>
            </a:r>
            <a:r>
              <a:rPr lang="en-US" i="1" dirty="0" err="1"/>
              <a:t>y</a:t>
            </a:r>
            <a:r>
              <a:rPr lang="en-US" dirty="0" err="1"/>
              <a:t>,</a:t>
            </a:r>
            <a:r>
              <a:rPr lang="en-US" i="1" dirty="0" err="1"/>
              <a:t>t</a:t>
            </a:r>
            <a:r>
              <a:rPr lang="en-US" dirty="0"/>
              <a:t>) with Taylor series can be developed to get:</a:t>
            </a:r>
          </a:p>
          <a:p>
            <a:endParaRPr lang="en-US" dirty="0">
              <a:hlinkClick r:id="rId3" tooltip="Higher-order terms"/>
            </a:endParaRPr>
          </a:p>
          <a:p>
            <a:endParaRPr lang="en-US" dirty="0"/>
          </a:p>
          <a:p>
            <a:r>
              <a:rPr lang="en-US" dirty="0"/>
              <a:t>---------------------------</a:t>
            </a:r>
          </a:p>
          <a:p>
            <a:r>
              <a:rPr lang="en-US" dirty="0"/>
              <a:t>Partial derivatives in x, y, and t directions</a:t>
            </a:r>
          </a:p>
          <a:p>
            <a:endParaRPr lang="en-US" dirty="0"/>
          </a:p>
          <a:p>
            <a:r>
              <a:rPr lang="en-US" dirty="0"/>
              <a:t>Ex dx/</a:t>
            </a:r>
            <a:r>
              <a:rPr lang="en-US" dirty="0" err="1"/>
              <a:t>dt</a:t>
            </a:r>
            <a:r>
              <a:rPr lang="en-US" dirty="0"/>
              <a:t> + </a:t>
            </a:r>
            <a:r>
              <a:rPr lang="en-US" dirty="0" err="1"/>
              <a:t>Ey</a:t>
            </a:r>
            <a:r>
              <a:rPr lang="en-US" dirty="0"/>
              <a:t> </a:t>
            </a:r>
            <a:r>
              <a:rPr lang="en-US" dirty="0" err="1"/>
              <a:t>dy</a:t>
            </a:r>
            <a:r>
              <a:rPr lang="en-US" dirty="0"/>
              <a:t>/</a:t>
            </a:r>
            <a:r>
              <a:rPr lang="en-US" dirty="0" err="1"/>
              <a:t>dt</a:t>
            </a:r>
            <a:r>
              <a:rPr lang="en-US" dirty="0"/>
              <a:t> + Et = 0 </a:t>
            </a:r>
          </a:p>
          <a:p>
            <a:endParaRPr lang="en-US" dirty="0"/>
          </a:p>
          <a:p>
            <a:r>
              <a:rPr lang="en-US" dirty="0"/>
              <a:t>Check the text book !</a:t>
            </a:r>
          </a:p>
          <a:p>
            <a:endParaRPr lang="en-US" dirty="0"/>
          </a:p>
          <a:p>
            <a:r>
              <a:rPr lang="en-US" dirty="0"/>
              <a:t>Aperture problem : two variables, one equation for each point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813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Rot="1" noChangeAspect="1" noChangeArrowheads="1" noTextEdit="1"/>
          </p:cNvSpPr>
          <p:nvPr>
            <p:ph type="sldImg"/>
          </p:nvPr>
        </p:nvSpPr>
        <p:spPr>
          <a:xfrm>
            <a:off x="1628775" y="560388"/>
            <a:ext cx="3724275" cy="2794000"/>
          </a:xfrm>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833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864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885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99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628775" y="560388"/>
            <a:ext cx="3724275" cy="2794000"/>
          </a:xfrm>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1026"/>
          <p:cNvSpPr>
            <a:spLocks noGrp="1" noRot="1" noChangeAspect="1" noChangeArrowheads="1" noTextEdit="1"/>
          </p:cNvSpPr>
          <p:nvPr>
            <p:ph type="sldImg"/>
          </p:nvPr>
        </p:nvSpPr>
        <p:spPr>
          <a:xfrm>
            <a:off x="1628775" y="560388"/>
            <a:ext cx="3724275" cy="2794000"/>
          </a:xfrm>
          <a:ln/>
        </p:spPr>
      </p:sp>
      <p:sp>
        <p:nvSpPr>
          <p:cNvPr id="974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628775" y="560388"/>
            <a:ext cx="3724275" cy="2794000"/>
          </a:xfrm>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8.wmf"/><Relationship Id="rId18" Type="http://schemas.openxmlformats.org/officeDocument/2006/relationships/oleObject" Target="../embeddings/oleObject15.bin"/><Relationship Id="rId3" Type="http://schemas.openxmlformats.org/officeDocument/2006/relationships/notesSlide" Target="../notesSlides/notesSlide18.xml"/><Relationship Id="rId7" Type="http://schemas.openxmlformats.org/officeDocument/2006/relationships/image" Target="../media/image16.wmf"/><Relationship Id="rId12" Type="http://schemas.openxmlformats.org/officeDocument/2006/relationships/oleObject" Target="../embeddings/oleObject12.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15.wmf"/><Relationship Id="rId15" Type="http://schemas.openxmlformats.org/officeDocument/2006/relationships/image" Target="../media/image19.wmf"/><Relationship Id="rId10" Type="http://schemas.openxmlformats.org/officeDocument/2006/relationships/oleObject" Target="../embeddings/oleObject11.bin"/><Relationship Id="rId19"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7.wmf"/><Relationship Id="rId1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5.wmf"/><Relationship Id="rId3" Type="http://schemas.openxmlformats.org/officeDocument/2006/relationships/notesSlide" Target="../notesSlides/notesSlide20.xml"/><Relationship Id="rId7" Type="http://schemas.openxmlformats.org/officeDocument/2006/relationships/image" Target="../media/image2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 Id="rId1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2.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1.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19.wmf"/><Relationship Id="rId4" Type="http://schemas.openxmlformats.org/officeDocument/2006/relationships/oleObject" Target="../embeddings/oleObject30.bin"/><Relationship Id="rId9" Type="http://schemas.openxmlformats.org/officeDocument/2006/relationships/image" Target="../media/image31.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7.wmf"/><Relationship Id="rId3" Type="http://schemas.openxmlformats.org/officeDocument/2006/relationships/notesSlide" Target="../notesSlides/notesSlide29.xml"/><Relationship Id="rId7" Type="http://schemas.openxmlformats.org/officeDocument/2006/relationships/image" Target="../media/image34.wmf"/><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4.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localhost/Users/zzhu/Documents/Mac-Pro-Zhu-2014/Zhigang-Zhu/Teaching/Capstone/Capstone2016/vtswings.mpeg" TargetMode="External"/><Relationship Id="rId1" Type="http://schemas.microsoft.com/office/2007/relationships/media" Target="file://localhost/Users/zzhu/Documents/Mac-Pro-Zhu-2014/Zhigang-Zhu/Teaching/Capstone/Capstone2016/vtswings.mpeg" TargetMode="External"/><Relationship Id="rId5" Type="http://schemas.openxmlformats.org/officeDocument/2006/relationships/image" Target="../media/image40.jpeg"/><Relationship Id="rId4"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9.bin"/><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6.wmf"/><Relationship Id="rId3" Type="http://schemas.openxmlformats.org/officeDocument/2006/relationships/notesSlide" Target="../notesSlides/notesSlide48.xml"/><Relationship Id="rId7" Type="http://schemas.openxmlformats.org/officeDocument/2006/relationships/image" Target="../media/image43.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4.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9.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48.wmf"/><Relationship Id="rId5" Type="http://schemas.openxmlformats.org/officeDocument/2006/relationships/image" Target="../media/image47.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3.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3.wmf"/><Relationship Id="rId3" Type="http://schemas.openxmlformats.org/officeDocument/2006/relationships/notesSlide" Target="../notesSlides/notesSlide50.xml"/><Relationship Id="rId7" Type="http://schemas.openxmlformats.org/officeDocument/2006/relationships/image" Target="../media/image50.w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0.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1.wmf"/><Relationship Id="rId14" Type="http://schemas.openxmlformats.org/officeDocument/2006/relationships/oleObject" Target="../embeddings/oleObject5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59.wmf"/><Relationship Id="rId3" Type="http://schemas.openxmlformats.org/officeDocument/2006/relationships/notesSlide" Target="../notesSlides/notesSlide51.xml"/><Relationship Id="rId7" Type="http://schemas.openxmlformats.org/officeDocument/2006/relationships/image" Target="../media/image56.wmf"/><Relationship Id="rId12"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6.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7.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52.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1.bin"/><Relationship Id="rId11" Type="http://schemas.openxmlformats.org/officeDocument/2006/relationships/image" Target="../media/image62.wmf"/><Relationship Id="rId5" Type="http://schemas.openxmlformats.org/officeDocument/2006/relationships/image" Target="../media/image60.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48.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3.wmf"/><Relationship Id="rId4" Type="http://schemas.openxmlformats.org/officeDocument/2006/relationships/oleObject" Target="../embeddings/oleObject64.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6.bin"/><Relationship Id="rId5" Type="http://schemas.openxmlformats.org/officeDocument/2006/relationships/image" Target="../media/image64.wmf"/><Relationship Id="rId4"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notesSlide" Target="../notesSlides/notesSlide58.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8.bin"/><Relationship Id="rId5" Type="http://schemas.openxmlformats.org/officeDocument/2006/relationships/image" Target="../media/image66.wmf"/><Relationship Id="rId4" Type="http://schemas.openxmlformats.org/officeDocument/2006/relationships/oleObject" Target="../embeddings/oleObject67.bin"/><Relationship Id="rId9" Type="http://schemas.openxmlformats.org/officeDocument/2006/relationships/hyperlink" Target="http://en.wikipedia.org/wiki/Higher-order_terms"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0.bin"/><Relationship Id="rId5" Type="http://schemas.openxmlformats.org/officeDocument/2006/relationships/image" Target="../media/image51.wmf"/><Relationship Id="rId4" Type="http://schemas.openxmlformats.org/officeDocument/2006/relationships/oleObject" Target="../embeddings/oleObject69.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9.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4191000" cy="1093788"/>
          </a:xfrm>
        </p:spPr>
        <p:txBody>
          <a:bodyPr/>
          <a:lstStyle/>
          <a:p>
            <a:pPr algn="ctr">
              <a:lnSpc>
                <a:spcPct val="90000"/>
              </a:lnSpc>
              <a:buFont typeface="Zapf Dingbats" charset="2"/>
              <a:buNone/>
            </a:pPr>
            <a:r>
              <a:rPr lang="en-US" sz="3200" dirty="0">
                <a:solidFill>
                  <a:srgbClr val="D82204"/>
                </a:solidFill>
              </a:rPr>
              <a:t>Topic 1 of 3D Vision:</a:t>
            </a:r>
          </a:p>
          <a:p>
            <a:pPr algn="ctr">
              <a:lnSpc>
                <a:spcPct val="90000"/>
              </a:lnSpc>
              <a:buFont typeface="Zapf Dingbats" charset="2"/>
              <a:buNone/>
            </a:pPr>
            <a:r>
              <a:rPr lang="en-US" sz="3200" dirty="0">
                <a:solidFill>
                  <a:srgbClr val="D82204"/>
                </a:solidFill>
              </a:rPr>
              <a:t>Stereo Vision</a:t>
            </a:r>
          </a:p>
        </p:txBody>
      </p:sp>
      <p:sp>
        <p:nvSpPr>
          <p:cNvPr id="191502" name="Rectangle 14"/>
          <p:cNvSpPr>
            <a:spLocks noChangeArrowheads="1"/>
          </p:cNvSpPr>
          <p:nvPr/>
        </p:nvSpPr>
        <p:spPr bwMode="auto">
          <a:xfrm>
            <a:off x="3307809" y="1420813"/>
            <a:ext cx="2806437" cy="523220"/>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Capstone Class</a:t>
            </a:r>
          </a:p>
        </p:txBody>
      </p:sp>
      <p:pic>
        <p:nvPicPr>
          <p:cNvPr id="191506" name="Picture 18" descr="StereoIcon"/>
          <p:cNvPicPr>
            <a:picLocks noChangeAspect="1" noChangeArrowheads="1"/>
          </p:cNvPicPr>
          <p:nvPr/>
        </p:nvPicPr>
        <p:blipFill>
          <a:blip r:embed="rId3" cstate="print"/>
          <a:srcRect/>
          <a:stretch>
            <a:fillRect/>
          </a:stretch>
        </p:blipFill>
        <p:spPr bwMode="auto">
          <a:xfrm>
            <a:off x="838200" y="3276600"/>
            <a:ext cx="2895600" cy="1449388"/>
          </a:xfrm>
          <a:prstGeom prst="rect">
            <a:avLst/>
          </a:prstGeom>
          <a:noFill/>
        </p:spPr>
      </p:pic>
      <p:sp>
        <p:nvSpPr>
          <p:cNvPr id="191511" name="Rectangle 23"/>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a:solidFill>
                  <a:schemeClr val="accent1"/>
                </a:solidFill>
              </a:rPr>
              <a:t>Zhigang Zhu, City College of New York  zhu@cs.ccny.cuny.edu</a:t>
            </a:r>
          </a:p>
        </p:txBody>
      </p:sp>
    </p:spTree>
    <p:extLst>
      <p:ext uri="{BB962C8B-B14F-4D97-AF65-F5344CB8AC3E}">
        <p14:creationId xmlns:p14="http://schemas.microsoft.com/office/powerpoint/2010/main" val="329329616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5181600" y="285750"/>
            <a:ext cx="3886200" cy="609600"/>
          </a:xfrm>
        </p:spPr>
        <p:txBody>
          <a:bodyPr/>
          <a:lstStyle/>
          <a:p>
            <a:r>
              <a:rPr lang="en-US"/>
              <a:t>Stereo Geometry</a:t>
            </a:r>
          </a:p>
        </p:txBody>
      </p:sp>
      <p:sp>
        <p:nvSpPr>
          <p:cNvPr id="905219" name="Rectangle 3"/>
          <p:cNvSpPr>
            <a:spLocks noGrp="1" noChangeArrowheads="1"/>
          </p:cNvSpPr>
          <p:nvPr>
            <p:ph type="body" idx="1"/>
          </p:nvPr>
        </p:nvSpPr>
        <p:spPr>
          <a:xfrm>
            <a:off x="381000" y="5105400"/>
            <a:ext cx="7924800" cy="1219200"/>
          </a:xfrm>
        </p:spPr>
        <p:txBody>
          <a:bodyPr/>
          <a:lstStyle/>
          <a:p>
            <a:pPr>
              <a:lnSpc>
                <a:spcPct val="90000"/>
              </a:lnSpc>
            </a:pPr>
            <a:r>
              <a:rPr lang="en-US" sz="2000" dirty="0"/>
              <a:t>Converging Axes – Usual setup of human eyes</a:t>
            </a:r>
          </a:p>
          <a:p>
            <a:pPr>
              <a:lnSpc>
                <a:spcPct val="90000"/>
              </a:lnSpc>
            </a:pPr>
            <a:r>
              <a:rPr lang="en-US" sz="2000" dirty="0"/>
              <a:t>Depth obtained by triangulation</a:t>
            </a:r>
          </a:p>
          <a:p>
            <a:pPr>
              <a:lnSpc>
                <a:spcPct val="90000"/>
              </a:lnSpc>
            </a:pPr>
            <a:r>
              <a:rPr lang="en-US" sz="2000" dirty="0"/>
              <a:t>Correspondence problem:  p</a:t>
            </a:r>
            <a:r>
              <a:rPr lang="en-US" baseline="-25000" dirty="0"/>
              <a:t>l</a:t>
            </a:r>
            <a:r>
              <a:rPr lang="en-US" sz="2000" dirty="0"/>
              <a:t> and p</a:t>
            </a:r>
            <a:r>
              <a:rPr lang="en-US" baseline="-25000" dirty="0"/>
              <a:t>r</a:t>
            </a:r>
            <a:r>
              <a:rPr lang="en-US" sz="2000" dirty="0"/>
              <a:t> correspond to the left and right projections of P, respectively.</a:t>
            </a:r>
          </a:p>
        </p:txBody>
      </p:sp>
      <p:grpSp>
        <p:nvGrpSpPr>
          <p:cNvPr id="905220" name="Group 4"/>
          <p:cNvGrpSpPr>
            <a:grpSpLocks/>
          </p:cNvGrpSpPr>
          <p:nvPr/>
        </p:nvGrpSpPr>
        <p:grpSpPr bwMode="auto">
          <a:xfrm>
            <a:off x="2438400" y="1066800"/>
            <a:ext cx="4495800" cy="3729038"/>
            <a:chOff x="1488" y="624"/>
            <a:chExt cx="2832" cy="2349"/>
          </a:xfrm>
        </p:grpSpPr>
        <p:pic>
          <p:nvPicPr>
            <p:cNvPr id="905221" name="Picture 5"/>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90522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905223" name="Rectangle 7"/>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4" name="Rectangle 8"/>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5" name="Rectangle 9"/>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6" name="Oval 10"/>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905227" name="Rectangle 11"/>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8" name="Line 12"/>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905229" name="Rectangle 13"/>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3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Freeform 2"/>
          <p:cNvSpPr>
            <a:spLocks/>
          </p:cNvSpPr>
          <p:nvPr/>
        </p:nvSpPr>
        <p:spPr bwMode="auto">
          <a:xfrm>
            <a:off x="3175" y="5438775"/>
            <a:ext cx="9140825" cy="1419225"/>
          </a:xfrm>
          <a:custGeom>
            <a:avLst/>
            <a:gdLst/>
            <a:ahLst/>
            <a:cxnLst>
              <a:cxn ang="0">
                <a:pos x="0" y="302"/>
              </a:cxn>
              <a:cxn ang="0">
                <a:pos x="274" y="248"/>
              </a:cxn>
              <a:cxn ang="0">
                <a:pos x="675" y="298"/>
              </a:cxn>
              <a:cxn ang="0">
                <a:pos x="1010" y="248"/>
              </a:cxn>
              <a:cxn ang="0">
                <a:pos x="1277" y="149"/>
              </a:cxn>
              <a:cxn ang="0">
                <a:pos x="1478" y="149"/>
              </a:cxn>
              <a:cxn ang="0">
                <a:pos x="1745" y="298"/>
              </a:cxn>
              <a:cxn ang="0">
                <a:pos x="2147" y="149"/>
              </a:cxn>
              <a:cxn ang="0">
                <a:pos x="2481" y="99"/>
              </a:cxn>
              <a:cxn ang="0">
                <a:pos x="2748" y="149"/>
              </a:cxn>
              <a:cxn ang="0">
                <a:pos x="3083" y="0"/>
              </a:cxn>
              <a:cxn ang="0">
                <a:pos x="3217" y="50"/>
              </a:cxn>
              <a:cxn ang="0">
                <a:pos x="3417" y="99"/>
              </a:cxn>
              <a:cxn ang="0">
                <a:pos x="3685" y="50"/>
              </a:cxn>
              <a:cxn ang="0">
                <a:pos x="4019" y="149"/>
              </a:cxn>
              <a:cxn ang="0">
                <a:pos x="4287" y="149"/>
              </a:cxn>
              <a:cxn ang="0">
                <a:pos x="4554" y="99"/>
              </a:cxn>
              <a:cxn ang="0">
                <a:pos x="4755" y="99"/>
              </a:cxn>
              <a:cxn ang="0">
                <a:pos x="5022" y="199"/>
              </a:cxn>
              <a:cxn ang="0">
                <a:pos x="5490" y="149"/>
              </a:cxn>
              <a:cxn ang="0">
                <a:pos x="5758" y="149"/>
              </a:cxn>
              <a:cxn ang="0">
                <a:pos x="5758" y="894"/>
              </a:cxn>
              <a:cxn ang="0">
                <a:pos x="2" y="890"/>
              </a:cxn>
              <a:cxn ang="0">
                <a:pos x="0" y="302"/>
              </a:cxn>
            </a:cxnLst>
            <a:rect l="0" t="0" r="r" b="b"/>
            <a:pathLst>
              <a:path w="5758" h="894">
                <a:moveTo>
                  <a:pt x="0" y="302"/>
                </a:moveTo>
                <a:lnTo>
                  <a:pt x="274" y="248"/>
                </a:lnTo>
                <a:lnTo>
                  <a:pt x="675" y="298"/>
                </a:lnTo>
                <a:lnTo>
                  <a:pt x="1010" y="248"/>
                </a:lnTo>
                <a:lnTo>
                  <a:pt x="1277" y="149"/>
                </a:lnTo>
                <a:lnTo>
                  <a:pt x="1478" y="149"/>
                </a:lnTo>
                <a:lnTo>
                  <a:pt x="1745" y="298"/>
                </a:lnTo>
                <a:lnTo>
                  <a:pt x="2147" y="149"/>
                </a:lnTo>
                <a:lnTo>
                  <a:pt x="2481" y="99"/>
                </a:lnTo>
                <a:lnTo>
                  <a:pt x="2748" y="149"/>
                </a:lnTo>
                <a:lnTo>
                  <a:pt x="3083" y="0"/>
                </a:lnTo>
                <a:lnTo>
                  <a:pt x="3217" y="50"/>
                </a:lnTo>
                <a:lnTo>
                  <a:pt x="3417" y="99"/>
                </a:lnTo>
                <a:lnTo>
                  <a:pt x="3685" y="50"/>
                </a:lnTo>
                <a:lnTo>
                  <a:pt x="4019" y="149"/>
                </a:lnTo>
                <a:lnTo>
                  <a:pt x="4287" y="149"/>
                </a:lnTo>
                <a:lnTo>
                  <a:pt x="4554" y="99"/>
                </a:lnTo>
                <a:lnTo>
                  <a:pt x="4755" y="99"/>
                </a:lnTo>
                <a:lnTo>
                  <a:pt x="5022" y="199"/>
                </a:lnTo>
                <a:lnTo>
                  <a:pt x="5490" y="149"/>
                </a:lnTo>
                <a:lnTo>
                  <a:pt x="5758" y="149"/>
                </a:lnTo>
                <a:lnTo>
                  <a:pt x="5758" y="894"/>
                </a:lnTo>
                <a:lnTo>
                  <a:pt x="2" y="890"/>
                </a:lnTo>
                <a:lnTo>
                  <a:pt x="0" y="302"/>
                </a:lnTo>
                <a:close/>
              </a:path>
            </a:pathLst>
          </a:custGeom>
          <a:solidFill>
            <a:srgbClr val="99CC00"/>
          </a:solidFill>
          <a:ln w="9525">
            <a:noFill/>
            <a:round/>
            <a:headEnd/>
            <a:tailEnd/>
          </a:ln>
          <a:effectLst/>
        </p:spPr>
        <p:txBody>
          <a:bodyPr/>
          <a:lstStyle/>
          <a:p>
            <a:endParaRPr lang="en-US"/>
          </a:p>
        </p:txBody>
      </p:sp>
      <p:sp>
        <p:nvSpPr>
          <p:cNvPr id="927747" name="Rectangle 3"/>
          <p:cNvSpPr>
            <a:spLocks noGrp="1" noChangeArrowheads="1"/>
          </p:cNvSpPr>
          <p:nvPr>
            <p:ph type="title"/>
          </p:nvPr>
        </p:nvSpPr>
        <p:spPr/>
        <p:txBody>
          <a:bodyPr/>
          <a:lstStyle/>
          <a:p>
            <a:r>
              <a:rPr lang="en-US"/>
              <a:t>A Simple Stereo System</a:t>
            </a:r>
          </a:p>
        </p:txBody>
      </p:sp>
      <p:sp>
        <p:nvSpPr>
          <p:cNvPr id="927748" name="Text Box 4"/>
          <p:cNvSpPr txBox="1">
            <a:spLocks noChangeArrowheads="1"/>
          </p:cNvSpPr>
          <p:nvPr/>
        </p:nvSpPr>
        <p:spPr bwMode="auto">
          <a:xfrm>
            <a:off x="76200" y="6172200"/>
            <a:ext cx="915988" cy="457200"/>
          </a:xfrm>
          <a:prstGeom prst="rect">
            <a:avLst/>
          </a:prstGeom>
          <a:noFill/>
          <a:ln w="9525">
            <a:noFill/>
            <a:miter lim="800000"/>
            <a:headEnd/>
            <a:tailEnd/>
          </a:ln>
          <a:effectLst/>
        </p:spPr>
        <p:txBody>
          <a:bodyPr wrap="none">
            <a:spAutoFit/>
          </a:bodyPr>
          <a:lstStyle/>
          <a:p>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r>
              <a:rPr lang="en-US" sz="2400" b="0" dirty="0">
                <a:solidFill>
                  <a:schemeClr val="bg2"/>
                </a:solidFill>
                <a:latin typeface="Times New Roman" charset="0"/>
              </a:rPr>
              <a:t>=0 </a:t>
            </a:r>
          </a:p>
        </p:txBody>
      </p:sp>
      <p:sp>
        <p:nvSpPr>
          <p:cNvPr id="927749" name="Line 5"/>
          <p:cNvSpPr>
            <a:spLocks noChangeShapeType="1"/>
          </p:cNvSpPr>
          <p:nvPr/>
        </p:nvSpPr>
        <p:spPr bwMode="auto">
          <a:xfrm flipH="1">
            <a:off x="914400" y="6400800"/>
            <a:ext cx="7772400" cy="0"/>
          </a:xfrm>
          <a:prstGeom prst="line">
            <a:avLst/>
          </a:prstGeom>
          <a:noFill/>
          <a:ln w="28575">
            <a:solidFill>
              <a:schemeClr val="bg2"/>
            </a:solidFill>
            <a:round/>
            <a:headEnd/>
            <a:tailEnd/>
          </a:ln>
          <a:effectLst/>
        </p:spPr>
        <p:txBody>
          <a:bodyPr/>
          <a:lstStyle/>
          <a:p>
            <a:endParaRPr lang="en-US"/>
          </a:p>
        </p:txBody>
      </p:sp>
      <p:sp>
        <p:nvSpPr>
          <p:cNvPr id="927751" name="Text Box 7"/>
          <p:cNvSpPr txBox="1">
            <a:spLocks noChangeArrowheads="1"/>
          </p:cNvSpPr>
          <p:nvPr/>
        </p:nvSpPr>
        <p:spPr bwMode="auto">
          <a:xfrm flipH="1">
            <a:off x="1600200" y="1905000"/>
            <a:ext cx="1965325" cy="396875"/>
          </a:xfrm>
          <a:prstGeom prst="rect">
            <a:avLst/>
          </a:prstGeom>
          <a:noFill/>
          <a:ln w="9525">
            <a:noFill/>
            <a:miter lim="800000"/>
            <a:headEnd/>
            <a:tailEnd/>
          </a:ln>
          <a:effectLst/>
        </p:spPr>
        <p:txBody>
          <a:bodyPr wrap="none">
            <a:spAutoFit/>
          </a:bodyPr>
          <a:lstStyle/>
          <a:p>
            <a:r>
              <a:rPr lang="en-US" sz="2000" b="0" dirty="0">
                <a:solidFill>
                  <a:schemeClr val="bg2"/>
                </a:solidFill>
              </a:rPr>
              <a:t>LEFT CAMERA</a:t>
            </a:r>
          </a:p>
        </p:txBody>
      </p:sp>
      <p:sp>
        <p:nvSpPr>
          <p:cNvPr id="927752" name="Text Box 8"/>
          <p:cNvSpPr txBox="1">
            <a:spLocks noChangeArrowheads="1"/>
          </p:cNvSpPr>
          <p:nvPr/>
        </p:nvSpPr>
        <p:spPr bwMode="auto">
          <a:xfrm>
            <a:off x="1143000" y="3124200"/>
            <a:ext cx="1608133"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Left image:</a:t>
            </a:r>
          </a:p>
          <a:p>
            <a:r>
              <a:rPr lang="en-US" sz="2400" b="0" dirty="0">
                <a:solidFill>
                  <a:schemeClr val="bg2"/>
                </a:solidFill>
                <a:latin typeface="Times New Roman" charset="0"/>
              </a:rPr>
              <a:t>reference</a:t>
            </a:r>
          </a:p>
        </p:txBody>
      </p:sp>
      <p:sp>
        <p:nvSpPr>
          <p:cNvPr id="927753" name="AutoShape 9"/>
          <p:cNvSpPr>
            <a:spLocks noChangeArrowheads="1"/>
          </p:cNvSpPr>
          <p:nvPr/>
        </p:nvSpPr>
        <p:spPr bwMode="auto">
          <a:xfrm>
            <a:off x="2667000" y="3200400"/>
            <a:ext cx="1828800" cy="762000"/>
          </a:xfrm>
          <a:prstGeom prst="parallelogram">
            <a:avLst>
              <a:gd name="adj" fmla="val 60000"/>
            </a:avLst>
          </a:prstGeom>
          <a:solidFill>
            <a:srgbClr val="DDDDDD"/>
          </a:solidFill>
          <a:ln w="9525">
            <a:solidFill>
              <a:srgbClr val="0000FF"/>
            </a:solidFill>
            <a:miter lim="800000"/>
            <a:headEnd/>
            <a:tailEnd/>
          </a:ln>
          <a:effectLst/>
        </p:spPr>
        <p:txBody>
          <a:bodyPr wrap="none" anchor="ctr"/>
          <a:lstStyle/>
          <a:p>
            <a:endParaRPr lang="en-US"/>
          </a:p>
        </p:txBody>
      </p:sp>
      <p:sp>
        <p:nvSpPr>
          <p:cNvPr id="927754" name="Line 10"/>
          <p:cNvSpPr>
            <a:spLocks noChangeShapeType="1"/>
          </p:cNvSpPr>
          <p:nvPr/>
        </p:nvSpPr>
        <p:spPr bwMode="auto">
          <a:xfrm flipV="1">
            <a:off x="3581400" y="2438400"/>
            <a:ext cx="0" cy="1143000"/>
          </a:xfrm>
          <a:prstGeom prst="line">
            <a:avLst/>
          </a:prstGeom>
          <a:noFill/>
          <a:ln w="12700">
            <a:solidFill>
              <a:srgbClr val="0000FF"/>
            </a:solidFill>
            <a:round/>
            <a:headEnd/>
            <a:tailEnd/>
          </a:ln>
          <a:effectLst/>
        </p:spPr>
        <p:txBody>
          <a:bodyPr/>
          <a:lstStyle/>
          <a:p>
            <a:endParaRPr lang="en-US"/>
          </a:p>
        </p:txBody>
      </p:sp>
      <p:sp>
        <p:nvSpPr>
          <p:cNvPr id="927755" name="Line 11"/>
          <p:cNvSpPr>
            <a:spLocks noChangeShapeType="1"/>
          </p:cNvSpPr>
          <p:nvPr/>
        </p:nvSpPr>
        <p:spPr bwMode="auto">
          <a:xfrm>
            <a:off x="2895600" y="3581400"/>
            <a:ext cx="1371600" cy="0"/>
          </a:xfrm>
          <a:prstGeom prst="line">
            <a:avLst/>
          </a:prstGeom>
          <a:noFill/>
          <a:ln w="9525">
            <a:solidFill>
              <a:srgbClr val="0000FF"/>
            </a:solidFill>
            <a:round/>
            <a:headEnd/>
            <a:tailEnd/>
          </a:ln>
          <a:effectLst/>
        </p:spPr>
        <p:txBody>
          <a:bodyPr/>
          <a:lstStyle/>
          <a:p>
            <a:endParaRPr lang="en-US"/>
          </a:p>
        </p:txBody>
      </p:sp>
      <p:sp>
        <p:nvSpPr>
          <p:cNvPr id="927756" name="Line 12"/>
          <p:cNvSpPr>
            <a:spLocks noChangeShapeType="1"/>
          </p:cNvSpPr>
          <p:nvPr/>
        </p:nvSpPr>
        <p:spPr bwMode="auto">
          <a:xfrm flipH="1">
            <a:off x="3352800" y="3200400"/>
            <a:ext cx="457200" cy="762000"/>
          </a:xfrm>
          <a:prstGeom prst="line">
            <a:avLst/>
          </a:prstGeom>
          <a:noFill/>
          <a:ln w="9525">
            <a:solidFill>
              <a:schemeClr val="tx1"/>
            </a:solidFill>
            <a:round/>
            <a:headEnd/>
            <a:tailEnd/>
          </a:ln>
          <a:effectLst/>
        </p:spPr>
        <p:txBody>
          <a:bodyPr/>
          <a:lstStyle/>
          <a:p>
            <a:endParaRPr lang="en-US"/>
          </a:p>
        </p:txBody>
      </p:sp>
      <p:sp>
        <p:nvSpPr>
          <p:cNvPr id="927757" name="AutoShape 13"/>
          <p:cNvSpPr>
            <a:spLocks noChangeArrowheads="1"/>
          </p:cNvSpPr>
          <p:nvPr/>
        </p:nvSpPr>
        <p:spPr bwMode="auto">
          <a:xfrm>
            <a:off x="4724400" y="3200400"/>
            <a:ext cx="1828800" cy="762000"/>
          </a:xfrm>
          <a:prstGeom prst="parallelogram">
            <a:avLst>
              <a:gd name="adj" fmla="val 60000"/>
            </a:avLst>
          </a:prstGeom>
          <a:solidFill>
            <a:srgbClr val="DDDDDD"/>
          </a:solidFill>
          <a:ln w="9525">
            <a:solidFill>
              <a:schemeClr val="tx1"/>
            </a:solidFill>
            <a:miter lim="800000"/>
            <a:headEnd/>
            <a:tailEnd/>
          </a:ln>
          <a:effectLst/>
        </p:spPr>
        <p:txBody>
          <a:bodyPr wrap="none" anchor="ctr"/>
          <a:lstStyle/>
          <a:p>
            <a:endParaRPr lang="en-US"/>
          </a:p>
        </p:txBody>
      </p:sp>
      <p:sp>
        <p:nvSpPr>
          <p:cNvPr id="927758" name="Line 14"/>
          <p:cNvSpPr>
            <a:spLocks noChangeShapeType="1"/>
          </p:cNvSpPr>
          <p:nvPr/>
        </p:nvSpPr>
        <p:spPr bwMode="auto">
          <a:xfrm flipV="1">
            <a:off x="5638800" y="2438400"/>
            <a:ext cx="0" cy="1143000"/>
          </a:xfrm>
          <a:prstGeom prst="line">
            <a:avLst/>
          </a:prstGeom>
          <a:noFill/>
          <a:ln w="9525">
            <a:solidFill>
              <a:srgbClr val="FF0000"/>
            </a:solidFill>
            <a:round/>
            <a:headEnd/>
            <a:tailEnd/>
          </a:ln>
          <a:effectLst/>
        </p:spPr>
        <p:txBody>
          <a:bodyPr/>
          <a:lstStyle/>
          <a:p>
            <a:endParaRPr lang="en-US"/>
          </a:p>
        </p:txBody>
      </p:sp>
      <p:sp>
        <p:nvSpPr>
          <p:cNvPr id="927759" name="Line 15"/>
          <p:cNvSpPr>
            <a:spLocks noChangeShapeType="1"/>
          </p:cNvSpPr>
          <p:nvPr/>
        </p:nvSpPr>
        <p:spPr bwMode="auto">
          <a:xfrm>
            <a:off x="4953000" y="3581400"/>
            <a:ext cx="1371600" cy="0"/>
          </a:xfrm>
          <a:prstGeom prst="line">
            <a:avLst/>
          </a:prstGeom>
          <a:noFill/>
          <a:ln w="9525">
            <a:solidFill>
              <a:srgbClr val="FF0000"/>
            </a:solidFill>
            <a:round/>
            <a:headEnd/>
            <a:tailEnd/>
          </a:ln>
          <a:effectLst/>
        </p:spPr>
        <p:txBody>
          <a:bodyPr/>
          <a:lstStyle/>
          <a:p>
            <a:endParaRPr lang="en-US"/>
          </a:p>
        </p:txBody>
      </p:sp>
      <p:sp>
        <p:nvSpPr>
          <p:cNvPr id="927760" name="Line 16"/>
          <p:cNvSpPr>
            <a:spLocks noChangeShapeType="1"/>
          </p:cNvSpPr>
          <p:nvPr/>
        </p:nvSpPr>
        <p:spPr bwMode="auto">
          <a:xfrm flipH="1">
            <a:off x="5410200" y="3200400"/>
            <a:ext cx="457200" cy="762000"/>
          </a:xfrm>
          <a:prstGeom prst="line">
            <a:avLst/>
          </a:prstGeom>
          <a:noFill/>
          <a:ln w="9525">
            <a:solidFill>
              <a:schemeClr val="tx1"/>
            </a:solidFill>
            <a:round/>
            <a:headEnd/>
            <a:tailEnd/>
          </a:ln>
          <a:effectLst/>
        </p:spPr>
        <p:txBody>
          <a:bodyPr/>
          <a:lstStyle/>
          <a:p>
            <a:endParaRPr lang="en-US"/>
          </a:p>
        </p:txBody>
      </p:sp>
      <p:sp>
        <p:nvSpPr>
          <p:cNvPr id="927761" name="Line 17"/>
          <p:cNvSpPr>
            <a:spLocks noChangeShapeType="1"/>
          </p:cNvSpPr>
          <p:nvPr/>
        </p:nvSpPr>
        <p:spPr bwMode="auto">
          <a:xfrm>
            <a:off x="3581400" y="2438400"/>
            <a:ext cx="1371600" cy="4267200"/>
          </a:xfrm>
          <a:prstGeom prst="line">
            <a:avLst/>
          </a:prstGeom>
          <a:noFill/>
          <a:ln w="12700">
            <a:solidFill>
              <a:srgbClr val="0000FF"/>
            </a:solidFill>
            <a:round/>
            <a:headEnd/>
            <a:tailEnd type="triangle" w="med" len="med"/>
          </a:ln>
          <a:effectLst/>
        </p:spPr>
        <p:txBody>
          <a:bodyPr/>
          <a:lstStyle/>
          <a:p>
            <a:endParaRPr lang="en-US"/>
          </a:p>
        </p:txBody>
      </p:sp>
      <p:sp>
        <p:nvSpPr>
          <p:cNvPr id="927762" name="Line 18"/>
          <p:cNvSpPr>
            <a:spLocks noChangeShapeType="1"/>
          </p:cNvSpPr>
          <p:nvPr/>
        </p:nvSpPr>
        <p:spPr bwMode="auto">
          <a:xfrm>
            <a:off x="2819400" y="3733800"/>
            <a:ext cx="1371600" cy="0"/>
          </a:xfrm>
          <a:prstGeom prst="line">
            <a:avLst/>
          </a:prstGeom>
          <a:noFill/>
          <a:ln w="9525">
            <a:solidFill>
              <a:srgbClr val="0000FF"/>
            </a:solidFill>
            <a:round/>
            <a:headEnd/>
            <a:tailEnd/>
          </a:ln>
          <a:effectLst/>
        </p:spPr>
        <p:txBody>
          <a:bodyPr/>
          <a:lstStyle/>
          <a:p>
            <a:endParaRPr lang="en-US"/>
          </a:p>
        </p:txBody>
      </p:sp>
      <p:sp>
        <p:nvSpPr>
          <p:cNvPr id="927763" name="Line 19"/>
          <p:cNvSpPr>
            <a:spLocks noChangeShapeType="1"/>
          </p:cNvSpPr>
          <p:nvPr/>
        </p:nvSpPr>
        <p:spPr bwMode="auto">
          <a:xfrm>
            <a:off x="4876800" y="3733800"/>
            <a:ext cx="1371600" cy="0"/>
          </a:xfrm>
          <a:prstGeom prst="line">
            <a:avLst/>
          </a:prstGeom>
          <a:noFill/>
          <a:ln w="9525">
            <a:solidFill>
              <a:srgbClr val="FF0000"/>
            </a:solidFill>
            <a:round/>
            <a:headEnd/>
            <a:tailEnd/>
          </a:ln>
          <a:effectLst/>
        </p:spPr>
        <p:txBody>
          <a:bodyPr/>
          <a:lstStyle/>
          <a:p>
            <a:endParaRPr lang="en-US"/>
          </a:p>
        </p:txBody>
      </p:sp>
      <p:sp>
        <p:nvSpPr>
          <p:cNvPr id="927765" name="Oval 21"/>
          <p:cNvSpPr>
            <a:spLocks noChangeArrowheads="1"/>
          </p:cNvSpPr>
          <p:nvPr/>
        </p:nvSpPr>
        <p:spPr bwMode="auto">
          <a:xfrm>
            <a:off x="3908425" y="3692525"/>
            <a:ext cx="152400" cy="76200"/>
          </a:xfrm>
          <a:prstGeom prst="ellipse">
            <a:avLst/>
          </a:prstGeom>
          <a:noFill/>
          <a:ln w="9525">
            <a:solidFill>
              <a:srgbClr val="0000FF"/>
            </a:solidFill>
            <a:round/>
            <a:headEnd/>
            <a:tailEnd/>
          </a:ln>
          <a:effectLst/>
        </p:spPr>
        <p:txBody>
          <a:bodyPr wrap="none" anchor="ctr"/>
          <a:lstStyle/>
          <a:p>
            <a:endParaRPr lang="en-US"/>
          </a:p>
        </p:txBody>
      </p:sp>
      <p:grpSp>
        <p:nvGrpSpPr>
          <p:cNvPr id="927804" name="Group 60"/>
          <p:cNvGrpSpPr>
            <a:grpSpLocks/>
          </p:cNvGrpSpPr>
          <p:nvPr/>
        </p:nvGrpSpPr>
        <p:grpSpPr bwMode="auto">
          <a:xfrm>
            <a:off x="5638800" y="2438400"/>
            <a:ext cx="1371600" cy="4267200"/>
            <a:chOff x="3552" y="1536"/>
            <a:chExt cx="864" cy="2688"/>
          </a:xfrm>
        </p:grpSpPr>
        <p:sp>
          <p:nvSpPr>
            <p:cNvPr id="927764" name="Oval 20"/>
            <p:cNvSpPr>
              <a:spLocks noChangeArrowheads="1"/>
            </p:cNvSpPr>
            <p:nvPr/>
          </p:nvSpPr>
          <p:spPr bwMode="auto">
            <a:xfrm>
              <a:off x="3762" y="2326"/>
              <a:ext cx="96" cy="48"/>
            </a:xfrm>
            <a:prstGeom prst="ellipse">
              <a:avLst/>
            </a:prstGeom>
            <a:noFill/>
            <a:ln w="9525">
              <a:solidFill>
                <a:srgbClr val="0000FF"/>
              </a:solidFill>
              <a:round/>
              <a:headEnd/>
              <a:tailEnd/>
            </a:ln>
            <a:effectLst/>
          </p:spPr>
          <p:txBody>
            <a:bodyPr wrap="none" anchor="ctr"/>
            <a:lstStyle/>
            <a:p>
              <a:endParaRPr lang="en-US"/>
            </a:p>
          </p:txBody>
        </p:sp>
        <p:sp>
          <p:nvSpPr>
            <p:cNvPr id="927766" name="Line 22"/>
            <p:cNvSpPr>
              <a:spLocks noChangeShapeType="1"/>
            </p:cNvSpPr>
            <p:nvPr/>
          </p:nvSpPr>
          <p:spPr bwMode="auto">
            <a:xfrm>
              <a:off x="3552" y="1536"/>
              <a:ext cx="864" cy="2688"/>
            </a:xfrm>
            <a:prstGeom prst="line">
              <a:avLst/>
            </a:prstGeom>
            <a:noFill/>
            <a:ln w="9525">
              <a:solidFill>
                <a:srgbClr val="0000FF"/>
              </a:solidFill>
              <a:round/>
              <a:headEnd/>
              <a:tailEnd type="triangle" w="med" len="med"/>
            </a:ln>
            <a:effectLst/>
          </p:spPr>
          <p:txBody>
            <a:bodyPr/>
            <a:lstStyle/>
            <a:p>
              <a:endParaRPr lang="en-US"/>
            </a:p>
          </p:txBody>
        </p:sp>
      </p:grpSp>
      <p:sp>
        <p:nvSpPr>
          <p:cNvPr id="927767" name="Text Box 23"/>
          <p:cNvSpPr txBox="1">
            <a:spLocks noChangeArrowheads="1"/>
          </p:cNvSpPr>
          <p:nvPr/>
        </p:nvSpPr>
        <p:spPr bwMode="auto">
          <a:xfrm flipH="1">
            <a:off x="6705600" y="3048000"/>
            <a:ext cx="1779654"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Right image:</a:t>
            </a:r>
          </a:p>
          <a:p>
            <a:r>
              <a:rPr lang="en-US" sz="2400" b="0" dirty="0">
                <a:solidFill>
                  <a:schemeClr val="bg2"/>
                </a:solidFill>
                <a:latin typeface="Times New Roman" charset="0"/>
              </a:rPr>
              <a:t>target</a:t>
            </a:r>
          </a:p>
        </p:txBody>
      </p:sp>
      <p:grpSp>
        <p:nvGrpSpPr>
          <p:cNvPr id="927774" name="Group 30"/>
          <p:cNvGrpSpPr>
            <a:grpSpLocks/>
          </p:cNvGrpSpPr>
          <p:nvPr/>
        </p:nvGrpSpPr>
        <p:grpSpPr bwMode="auto">
          <a:xfrm flipH="1">
            <a:off x="3660775" y="2438400"/>
            <a:ext cx="1978025" cy="4273550"/>
            <a:chOff x="2256" y="1536"/>
            <a:chExt cx="1246" cy="2692"/>
          </a:xfrm>
        </p:grpSpPr>
        <p:sp>
          <p:nvSpPr>
            <p:cNvPr id="927775" name="Line 31"/>
            <p:cNvSpPr>
              <a:spLocks noChangeShapeType="1"/>
            </p:cNvSpPr>
            <p:nvPr/>
          </p:nvSpPr>
          <p:spPr bwMode="auto">
            <a:xfrm>
              <a:off x="2256" y="1536"/>
              <a:ext cx="1246" cy="2692"/>
            </a:xfrm>
            <a:prstGeom prst="line">
              <a:avLst/>
            </a:prstGeom>
            <a:noFill/>
            <a:ln w="12700">
              <a:solidFill>
                <a:srgbClr val="FF0000"/>
              </a:solidFill>
              <a:round/>
              <a:headEnd/>
              <a:tailEnd type="triangle" w="med" len="med"/>
            </a:ln>
            <a:effectLst/>
          </p:spPr>
          <p:txBody>
            <a:bodyPr/>
            <a:lstStyle/>
            <a:p>
              <a:endParaRPr lang="en-US"/>
            </a:p>
          </p:txBody>
        </p:sp>
        <p:sp>
          <p:nvSpPr>
            <p:cNvPr id="927776" name="Oval 32"/>
            <p:cNvSpPr>
              <a:spLocks noChangeArrowheads="1"/>
            </p:cNvSpPr>
            <p:nvPr/>
          </p:nvSpPr>
          <p:spPr bwMode="auto">
            <a:xfrm flipH="1">
              <a:off x="259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77" name="Oval 33"/>
            <p:cNvSpPr>
              <a:spLocks noChangeArrowheads="1"/>
            </p:cNvSpPr>
            <p:nvPr/>
          </p:nvSpPr>
          <p:spPr bwMode="auto">
            <a:xfrm>
              <a:off x="3002" y="3170"/>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78" name="Group 34"/>
          <p:cNvGrpSpPr>
            <a:grpSpLocks/>
          </p:cNvGrpSpPr>
          <p:nvPr/>
        </p:nvGrpSpPr>
        <p:grpSpPr bwMode="auto">
          <a:xfrm flipH="1">
            <a:off x="4732338" y="2438400"/>
            <a:ext cx="906462" cy="4259263"/>
            <a:chOff x="2256" y="1536"/>
            <a:chExt cx="571" cy="2683"/>
          </a:xfrm>
        </p:grpSpPr>
        <p:sp>
          <p:nvSpPr>
            <p:cNvPr id="927779" name="Line 35"/>
            <p:cNvSpPr>
              <a:spLocks noChangeShapeType="1"/>
            </p:cNvSpPr>
            <p:nvPr/>
          </p:nvSpPr>
          <p:spPr bwMode="auto">
            <a:xfrm>
              <a:off x="2256" y="1536"/>
              <a:ext cx="571" cy="2683"/>
            </a:xfrm>
            <a:prstGeom prst="line">
              <a:avLst/>
            </a:prstGeom>
            <a:noFill/>
            <a:ln w="12700">
              <a:solidFill>
                <a:srgbClr val="FF0000"/>
              </a:solidFill>
              <a:round/>
              <a:headEnd/>
              <a:tailEnd type="triangle" w="med" len="med"/>
            </a:ln>
            <a:effectLst/>
          </p:spPr>
          <p:txBody>
            <a:bodyPr/>
            <a:lstStyle/>
            <a:p>
              <a:endParaRPr lang="en-US"/>
            </a:p>
          </p:txBody>
        </p:sp>
        <p:sp>
          <p:nvSpPr>
            <p:cNvPr id="927780" name="Oval 36"/>
            <p:cNvSpPr>
              <a:spLocks noChangeArrowheads="1"/>
            </p:cNvSpPr>
            <p:nvPr/>
          </p:nvSpPr>
          <p:spPr bwMode="auto">
            <a:xfrm flipH="1">
              <a:off x="2384" y="2326"/>
              <a:ext cx="96" cy="48"/>
            </a:xfrm>
            <a:prstGeom prst="ellipse">
              <a:avLst/>
            </a:prstGeom>
            <a:noFill/>
            <a:ln w="12700">
              <a:solidFill>
                <a:srgbClr val="FF0000"/>
              </a:solidFill>
              <a:round/>
              <a:headEnd/>
              <a:tailEnd/>
            </a:ln>
            <a:effectLst/>
          </p:spPr>
          <p:txBody>
            <a:bodyPr wrap="none" anchor="ctr"/>
            <a:lstStyle/>
            <a:p>
              <a:endParaRPr lang="en-US"/>
            </a:p>
          </p:txBody>
        </p:sp>
        <p:sp>
          <p:nvSpPr>
            <p:cNvPr id="927781" name="Oval 37"/>
            <p:cNvSpPr>
              <a:spLocks noChangeArrowheads="1"/>
            </p:cNvSpPr>
            <p:nvPr/>
          </p:nvSpPr>
          <p:spPr bwMode="auto">
            <a:xfrm>
              <a:off x="2750" y="3938"/>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2" name="Group 38"/>
          <p:cNvGrpSpPr>
            <a:grpSpLocks/>
          </p:cNvGrpSpPr>
          <p:nvPr/>
        </p:nvGrpSpPr>
        <p:grpSpPr bwMode="auto">
          <a:xfrm flipH="1">
            <a:off x="4556125" y="2438400"/>
            <a:ext cx="1082675" cy="4270375"/>
            <a:chOff x="2256" y="1536"/>
            <a:chExt cx="682" cy="2690"/>
          </a:xfrm>
        </p:grpSpPr>
        <p:sp>
          <p:nvSpPr>
            <p:cNvPr id="927783" name="Line 39"/>
            <p:cNvSpPr>
              <a:spLocks noChangeShapeType="1"/>
            </p:cNvSpPr>
            <p:nvPr/>
          </p:nvSpPr>
          <p:spPr bwMode="auto">
            <a:xfrm>
              <a:off x="2256" y="1536"/>
              <a:ext cx="682" cy="2690"/>
            </a:xfrm>
            <a:prstGeom prst="line">
              <a:avLst/>
            </a:prstGeom>
            <a:noFill/>
            <a:ln w="12700">
              <a:solidFill>
                <a:srgbClr val="FF0000"/>
              </a:solidFill>
              <a:round/>
              <a:headEnd/>
              <a:tailEnd type="triangle" w="med" len="med"/>
            </a:ln>
            <a:effectLst/>
          </p:spPr>
          <p:txBody>
            <a:bodyPr/>
            <a:lstStyle/>
            <a:p>
              <a:endParaRPr lang="en-US"/>
            </a:p>
          </p:txBody>
        </p:sp>
        <p:sp>
          <p:nvSpPr>
            <p:cNvPr id="927784" name="Oval 40"/>
            <p:cNvSpPr>
              <a:spLocks noChangeArrowheads="1"/>
            </p:cNvSpPr>
            <p:nvPr/>
          </p:nvSpPr>
          <p:spPr bwMode="auto">
            <a:xfrm flipH="1">
              <a:off x="2412"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85" name="Oval 41"/>
            <p:cNvSpPr>
              <a:spLocks noChangeArrowheads="1"/>
            </p:cNvSpPr>
            <p:nvPr/>
          </p:nvSpPr>
          <p:spPr bwMode="auto">
            <a:xfrm>
              <a:off x="2806" y="375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6" name="Group 42"/>
          <p:cNvGrpSpPr>
            <a:grpSpLocks/>
          </p:cNvGrpSpPr>
          <p:nvPr/>
        </p:nvGrpSpPr>
        <p:grpSpPr bwMode="auto">
          <a:xfrm flipH="1">
            <a:off x="4375150" y="2438400"/>
            <a:ext cx="1263650" cy="4256088"/>
            <a:chOff x="2256" y="1536"/>
            <a:chExt cx="796" cy="2681"/>
          </a:xfrm>
        </p:grpSpPr>
        <p:sp>
          <p:nvSpPr>
            <p:cNvPr id="927787" name="Line 43"/>
            <p:cNvSpPr>
              <a:spLocks noChangeShapeType="1"/>
            </p:cNvSpPr>
            <p:nvPr/>
          </p:nvSpPr>
          <p:spPr bwMode="auto">
            <a:xfrm>
              <a:off x="2256" y="1536"/>
              <a:ext cx="796" cy="2681"/>
            </a:xfrm>
            <a:prstGeom prst="line">
              <a:avLst/>
            </a:prstGeom>
            <a:noFill/>
            <a:ln w="12700">
              <a:solidFill>
                <a:srgbClr val="FF0000"/>
              </a:solidFill>
              <a:round/>
              <a:headEnd/>
              <a:tailEnd type="triangle" w="med" len="med"/>
            </a:ln>
            <a:effectLst/>
          </p:spPr>
          <p:txBody>
            <a:bodyPr/>
            <a:lstStyle/>
            <a:p>
              <a:endParaRPr lang="en-US"/>
            </a:p>
          </p:txBody>
        </p:sp>
        <p:sp>
          <p:nvSpPr>
            <p:cNvPr id="927788" name="Oval 44"/>
            <p:cNvSpPr>
              <a:spLocks noChangeArrowheads="1"/>
            </p:cNvSpPr>
            <p:nvPr/>
          </p:nvSpPr>
          <p:spPr bwMode="auto">
            <a:xfrm flipH="1">
              <a:off x="2448" y="2324"/>
              <a:ext cx="96" cy="48"/>
            </a:xfrm>
            <a:prstGeom prst="ellipse">
              <a:avLst/>
            </a:prstGeom>
            <a:noFill/>
            <a:ln w="12700">
              <a:solidFill>
                <a:srgbClr val="FF0000"/>
              </a:solidFill>
              <a:round/>
              <a:headEnd/>
              <a:tailEnd/>
            </a:ln>
            <a:effectLst/>
          </p:spPr>
          <p:txBody>
            <a:bodyPr wrap="none" anchor="ctr"/>
            <a:lstStyle/>
            <a:p>
              <a:endParaRPr lang="en-US"/>
            </a:p>
          </p:txBody>
        </p:sp>
        <p:sp>
          <p:nvSpPr>
            <p:cNvPr id="927789" name="Oval 45"/>
            <p:cNvSpPr>
              <a:spLocks noChangeArrowheads="1"/>
            </p:cNvSpPr>
            <p:nvPr/>
          </p:nvSpPr>
          <p:spPr bwMode="auto">
            <a:xfrm>
              <a:off x="2854" y="3613"/>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0" name="Group 46"/>
          <p:cNvGrpSpPr>
            <a:grpSpLocks/>
          </p:cNvGrpSpPr>
          <p:nvPr/>
        </p:nvGrpSpPr>
        <p:grpSpPr bwMode="auto">
          <a:xfrm flipH="1">
            <a:off x="3973513" y="2438400"/>
            <a:ext cx="1665287" cy="4252913"/>
            <a:chOff x="2256" y="1536"/>
            <a:chExt cx="1049" cy="2679"/>
          </a:xfrm>
        </p:grpSpPr>
        <p:sp>
          <p:nvSpPr>
            <p:cNvPr id="927791" name="Line 47"/>
            <p:cNvSpPr>
              <a:spLocks noChangeShapeType="1"/>
            </p:cNvSpPr>
            <p:nvPr/>
          </p:nvSpPr>
          <p:spPr bwMode="auto">
            <a:xfrm>
              <a:off x="2256" y="1536"/>
              <a:ext cx="1049" cy="2679"/>
            </a:xfrm>
            <a:prstGeom prst="line">
              <a:avLst/>
            </a:prstGeom>
            <a:noFill/>
            <a:ln w="12700">
              <a:solidFill>
                <a:srgbClr val="FF0000"/>
              </a:solidFill>
              <a:round/>
              <a:headEnd/>
              <a:tailEnd type="triangle" w="med" len="med"/>
            </a:ln>
            <a:effectLst/>
          </p:spPr>
          <p:txBody>
            <a:bodyPr/>
            <a:lstStyle/>
            <a:p>
              <a:endParaRPr lang="en-US"/>
            </a:p>
          </p:txBody>
        </p:sp>
        <p:sp>
          <p:nvSpPr>
            <p:cNvPr id="927792" name="Oval 48"/>
            <p:cNvSpPr>
              <a:spLocks noChangeArrowheads="1"/>
            </p:cNvSpPr>
            <p:nvPr/>
          </p:nvSpPr>
          <p:spPr bwMode="auto">
            <a:xfrm flipH="1">
              <a:off x="253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93" name="Oval 49"/>
            <p:cNvSpPr>
              <a:spLocks noChangeArrowheads="1"/>
            </p:cNvSpPr>
            <p:nvPr/>
          </p:nvSpPr>
          <p:spPr bwMode="auto">
            <a:xfrm>
              <a:off x="2945" y="3327"/>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4" name="Group 50"/>
          <p:cNvGrpSpPr>
            <a:grpSpLocks/>
          </p:cNvGrpSpPr>
          <p:nvPr/>
        </p:nvGrpSpPr>
        <p:grpSpPr bwMode="auto">
          <a:xfrm flipH="1">
            <a:off x="4191000" y="2438400"/>
            <a:ext cx="1443038" cy="4251325"/>
            <a:chOff x="2835" y="1536"/>
            <a:chExt cx="909" cy="2678"/>
          </a:xfrm>
        </p:grpSpPr>
        <p:sp>
          <p:nvSpPr>
            <p:cNvPr id="927795" name="Oval 51"/>
            <p:cNvSpPr>
              <a:spLocks noChangeArrowheads="1"/>
            </p:cNvSpPr>
            <p:nvPr/>
          </p:nvSpPr>
          <p:spPr bwMode="auto">
            <a:xfrm flipH="1">
              <a:off x="3060" y="2328"/>
              <a:ext cx="96" cy="48"/>
            </a:xfrm>
            <a:prstGeom prst="ellipse">
              <a:avLst/>
            </a:prstGeom>
            <a:noFill/>
            <a:ln w="9525">
              <a:solidFill>
                <a:srgbClr val="FF0000"/>
              </a:solidFill>
              <a:round/>
              <a:headEnd/>
              <a:tailEnd/>
            </a:ln>
            <a:effectLst/>
          </p:spPr>
          <p:txBody>
            <a:bodyPr wrap="none" anchor="ctr"/>
            <a:lstStyle/>
            <a:p>
              <a:endParaRPr lang="en-US"/>
            </a:p>
          </p:txBody>
        </p:sp>
        <p:sp>
          <p:nvSpPr>
            <p:cNvPr id="927796" name="Line 52"/>
            <p:cNvSpPr>
              <a:spLocks noChangeShapeType="1"/>
            </p:cNvSpPr>
            <p:nvPr/>
          </p:nvSpPr>
          <p:spPr bwMode="auto">
            <a:xfrm>
              <a:off x="2835" y="1536"/>
              <a:ext cx="909" cy="2678"/>
            </a:xfrm>
            <a:prstGeom prst="line">
              <a:avLst/>
            </a:prstGeom>
            <a:noFill/>
            <a:ln w="9525">
              <a:solidFill>
                <a:srgbClr val="FF0000"/>
              </a:solidFill>
              <a:round/>
              <a:headEnd/>
              <a:tailEnd type="triangle" w="med" len="med"/>
            </a:ln>
            <a:effectLst/>
          </p:spPr>
          <p:txBody>
            <a:bodyPr/>
            <a:lstStyle/>
            <a:p>
              <a:endParaRPr lang="en-US"/>
            </a:p>
          </p:txBody>
        </p:sp>
        <p:sp>
          <p:nvSpPr>
            <p:cNvPr id="927797" name="Oval 53"/>
            <p:cNvSpPr>
              <a:spLocks noChangeArrowheads="1"/>
            </p:cNvSpPr>
            <p:nvPr/>
          </p:nvSpPr>
          <p:spPr bwMode="auto">
            <a:xfrm>
              <a:off x="3468" y="3479"/>
              <a:ext cx="48" cy="48"/>
            </a:xfrm>
            <a:prstGeom prst="ellipse">
              <a:avLst/>
            </a:prstGeom>
            <a:solidFill>
              <a:schemeClr val="tx1"/>
            </a:solidFill>
            <a:ln w="9525">
              <a:solidFill>
                <a:srgbClr val="FF0000"/>
              </a:solidFill>
              <a:round/>
              <a:headEnd/>
              <a:tailEnd/>
            </a:ln>
            <a:effectLst/>
          </p:spPr>
          <p:txBody>
            <a:bodyPr wrap="none" anchor="ctr"/>
            <a:lstStyle/>
            <a:p>
              <a:endParaRPr lang="en-US"/>
            </a:p>
          </p:txBody>
        </p:sp>
      </p:grpSp>
      <p:grpSp>
        <p:nvGrpSpPr>
          <p:cNvPr id="927798" name="Group 54"/>
          <p:cNvGrpSpPr>
            <a:grpSpLocks/>
          </p:cNvGrpSpPr>
          <p:nvPr/>
        </p:nvGrpSpPr>
        <p:grpSpPr bwMode="auto">
          <a:xfrm flipH="1">
            <a:off x="4191000" y="2438400"/>
            <a:ext cx="1443038" cy="4251325"/>
            <a:chOff x="2835" y="1536"/>
            <a:chExt cx="909" cy="2678"/>
          </a:xfrm>
        </p:grpSpPr>
        <p:sp>
          <p:nvSpPr>
            <p:cNvPr id="927799" name="Oval 55"/>
            <p:cNvSpPr>
              <a:spLocks noChangeArrowheads="1"/>
            </p:cNvSpPr>
            <p:nvPr/>
          </p:nvSpPr>
          <p:spPr bwMode="auto">
            <a:xfrm flipH="1">
              <a:off x="306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800" name="Line 56"/>
            <p:cNvSpPr>
              <a:spLocks noChangeShapeType="1"/>
            </p:cNvSpPr>
            <p:nvPr/>
          </p:nvSpPr>
          <p:spPr bwMode="auto">
            <a:xfrm>
              <a:off x="2835" y="1536"/>
              <a:ext cx="909" cy="2678"/>
            </a:xfrm>
            <a:prstGeom prst="line">
              <a:avLst/>
            </a:prstGeom>
            <a:noFill/>
            <a:ln w="12700">
              <a:solidFill>
                <a:srgbClr val="FF0000"/>
              </a:solidFill>
              <a:round/>
              <a:headEnd/>
              <a:tailEnd type="triangle" w="med" len="med"/>
            </a:ln>
            <a:effectLst/>
          </p:spPr>
          <p:txBody>
            <a:bodyPr/>
            <a:lstStyle/>
            <a:p>
              <a:endParaRPr lang="en-US"/>
            </a:p>
          </p:txBody>
        </p:sp>
        <p:sp>
          <p:nvSpPr>
            <p:cNvPr id="927801" name="Oval 57"/>
            <p:cNvSpPr>
              <a:spLocks noChangeArrowheads="1"/>
            </p:cNvSpPr>
            <p:nvPr/>
          </p:nvSpPr>
          <p:spPr bwMode="auto">
            <a:xfrm>
              <a:off x="3468" y="347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sp>
        <p:nvSpPr>
          <p:cNvPr id="927803" name="Text Box 59"/>
          <p:cNvSpPr txBox="1">
            <a:spLocks noChangeArrowheads="1"/>
          </p:cNvSpPr>
          <p:nvPr/>
        </p:nvSpPr>
        <p:spPr bwMode="auto">
          <a:xfrm flipH="1">
            <a:off x="5791200" y="1905000"/>
            <a:ext cx="2133600" cy="396875"/>
          </a:xfrm>
          <a:prstGeom prst="rect">
            <a:avLst/>
          </a:prstGeom>
          <a:noFill/>
          <a:ln w="9525">
            <a:noFill/>
            <a:miter lim="800000"/>
            <a:headEnd/>
            <a:tailEnd/>
          </a:ln>
          <a:effectLst/>
        </p:spPr>
        <p:txBody>
          <a:bodyPr wrap="none">
            <a:spAutoFit/>
          </a:bodyPr>
          <a:lstStyle/>
          <a:p>
            <a:r>
              <a:rPr lang="en-US" sz="2000" b="0" dirty="0">
                <a:solidFill>
                  <a:schemeClr val="bg2"/>
                </a:solidFill>
              </a:rPr>
              <a:t>RIGHT CAMERA</a:t>
            </a:r>
          </a:p>
        </p:txBody>
      </p:sp>
      <p:sp>
        <p:nvSpPr>
          <p:cNvPr id="927805" name="Line 61"/>
          <p:cNvSpPr>
            <a:spLocks noChangeShapeType="1"/>
          </p:cNvSpPr>
          <p:nvPr/>
        </p:nvSpPr>
        <p:spPr bwMode="auto">
          <a:xfrm>
            <a:off x="3581400" y="2438400"/>
            <a:ext cx="2057400" cy="0"/>
          </a:xfrm>
          <a:prstGeom prst="line">
            <a:avLst/>
          </a:prstGeom>
          <a:noFill/>
          <a:ln w="12700">
            <a:solidFill>
              <a:schemeClr val="bg2"/>
            </a:solidFill>
            <a:round/>
            <a:headEnd type="none" w="sm" len="sm"/>
            <a:tailEnd type="none" w="sm" len="sm"/>
          </a:ln>
          <a:effectLst/>
        </p:spPr>
        <p:txBody>
          <a:bodyPr/>
          <a:lstStyle/>
          <a:p>
            <a:endParaRPr lang="en-US"/>
          </a:p>
        </p:txBody>
      </p:sp>
      <p:grpSp>
        <p:nvGrpSpPr>
          <p:cNvPr id="927809" name="Group 65"/>
          <p:cNvGrpSpPr>
            <a:grpSpLocks/>
          </p:cNvGrpSpPr>
          <p:nvPr/>
        </p:nvGrpSpPr>
        <p:grpSpPr bwMode="auto">
          <a:xfrm>
            <a:off x="4167188" y="2438400"/>
            <a:ext cx="2005012" cy="3962400"/>
            <a:chOff x="2625" y="1536"/>
            <a:chExt cx="1263" cy="2496"/>
          </a:xfrm>
        </p:grpSpPr>
        <p:grpSp>
          <p:nvGrpSpPr>
            <p:cNvPr id="927768" name="Group 24"/>
            <p:cNvGrpSpPr>
              <a:grpSpLocks/>
            </p:cNvGrpSpPr>
            <p:nvPr/>
          </p:nvGrpSpPr>
          <p:grpSpPr bwMode="auto">
            <a:xfrm flipH="1">
              <a:off x="2625" y="2352"/>
              <a:ext cx="1248" cy="1680"/>
              <a:chOff x="1920" y="2352"/>
              <a:chExt cx="1248" cy="1680"/>
            </a:xfrm>
          </p:grpSpPr>
          <p:sp>
            <p:nvSpPr>
              <p:cNvPr id="927769" name="Text Box 25"/>
              <p:cNvSpPr txBox="1">
                <a:spLocks noChangeArrowheads="1"/>
              </p:cNvSpPr>
              <p:nvPr/>
            </p:nvSpPr>
            <p:spPr bwMode="auto">
              <a:xfrm flipH="1">
                <a:off x="1920" y="3600"/>
                <a:ext cx="1107" cy="288"/>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Elevation </a:t>
                </a:r>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endParaRPr lang="en-US" sz="2400" b="0" baseline="-25000" dirty="0">
                  <a:solidFill>
                    <a:schemeClr val="bg2"/>
                  </a:solidFill>
                  <a:latin typeface="Times New Roman" charset="0"/>
                </a:endParaRPr>
              </a:p>
            </p:txBody>
          </p:sp>
          <p:sp>
            <p:nvSpPr>
              <p:cNvPr id="927770" name="Text Box 26"/>
              <p:cNvSpPr txBox="1">
                <a:spLocks noChangeArrowheads="1"/>
              </p:cNvSpPr>
              <p:nvPr/>
            </p:nvSpPr>
            <p:spPr bwMode="auto">
              <a:xfrm flipH="1">
                <a:off x="1920" y="2448"/>
                <a:ext cx="674" cy="250"/>
              </a:xfrm>
              <a:prstGeom prst="rect">
                <a:avLst/>
              </a:prstGeom>
              <a:noFill/>
              <a:ln w="9525">
                <a:noFill/>
                <a:miter lim="800000"/>
                <a:headEnd/>
                <a:tailEnd/>
              </a:ln>
              <a:effectLst/>
            </p:spPr>
            <p:txBody>
              <a:bodyPr wrap="none">
                <a:spAutoFit/>
              </a:bodyPr>
              <a:lstStyle/>
              <a:p>
                <a:r>
                  <a:rPr lang="en-US" sz="2000" b="0" dirty="0">
                    <a:solidFill>
                      <a:schemeClr val="bg2"/>
                    </a:solidFill>
                    <a:latin typeface="Times New Roman" charset="0"/>
                  </a:rPr>
                  <a:t>disparity</a:t>
                </a:r>
              </a:p>
            </p:txBody>
          </p:sp>
          <p:sp>
            <p:nvSpPr>
              <p:cNvPr id="927771" name="Line 27"/>
              <p:cNvSpPr>
                <a:spLocks noChangeShapeType="1"/>
              </p:cNvSpPr>
              <p:nvPr/>
            </p:nvSpPr>
            <p:spPr bwMode="auto">
              <a:xfrm>
                <a:off x="1995" y="2352"/>
                <a:ext cx="549" cy="0"/>
              </a:xfrm>
              <a:prstGeom prst="line">
                <a:avLst/>
              </a:prstGeom>
              <a:noFill/>
              <a:ln w="38100">
                <a:solidFill>
                  <a:schemeClr val="accent2"/>
                </a:solidFill>
                <a:round/>
                <a:headEnd/>
                <a:tailEnd type="triangle" w="med" len="med"/>
              </a:ln>
              <a:effectLst/>
            </p:spPr>
            <p:txBody>
              <a:bodyPr/>
              <a:lstStyle/>
              <a:p>
                <a:endParaRPr lang="en-US"/>
              </a:p>
            </p:txBody>
          </p:sp>
          <p:sp>
            <p:nvSpPr>
              <p:cNvPr id="927772" name="Line 28"/>
              <p:cNvSpPr>
                <a:spLocks noChangeShapeType="1"/>
              </p:cNvSpPr>
              <p:nvPr/>
            </p:nvSpPr>
            <p:spPr bwMode="auto">
              <a:xfrm>
                <a:off x="2922" y="3504"/>
                <a:ext cx="246" cy="0"/>
              </a:xfrm>
              <a:prstGeom prst="line">
                <a:avLst/>
              </a:prstGeom>
              <a:noFill/>
              <a:ln w="9525">
                <a:solidFill>
                  <a:schemeClr val="tx1"/>
                </a:solidFill>
                <a:round/>
                <a:headEnd/>
                <a:tailEnd/>
              </a:ln>
              <a:effectLst/>
            </p:spPr>
            <p:txBody>
              <a:bodyPr/>
              <a:lstStyle/>
              <a:p>
                <a:endParaRPr lang="en-US"/>
              </a:p>
            </p:txBody>
          </p:sp>
          <p:sp>
            <p:nvSpPr>
              <p:cNvPr id="927773" name="Line 29"/>
              <p:cNvSpPr>
                <a:spLocks noChangeShapeType="1"/>
              </p:cNvSpPr>
              <p:nvPr/>
            </p:nvSpPr>
            <p:spPr bwMode="auto">
              <a:xfrm flipV="1">
                <a:off x="3024" y="3504"/>
                <a:ext cx="0" cy="528"/>
              </a:xfrm>
              <a:prstGeom prst="line">
                <a:avLst/>
              </a:prstGeom>
              <a:noFill/>
              <a:ln w="38100">
                <a:solidFill>
                  <a:schemeClr val="accent2"/>
                </a:solidFill>
                <a:round/>
                <a:headEnd/>
                <a:tailEnd type="triangle" w="med" len="med"/>
              </a:ln>
              <a:effectLst/>
            </p:spPr>
            <p:txBody>
              <a:bodyPr/>
              <a:lstStyle/>
              <a:p>
                <a:endParaRPr lang="en-US"/>
              </a:p>
            </p:txBody>
          </p:sp>
        </p:grpSp>
        <p:sp>
          <p:nvSpPr>
            <p:cNvPr id="927806" name="Line 62"/>
            <p:cNvSpPr>
              <a:spLocks noChangeShapeType="1"/>
            </p:cNvSpPr>
            <p:nvPr/>
          </p:nvSpPr>
          <p:spPr bwMode="auto">
            <a:xfrm>
              <a:off x="2880" y="1536"/>
              <a:ext cx="0" cy="1920"/>
            </a:xfrm>
            <a:prstGeom prst="line">
              <a:avLst/>
            </a:prstGeom>
            <a:noFill/>
            <a:ln w="19050">
              <a:solidFill>
                <a:schemeClr val="bg2"/>
              </a:solidFill>
              <a:round/>
              <a:headEnd type="none" w="sm" len="sm"/>
              <a:tailEnd type="stealth" w="med" len="lg"/>
            </a:ln>
            <a:effectLst/>
          </p:spPr>
          <p:txBody>
            <a:bodyPr/>
            <a:lstStyle/>
            <a:p>
              <a:endParaRPr lang="en-US"/>
            </a:p>
          </p:txBody>
        </p:sp>
        <p:sp>
          <p:nvSpPr>
            <p:cNvPr id="927807" name="Text Box 63"/>
            <p:cNvSpPr txBox="1">
              <a:spLocks noChangeArrowheads="1"/>
            </p:cNvSpPr>
            <p:nvPr/>
          </p:nvSpPr>
          <p:spPr bwMode="auto">
            <a:xfrm>
              <a:off x="2976" y="2880"/>
              <a:ext cx="912" cy="288"/>
            </a:xfrm>
            <a:prstGeom prst="rect">
              <a:avLst/>
            </a:prstGeom>
            <a:noFill/>
            <a:ln w="9525">
              <a:noFill/>
              <a:miter lim="800000"/>
              <a:headEnd/>
              <a:tailEnd/>
            </a:ln>
            <a:effectLst/>
          </p:spPr>
          <p:txBody>
            <a:bodyPr>
              <a:spAutoFit/>
            </a:bodyPr>
            <a:lstStyle/>
            <a:p>
              <a:r>
                <a:rPr lang="en-US" sz="2400" b="0" dirty="0">
                  <a:solidFill>
                    <a:schemeClr val="bg2"/>
                  </a:solidFill>
                  <a:latin typeface="Times New Roman" charset="0"/>
                </a:rPr>
                <a:t>Depth Z</a:t>
              </a:r>
            </a:p>
          </p:txBody>
        </p:sp>
      </p:grpSp>
      <p:sp>
        <p:nvSpPr>
          <p:cNvPr id="927808" name="Text Box 64"/>
          <p:cNvSpPr txBox="1">
            <a:spLocks noChangeArrowheads="1"/>
          </p:cNvSpPr>
          <p:nvPr/>
        </p:nvSpPr>
        <p:spPr bwMode="auto">
          <a:xfrm>
            <a:off x="4038600" y="2057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baseline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7774"/>
                                        </p:tgtEl>
                                        <p:attrNameLst>
                                          <p:attrName>style.visibility</p:attrName>
                                        </p:attrNameLst>
                                      </p:cBhvr>
                                      <p:to>
                                        <p:strVal val="visible"/>
                                      </p:to>
                                    </p:set>
                                  </p:childTnLst>
                                  <p:subTnLst>
                                    <p:set>
                                      <p:cBhvr override="childStyle">
                                        <p:cTn dur="1" fill="hold" display="0" masterRel="nextClick" afterEffect="1"/>
                                        <p:tgtEl>
                                          <p:spTgt spid="9277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27790"/>
                                        </p:tgtEl>
                                        <p:attrNameLst>
                                          <p:attrName>style.visibility</p:attrName>
                                        </p:attrNameLst>
                                      </p:cBhvr>
                                      <p:to>
                                        <p:strVal val="visible"/>
                                      </p:to>
                                    </p:set>
                                  </p:childTnLst>
                                  <p:subTnLst>
                                    <p:set>
                                      <p:cBhvr override="childStyle">
                                        <p:cTn dur="1" fill="hold" display="0" masterRel="nextClick" afterEffect="1"/>
                                        <p:tgtEl>
                                          <p:spTgt spid="92779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27794"/>
                                        </p:tgtEl>
                                        <p:attrNameLst>
                                          <p:attrName>style.visibility</p:attrName>
                                        </p:attrNameLst>
                                      </p:cBhvr>
                                      <p:to>
                                        <p:strVal val="visible"/>
                                      </p:to>
                                    </p:set>
                                  </p:childTnLst>
                                  <p:subTnLst>
                                    <p:set>
                                      <p:cBhvr override="childStyle">
                                        <p:cTn dur="1" fill="hold" display="0" masterRel="nextClick" afterEffect="1"/>
                                        <p:tgtEl>
                                          <p:spTgt spid="92779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27786"/>
                                        </p:tgtEl>
                                        <p:attrNameLst>
                                          <p:attrName>style.visibility</p:attrName>
                                        </p:attrNameLst>
                                      </p:cBhvr>
                                      <p:to>
                                        <p:strVal val="visible"/>
                                      </p:to>
                                    </p:set>
                                  </p:childTnLst>
                                  <p:subTnLst>
                                    <p:set>
                                      <p:cBhvr override="childStyle">
                                        <p:cTn dur="1" fill="hold" display="0" masterRel="nextClick" afterEffect="1"/>
                                        <p:tgtEl>
                                          <p:spTgt spid="92778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27782"/>
                                        </p:tgtEl>
                                        <p:attrNameLst>
                                          <p:attrName>style.visibility</p:attrName>
                                        </p:attrNameLst>
                                      </p:cBhvr>
                                      <p:to>
                                        <p:strVal val="visible"/>
                                      </p:to>
                                    </p:set>
                                  </p:childTnLst>
                                  <p:subTnLst>
                                    <p:set>
                                      <p:cBhvr override="childStyle">
                                        <p:cTn dur="1" fill="hold" display="0" masterRel="nextClick" afterEffect="1"/>
                                        <p:tgtEl>
                                          <p:spTgt spid="92778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27778"/>
                                        </p:tgtEl>
                                        <p:attrNameLst>
                                          <p:attrName>style.visibility</p:attrName>
                                        </p:attrNameLst>
                                      </p:cBhvr>
                                      <p:to>
                                        <p:strVal val="visible"/>
                                      </p:to>
                                    </p:set>
                                  </p:childTnLst>
                                  <p:subTnLst>
                                    <p:set>
                                      <p:cBhvr override="childStyle">
                                        <p:cTn dur="1" fill="hold" display="0" masterRel="nextClick" afterEffect="1"/>
                                        <p:tgtEl>
                                          <p:spTgt spid="92777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277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2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4495800" y="285750"/>
            <a:ext cx="4572000" cy="609600"/>
          </a:xfrm>
        </p:spPr>
        <p:txBody>
          <a:bodyPr/>
          <a:lstStyle/>
          <a:p>
            <a:r>
              <a:rPr lang="en-US"/>
              <a:t>Disparity Equation</a:t>
            </a:r>
          </a:p>
        </p:txBody>
      </p:sp>
      <p:grpSp>
        <p:nvGrpSpPr>
          <p:cNvPr id="48" name="Group 47"/>
          <p:cNvGrpSpPr/>
          <p:nvPr/>
        </p:nvGrpSpPr>
        <p:grpSpPr>
          <a:xfrm>
            <a:off x="0" y="914400"/>
            <a:ext cx="9144000" cy="5943600"/>
            <a:chOff x="0" y="914400"/>
            <a:chExt cx="9144000" cy="5943600"/>
          </a:xfrm>
        </p:grpSpPr>
        <p:sp>
          <p:nvSpPr>
            <p:cNvPr id="47" name="Rectangle 46"/>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7267"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07310" name="Group 46"/>
            <p:cNvGrpSpPr>
              <a:grpSpLocks/>
            </p:cNvGrpSpPr>
            <p:nvPr/>
          </p:nvGrpSpPr>
          <p:grpSpPr bwMode="auto">
            <a:xfrm>
              <a:off x="381000" y="1077913"/>
              <a:ext cx="4343400" cy="5613400"/>
              <a:chOff x="240" y="679"/>
              <a:chExt cx="2736" cy="3536"/>
            </a:xfrm>
          </p:grpSpPr>
          <p:sp>
            <p:nvSpPr>
              <p:cNvPr id="907306" name="Line 42"/>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07300" name="Group 36"/>
              <p:cNvGrpSpPr>
                <a:grpSpLocks/>
              </p:cNvGrpSpPr>
              <p:nvPr/>
            </p:nvGrpSpPr>
            <p:grpSpPr bwMode="auto">
              <a:xfrm>
                <a:off x="240" y="679"/>
                <a:ext cx="2736" cy="3071"/>
                <a:chOff x="240" y="1008"/>
                <a:chExt cx="2736" cy="3071"/>
              </a:xfrm>
            </p:grpSpPr>
            <p:grpSp>
              <p:nvGrpSpPr>
                <p:cNvPr id="907281" name="Group 17"/>
                <p:cNvGrpSpPr>
                  <a:grpSpLocks/>
                </p:cNvGrpSpPr>
                <p:nvPr/>
              </p:nvGrpSpPr>
              <p:grpSpPr bwMode="auto">
                <a:xfrm flipH="1">
                  <a:off x="800" y="1008"/>
                  <a:ext cx="2176" cy="2832"/>
                  <a:chOff x="2832" y="1008"/>
                  <a:chExt cx="2176" cy="2832"/>
                </a:xfrm>
              </p:grpSpPr>
              <p:sp>
                <p:nvSpPr>
                  <p:cNvPr id="907282" name="Line 1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83" name="Line 1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84" name="Line 2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85" name="Oval 2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86" name="Oval 2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87" name="Oval 2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88" name="Text Box 2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07289" name="Text Box 25"/>
                <p:cNvSpPr txBox="1">
                  <a:spLocks noChangeArrowheads="1"/>
                </p:cNvSpPr>
                <p:nvPr/>
              </p:nvSpPr>
              <p:spPr bwMode="auto">
                <a:xfrm>
                  <a:off x="720" y="3848"/>
                  <a:ext cx="1228" cy="231"/>
                </a:xfrm>
                <a:prstGeom prst="rect">
                  <a:avLst/>
                </a:prstGeom>
                <a:noFill/>
                <a:ln w="12700">
                  <a:solidFill>
                    <a:schemeClr val="bg2"/>
                  </a:solid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07290" name="Text Box 2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91" name="Text Box 2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2" name="Text Box 2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07294" name="Text Box 30"/>
            <p:cNvSpPr txBox="1">
              <a:spLocks noChangeArrowheads="1"/>
            </p:cNvSpPr>
            <p:nvPr/>
          </p:nvSpPr>
          <p:spPr bwMode="auto">
            <a:xfrm>
              <a:off x="3962400" y="59309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07295" name="Group 31"/>
            <p:cNvGrpSpPr>
              <a:grpSpLocks/>
            </p:cNvGrpSpPr>
            <p:nvPr/>
          </p:nvGrpSpPr>
          <p:grpSpPr bwMode="auto">
            <a:xfrm>
              <a:off x="2209800" y="5954713"/>
              <a:ext cx="4800600" cy="228600"/>
              <a:chOff x="1392" y="4080"/>
              <a:chExt cx="3024" cy="144"/>
            </a:xfrm>
          </p:grpSpPr>
          <p:sp>
            <p:nvSpPr>
              <p:cNvPr id="907296" name="Line 32"/>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7" name="Line 33"/>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8" name="Line 34"/>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07299" name="Line 35"/>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07301" name="Line 37"/>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07302" name="Line 38"/>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07303" name="Text Box 39"/>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sp>
          <p:nvSpPr>
            <p:cNvPr id="907305" name="Text Box 4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grpSp>
          <p:nvGrpSpPr>
            <p:cNvPr id="907311" name="Group 47"/>
            <p:cNvGrpSpPr>
              <a:grpSpLocks/>
            </p:cNvGrpSpPr>
            <p:nvPr/>
          </p:nvGrpSpPr>
          <p:grpSpPr bwMode="auto">
            <a:xfrm>
              <a:off x="4495800" y="1077913"/>
              <a:ext cx="4327525" cy="5613400"/>
              <a:chOff x="2832" y="679"/>
              <a:chExt cx="2726" cy="3536"/>
            </a:xfrm>
          </p:grpSpPr>
          <p:grpSp>
            <p:nvGrpSpPr>
              <p:cNvPr id="907268" name="Group 4"/>
              <p:cNvGrpSpPr>
                <a:grpSpLocks/>
              </p:cNvGrpSpPr>
              <p:nvPr/>
            </p:nvGrpSpPr>
            <p:grpSpPr bwMode="auto">
              <a:xfrm>
                <a:off x="2832" y="679"/>
                <a:ext cx="2726" cy="3071"/>
                <a:chOff x="2832" y="1008"/>
                <a:chExt cx="2726" cy="3071"/>
              </a:xfrm>
            </p:grpSpPr>
            <p:grpSp>
              <p:nvGrpSpPr>
                <p:cNvPr id="907269" name="Group 5"/>
                <p:cNvGrpSpPr>
                  <a:grpSpLocks/>
                </p:cNvGrpSpPr>
                <p:nvPr/>
              </p:nvGrpSpPr>
              <p:grpSpPr bwMode="auto">
                <a:xfrm>
                  <a:off x="2832" y="1008"/>
                  <a:ext cx="2176" cy="2832"/>
                  <a:chOff x="2832" y="1008"/>
                  <a:chExt cx="2176" cy="2832"/>
                </a:xfrm>
              </p:grpSpPr>
              <p:sp>
                <p:nvSpPr>
                  <p:cNvPr id="907270" name="Line 6"/>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71" name="Line 7"/>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72" name="Line 8"/>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73" name="Oval 9"/>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74" name="Oval 10"/>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75" name="Oval 11"/>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76" name="Text Box 12"/>
                <p:cNvSpPr txBox="1">
                  <a:spLocks noChangeArrowheads="1"/>
                </p:cNvSpPr>
                <p:nvPr/>
              </p:nvSpPr>
              <p:spPr bwMode="auto">
                <a:xfrm>
                  <a:off x="4502" y="3287"/>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77" name="Text Box 13"/>
                <p:cNvSpPr txBox="1">
                  <a:spLocks noChangeArrowheads="1"/>
                </p:cNvSpPr>
                <p:nvPr/>
              </p:nvSpPr>
              <p:spPr bwMode="auto">
                <a:xfrm>
                  <a:off x="3888" y="3848"/>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07278" name="Text Box 14"/>
                <p:cNvSpPr txBox="1">
                  <a:spLocks noChangeArrowheads="1"/>
                </p:cNvSpPr>
                <p:nvPr/>
              </p:nvSpPr>
              <p:spPr bwMode="auto">
                <a:xfrm>
                  <a:off x="3552" y="3177"/>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07279" name="Text Box 15"/>
                <p:cNvSpPr txBox="1">
                  <a:spLocks noChangeArrowheads="1"/>
                </p:cNvSpPr>
                <p:nvPr/>
              </p:nvSpPr>
              <p:spPr bwMode="auto">
                <a:xfrm>
                  <a:off x="4464"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3" name="Text Box 29"/>
              <p:cNvSpPr txBox="1">
                <a:spLocks noChangeArrowheads="1"/>
              </p:cNvSpPr>
              <p:nvPr/>
            </p:nvSpPr>
            <p:spPr bwMode="auto">
              <a:xfrm>
                <a:off x="4032" y="398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07307" name="Line 43"/>
              <p:cNvSpPr>
                <a:spLocks noChangeShapeType="1"/>
              </p:cNvSpPr>
              <p:nvPr/>
            </p:nvSpPr>
            <p:spPr bwMode="auto">
              <a:xfrm flipH="1">
                <a:off x="3895" y="345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07308" name="Object 44"/>
            <p:cNvGraphicFramePr>
              <a:graphicFrameLocks noChangeAspect="1"/>
            </p:cNvGraphicFramePr>
            <p:nvPr/>
          </p:nvGraphicFramePr>
          <p:xfrm>
            <a:off x="3857625" y="3097213"/>
            <a:ext cx="1579563" cy="754062"/>
          </p:xfrm>
          <a:graphic>
            <a:graphicData uri="http://schemas.openxmlformats.org/presentationml/2006/ole">
              <mc:AlternateContent xmlns:mc="http://schemas.openxmlformats.org/markup-compatibility/2006">
                <mc:Choice xmlns:v="urn:schemas-microsoft-com:vml" Requires="v">
                  <p:oleObj spid="_x0000_s907412" name="Equation" r:id="rId3" imgW="825480" imgH="393480" progId="Equation.3">
                    <p:embed/>
                  </p:oleObj>
                </mc:Choice>
                <mc:Fallback>
                  <p:oleObj name="Equation" r:id="rId3" imgW="825480" imgH="39348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097213"/>
                          <a:ext cx="1579563" cy="754062"/>
                        </a:xfrm>
                        <a:prstGeom prst="rect">
                          <a:avLst/>
                        </a:prstGeom>
                        <a:solidFill>
                          <a:srgbClr val="FF99CC"/>
                        </a:solidFill>
                      </p:spPr>
                    </p:pic>
                  </p:oleObj>
                </mc:Fallback>
              </mc:AlternateContent>
            </a:graphicData>
          </a:graphic>
        </p:graphicFrame>
        <p:sp>
          <p:nvSpPr>
            <p:cNvPr id="907309" name="Text Box 45"/>
            <p:cNvSpPr txBox="1">
              <a:spLocks noChangeArrowheads="1"/>
            </p:cNvSpPr>
            <p:nvPr/>
          </p:nvSpPr>
          <p:spPr bwMode="auto">
            <a:xfrm>
              <a:off x="7239000" y="2819400"/>
              <a:ext cx="1689886"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07312" name="Line 48"/>
            <p:cNvSpPr>
              <a:spLocks noChangeShapeType="1"/>
            </p:cNvSpPr>
            <p:nvPr/>
          </p:nvSpPr>
          <p:spPr bwMode="auto">
            <a:xfrm flipV="1">
              <a:off x="55626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29794" name="Rectangle 2"/>
          <p:cNvSpPr>
            <a:spLocks noGrp="1" noChangeArrowheads="1"/>
          </p:cNvSpPr>
          <p:nvPr>
            <p:ph type="title"/>
          </p:nvPr>
        </p:nvSpPr>
        <p:spPr>
          <a:xfrm>
            <a:off x="4495800" y="285750"/>
            <a:ext cx="4572000" cy="609600"/>
          </a:xfrm>
        </p:spPr>
        <p:txBody>
          <a:bodyPr/>
          <a:lstStyle/>
          <a:p>
            <a:r>
              <a:rPr lang="en-US"/>
              <a:t>Disparity vs. Baseline</a:t>
            </a:r>
          </a:p>
        </p:txBody>
      </p:sp>
      <p:sp>
        <p:nvSpPr>
          <p:cNvPr id="929795"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29796" name="Group 4"/>
          <p:cNvGrpSpPr>
            <a:grpSpLocks/>
          </p:cNvGrpSpPr>
          <p:nvPr/>
        </p:nvGrpSpPr>
        <p:grpSpPr bwMode="auto">
          <a:xfrm>
            <a:off x="381000" y="1077913"/>
            <a:ext cx="4343400" cy="5613400"/>
            <a:chOff x="240" y="679"/>
            <a:chExt cx="2736" cy="3536"/>
          </a:xfrm>
        </p:grpSpPr>
        <p:sp>
          <p:nvSpPr>
            <p:cNvPr id="929797" name="Line 5"/>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29798" name="Group 6"/>
            <p:cNvGrpSpPr>
              <a:grpSpLocks/>
            </p:cNvGrpSpPr>
            <p:nvPr/>
          </p:nvGrpSpPr>
          <p:grpSpPr bwMode="auto">
            <a:xfrm>
              <a:off x="240" y="679"/>
              <a:ext cx="2736" cy="3071"/>
              <a:chOff x="240" y="1008"/>
              <a:chExt cx="2736" cy="3071"/>
            </a:xfrm>
          </p:grpSpPr>
          <p:grpSp>
            <p:nvGrpSpPr>
              <p:cNvPr id="929799" name="Group 7"/>
              <p:cNvGrpSpPr>
                <a:grpSpLocks/>
              </p:cNvGrpSpPr>
              <p:nvPr/>
            </p:nvGrpSpPr>
            <p:grpSpPr bwMode="auto">
              <a:xfrm flipH="1">
                <a:off x="800" y="1008"/>
                <a:ext cx="2176" cy="2832"/>
                <a:chOff x="2832" y="1008"/>
                <a:chExt cx="2176" cy="2832"/>
              </a:xfrm>
            </p:grpSpPr>
            <p:sp>
              <p:nvSpPr>
                <p:cNvPr id="929800" name="Line 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01" name="Line 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02" name="Line 1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03" name="Oval 1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04" name="Oval 1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05" name="Oval 1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06" name="Text Box 1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29807" name="Text Box 15"/>
              <p:cNvSpPr txBox="1">
                <a:spLocks noChangeArrowheads="1"/>
              </p:cNvSpPr>
              <p:nvPr/>
            </p:nvSpPr>
            <p:spPr bwMode="auto">
              <a:xfrm>
                <a:off x="720" y="3848"/>
                <a:ext cx="1228" cy="231"/>
              </a:xfrm>
              <a:prstGeom prst="rect">
                <a:avLst/>
              </a:prstGeom>
              <a:noFill/>
              <a:ln w="12700">
                <a:no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29808" name="Text Box 1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09" name="Text Box 1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10" name="Text Box 1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29811" name="Text Box 19"/>
          <p:cNvSpPr txBox="1">
            <a:spLocks noChangeArrowheads="1"/>
          </p:cNvSpPr>
          <p:nvPr/>
        </p:nvSpPr>
        <p:spPr bwMode="auto">
          <a:xfrm>
            <a:off x="3429000" y="59436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29812" name="Group 20"/>
          <p:cNvGrpSpPr>
            <a:grpSpLocks/>
          </p:cNvGrpSpPr>
          <p:nvPr/>
        </p:nvGrpSpPr>
        <p:grpSpPr bwMode="auto">
          <a:xfrm>
            <a:off x="2209800" y="5954713"/>
            <a:ext cx="3814763" cy="228600"/>
            <a:chOff x="1392" y="4080"/>
            <a:chExt cx="3024" cy="144"/>
          </a:xfrm>
        </p:grpSpPr>
        <p:sp>
          <p:nvSpPr>
            <p:cNvPr id="929813" name="Line 21"/>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4" name="Line 22"/>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5" name="Line 23"/>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29816" name="Line 24"/>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29817" name="Line 25"/>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29818" name="Line 26"/>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29819" name="Text Box 27"/>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grpSp>
        <p:nvGrpSpPr>
          <p:cNvPr id="929841" name="Group 49"/>
          <p:cNvGrpSpPr>
            <a:grpSpLocks/>
          </p:cNvGrpSpPr>
          <p:nvPr/>
        </p:nvGrpSpPr>
        <p:grpSpPr bwMode="auto">
          <a:xfrm>
            <a:off x="4495800" y="1066800"/>
            <a:ext cx="3336925" cy="5640388"/>
            <a:chOff x="2832" y="672"/>
            <a:chExt cx="2102" cy="3553"/>
          </a:xfrm>
        </p:grpSpPr>
        <p:grpSp>
          <p:nvGrpSpPr>
            <p:cNvPr id="929840" name="Group 48"/>
            <p:cNvGrpSpPr>
              <a:grpSpLocks/>
            </p:cNvGrpSpPr>
            <p:nvPr/>
          </p:nvGrpSpPr>
          <p:grpSpPr bwMode="auto">
            <a:xfrm>
              <a:off x="2832" y="672"/>
              <a:ext cx="2102" cy="3088"/>
              <a:chOff x="2832" y="672"/>
              <a:chExt cx="2102" cy="3088"/>
            </a:xfrm>
          </p:grpSpPr>
          <p:grpSp>
            <p:nvGrpSpPr>
              <p:cNvPr id="929839" name="Group 47"/>
              <p:cNvGrpSpPr>
                <a:grpSpLocks/>
              </p:cNvGrpSpPr>
              <p:nvPr/>
            </p:nvGrpSpPr>
            <p:grpSpPr bwMode="auto">
              <a:xfrm>
                <a:off x="2832" y="672"/>
                <a:ext cx="1552" cy="2849"/>
                <a:chOff x="2832" y="672"/>
                <a:chExt cx="1552" cy="2849"/>
              </a:xfrm>
            </p:grpSpPr>
            <p:sp>
              <p:nvSpPr>
                <p:cNvPr id="929824" name="Line 32"/>
                <p:cNvSpPr>
                  <a:spLocks noChangeShapeType="1"/>
                </p:cNvSpPr>
                <p:nvPr/>
              </p:nvSpPr>
              <p:spPr bwMode="auto">
                <a:xfrm>
                  <a:off x="2928" y="816"/>
                  <a:ext cx="864" cy="2657"/>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25" name="Line 33"/>
                <p:cNvSpPr>
                  <a:spLocks noChangeShapeType="1"/>
                </p:cNvSpPr>
                <p:nvPr/>
              </p:nvSpPr>
              <p:spPr bwMode="auto">
                <a:xfrm>
                  <a:off x="3792" y="1121"/>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26" name="Line 34"/>
                <p:cNvSpPr>
                  <a:spLocks noChangeShapeType="1"/>
                </p:cNvSpPr>
                <p:nvPr/>
              </p:nvSpPr>
              <p:spPr bwMode="auto">
                <a:xfrm>
                  <a:off x="3136" y="2801"/>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27" name="Oval 35"/>
                <p:cNvSpPr>
                  <a:spLocks noChangeArrowheads="1"/>
                </p:cNvSpPr>
                <p:nvPr/>
              </p:nvSpPr>
              <p:spPr bwMode="auto">
                <a:xfrm>
                  <a:off x="2832" y="672"/>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28" name="Oval 36"/>
                <p:cNvSpPr>
                  <a:spLocks noChangeArrowheads="1"/>
                </p:cNvSpPr>
                <p:nvPr/>
              </p:nvSpPr>
              <p:spPr bwMode="auto">
                <a:xfrm>
                  <a:off x="3504" y="2736"/>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29" name="Oval 37"/>
                <p:cNvSpPr>
                  <a:spLocks noChangeArrowheads="1"/>
                </p:cNvSpPr>
                <p:nvPr/>
              </p:nvSpPr>
              <p:spPr bwMode="auto">
                <a:xfrm>
                  <a:off x="3720" y="3377"/>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30" name="Text Box 38"/>
              <p:cNvSpPr txBox="1">
                <a:spLocks noChangeArrowheads="1"/>
              </p:cNvSpPr>
              <p:nvPr/>
            </p:nvSpPr>
            <p:spPr bwMode="auto">
              <a:xfrm>
                <a:off x="3878" y="2968"/>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31" name="Text Box 39"/>
              <p:cNvSpPr txBox="1">
                <a:spLocks noChangeArrowheads="1"/>
              </p:cNvSpPr>
              <p:nvPr/>
            </p:nvSpPr>
            <p:spPr bwMode="auto">
              <a:xfrm>
                <a:off x="3264" y="3529"/>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29832" name="Text Box 40"/>
              <p:cNvSpPr txBox="1">
                <a:spLocks noChangeArrowheads="1"/>
              </p:cNvSpPr>
              <p:nvPr/>
            </p:nvSpPr>
            <p:spPr bwMode="auto">
              <a:xfrm>
                <a:off x="3072" y="2880"/>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29833" name="Text Box 41"/>
              <p:cNvSpPr txBox="1">
                <a:spLocks noChangeArrowheads="1"/>
              </p:cNvSpPr>
              <p:nvPr/>
            </p:nvSpPr>
            <p:spPr bwMode="auto">
              <a:xfrm>
                <a:off x="3840" y="2570"/>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34" name="Text Box 42"/>
            <p:cNvSpPr txBox="1">
              <a:spLocks noChangeArrowheads="1"/>
            </p:cNvSpPr>
            <p:nvPr/>
          </p:nvSpPr>
          <p:spPr bwMode="auto">
            <a:xfrm>
              <a:off x="3408" y="399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29835" name="Line 43"/>
            <p:cNvSpPr>
              <a:spLocks noChangeShapeType="1"/>
            </p:cNvSpPr>
            <p:nvPr/>
          </p:nvSpPr>
          <p:spPr bwMode="auto">
            <a:xfrm flipH="1">
              <a:off x="3271" y="346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29836" name="Object 44"/>
          <p:cNvGraphicFramePr>
            <a:graphicFrameLocks noChangeAspect="1"/>
          </p:cNvGraphicFramePr>
          <p:nvPr/>
        </p:nvGraphicFramePr>
        <p:xfrm>
          <a:off x="3705225" y="3124200"/>
          <a:ext cx="1579563" cy="754063"/>
        </p:xfrm>
        <a:graphic>
          <a:graphicData uri="http://schemas.openxmlformats.org/presentationml/2006/ole">
            <mc:AlternateContent xmlns:mc="http://schemas.openxmlformats.org/markup-compatibility/2006">
              <mc:Choice xmlns:v="urn:schemas-microsoft-com:vml" Requires="v">
                <p:oleObj spid="_x0000_s929940" name="Equation" r:id="rId3" imgW="825480" imgH="393480" progId="Equation.3">
                  <p:embed/>
                </p:oleObj>
              </mc:Choice>
              <mc:Fallback>
                <p:oleObj name="Equation" r:id="rId3" imgW="825480" imgH="39348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3124200"/>
                        <a:ext cx="1579563" cy="754063"/>
                      </a:xfrm>
                      <a:prstGeom prst="rect">
                        <a:avLst/>
                      </a:prstGeom>
                      <a:solidFill>
                        <a:srgbClr val="FF99CC"/>
                      </a:solidFill>
                    </p:spPr>
                  </p:pic>
                </p:oleObj>
              </mc:Fallback>
            </mc:AlternateContent>
          </a:graphicData>
        </a:graphic>
      </p:graphicFrame>
      <p:sp>
        <p:nvSpPr>
          <p:cNvPr id="929837" name="Text Box 45"/>
          <p:cNvSpPr txBox="1">
            <a:spLocks noChangeArrowheads="1"/>
          </p:cNvSpPr>
          <p:nvPr/>
        </p:nvSpPr>
        <p:spPr bwMode="auto">
          <a:xfrm>
            <a:off x="7010400" y="2819400"/>
            <a:ext cx="1672253"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29838" name="Line 46"/>
          <p:cNvSpPr>
            <a:spLocks noChangeShapeType="1"/>
          </p:cNvSpPr>
          <p:nvPr/>
        </p:nvSpPr>
        <p:spPr bwMode="auto">
          <a:xfrm flipV="1">
            <a:off x="53340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sp>
        <p:nvSpPr>
          <p:cNvPr id="929842" name="AutoShape 50"/>
          <p:cNvSpPr>
            <a:spLocks noChangeArrowheads="1"/>
          </p:cNvSpPr>
          <p:nvPr/>
        </p:nvSpPr>
        <p:spPr bwMode="auto">
          <a:xfrm>
            <a:off x="8686800" y="2895600"/>
            <a:ext cx="228600" cy="762000"/>
          </a:xfrm>
          <a:prstGeom prst="downArrow">
            <a:avLst>
              <a:gd name="adj1" fmla="val 50000"/>
              <a:gd name="adj2" fmla="val 8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9843" name="Text Box 5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5638800" y="914400"/>
            <a:ext cx="3048000" cy="35052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2146" name="Rectangle 2050"/>
          <p:cNvSpPr>
            <a:spLocks noGrp="1" noChangeArrowheads="1"/>
          </p:cNvSpPr>
          <p:nvPr>
            <p:ph type="title"/>
          </p:nvPr>
        </p:nvSpPr>
        <p:spPr>
          <a:xfrm>
            <a:off x="5486400" y="285750"/>
            <a:ext cx="3619500" cy="609600"/>
          </a:xfrm>
        </p:spPr>
        <p:txBody>
          <a:bodyPr/>
          <a:lstStyle/>
          <a:p>
            <a:r>
              <a:rPr lang="en-US"/>
              <a:t>Depth Accuracy</a:t>
            </a:r>
          </a:p>
        </p:txBody>
      </p:sp>
      <p:sp>
        <p:nvSpPr>
          <p:cNvPr id="902147" name="Rectangle 2051"/>
          <p:cNvSpPr>
            <a:spLocks noGrp="1" noChangeArrowheads="1"/>
          </p:cNvSpPr>
          <p:nvPr>
            <p:ph type="body" idx="1"/>
          </p:nvPr>
        </p:nvSpPr>
        <p:spPr>
          <a:xfrm>
            <a:off x="533400" y="914400"/>
            <a:ext cx="5181600" cy="5181600"/>
          </a:xfrm>
          <a:noFill/>
          <a:ln/>
        </p:spPr>
        <p:txBody>
          <a:bodyPr/>
          <a:lstStyle/>
          <a:p>
            <a:pPr>
              <a:lnSpc>
                <a:spcPct val="90000"/>
              </a:lnSpc>
            </a:pPr>
            <a:r>
              <a:rPr lang="en-US" sz="1800" dirty="0"/>
              <a:t>Given the same image localization error</a:t>
            </a:r>
          </a:p>
          <a:p>
            <a:pPr lvl="1">
              <a:lnSpc>
                <a:spcPct val="90000"/>
              </a:lnSpc>
            </a:pPr>
            <a:r>
              <a:rPr lang="en-US" sz="1800" dirty="0"/>
              <a:t>Angle of cones in the figure</a:t>
            </a:r>
          </a:p>
          <a:p>
            <a:pPr>
              <a:lnSpc>
                <a:spcPct val="90000"/>
              </a:lnSpc>
            </a:pPr>
            <a:r>
              <a:rPr lang="en-US" sz="1800" dirty="0"/>
              <a:t>Depth Accuracy (Depth Resolution) vs. Baseline</a:t>
            </a:r>
          </a:p>
          <a:p>
            <a:pPr lvl="1">
              <a:lnSpc>
                <a:spcPct val="90000"/>
              </a:lnSpc>
            </a:pPr>
            <a:r>
              <a:rPr lang="en-US" sz="1800" dirty="0"/>
              <a:t>Depth Error </a:t>
            </a:r>
            <a:r>
              <a:rPr lang="en-US" sz="1800" dirty="0">
                <a:sym typeface="Symbol" pitchFamily="18" charset="2"/>
              </a:rPr>
              <a:t></a:t>
            </a:r>
            <a:r>
              <a:rPr lang="en-US" sz="1800" dirty="0"/>
              <a:t> 1/B (Baseline length)</a:t>
            </a:r>
          </a:p>
          <a:p>
            <a:pPr lvl="1">
              <a:lnSpc>
                <a:spcPct val="90000"/>
              </a:lnSpc>
            </a:pPr>
            <a:r>
              <a:rPr lang="en-US" sz="1800" dirty="0"/>
              <a:t>PROS of  Longer baseline, </a:t>
            </a:r>
          </a:p>
          <a:p>
            <a:pPr lvl="2">
              <a:lnSpc>
                <a:spcPct val="90000"/>
              </a:lnSpc>
            </a:pPr>
            <a:r>
              <a:rPr lang="en-US" sz="1600" dirty="0"/>
              <a:t>better depth estimation</a:t>
            </a:r>
          </a:p>
          <a:p>
            <a:pPr lvl="1">
              <a:lnSpc>
                <a:spcPct val="90000"/>
              </a:lnSpc>
            </a:pPr>
            <a:r>
              <a:rPr lang="en-US" sz="1800" dirty="0"/>
              <a:t>CONS</a:t>
            </a:r>
          </a:p>
          <a:p>
            <a:pPr lvl="2">
              <a:lnSpc>
                <a:spcPct val="90000"/>
              </a:lnSpc>
            </a:pPr>
            <a:r>
              <a:rPr lang="en-US" sz="1600" dirty="0"/>
              <a:t>smaller common FOV</a:t>
            </a:r>
          </a:p>
          <a:p>
            <a:pPr lvl="2">
              <a:lnSpc>
                <a:spcPct val="90000"/>
              </a:lnSpc>
            </a:pPr>
            <a:r>
              <a:rPr lang="en-US" sz="1600" dirty="0"/>
              <a:t>Correspondence harder due to occlusion</a:t>
            </a:r>
          </a:p>
          <a:p>
            <a:pPr>
              <a:lnSpc>
                <a:spcPct val="90000"/>
              </a:lnSpc>
            </a:pPr>
            <a:r>
              <a:rPr lang="en-US" sz="1800" dirty="0"/>
              <a:t>Depth Accuracy (Depth Resolution) vs. Depth</a:t>
            </a:r>
          </a:p>
          <a:p>
            <a:pPr lvl="1">
              <a:lnSpc>
                <a:spcPct val="90000"/>
              </a:lnSpc>
            </a:pPr>
            <a:r>
              <a:rPr lang="en-US" sz="1800" dirty="0"/>
              <a:t>Disparity (&gt;0) </a:t>
            </a:r>
            <a:r>
              <a:rPr lang="en-US" sz="1800" dirty="0">
                <a:sym typeface="Symbol" pitchFamily="18" charset="2"/>
              </a:rPr>
              <a:t> 1/ Depth</a:t>
            </a:r>
            <a:endParaRPr lang="en-US" sz="1800" dirty="0"/>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r>
              <a:rPr lang="en-US" sz="1800" dirty="0"/>
              <a:t>An Example</a:t>
            </a:r>
          </a:p>
          <a:p>
            <a:pPr lvl="1">
              <a:lnSpc>
                <a:spcPct val="90000"/>
              </a:lnSpc>
            </a:pPr>
            <a:r>
              <a:rPr lang="en-US" sz="1800" dirty="0"/>
              <a:t>f = 16 x 512/8 pixels, B = 0.5 m</a:t>
            </a:r>
          </a:p>
          <a:p>
            <a:pPr lvl="1">
              <a:lnSpc>
                <a:spcPct val="90000"/>
              </a:lnSpc>
            </a:pPr>
            <a:r>
              <a:rPr lang="en-US" sz="1800" dirty="0"/>
              <a:t>Depth error vs. depth</a:t>
            </a:r>
          </a:p>
          <a:p>
            <a:pPr>
              <a:lnSpc>
                <a:spcPct val="90000"/>
              </a:lnSpc>
            </a:pPr>
            <a:endParaRPr lang="en-US" sz="1800" dirty="0"/>
          </a:p>
          <a:p>
            <a:pPr>
              <a:lnSpc>
                <a:spcPct val="90000"/>
              </a:lnSpc>
            </a:pPr>
            <a:endParaRPr lang="en-US" sz="1800" dirty="0"/>
          </a:p>
        </p:txBody>
      </p:sp>
      <p:grpSp>
        <p:nvGrpSpPr>
          <p:cNvPr id="902176" name="Group 2080"/>
          <p:cNvGrpSpPr>
            <a:grpSpLocks/>
          </p:cNvGrpSpPr>
          <p:nvPr/>
        </p:nvGrpSpPr>
        <p:grpSpPr bwMode="auto">
          <a:xfrm>
            <a:off x="5791200" y="1066800"/>
            <a:ext cx="2895600" cy="3048000"/>
            <a:chOff x="3696" y="960"/>
            <a:chExt cx="1824" cy="1920"/>
          </a:xfrm>
        </p:grpSpPr>
        <p:sp>
          <p:nvSpPr>
            <p:cNvPr id="902150" name="Line 2054"/>
            <p:cNvSpPr>
              <a:spLocks noChangeShapeType="1"/>
            </p:cNvSpPr>
            <p:nvPr/>
          </p:nvSpPr>
          <p:spPr bwMode="auto">
            <a:xfrm flipV="1">
              <a:off x="3709" y="1247"/>
              <a:ext cx="1626" cy="2"/>
            </a:xfrm>
            <a:prstGeom prst="line">
              <a:avLst/>
            </a:prstGeom>
            <a:noFill/>
            <a:ln w="28575">
              <a:solidFill>
                <a:schemeClr val="tx1"/>
              </a:solidFill>
              <a:round/>
              <a:headEnd/>
              <a:tailEnd/>
            </a:ln>
          </p:spPr>
          <p:txBody>
            <a:bodyPr/>
            <a:lstStyle/>
            <a:p>
              <a:endParaRPr lang="en-US"/>
            </a:p>
          </p:txBody>
        </p:sp>
        <p:sp>
          <p:nvSpPr>
            <p:cNvPr id="902151" name="Line 2055"/>
            <p:cNvSpPr>
              <a:spLocks noChangeShapeType="1"/>
            </p:cNvSpPr>
            <p:nvPr/>
          </p:nvSpPr>
          <p:spPr bwMode="auto">
            <a:xfrm>
              <a:off x="3936" y="1248"/>
              <a:ext cx="576" cy="1632"/>
            </a:xfrm>
            <a:prstGeom prst="line">
              <a:avLst/>
            </a:prstGeom>
            <a:noFill/>
            <a:ln w="28575">
              <a:solidFill>
                <a:srgbClr val="0000FF"/>
              </a:solidFill>
              <a:round/>
              <a:headEnd/>
              <a:tailEnd/>
            </a:ln>
          </p:spPr>
          <p:txBody>
            <a:bodyPr/>
            <a:lstStyle/>
            <a:p>
              <a:endParaRPr lang="en-US"/>
            </a:p>
          </p:txBody>
        </p:sp>
        <p:sp>
          <p:nvSpPr>
            <p:cNvPr id="902152" name="Line 2056"/>
            <p:cNvSpPr>
              <a:spLocks noChangeShapeType="1"/>
            </p:cNvSpPr>
            <p:nvPr/>
          </p:nvSpPr>
          <p:spPr bwMode="auto">
            <a:xfrm>
              <a:off x="3936" y="1248"/>
              <a:ext cx="624" cy="1488"/>
            </a:xfrm>
            <a:prstGeom prst="line">
              <a:avLst/>
            </a:prstGeom>
            <a:noFill/>
            <a:ln w="28575">
              <a:solidFill>
                <a:srgbClr val="0000FF"/>
              </a:solidFill>
              <a:round/>
              <a:headEnd/>
              <a:tailEnd/>
            </a:ln>
          </p:spPr>
          <p:txBody>
            <a:bodyPr/>
            <a:lstStyle/>
            <a:p>
              <a:endParaRPr lang="en-US"/>
            </a:p>
          </p:txBody>
        </p:sp>
        <p:sp>
          <p:nvSpPr>
            <p:cNvPr id="902153" name="Line 2057"/>
            <p:cNvSpPr>
              <a:spLocks noChangeShapeType="1"/>
            </p:cNvSpPr>
            <p:nvPr/>
          </p:nvSpPr>
          <p:spPr bwMode="auto">
            <a:xfrm flipH="1">
              <a:off x="4444" y="1270"/>
              <a:ext cx="620" cy="1507"/>
            </a:xfrm>
            <a:prstGeom prst="line">
              <a:avLst/>
            </a:prstGeom>
            <a:noFill/>
            <a:ln w="28575">
              <a:solidFill>
                <a:srgbClr val="0000FF"/>
              </a:solidFill>
              <a:round/>
              <a:headEnd/>
              <a:tailEnd/>
            </a:ln>
          </p:spPr>
          <p:txBody>
            <a:bodyPr/>
            <a:lstStyle/>
            <a:p>
              <a:endParaRPr lang="en-US"/>
            </a:p>
          </p:txBody>
        </p:sp>
        <p:sp>
          <p:nvSpPr>
            <p:cNvPr id="902154" name="Line 2058"/>
            <p:cNvSpPr>
              <a:spLocks noChangeShapeType="1"/>
            </p:cNvSpPr>
            <p:nvPr/>
          </p:nvSpPr>
          <p:spPr bwMode="auto">
            <a:xfrm flipH="1">
              <a:off x="4522" y="1247"/>
              <a:ext cx="564" cy="1622"/>
            </a:xfrm>
            <a:prstGeom prst="line">
              <a:avLst/>
            </a:prstGeom>
            <a:noFill/>
            <a:ln w="28575">
              <a:solidFill>
                <a:srgbClr val="0000FF"/>
              </a:solidFill>
              <a:round/>
              <a:headEnd/>
              <a:tailEnd/>
            </a:ln>
          </p:spPr>
          <p:txBody>
            <a:bodyPr/>
            <a:lstStyle/>
            <a:p>
              <a:endParaRPr lang="en-US"/>
            </a:p>
          </p:txBody>
        </p:sp>
        <p:sp>
          <p:nvSpPr>
            <p:cNvPr id="902155" name="Line 2059"/>
            <p:cNvSpPr>
              <a:spLocks noChangeShapeType="1"/>
            </p:cNvSpPr>
            <p:nvPr/>
          </p:nvSpPr>
          <p:spPr bwMode="auto">
            <a:xfrm flipH="1">
              <a:off x="3773" y="1257"/>
              <a:ext cx="7" cy="1497"/>
            </a:xfrm>
            <a:prstGeom prst="line">
              <a:avLst/>
            </a:prstGeom>
            <a:noFill/>
            <a:ln w="28575">
              <a:solidFill>
                <a:schemeClr val="tx1"/>
              </a:solidFill>
              <a:round/>
              <a:headEnd type="stealth" w="sm" len="sm"/>
              <a:tailEnd type="stealth" w="sm" len="sm"/>
            </a:ln>
          </p:spPr>
          <p:txBody>
            <a:bodyPr/>
            <a:lstStyle/>
            <a:p>
              <a:endParaRPr lang="en-US"/>
            </a:p>
          </p:txBody>
        </p:sp>
        <p:sp>
          <p:nvSpPr>
            <p:cNvPr id="902156" name="Text Box 2060"/>
            <p:cNvSpPr txBox="1">
              <a:spLocks noChangeArrowheads="1"/>
            </p:cNvSpPr>
            <p:nvPr/>
          </p:nvSpPr>
          <p:spPr bwMode="auto">
            <a:xfrm>
              <a:off x="3722" y="1868"/>
              <a:ext cx="168" cy="264"/>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2</a:t>
              </a:r>
              <a:endParaRPr lang="en-US" sz="1600" b="0">
                <a:latin typeface="Times New Roman" charset="0"/>
              </a:endParaRPr>
            </a:p>
          </p:txBody>
        </p:sp>
        <p:sp>
          <p:nvSpPr>
            <p:cNvPr id="902157" name="Text Box 2061"/>
            <p:cNvSpPr txBox="1">
              <a:spLocks noChangeArrowheads="1"/>
            </p:cNvSpPr>
            <p:nvPr/>
          </p:nvSpPr>
          <p:spPr bwMode="auto">
            <a:xfrm>
              <a:off x="4070" y="960"/>
              <a:ext cx="1450" cy="207"/>
            </a:xfrm>
            <a:prstGeom prst="rect">
              <a:avLst/>
            </a:prstGeom>
            <a:noFill/>
            <a:ln w="28575">
              <a:noFill/>
              <a:miter lim="800000"/>
              <a:headEnd/>
              <a:tailEnd/>
            </a:ln>
          </p:spPr>
          <p:txBody>
            <a:bodyPr lIns="0" tIns="0" rIns="0" bIns="0"/>
            <a:lstStyle/>
            <a:p>
              <a:r>
                <a:rPr lang="en-US" sz="1600" b="0"/>
                <a:t>Two  viewpoints</a:t>
              </a:r>
            </a:p>
          </p:txBody>
        </p:sp>
        <p:sp>
          <p:nvSpPr>
            <p:cNvPr id="902158" name="Line 2062"/>
            <p:cNvSpPr>
              <a:spLocks noChangeShapeType="1"/>
            </p:cNvSpPr>
            <p:nvPr/>
          </p:nvSpPr>
          <p:spPr bwMode="auto">
            <a:xfrm rot="5400000" flipH="1">
              <a:off x="4568" y="2738"/>
              <a:ext cx="276" cy="7"/>
            </a:xfrm>
            <a:prstGeom prst="line">
              <a:avLst/>
            </a:prstGeom>
            <a:noFill/>
            <a:ln w="28575">
              <a:solidFill>
                <a:schemeClr val="tx1"/>
              </a:solidFill>
              <a:round/>
              <a:headEnd type="stealth" w="sm" len="sm"/>
              <a:tailEnd type="stealth" w="sm" len="sm"/>
            </a:ln>
          </p:spPr>
          <p:txBody>
            <a:bodyPr/>
            <a:lstStyle/>
            <a:p>
              <a:endParaRPr lang="en-US"/>
            </a:p>
          </p:txBody>
        </p:sp>
        <p:sp>
          <p:nvSpPr>
            <p:cNvPr id="902159" name="Freeform 2063"/>
            <p:cNvSpPr>
              <a:spLocks/>
            </p:cNvSpPr>
            <p:nvPr/>
          </p:nvSpPr>
          <p:spPr bwMode="auto">
            <a:xfrm>
              <a:off x="4444" y="2627"/>
              <a:ext cx="129" cy="25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0" name="Text Box 2064"/>
            <p:cNvSpPr txBox="1">
              <a:spLocks noChangeArrowheads="1"/>
            </p:cNvSpPr>
            <p:nvPr/>
          </p:nvSpPr>
          <p:spPr bwMode="auto">
            <a:xfrm>
              <a:off x="4844" y="2662"/>
              <a:ext cx="626" cy="218"/>
            </a:xfrm>
            <a:prstGeom prst="rect">
              <a:avLst/>
            </a:prstGeom>
            <a:noFill/>
            <a:ln w="28575">
              <a:noFill/>
              <a:miter lim="800000"/>
              <a:headEnd/>
              <a:tailEnd/>
            </a:ln>
          </p:spPr>
          <p:txBody>
            <a:bodyPr lIns="0" tIns="0" rIns="0" bIns="0"/>
            <a:lstStyle/>
            <a:p>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2</a:t>
              </a:r>
              <a:r>
                <a:rPr lang="en-US" sz="1400" b="0" dirty="0">
                  <a:latin typeface="Times New Roman" charset="0"/>
                </a:rPr>
                <a:t>&gt;</a:t>
              </a:r>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1</a:t>
              </a:r>
              <a:endParaRPr lang="en-US" sz="1400" b="0" dirty="0">
                <a:latin typeface="Times New Roman" charset="0"/>
              </a:endParaRPr>
            </a:p>
          </p:txBody>
        </p:sp>
        <p:sp>
          <p:nvSpPr>
            <p:cNvPr id="902161" name="Line 2065"/>
            <p:cNvSpPr>
              <a:spLocks noChangeShapeType="1"/>
            </p:cNvSpPr>
            <p:nvPr/>
          </p:nvSpPr>
          <p:spPr bwMode="auto">
            <a:xfrm flipV="1">
              <a:off x="4522" y="2639"/>
              <a:ext cx="284" cy="0"/>
            </a:xfrm>
            <a:prstGeom prst="line">
              <a:avLst/>
            </a:prstGeom>
            <a:noFill/>
            <a:ln w="28575">
              <a:solidFill>
                <a:schemeClr val="tx1"/>
              </a:solidFill>
              <a:round/>
              <a:headEnd/>
              <a:tailEnd/>
            </a:ln>
          </p:spPr>
          <p:txBody>
            <a:bodyPr/>
            <a:lstStyle/>
            <a:p>
              <a:endParaRPr lang="en-US"/>
            </a:p>
          </p:txBody>
        </p:sp>
        <p:sp>
          <p:nvSpPr>
            <p:cNvPr id="902162" name="Line 2066"/>
            <p:cNvSpPr>
              <a:spLocks noChangeShapeType="1"/>
            </p:cNvSpPr>
            <p:nvPr/>
          </p:nvSpPr>
          <p:spPr bwMode="auto">
            <a:xfrm>
              <a:off x="4444" y="2880"/>
              <a:ext cx="419" cy="0"/>
            </a:xfrm>
            <a:prstGeom prst="line">
              <a:avLst/>
            </a:prstGeom>
            <a:noFill/>
            <a:ln w="28575">
              <a:solidFill>
                <a:schemeClr val="tx1"/>
              </a:solidFill>
              <a:round/>
              <a:headEnd/>
              <a:tailEnd/>
            </a:ln>
          </p:spPr>
          <p:txBody>
            <a:bodyPr/>
            <a:lstStyle/>
            <a:p>
              <a:endParaRPr lang="en-US"/>
            </a:p>
          </p:txBody>
        </p:sp>
        <p:sp>
          <p:nvSpPr>
            <p:cNvPr id="902163" name="Line 2067"/>
            <p:cNvSpPr>
              <a:spLocks noChangeShapeType="1"/>
            </p:cNvSpPr>
            <p:nvPr/>
          </p:nvSpPr>
          <p:spPr bwMode="auto">
            <a:xfrm flipH="1">
              <a:off x="4225" y="1247"/>
              <a:ext cx="865" cy="840"/>
            </a:xfrm>
            <a:prstGeom prst="line">
              <a:avLst/>
            </a:prstGeom>
            <a:noFill/>
            <a:ln w="28575">
              <a:solidFill>
                <a:srgbClr val="0000FF"/>
              </a:solidFill>
              <a:round/>
              <a:headEnd/>
              <a:tailEnd/>
            </a:ln>
          </p:spPr>
          <p:txBody>
            <a:bodyPr/>
            <a:lstStyle/>
            <a:p>
              <a:endParaRPr lang="en-US"/>
            </a:p>
          </p:txBody>
        </p:sp>
        <p:sp>
          <p:nvSpPr>
            <p:cNvPr id="902164" name="Line 2068"/>
            <p:cNvSpPr>
              <a:spLocks noChangeShapeType="1"/>
            </p:cNvSpPr>
            <p:nvPr/>
          </p:nvSpPr>
          <p:spPr bwMode="auto">
            <a:xfrm flipH="1">
              <a:off x="4264" y="1259"/>
              <a:ext cx="813" cy="920"/>
            </a:xfrm>
            <a:prstGeom prst="line">
              <a:avLst/>
            </a:prstGeom>
            <a:noFill/>
            <a:ln w="28575">
              <a:solidFill>
                <a:srgbClr val="0000FF"/>
              </a:solidFill>
              <a:round/>
              <a:headEnd/>
              <a:tailEnd/>
            </a:ln>
          </p:spPr>
          <p:txBody>
            <a:bodyPr/>
            <a:lstStyle/>
            <a:p>
              <a:endParaRPr lang="en-US"/>
            </a:p>
          </p:txBody>
        </p:sp>
        <p:sp>
          <p:nvSpPr>
            <p:cNvPr id="902165" name="Line 2069"/>
            <p:cNvSpPr>
              <a:spLocks noChangeShapeType="1"/>
            </p:cNvSpPr>
            <p:nvPr/>
          </p:nvSpPr>
          <p:spPr bwMode="auto">
            <a:xfrm rot="-5400000">
              <a:off x="4350" y="2098"/>
              <a:ext cx="140" cy="2"/>
            </a:xfrm>
            <a:prstGeom prst="line">
              <a:avLst/>
            </a:prstGeom>
            <a:noFill/>
            <a:ln w="28575">
              <a:solidFill>
                <a:schemeClr val="tx1"/>
              </a:solidFill>
              <a:round/>
              <a:headEnd type="stealth" w="sm" len="sm"/>
              <a:tailEnd type="stealth" w="sm" len="sm"/>
            </a:ln>
          </p:spPr>
          <p:txBody>
            <a:bodyPr/>
            <a:lstStyle/>
            <a:p>
              <a:endParaRPr lang="en-US"/>
            </a:p>
          </p:txBody>
        </p:sp>
        <p:sp>
          <p:nvSpPr>
            <p:cNvPr id="902166" name="Freeform 2070"/>
            <p:cNvSpPr>
              <a:spLocks/>
            </p:cNvSpPr>
            <p:nvPr/>
          </p:nvSpPr>
          <p:spPr bwMode="auto">
            <a:xfrm>
              <a:off x="4231" y="2018"/>
              <a:ext cx="84" cy="16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7" name="Text Box 2071"/>
            <p:cNvSpPr txBox="1">
              <a:spLocks noChangeArrowheads="1"/>
            </p:cNvSpPr>
            <p:nvPr/>
          </p:nvSpPr>
          <p:spPr bwMode="auto">
            <a:xfrm>
              <a:off x="4512" y="2016"/>
              <a:ext cx="422" cy="264"/>
            </a:xfrm>
            <a:prstGeom prst="rect">
              <a:avLst/>
            </a:prstGeom>
            <a:noFill/>
            <a:ln w="28575">
              <a:noFill/>
              <a:miter lim="800000"/>
              <a:headEnd/>
              <a:tailEnd/>
            </a:ln>
          </p:spPr>
          <p:txBody>
            <a:bodyPr lIns="0" tIns="0" rIns="0" bIns="0"/>
            <a:lstStyle/>
            <a:p>
              <a:r>
                <a:rPr lang="en-US" sz="1400" b="0">
                  <a:latin typeface="Symbol" pitchFamily="18" charset="2"/>
                  <a:sym typeface="Symbol" pitchFamily="18" charset="2"/>
                </a:rPr>
                <a:t></a:t>
              </a:r>
              <a:r>
                <a:rPr lang="en-US" sz="1400" b="0">
                  <a:latin typeface="Times New Roman" charset="0"/>
                </a:rPr>
                <a:t>Z</a:t>
              </a:r>
              <a:r>
                <a:rPr lang="en-US" sz="1400" b="0" baseline="-25000">
                  <a:latin typeface="Times New Roman" charset="0"/>
                </a:rPr>
                <a:t>1</a:t>
              </a:r>
              <a:endParaRPr lang="en-US" sz="1400" b="0">
                <a:latin typeface="Times New Roman" charset="0"/>
              </a:endParaRPr>
            </a:p>
          </p:txBody>
        </p:sp>
        <p:sp>
          <p:nvSpPr>
            <p:cNvPr id="902168" name="Line 2072"/>
            <p:cNvSpPr>
              <a:spLocks noChangeShapeType="1"/>
            </p:cNvSpPr>
            <p:nvPr/>
          </p:nvSpPr>
          <p:spPr bwMode="auto">
            <a:xfrm>
              <a:off x="4212" y="2029"/>
              <a:ext cx="372" cy="0"/>
            </a:xfrm>
            <a:prstGeom prst="line">
              <a:avLst/>
            </a:prstGeom>
            <a:noFill/>
            <a:ln w="28575">
              <a:solidFill>
                <a:schemeClr val="tx1"/>
              </a:solidFill>
              <a:round/>
              <a:headEnd/>
              <a:tailEnd/>
            </a:ln>
          </p:spPr>
          <p:txBody>
            <a:bodyPr/>
            <a:lstStyle/>
            <a:p>
              <a:endParaRPr lang="en-US"/>
            </a:p>
          </p:txBody>
        </p:sp>
        <p:sp>
          <p:nvSpPr>
            <p:cNvPr id="902169" name="Line 2073"/>
            <p:cNvSpPr>
              <a:spLocks noChangeShapeType="1"/>
            </p:cNvSpPr>
            <p:nvPr/>
          </p:nvSpPr>
          <p:spPr bwMode="auto">
            <a:xfrm>
              <a:off x="4225" y="2167"/>
              <a:ext cx="372" cy="0"/>
            </a:xfrm>
            <a:prstGeom prst="line">
              <a:avLst/>
            </a:prstGeom>
            <a:noFill/>
            <a:ln w="28575">
              <a:solidFill>
                <a:schemeClr val="tx1"/>
              </a:solidFill>
              <a:round/>
              <a:headEnd/>
              <a:tailEnd/>
            </a:ln>
          </p:spPr>
          <p:txBody>
            <a:bodyPr/>
            <a:lstStyle/>
            <a:p>
              <a:endParaRPr lang="en-US"/>
            </a:p>
          </p:txBody>
        </p:sp>
        <p:sp>
          <p:nvSpPr>
            <p:cNvPr id="902170" name="Line 2074"/>
            <p:cNvSpPr>
              <a:spLocks noChangeShapeType="1"/>
            </p:cNvSpPr>
            <p:nvPr/>
          </p:nvSpPr>
          <p:spPr bwMode="auto">
            <a:xfrm flipV="1">
              <a:off x="3696" y="2777"/>
              <a:ext cx="761" cy="0"/>
            </a:xfrm>
            <a:prstGeom prst="line">
              <a:avLst/>
            </a:prstGeom>
            <a:noFill/>
            <a:ln w="28575">
              <a:solidFill>
                <a:schemeClr val="tx1"/>
              </a:solidFill>
              <a:round/>
              <a:headEnd/>
              <a:tailEnd/>
            </a:ln>
          </p:spPr>
          <p:txBody>
            <a:bodyPr/>
            <a:lstStyle/>
            <a:p>
              <a:endParaRPr lang="en-US"/>
            </a:p>
          </p:txBody>
        </p:sp>
        <p:sp>
          <p:nvSpPr>
            <p:cNvPr id="902171" name="Line 2075"/>
            <p:cNvSpPr>
              <a:spLocks noChangeShapeType="1"/>
            </p:cNvSpPr>
            <p:nvPr/>
          </p:nvSpPr>
          <p:spPr bwMode="auto">
            <a:xfrm>
              <a:off x="3909" y="1282"/>
              <a:ext cx="6" cy="828"/>
            </a:xfrm>
            <a:prstGeom prst="line">
              <a:avLst/>
            </a:prstGeom>
            <a:noFill/>
            <a:ln w="28575">
              <a:solidFill>
                <a:schemeClr val="tx1"/>
              </a:solidFill>
              <a:round/>
              <a:headEnd type="stealth" w="sm" len="sm"/>
              <a:tailEnd type="stealth" w="sm" len="sm"/>
            </a:ln>
          </p:spPr>
          <p:txBody>
            <a:bodyPr/>
            <a:lstStyle/>
            <a:p>
              <a:endParaRPr lang="en-US"/>
            </a:p>
          </p:txBody>
        </p:sp>
        <p:sp>
          <p:nvSpPr>
            <p:cNvPr id="902172" name="Line 2076"/>
            <p:cNvSpPr>
              <a:spLocks noChangeShapeType="1"/>
            </p:cNvSpPr>
            <p:nvPr/>
          </p:nvSpPr>
          <p:spPr bwMode="auto">
            <a:xfrm flipV="1">
              <a:off x="3812" y="2098"/>
              <a:ext cx="426" cy="0"/>
            </a:xfrm>
            <a:prstGeom prst="line">
              <a:avLst/>
            </a:prstGeom>
            <a:noFill/>
            <a:ln w="28575">
              <a:solidFill>
                <a:schemeClr val="tx1"/>
              </a:solidFill>
              <a:round/>
              <a:headEnd/>
              <a:tailEnd/>
            </a:ln>
          </p:spPr>
          <p:txBody>
            <a:bodyPr/>
            <a:lstStyle/>
            <a:p>
              <a:endParaRPr lang="en-US"/>
            </a:p>
          </p:txBody>
        </p:sp>
        <p:sp>
          <p:nvSpPr>
            <p:cNvPr id="902173" name="Text Box 2077"/>
            <p:cNvSpPr txBox="1">
              <a:spLocks noChangeArrowheads="1"/>
            </p:cNvSpPr>
            <p:nvPr/>
          </p:nvSpPr>
          <p:spPr bwMode="auto">
            <a:xfrm>
              <a:off x="3851" y="1604"/>
              <a:ext cx="168" cy="263"/>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1</a:t>
              </a:r>
              <a:endParaRPr lang="en-US" sz="1600" b="0">
                <a:latin typeface="Times New Roman" charset="0"/>
              </a:endParaRPr>
            </a:p>
          </p:txBody>
        </p:sp>
        <p:sp>
          <p:nvSpPr>
            <p:cNvPr id="902174" name="Text Box 2078"/>
            <p:cNvSpPr txBox="1">
              <a:spLocks noChangeArrowheads="1"/>
            </p:cNvSpPr>
            <p:nvPr/>
          </p:nvSpPr>
          <p:spPr bwMode="auto">
            <a:xfrm>
              <a:off x="3888" y="1056"/>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l</a:t>
              </a:r>
              <a:endParaRPr lang="en-US" sz="1400" b="0">
                <a:latin typeface="Times New Roman" charset="0"/>
              </a:endParaRPr>
            </a:p>
          </p:txBody>
        </p:sp>
        <p:sp>
          <p:nvSpPr>
            <p:cNvPr id="902175" name="Text Box 2079"/>
            <p:cNvSpPr txBox="1">
              <a:spLocks noChangeArrowheads="1"/>
            </p:cNvSpPr>
            <p:nvPr/>
          </p:nvSpPr>
          <p:spPr bwMode="auto">
            <a:xfrm>
              <a:off x="5038" y="1109"/>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r</a:t>
              </a:r>
              <a:endParaRPr lang="en-US" sz="1400" b="0">
                <a:latin typeface="Times New Roman" charset="0"/>
              </a:endParaRPr>
            </a:p>
          </p:txBody>
        </p:sp>
      </p:grpSp>
      <p:graphicFrame>
        <p:nvGraphicFramePr>
          <p:cNvPr id="902177" name="Object 2081"/>
          <p:cNvGraphicFramePr>
            <a:graphicFrameLocks noChangeAspect="1"/>
          </p:cNvGraphicFramePr>
          <p:nvPr/>
        </p:nvGraphicFramePr>
        <p:xfrm>
          <a:off x="6694488" y="4895850"/>
          <a:ext cx="1314450" cy="701675"/>
        </p:xfrm>
        <a:graphic>
          <a:graphicData uri="http://schemas.openxmlformats.org/presentationml/2006/ole">
            <mc:AlternateContent xmlns:mc="http://schemas.openxmlformats.org/markup-compatibility/2006">
              <mc:Choice xmlns:v="urn:schemas-microsoft-com:vml" Requires="v">
                <p:oleObj spid="_x0000_s902368" name="Equation" r:id="rId4" imgW="825480" imgH="444240" progId="Equation.3">
                  <p:embed/>
                </p:oleObj>
              </mc:Choice>
              <mc:Fallback>
                <p:oleObj name="Equation" r:id="rId4" imgW="825480" imgH="444240" progId="Equation.3">
                  <p:embed/>
                  <p:pic>
                    <p:nvPicPr>
                      <p:cNvPr id="0" name="Picture 20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88" y="4895850"/>
                        <a:ext cx="1314450" cy="701675"/>
                      </a:xfrm>
                      <a:prstGeom prst="rect">
                        <a:avLst/>
                      </a:prstGeom>
                      <a:solidFill>
                        <a:srgbClr val="FF99CC"/>
                      </a:solidFill>
                    </p:spPr>
                  </p:pic>
                </p:oleObj>
              </mc:Fallback>
            </mc:AlternateContent>
          </a:graphicData>
        </a:graphic>
      </p:graphicFrame>
      <p:graphicFrame>
        <p:nvGraphicFramePr>
          <p:cNvPr id="902179" name="Object 2083"/>
          <p:cNvGraphicFramePr>
            <a:graphicFrameLocks noChangeAspect="1"/>
          </p:cNvGraphicFramePr>
          <p:nvPr/>
        </p:nvGraphicFramePr>
        <p:xfrm>
          <a:off x="6780213" y="5943600"/>
          <a:ext cx="1314450" cy="660400"/>
        </p:xfrm>
        <a:graphic>
          <a:graphicData uri="http://schemas.openxmlformats.org/presentationml/2006/ole">
            <mc:AlternateContent xmlns:mc="http://schemas.openxmlformats.org/markup-compatibility/2006">
              <mc:Choice xmlns:v="urn:schemas-microsoft-com:vml" Requires="v">
                <p:oleObj spid="_x0000_s902369" name="Equation" r:id="rId6" imgW="825480" imgH="419040" progId="Equation.3">
                  <p:embed/>
                </p:oleObj>
              </mc:Choice>
              <mc:Fallback>
                <p:oleObj name="Equation" r:id="rId6" imgW="825480" imgH="419040" progId="Equation.3">
                  <p:embed/>
                  <p:pic>
                    <p:nvPicPr>
                      <p:cNvPr id="0" name="Picture 20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213" y="5943600"/>
                        <a:ext cx="1314450" cy="660400"/>
                      </a:xfrm>
                      <a:prstGeom prst="rect">
                        <a:avLst/>
                      </a:prstGeom>
                      <a:solidFill>
                        <a:srgbClr val="FF99CC"/>
                      </a:solidFill>
                    </p:spPr>
                  </p:pic>
                </p:oleObj>
              </mc:Fallback>
            </mc:AlternateContent>
          </a:graphicData>
        </a:graphic>
      </p:graphicFrame>
      <p:sp>
        <p:nvSpPr>
          <p:cNvPr id="902180" name="Text Box 2084"/>
          <p:cNvSpPr txBox="1">
            <a:spLocks noChangeArrowheads="1"/>
          </p:cNvSpPr>
          <p:nvPr/>
        </p:nvSpPr>
        <p:spPr bwMode="auto">
          <a:xfrm>
            <a:off x="5638800" y="45720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Absolute error</a:t>
            </a:r>
          </a:p>
        </p:txBody>
      </p:sp>
      <p:sp>
        <p:nvSpPr>
          <p:cNvPr id="902181" name="Text Box 2085"/>
          <p:cNvSpPr txBox="1">
            <a:spLocks noChangeArrowheads="1"/>
          </p:cNvSpPr>
          <p:nvPr/>
        </p:nvSpPr>
        <p:spPr bwMode="auto">
          <a:xfrm>
            <a:off x="5715000" y="56388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Relative error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6" name="Freeform 14" descr="Wide upward diagonal"/>
          <p:cNvSpPr>
            <a:spLocks/>
          </p:cNvSpPr>
          <p:nvPr/>
        </p:nvSpPr>
        <p:spPr bwMode="auto">
          <a:xfrm>
            <a:off x="5392738" y="1536700"/>
            <a:ext cx="2055812" cy="3375025"/>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3491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4915" name="Rectangle 3"/>
          <p:cNvSpPr>
            <a:spLocks noGrp="1" noChangeArrowheads="1"/>
          </p:cNvSpPr>
          <p:nvPr>
            <p:ph type="body" idx="1"/>
          </p:nvPr>
        </p:nvSpPr>
        <p:spPr>
          <a:xfrm>
            <a:off x="228600" y="1143000"/>
            <a:ext cx="4724400" cy="5562600"/>
          </a:xfrm>
          <a:noFill/>
          <a:ln/>
        </p:spPr>
        <p:txBody>
          <a:bodyPr/>
          <a:lstStyle/>
          <a:p>
            <a:r>
              <a:rPr lang="en-US" sz="2000"/>
              <a:t>Stereo with Parallel Axes </a:t>
            </a:r>
          </a:p>
          <a:p>
            <a:pPr lvl="1"/>
            <a:r>
              <a:rPr lang="en-US" sz="2000">
                <a:solidFill>
                  <a:srgbClr val="D82204"/>
                </a:solidFill>
              </a:rPr>
              <a:t>Short baseline</a:t>
            </a:r>
          </a:p>
          <a:p>
            <a:pPr lvl="2"/>
            <a:r>
              <a:rPr lang="en-US" sz="1800">
                <a:solidFill>
                  <a:srgbClr val="D82204"/>
                </a:solidFill>
              </a:rPr>
              <a:t>large common FOV</a:t>
            </a:r>
          </a:p>
          <a:p>
            <a:pPr lvl="2"/>
            <a:r>
              <a:rPr lang="en-US" sz="1800">
                <a:solidFill>
                  <a:srgbClr val="D82204"/>
                </a:solidFill>
              </a:rPr>
              <a:t>large depth error</a:t>
            </a:r>
          </a:p>
          <a:p>
            <a:pPr lvl="1"/>
            <a:r>
              <a:rPr lang="en-US" sz="2000"/>
              <a:t>Long baseline</a:t>
            </a:r>
          </a:p>
          <a:p>
            <a:pPr lvl="2"/>
            <a:r>
              <a:rPr lang="en-US" sz="1800"/>
              <a:t>small depth error</a:t>
            </a:r>
          </a:p>
          <a:p>
            <a:pPr lvl="2"/>
            <a:r>
              <a:rPr lang="en-US" sz="1800"/>
              <a:t>small common FOV</a:t>
            </a:r>
          </a:p>
          <a:p>
            <a:pPr lvl="2"/>
            <a:r>
              <a:rPr lang="en-US" sz="1800"/>
              <a:t>More occlusion problems</a:t>
            </a:r>
          </a:p>
          <a:p>
            <a:endParaRPr lang="en-US" sz="2000">
              <a:solidFill>
                <a:srgbClr val="D82204"/>
              </a:solidFill>
            </a:endParaRPr>
          </a:p>
          <a:p>
            <a:r>
              <a:rPr lang="en-US" sz="2000"/>
              <a:t>Two optical axes intersect at the Fixation Point</a:t>
            </a:r>
          </a:p>
          <a:p>
            <a:pPr lvl="1"/>
            <a:r>
              <a:rPr lang="en-US" sz="2000"/>
              <a:t>converging angle </a:t>
            </a:r>
            <a:r>
              <a:rPr lang="en-US" sz="2000">
                <a:latin typeface="Symbol" pitchFamily="18" charset="2"/>
              </a:rPr>
              <a:t>q</a:t>
            </a:r>
          </a:p>
          <a:p>
            <a:pPr lvl="1"/>
            <a:r>
              <a:rPr lang="en-US" sz="2000"/>
              <a:t>The common FOV Increases</a:t>
            </a:r>
          </a:p>
          <a:p>
            <a:endParaRPr lang="en-US" sz="2000"/>
          </a:p>
          <a:p>
            <a:endParaRPr lang="en-US" sz="2000"/>
          </a:p>
          <a:p>
            <a:endParaRPr lang="en-US" sz="2000"/>
          </a:p>
        </p:txBody>
      </p:sp>
      <p:grpSp>
        <p:nvGrpSpPr>
          <p:cNvPr id="934916" name="Group 4"/>
          <p:cNvGrpSpPr>
            <a:grpSpLocks/>
          </p:cNvGrpSpPr>
          <p:nvPr/>
        </p:nvGrpSpPr>
        <p:grpSpPr bwMode="auto">
          <a:xfrm>
            <a:off x="4876800" y="2133600"/>
            <a:ext cx="2438400" cy="4008438"/>
            <a:chOff x="2928" y="1373"/>
            <a:chExt cx="1536" cy="2525"/>
          </a:xfrm>
        </p:grpSpPr>
        <p:sp>
          <p:nvSpPr>
            <p:cNvPr id="934917" name="Line 5"/>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4918" name="Line 6"/>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4919" name="Line 7"/>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4920" name="Line 8"/>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4921" name="Group 9"/>
          <p:cNvGrpSpPr>
            <a:grpSpLocks/>
          </p:cNvGrpSpPr>
          <p:nvPr/>
        </p:nvGrpSpPr>
        <p:grpSpPr bwMode="auto">
          <a:xfrm>
            <a:off x="5638800" y="2133600"/>
            <a:ext cx="2438400" cy="4008438"/>
            <a:chOff x="2928" y="1373"/>
            <a:chExt cx="1536" cy="2525"/>
          </a:xfrm>
        </p:grpSpPr>
        <p:sp>
          <p:nvSpPr>
            <p:cNvPr id="934922" name="Line 1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4923" name="Line 1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4924" name="Line 1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4925" name="Line 1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4927" name="Text Box 15"/>
          <p:cNvSpPr txBox="1">
            <a:spLocks noChangeArrowheads="1"/>
          </p:cNvSpPr>
          <p:nvPr/>
        </p:nvSpPr>
        <p:spPr bwMode="auto">
          <a:xfrm>
            <a:off x="6172200" y="2590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4928"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4929"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4930" name="Text Box 18"/>
          <p:cNvSpPr txBox="1">
            <a:spLocks noChangeArrowheads="1"/>
          </p:cNvSpPr>
          <p:nvPr/>
        </p:nvSpPr>
        <p:spPr bwMode="auto">
          <a:xfrm>
            <a:off x="6553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61539" name="Rectangle 3"/>
          <p:cNvSpPr>
            <a:spLocks noGrp="1" noChangeArrowheads="1"/>
          </p:cNvSpPr>
          <p:nvPr>
            <p:ph type="body" idx="1"/>
          </p:nvPr>
        </p:nvSpPr>
        <p:spPr>
          <a:xfrm>
            <a:off x="228600" y="1143000"/>
            <a:ext cx="4724400" cy="5562600"/>
          </a:xfrm>
          <a:noFill/>
          <a:ln/>
        </p:spPr>
        <p:txBody>
          <a:bodyPr/>
          <a:lstStyle/>
          <a:p>
            <a:r>
              <a:rPr lang="en-US" sz="2000" dirty="0"/>
              <a:t>Stereo with Parallel Axes </a:t>
            </a:r>
          </a:p>
          <a:p>
            <a:pPr lvl="1"/>
            <a:r>
              <a:rPr lang="en-US" sz="2000" dirty="0"/>
              <a:t>Short baseline</a:t>
            </a:r>
          </a:p>
          <a:p>
            <a:pPr lvl="2"/>
            <a:r>
              <a:rPr lang="en-US" sz="1800" dirty="0"/>
              <a:t>large common FOV</a:t>
            </a:r>
          </a:p>
          <a:p>
            <a:pPr lvl="2"/>
            <a:r>
              <a:rPr lang="en-US" sz="1800" dirty="0"/>
              <a:t>large depth error</a:t>
            </a:r>
          </a:p>
          <a:p>
            <a:pPr lvl="1"/>
            <a:r>
              <a:rPr lang="en-US" sz="2000" dirty="0">
                <a:solidFill>
                  <a:srgbClr val="D82204"/>
                </a:solidFill>
              </a:rPr>
              <a:t>Long baseline</a:t>
            </a:r>
          </a:p>
          <a:p>
            <a:pPr lvl="2"/>
            <a:r>
              <a:rPr lang="en-US" sz="1800" dirty="0">
                <a:solidFill>
                  <a:srgbClr val="D82204"/>
                </a:solidFill>
              </a:rPr>
              <a:t>small depth error</a:t>
            </a:r>
          </a:p>
          <a:p>
            <a:pPr lvl="2"/>
            <a:r>
              <a:rPr lang="en-US" sz="1800" dirty="0">
                <a:solidFill>
                  <a:srgbClr val="D82204"/>
                </a:solidFill>
              </a:rPr>
              <a:t>small common FOV</a:t>
            </a:r>
          </a:p>
          <a:p>
            <a:pPr lvl="2"/>
            <a:r>
              <a:rPr lang="en-US" sz="1800" dirty="0">
                <a:solidFill>
                  <a:srgbClr val="D82204"/>
                </a:solidFill>
              </a:rPr>
              <a:t>More occlusion problems</a:t>
            </a:r>
          </a:p>
          <a:p>
            <a:endParaRPr lang="en-US" sz="2000" dirty="0"/>
          </a:p>
          <a:p>
            <a:r>
              <a:rPr lang="en-US" sz="2000" dirty="0"/>
              <a:t>Two optical axes intersect at the Fixation Point</a:t>
            </a:r>
          </a:p>
          <a:p>
            <a:pPr lvl="1"/>
            <a:r>
              <a:rPr lang="en-US" sz="2000" dirty="0"/>
              <a:t>converging angle </a:t>
            </a:r>
            <a:r>
              <a:rPr lang="en-US" sz="2000" dirty="0">
                <a:latin typeface="Symbol" pitchFamily="18" charset="2"/>
              </a:rPr>
              <a:t>q</a:t>
            </a:r>
          </a:p>
          <a:p>
            <a:pPr lvl="1"/>
            <a:r>
              <a:rPr lang="en-US" sz="2000" dirty="0"/>
              <a:t>The common FOV Increases</a:t>
            </a:r>
          </a:p>
          <a:p>
            <a:endParaRPr lang="en-US" sz="2000" dirty="0"/>
          </a:p>
          <a:p>
            <a:endParaRPr lang="en-US" sz="2000" dirty="0"/>
          </a:p>
          <a:p>
            <a:endParaRPr lang="en-US" sz="2000" dirty="0"/>
          </a:p>
        </p:txBody>
      </p:sp>
      <p:grpSp>
        <p:nvGrpSpPr>
          <p:cNvPr id="961540" name="Group 4"/>
          <p:cNvGrpSpPr>
            <a:grpSpLocks/>
          </p:cNvGrpSpPr>
          <p:nvPr/>
        </p:nvGrpSpPr>
        <p:grpSpPr bwMode="auto">
          <a:xfrm>
            <a:off x="4876800" y="1066800"/>
            <a:ext cx="4267200" cy="5548313"/>
            <a:chOff x="3072" y="672"/>
            <a:chExt cx="2688" cy="3495"/>
          </a:xfrm>
        </p:grpSpPr>
        <p:grpSp>
          <p:nvGrpSpPr>
            <p:cNvPr id="961541" name="Group 5"/>
            <p:cNvGrpSpPr>
              <a:grpSpLocks/>
            </p:cNvGrpSpPr>
            <p:nvPr/>
          </p:nvGrpSpPr>
          <p:grpSpPr bwMode="auto">
            <a:xfrm>
              <a:off x="3072" y="1344"/>
              <a:ext cx="1536" cy="2525"/>
              <a:chOff x="2928" y="1373"/>
              <a:chExt cx="1536" cy="2525"/>
            </a:xfrm>
          </p:grpSpPr>
          <p:sp>
            <p:nvSpPr>
              <p:cNvPr id="961542" name="Line 6"/>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61543" name="Line 7"/>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61544" name="Line 8"/>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61545" name="Line 9"/>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61546" name="Group 10"/>
            <p:cNvGrpSpPr>
              <a:grpSpLocks/>
            </p:cNvGrpSpPr>
            <p:nvPr/>
          </p:nvGrpSpPr>
          <p:grpSpPr bwMode="auto">
            <a:xfrm>
              <a:off x="4224" y="1344"/>
              <a:ext cx="1536" cy="2525"/>
              <a:chOff x="2928" y="1373"/>
              <a:chExt cx="1536" cy="2525"/>
            </a:xfrm>
          </p:grpSpPr>
          <p:sp>
            <p:nvSpPr>
              <p:cNvPr id="961547" name="Line 11"/>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61548" name="Line 12"/>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61549" name="Line 13"/>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61550" name="Line 14"/>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61551" name="Freeform 15" descr="Wide upward diagonal"/>
            <p:cNvSpPr>
              <a:spLocks/>
            </p:cNvSpPr>
            <p:nvPr/>
          </p:nvSpPr>
          <p:spPr bwMode="auto">
            <a:xfrm>
              <a:off x="3984" y="672"/>
              <a:ext cx="816" cy="1344"/>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61552" name="Text Box 16"/>
            <p:cNvSpPr txBox="1">
              <a:spLocks noChangeArrowheads="1"/>
            </p:cNvSpPr>
            <p:nvPr/>
          </p:nvSpPr>
          <p:spPr bwMode="auto">
            <a:xfrm>
              <a:off x="4176" y="816"/>
              <a:ext cx="432" cy="231"/>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61553" name="Text Box 17"/>
            <p:cNvSpPr txBox="1">
              <a:spLocks noChangeArrowheads="1"/>
            </p:cNvSpPr>
            <p:nvPr/>
          </p:nvSpPr>
          <p:spPr bwMode="auto">
            <a:xfrm>
              <a:off x="3408" y="3936"/>
              <a:ext cx="864" cy="231"/>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61554" name="Text Box 18"/>
            <p:cNvSpPr txBox="1">
              <a:spLocks noChangeArrowheads="1"/>
            </p:cNvSpPr>
            <p:nvPr/>
          </p:nvSpPr>
          <p:spPr bwMode="auto">
            <a:xfrm>
              <a:off x="36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61555" name="Text Box 19"/>
            <p:cNvSpPr txBox="1">
              <a:spLocks noChangeArrowheads="1"/>
            </p:cNvSpPr>
            <p:nvPr/>
          </p:nvSpPr>
          <p:spPr bwMode="auto">
            <a:xfrm>
              <a:off x="48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grpSp>
      <p:sp>
        <p:nvSpPr>
          <p:cNvPr id="961556" name="AutoShape 20"/>
          <p:cNvSpPr>
            <a:spLocks noChangeArrowheads="1"/>
          </p:cNvSpPr>
          <p:nvPr/>
        </p:nvSpPr>
        <p:spPr bwMode="auto">
          <a:xfrm>
            <a:off x="0" y="4343400"/>
            <a:ext cx="533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286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solidFill>
                  <a:srgbClr val="D82204"/>
                </a:solidFill>
              </a:rPr>
              <a:t>Two optical axes intersect at the Fixation Point</a:t>
            </a:r>
          </a:p>
          <a:p>
            <a:pPr lvl="1">
              <a:lnSpc>
                <a:spcPct val="90000"/>
              </a:lnSpc>
            </a:pPr>
            <a:r>
              <a:rPr lang="en-US" sz="1800">
                <a:solidFill>
                  <a:srgbClr val="D82204"/>
                </a:solidFill>
              </a:rPr>
              <a:t>converging angle </a:t>
            </a:r>
            <a:r>
              <a:rPr lang="en-US" sz="1800">
                <a:solidFill>
                  <a:srgbClr val="D82204"/>
                </a:solidFill>
                <a:latin typeface="Symbol" pitchFamily="18" charset="2"/>
              </a:rPr>
              <a:t>q</a:t>
            </a:r>
          </a:p>
          <a:p>
            <a:pPr lvl="1">
              <a:lnSpc>
                <a:spcPct val="90000"/>
              </a:lnSpc>
            </a:pPr>
            <a:r>
              <a:rPr lang="en-US" sz="1800">
                <a:solidFill>
                  <a:srgbClr val="D82204"/>
                </a:solidFill>
              </a:rPr>
              <a:t>The common FOV Increases</a:t>
            </a:r>
          </a:p>
          <a:p>
            <a:pPr>
              <a:lnSpc>
                <a:spcPct val="90000"/>
              </a:lnSpc>
            </a:pPr>
            <a:endParaRPr lang="en-US" sz="1800">
              <a:solidFill>
                <a:srgbClr val="D82204"/>
              </a:solidFill>
            </a:endParaRPr>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grpSp>
        <p:nvGrpSpPr>
          <p:cNvPr id="25" name="Group 24"/>
          <p:cNvGrpSpPr/>
          <p:nvPr/>
        </p:nvGrpSpPr>
        <p:grpSpPr>
          <a:xfrm>
            <a:off x="5257800" y="1447800"/>
            <a:ext cx="3657600" cy="5167313"/>
            <a:chOff x="5257800" y="1447800"/>
            <a:chExt cx="3657600" cy="5167313"/>
          </a:xfrm>
        </p:grpSpPr>
        <p:grpSp>
          <p:nvGrpSpPr>
            <p:cNvPr id="22" name="Group 21"/>
            <p:cNvGrpSpPr/>
            <p:nvPr/>
          </p:nvGrpSpPr>
          <p:grpSpPr>
            <a:xfrm>
              <a:off x="5334000" y="1447800"/>
              <a:ext cx="3581400" cy="5167313"/>
              <a:chOff x="5334000" y="1447800"/>
              <a:chExt cx="3581400" cy="5167313"/>
            </a:xfrm>
          </p:grpSpPr>
          <p:sp>
            <p:nvSpPr>
              <p:cNvPr id="932908" name="Freeform 44" descr="Wide upward diagonal"/>
              <p:cNvSpPr>
                <a:spLocks/>
              </p:cNvSpPr>
              <p:nvPr/>
            </p:nvSpPr>
            <p:spPr bwMode="auto">
              <a:xfrm rot="87926">
                <a:off x="5410200" y="2054225"/>
                <a:ext cx="3124200" cy="2589213"/>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grpSp>
            <p:nvGrpSpPr>
              <p:cNvPr id="932902" name="Group 38"/>
              <p:cNvGrpSpPr>
                <a:grpSpLocks/>
              </p:cNvGrpSpPr>
              <p:nvPr/>
            </p:nvGrpSpPr>
            <p:grpSpPr bwMode="auto">
              <a:xfrm rot="902067">
                <a:off x="5334000" y="2286000"/>
                <a:ext cx="2438400" cy="4008438"/>
                <a:chOff x="2928" y="1373"/>
                <a:chExt cx="1536" cy="2525"/>
              </a:xfrm>
            </p:grpSpPr>
            <p:sp>
              <p:nvSpPr>
                <p:cNvPr id="932896" name="Line 32"/>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2898" name="Line 34"/>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2900" name="Line 36"/>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2901" name="Line 37"/>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2903" name="Group 39"/>
              <p:cNvGrpSpPr>
                <a:grpSpLocks/>
              </p:cNvGrpSpPr>
              <p:nvPr/>
            </p:nvGrpSpPr>
            <p:grpSpPr bwMode="auto">
              <a:xfrm rot="-775582">
                <a:off x="6303963" y="2297113"/>
                <a:ext cx="2438400" cy="4008437"/>
                <a:chOff x="2928" y="1373"/>
                <a:chExt cx="1536" cy="2525"/>
              </a:xfrm>
            </p:grpSpPr>
            <p:sp>
              <p:nvSpPr>
                <p:cNvPr id="932904" name="Line 4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2905" name="Line 4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2906" name="Line 4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2907" name="Line 4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2909" name="Text Box 45"/>
              <p:cNvSpPr txBox="1">
                <a:spLocks noChangeArrowheads="1"/>
              </p:cNvSpPr>
              <p:nvPr/>
            </p:nvSpPr>
            <p:spPr bwMode="auto">
              <a:xfrm>
                <a:off x="5943600" y="2209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2910" name="Text Box 4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2911" name="Text Box 4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2912" name="Text Box 4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32913" name="Text Box 49"/>
              <p:cNvSpPr txBox="1">
                <a:spLocks noChangeArrowheads="1"/>
              </p:cNvSpPr>
              <p:nvPr/>
            </p:nvSpPr>
            <p:spPr bwMode="auto">
              <a:xfrm>
                <a:off x="6858000" y="3124200"/>
                <a:ext cx="3810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32914" name="Oval 5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32915" name="Text Box 51"/>
              <p:cNvSpPr txBox="1">
                <a:spLocks noChangeArrowheads="1"/>
              </p:cNvSpPr>
              <p:nvPr/>
            </p:nvSpPr>
            <p:spPr bwMode="auto">
              <a:xfrm>
                <a:off x="6781800" y="14478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grpSp>
        <p:sp>
          <p:nvSpPr>
            <p:cNvPr id="23" name="Freeform 22"/>
            <p:cNvSpPr/>
            <p:nvPr/>
          </p:nvSpPr>
          <p:spPr bwMode="auto">
            <a:xfrm>
              <a:off x="5257800" y="1838325"/>
              <a:ext cx="638175"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Freeform 23"/>
            <p:cNvSpPr/>
            <p:nvPr/>
          </p:nvSpPr>
          <p:spPr bwMode="auto">
            <a:xfrm rot="11006943">
              <a:off x="8230938" y="1923413"/>
              <a:ext cx="668517"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3276600" y="304800"/>
            <a:ext cx="5829300" cy="609600"/>
          </a:xfrm>
        </p:spPr>
        <p:txBody>
          <a:bodyPr/>
          <a:lstStyle/>
          <a:p>
            <a:r>
              <a:rPr lang="en-US" dirty="0"/>
              <a:t>Parameters of a Stereo System</a:t>
            </a:r>
          </a:p>
        </p:txBody>
      </p:sp>
      <p:sp>
        <p:nvSpPr>
          <p:cNvPr id="911363" name="Rectangle 3"/>
          <p:cNvSpPr>
            <a:spLocks noGrp="1" noChangeArrowheads="1"/>
          </p:cNvSpPr>
          <p:nvPr>
            <p:ph type="body" idx="1"/>
          </p:nvPr>
        </p:nvSpPr>
        <p:spPr>
          <a:xfrm>
            <a:off x="609600" y="1219200"/>
            <a:ext cx="4038600" cy="5181600"/>
          </a:xfrm>
          <a:noFill/>
          <a:ln/>
        </p:spPr>
        <p:txBody>
          <a:bodyPr/>
          <a:lstStyle/>
          <a:p>
            <a:pPr>
              <a:lnSpc>
                <a:spcPct val="90000"/>
              </a:lnSpc>
            </a:pPr>
            <a:r>
              <a:rPr lang="en-US" dirty="0"/>
              <a:t>Intrinsic Parameters</a:t>
            </a:r>
          </a:p>
          <a:p>
            <a:pPr lvl="1">
              <a:lnSpc>
                <a:spcPct val="90000"/>
              </a:lnSpc>
            </a:pPr>
            <a:r>
              <a:rPr lang="en-US" dirty="0"/>
              <a:t>Characterize the transformation from camera to pixel coordinate systems of each camera</a:t>
            </a:r>
          </a:p>
          <a:p>
            <a:pPr lvl="1">
              <a:lnSpc>
                <a:spcPct val="90000"/>
              </a:lnSpc>
            </a:pPr>
            <a:r>
              <a:rPr lang="en-US" dirty="0"/>
              <a:t>Focal length, image center, aspect ratio</a:t>
            </a:r>
          </a:p>
          <a:p>
            <a:pPr lvl="1">
              <a:lnSpc>
                <a:spcPct val="90000"/>
              </a:lnSpc>
            </a:pPr>
            <a:endParaRPr lang="en-US" dirty="0"/>
          </a:p>
          <a:p>
            <a:pPr>
              <a:lnSpc>
                <a:spcPct val="90000"/>
              </a:lnSpc>
            </a:pPr>
            <a:r>
              <a:rPr lang="en-US" dirty="0"/>
              <a:t>Extrinsic parameters</a:t>
            </a:r>
          </a:p>
          <a:p>
            <a:pPr lvl="1">
              <a:lnSpc>
                <a:spcPct val="90000"/>
              </a:lnSpc>
            </a:pPr>
            <a:r>
              <a:rPr lang="en-US" dirty="0"/>
              <a:t>Describe the relative position and orientation of the two cameras</a:t>
            </a:r>
          </a:p>
          <a:p>
            <a:pPr lvl="1">
              <a:lnSpc>
                <a:spcPct val="90000"/>
              </a:lnSpc>
            </a:pPr>
            <a:r>
              <a:rPr lang="en-US" dirty="0"/>
              <a:t>Rotation matrix R and translation vector T</a:t>
            </a:r>
          </a:p>
        </p:txBody>
      </p:sp>
      <p:grpSp>
        <p:nvGrpSpPr>
          <p:cNvPr id="911440" name="Group 80"/>
          <p:cNvGrpSpPr>
            <a:grpSpLocks/>
          </p:cNvGrpSpPr>
          <p:nvPr/>
        </p:nvGrpSpPr>
        <p:grpSpPr bwMode="auto">
          <a:xfrm>
            <a:off x="4114800" y="1143000"/>
            <a:ext cx="5029200" cy="4405313"/>
            <a:chOff x="2544" y="720"/>
            <a:chExt cx="3168" cy="2775"/>
          </a:xfrm>
        </p:grpSpPr>
        <p:sp>
          <p:nvSpPr>
            <p:cNvPr id="911366" name="Freeform 6"/>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7" name="Freeform 7"/>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8" name="Freeform 8"/>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1369" name="Freeform 9"/>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1370" name="Freeform 10"/>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1" name="Freeform 11"/>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72" name="Freeform 12"/>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73" name="Freeform 13"/>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4" name="Freeform 14"/>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75" name="Freeform 15"/>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1376" name="Freeform 16"/>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7" name="Freeform 17"/>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8" name="Freeform 18"/>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9" name="Freeform 19"/>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1380" name="Freeform 20"/>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81" name="Freeform 21"/>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2" name="Freeform 22"/>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83" name="Freeform 23"/>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84" name="Freeform 24"/>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5" name="Freeform 25"/>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1386" name="Freeform 26"/>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1387" name="Freeform 27"/>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1388" name="Freeform 28"/>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89" name="Freeform 29"/>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90" name="Freeform 30"/>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91" name="Freeform 31"/>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1392" name="Freeform 32"/>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93" name="Rectangle 33"/>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4" name="Rectangle 34"/>
            <p:cNvSpPr>
              <a:spLocks noChangeArrowheads="1"/>
            </p:cNvSpPr>
            <p:nvPr/>
          </p:nvSpPr>
          <p:spPr bwMode="auto">
            <a:xfrm>
              <a:off x="3202"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1395" name="Rectangle 35"/>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6" name="Rectangle 36"/>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1397" name="Text Box 37"/>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1398" name="Oval 38"/>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399" name="Oval 39"/>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0" name="Oval 40"/>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4" name="Line 44"/>
            <p:cNvSpPr>
              <a:spLocks noChangeShapeType="1"/>
            </p:cNvSpPr>
            <p:nvPr/>
          </p:nvSpPr>
          <p:spPr bwMode="auto">
            <a:xfrm flipH="1" flipV="1">
              <a:off x="2736"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5" name="Line 45"/>
            <p:cNvSpPr>
              <a:spLocks noChangeShapeType="1"/>
            </p:cNvSpPr>
            <p:nvPr/>
          </p:nvSpPr>
          <p:spPr bwMode="auto">
            <a:xfrm flipH="1">
              <a:off x="4896"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6" name="Line 46"/>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7" name="Line 47"/>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8" name="Line 48"/>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09" name="Line 49"/>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10" name="Line 50"/>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1" name="Line 51"/>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4" name="Text Box 54"/>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1415" name="Text Box 55"/>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1416" name="Text Box 56"/>
            <p:cNvSpPr txBox="1">
              <a:spLocks noChangeArrowheads="1"/>
            </p:cNvSpPr>
            <p:nvPr/>
          </p:nvSpPr>
          <p:spPr bwMode="auto">
            <a:xfrm>
              <a:off x="2544"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11417" name="Text Box 57"/>
            <p:cNvSpPr txBox="1">
              <a:spLocks noChangeArrowheads="1"/>
            </p:cNvSpPr>
            <p:nvPr/>
          </p:nvSpPr>
          <p:spPr bwMode="auto">
            <a:xfrm>
              <a:off x="4752"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11418" name="Text Box 58"/>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1419" name="Text Box 59"/>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1428" name="Line 68"/>
            <p:cNvSpPr>
              <a:spLocks noChangeShapeType="1"/>
            </p:cNvSpPr>
            <p:nvPr/>
          </p:nvSpPr>
          <p:spPr bwMode="auto">
            <a:xfrm flipV="1">
              <a:off x="2928"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29" name="Line 69"/>
            <p:cNvSpPr>
              <a:spLocks noChangeShapeType="1"/>
            </p:cNvSpPr>
            <p:nvPr/>
          </p:nvSpPr>
          <p:spPr bwMode="auto">
            <a:xfrm flipV="1">
              <a:off x="2928"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0" name="Line 70"/>
            <p:cNvSpPr>
              <a:spLocks noChangeShapeType="1"/>
            </p:cNvSpPr>
            <p:nvPr/>
          </p:nvSpPr>
          <p:spPr bwMode="auto">
            <a:xfrm flipH="1" flipV="1">
              <a:off x="4944"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1" name="Line 71"/>
            <p:cNvSpPr>
              <a:spLocks noChangeShapeType="1"/>
            </p:cNvSpPr>
            <p:nvPr/>
          </p:nvSpPr>
          <p:spPr bwMode="auto">
            <a:xfrm flipV="1">
              <a:off x="5424"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2" name="Text Box 72"/>
            <p:cNvSpPr txBox="1">
              <a:spLocks noChangeArrowheads="1"/>
            </p:cNvSpPr>
            <p:nvPr/>
          </p:nvSpPr>
          <p:spPr bwMode="auto">
            <a:xfrm>
              <a:off x="3120"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11433" name="Text Box 73"/>
            <p:cNvSpPr txBox="1">
              <a:spLocks noChangeArrowheads="1"/>
            </p:cNvSpPr>
            <p:nvPr/>
          </p:nvSpPr>
          <p:spPr bwMode="auto">
            <a:xfrm>
              <a:off x="5088"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r</a:t>
              </a:r>
            </a:p>
          </p:txBody>
        </p:sp>
        <p:sp>
          <p:nvSpPr>
            <p:cNvPr id="911434" name="Text Box 74"/>
            <p:cNvSpPr txBox="1">
              <a:spLocks noChangeArrowheads="1"/>
            </p:cNvSpPr>
            <p:nvPr/>
          </p:nvSpPr>
          <p:spPr bwMode="auto">
            <a:xfrm>
              <a:off x="3456" y="264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11435" name="Text Box 75"/>
            <p:cNvSpPr txBox="1">
              <a:spLocks noChangeArrowheads="1"/>
            </p:cNvSpPr>
            <p:nvPr/>
          </p:nvSpPr>
          <p:spPr bwMode="auto">
            <a:xfrm>
              <a:off x="2784" y="240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11436" name="Text Box 76"/>
            <p:cNvSpPr txBox="1">
              <a:spLocks noChangeArrowheads="1"/>
            </p:cNvSpPr>
            <p:nvPr/>
          </p:nvSpPr>
          <p:spPr bwMode="auto">
            <a:xfrm>
              <a:off x="4656"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11437" name="Text Box 77"/>
            <p:cNvSpPr txBox="1">
              <a:spLocks noChangeArrowheads="1"/>
            </p:cNvSpPr>
            <p:nvPr/>
          </p:nvSpPr>
          <p:spPr bwMode="auto">
            <a:xfrm>
              <a:off x="5376"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11438" name="Freeform 78"/>
            <p:cNvSpPr>
              <a:spLocks/>
            </p:cNvSpPr>
            <p:nvPr/>
          </p:nvSpPr>
          <p:spPr bwMode="auto">
            <a:xfrm>
              <a:off x="3456"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11422" name="Text Box 62"/>
            <p:cNvSpPr txBox="1">
              <a:spLocks noChangeArrowheads="1"/>
            </p:cNvSpPr>
            <p:nvPr/>
          </p:nvSpPr>
          <p:spPr bwMode="auto">
            <a:xfrm>
              <a:off x="3696"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5181600" y="285750"/>
            <a:ext cx="3924300" cy="609600"/>
          </a:xfrm>
        </p:spPr>
        <p:txBody>
          <a:bodyPr/>
          <a:lstStyle/>
          <a:p>
            <a:r>
              <a:rPr lang="en-US" dirty="0"/>
              <a:t>Epipolar Geometry</a:t>
            </a:r>
          </a:p>
        </p:txBody>
      </p:sp>
      <p:sp>
        <p:nvSpPr>
          <p:cNvPr id="909315" name="Rectangle 3"/>
          <p:cNvSpPr>
            <a:spLocks noGrp="1" noChangeArrowheads="1"/>
          </p:cNvSpPr>
          <p:nvPr>
            <p:ph type="body" idx="1"/>
          </p:nvPr>
        </p:nvSpPr>
        <p:spPr>
          <a:xfrm>
            <a:off x="0" y="1066800"/>
            <a:ext cx="4495800" cy="5181600"/>
          </a:xfrm>
          <a:noFill/>
          <a:ln/>
        </p:spPr>
        <p:txBody>
          <a:bodyPr/>
          <a:lstStyle/>
          <a:p>
            <a:pPr>
              <a:lnSpc>
                <a:spcPct val="90000"/>
              </a:lnSpc>
            </a:pPr>
            <a:r>
              <a:rPr lang="en-US" sz="2000" dirty="0"/>
              <a:t>Notations</a:t>
            </a:r>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r>
              <a:rPr lang="en-US" sz="2600" dirty="0"/>
              <a:t> </a:t>
            </a:r>
          </a:p>
          <a:p>
            <a:pPr lvl="2">
              <a:lnSpc>
                <a:spcPct val="90000"/>
              </a:lnSpc>
            </a:pPr>
            <a:r>
              <a:rPr lang="en-US" sz="1800" dirty="0"/>
              <a:t>Vectors of the same 3-D point P, in the left and right camera coordinate systems respectively</a:t>
            </a:r>
          </a:p>
          <a:p>
            <a:pPr lvl="1">
              <a:lnSpc>
                <a:spcPct val="90000"/>
              </a:lnSpc>
            </a:pPr>
            <a:r>
              <a:rPr lang="en-US" dirty="0"/>
              <a:t>Extrinsic Parameters</a:t>
            </a:r>
          </a:p>
          <a:p>
            <a:pPr lvl="2">
              <a:lnSpc>
                <a:spcPct val="90000"/>
              </a:lnSpc>
            </a:pPr>
            <a:r>
              <a:rPr lang="en-US" sz="1800" dirty="0"/>
              <a:t>Translation Vector T = (O</a:t>
            </a:r>
            <a:r>
              <a:rPr lang="en-US" sz="1800" baseline="-25000" dirty="0"/>
              <a:t>r</a:t>
            </a:r>
            <a:r>
              <a:rPr lang="en-US" sz="1800" dirty="0"/>
              <a:t>-</a:t>
            </a:r>
            <a:r>
              <a:rPr lang="en-US" sz="1800" dirty="0" err="1"/>
              <a:t>O</a:t>
            </a:r>
            <a:r>
              <a:rPr lang="en-US" sz="1800" baseline="-25000" dirty="0" err="1"/>
              <a:t>l</a:t>
            </a:r>
            <a:r>
              <a:rPr lang="en-US" sz="1800" dirty="0"/>
              <a:t>) </a:t>
            </a:r>
          </a:p>
          <a:p>
            <a:pPr lvl="2">
              <a:lnSpc>
                <a:spcPct val="90000"/>
              </a:lnSpc>
            </a:pPr>
            <a:r>
              <a:rPr lang="en-US" sz="1800" dirty="0"/>
              <a:t>Rotation Matrix R</a:t>
            </a:r>
          </a:p>
          <a:p>
            <a:pPr lvl="2">
              <a:lnSpc>
                <a:spcPct val="90000"/>
              </a:lnSpc>
            </a:pPr>
            <a:endParaRPr lang="en-US" sz="1800" dirty="0"/>
          </a:p>
          <a:p>
            <a:pPr lvl="2">
              <a:lnSpc>
                <a:spcPct val="90000"/>
              </a:lnSpc>
            </a:pPr>
            <a:endParaRPr lang="en-US" sz="1800" dirty="0"/>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p>
          <a:p>
            <a:pPr lvl="2">
              <a:lnSpc>
                <a:spcPct val="90000"/>
              </a:lnSpc>
            </a:pPr>
            <a:r>
              <a:rPr lang="en-US" sz="1800" dirty="0"/>
              <a:t>Projections of P on the left and right image plane respectively</a:t>
            </a:r>
          </a:p>
          <a:p>
            <a:pPr lvl="2">
              <a:lnSpc>
                <a:spcPct val="90000"/>
              </a:lnSpc>
            </a:pPr>
            <a:r>
              <a:rPr lang="en-US" sz="1800" dirty="0"/>
              <a:t>For all image points,  we have </a:t>
            </a:r>
            <a:r>
              <a:rPr lang="en-US" sz="1800" dirty="0" err="1"/>
              <a:t>z</a:t>
            </a:r>
            <a:r>
              <a:rPr lang="en-US" sz="1800" baseline="-25000" dirty="0" err="1"/>
              <a:t>l</a:t>
            </a:r>
            <a:r>
              <a:rPr lang="en-US" sz="1800" dirty="0"/>
              <a:t>=f</a:t>
            </a:r>
            <a:r>
              <a:rPr lang="en-US" sz="1800" baseline="-25000" dirty="0"/>
              <a:t>l</a:t>
            </a:r>
            <a:r>
              <a:rPr lang="en-US" sz="1800" dirty="0"/>
              <a:t>, </a:t>
            </a:r>
            <a:r>
              <a:rPr lang="en-US" sz="1800" dirty="0" err="1"/>
              <a:t>z</a:t>
            </a:r>
            <a:r>
              <a:rPr lang="en-US" sz="1800" baseline="-25000" dirty="0" err="1"/>
              <a:t>r</a:t>
            </a:r>
            <a:r>
              <a:rPr lang="en-US" sz="1800" dirty="0"/>
              <a:t>=</a:t>
            </a:r>
            <a:r>
              <a:rPr lang="en-US" sz="1800" dirty="0" err="1"/>
              <a:t>f</a:t>
            </a:r>
            <a:r>
              <a:rPr lang="en-US" sz="1800" baseline="-25000" dirty="0" err="1"/>
              <a:t>r</a:t>
            </a:r>
            <a:endParaRPr lang="en-US" sz="1800" baseline="-25000" dirty="0"/>
          </a:p>
        </p:txBody>
      </p:sp>
      <p:graphicFrame>
        <p:nvGraphicFramePr>
          <p:cNvPr id="909316" name="Object 4"/>
          <p:cNvGraphicFramePr>
            <a:graphicFrameLocks noChangeAspect="1"/>
          </p:cNvGraphicFramePr>
          <p:nvPr/>
        </p:nvGraphicFramePr>
        <p:xfrm>
          <a:off x="1676400" y="3962400"/>
          <a:ext cx="1916113" cy="441325"/>
        </p:xfrm>
        <a:graphic>
          <a:graphicData uri="http://schemas.openxmlformats.org/presentationml/2006/ole">
            <mc:AlternateContent xmlns:mc="http://schemas.openxmlformats.org/markup-compatibility/2006">
              <mc:Choice xmlns:v="urn:schemas-microsoft-com:vml" Requires="v">
                <p:oleObj spid="_x0000_s909592" name="Equation" r:id="rId4" imgW="939600" imgH="215640" progId="Equation.3">
                  <p:embed/>
                </p:oleObj>
              </mc:Choice>
              <mc:Fallback>
                <p:oleObj name="Equation" r:id="rId4" imgW="93960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62400"/>
                        <a:ext cx="1916113" cy="441325"/>
                      </a:xfrm>
                      <a:prstGeom prst="rect">
                        <a:avLst/>
                      </a:prstGeom>
                      <a:solidFill>
                        <a:srgbClr val="FF99CC"/>
                      </a:solidFill>
                    </p:spPr>
                  </p:pic>
                </p:oleObj>
              </mc:Fallback>
            </mc:AlternateContent>
          </a:graphicData>
        </a:graphic>
      </p:graphicFrame>
      <p:graphicFrame>
        <p:nvGraphicFramePr>
          <p:cNvPr id="909317" name="Object 5"/>
          <p:cNvGraphicFramePr>
            <a:graphicFrameLocks noChangeAspect="1"/>
          </p:cNvGraphicFramePr>
          <p:nvPr>
            <p:extLst>
              <p:ext uri="{D42A27DB-BD31-4B8C-83A1-F6EECF244321}">
                <p14:modId xmlns:p14="http://schemas.microsoft.com/office/powerpoint/2010/main" val="1056118028"/>
              </p:ext>
            </p:extLst>
          </p:nvPr>
        </p:nvGraphicFramePr>
        <p:xfrm>
          <a:off x="4724400" y="5181600"/>
          <a:ext cx="1371886" cy="955675"/>
        </p:xfrm>
        <a:graphic>
          <a:graphicData uri="http://schemas.openxmlformats.org/presentationml/2006/ole">
            <mc:AlternateContent xmlns:mc="http://schemas.openxmlformats.org/markup-compatibility/2006">
              <mc:Choice xmlns:v="urn:schemas-microsoft-com:vml" Requires="v">
                <p:oleObj spid="_x0000_s909593" name="Equation" r:id="rId6" imgW="711000" imgH="495000" progId="Equation.3">
                  <p:embed/>
                </p:oleObj>
              </mc:Choice>
              <mc:Fallback>
                <p:oleObj name="Equation" r:id="rId6" imgW="711000" imgH="4950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5181600"/>
                        <a:ext cx="1371886" cy="955675"/>
                      </a:xfrm>
                      <a:prstGeom prst="rect">
                        <a:avLst/>
                      </a:prstGeom>
                      <a:solidFill>
                        <a:srgbClr val="FF99CC"/>
                      </a:solidFill>
                    </p:spPr>
                  </p:pic>
                </p:oleObj>
              </mc:Fallback>
            </mc:AlternateContent>
          </a:graphicData>
        </a:graphic>
      </p:graphicFrame>
      <p:graphicFrame>
        <p:nvGraphicFramePr>
          <p:cNvPr id="909318" name="Object 6"/>
          <p:cNvGraphicFramePr>
            <a:graphicFrameLocks noChangeAspect="1"/>
          </p:cNvGraphicFramePr>
          <p:nvPr>
            <p:extLst>
              <p:ext uri="{D42A27DB-BD31-4B8C-83A1-F6EECF244321}">
                <p14:modId xmlns:p14="http://schemas.microsoft.com/office/powerpoint/2010/main" val="637220436"/>
              </p:ext>
            </p:extLst>
          </p:nvPr>
        </p:nvGraphicFramePr>
        <p:xfrm>
          <a:off x="6629400" y="5257800"/>
          <a:ext cx="1447800" cy="865187"/>
        </p:xfrm>
        <a:graphic>
          <a:graphicData uri="http://schemas.openxmlformats.org/presentationml/2006/ole">
            <mc:AlternateContent xmlns:mc="http://schemas.openxmlformats.org/markup-compatibility/2006">
              <mc:Choice xmlns:v="urn:schemas-microsoft-com:vml" Requires="v">
                <p:oleObj spid="_x0000_s909594" name="Equation" r:id="rId8" imgW="723600" imgH="431640" progId="Equation.3">
                  <p:embed/>
                </p:oleObj>
              </mc:Choice>
              <mc:Fallback>
                <p:oleObj name="Equation" r:id="rId8" imgW="723600" imgH="431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5257800"/>
                        <a:ext cx="1447800" cy="865187"/>
                      </a:xfrm>
                      <a:prstGeom prst="rect">
                        <a:avLst/>
                      </a:prstGeom>
                      <a:solidFill>
                        <a:srgbClr val="FF99CC"/>
                      </a:solidFill>
                    </p:spPr>
                  </p:pic>
                </p:oleObj>
              </mc:Fallback>
            </mc:AlternateContent>
          </a:graphicData>
        </a:graphic>
      </p:graphicFrame>
      <p:grpSp>
        <p:nvGrpSpPr>
          <p:cNvPr id="909381" name="Group 69"/>
          <p:cNvGrpSpPr>
            <a:grpSpLocks/>
          </p:cNvGrpSpPr>
          <p:nvPr/>
        </p:nvGrpSpPr>
        <p:grpSpPr bwMode="auto">
          <a:xfrm>
            <a:off x="4114800" y="914400"/>
            <a:ext cx="5105400" cy="3897313"/>
            <a:chOff x="2544" y="576"/>
            <a:chExt cx="3216" cy="2455"/>
          </a:xfrm>
        </p:grpSpPr>
        <p:sp>
          <p:nvSpPr>
            <p:cNvPr id="909320" name="Freeform 8"/>
            <p:cNvSpPr>
              <a:spLocks/>
            </p:cNvSpPr>
            <p:nvPr/>
          </p:nvSpPr>
          <p:spPr bwMode="auto">
            <a:xfrm>
              <a:off x="3081" y="1878"/>
              <a:ext cx="825" cy="795"/>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1" name="Freeform 9"/>
            <p:cNvSpPr>
              <a:spLocks/>
            </p:cNvSpPr>
            <p:nvPr/>
          </p:nvSpPr>
          <p:spPr bwMode="auto">
            <a:xfrm>
              <a:off x="4589" y="1872"/>
              <a:ext cx="750" cy="801"/>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2" name="Freeform 10"/>
            <p:cNvSpPr>
              <a:spLocks/>
            </p:cNvSpPr>
            <p:nvPr/>
          </p:nvSpPr>
          <p:spPr bwMode="auto">
            <a:xfrm>
              <a:off x="4308" y="788"/>
              <a:ext cx="61" cy="59"/>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09323" name="Freeform 11"/>
            <p:cNvSpPr>
              <a:spLocks/>
            </p:cNvSpPr>
            <p:nvPr/>
          </p:nvSpPr>
          <p:spPr bwMode="auto">
            <a:xfrm>
              <a:off x="4315" y="835"/>
              <a:ext cx="26" cy="17"/>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09324" name="Freeform 12"/>
            <p:cNvSpPr>
              <a:spLocks/>
            </p:cNvSpPr>
            <p:nvPr/>
          </p:nvSpPr>
          <p:spPr bwMode="auto">
            <a:xfrm>
              <a:off x="4300" y="818"/>
              <a:ext cx="21" cy="23"/>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5" name="Freeform 13"/>
            <p:cNvSpPr>
              <a:spLocks/>
            </p:cNvSpPr>
            <p:nvPr/>
          </p:nvSpPr>
          <p:spPr bwMode="auto">
            <a:xfrm>
              <a:off x="4300" y="794"/>
              <a:ext cx="21" cy="24"/>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26" name="Freeform 14"/>
            <p:cNvSpPr>
              <a:spLocks/>
            </p:cNvSpPr>
            <p:nvPr/>
          </p:nvSpPr>
          <p:spPr bwMode="auto">
            <a:xfrm>
              <a:off x="4308" y="783"/>
              <a:ext cx="33" cy="18"/>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27" name="Freeform 15"/>
            <p:cNvSpPr>
              <a:spLocks/>
            </p:cNvSpPr>
            <p:nvPr/>
          </p:nvSpPr>
          <p:spPr bwMode="auto">
            <a:xfrm>
              <a:off x="5123" y="2011"/>
              <a:ext cx="61" cy="47"/>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8" name="Freeform 16"/>
            <p:cNvSpPr>
              <a:spLocks/>
            </p:cNvSpPr>
            <p:nvPr/>
          </p:nvSpPr>
          <p:spPr bwMode="auto">
            <a:xfrm>
              <a:off x="5170" y="2034"/>
              <a:ext cx="21" cy="18"/>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29" name="Freeform 17"/>
            <p:cNvSpPr>
              <a:spLocks/>
            </p:cNvSpPr>
            <p:nvPr/>
          </p:nvSpPr>
          <p:spPr bwMode="auto">
            <a:xfrm>
              <a:off x="5150" y="2045"/>
              <a:ext cx="27" cy="18"/>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09330" name="Freeform 18"/>
            <p:cNvSpPr>
              <a:spLocks/>
            </p:cNvSpPr>
            <p:nvPr/>
          </p:nvSpPr>
          <p:spPr bwMode="auto">
            <a:xfrm>
              <a:off x="5130" y="2045"/>
              <a:ext cx="27" cy="18"/>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1" name="Freeform 19"/>
            <p:cNvSpPr>
              <a:spLocks/>
            </p:cNvSpPr>
            <p:nvPr/>
          </p:nvSpPr>
          <p:spPr bwMode="auto">
            <a:xfrm>
              <a:off x="5117" y="2034"/>
              <a:ext cx="20" cy="18"/>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2" name="Freeform 20"/>
            <p:cNvSpPr>
              <a:spLocks/>
            </p:cNvSpPr>
            <p:nvPr/>
          </p:nvSpPr>
          <p:spPr bwMode="auto">
            <a:xfrm>
              <a:off x="5117" y="2017"/>
              <a:ext cx="20" cy="17"/>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3" name="Freeform 21"/>
            <p:cNvSpPr>
              <a:spLocks/>
            </p:cNvSpPr>
            <p:nvPr/>
          </p:nvSpPr>
          <p:spPr bwMode="auto">
            <a:xfrm>
              <a:off x="5130" y="2005"/>
              <a:ext cx="27" cy="18"/>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09334" name="Freeform 22"/>
            <p:cNvSpPr>
              <a:spLocks/>
            </p:cNvSpPr>
            <p:nvPr/>
          </p:nvSpPr>
          <p:spPr bwMode="auto">
            <a:xfrm>
              <a:off x="5150" y="2005"/>
              <a:ext cx="27" cy="18"/>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35" name="Freeform 23"/>
            <p:cNvSpPr>
              <a:spLocks/>
            </p:cNvSpPr>
            <p:nvPr/>
          </p:nvSpPr>
          <p:spPr bwMode="auto">
            <a:xfrm>
              <a:off x="5170" y="2011"/>
              <a:ext cx="21" cy="23"/>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6" name="Freeform 24"/>
            <p:cNvSpPr>
              <a:spLocks/>
            </p:cNvSpPr>
            <p:nvPr/>
          </p:nvSpPr>
          <p:spPr bwMode="auto">
            <a:xfrm>
              <a:off x="5170" y="2034"/>
              <a:ext cx="21" cy="18"/>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37" name="Freeform 25"/>
            <p:cNvSpPr>
              <a:spLocks/>
            </p:cNvSpPr>
            <p:nvPr/>
          </p:nvSpPr>
          <p:spPr bwMode="auto">
            <a:xfrm>
              <a:off x="3289" y="2034"/>
              <a:ext cx="61" cy="53"/>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38" name="Freeform 26"/>
            <p:cNvSpPr>
              <a:spLocks/>
            </p:cNvSpPr>
            <p:nvPr/>
          </p:nvSpPr>
          <p:spPr bwMode="auto">
            <a:xfrm>
              <a:off x="3337" y="2058"/>
              <a:ext cx="20" cy="22"/>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9" name="Freeform 27"/>
            <p:cNvSpPr>
              <a:spLocks/>
            </p:cNvSpPr>
            <p:nvPr/>
          </p:nvSpPr>
          <p:spPr bwMode="auto">
            <a:xfrm>
              <a:off x="3317" y="2075"/>
              <a:ext cx="26" cy="12"/>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09340" name="Freeform 28"/>
            <p:cNvSpPr>
              <a:spLocks/>
            </p:cNvSpPr>
            <p:nvPr/>
          </p:nvSpPr>
          <p:spPr bwMode="auto">
            <a:xfrm>
              <a:off x="3296" y="2075"/>
              <a:ext cx="28" cy="17"/>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09341" name="Freeform 29"/>
            <p:cNvSpPr>
              <a:spLocks/>
            </p:cNvSpPr>
            <p:nvPr/>
          </p:nvSpPr>
          <p:spPr bwMode="auto">
            <a:xfrm>
              <a:off x="3283" y="2058"/>
              <a:ext cx="20" cy="22"/>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09342" name="Freeform 30"/>
            <p:cNvSpPr>
              <a:spLocks/>
            </p:cNvSpPr>
            <p:nvPr/>
          </p:nvSpPr>
          <p:spPr bwMode="auto">
            <a:xfrm>
              <a:off x="3283" y="2040"/>
              <a:ext cx="20" cy="23"/>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43" name="Freeform 31"/>
            <p:cNvSpPr>
              <a:spLocks/>
            </p:cNvSpPr>
            <p:nvPr/>
          </p:nvSpPr>
          <p:spPr bwMode="auto">
            <a:xfrm>
              <a:off x="3296" y="2029"/>
              <a:ext cx="28" cy="16"/>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44" name="Freeform 32"/>
            <p:cNvSpPr>
              <a:spLocks/>
            </p:cNvSpPr>
            <p:nvPr/>
          </p:nvSpPr>
          <p:spPr bwMode="auto">
            <a:xfrm>
              <a:off x="3317" y="2029"/>
              <a:ext cx="26" cy="16"/>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45" name="Freeform 33"/>
            <p:cNvSpPr>
              <a:spLocks/>
            </p:cNvSpPr>
            <p:nvPr/>
          </p:nvSpPr>
          <p:spPr bwMode="auto">
            <a:xfrm>
              <a:off x="3337" y="2034"/>
              <a:ext cx="20" cy="29"/>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09346" name="Freeform 34"/>
            <p:cNvSpPr>
              <a:spLocks/>
            </p:cNvSpPr>
            <p:nvPr/>
          </p:nvSpPr>
          <p:spPr bwMode="auto">
            <a:xfrm>
              <a:off x="3337" y="2058"/>
              <a:ext cx="20" cy="22"/>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47" name="Rectangle 35"/>
            <p:cNvSpPr>
              <a:spLocks noChangeArrowheads="1"/>
            </p:cNvSpPr>
            <p:nvPr/>
          </p:nvSpPr>
          <p:spPr bwMode="auto">
            <a:xfrm>
              <a:off x="3120" y="1919"/>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48" name="Rectangle 36"/>
            <p:cNvSpPr>
              <a:spLocks noChangeArrowheads="1"/>
            </p:cNvSpPr>
            <p:nvPr/>
          </p:nvSpPr>
          <p:spPr bwMode="auto">
            <a:xfrm>
              <a:off x="3209" y="1989"/>
              <a:ext cx="37"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09349" name="Rectangle 37"/>
            <p:cNvSpPr>
              <a:spLocks noChangeArrowheads="1"/>
            </p:cNvSpPr>
            <p:nvPr/>
          </p:nvSpPr>
          <p:spPr bwMode="auto">
            <a:xfrm>
              <a:off x="5196" y="1913"/>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50" name="Rectangle 38"/>
            <p:cNvSpPr>
              <a:spLocks noChangeArrowheads="1"/>
            </p:cNvSpPr>
            <p:nvPr/>
          </p:nvSpPr>
          <p:spPr bwMode="auto">
            <a:xfrm>
              <a:off x="5277" y="198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09351" name="Text Box 39"/>
            <p:cNvSpPr txBox="1">
              <a:spLocks noChangeArrowheads="1"/>
            </p:cNvSpPr>
            <p:nvPr/>
          </p:nvSpPr>
          <p:spPr bwMode="auto">
            <a:xfrm>
              <a:off x="4248"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09352" name="Oval 40"/>
            <p:cNvSpPr>
              <a:spLocks noChangeArrowheads="1"/>
            </p:cNvSpPr>
            <p:nvPr/>
          </p:nvSpPr>
          <p:spPr bwMode="auto">
            <a:xfrm>
              <a:off x="2882" y="2505"/>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3" name="Oval 41"/>
            <p:cNvSpPr>
              <a:spLocks noChangeArrowheads="1"/>
            </p:cNvSpPr>
            <p:nvPr/>
          </p:nvSpPr>
          <p:spPr bwMode="auto">
            <a:xfrm>
              <a:off x="5441" y="2509"/>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4" name="Oval 42"/>
            <p:cNvSpPr>
              <a:spLocks noChangeArrowheads="1"/>
            </p:cNvSpPr>
            <p:nvPr/>
          </p:nvSpPr>
          <p:spPr bwMode="auto">
            <a:xfrm>
              <a:off x="4296" y="786"/>
              <a:ext cx="98"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5" name="Line 43"/>
            <p:cNvSpPr>
              <a:spLocks noChangeShapeType="1"/>
            </p:cNvSpPr>
            <p:nvPr/>
          </p:nvSpPr>
          <p:spPr bwMode="auto">
            <a:xfrm flipH="1" flipV="1">
              <a:off x="2688" y="2352"/>
              <a:ext cx="242" cy="195"/>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6" name="Line 44"/>
            <p:cNvSpPr>
              <a:spLocks noChangeShapeType="1"/>
            </p:cNvSpPr>
            <p:nvPr/>
          </p:nvSpPr>
          <p:spPr bwMode="auto">
            <a:xfrm flipH="1">
              <a:off x="4931" y="2547"/>
              <a:ext cx="536" cy="293"/>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7" name="Line 45"/>
            <p:cNvSpPr>
              <a:spLocks noChangeShapeType="1"/>
            </p:cNvSpPr>
            <p:nvPr/>
          </p:nvSpPr>
          <p:spPr bwMode="auto">
            <a:xfrm flipV="1">
              <a:off x="2930" y="846"/>
              <a:ext cx="1407" cy="1701"/>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8" name="Line 46"/>
            <p:cNvSpPr>
              <a:spLocks noChangeShapeType="1"/>
            </p:cNvSpPr>
            <p:nvPr/>
          </p:nvSpPr>
          <p:spPr bwMode="auto">
            <a:xfrm flipH="1" flipV="1">
              <a:off x="4350" y="813"/>
              <a:ext cx="1117" cy="1734"/>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9" name="Line 47"/>
            <p:cNvSpPr>
              <a:spLocks noChangeShapeType="1"/>
            </p:cNvSpPr>
            <p:nvPr/>
          </p:nvSpPr>
          <p:spPr bwMode="auto">
            <a:xfrm flipV="1">
              <a:off x="2921" y="2086"/>
              <a:ext cx="400" cy="470"/>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0" name="Line 48"/>
            <p:cNvSpPr>
              <a:spLocks noChangeShapeType="1"/>
            </p:cNvSpPr>
            <p:nvPr/>
          </p:nvSpPr>
          <p:spPr bwMode="auto">
            <a:xfrm flipV="1">
              <a:off x="3411" y="849"/>
              <a:ext cx="917" cy="112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1" name="Line 49"/>
            <p:cNvSpPr>
              <a:spLocks noChangeShapeType="1"/>
            </p:cNvSpPr>
            <p:nvPr/>
          </p:nvSpPr>
          <p:spPr bwMode="auto">
            <a:xfrm flipH="1" flipV="1">
              <a:off x="5175" y="2086"/>
              <a:ext cx="292"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2" name="Line 50"/>
            <p:cNvSpPr>
              <a:spLocks noChangeShapeType="1"/>
            </p:cNvSpPr>
            <p:nvPr/>
          </p:nvSpPr>
          <p:spPr bwMode="auto">
            <a:xfrm flipH="1" flipV="1">
              <a:off x="4378" y="855"/>
              <a:ext cx="696" cy="110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3" name="Text Box 51"/>
            <p:cNvSpPr txBox="1">
              <a:spLocks noChangeArrowheads="1"/>
            </p:cNvSpPr>
            <p:nvPr/>
          </p:nvSpPr>
          <p:spPr bwMode="auto">
            <a:xfrm>
              <a:off x="2882" y="2588"/>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09364" name="Text Box 52"/>
            <p:cNvSpPr txBox="1">
              <a:spLocks noChangeArrowheads="1"/>
            </p:cNvSpPr>
            <p:nvPr/>
          </p:nvSpPr>
          <p:spPr bwMode="auto">
            <a:xfrm>
              <a:off x="5320" y="2632"/>
              <a:ext cx="34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09365" name="Text Box 53"/>
            <p:cNvSpPr txBox="1">
              <a:spLocks noChangeArrowheads="1"/>
            </p:cNvSpPr>
            <p:nvPr/>
          </p:nvSpPr>
          <p:spPr bwMode="auto">
            <a:xfrm>
              <a:off x="2544" y="2400"/>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09366" name="Text Box 54"/>
            <p:cNvSpPr txBox="1">
              <a:spLocks noChangeArrowheads="1"/>
            </p:cNvSpPr>
            <p:nvPr/>
          </p:nvSpPr>
          <p:spPr bwMode="auto">
            <a:xfrm>
              <a:off x="4784" y="2799"/>
              <a:ext cx="3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09367" name="Text Box 55"/>
            <p:cNvSpPr txBox="1">
              <a:spLocks noChangeArrowheads="1"/>
            </p:cNvSpPr>
            <p:nvPr/>
          </p:nvSpPr>
          <p:spPr bwMode="auto">
            <a:xfrm>
              <a:off x="385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09368" name="Text Box 56"/>
            <p:cNvSpPr txBox="1">
              <a:spLocks noChangeArrowheads="1"/>
            </p:cNvSpPr>
            <p:nvPr/>
          </p:nvSpPr>
          <p:spPr bwMode="auto">
            <a:xfrm>
              <a:off x="463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09369" name="Line 57"/>
            <p:cNvSpPr>
              <a:spLocks noChangeShapeType="1"/>
            </p:cNvSpPr>
            <p:nvPr/>
          </p:nvSpPr>
          <p:spPr bwMode="auto">
            <a:xfrm flipV="1">
              <a:off x="2930" y="2301"/>
              <a:ext cx="464" cy="24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0" name="Line 58"/>
            <p:cNvSpPr>
              <a:spLocks noChangeShapeType="1"/>
            </p:cNvSpPr>
            <p:nvPr/>
          </p:nvSpPr>
          <p:spPr bwMode="auto">
            <a:xfrm flipV="1">
              <a:off x="2930" y="2170"/>
              <a:ext cx="49" cy="377"/>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1" name="Line 59"/>
            <p:cNvSpPr>
              <a:spLocks noChangeShapeType="1"/>
            </p:cNvSpPr>
            <p:nvPr/>
          </p:nvSpPr>
          <p:spPr bwMode="auto">
            <a:xfrm flipH="1" flipV="1">
              <a:off x="4979" y="2295"/>
              <a:ext cx="512" cy="27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2" name="Line 60"/>
            <p:cNvSpPr>
              <a:spLocks noChangeShapeType="1"/>
            </p:cNvSpPr>
            <p:nvPr/>
          </p:nvSpPr>
          <p:spPr bwMode="auto">
            <a:xfrm flipV="1">
              <a:off x="5467" y="2086"/>
              <a:ext cx="49"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3" name="Text Box 61"/>
            <p:cNvSpPr txBox="1">
              <a:spLocks noChangeArrowheads="1"/>
            </p:cNvSpPr>
            <p:nvPr/>
          </p:nvSpPr>
          <p:spPr bwMode="auto">
            <a:xfrm>
              <a:off x="3126" y="2421"/>
              <a:ext cx="2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09374" name="Text Box 62"/>
            <p:cNvSpPr txBox="1">
              <a:spLocks noChangeArrowheads="1"/>
            </p:cNvSpPr>
            <p:nvPr/>
          </p:nvSpPr>
          <p:spPr bwMode="auto">
            <a:xfrm>
              <a:off x="5127" y="2421"/>
              <a:ext cx="2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f</a:t>
              </a:r>
              <a:r>
                <a:rPr lang="en-US" baseline="-25000" dirty="0" err="1">
                  <a:solidFill>
                    <a:schemeClr val="bg2"/>
                  </a:solidFill>
                </a:rPr>
                <a:t>r</a:t>
              </a:r>
              <a:endParaRPr lang="en-US" baseline="-25000" dirty="0">
                <a:solidFill>
                  <a:schemeClr val="bg2"/>
                </a:solidFill>
              </a:endParaRPr>
            </a:p>
          </p:txBody>
        </p:sp>
        <p:sp>
          <p:nvSpPr>
            <p:cNvPr id="909375" name="Text Box 63"/>
            <p:cNvSpPr txBox="1">
              <a:spLocks noChangeArrowheads="1"/>
            </p:cNvSpPr>
            <p:nvPr/>
          </p:nvSpPr>
          <p:spPr bwMode="auto">
            <a:xfrm>
              <a:off x="3467" y="2253"/>
              <a:ext cx="245"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09376" name="Text Box 64"/>
            <p:cNvSpPr txBox="1">
              <a:spLocks noChangeArrowheads="1"/>
            </p:cNvSpPr>
            <p:nvPr/>
          </p:nvSpPr>
          <p:spPr bwMode="auto">
            <a:xfrm>
              <a:off x="2784" y="2045"/>
              <a:ext cx="2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09377" name="Text Box 65"/>
            <p:cNvSpPr txBox="1">
              <a:spLocks noChangeArrowheads="1"/>
            </p:cNvSpPr>
            <p:nvPr/>
          </p:nvSpPr>
          <p:spPr bwMode="auto">
            <a:xfrm>
              <a:off x="4686" y="2253"/>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09378" name="Text Box 66"/>
            <p:cNvSpPr txBox="1">
              <a:spLocks noChangeArrowheads="1"/>
            </p:cNvSpPr>
            <p:nvPr/>
          </p:nvSpPr>
          <p:spPr bwMode="auto">
            <a:xfrm>
              <a:off x="5420" y="1875"/>
              <a:ext cx="340"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09379" name="Freeform 67"/>
            <p:cNvSpPr>
              <a:spLocks/>
            </p:cNvSpPr>
            <p:nvPr/>
          </p:nvSpPr>
          <p:spPr bwMode="auto">
            <a:xfrm>
              <a:off x="3408" y="2832"/>
              <a:ext cx="1121" cy="91"/>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09380" name="Text Box 68"/>
            <p:cNvSpPr txBox="1">
              <a:spLocks noChangeArrowheads="1"/>
            </p:cNvSpPr>
            <p:nvPr/>
          </p:nvSpPr>
          <p:spPr bwMode="auto">
            <a:xfrm>
              <a:off x="3840" y="2784"/>
              <a:ext cx="487"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Stereo Vision</a:t>
            </a:r>
          </a:p>
        </p:txBody>
      </p:sp>
      <p:sp>
        <p:nvSpPr>
          <p:cNvPr id="668676" name="Rectangle 4"/>
          <p:cNvSpPr>
            <a:spLocks noGrp="1" noChangeArrowheads="1"/>
          </p:cNvSpPr>
          <p:nvPr>
            <p:ph type="body" idx="1"/>
          </p:nvPr>
        </p:nvSpPr>
        <p:spPr>
          <a:xfrm>
            <a:off x="609600" y="1219200"/>
            <a:ext cx="7848600" cy="5105400"/>
          </a:xfrm>
          <a:noFill/>
          <a:ln/>
        </p:spPr>
        <p:txBody>
          <a:bodyPr/>
          <a:lstStyle/>
          <a:p>
            <a:pPr>
              <a:lnSpc>
                <a:spcPct val="90000"/>
              </a:lnSpc>
            </a:pPr>
            <a:r>
              <a:rPr lang="en-US" dirty="0"/>
              <a:t>Problem</a:t>
            </a:r>
          </a:p>
          <a:p>
            <a:pPr lvl="1">
              <a:lnSpc>
                <a:spcPct val="90000"/>
              </a:lnSpc>
            </a:pPr>
            <a:r>
              <a:rPr lang="en-US" sz="1800" dirty="0"/>
              <a:t>Infer 3D structure of a scene from two or more images taken from different viewpoints</a:t>
            </a:r>
          </a:p>
          <a:p>
            <a:pPr lvl="1">
              <a:lnSpc>
                <a:spcPct val="90000"/>
              </a:lnSpc>
            </a:pP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5181600" y="285750"/>
            <a:ext cx="3924300" cy="609600"/>
          </a:xfrm>
        </p:spPr>
        <p:txBody>
          <a:bodyPr/>
          <a:lstStyle/>
          <a:p>
            <a:r>
              <a:rPr lang="en-US"/>
              <a:t>Epipolar Geometry</a:t>
            </a:r>
          </a:p>
        </p:txBody>
      </p:sp>
      <p:sp>
        <p:nvSpPr>
          <p:cNvPr id="913411" name="Rectangle 3"/>
          <p:cNvSpPr>
            <a:spLocks noGrp="1" noChangeArrowheads="1"/>
          </p:cNvSpPr>
          <p:nvPr>
            <p:ph type="body" idx="1"/>
          </p:nvPr>
        </p:nvSpPr>
        <p:spPr>
          <a:xfrm>
            <a:off x="152400" y="990600"/>
            <a:ext cx="4267200" cy="5562600"/>
          </a:xfrm>
          <a:noFill/>
          <a:ln/>
        </p:spPr>
        <p:txBody>
          <a:bodyPr/>
          <a:lstStyle/>
          <a:p>
            <a:r>
              <a:rPr lang="en-US" sz="2000" dirty="0"/>
              <a:t>Motivation: </a:t>
            </a:r>
            <a:r>
              <a:rPr lang="en-US" sz="2000" dirty="0">
                <a:solidFill>
                  <a:srgbClr val="D82204"/>
                </a:solidFill>
              </a:rPr>
              <a:t>where to search correspondences?</a:t>
            </a:r>
          </a:p>
          <a:p>
            <a:pPr lvl="1"/>
            <a:r>
              <a:rPr lang="en-US" dirty="0"/>
              <a:t>Epipolar Plane</a:t>
            </a:r>
          </a:p>
          <a:p>
            <a:pPr lvl="2"/>
            <a:r>
              <a:rPr lang="en-US" sz="1800" dirty="0"/>
              <a:t>A plane going through point P and the centers of projections (COPs) of the two cameras</a:t>
            </a:r>
          </a:p>
          <a:p>
            <a:pPr lvl="1"/>
            <a:r>
              <a:rPr lang="en-US" dirty="0"/>
              <a:t>Conjugated Epipolar Lines</a:t>
            </a:r>
            <a:r>
              <a:rPr lang="en-US" sz="3300" dirty="0"/>
              <a:t> </a:t>
            </a:r>
          </a:p>
          <a:p>
            <a:pPr lvl="2"/>
            <a:r>
              <a:rPr lang="en-US" sz="1800" dirty="0"/>
              <a:t>Lines where epipolar plane intersects the image planes</a:t>
            </a:r>
          </a:p>
          <a:p>
            <a:pPr lvl="1"/>
            <a:r>
              <a:rPr lang="en-US" dirty="0" err="1"/>
              <a:t>Epipoles</a:t>
            </a:r>
            <a:endParaRPr lang="en-US" dirty="0"/>
          </a:p>
          <a:p>
            <a:pPr lvl="2"/>
            <a:r>
              <a:rPr lang="en-US" sz="1800" dirty="0"/>
              <a:t>The image of the COP of one camera in the other</a:t>
            </a:r>
          </a:p>
          <a:p>
            <a:r>
              <a:rPr lang="en-US" sz="2000" dirty="0"/>
              <a:t>Epipolar Constraint</a:t>
            </a:r>
          </a:p>
          <a:p>
            <a:pPr lvl="1"/>
            <a:r>
              <a:rPr lang="en-US" sz="1800" dirty="0"/>
              <a:t>Corresponding points must lie on conjugated epipolar lines</a:t>
            </a:r>
          </a:p>
        </p:txBody>
      </p:sp>
      <p:grpSp>
        <p:nvGrpSpPr>
          <p:cNvPr id="70" name="Group 69"/>
          <p:cNvGrpSpPr/>
          <p:nvPr/>
        </p:nvGrpSpPr>
        <p:grpSpPr>
          <a:xfrm>
            <a:off x="4572000" y="1143000"/>
            <a:ext cx="4343400" cy="4633913"/>
            <a:chOff x="4572000" y="1143000"/>
            <a:chExt cx="4343400" cy="4633913"/>
          </a:xfrm>
        </p:grpSpPr>
        <p:grpSp>
          <p:nvGrpSpPr>
            <p:cNvPr id="913829" name="Group 421"/>
            <p:cNvGrpSpPr>
              <a:grpSpLocks/>
            </p:cNvGrpSpPr>
            <p:nvPr/>
          </p:nvGrpSpPr>
          <p:grpSpPr bwMode="auto">
            <a:xfrm>
              <a:off x="4572000" y="1143000"/>
              <a:ext cx="4343400" cy="4633913"/>
              <a:chOff x="2880" y="720"/>
              <a:chExt cx="2736" cy="2919"/>
            </a:xfrm>
          </p:grpSpPr>
          <p:grpSp>
            <p:nvGrpSpPr>
              <p:cNvPr id="913814" name="Group 406"/>
              <p:cNvGrpSpPr>
                <a:grpSpLocks/>
              </p:cNvGrpSpPr>
              <p:nvPr/>
            </p:nvGrpSpPr>
            <p:grpSpPr bwMode="auto">
              <a:xfrm>
                <a:off x="2880" y="720"/>
                <a:ext cx="2614" cy="2400"/>
                <a:chOff x="2880" y="720"/>
                <a:chExt cx="2614" cy="2400"/>
              </a:xfrm>
            </p:grpSpPr>
            <p:sp>
              <p:nvSpPr>
                <p:cNvPr id="913423" name="Freeform 1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3449" name="Freeform 41"/>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3482" name="Freeform 74"/>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3485" name="Freeform 77"/>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3486" name="Freeform 78"/>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3487" name="Freeform 79"/>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3488" name="Freeform 80"/>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493" name="Freeform 85"/>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3494" name="Freeform 86"/>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495" name="Freeform 87"/>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3496" name="Freeform 88"/>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7" name="Freeform 89"/>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8" name="Freeform 90"/>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9" name="Freeform 91"/>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3500" name="Freeform 92"/>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501" name="Freeform 93"/>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502" name="Freeform 94"/>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82" name="Freeform 374"/>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3783" name="Freeform 375"/>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784" name="Freeform 376"/>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3785" name="Freeform 377"/>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3786" name="Freeform 378"/>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3787" name="Freeform 379"/>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788" name="Freeform 380"/>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789" name="Freeform 381"/>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790" name="Freeform 382"/>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3791" name="Freeform 383"/>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93" name="Rectangle 385"/>
                <p:cNvSpPr>
                  <a:spLocks noChangeArrowheads="1"/>
                </p:cNvSpPr>
                <p:nvPr/>
              </p:nvSpPr>
              <p:spPr bwMode="auto">
                <a:xfrm>
                  <a:off x="3116" y="2257"/>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4" name="Rectangle 386"/>
                <p:cNvSpPr>
                  <a:spLocks noChangeArrowheads="1"/>
                </p:cNvSpPr>
                <p:nvPr/>
              </p:nvSpPr>
              <p:spPr bwMode="auto">
                <a:xfrm>
                  <a:off x="3202" y="2336"/>
                  <a:ext cx="36" cy="155"/>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3795" name="Rectangle 387"/>
                <p:cNvSpPr>
                  <a:spLocks noChangeArrowheads="1"/>
                </p:cNvSpPr>
                <p:nvPr/>
              </p:nvSpPr>
              <p:spPr bwMode="auto">
                <a:xfrm>
                  <a:off x="5158" y="2250"/>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6" name="Rectangle 388"/>
                <p:cNvSpPr>
                  <a:spLocks noChangeArrowheads="1"/>
                </p:cNvSpPr>
                <p:nvPr/>
              </p:nvSpPr>
              <p:spPr bwMode="auto">
                <a:xfrm>
                  <a:off x="5238" y="2330"/>
                  <a:ext cx="50" cy="155"/>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3414" name="Text Box 6"/>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3797" name="Oval 389"/>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8" name="Oval 390"/>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9" name="Oval 391"/>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802" name="Line 39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1" name="Freeform 393"/>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0" name="Freeform 392"/>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3" name="Line 395"/>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4" name="Line 396"/>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5" name="Line 397"/>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6" name="Line 398"/>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7" name="Line 399"/>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8" name="Line 400"/>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9" name="Line 401"/>
                <p:cNvSpPr>
                  <a:spLocks noChangeShapeType="1"/>
                </p:cNvSpPr>
                <p:nvPr/>
              </p:nvSpPr>
              <p:spPr bwMode="auto">
                <a:xfrm flipH="1" flipV="1">
                  <a:off x="5136" y="2448"/>
                  <a:ext cx="28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0" name="Line 402"/>
                <p:cNvSpPr>
                  <a:spLocks noChangeShapeType="1"/>
                </p:cNvSpPr>
                <p:nvPr/>
              </p:nvSpPr>
              <p:spPr bwMode="auto">
                <a:xfrm flipH="1" flipV="1">
                  <a:off x="4352" y="1039"/>
                  <a:ext cx="685" cy="126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2" name="Line 404"/>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13813" name="Line 405"/>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13815" name="Text Box 407"/>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3816" name="Text Box 408"/>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3817" name="Text Box 409"/>
              <p:cNvSpPr txBox="1">
                <a:spLocks noChangeArrowheads="1"/>
              </p:cNvSpPr>
              <p:nvPr/>
            </p:nvSpPr>
            <p:spPr bwMode="auto">
              <a:xfrm>
                <a:off x="340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l</a:t>
                </a:r>
              </a:p>
            </p:txBody>
          </p:sp>
          <p:sp>
            <p:nvSpPr>
              <p:cNvPr id="913818" name="Text Box 410"/>
              <p:cNvSpPr txBox="1">
                <a:spLocks noChangeArrowheads="1"/>
              </p:cNvSpPr>
              <p:nvPr/>
            </p:nvSpPr>
            <p:spPr bwMode="auto">
              <a:xfrm>
                <a:off x="4656"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r</a:t>
                </a:r>
              </a:p>
            </p:txBody>
          </p:sp>
          <p:sp>
            <p:nvSpPr>
              <p:cNvPr id="913819" name="Text Box 411"/>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3820" name="Text Box 412"/>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3821" name="Text Box 413"/>
              <p:cNvSpPr txBox="1">
                <a:spLocks noChangeArrowheads="1"/>
              </p:cNvSpPr>
              <p:nvPr/>
            </p:nvSpPr>
            <p:spPr bwMode="auto">
              <a:xfrm>
                <a:off x="2880" y="1488"/>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Plane</a:t>
                </a:r>
                <a:endParaRPr lang="en-US" baseline="-25000">
                  <a:solidFill>
                    <a:schemeClr val="bg2"/>
                  </a:solidFill>
                </a:endParaRPr>
              </a:p>
            </p:txBody>
          </p:sp>
          <p:sp>
            <p:nvSpPr>
              <p:cNvPr id="913822" name="Text Box 414"/>
              <p:cNvSpPr txBox="1">
                <a:spLocks noChangeArrowheads="1"/>
              </p:cNvSpPr>
              <p:nvPr/>
            </p:nvSpPr>
            <p:spPr bwMode="auto">
              <a:xfrm>
                <a:off x="3600" y="2064"/>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Lines</a:t>
                </a:r>
                <a:endParaRPr lang="en-US" baseline="-25000">
                  <a:solidFill>
                    <a:schemeClr val="bg2"/>
                  </a:solidFill>
                </a:endParaRPr>
              </a:p>
            </p:txBody>
          </p:sp>
          <p:sp>
            <p:nvSpPr>
              <p:cNvPr id="913823" name="Text Box 415"/>
              <p:cNvSpPr txBox="1">
                <a:spLocks noChangeArrowheads="1"/>
              </p:cNvSpPr>
              <p:nvPr/>
            </p:nvSpPr>
            <p:spPr bwMode="auto">
              <a:xfrm>
                <a:off x="3840" y="3408"/>
                <a:ext cx="8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Epipoles</a:t>
                </a:r>
                <a:endParaRPr lang="en-US" baseline="-25000" dirty="0">
                  <a:solidFill>
                    <a:schemeClr val="bg2"/>
                  </a:solidFill>
                </a:endParaRPr>
              </a:p>
            </p:txBody>
          </p:sp>
          <p:sp>
            <p:nvSpPr>
              <p:cNvPr id="913824" name="Line 41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5" name="Line 41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6" name="Line 41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7" name="Line 41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8" name="Line 42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
          <p:nvSpPr>
            <p:cNvPr id="913830" name="Line 422"/>
            <p:cNvSpPr>
              <a:spLocks noChangeShapeType="1"/>
            </p:cNvSpPr>
            <p:nvPr/>
          </p:nvSpPr>
          <p:spPr bwMode="auto">
            <a:xfrm>
              <a:off x="6400800" y="2286000"/>
              <a:ext cx="2286000" cy="2438400"/>
            </a:xfrm>
            <a:prstGeom prst="line">
              <a:avLst/>
            </a:prstGeom>
            <a:noFill/>
            <a:ln w="12700">
              <a:solidFill>
                <a:srgbClr val="0000FF"/>
              </a:solidFill>
              <a:round/>
              <a:headEnd type="none" w="sm" len="sm"/>
              <a:tailEnd type="none" w="sm" len="sm"/>
            </a:ln>
            <a:effectLst/>
          </p:spPr>
          <p:txBody>
            <a:bodyPr/>
            <a:lstStyle/>
            <a:p>
              <a:endParaRPr lang="en-US"/>
            </a:p>
          </p:txBody>
        </p:sp>
        <p:sp>
          <p:nvSpPr>
            <p:cNvPr id="913831" name="Line 423"/>
            <p:cNvSpPr>
              <a:spLocks noChangeShapeType="1"/>
            </p:cNvSpPr>
            <p:nvPr/>
          </p:nvSpPr>
          <p:spPr bwMode="auto">
            <a:xfrm>
              <a:off x="7239000" y="1143000"/>
              <a:ext cx="1371600" cy="3581400"/>
            </a:xfrm>
            <a:prstGeom prst="line">
              <a:avLst/>
            </a:prstGeom>
            <a:noFill/>
            <a:ln w="12700">
              <a:solidFill>
                <a:srgbClr val="0000FF"/>
              </a:solidFill>
              <a:round/>
              <a:headEnd type="none" w="sm" len="sm"/>
              <a:tailEnd type="none" w="sm" len="sm"/>
            </a:ln>
            <a:effec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15459" name="Rectangle 3"/>
          <p:cNvSpPr>
            <a:spLocks noGrp="1" noChangeArrowheads="1"/>
          </p:cNvSpPr>
          <p:nvPr>
            <p:ph type="body" idx="1"/>
          </p:nvPr>
        </p:nvSpPr>
        <p:spPr>
          <a:xfrm>
            <a:off x="609600" y="1143000"/>
            <a:ext cx="7848600" cy="5181600"/>
          </a:xfrm>
          <a:noFill/>
          <a:ln/>
        </p:spPr>
        <p:txBody>
          <a:bodyPr/>
          <a:lstStyle/>
          <a:p>
            <a:r>
              <a:rPr lang="en-US" dirty="0"/>
              <a:t>Equation of the epipolar plane</a:t>
            </a:r>
          </a:p>
          <a:p>
            <a:pPr lvl="1"/>
            <a:r>
              <a:rPr lang="en-US" dirty="0"/>
              <a:t>Co-planarity condition of vectors P</a:t>
            </a:r>
            <a:r>
              <a:rPr lang="en-US" baseline="-25000" dirty="0"/>
              <a:t>l</a:t>
            </a:r>
            <a:r>
              <a:rPr lang="en-US" dirty="0"/>
              <a:t>, T and P</a:t>
            </a:r>
            <a:r>
              <a:rPr lang="en-US" baseline="-25000" dirty="0"/>
              <a:t>l</a:t>
            </a:r>
            <a:r>
              <a:rPr lang="en-US" dirty="0"/>
              <a:t>-T</a:t>
            </a:r>
          </a:p>
          <a:p>
            <a:pPr lvl="1"/>
            <a:endParaRPr lang="en-US" dirty="0"/>
          </a:p>
          <a:p>
            <a:pPr lvl="1"/>
            <a:endParaRPr lang="en-US" dirty="0"/>
          </a:p>
          <a:p>
            <a:r>
              <a:rPr lang="en-US" dirty="0"/>
              <a:t>Essential Matrix    </a:t>
            </a:r>
            <a:r>
              <a:rPr lang="en-US" dirty="0">
                <a:solidFill>
                  <a:srgbClr val="D82204"/>
                </a:solidFill>
              </a:rPr>
              <a:t>E = RS </a:t>
            </a:r>
          </a:p>
          <a:p>
            <a:pPr lvl="1"/>
            <a:r>
              <a:rPr lang="en-US" dirty="0"/>
              <a:t>3x3 matrix constructed from R and T (extrinsic only)</a:t>
            </a:r>
          </a:p>
          <a:p>
            <a:pPr lvl="2"/>
            <a:r>
              <a:rPr lang="en-US" dirty="0"/>
              <a:t>Rank (E) = 2, two equal nonzero singular values</a:t>
            </a:r>
          </a:p>
        </p:txBody>
      </p:sp>
      <p:graphicFrame>
        <p:nvGraphicFramePr>
          <p:cNvPr id="915460" name="Object 4"/>
          <p:cNvGraphicFramePr>
            <a:graphicFrameLocks noChangeAspect="1"/>
          </p:cNvGraphicFramePr>
          <p:nvPr/>
        </p:nvGraphicFramePr>
        <p:xfrm>
          <a:off x="3048000" y="1981200"/>
          <a:ext cx="2403475" cy="539750"/>
        </p:xfrm>
        <a:graphic>
          <a:graphicData uri="http://schemas.openxmlformats.org/presentationml/2006/ole">
            <mc:AlternateContent xmlns:mc="http://schemas.openxmlformats.org/markup-compatibility/2006">
              <mc:Choice xmlns:v="urn:schemas-microsoft-com:vml" Requires="v">
                <p:oleObj spid="_x0000_s916171" name="Equation" r:id="rId4" imgW="1193760" imgH="266400" progId="Equation.3">
                  <p:embed/>
                </p:oleObj>
              </mc:Choice>
              <mc:Fallback>
                <p:oleObj name="Equation" r:id="rId4" imgW="1193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981200"/>
                        <a:ext cx="2403475" cy="539750"/>
                      </a:xfrm>
                      <a:prstGeom prst="rect">
                        <a:avLst/>
                      </a:prstGeom>
                      <a:solidFill>
                        <a:srgbClr val="FF99CC"/>
                      </a:solidFill>
                    </p:spPr>
                  </p:pic>
                </p:oleObj>
              </mc:Fallback>
            </mc:AlternateContent>
          </a:graphicData>
        </a:graphic>
      </p:graphicFrame>
      <p:graphicFrame>
        <p:nvGraphicFramePr>
          <p:cNvPr id="915461" name="Object 5"/>
          <p:cNvGraphicFramePr>
            <a:graphicFrameLocks noChangeAspect="1"/>
          </p:cNvGraphicFramePr>
          <p:nvPr/>
        </p:nvGraphicFramePr>
        <p:xfrm>
          <a:off x="2895600" y="4191000"/>
          <a:ext cx="2286000" cy="1168400"/>
        </p:xfrm>
        <a:graphic>
          <a:graphicData uri="http://schemas.openxmlformats.org/presentationml/2006/ole">
            <mc:AlternateContent xmlns:mc="http://schemas.openxmlformats.org/markup-compatibility/2006">
              <mc:Choice xmlns:v="urn:schemas-microsoft-com:vml" Requires="v">
                <p:oleObj spid="_x0000_s916172" name="Equation" r:id="rId6" imgW="1485720" imgH="761760" progId="Equation.3">
                  <p:embed/>
                </p:oleObj>
              </mc:Choice>
              <mc:Fallback>
                <p:oleObj name="Equation" r:id="rId6" imgW="1485720" imgH="7617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191000"/>
                        <a:ext cx="2286000" cy="1168400"/>
                      </a:xfrm>
                      <a:prstGeom prst="rect">
                        <a:avLst/>
                      </a:prstGeom>
                      <a:solidFill>
                        <a:srgbClr val="FFFF99"/>
                      </a:solidFill>
                    </p:spPr>
                  </p:pic>
                </p:oleObj>
              </mc:Fallback>
            </mc:AlternateContent>
          </a:graphicData>
        </a:graphic>
      </p:graphicFrame>
      <p:graphicFrame>
        <p:nvGraphicFramePr>
          <p:cNvPr id="915462" name="Object 6"/>
          <p:cNvGraphicFramePr>
            <a:graphicFrameLocks noChangeAspect="1"/>
          </p:cNvGraphicFramePr>
          <p:nvPr/>
        </p:nvGraphicFramePr>
        <p:xfrm>
          <a:off x="457200" y="4191000"/>
          <a:ext cx="2157413" cy="1192213"/>
        </p:xfrm>
        <a:graphic>
          <a:graphicData uri="http://schemas.openxmlformats.org/presentationml/2006/ole">
            <mc:AlternateContent xmlns:mc="http://schemas.openxmlformats.org/markup-compatibility/2006">
              <mc:Choice xmlns:v="urn:schemas-microsoft-com:vml" Requires="v">
                <p:oleObj spid="_x0000_s916173" name="Equation" r:id="rId8" imgW="1282680" imgH="711000" progId="Equation.3">
                  <p:embed/>
                </p:oleObj>
              </mc:Choice>
              <mc:Fallback>
                <p:oleObj name="Equation" r:id="rId8" imgW="1282680" imgH="7110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91000"/>
                        <a:ext cx="2157413" cy="1192213"/>
                      </a:xfrm>
                      <a:prstGeom prst="rect">
                        <a:avLst/>
                      </a:prstGeom>
                      <a:solidFill>
                        <a:srgbClr val="FFFF99"/>
                      </a:solidFill>
                    </p:spPr>
                  </p:pic>
                </p:oleObj>
              </mc:Fallback>
            </mc:AlternateContent>
          </a:graphicData>
        </a:graphic>
      </p:graphicFrame>
      <p:sp>
        <p:nvSpPr>
          <p:cNvPr id="915463" name="Text Box 7"/>
          <p:cNvSpPr txBox="1">
            <a:spLocks noChangeArrowheads="1"/>
          </p:cNvSpPr>
          <p:nvPr/>
        </p:nvSpPr>
        <p:spPr bwMode="auto">
          <a:xfrm>
            <a:off x="685800" y="56388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(R) =3</a:t>
            </a:r>
          </a:p>
        </p:txBody>
      </p:sp>
      <p:sp>
        <p:nvSpPr>
          <p:cNvPr id="915464" name="Text Box 8"/>
          <p:cNvSpPr txBox="1">
            <a:spLocks noChangeArrowheads="1"/>
          </p:cNvSpPr>
          <p:nvPr/>
        </p:nvSpPr>
        <p:spPr bwMode="auto">
          <a:xfrm>
            <a:off x="3048000" y="55626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(S) =2</a:t>
            </a:r>
          </a:p>
        </p:txBody>
      </p:sp>
      <p:graphicFrame>
        <p:nvGraphicFramePr>
          <p:cNvPr id="915465" name="Object 9"/>
          <p:cNvGraphicFramePr>
            <a:graphicFrameLocks noChangeAspect="1"/>
          </p:cNvGraphicFramePr>
          <p:nvPr/>
        </p:nvGraphicFramePr>
        <p:xfrm>
          <a:off x="6781800" y="2133600"/>
          <a:ext cx="1916113" cy="441325"/>
        </p:xfrm>
        <a:graphic>
          <a:graphicData uri="http://schemas.openxmlformats.org/presentationml/2006/ole">
            <mc:AlternateContent xmlns:mc="http://schemas.openxmlformats.org/markup-compatibility/2006">
              <mc:Choice xmlns:v="urn:schemas-microsoft-com:vml" Requires="v">
                <p:oleObj spid="_x0000_s916174" name="Equation" r:id="rId10" imgW="939600" imgH="215640" progId="Equation.3">
                  <p:embed/>
                </p:oleObj>
              </mc:Choice>
              <mc:Fallback>
                <p:oleObj name="Equation" r:id="rId10" imgW="939600" imgH="21564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0" y="2133600"/>
                        <a:ext cx="1916113" cy="441325"/>
                      </a:xfrm>
                      <a:prstGeom prst="rect">
                        <a:avLst/>
                      </a:prstGeom>
                      <a:solidFill>
                        <a:srgbClr val="FFCC99"/>
                      </a:solidFill>
                    </p:spPr>
                  </p:pic>
                </p:oleObj>
              </mc:Fallback>
            </mc:AlternateContent>
          </a:graphicData>
        </a:graphic>
      </p:graphicFrame>
      <p:graphicFrame>
        <p:nvGraphicFramePr>
          <p:cNvPr id="915466" name="Object 10"/>
          <p:cNvGraphicFramePr>
            <a:graphicFrameLocks noChangeAspect="1"/>
          </p:cNvGraphicFramePr>
          <p:nvPr/>
        </p:nvGraphicFramePr>
        <p:xfrm>
          <a:off x="6019800" y="4157663"/>
          <a:ext cx="1812925" cy="649287"/>
        </p:xfrm>
        <a:graphic>
          <a:graphicData uri="http://schemas.openxmlformats.org/presentationml/2006/ole">
            <mc:AlternateContent xmlns:mc="http://schemas.openxmlformats.org/markup-compatibility/2006">
              <mc:Choice xmlns:v="urn:schemas-microsoft-com:vml" Requires="v">
                <p:oleObj spid="_x0000_s916175" name="Equation" r:id="rId12" imgW="749160" imgH="266400" progId="Equation.3">
                  <p:embed/>
                </p:oleObj>
              </mc:Choice>
              <mc:Fallback>
                <p:oleObj name="Equation" r:id="rId12" imgW="749160" imgH="26640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4157663"/>
                        <a:ext cx="1812925" cy="649287"/>
                      </a:xfrm>
                      <a:prstGeom prst="rect">
                        <a:avLst/>
                      </a:prstGeom>
                      <a:solidFill>
                        <a:srgbClr val="FF99CC"/>
                      </a:solidFill>
                    </p:spPr>
                  </p:pic>
                </p:oleObj>
              </mc:Fallback>
            </mc:AlternateContent>
          </a:graphicData>
        </a:graphic>
      </p:graphicFrame>
      <p:graphicFrame>
        <p:nvGraphicFramePr>
          <p:cNvPr id="915467" name="Object 11"/>
          <p:cNvGraphicFramePr>
            <a:graphicFrameLocks noChangeAspect="1"/>
          </p:cNvGraphicFramePr>
          <p:nvPr/>
        </p:nvGraphicFramePr>
        <p:xfrm>
          <a:off x="6172200" y="5867400"/>
          <a:ext cx="1838325" cy="647700"/>
        </p:xfrm>
        <a:graphic>
          <a:graphicData uri="http://schemas.openxmlformats.org/presentationml/2006/ole">
            <mc:AlternateContent xmlns:mc="http://schemas.openxmlformats.org/markup-compatibility/2006">
              <mc:Choice xmlns:v="urn:schemas-microsoft-com:vml" Requires="v">
                <p:oleObj spid="_x0000_s916176" name="Equation" r:id="rId14" imgW="761760" imgH="266400" progId="Equation.3">
                  <p:embed/>
                </p:oleObj>
              </mc:Choice>
              <mc:Fallback>
                <p:oleObj name="Equation" r:id="rId14" imgW="761760" imgH="2664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2200" y="5867400"/>
                        <a:ext cx="1838325" cy="647700"/>
                      </a:xfrm>
                      <a:prstGeom prst="rect">
                        <a:avLst/>
                      </a:prstGeom>
                      <a:solidFill>
                        <a:srgbClr val="FF99CC"/>
                      </a:solidFill>
                    </p:spPr>
                  </p:pic>
                </p:oleObj>
              </mc:Fallback>
            </mc:AlternateContent>
          </a:graphicData>
        </a:graphic>
      </p:graphicFrame>
      <p:sp>
        <p:nvSpPr>
          <p:cNvPr id="915468" name="Freeform 12"/>
          <p:cNvSpPr>
            <a:spLocks/>
          </p:cNvSpPr>
          <p:nvPr/>
        </p:nvSpPr>
        <p:spPr bwMode="auto">
          <a:xfrm>
            <a:off x="5486400" y="2438400"/>
            <a:ext cx="2921000" cy="2057400"/>
          </a:xfrm>
          <a:custGeom>
            <a:avLst/>
            <a:gdLst/>
            <a:ahLst/>
            <a:cxnLst>
              <a:cxn ang="0">
                <a:pos x="0" y="0"/>
              </a:cxn>
              <a:cxn ang="0">
                <a:pos x="1056" y="96"/>
              </a:cxn>
              <a:cxn ang="0">
                <a:pos x="1680" y="384"/>
              </a:cxn>
              <a:cxn ang="0">
                <a:pos x="1824" y="912"/>
              </a:cxn>
              <a:cxn ang="0">
                <a:pos x="1584" y="1296"/>
              </a:cxn>
            </a:cxnLst>
            <a:rect l="0" t="0" r="r" b="b"/>
            <a:pathLst>
              <a:path w="1840" h="1296">
                <a:moveTo>
                  <a:pt x="0" y="0"/>
                </a:moveTo>
                <a:cubicBezTo>
                  <a:pt x="388" y="16"/>
                  <a:pt x="776" y="32"/>
                  <a:pt x="1056" y="96"/>
                </a:cubicBezTo>
                <a:cubicBezTo>
                  <a:pt x="1336" y="160"/>
                  <a:pt x="1552" y="248"/>
                  <a:pt x="1680" y="384"/>
                </a:cubicBezTo>
                <a:cubicBezTo>
                  <a:pt x="1808" y="520"/>
                  <a:pt x="1840" y="760"/>
                  <a:pt x="1824" y="912"/>
                </a:cubicBezTo>
                <a:cubicBezTo>
                  <a:pt x="1808" y="1064"/>
                  <a:pt x="1696" y="1180"/>
                  <a:pt x="1584" y="1296"/>
                </a:cubicBezTo>
              </a:path>
            </a:pathLst>
          </a:custGeom>
          <a:noFill/>
          <a:ln w="25400" cap="flat" cmpd="sng">
            <a:solidFill>
              <a:schemeClr val="folHlink"/>
            </a:solidFill>
            <a:prstDash val="solid"/>
            <a:round/>
            <a:headEnd type="none" w="sm" len="sm"/>
            <a:tailEnd type="stealth" w="lg" len="lg"/>
          </a:ln>
          <a:effectLst/>
        </p:spPr>
        <p:txBody>
          <a:bodyPr/>
          <a:lstStyle/>
          <a:p>
            <a:endParaRPr lang="en-US"/>
          </a:p>
        </p:txBody>
      </p:sp>
      <p:sp>
        <p:nvSpPr>
          <p:cNvPr id="915470" name="Line 14"/>
          <p:cNvSpPr>
            <a:spLocks noChangeShapeType="1"/>
          </p:cNvSpPr>
          <p:nvPr/>
        </p:nvSpPr>
        <p:spPr bwMode="auto">
          <a:xfrm>
            <a:off x="7086600" y="4953000"/>
            <a:ext cx="0" cy="914400"/>
          </a:xfrm>
          <a:prstGeom prst="line">
            <a:avLst/>
          </a:prstGeom>
          <a:noFill/>
          <a:ln w="25400">
            <a:solidFill>
              <a:schemeClr val="folHlink"/>
            </a:solidFill>
            <a:round/>
            <a:headEnd type="none" w="sm" len="sm"/>
            <a:tailEnd type="stealth" w="lg" len="lg"/>
          </a:ln>
          <a:effectLst/>
        </p:spPr>
        <p:txBody>
          <a:bodyPr/>
          <a:lstStyle/>
          <a:p>
            <a:endParaRPr lang="en-US"/>
          </a:p>
        </p:txBody>
      </p:sp>
      <p:graphicFrame>
        <p:nvGraphicFramePr>
          <p:cNvPr id="915471" name="Object 15"/>
          <p:cNvGraphicFramePr>
            <a:graphicFrameLocks noChangeAspect="1"/>
          </p:cNvGraphicFramePr>
          <p:nvPr/>
        </p:nvGraphicFramePr>
        <p:xfrm>
          <a:off x="5943600" y="4953000"/>
          <a:ext cx="990600" cy="688975"/>
        </p:xfrm>
        <a:graphic>
          <a:graphicData uri="http://schemas.openxmlformats.org/presentationml/2006/ole">
            <mc:AlternateContent xmlns:mc="http://schemas.openxmlformats.org/markup-compatibility/2006">
              <mc:Choice xmlns:v="urn:schemas-microsoft-com:vml" Requires="v">
                <p:oleObj spid="_x0000_s916177" name="Equation" r:id="rId16" imgW="711000" imgH="495000" progId="Equation.3">
                  <p:embed/>
                </p:oleObj>
              </mc:Choice>
              <mc:Fallback>
                <p:oleObj name="Equation" r:id="rId16" imgW="711000" imgH="495000" progId="Equation.3">
                  <p:embed/>
                  <p:pic>
                    <p:nvPicPr>
                      <p:cNvPr id="0"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4953000"/>
                        <a:ext cx="990600" cy="688975"/>
                      </a:xfrm>
                      <a:prstGeom prst="rect">
                        <a:avLst/>
                      </a:prstGeom>
                      <a:solidFill>
                        <a:srgbClr val="FFCC99"/>
                      </a:solidFill>
                    </p:spPr>
                  </p:pic>
                </p:oleObj>
              </mc:Fallback>
            </mc:AlternateContent>
          </a:graphicData>
        </a:graphic>
      </p:graphicFrame>
      <p:graphicFrame>
        <p:nvGraphicFramePr>
          <p:cNvPr id="915472" name="Object 16"/>
          <p:cNvGraphicFramePr>
            <a:graphicFrameLocks noChangeAspect="1"/>
          </p:cNvGraphicFramePr>
          <p:nvPr/>
        </p:nvGraphicFramePr>
        <p:xfrm>
          <a:off x="7315200" y="4953000"/>
          <a:ext cx="1143000" cy="684213"/>
        </p:xfrm>
        <a:graphic>
          <a:graphicData uri="http://schemas.openxmlformats.org/presentationml/2006/ole">
            <mc:AlternateContent xmlns:mc="http://schemas.openxmlformats.org/markup-compatibility/2006">
              <mc:Choice xmlns:v="urn:schemas-microsoft-com:vml" Requires="v">
                <p:oleObj spid="_x0000_s916178" name="Equation" r:id="rId18" imgW="723600" imgH="431640" progId="Equation.3">
                  <p:embed/>
                </p:oleObj>
              </mc:Choice>
              <mc:Fallback>
                <p:oleObj name="Equation" r:id="rId18" imgW="723600" imgH="431640" progId="Equation.3">
                  <p:embed/>
                  <p:pic>
                    <p:nvPicPr>
                      <p:cNvPr id="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5200" y="4953000"/>
                        <a:ext cx="1143000" cy="684213"/>
                      </a:xfrm>
                      <a:prstGeom prst="rect">
                        <a:avLst/>
                      </a:prstGeom>
                      <a:solidFill>
                        <a:srgbClr val="FFCC99"/>
                      </a:solid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2160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Essential Matrix  </a:t>
            </a:r>
            <a:r>
              <a:rPr lang="en-US" dirty="0">
                <a:solidFill>
                  <a:srgbClr val="D82204"/>
                </a:solidFill>
              </a:rPr>
              <a:t>E = RS</a:t>
            </a:r>
            <a:r>
              <a:rPr lang="en-US" dirty="0"/>
              <a:t> </a:t>
            </a:r>
          </a:p>
          <a:p>
            <a:pPr lvl="1">
              <a:lnSpc>
                <a:spcPct val="90000"/>
              </a:lnSpc>
            </a:pPr>
            <a:r>
              <a:rPr lang="en-US" dirty="0"/>
              <a:t>A natural link between the stereo point pair and the extrinsic parameters of the stereo system </a:t>
            </a:r>
          </a:p>
          <a:p>
            <a:pPr lvl="2">
              <a:lnSpc>
                <a:spcPct val="90000"/>
              </a:lnSpc>
            </a:pPr>
            <a:r>
              <a:rPr lang="en-US" dirty="0"/>
              <a:t>One correspondence -&gt; a linear equation of 9 entries</a:t>
            </a:r>
          </a:p>
          <a:p>
            <a:pPr lvl="2">
              <a:lnSpc>
                <a:spcPct val="90000"/>
              </a:lnSpc>
            </a:pPr>
            <a:r>
              <a:rPr lang="en-US" dirty="0"/>
              <a:t>Given 8 pairs of (pl, pr)  -&gt; E</a:t>
            </a:r>
          </a:p>
          <a:p>
            <a:pPr lvl="2">
              <a:lnSpc>
                <a:spcPct val="90000"/>
              </a:lnSpc>
            </a:pPr>
            <a:endParaRPr lang="en-US" dirty="0"/>
          </a:p>
          <a:p>
            <a:pPr lvl="1">
              <a:lnSpc>
                <a:spcPct val="90000"/>
              </a:lnSpc>
            </a:pPr>
            <a:r>
              <a:rPr lang="en-US" dirty="0"/>
              <a:t>Mapping between points and epipolar lines we are looking for</a:t>
            </a:r>
          </a:p>
          <a:p>
            <a:pPr lvl="2">
              <a:lnSpc>
                <a:spcPct val="90000"/>
              </a:lnSpc>
            </a:pPr>
            <a:r>
              <a:rPr lang="en-US" dirty="0"/>
              <a:t>Given p</a:t>
            </a:r>
            <a:r>
              <a:rPr lang="en-US" baseline="-25000" dirty="0"/>
              <a:t>l</a:t>
            </a:r>
            <a:r>
              <a:rPr lang="en-US" dirty="0"/>
              <a:t>, E -&gt; p</a:t>
            </a:r>
            <a:r>
              <a:rPr lang="en-US" baseline="-25000" dirty="0"/>
              <a:t>r</a:t>
            </a:r>
            <a:r>
              <a:rPr lang="en-US" dirty="0"/>
              <a:t> on the projective line in the right plane</a:t>
            </a:r>
          </a:p>
          <a:p>
            <a:pPr lvl="2">
              <a:lnSpc>
                <a:spcPct val="90000"/>
              </a:lnSpc>
            </a:pPr>
            <a:r>
              <a:rPr lang="en-US" dirty="0"/>
              <a:t>Equation represents the epipolar line of pr (or pl) in the right (or left) image </a:t>
            </a:r>
          </a:p>
          <a:p>
            <a:pPr lvl="2">
              <a:lnSpc>
                <a:spcPct val="90000"/>
              </a:lnSpc>
            </a:pPr>
            <a:endParaRPr lang="en-US" dirty="0"/>
          </a:p>
          <a:p>
            <a:pPr>
              <a:lnSpc>
                <a:spcPct val="90000"/>
              </a:lnSpc>
            </a:pPr>
            <a:r>
              <a:rPr lang="en-US" dirty="0"/>
              <a:t>Note: </a:t>
            </a:r>
          </a:p>
          <a:p>
            <a:pPr lvl="1">
              <a:lnSpc>
                <a:spcPct val="90000"/>
              </a:lnSpc>
            </a:pPr>
            <a:r>
              <a:rPr lang="en-US" dirty="0"/>
              <a:t>pl, pr are in the camera coordinate system, not pixel coordinates that we can measure</a:t>
            </a:r>
          </a:p>
        </p:txBody>
      </p:sp>
      <p:graphicFrame>
        <p:nvGraphicFramePr>
          <p:cNvPr id="921604" name="Object 4"/>
          <p:cNvGraphicFramePr>
            <a:graphicFrameLocks noChangeAspect="1"/>
          </p:cNvGraphicFramePr>
          <p:nvPr/>
        </p:nvGraphicFramePr>
        <p:xfrm>
          <a:off x="5486400" y="1066800"/>
          <a:ext cx="1533525" cy="539750"/>
        </p:xfrm>
        <a:graphic>
          <a:graphicData uri="http://schemas.openxmlformats.org/presentationml/2006/ole">
            <mc:AlternateContent xmlns:mc="http://schemas.openxmlformats.org/markup-compatibility/2006">
              <mc:Choice xmlns:v="urn:schemas-microsoft-com:vml" Requires="v">
                <p:oleObj spid="_x0000_s921708" name="Equation" r:id="rId4" imgW="761760" imgH="266400" progId="Equation.3">
                  <p:embed/>
                </p:oleObj>
              </mc:Choice>
              <mc:Fallback>
                <p:oleObj name="Equation" r:id="rId4" imgW="761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066800"/>
                        <a:ext cx="1533525" cy="539750"/>
                      </a:xfrm>
                      <a:prstGeom prst="rect">
                        <a:avLst/>
                      </a:prstGeom>
                      <a:solidFill>
                        <a:srgbClr val="FF99CC"/>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5181600" y="285750"/>
            <a:ext cx="3924300" cy="609600"/>
          </a:xfrm>
        </p:spPr>
        <p:txBody>
          <a:bodyPr/>
          <a:lstStyle/>
          <a:p>
            <a:r>
              <a:rPr lang="en-US" dirty="0"/>
              <a:t>Fundamental Matrix</a:t>
            </a:r>
          </a:p>
        </p:txBody>
      </p:sp>
      <p:sp>
        <p:nvSpPr>
          <p:cNvPr id="917507" name="Rectangle 3"/>
          <p:cNvSpPr>
            <a:spLocks noGrp="1" noChangeArrowheads="1"/>
          </p:cNvSpPr>
          <p:nvPr>
            <p:ph type="body" idx="1"/>
          </p:nvPr>
        </p:nvSpPr>
        <p:spPr>
          <a:xfrm>
            <a:off x="609600" y="1219200"/>
            <a:ext cx="7848600" cy="5410200"/>
          </a:xfrm>
          <a:noFill/>
          <a:ln/>
        </p:spPr>
        <p:txBody>
          <a:bodyPr/>
          <a:lstStyle/>
          <a:p>
            <a:r>
              <a:rPr lang="en-US" dirty="0"/>
              <a:t>Mapping between points and epipolar lines in the pixel coordinate systems</a:t>
            </a:r>
          </a:p>
          <a:p>
            <a:pPr lvl="1"/>
            <a:r>
              <a:rPr lang="en-US" dirty="0"/>
              <a:t>With no prior knowledge on the stereo system</a:t>
            </a:r>
          </a:p>
          <a:p>
            <a:r>
              <a:rPr lang="en-US" dirty="0"/>
              <a:t>From Camera to Pixels: </a:t>
            </a:r>
            <a:r>
              <a:rPr lang="en-US" sz="2000" dirty="0"/>
              <a:t>Matrices of intrinsic parameters</a:t>
            </a:r>
          </a:p>
          <a:p>
            <a:endParaRPr lang="en-US" dirty="0"/>
          </a:p>
          <a:p>
            <a:endParaRPr lang="en-US" dirty="0"/>
          </a:p>
          <a:p>
            <a:endParaRPr lang="en-US" dirty="0"/>
          </a:p>
          <a:p>
            <a:endParaRPr lang="en-US" dirty="0"/>
          </a:p>
          <a:p>
            <a:r>
              <a:rPr lang="en-US" dirty="0"/>
              <a:t>Questions: </a:t>
            </a:r>
          </a:p>
          <a:p>
            <a:pPr lvl="1"/>
            <a:r>
              <a:rPr lang="en-US" dirty="0"/>
              <a:t>What are </a:t>
            </a:r>
            <a:r>
              <a:rPr lang="en-US" dirty="0" err="1"/>
              <a:t>fx</a:t>
            </a:r>
            <a:r>
              <a:rPr lang="en-US" dirty="0"/>
              <a:t>, </a:t>
            </a:r>
            <a:r>
              <a:rPr lang="en-US" dirty="0" err="1"/>
              <a:t>fy</a:t>
            </a:r>
            <a:r>
              <a:rPr lang="en-US" dirty="0"/>
              <a:t>, ox, </a:t>
            </a:r>
            <a:r>
              <a:rPr lang="en-US" dirty="0" err="1"/>
              <a:t>oy</a:t>
            </a:r>
            <a:r>
              <a:rPr lang="en-US" dirty="0"/>
              <a:t> ?</a:t>
            </a:r>
          </a:p>
          <a:p>
            <a:pPr lvl="1"/>
            <a:r>
              <a:rPr lang="en-US" dirty="0"/>
              <a:t>How to measure p</a:t>
            </a:r>
            <a:r>
              <a:rPr lang="en-US" baseline="-25000" dirty="0"/>
              <a:t>l </a:t>
            </a:r>
            <a:r>
              <a:rPr lang="en-US" dirty="0"/>
              <a:t>in images?</a:t>
            </a:r>
          </a:p>
        </p:txBody>
      </p:sp>
      <p:graphicFrame>
        <p:nvGraphicFramePr>
          <p:cNvPr id="917508" name="Object 4"/>
          <p:cNvGraphicFramePr>
            <a:graphicFrameLocks noChangeAspect="1"/>
          </p:cNvGraphicFramePr>
          <p:nvPr/>
        </p:nvGraphicFramePr>
        <p:xfrm>
          <a:off x="6477000" y="5029200"/>
          <a:ext cx="1508125" cy="539750"/>
        </p:xfrm>
        <a:graphic>
          <a:graphicData uri="http://schemas.openxmlformats.org/presentationml/2006/ole">
            <mc:AlternateContent xmlns:mc="http://schemas.openxmlformats.org/markup-compatibility/2006">
              <mc:Choice xmlns:v="urn:schemas-microsoft-com:vml" Requires="v">
                <p:oleObj spid="_x0000_s918043"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029200"/>
                        <a:ext cx="1508125" cy="539750"/>
                      </a:xfrm>
                      <a:prstGeom prst="rect">
                        <a:avLst/>
                      </a:prstGeom>
                      <a:solidFill>
                        <a:srgbClr val="FF99CC"/>
                      </a:solidFill>
                    </p:spPr>
                  </p:pic>
                </p:oleObj>
              </mc:Fallback>
            </mc:AlternateContent>
          </a:graphicData>
        </a:graphic>
      </p:graphicFrame>
      <p:graphicFrame>
        <p:nvGraphicFramePr>
          <p:cNvPr id="917509" name="Object 5"/>
          <p:cNvGraphicFramePr>
            <a:graphicFrameLocks noChangeAspect="1"/>
          </p:cNvGraphicFramePr>
          <p:nvPr/>
        </p:nvGraphicFramePr>
        <p:xfrm>
          <a:off x="6286500" y="5905500"/>
          <a:ext cx="1839913" cy="487363"/>
        </p:xfrm>
        <a:graphic>
          <a:graphicData uri="http://schemas.openxmlformats.org/presentationml/2006/ole">
            <mc:AlternateContent xmlns:mc="http://schemas.openxmlformats.org/markup-compatibility/2006">
              <mc:Choice xmlns:v="urn:schemas-microsoft-com:vml" Requires="v">
                <p:oleObj spid="_x0000_s918044" name="Equation" r:id="rId6" imgW="914400" imgH="241200" progId="Equation.3">
                  <p:embed/>
                </p:oleObj>
              </mc:Choice>
              <mc:Fallback>
                <p:oleObj name="Equation" r:id="rId6" imgW="9144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500" y="5905500"/>
                        <a:ext cx="1839913" cy="487363"/>
                      </a:xfrm>
                      <a:prstGeom prst="rect">
                        <a:avLst/>
                      </a:prstGeom>
                      <a:solidFill>
                        <a:srgbClr val="FFCC99"/>
                      </a:solidFill>
                    </p:spPr>
                  </p:pic>
                </p:oleObj>
              </mc:Fallback>
            </mc:AlternateContent>
          </a:graphicData>
        </a:graphic>
      </p:graphicFrame>
      <p:graphicFrame>
        <p:nvGraphicFramePr>
          <p:cNvPr id="917511" name="Object 7"/>
          <p:cNvGraphicFramePr>
            <a:graphicFrameLocks noChangeAspect="1"/>
          </p:cNvGraphicFramePr>
          <p:nvPr/>
        </p:nvGraphicFramePr>
        <p:xfrm>
          <a:off x="5257800" y="3886200"/>
          <a:ext cx="1533525" cy="539750"/>
        </p:xfrm>
        <a:graphic>
          <a:graphicData uri="http://schemas.openxmlformats.org/presentationml/2006/ole">
            <mc:AlternateContent xmlns:mc="http://schemas.openxmlformats.org/markup-compatibility/2006">
              <mc:Choice xmlns:v="urn:schemas-microsoft-com:vml" Requires="v">
                <p:oleObj spid="_x0000_s918045" name="Equation" r:id="rId8" imgW="761760" imgH="266400" progId="Equation.3">
                  <p:embed/>
                </p:oleObj>
              </mc:Choice>
              <mc:Fallback>
                <p:oleObj name="Equation" r:id="rId8" imgW="761760" imgH="2664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886200"/>
                        <a:ext cx="1533525" cy="539750"/>
                      </a:xfrm>
                      <a:prstGeom prst="rect">
                        <a:avLst/>
                      </a:prstGeom>
                      <a:solidFill>
                        <a:srgbClr val="FFFF99"/>
                      </a:solidFill>
                    </p:spPr>
                  </p:pic>
                </p:oleObj>
              </mc:Fallback>
            </mc:AlternateContent>
          </a:graphicData>
        </a:graphic>
      </p:graphicFrame>
      <p:graphicFrame>
        <p:nvGraphicFramePr>
          <p:cNvPr id="917512" name="Object 8"/>
          <p:cNvGraphicFramePr>
            <a:graphicFrameLocks noChangeAspect="1"/>
          </p:cNvGraphicFramePr>
          <p:nvPr/>
        </p:nvGraphicFramePr>
        <p:xfrm>
          <a:off x="7391400" y="3810000"/>
          <a:ext cx="1611313" cy="539750"/>
        </p:xfrm>
        <a:graphic>
          <a:graphicData uri="http://schemas.openxmlformats.org/presentationml/2006/ole">
            <mc:AlternateContent xmlns:mc="http://schemas.openxmlformats.org/markup-compatibility/2006">
              <mc:Choice xmlns:v="urn:schemas-microsoft-com:vml" Requires="v">
                <p:oleObj spid="_x0000_s918046" name="Equation" r:id="rId10" imgW="799920" imgH="266400" progId="Equation.3">
                  <p:embed/>
                </p:oleObj>
              </mc:Choice>
              <mc:Fallback>
                <p:oleObj name="Equation" r:id="rId10" imgW="799920" imgH="2664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3810000"/>
                        <a:ext cx="1611313" cy="539750"/>
                      </a:xfrm>
                      <a:prstGeom prst="rect">
                        <a:avLst/>
                      </a:prstGeom>
                      <a:solidFill>
                        <a:srgbClr val="FFFF99"/>
                      </a:solidFill>
                    </p:spPr>
                  </p:pic>
                </p:oleObj>
              </mc:Fallback>
            </mc:AlternateContent>
          </a:graphicData>
        </a:graphic>
      </p:graphicFrame>
      <p:graphicFrame>
        <p:nvGraphicFramePr>
          <p:cNvPr id="917513" name="Object 9"/>
          <p:cNvGraphicFramePr>
            <a:graphicFrameLocks noChangeAspect="1"/>
          </p:cNvGraphicFramePr>
          <p:nvPr/>
        </p:nvGraphicFramePr>
        <p:xfrm>
          <a:off x="1524000" y="3276600"/>
          <a:ext cx="1905000" cy="830263"/>
        </p:xfrm>
        <a:graphic>
          <a:graphicData uri="http://schemas.openxmlformats.org/presentationml/2006/ole">
            <mc:AlternateContent xmlns:mc="http://schemas.openxmlformats.org/markup-compatibility/2006">
              <mc:Choice xmlns:v="urn:schemas-microsoft-com:vml" Requires="v">
                <p:oleObj spid="_x0000_s918047" name="Equation" r:id="rId12" imgW="1625400" imgH="711000" progId="Equation.3">
                  <p:embed/>
                </p:oleObj>
              </mc:Choice>
              <mc:Fallback>
                <p:oleObj name="Equation" r:id="rId12" imgW="1625400" imgH="71100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3276600"/>
                        <a:ext cx="1905000" cy="830263"/>
                      </a:xfrm>
                      <a:prstGeom prst="rect">
                        <a:avLst/>
                      </a:prstGeom>
                      <a:solidFill>
                        <a:srgbClr val="FFCC99"/>
                      </a:solidFill>
                    </p:spPr>
                  </p:pic>
                </p:oleObj>
              </mc:Fallback>
            </mc:AlternateContent>
          </a:graphicData>
        </a:graphic>
      </p:graphicFrame>
      <p:graphicFrame>
        <p:nvGraphicFramePr>
          <p:cNvPr id="917514" name="Object 10"/>
          <p:cNvGraphicFramePr>
            <a:graphicFrameLocks noChangeAspect="1"/>
          </p:cNvGraphicFramePr>
          <p:nvPr/>
        </p:nvGraphicFramePr>
        <p:xfrm>
          <a:off x="6324600" y="3124200"/>
          <a:ext cx="1533525" cy="539750"/>
        </p:xfrm>
        <a:graphic>
          <a:graphicData uri="http://schemas.openxmlformats.org/presentationml/2006/ole">
            <mc:AlternateContent xmlns:mc="http://schemas.openxmlformats.org/markup-compatibility/2006">
              <mc:Choice xmlns:v="urn:schemas-microsoft-com:vml" Requires="v">
                <p:oleObj spid="_x0000_s918048" name="Equation" r:id="rId14" imgW="761760" imgH="266400" progId="Equation.3">
                  <p:embed/>
                </p:oleObj>
              </mc:Choice>
              <mc:Fallback>
                <p:oleObj name="Equation" r:id="rId14" imgW="761760" imgH="266400"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3124200"/>
                        <a:ext cx="1533525" cy="539750"/>
                      </a:xfrm>
                      <a:prstGeom prst="rect">
                        <a:avLst/>
                      </a:prstGeom>
                      <a:solidFill>
                        <a:srgbClr val="FF99CC"/>
                      </a:solidFill>
                    </p:spPr>
                  </p:pic>
                </p:oleObj>
              </mc:Fallback>
            </mc:AlternateContent>
          </a:graphicData>
        </a:graphic>
      </p:graphicFrame>
      <p:sp>
        <p:nvSpPr>
          <p:cNvPr id="917515" name="AutoShape 11"/>
          <p:cNvSpPr>
            <a:spLocks noChangeArrowheads="1"/>
          </p:cNvSpPr>
          <p:nvPr/>
        </p:nvSpPr>
        <p:spPr bwMode="auto">
          <a:xfrm>
            <a:off x="7010400" y="3733800"/>
            <a:ext cx="304800" cy="1219200"/>
          </a:xfrm>
          <a:prstGeom prst="downArrow">
            <a:avLst>
              <a:gd name="adj1" fmla="val 50000"/>
              <a:gd name="adj2" fmla="val 10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7516" name="Line 12"/>
          <p:cNvSpPr>
            <a:spLocks noChangeShapeType="1"/>
          </p:cNvSpPr>
          <p:nvPr/>
        </p:nvSpPr>
        <p:spPr bwMode="auto">
          <a:xfrm>
            <a:off x="3505200" y="5562600"/>
            <a:ext cx="228600" cy="0"/>
          </a:xfrm>
          <a:prstGeom prst="line">
            <a:avLst/>
          </a:prstGeom>
          <a:noFill/>
          <a:ln w="22225">
            <a:solidFill>
              <a:schemeClr val="tx1"/>
            </a:solidFill>
            <a:round/>
            <a:headEnd type="none" w="sm" len="sm"/>
            <a:tailEnd type="none" w="sm" len="sm"/>
          </a:ln>
          <a:effectLst/>
        </p:spPr>
        <p:txBody>
          <a:bodyPr/>
          <a:lstStyle/>
          <a:p>
            <a:endParaRPr lang="en-US"/>
          </a:p>
        </p:txBody>
      </p:sp>
      <p:sp>
        <p:nvSpPr>
          <p:cNvPr id="917517" name="Text Box 13"/>
          <p:cNvSpPr txBox="1">
            <a:spLocks noChangeArrowheads="1"/>
          </p:cNvSpPr>
          <p:nvPr/>
        </p:nvSpPr>
        <p:spPr bwMode="auto">
          <a:xfrm>
            <a:off x="1905000" y="41910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(M</a:t>
            </a:r>
            <a:r>
              <a:rPr lang="en-US" baseline="-25000" dirty="0">
                <a:solidFill>
                  <a:schemeClr val="bg2"/>
                </a:solidFill>
              </a:rPr>
              <a:t>int</a:t>
            </a:r>
            <a:r>
              <a:rPr lang="en-US" dirty="0">
                <a:solidFill>
                  <a:schemeClr val="bg2"/>
                </a:solidFill>
              </a:rPr>
              <a:t>)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5181600" y="285750"/>
            <a:ext cx="3924300" cy="609600"/>
          </a:xfrm>
        </p:spPr>
        <p:txBody>
          <a:bodyPr/>
          <a:lstStyle/>
          <a:p>
            <a:r>
              <a:rPr lang="en-US"/>
              <a:t>Fundamental Matrix</a:t>
            </a:r>
          </a:p>
        </p:txBody>
      </p:sp>
      <p:sp>
        <p:nvSpPr>
          <p:cNvPr id="963587" name="Rectangle 3"/>
          <p:cNvSpPr>
            <a:spLocks noGrp="1" noChangeArrowheads="1"/>
          </p:cNvSpPr>
          <p:nvPr>
            <p:ph type="body" idx="1"/>
          </p:nvPr>
        </p:nvSpPr>
        <p:spPr>
          <a:xfrm>
            <a:off x="609600" y="1219200"/>
            <a:ext cx="7848600" cy="5410200"/>
          </a:xfrm>
          <a:noFill/>
          <a:ln/>
        </p:spPr>
        <p:txBody>
          <a:bodyPr/>
          <a:lstStyle/>
          <a:p>
            <a:r>
              <a:rPr lang="en-US" dirty="0"/>
              <a:t>Fundamental Matrix </a:t>
            </a:r>
          </a:p>
          <a:p>
            <a:pPr lvl="1"/>
            <a:r>
              <a:rPr lang="en-US" dirty="0"/>
              <a:t>Rank (F) = 2</a:t>
            </a:r>
          </a:p>
          <a:p>
            <a:pPr lvl="1"/>
            <a:r>
              <a:rPr lang="en-US" dirty="0"/>
              <a:t>Encodes info on both intrinsic and extrinsic parameters</a:t>
            </a:r>
          </a:p>
          <a:p>
            <a:pPr lvl="1"/>
            <a:endParaRPr lang="en-US" dirty="0"/>
          </a:p>
          <a:p>
            <a:pPr lvl="1"/>
            <a:r>
              <a:rPr lang="en-US" dirty="0"/>
              <a:t>Enables full reconstruction of the epipolar geometry</a:t>
            </a:r>
          </a:p>
          <a:p>
            <a:pPr lvl="1"/>
            <a:r>
              <a:rPr lang="en-US" dirty="0"/>
              <a:t>In pixel coordinate systems without any knowledge of the intrinsic and extrinsic parameters </a:t>
            </a:r>
          </a:p>
          <a:p>
            <a:pPr lvl="1"/>
            <a:r>
              <a:rPr lang="en-US" dirty="0"/>
              <a:t>Linear equation of the 9 entries of F</a:t>
            </a:r>
          </a:p>
        </p:txBody>
      </p:sp>
      <p:graphicFrame>
        <p:nvGraphicFramePr>
          <p:cNvPr id="963588" name="Object 4"/>
          <p:cNvGraphicFramePr>
            <a:graphicFrameLocks noChangeAspect="1"/>
          </p:cNvGraphicFramePr>
          <p:nvPr/>
        </p:nvGraphicFramePr>
        <p:xfrm>
          <a:off x="1447800" y="5105400"/>
          <a:ext cx="1508125" cy="539750"/>
        </p:xfrm>
        <a:graphic>
          <a:graphicData uri="http://schemas.openxmlformats.org/presentationml/2006/ole">
            <mc:AlternateContent xmlns:mc="http://schemas.openxmlformats.org/markup-compatibility/2006">
              <mc:Choice xmlns:v="urn:schemas-microsoft-com:vml" Requires="v">
                <p:oleObj spid="_x0000_s963867"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105400"/>
                        <a:ext cx="1508125" cy="539750"/>
                      </a:xfrm>
                      <a:prstGeom prst="rect">
                        <a:avLst/>
                      </a:prstGeom>
                      <a:solidFill>
                        <a:srgbClr val="FF99CC"/>
                      </a:solidFill>
                    </p:spPr>
                  </p:pic>
                </p:oleObj>
              </mc:Fallback>
            </mc:AlternateContent>
          </a:graphicData>
        </a:graphic>
      </p:graphicFrame>
      <p:graphicFrame>
        <p:nvGraphicFramePr>
          <p:cNvPr id="963589" name="Object 5"/>
          <p:cNvGraphicFramePr>
            <a:graphicFrameLocks noChangeAspect="1"/>
          </p:cNvGraphicFramePr>
          <p:nvPr/>
        </p:nvGraphicFramePr>
        <p:xfrm>
          <a:off x="5067300" y="1485900"/>
          <a:ext cx="1839913" cy="487363"/>
        </p:xfrm>
        <a:graphic>
          <a:graphicData uri="http://schemas.openxmlformats.org/presentationml/2006/ole">
            <mc:AlternateContent xmlns:mc="http://schemas.openxmlformats.org/markup-compatibility/2006">
              <mc:Choice xmlns:v="urn:schemas-microsoft-com:vml" Requires="v">
                <p:oleObj spid="_x0000_s963868" name="Equation" r:id="rId6" imgW="914400" imgH="241200" progId="Equation.3">
                  <p:embed/>
                </p:oleObj>
              </mc:Choice>
              <mc:Fallback>
                <p:oleObj name="Equation" r:id="rId6" imgW="9144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1485900"/>
                        <a:ext cx="1839913" cy="487363"/>
                      </a:xfrm>
                      <a:prstGeom prst="rect">
                        <a:avLst/>
                      </a:prstGeom>
                      <a:solidFill>
                        <a:srgbClr val="FF99CC"/>
                      </a:solidFill>
                    </p:spPr>
                  </p:pic>
                </p:oleObj>
              </mc:Fallback>
            </mc:AlternateContent>
          </a:graphicData>
        </a:graphic>
      </p:graphicFrame>
      <p:graphicFrame>
        <p:nvGraphicFramePr>
          <p:cNvPr id="963593" name="Object 9"/>
          <p:cNvGraphicFramePr>
            <a:graphicFrameLocks noChangeAspect="1"/>
          </p:cNvGraphicFramePr>
          <p:nvPr/>
        </p:nvGraphicFramePr>
        <p:xfrm>
          <a:off x="3708400" y="4846638"/>
          <a:ext cx="4302125" cy="1266825"/>
        </p:xfrm>
        <a:graphic>
          <a:graphicData uri="http://schemas.openxmlformats.org/presentationml/2006/ole">
            <mc:AlternateContent xmlns:mc="http://schemas.openxmlformats.org/markup-compatibility/2006">
              <mc:Choice xmlns:v="urn:schemas-microsoft-com:vml" Requires="v">
                <p:oleObj spid="_x0000_s963869" name="Equation" r:id="rId8" imgW="2692080" imgH="787320" progId="Equation.3">
                  <p:embed/>
                </p:oleObj>
              </mc:Choice>
              <mc:Fallback>
                <p:oleObj name="Equation" r:id="rId8" imgW="2692080" imgH="78732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4846638"/>
                        <a:ext cx="4302125" cy="1266825"/>
                      </a:xfrm>
                      <a:prstGeom prst="rect">
                        <a:avLst/>
                      </a:prstGeom>
                      <a:solidFill>
                        <a:srgbClr val="FFFF99"/>
                      </a:solidFill>
                    </p:spPr>
                  </p:pic>
                </p:oleObj>
              </mc:Fallback>
            </mc:AlternateContent>
          </a:graphicData>
        </a:graphic>
      </p:graphicFrame>
      <p:sp>
        <p:nvSpPr>
          <p:cNvPr id="963594" name="AutoShape 10"/>
          <p:cNvSpPr>
            <a:spLocks noChangeArrowheads="1"/>
          </p:cNvSpPr>
          <p:nvPr/>
        </p:nvSpPr>
        <p:spPr bwMode="auto">
          <a:xfrm>
            <a:off x="3048000" y="5257800"/>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752600" y="285750"/>
            <a:ext cx="7353300" cy="609600"/>
          </a:xfrm>
        </p:spPr>
        <p:txBody>
          <a:bodyPr/>
          <a:lstStyle/>
          <a:p>
            <a:r>
              <a:rPr lang="en-US" dirty="0"/>
              <a:t>Computing F: The Eight-point Algorithm</a:t>
            </a:r>
          </a:p>
        </p:txBody>
      </p:sp>
      <p:sp>
        <p:nvSpPr>
          <p:cNvPr id="919555" name="Rectangle 3"/>
          <p:cNvSpPr>
            <a:spLocks noGrp="1" noChangeArrowheads="1"/>
          </p:cNvSpPr>
          <p:nvPr>
            <p:ph type="body" idx="1"/>
          </p:nvPr>
        </p:nvSpPr>
        <p:spPr>
          <a:xfrm>
            <a:off x="609600" y="990600"/>
            <a:ext cx="7848600" cy="5867400"/>
          </a:xfrm>
          <a:noFill/>
          <a:ln/>
        </p:spPr>
        <p:txBody>
          <a:bodyPr/>
          <a:lstStyle/>
          <a:p>
            <a:r>
              <a:rPr lang="en-US" dirty="0"/>
              <a:t>Input: n point correspondences ( n &gt;= 8)</a:t>
            </a:r>
          </a:p>
          <a:p>
            <a:pPr lvl="1"/>
            <a:r>
              <a:rPr lang="en-US" dirty="0"/>
              <a:t>Construct homogeneous system </a:t>
            </a:r>
            <a:r>
              <a:rPr lang="en-US" dirty="0">
                <a:solidFill>
                  <a:srgbClr val="D82204"/>
                </a:solidFill>
              </a:rPr>
              <a:t>Ax= 0 </a:t>
            </a:r>
            <a:r>
              <a:rPr lang="en-US" dirty="0"/>
              <a:t>from</a:t>
            </a:r>
          </a:p>
          <a:p>
            <a:pPr lvl="2"/>
            <a:r>
              <a:rPr lang="en-US" dirty="0"/>
              <a:t>x = (f</a:t>
            </a:r>
            <a:r>
              <a:rPr lang="en-US" baseline="-25000" dirty="0"/>
              <a:t>11</a:t>
            </a:r>
            <a:r>
              <a:rPr lang="en-US" dirty="0"/>
              <a:t>,f</a:t>
            </a:r>
            <a:r>
              <a:rPr lang="en-US" baseline="-25000" dirty="0"/>
              <a:t>12</a:t>
            </a:r>
            <a:r>
              <a:rPr lang="en-US" dirty="0"/>
              <a:t>, ,f</a:t>
            </a:r>
            <a:r>
              <a:rPr lang="en-US" baseline="-25000" dirty="0"/>
              <a:t>13</a:t>
            </a:r>
            <a:r>
              <a:rPr lang="en-US" dirty="0"/>
              <a:t>, f</a:t>
            </a:r>
            <a:r>
              <a:rPr lang="en-US" baseline="-25000" dirty="0"/>
              <a:t>21</a:t>
            </a:r>
            <a:r>
              <a:rPr lang="en-US" dirty="0"/>
              <a:t>,f</a:t>
            </a:r>
            <a:r>
              <a:rPr lang="en-US" baseline="-25000" dirty="0"/>
              <a:t>22</a:t>
            </a:r>
            <a:r>
              <a:rPr lang="en-US" dirty="0"/>
              <a:t>,f</a:t>
            </a:r>
            <a:r>
              <a:rPr lang="en-US" baseline="-25000" dirty="0"/>
              <a:t>23 </a:t>
            </a:r>
            <a:r>
              <a:rPr lang="en-US" dirty="0"/>
              <a:t>f</a:t>
            </a:r>
            <a:r>
              <a:rPr lang="en-US" baseline="-25000" dirty="0"/>
              <a:t>31</a:t>
            </a:r>
            <a:r>
              <a:rPr lang="en-US" dirty="0"/>
              <a:t>,f</a:t>
            </a:r>
            <a:r>
              <a:rPr lang="en-US" baseline="-25000" dirty="0"/>
              <a:t>32</a:t>
            </a:r>
            <a:r>
              <a:rPr lang="en-US" dirty="0"/>
              <a:t>, f</a:t>
            </a:r>
            <a:r>
              <a:rPr lang="en-US" baseline="-25000" dirty="0"/>
              <a:t>33</a:t>
            </a:r>
            <a:r>
              <a:rPr lang="en-US" dirty="0"/>
              <a:t>) :  entries in F</a:t>
            </a:r>
          </a:p>
          <a:p>
            <a:pPr lvl="2"/>
            <a:r>
              <a:rPr lang="en-US" dirty="0"/>
              <a:t>Each correspondence give one equation</a:t>
            </a:r>
          </a:p>
          <a:p>
            <a:pPr lvl="2"/>
            <a:r>
              <a:rPr lang="en-US" dirty="0"/>
              <a:t>A is a nx9 matrix</a:t>
            </a:r>
          </a:p>
          <a:p>
            <a:pPr lvl="1"/>
            <a:r>
              <a:rPr lang="en-US" dirty="0"/>
              <a:t>Obtain estimate F^ by SVD of A</a:t>
            </a:r>
          </a:p>
          <a:p>
            <a:pPr lvl="2"/>
            <a:r>
              <a:rPr lang="en-US" dirty="0"/>
              <a:t>x (up to a scale) is column of V corresponding to the least singular value</a:t>
            </a:r>
          </a:p>
          <a:p>
            <a:pPr lvl="1"/>
            <a:r>
              <a:rPr lang="en-US" dirty="0"/>
              <a:t>Enforce singularity constraint: since Rank (F) = 2</a:t>
            </a:r>
          </a:p>
          <a:p>
            <a:pPr lvl="2"/>
            <a:r>
              <a:rPr lang="en-US" dirty="0"/>
              <a:t>Compute SVD of F^</a:t>
            </a:r>
          </a:p>
          <a:p>
            <a:pPr lvl="2"/>
            <a:r>
              <a:rPr lang="en-US" dirty="0"/>
              <a:t>Set the smallest singular value to 0:  D -&gt; D’</a:t>
            </a:r>
          </a:p>
          <a:p>
            <a:pPr lvl="2"/>
            <a:r>
              <a:rPr lang="en-US" dirty="0"/>
              <a:t>Correct estimate of F : </a:t>
            </a:r>
          </a:p>
          <a:p>
            <a:r>
              <a:rPr lang="en-US" dirty="0"/>
              <a:t>Output:  the estimate of the fundamental matrix, F’</a:t>
            </a:r>
          </a:p>
          <a:p>
            <a:r>
              <a:rPr lang="en-US" dirty="0">
                <a:solidFill>
                  <a:srgbClr val="D82204"/>
                </a:solidFill>
              </a:rPr>
              <a:t>Similarly we can compute E given intrinsic parameters</a:t>
            </a:r>
          </a:p>
        </p:txBody>
      </p:sp>
      <p:graphicFrame>
        <p:nvGraphicFramePr>
          <p:cNvPr id="919556" name="Object 4"/>
          <p:cNvGraphicFramePr>
            <a:graphicFrameLocks noChangeAspect="1"/>
          </p:cNvGraphicFramePr>
          <p:nvPr/>
        </p:nvGraphicFramePr>
        <p:xfrm>
          <a:off x="7010400" y="1371600"/>
          <a:ext cx="1371600" cy="490538"/>
        </p:xfrm>
        <a:graphic>
          <a:graphicData uri="http://schemas.openxmlformats.org/presentationml/2006/ole">
            <mc:AlternateContent xmlns:mc="http://schemas.openxmlformats.org/markup-compatibility/2006">
              <mc:Choice xmlns:v="urn:schemas-microsoft-com:vml" Requires="v">
                <p:oleObj spid="_x0000_s919918"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371600"/>
                        <a:ext cx="1371600" cy="490538"/>
                      </a:xfrm>
                      <a:prstGeom prst="rect">
                        <a:avLst/>
                      </a:prstGeom>
                      <a:solidFill>
                        <a:srgbClr val="FF99CC"/>
                      </a:solidFill>
                    </p:spPr>
                  </p:pic>
                </p:oleObj>
              </mc:Fallback>
            </mc:AlternateContent>
          </a:graphicData>
        </a:graphic>
      </p:graphicFrame>
      <p:graphicFrame>
        <p:nvGraphicFramePr>
          <p:cNvPr id="919557" name="Object 5"/>
          <p:cNvGraphicFramePr>
            <a:graphicFrameLocks noChangeAspect="1"/>
          </p:cNvGraphicFramePr>
          <p:nvPr/>
        </p:nvGraphicFramePr>
        <p:xfrm>
          <a:off x="6019800" y="2819400"/>
          <a:ext cx="1371600" cy="449263"/>
        </p:xfrm>
        <a:graphic>
          <a:graphicData uri="http://schemas.openxmlformats.org/presentationml/2006/ole">
            <mc:AlternateContent xmlns:mc="http://schemas.openxmlformats.org/markup-compatibility/2006">
              <mc:Choice xmlns:v="urn:schemas-microsoft-com:vml" Requires="v">
                <p:oleObj spid="_x0000_s919919" name="Equation" r:id="rId6" imgW="736560" imgH="241200" progId="Equation.3">
                  <p:embed/>
                </p:oleObj>
              </mc:Choice>
              <mc:Fallback>
                <p:oleObj name="Equation" r:id="rId6" imgW="73656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819400"/>
                        <a:ext cx="1371600"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8" name="Object 6"/>
          <p:cNvGraphicFramePr>
            <a:graphicFrameLocks noChangeAspect="1"/>
          </p:cNvGraphicFramePr>
          <p:nvPr/>
        </p:nvGraphicFramePr>
        <p:xfrm>
          <a:off x="4724400" y="4343400"/>
          <a:ext cx="1325563" cy="449263"/>
        </p:xfrm>
        <a:graphic>
          <a:graphicData uri="http://schemas.openxmlformats.org/presentationml/2006/ole">
            <mc:AlternateContent xmlns:mc="http://schemas.openxmlformats.org/markup-compatibility/2006">
              <mc:Choice xmlns:v="urn:schemas-microsoft-com:vml" Requires="v">
                <p:oleObj spid="_x0000_s919920" name="Equation" r:id="rId8" imgW="711000" imgH="241200" progId="Equation.3">
                  <p:embed/>
                </p:oleObj>
              </mc:Choice>
              <mc:Fallback>
                <p:oleObj name="Equation" r:id="rId8" imgW="71100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4343400"/>
                        <a:ext cx="1325563"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4724400" y="5105400"/>
          <a:ext cx="1443038" cy="449263"/>
        </p:xfrm>
        <a:graphic>
          <a:graphicData uri="http://schemas.openxmlformats.org/presentationml/2006/ole">
            <mc:AlternateContent xmlns:mc="http://schemas.openxmlformats.org/markup-compatibility/2006">
              <mc:Choice xmlns:v="urn:schemas-microsoft-com:vml" Requires="v">
                <p:oleObj spid="_x0000_s919921" name="Equation" r:id="rId10" imgW="774360" imgH="241200" progId="Equation.3">
                  <p:embed/>
                </p:oleObj>
              </mc:Choice>
              <mc:Fallback>
                <p:oleObj name="Equation" r:id="rId10" imgW="774360" imgH="2412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5105400"/>
                        <a:ext cx="1443038"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86200" y="285750"/>
            <a:ext cx="5219700" cy="609600"/>
          </a:xfrm>
        </p:spPr>
        <p:txBody>
          <a:bodyPr/>
          <a:lstStyle/>
          <a:p>
            <a:r>
              <a:rPr lang="en-US"/>
              <a:t>Epipolar Geometry: Summary</a:t>
            </a:r>
          </a:p>
        </p:txBody>
      </p:sp>
      <p:sp>
        <p:nvSpPr>
          <p:cNvPr id="97587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Purpose</a:t>
            </a:r>
          </a:p>
          <a:p>
            <a:pPr lvl="1">
              <a:lnSpc>
                <a:spcPct val="90000"/>
              </a:lnSpc>
            </a:pPr>
            <a:r>
              <a:rPr lang="en-US" dirty="0">
                <a:cs typeface="Times New Roman" charset="0"/>
              </a:rPr>
              <a:t>where to search correspondences</a:t>
            </a:r>
          </a:p>
          <a:p>
            <a:pPr lvl="1">
              <a:lnSpc>
                <a:spcPct val="90000"/>
              </a:lnSpc>
            </a:pPr>
            <a:endParaRPr lang="en-US" dirty="0">
              <a:cs typeface="Times New Roman" charset="0"/>
            </a:endParaRPr>
          </a:p>
          <a:p>
            <a:pPr>
              <a:lnSpc>
                <a:spcPct val="90000"/>
              </a:lnSpc>
            </a:pPr>
            <a:r>
              <a:rPr lang="en-US" dirty="0" err="1">
                <a:cs typeface="Times New Roman" charset="0"/>
              </a:rPr>
              <a:t>Epipolar</a:t>
            </a:r>
            <a:r>
              <a:rPr lang="en-US" dirty="0">
                <a:cs typeface="Times New Roman" charset="0"/>
              </a:rPr>
              <a:t> plane, </a:t>
            </a:r>
            <a:r>
              <a:rPr lang="en-US" dirty="0" err="1">
                <a:cs typeface="Times New Roman" charset="0"/>
              </a:rPr>
              <a:t>epipolar</a:t>
            </a:r>
            <a:r>
              <a:rPr lang="en-US" dirty="0">
                <a:cs typeface="Times New Roman" charset="0"/>
              </a:rPr>
              <a:t> lines, and </a:t>
            </a:r>
            <a:r>
              <a:rPr lang="en-US" dirty="0" err="1">
                <a:cs typeface="Times New Roman" charset="0"/>
              </a:rPr>
              <a:t>epipoles</a:t>
            </a:r>
            <a:r>
              <a:rPr lang="en-US" dirty="0"/>
              <a:t> </a:t>
            </a:r>
          </a:p>
          <a:p>
            <a:pPr lvl="1">
              <a:lnSpc>
                <a:spcPct val="90000"/>
              </a:lnSpc>
            </a:pPr>
            <a:r>
              <a:rPr lang="en-US" dirty="0">
                <a:cs typeface="Times New Roman" charset="0"/>
              </a:rPr>
              <a:t>known intrinsic (f) and extrinsic  (R, T)</a:t>
            </a:r>
          </a:p>
          <a:p>
            <a:pPr lvl="2">
              <a:lnSpc>
                <a:spcPct val="90000"/>
              </a:lnSpc>
            </a:pPr>
            <a:r>
              <a:rPr lang="en-US" dirty="0">
                <a:cs typeface="Times New Roman" charset="0"/>
              </a:rPr>
              <a:t>co-planarity equation</a:t>
            </a:r>
            <a:r>
              <a:rPr lang="en-US" dirty="0"/>
              <a:t> </a:t>
            </a:r>
          </a:p>
          <a:p>
            <a:pPr lvl="1">
              <a:lnSpc>
                <a:spcPct val="90000"/>
              </a:lnSpc>
            </a:pPr>
            <a:r>
              <a:rPr lang="en-US" dirty="0">
                <a:cs typeface="Times New Roman" charset="0"/>
              </a:rPr>
              <a:t>known intrinsic but unknown extrinsic </a:t>
            </a:r>
          </a:p>
          <a:p>
            <a:pPr lvl="2">
              <a:lnSpc>
                <a:spcPct val="90000"/>
              </a:lnSpc>
            </a:pPr>
            <a:r>
              <a:rPr lang="en-US" dirty="0">
                <a:cs typeface="Times New Roman" charset="0"/>
              </a:rPr>
              <a:t>essential matrix</a:t>
            </a:r>
          </a:p>
          <a:p>
            <a:pPr lvl="1">
              <a:lnSpc>
                <a:spcPct val="90000"/>
              </a:lnSpc>
            </a:pPr>
            <a:r>
              <a:rPr lang="en-US" dirty="0">
                <a:cs typeface="Times New Roman" charset="0"/>
              </a:rPr>
              <a:t>unknown intrinsic and extrinsic </a:t>
            </a:r>
          </a:p>
          <a:p>
            <a:pPr lvl="2">
              <a:lnSpc>
                <a:spcPct val="90000"/>
              </a:lnSpc>
            </a:pPr>
            <a:r>
              <a:rPr lang="en-US" dirty="0">
                <a:cs typeface="Times New Roman" charset="0"/>
              </a:rPr>
              <a:t>fundamental matrix </a:t>
            </a:r>
          </a:p>
          <a:p>
            <a:pPr lvl="2">
              <a:lnSpc>
                <a:spcPct val="90000"/>
              </a:lnSpc>
            </a:pPr>
            <a:endParaRPr lang="en-US" dirty="0"/>
          </a:p>
          <a:p>
            <a:pPr>
              <a:lnSpc>
                <a:spcPct val="90000"/>
              </a:lnSpc>
            </a:pPr>
            <a:endParaRPr lang="en-US" dirty="0">
              <a:cs typeface="Times New Roman" charset="0"/>
            </a:endParaRPr>
          </a:p>
        </p:txBody>
      </p:sp>
      <p:grpSp>
        <p:nvGrpSpPr>
          <p:cNvPr id="2" name="Group 1"/>
          <p:cNvGrpSpPr/>
          <p:nvPr/>
        </p:nvGrpSpPr>
        <p:grpSpPr>
          <a:xfrm>
            <a:off x="5105400" y="2133600"/>
            <a:ext cx="3654425" cy="2978150"/>
            <a:chOff x="5105400" y="2133600"/>
            <a:chExt cx="3654425" cy="2978150"/>
          </a:xfrm>
        </p:grpSpPr>
        <p:graphicFrame>
          <p:nvGraphicFramePr>
            <p:cNvPr id="975876" name="Object 4"/>
            <p:cNvGraphicFramePr>
              <a:graphicFrameLocks noChangeAspect="1"/>
            </p:cNvGraphicFramePr>
            <p:nvPr>
              <p:extLst>
                <p:ext uri="{D42A27DB-BD31-4B8C-83A1-F6EECF244321}">
                  <p14:modId xmlns:p14="http://schemas.microsoft.com/office/powerpoint/2010/main" val="1740959254"/>
                </p:ext>
              </p:extLst>
            </p:nvPr>
          </p:nvGraphicFramePr>
          <p:xfrm>
            <a:off x="6172200" y="3429000"/>
            <a:ext cx="1533525" cy="539750"/>
          </p:xfrm>
          <a:graphic>
            <a:graphicData uri="http://schemas.openxmlformats.org/presentationml/2006/ole">
              <mc:AlternateContent xmlns:mc="http://schemas.openxmlformats.org/markup-compatibility/2006">
                <mc:Choice xmlns:v="urn:schemas-microsoft-com:vml" Requires="v">
                  <p:oleObj spid="_x0000_s976152" name="Equation" r:id="rId4" imgW="761760" imgH="266400" progId="Equation.3">
                    <p:embed/>
                  </p:oleObj>
                </mc:Choice>
                <mc:Fallback>
                  <p:oleObj name="Equation" r:id="rId4" imgW="761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429000"/>
                          <a:ext cx="1533525" cy="539750"/>
                        </a:xfrm>
                        <a:prstGeom prst="rect">
                          <a:avLst/>
                        </a:prstGeom>
                        <a:solidFill>
                          <a:srgbClr val="FF99CC"/>
                        </a:solidFill>
                      </p:spPr>
                    </p:pic>
                  </p:oleObj>
                </mc:Fallback>
              </mc:AlternateContent>
            </a:graphicData>
          </a:graphic>
        </p:graphicFrame>
        <p:graphicFrame>
          <p:nvGraphicFramePr>
            <p:cNvPr id="975877" name="Object 5"/>
            <p:cNvGraphicFramePr>
              <a:graphicFrameLocks noChangeAspect="1"/>
            </p:cNvGraphicFramePr>
            <p:nvPr>
              <p:extLst>
                <p:ext uri="{D42A27DB-BD31-4B8C-83A1-F6EECF244321}">
                  <p14:modId xmlns:p14="http://schemas.microsoft.com/office/powerpoint/2010/main" val="2990326943"/>
                </p:ext>
              </p:extLst>
            </p:nvPr>
          </p:nvGraphicFramePr>
          <p:xfrm>
            <a:off x="5105400" y="4572000"/>
            <a:ext cx="1508125" cy="539750"/>
          </p:xfrm>
          <a:graphic>
            <a:graphicData uri="http://schemas.openxmlformats.org/presentationml/2006/ole">
              <mc:AlternateContent xmlns:mc="http://schemas.openxmlformats.org/markup-compatibility/2006">
                <mc:Choice xmlns:v="urn:schemas-microsoft-com:vml" Requires="v">
                  <p:oleObj spid="_x0000_s976153" name="Equation" r:id="rId6" imgW="749160" imgH="266400" progId="Equation.3">
                    <p:embed/>
                  </p:oleObj>
                </mc:Choice>
                <mc:Fallback>
                  <p:oleObj name="Equation" r:id="rId6" imgW="749160" imgH="266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572000"/>
                          <a:ext cx="1508125" cy="539750"/>
                        </a:xfrm>
                        <a:prstGeom prst="rect">
                          <a:avLst/>
                        </a:prstGeom>
                        <a:solidFill>
                          <a:srgbClr val="FF99CC"/>
                        </a:solidFill>
                      </p:spPr>
                    </p:pic>
                  </p:oleObj>
                </mc:Fallback>
              </mc:AlternateContent>
            </a:graphicData>
          </a:graphic>
        </p:graphicFrame>
        <p:graphicFrame>
          <p:nvGraphicFramePr>
            <p:cNvPr id="975878" name="Object 6"/>
            <p:cNvGraphicFramePr>
              <a:graphicFrameLocks noChangeAspect="1"/>
            </p:cNvGraphicFramePr>
            <p:nvPr>
              <p:extLst>
                <p:ext uri="{D42A27DB-BD31-4B8C-83A1-F6EECF244321}">
                  <p14:modId xmlns:p14="http://schemas.microsoft.com/office/powerpoint/2010/main" val="3707856235"/>
                </p:ext>
              </p:extLst>
            </p:nvPr>
          </p:nvGraphicFramePr>
          <p:xfrm>
            <a:off x="7162800" y="2133600"/>
            <a:ext cx="1597025" cy="403225"/>
          </p:xfrm>
          <a:graphic>
            <a:graphicData uri="http://schemas.openxmlformats.org/presentationml/2006/ole">
              <mc:AlternateContent xmlns:mc="http://schemas.openxmlformats.org/markup-compatibility/2006">
                <mc:Choice xmlns:v="urn:schemas-microsoft-com:vml" Requires="v">
                  <p:oleObj spid="_x0000_s976154" name="Equation" r:id="rId8" imgW="863280" imgH="215640" progId="Equation.3">
                    <p:embed/>
                  </p:oleObj>
                </mc:Choice>
                <mc:Fallback>
                  <p:oleObj name="Equation" r:id="rId8" imgW="86328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133600"/>
                          <a:ext cx="1597025" cy="403225"/>
                        </a:xfrm>
                        <a:prstGeom prst="rect">
                          <a:avLst/>
                        </a:prstGeom>
                        <a:solidFill>
                          <a:srgbClr val="FF99CC"/>
                        </a:solidFill>
                      </p:spPr>
                    </p:pic>
                  </p:oleObj>
                </mc:Fallback>
              </mc:AlternateContent>
            </a:graphicData>
          </a:graphic>
        </p:graphicFrame>
        <p:sp>
          <p:nvSpPr>
            <p:cNvPr id="975879" name="Line 7"/>
            <p:cNvSpPr>
              <a:spLocks noChangeShapeType="1"/>
            </p:cNvSpPr>
            <p:nvPr/>
          </p:nvSpPr>
          <p:spPr bwMode="auto">
            <a:xfrm flipH="1">
              <a:off x="7239000" y="2667000"/>
              <a:ext cx="533400" cy="533400"/>
            </a:xfrm>
            <a:prstGeom prst="line">
              <a:avLst/>
            </a:prstGeom>
            <a:noFill/>
            <a:ln w="25400">
              <a:solidFill>
                <a:schemeClr val="accent1"/>
              </a:solidFill>
              <a:round/>
              <a:headEnd type="none" w="sm" len="sm"/>
              <a:tailEnd type="stealth" w="lg" len="lg"/>
            </a:ln>
            <a:effectLst/>
          </p:spPr>
          <p:txBody>
            <a:bodyPr/>
            <a:lstStyle/>
            <a:p>
              <a:endParaRPr lang="en-US"/>
            </a:p>
          </p:txBody>
        </p:sp>
        <p:sp>
          <p:nvSpPr>
            <p:cNvPr id="975880" name="Line 8"/>
            <p:cNvSpPr>
              <a:spLocks noChangeShapeType="1"/>
            </p:cNvSpPr>
            <p:nvPr/>
          </p:nvSpPr>
          <p:spPr bwMode="auto">
            <a:xfrm flipH="1">
              <a:off x="6324600" y="4038600"/>
              <a:ext cx="381000" cy="533400"/>
            </a:xfrm>
            <a:prstGeom prst="line">
              <a:avLst/>
            </a:prstGeom>
            <a:noFill/>
            <a:ln w="25400">
              <a:solidFill>
                <a:schemeClr val="accent1"/>
              </a:solidFill>
              <a:round/>
              <a:headEnd type="none" w="sm" len="sm"/>
              <a:tailEnd type="stealth"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5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5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58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58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5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58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58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58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5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3352800" y="285750"/>
            <a:ext cx="5753100" cy="609600"/>
          </a:xfrm>
        </p:spPr>
        <p:txBody>
          <a:bodyPr/>
          <a:lstStyle/>
          <a:p>
            <a:r>
              <a:rPr lang="en-US" dirty="0"/>
              <a:t>Part II. Correspondence problem</a:t>
            </a:r>
          </a:p>
        </p:txBody>
      </p:sp>
      <p:sp>
        <p:nvSpPr>
          <p:cNvPr id="97792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cs typeface="Times New Roman" charset="0"/>
              </a:rPr>
              <a:t>Three Questions</a:t>
            </a:r>
          </a:p>
          <a:p>
            <a:pPr lvl="1">
              <a:lnSpc>
                <a:spcPct val="90000"/>
              </a:lnSpc>
            </a:pPr>
            <a:r>
              <a:rPr lang="en-US" sz="1800" dirty="0">
                <a:cs typeface="Times New Roman" charset="0"/>
              </a:rPr>
              <a:t>What to match? </a:t>
            </a:r>
          </a:p>
          <a:p>
            <a:pPr lvl="2">
              <a:lnSpc>
                <a:spcPct val="90000"/>
              </a:lnSpc>
            </a:pPr>
            <a:r>
              <a:rPr lang="en-US" sz="1600" dirty="0">
                <a:cs typeface="Times New Roman" charset="0"/>
              </a:rPr>
              <a:t>Features: point, line, area, structure?</a:t>
            </a:r>
          </a:p>
          <a:p>
            <a:pPr lvl="1">
              <a:lnSpc>
                <a:spcPct val="90000"/>
              </a:lnSpc>
            </a:pPr>
            <a:r>
              <a:rPr lang="en-US" sz="1800" dirty="0">
                <a:cs typeface="Times New Roman" charset="0"/>
              </a:rPr>
              <a:t>Where to search correspondence?</a:t>
            </a:r>
          </a:p>
          <a:p>
            <a:pPr lvl="2">
              <a:lnSpc>
                <a:spcPct val="90000"/>
              </a:lnSpc>
            </a:pPr>
            <a:r>
              <a:rPr lang="en-US" sz="1600" dirty="0">
                <a:cs typeface="Times New Roman" charset="0"/>
              </a:rPr>
              <a:t>Epipolar line?</a:t>
            </a:r>
          </a:p>
          <a:p>
            <a:pPr lvl="1">
              <a:lnSpc>
                <a:spcPct val="90000"/>
              </a:lnSpc>
            </a:pPr>
            <a:r>
              <a:rPr lang="en-US" sz="1800" dirty="0">
                <a:cs typeface="Times New Roman" charset="0"/>
              </a:rPr>
              <a:t>How to measure similarity?</a:t>
            </a:r>
          </a:p>
          <a:p>
            <a:pPr lvl="2">
              <a:lnSpc>
                <a:spcPct val="90000"/>
              </a:lnSpc>
            </a:pPr>
            <a:r>
              <a:rPr lang="en-US" sz="1600" dirty="0">
                <a:cs typeface="Times New Roman" charset="0"/>
              </a:rPr>
              <a:t>Depends on features</a:t>
            </a:r>
          </a:p>
          <a:p>
            <a:pPr>
              <a:lnSpc>
                <a:spcPct val="90000"/>
              </a:lnSpc>
            </a:pPr>
            <a:r>
              <a:rPr lang="en-US" sz="1800" dirty="0">
                <a:cs typeface="Times New Roman" charset="0"/>
              </a:rPr>
              <a:t>Approaches</a:t>
            </a:r>
            <a:endParaRPr lang="en-US" sz="1800" dirty="0"/>
          </a:p>
          <a:p>
            <a:pPr lvl="1">
              <a:lnSpc>
                <a:spcPct val="90000"/>
              </a:lnSpc>
            </a:pPr>
            <a:r>
              <a:rPr lang="en-US" sz="1500" dirty="0"/>
              <a:t>Correlation-based approach</a:t>
            </a:r>
          </a:p>
          <a:p>
            <a:pPr lvl="1">
              <a:lnSpc>
                <a:spcPct val="90000"/>
              </a:lnSpc>
            </a:pPr>
            <a:r>
              <a:rPr lang="en-US" sz="1500" dirty="0"/>
              <a:t>Feature-based approach </a:t>
            </a:r>
            <a:endParaRPr lang="en-US" sz="1800" dirty="0"/>
          </a:p>
          <a:p>
            <a:pPr>
              <a:lnSpc>
                <a:spcPct val="90000"/>
              </a:lnSpc>
            </a:pPr>
            <a:r>
              <a:rPr lang="en-US" sz="1800" dirty="0">
                <a:cs typeface="Times New Roman" charset="0"/>
              </a:rPr>
              <a:t>Advanced Topics</a:t>
            </a:r>
          </a:p>
          <a:p>
            <a:pPr lvl="1">
              <a:lnSpc>
                <a:spcPct val="90000"/>
              </a:lnSpc>
            </a:pPr>
            <a:r>
              <a:rPr lang="en-US" sz="1800" dirty="0">
                <a:cs typeface="Times New Roman" charset="0"/>
              </a:rPr>
              <a:t>Image filtering to handle illumination changes</a:t>
            </a:r>
          </a:p>
          <a:p>
            <a:pPr lvl="1">
              <a:lnSpc>
                <a:spcPct val="90000"/>
              </a:lnSpc>
            </a:pPr>
            <a:r>
              <a:rPr lang="en-US" sz="1800" dirty="0">
                <a:cs typeface="Times New Roman" charset="0"/>
              </a:rPr>
              <a:t>Adaptive windows to deal with multiple disparities</a:t>
            </a:r>
          </a:p>
          <a:p>
            <a:pPr lvl="1">
              <a:lnSpc>
                <a:spcPct val="90000"/>
              </a:lnSpc>
            </a:pPr>
            <a:r>
              <a:rPr lang="en-US" sz="1800" dirty="0">
                <a:cs typeface="Times New Roman" charset="0"/>
              </a:rPr>
              <a:t>Local warping to account for perspective distortion</a:t>
            </a:r>
          </a:p>
          <a:p>
            <a:pPr lvl="1">
              <a:lnSpc>
                <a:spcPct val="90000"/>
              </a:lnSpc>
            </a:pPr>
            <a:r>
              <a:rPr lang="en-US" sz="1800" dirty="0">
                <a:cs typeface="Times New Roman" charset="0"/>
              </a:rPr>
              <a:t>Sub-pixel matching to improve accuracy</a:t>
            </a:r>
          </a:p>
          <a:p>
            <a:pPr lvl="1">
              <a:lnSpc>
                <a:spcPct val="90000"/>
              </a:lnSpc>
            </a:pPr>
            <a:r>
              <a:rPr lang="en-US" sz="1800" dirty="0">
                <a:cs typeface="Times New Roman" charset="0"/>
              </a:rPr>
              <a:t>Self-consistency to reduce false matches</a:t>
            </a:r>
          </a:p>
          <a:p>
            <a:pPr lvl="1">
              <a:lnSpc>
                <a:spcPct val="90000"/>
              </a:lnSpc>
            </a:pPr>
            <a:r>
              <a:rPr lang="en-US" sz="1800" dirty="0">
                <a:cs typeface="Times New Roman" charset="0"/>
              </a:rPr>
              <a:t>Multi-baseline stereo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7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7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79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79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79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79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79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79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79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79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79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792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792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792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7792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79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79971"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For Each point (x</a:t>
            </a:r>
            <a:r>
              <a:rPr lang="en-US" sz="2000" baseline="-25000" dirty="0">
                <a:cs typeface="Times New Roman" charset="0"/>
              </a:rPr>
              <a:t>l</a:t>
            </a:r>
            <a:r>
              <a:rPr lang="en-US" sz="2000" dirty="0">
                <a:cs typeface="Times New Roman" charset="0"/>
              </a:rPr>
              <a:t>, </a:t>
            </a:r>
            <a:r>
              <a:rPr lang="en-US" sz="2000" dirty="0" err="1">
                <a:cs typeface="Times New Roman" charset="0"/>
              </a:rPr>
              <a:t>y</a:t>
            </a:r>
            <a:r>
              <a:rPr lang="en-US" sz="2000" baseline="-25000" dirty="0" err="1">
                <a:cs typeface="Times New Roman" charset="0"/>
              </a:rPr>
              <a:t>l</a:t>
            </a:r>
            <a:r>
              <a:rPr lang="en-US" sz="2000" dirty="0">
                <a:cs typeface="Times New Roman" charset="0"/>
              </a:rPr>
              <a:t>) in the left image, define a window centered at the point</a:t>
            </a:r>
          </a:p>
        </p:txBody>
      </p:sp>
      <p:grpSp>
        <p:nvGrpSpPr>
          <p:cNvPr id="12" name="Group 11"/>
          <p:cNvGrpSpPr/>
          <p:nvPr/>
        </p:nvGrpSpPr>
        <p:grpSpPr>
          <a:xfrm>
            <a:off x="1279525" y="1219200"/>
            <a:ext cx="6583363" cy="4403725"/>
            <a:chOff x="1279525" y="1219200"/>
            <a:chExt cx="6583363" cy="4403725"/>
          </a:xfrm>
        </p:grpSpPr>
        <p:pic>
          <p:nvPicPr>
            <p:cNvPr id="979972"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grpSp>
          <p:nvGrpSpPr>
            <p:cNvPr id="979973" name="Group 5"/>
            <p:cNvGrpSpPr>
              <a:grpSpLocks/>
            </p:cNvGrpSpPr>
            <p:nvPr/>
          </p:nvGrpSpPr>
          <p:grpSpPr bwMode="auto">
            <a:xfrm>
              <a:off x="4819650" y="1295400"/>
              <a:ext cx="1504950" cy="914400"/>
              <a:chOff x="3036" y="816"/>
              <a:chExt cx="948" cy="576"/>
            </a:xfrm>
          </p:grpSpPr>
          <p:grpSp>
            <p:nvGrpSpPr>
              <p:cNvPr id="979974" name="Group 6"/>
              <p:cNvGrpSpPr>
                <a:grpSpLocks/>
              </p:cNvGrpSpPr>
              <p:nvPr/>
            </p:nvGrpSpPr>
            <p:grpSpPr bwMode="auto">
              <a:xfrm>
                <a:off x="3036" y="816"/>
                <a:ext cx="948" cy="576"/>
                <a:chOff x="3036" y="816"/>
                <a:chExt cx="948" cy="576"/>
              </a:xfrm>
            </p:grpSpPr>
            <p:sp>
              <p:nvSpPr>
                <p:cNvPr id="979975" name="Rectangle 7"/>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79976" name="Line 8"/>
                <p:cNvSpPr>
                  <a:spLocks noChangeShapeType="1"/>
                </p:cNvSpPr>
                <p:nvPr/>
              </p:nvSpPr>
              <p:spPr bwMode="auto">
                <a:xfrm flipH="1">
                  <a:off x="3216" y="1008"/>
                  <a:ext cx="240" cy="240"/>
                </a:xfrm>
                <a:prstGeom prst="line">
                  <a:avLst/>
                </a:prstGeom>
                <a:noFill/>
                <a:ln w="22225">
                  <a:solidFill>
                    <a:srgbClr val="FFFF00"/>
                  </a:solidFill>
                  <a:round/>
                  <a:headEnd type="none" w="sm" len="sm"/>
                  <a:tailEnd type="stealth" w="lg" len="med"/>
                </a:ln>
                <a:effectLst/>
              </p:spPr>
              <p:txBody>
                <a:bodyPr/>
                <a:lstStyle/>
                <a:p>
                  <a:endParaRPr lang="en-US"/>
                </a:p>
              </p:txBody>
            </p:sp>
            <p:sp>
              <p:nvSpPr>
                <p:cNvPr id="979977" name="Text Box 9"/>
                <p:cNvSpPr txBox="1">
                  <a:spLocks noChangeArrowheads="1"/>
                </p:cNvSpPr>
                <p:nvPr/>
              </p:nvSpPr>
              <p:spPr bwMode="auto">
                <a:xfrm>
                  <a:off x="3408" y="816"/>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(x</a:t>
                  </a:r>
                  <a:r>
                    <a:rPr lang="en-US" baseline="-25000" dirty="0">
                      <a:solidFill>
                        <a:srgbClr val="D82204"/>
                      </a:solidFill>
                    </a:rPr>
                    <a:t>l</a:t>
                  </a:r>
                  <a:r>
                    <a:rPr lang="en-US" dirty="0">
                      <a:solidFill>
                        <a:srgbClr val="D82204"/>
                      </a:solidFill>
                    </a:rPr>
                    <a:t>, </a:t>
                  </a:r>
                  <a:r>
                    <a:rPr lang="en-US" dirty="0" err="1">
                      <a:solidFill>
                        <a:srgbClr val="D82204"/>
                      </a:solidFill>
                    </a:rPr>
                    <a:t>y</a:t>
                  </a:r>
                  <a:r>
                    <a:rPr lang="en-US" baseline="-25000" dirty="0" err="1">
                      <a:solidFill>
                        <a:srgbClr val="D82204"/>
                      </a:solidFill>
                    </a:rPr>
                    <a:t>l</a:t>
                  </a:r>
                  <a:r>
                    <a:rPr lang="en-US" dirty="0">
                      <a:solidFill>
                        <a:srgbClr val="D82204"/>
                      </a:solidFill>
                    </a:rPr>
                    <a:t>)</a:t>
                  </a:r>
                </a:p>
              </p:txBody>
            </p:sp>
          </p:grpSp>
          <p:sp>
            <p:nvSpPr>
              <p:cNvPr id="979978" name="Oval 10"/>
              <p:cNvSpPr>
                <a:spLocks noChangeArrowheads="1"/>
              </p:cNvSpPr>
              <p:nvPr/>
            </p:nvSpPr>
            <p:spPr bwMode="auto">
              <a:xfrm>
                <a:off x="3168" y="1236"/>
                <a:ext cx="70" cy="61"/>
              </a:xfrm>
              <a:prstGeom prst="ellipse">
                <a:avLst/>
              </a:prstGeom>
              <a:noFill/>
              <a:ln w="12700">
                <a:solidFill>
                  <a:srgbClr val="FF0000"/>
                </a:solidFill>
                <a:round/>
                <a:headEnd type="none" w="sm" len="sm"/>
                <a:tailEnd type="none" w="sm" len="sm"/>
              </a:ln>
              <a:effectLst/>
            </p:spPr>
            <p:txBody>
              <a:bodyPr wrap="none" anchor="ctr"/>
              <a:lstStyle/>
              <a:p>
                <a:endParaRPr lang="en-US"/>
              </a:p>
            </p:txBody>
          </p:sp>
        </p:grpSp>
        <p:sp>
          <p:nvSpPr>
            <p:cNvPr id="979979"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2019"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search its corresponding point within a search region  in the right image</a:t>
            </a:r>
          </a:p>
        </p:txBody>
      </p:sp>
      <p:pic>
        <p:nvPicPr>
          <p:cNvPr id="982020" name="Picture 4" descr="c-000104"/>
          <p:cNvPicPr>
            <a:picLocks noChangeAspect="1" noChangeArrowheads="1"/>
          </p:cNvPicPr>
          <p:nvPr/>
        </p:nvPicPr>
        <p:blipFill>
          <a:blip r:embed="rId3" cstate="print"/>
          <a:srcRect/>
          <a:stretch>
            <a:fillRect/>
          </a:stretch>
        </p:blipFill>
        <p:spPr bwMode="auto">
          <a:xfrm>
            <a:off x="1295400" y="1219200"/>
            <a:ext cx="6583363" cy="4389437"/>
          </a:xfrm>
          <a:prstGeom prst="rect">
            <a:avLst/>
          </a:prstGeom>
          <a:noFill/>
          <a:ln w="9525">
            <a:solidFill>
              <a:srgbClr val="FF00FF"/>
            </a:solidFill>
            <a:miter lim="800000"/>
            <a:headEnd/>
            <a:tailEnd/>
          </a:ln>
        </p:spPr>
      </p:pic>
      <p:sp>
        <p:nvSpPr>
          <p:cNvPr id="982021" name="Line 5"/>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2022" name="Text Box 6"/>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2023" name="Oval 7"/>
          <p:cNvSpPr>
            <a:spLocks noChangeArrowheads="1"/>
          </p:cNvSpPr>
          <p:nvPr/>
        </p:nvSpPr>
        <p:spPr bwMode="auto">
          <a:xfrm>
            <a:off x="5029200" y="1962150"/>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2024" name="AutoShape 8"/>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grpSp>
        <p:nvGrpSpPr>
          <p:cNvPr id="982025" name="Group 9"/>
          <p:cNvGrpSpPr>
            <a:grpSpLocks/>
          </p:cNvGrpSpPr>
          <p:nvPr/>
        </p:nvGrpSpPr>
        <p:grpSpPr bwMode="auto">
          <a:xfrm>
            <a:off x="4819650" y="1828800"/>
            <a:ext cx="533400" cy="381000"/>
            <a:chOff x="3036" y="1152"/>
            <a:chExt cx="336" cy="240"/>
          </a:xfrm>
        </p:grpSpPr>
        <p:sp>
          <p:nvSpPr>
            <p:cNvPr id="982026" name="Rectangle 10"/>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27" name="Oval 11"/>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28" name="Group 12"/>
          <p:cNvGrpSpPr>
            <a:grpSpLocks/>
          </p:cNvGrpSpPr>
          <p:nvPr/>
        </p:nvGrpSpPr>
        <p:grpSpPr bwMode="auto">
          <a:xfrm>
            <a:off x="4038600" y="1828800"/>
            <a:ext cx="533400" cy="381000"/>
            <a:chOff x="3036" y="1152"/>
            <a:chExt cx="336" cy="240"/>
          </a:xfrm>
        </p:grpSpPr>
        <p:sp>
          <p:nvSpPr>
            <p:cNvPr id="982029" name="Rectangle 13"/>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0" name="Oval 14"/>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1" name="Group 15"/>
          <p:cNvGrpSpPr>
            <a:grpSpLocks/>
          </p:cNvGrpSpPr>
          <p:nvPr/>
        </p:nvGrpSpPr>
        <p:grpSpPr bwMode="auto">
          <a:xfrm>
            <a:off x="4267200" y="1828800"/>
            <a:ext cx="533400" cy="381000"/>
            <a:chOff x="3036" y="1152"/>
            <a:chExt cx="336" cy="240"/>
          </a:xfrm>
        </p:grpSpPr>
        <p:sp>
          <p:nvSpPr>
            <p:cNvPr id="982032" name="Rectangle 16"/>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3" name="Oval 17"/>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4" name="Group 18"/>
          <p:cNvGrpSpPr>
            <a:grpSpLocks/>
          </p:cNvGrpSpPr>
          <p:nvPr/>
        </p:nvGrpSpPr>
        <p:grpSpPr bwMode="auto">
          <a:xfrm>
            <a:off x="4495800" y="1828800"/>
            <a:ext cx="533400" cy="381000"/>
            <a:chOff x="3036" y="1152"/>
            <a:chExt cx="336" cy="240"/>
          </a:xfrm>
        </p:grpSpPr>
        <p:sp>
          <p:nvSpPr>
            <p:cNvPr id="982035" name="Rectangle 19"/>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6" name="Oval 20"/>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7" name="Group 21"/>
          <p:cNvGrpSpPr>
            <a:grpSpLocks/>
          </p:cNvGrpSpPr>
          <p:nvPr/>
        </p:nvGrpSpPr>
        <p:grpSpPr bwMode="auto">
          <a:xfrm>
            <a:off x="5029200" y="1828800"/>
            <a:ext cx="533400" cy="381000"/>
            <a:chOff x="3036" y="1152"/>
            <a:chExt cx="336" cy="240"/>
          </a:xfrm>
        </p:grpSpPr>
        <p:sp>
          <p:nvSpPr>
            <p:cNvPr id="982038" name="Rectangle 22"/>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9" name="Oval 23"/>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0" name="Group 24"/>
          <p:cNvGrpSpPr>
            <a:grpSpLocks/>
          </p:cNvGrpSpPr>
          <p:nvPr/>
        </p:nvGrpSpPr>
        <p:grpSpPr bwMode="auto">
          <a:xfrm>
            <a:off x="5257800" y="1828800"/>
            <a:ext cx="533400" cy="381000"/>
            <a:chOff x="3036" y="1152"/>
            <a:chExt cx="336" cy="240"/>
          </a:xfrm>
        </p:grpSpPr>
        <p:sp>
          <p:nvSpPr>
            <p:cNvPr id="982041" name="Rectangle 2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2" name="Oval 2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3" name="Group 27"/>
          <p:cNvGrpSpPr>
            <a:grpSpLocks/>
          </p:cNvGrpSpPr>
          <p:nvPr/>
        </p:nvGrpSpPr>
        <p:grpSpPr bwMode="auto">
          <a:xfrm>
            <a:off x="5562600" y="1828800"/>
            <a:ext cx="533400" cy="381000"/>
            <a:chOff x="3036" y="1152"/>
            <a:chExt cx="336" cy="240"/>
          </a:xfrm>
        </p:grpSpPr>
        <p:sp>
          <p:nvSpPr>
            <p:cNvPr id="982044" name="Rectangle 28"/>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5" name="Oval 29"/>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sp>
        <p:nvSpPr>
          <p:cNvPr id="982046" name="Text Box 30"/>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pic>
        <p:nvPicPr>
          <p:cNvPr id="982047" name="Picture 31"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2028"/>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982028"/>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82031"/>
                                        </p:tgtEl>
                                        <p:attrNameLst>
                                          <p:attrName>style.visibility</p:attrName>
                                        </p:attrNameLst>
                                      </p:cBhvr>
                                      <p:to>
                                        <p:strVal val="visible"/>
                                      </p:to>
                                    </p:set>
                                  </p:childTnLst>
                                  <p:subTnLst>
                                    <p:set>
                                      <p:cBhvr override="childStyle">
                                        <p:cTn dur="1" fill="hold" display="0" masterRel="sameClick" afterEffect="1">
                                          <p:stCondLst>
                                            <p:cond evt="end" delay="0">
                                              <p:tn val="8"/>
                                            </p:cond>
                                          </p:stCondLst>
                                        </p:cTn>
                                        <p:tgtEl>
                                          <p:spTgt spid="982031"/>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982034"/>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982034"/>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982025"/>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982025"/>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98203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982037"/>
                                        </p:tgtEl>
                                        <p:attrNameLst>
                                          <p:attrName>style.visibility</p:attrName>
                                        </p:attrNameLst>
                                      </p:cBhvr>
                                      <p:to>
                                        <p:strVal val="hidden"/>
                                      </p:to>
                                    </p:set>
                                  </p:sub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982040"/>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982040"/>
                                        </p:tgtEl>
                                        <p:attrNameLst>
                                          <p:attrName>style.visibility</p:attrName>
                                        </p:attrNameLst>
                                      </p:cBhvr>
                                      <p:to>
                                        <p:strVal val="hidden"/>
                                      </p:to>
                                    </p:set>
                                  </p:sub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98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6124575" y="285750"/>
            <a:ext cx="2981325" cy="609600"/>
          </a:xfrm>
        </p:spPr>
        <p:txBody>
          <a:bodyPr/>
          <a:lstStyle/>
          <a:p>
            <a:r>
              <a:rPr lang="en-US"/>
              <a:t>A Stereo Pair</a:t>
            </a:r>
          </a:p>
        </p:txBody>
      </p:sp>
      <p:sp>
        <p:nvSpPr>
          <p:cNvPr id="95949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59492" name="Picture 4" descr="c-000101"/>
          <p:cNvPicPr>
            <a:picLocks noChangeAspect="1" noChangeArrowheads="1"/>
          </p:cNvPicPr>
          <p:nvPr/>
        </p:nvPicPr>
        <p:blipFill>
          <a:blip r:embed="rId3" cstate="print"/>
          <a:srcRect/>
          <a:stretch>
            <a:fillRect/>
          </a:stretch>
        </p:blipFill>
        <p:spPr bwMode="auto">
          <a:xfrm>
            <a:off x="4419600" y="2819400"/>
            <a:ext cx="3657600" cy="2438400"/>
          </a:xfrm>
          <a:prstGeom prst="rect">
            <a:avLst/>
          </a:prstGeom>
          <a:noFill/>
          <a:ln w="9525">
            <a:solidFill>
              <a:srgbClr val="FF00FF"/>
            </a:solidFill>
            <a:miter lim="800000"/>
            <a:headEnd/>
            <a:tailEnd/>
          </a:ln>
        </p:spPr>
      </p:pic>
      <p:pic>
        <p:nvPicPr>
          <p:cNvPr id="959493" name="Picture 5" descr="c-000105"/>
          <p:cNvPicPr>
            <a:picLocks noChangeAspect="1" noChangeArrowheads="1"/>
          </p:cNvPicPr>
          <p:nvPr/>
        </p:nvPicPr>
        <p:blipFill>
          <a:blip r:embed="rId4" cstate="print"/>
          <a:srcRect/>
          <a:stretch>
            <a:fillRect/>
          </a:stretch>
        </p:blipFill>
        <p:spPr bwMode="auto">
          <a:xfrm>
            <a:off x="533400" y="2819400"/>
            <a:ext cx="3657600" cy="2438400"/>
          </a:xfrm>
          <a:prstGeom prst="rect">
            <a:avLst/>
          </a:prstGeom>
          <a:noFill/>
          <a:ln w="9525">
            <a:solidFill>
              <a:srgbClr val="FF00FF"/>
            </a:solidFill>
            <a:miter lim="800000"/>
            <a:headEnd/>
            <a:tailEnd/>
          </a:ln>
        </p:spPr>
      </p:pic>
      <p:sp>
        <p:nvSpPr>
          <p:cNvPr id="959494" name="Oval 6"/>
          <p:cNvSpPr>
            <a:spLocks noChangeArrowheads="1"/>
          </p:cNvSpPr>
          <p:nvPr/>
        </p:nvSpPr>
        <p:spPr bwMode="auto">
          <a:xfrm>
            <a:off x="32766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5" name="Oval 7"/>
          <p:cNvSpPr>
            <a:spLocks noChangeArrowheads="1"/>
          </p:cNvSpPr>
          <p:nvPr/>
        </p:nvSpPr>
        <p:spPr bwMode="auto">
          <a:xfrm>
            <a:off x="64770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6" name="Rectangle 8"/>
          <p:cNvSpPr>
            <a:spLocks noChangeArrowheads="1"/>
          </p:cNvSpPr>
          <p:nvPr/>
        </p:nvSpPr>
        <p:spPr bwMode="auto">
          <a:xfrm>
            <a:off x="1066800" y="5867400"/>
            <a:ext cx="6991350" cy="641350"/>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CMU CIL Stereo Dataset : Castle sequence</a:t>
            </a:r>
          </a:p>
          <a:p>
            <a:r>
              <a:rPr lang="en-US" dirty="0">
                <a:solidFill>
                  <a:schemeClr val="bg2"/>
                </a:solidFill>
              </a:rPr>
              <a:t>http://www-2.cs.cmu.edu/afs/cs/project/cil/ftp/html/cil-ster.html</a:t>
            </a:r>
          </a:p>
        </p:txBody>
      </p:sp>
      <p:sp>
        <p:nvSpPr>
          <p:cNvPr id="959497" name="Freeform 9"/>
          <p:cNvSpPr>
            <a:spLocks/>
          </p:cNvSpPr>
          <p:nvPr/>
        </p:nvSpPr>
        <p:spPr bwMode="auto">
          <a:xfrm>
            <a:off x="2667000" y="2438400"/>
            <a:ext cx="3200400" cy="762000"/>
          </a:xfrm>
          <a:custGeom>
            <a:avLst/>
            <a:gdLst/>
            <a:ahLst/>
            <a:cxnLst>
              <a:cxn ang="0">
                <a:pos x="0" y="480"/>
              </a:cxn>
              <a:cxn ang="0">
                <a:pos x="768" y="48"/>
              </a:cxn>
              <a:cxn ang="0">
                <a:pos x="1680" y="192"/>
              </a:cxn>
              <a:cxn ang="0">
                <a:pos x="2016" y="480"/>
              </a:cxn>
            </a:cxnLst>
            <a:rect l="0" t="0" r="r" b="b"/>
            <a:pathLst>
              <a:path w="2016" h="480">
                <a:moveTo>
                  <a:pt x="0" y="480"/>
                </a:moveTo>
                <a:cubicBezTo>
                  <a:pt x="244" y="288"/>
                  <a:pt x="488" y="96"/>
                  <a:pt x="768" y="48"/>
                </a:cubicBezTo>
                <a:cubicBezTo>
                  <a:pt x="1048" y="0"/>
                  <a:pt x="1472" y="120"/>
                  <a:pt x="1680" y="192"/>
                </a:cubicBezTo>
                <a:cubicBezTo>
                  <a:pt x="1888" y="264"/>
                  <a:pt x="1952" y="372"/>
                  <a:pt x="2016" y="480"/>
                </a:cubicBezTo>
              </a:path>
            </a:pathLst>
          </a:custGeom>
          <a:noFill/>
          <a:ln w="12700" cap="flat" cmpd="sng">
            <a:solidFill>
              <a:srgbClr val="FF0000"/>
            </a:solidFill>
            <a:prstDash val="solid"/>
            <a:round/>
            <a:headEnd type="stealth" w="lg" len="lg"/>
            <a:tailEnd type="stealth" w="lg" len="lg"/>
          </a:ln>
          <a:effectLst/>
        </p:spPr>
        <p:txBody>
          <a:bodyPr/>
          <a:lstStyle/>
          <a:p>
            <a:endParaRPr lang="en-US"/>
          </a:p>
        </p:txBody>
      </p:sp>
      <p:sp>
        <p:nvSpPr>
          <p:cNvPr id="959498" name="Freeform 10"/>
          <p:cNvSpPr>
            <a:spLocks/>
          </p:cNvSpPr>
          <p:nvPr/>
        </p:nvSpPr>
        <p:spPr bwMode="auto">
          <a:xfrm>
            <a:off x="3506788" y="4294188"/>
            <a:ext cx="3048000" cy="1358900"/>
          </a:xfrm>
          <a:custGeom>
            <a:avLst/>
            <a:gdLst/>
            <a:ahLst/>
            <a:cxnLst>
              <a:cxn ang="0">
                <a:pos x="0" y="0"/>
              </a:cxn>
              <a:cxn ang="0">
                <a:pos x="720" y="864"/>
              </a:cxn>
              <a:cxn ang="0">
                <a:pos x="1920" y="240"/>
              </a:cxn>
            </a:cxnLst>
            <a:rect l="0" t="0" r="r" b="b"/>
            <a:pathLst>
              <a:path w="1920" h="904">
                <a:moveTo>
                  <a:pt x="0" y="0"/>
                </a:moveTo>
                <a:cubicBezTo>
                  <a:pt x="200" y="412"/>
                  <a:pt x="400" y="824"/>
                  <a:pt x="720" y="864"/>
                </a:cubicBezTo>
                <a:cubicBezTo>
                  <a:pt x="1040" y="904"/>
                  <a:pt x="1720" y="344"/>
                  <a:pt x="1920" y="240"/>
                </a:cubicBezTo>
              </a:path>
            </a:pathLst>
          </a:custGeom>
          <a:noFill/>
          <a:ln w="12700" cap="flat" cmpd="sng">
            <a:solidFill>
              <a:srgbClr val="FF0000"/>
            </a:solidFill>
            <a:prstDash val="solid"/>
            <a:round/>
            <a:headEnd type="stealth" w="lg" len="sm"/>
            <a:tailEnd type="diamond" w="lg" len="lg"/>
          </a:ln>
          <a:effectLst/>
        </p:spPr>
        <p:txBody>
          <a:bodyPr/>
          <a:lstStyle/>
          <a:p>
            <a:endParaRPr lang="en-US"/>
          </a:p>
        </p:txBody>
      </p:sp>
      <p:sp>
        <p:nvSpPr>
          <p:cNvPr id="959499" name="Text Box 11"/>
          <p:cNvSpPr txBox="1">
            <a:spLocks noChangeArrowheads="1"/>
          </p:cNvSpPr>
          <p:nvPr/>
        </p:nvSpPr>
        <p:spPr bwMode="auto">
          <a:xfrm>
            <a:off x="6705600" y="4572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a:t>
            </a:r>
          </a:p>
        </p:txBody>
      </p:sp>
      <p:sp>
        <p:nvSpPr>
          <p:cNvPr id="959500" name="Line 12"/>
          <p:cNvSpPr>
            <a:spLocks noChangeShapeType="1"/>
          </p:cNvSpPr>
          <p:nvPr/>
        </p:nvSpPr>
        <p:spPr bwMode="auto">
          <a:xfrm flipV="1">
            <a:off x="4724400" y="2286000"/>
            <a:ext cx="990600" cy="228600"/>
          </a:xfrm>
          <a:prstGeom prst="line">
            <a:avLst/>
          </a:prstGeom>
          <a:noFill/>
          <a:ln w="25400">
            <a:solidFill>
              <a:srgbClr val="FF0000"/>
            </a:solidFill>
            <a:round/>
            <a:headEnd type="none" w="sm" len="sm"/>
            <a:tailEnd type="stealth" w="lg" len="lg"/>
          </a:ln>
          <a:effectLst/>
        </p:spPr>
        <p:txBody>
          <a:bodyPr/>
          <a:lstStyle/>
          <a:p>
            <a:endParaRPr lang="en-US"/>
          </a:p>
        </p:txBody>
      </p:sp>
      <p:sp>
        <p:nvSpPr>
          <p:cNvPr id="959501" name="Text Box 13"/>
          <p:cNvSpPr txBox="1">
            <a:spLocks noChangeArrowheads="1"/>
          </p:cNvSpPr>
          <p:nvPr/>
        </p:nvSpPr>
        <p:spPr bwMode="auto">
          <a:xfrm>
            <a:off x="5791200" y="2209800"/>
            <a:ext cx="990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3D?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4067"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correlation is maximum</a:t>
            </a:r>
          </a:p>
        </p:txBody>
      </p:sp>
      <p:grpSp>
        <p:nvGrpSpPr>
          <p:cNvPr id="19" name="Group 18"/>
          <p:cNvGrpSpPr/>
          <p:nvPr/>
        </p:nvGrpSpPr>
        <p:grpSpPr>
          <a:xfrm>
            <a:off x="1279525" y="1219200"/>
            <a:ext cx="7302500" cy="4403725"/>
            <a:chOff x="1279525" y="1219200"/>
            <a:chExt cx="7302500" cy="4403725"/>
          </a:xfrm>
        </p:grpSpPr>
        <p:pic>
          <p:nvPicPr>
            <p:cNvPr id="984068"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84069" name="Text Box 5"/>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4070" name="Oval 6"/>
            <p:cNvSpPr>
              <a:spLocks noChangeArrowheads="1"/>
            </p:cNvSpPr>
            <p:nvPr/>
          </p:nvSpPr>
          <p:spPr bwMode="auto">
            <a:xfrm>
              <a:off x="5029200" y="1952625"/>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4071" name="AutoShape 7"/>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sp>
          <p:nvSpPr>
            <p:cNvPr id="984072" name="Line 8"/>
            <p:cNvSpPr>
              <a:spLocks noChangeShapeType="1"/>
            </p:cNvSpPr>
            <p:nvPr/>
          </p:nvSpPr>
          <p:spPr bwMode="auto">
            <a:xfrm>
              <a:off x="4724400" y="1676400"/>
              <a:ext cx="381000" cy="0"/>
            </a:xfrm>
            <a:prstGeom prst="line">
              <a:avLst/>
            </a:prstGeom>
            <a:noFill/>
            <a:ln w="22225">
              <a:solidFill>
                <a:srgbClr val="993366"/>
              </a:solidFill>
              <a:round/>
              <a:headEnd type="triangle" w="sm" len="sm"/>
              <a:tailEnd type="triangle" w="sm" len="sm"/>
            </a:ln>
            <a:effectLst/>
          </p:spPr>
          <p:txBody>
            <a:bodyPr/>
            <a:lstStyle/>
            <a:p>
              <a:endParaRPr lang="en-US"/>
            </a:p>
          </p:txBody>
        </p:sp>
        <p:sp>
          <p:nvSpPr>
            <p:cNvPr id="984073" name="Text Box 9"/>
            <p:cNvSpPr txBox="1">
              <a:spLocks noChangeArrowheads="1"/>
            </p:cNvSpPr>
            <p:nvPr/>
          </p:nvSpPr>
          <p:spPr bwMode="auto">
            <a:xfrm>
              <a:off x="4648200" y="129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d</a:t>
              </a:r>
            </a:p>
          </p:txBody>
        </p:sp>
        <p:sp>
          <p:nvSpPr>
            <p:cNvPr id="984074" name="Text Box 10"/>
            <p:cNvSpPr txBox="1">
              <a:spLocks noChangeArrowheads="1"/>
            </p:cNvSpPr>
            <p:nvPr/>
          </p:nvSpPr>
          <p:spPr bwMode="auto">
            <a:xfrm>
              <a:off x="3505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0066FF"/>
                  </a:solidFill>
                </a:rPr>
                <a:t>(x</a:t>
              </a:r>
              <a:r>
                <a:rPr lang="en-US" baseline="-25000">
                  <a:solidFill>
                    <a:srgbClr val="0066FF"/>
                  </a:solidFill>
                </a:rPr>
                <a:t>r</a:t>
              </a:r>
              <a:r>
                <a:rPr lang="en-US">
                  <a:solidFill>
                    <a:srgbClr val="0066FF"/>
                  </a:solidFill>
                </a:rPr>
                <a:t>, y</a:t>
              </a:r>
              <a:r>
                <a:rPr lang="en-US" baseline="-25000">
                  <a:solidFill>
                    <a:srgbClr val="0066FF"/>
                  </a:solidFill>
                </a:rPr>
                <a:t>r</a:t>
              </a:r>
              <a:r>
                <a:rPr lang="en-US">
                  <a:solidFill>
                    <a:srgbClr val="0066FF"/>
                  </a:solidFill>
                </a:rPr>
                <a:t>)</a:t>
              </a:r>
            </a:p>
          </p:txBody>
        </p:sp>
        <p:sp>
          <p:nvSpPr>
            <p:cNvPr id="984075"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sp>
          <p:nvSpPr>
            <p:cNvPr id="984076" name="Line 12"/>
            <p:cNvSpPr>
              <a:spLocks noChangeShapeType="1"/>
            </p:cNvSpPr>
            <p:nvPr/>
          </p:nvSpPr>
          <p:spPr bwMode="auto">
            <a:xfrm>
              <a:off x="4191000" y="1676400"/>
              <a:ext cx="533400" cy="3048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4077" name="Line 13"/>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grpSp>
          <p:nvGrpSpPr>
            <p:cNvPr id="984078" name="Group 14"/>
            <p:cNvGrpSpPr>
              <a:grpSpLocks/>
            </p:cNvGrpSpPr>
            <p:nvPr/>
          </p:nvGrpSpPr>
          <p:grpSpPr bwMode="auto">
            <a:xfrm>
              <a:off x="4532313" y="1838325"/>
              <a:ext cx="533400" cy="381000"/>
              <a:chOff x="3036" y="1152"/>
              <a:chExt cx="336" cy="240"/>
            </a:xfrm>
          </p:grpSpPr>
          <p:sp>
            <p:nvSpPr>
              <p:cNvPr id="984079" name="Rectangle 1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4080" name="Oval 1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pic>
          <p:nvPicPr>
            <p:cNvPr id="984081" name="Picture 17"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
          <p:nvSpPr>
            <p:cNvPr id="984082" name="Freeform 18"/>
            <p:cNvSpPr>
              <a:spLocks/>
            </p:cNvSpPr>
            <p:nvPr/>
          </p:nvSpPr>
          <p:spPr bwMode="auto">
            <a:xfrm>
              <a:off x="4876800" y="1828800"/>
              <a:ext cx="3352800" cy="1143000"/>
            </a:xfrm>
            <a:custGeom>
              <a:avLst/>
              <a:gdLst/>
              <a:ahLst/>
              <a:cxnLst>
                <a:cxn ang="0">
                  <a:pos x="2112" y="0"/>
                </a:cxn>
                <a:cxn ang="0">
                  <a:pos x="816" y="672"/>
                </a:cxn>
                <a:cxn ang="0">
                  <a:pos x="0" y="288"/>
                </a:cxn>
              </a:cxnLst>
              <a:rect l="0" t="0" r="r" b="b"/>
              <a:pathLst>
                <a:path w="2112" h="720">
                  <a:moveTo>
                    <a:pt x="2112" y="0"/>
                  </a:moveTo>
                  <a:cubicBezTo>
                    <a:pt x="1640" y="312"/>
                    <a:pt x="1168" y="624"/>
                    <a:pt x="816" y="672"/>
                  </a:cubicBezTo>
                  <a:cubicBezTo>
                    <a:pt x="464" y="720"/>
                    <a:pt x="232" y="504"/>
                    <a:pt x="0" y="288"/>
                  </a:cubicBezTo>
                </a:path>
              </a:pathLst>
            </a:custGeom>
            <a:noFill/>
            <a:ln w="25400" cap="flat" cmpd="sng">
              <a:solidFill>
                <a:srgbClr val="FF0000"/>
              </a:solidFill>
              <a:prstDash val="solid"/>
              <a:round/>
              <a:headEnd type="none" w="sm" len="sm"/>
              <a:tailEnd type="stealth" w="lg" len="lg"/>
            </a:ln>
            <a:effectLst/>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6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Elements to be matched</a:t>
            </a:r>
          </a:p>
          <a:p>
            <a:pPr lvl="1">
              <a:lnSpc>
                <a:spcPct val="90000"/>
              </a:lnSpc>
            </a:pPr>
            <a:r>
              <a:rPr lang="en-US" dirty="0">
                <a:cs typeface="Times New Roman" charset="0"/>
              </a:rPr>
              <a:t>Image window of fixed size centered at each pixel in the left image</a:t>
            </a:r>
          </a:p>
          <a:p>
            <a:pPr>
              <a:lnSpc>
                <a:spcPct val="90000"/>
              </a:lnSpc>
            </a:pPr>
            <a:r>
              <a:rPr lang="en-US" dirty="0">
                <a:cs typeface="Times New Roman" charset="0"/>
              </a:rPr>
              <a:t>Similarity criterion </a:t>
            </a:r>
          </a:p>
          <a:p>
            <a:pPr lvl="1">
              <a:lnSpc>
                <a:spcPct val="90000"/>
              </a:lnSpc>
            </a:pPr>
            <a:r>
              <a:rPr lang="en-US" dirty="0"/>
              <a:t>A measure of similarity between windows in the two images</a:t>
            </a:r>
          </a:p>
          <a:p>
            <a:pPr lvl="1">
              <a:lnSpc>
                <a:spcPct val="90000"/>
              </a:lnSpc>
            </a:pPr>
            <a:r>
              <a:rPr lang="en-US" dirty="0"/>
              <a:t>The corresponding element is given by window that maximizes the similarity criterion within a search region</a:t>
            </a:r>
          </a:p>
          <a:p>
            <a:pPr>
              <a:lnSpc>
                <a:spcPct val="90000"/>
              </a:lnSpc>
            </a:pPr>
            <a:r>
              <a:rPr lang="en-US" dirty="0">
                <a:cs typeface="Times New Roman" charset="0"/>
              </a:rPr>
              <a:t>Search regions</a:t>
            </a:r>
          </a:p>
          <a:p>
            <a:pPr lvl="1">
              <a:lnSpc>
                <a:spcPct val="90000"/>
              </a:lnSpc>
            </a:pPr>
            <a:r>
              <a:rPr lang="en-US" dirty="0">
                <a:cs typeface="Times New Roman" charset="0"/>
              </a:rPr>
              <a:t>Theoretically, search region can be reduced to a 1-D segment, along the epipolar line, and within the disparity range.</a:t>
            </a:r>
          </a:p>
          <a:p>
            <a:pPr lvl="1">
              <a:lnSpc>
                <a:spcPct val="90000"/>
              </a:lnSpc>
            </a:pPr>
            <a:r>
              <a:rPr lang="en-US" dirty="0">
                <a:cs typeface="Times New Roman" charset="0"/>
              </a:rPr>
              <a:t>In practice, search a slightly larger region due to errors in calibration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6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6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6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6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6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6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6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816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Equations</a:t>
            </a:r>
          </a:p>
          <a:p>
            <a:endParaRPr lang="en-US" dirty="0">
              <a:cs typeface="Times New Roman" charset="0"/>
            </a:endParaRPr>
          </a:p>
          <a:p>
            <a:endParaRPr lang="en-US" dirty="0">
              <a:cs typeface="Times New Roman" charset="0"/>
            </a:endParaRPr>
          </a:p>
          <a:p>
            <a:r>
              <a:rPr lang="en-US" dirty="0">
                <a:cs typeface="Times New Roman" charset="0"/>
              </a:rPr>
              <a:t>disparity</a:t>
            </a:r>
          </a:p>
          <a:p>
            <a:endParaRPr lang="en-US" dirty="0">
              <a:cs typeface="Times New Roman" charset="0"/>
            </a:endParaRPr>
          </a:p>
          <a:p>
            <a:r>
              <a:rPr lang="en-US" dirty="0">
                <a:cs typeface="Times New Roman" charset="0"/>
              </a:rPr>
              <a:t>Similarity criterion </a:t>
            </a:r>
          </a:p>
          <a:p>
            <a:pPr lvl="1"/>
            <a:r>
              <a:rPr lang="en-US" dirty="0"/>
              <a:t>Cross-Correlation</a:t>
            </a:r>
          </a:p>
          <a:p>
            <a:pPr lvl="1"/>
            <a:endParaRPr lang="en-US" dirty="0"/>
          </a:p>
          <a:p>
            <a:pPr lvl="1"/>
            <a:r>
              <a:rPr lang="en-US" dirty="0"/>
              <a:t>Sum of Square Difference (SSD) </a:t>
            </a:r>
          </a:p>
          <a:p>
            <a:pPr lvl="1"/>
            <a:endParaRPr lang="en-US" dirty="0"/>
          </a:p>
          <a:p>
            <a:pPr lvl="1"/>
            <a:r>
              <a:rPr lang="en-US" dirty="0"/>
              <a:t>Sum of Absolute Difference(SAD)</a:t>
            </a:r>
          </a:p>
        </p:txBody>
      </p:sp>
      <p:graphicFrame>
        <p:nvGraphicFramePr>
          <p:cNvPr id="988164" name="Object 4"/>
          <p:cNvGraphicFramePr>
            <a:graphicFrameLocks noChangeAspect="1"/>
          </p:cNvGraphicFramePr>
          <p:nvPr/>
        </p:nvGraphicFramePr>
        <p:xfrm>
          <a:off x="1465263" y="1698625"/>
          <a:ext cx="6719887" cy="768350"/>
        </p:xfrm>
        <a:graphic>
          <a:graphicData uri="http://schemas.openxmlformats.org/presentationml/2006/ole">
            <mc:AlternateContent xmlns:mc="http://schemas.openxmlformats.org/markup-compatibility/2006">
              <mc:Choice xmlns:v="urn:schemas-microsoft-com:vml" Requires="v">
                <p:oleObj spid="_x0000_s988612" name="Equation" r:id="rId4" imgW="3797280" imgH="431640" progId="Equation.3">
                  <p:embed/>
                </p:oleObj>
              </mc:Choice>
              <mc:Fallback>
                <p:oleObj name="Equation" r:id="rId4" imgW="379728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1698625"/>
                        <a:ext cx="6719887" cy="768350"/>
                      </a:xfrm>
                      <a:prstGeom prst="rect">
                        <a:avLst/>
                      </a:prstGeom>
                      <a:solidFill>
                        <a:srgbClr val="FF99CC"/>
                      </a:solidFill>
                    </p:spPr>
                  </p:pic>
                </p:oleObj>
              </mc:Fallback>
            </mc:AlternateContent>
          </a:graphicData>
        </a:graphic>
      </p:graphicFrame>
      <p:graphicFrame>
        <p:nvGraphicFramePr>
          <p:cNvPr id="988165" name="Object 5"/>
          <p:cNvGraphicFramePr>
            <a:graphicFrameLocks noChangeAspect="1"/>
          </p:cNvGraphicFramePr>
          <p:nvPr/>
        </p:nvGraphicFramePr>
        <p:xfrm>
          <a:off x="2797175" y="2705100"/>
          <a:ext cx="3968750" cy="601663"/>
        </p:xfrm>
        <a:graphic>
          <a:graphicData uri="http://schemas.openxmlformats.org/presentationml/2006/ole">
            <mc:AlternateContent xmlns:mc="http://schemas.openxmlformats.org/markup-compatibility/2006">
              <mc:Choice xmlns:v="urn:schemas-microsoft-com:vml" Requires="v">
                <p:oleObj spid="_x0000_s988613" name="Equation" r:id="rId6" imgW="1930320" imgH="291960" progId="Equation.3">
                  <p:embed/>
                </p:oleObj>
              </mc:Choice>
              <mc:Fallback>
                <p:oleObj name="Equation" r:id="rId6" imgW="1930320" imgH="2919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7175" y="2705100"/>
                        <a:ext cx="3968750" cy="601663"/>
                      </a:xfrm>
                      <a:prstGeom prst="rect">
                        <a:avLst/>
                      </a:prstGeom>
                      <a:solidFill>
                        <a:srgbClr val="FFFF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6" name="Object 6"/>
          <p:cNvGraphicFramePr>
            <a:graphicFrameLocks noChangeAspect="1"/>
          </p:cNvGraphicFramePr>
          <p:nvPr/>
        </p:nvGraphicFramePr>
        <p:xfrm>
          <a:off x="5257800" y="3886200"/>
          <a:ext cx="1592263" cy="417513"/>
        </p:xfrm>
        <a:graphic>
          <a:graphicData uri="http://schemas.openxmlformats.org/presentationml/2006/ole">
            <mc:AlternateContent xmlns:mc="http://schemas.openxmlformats.org/markup-compatibility/2006">
              <mc:Choice xmlns:v="urn:schemas-microsoft-com:vml" Requires="v">
                <p:oleObj spid="_x0000_s988614" name="Equation" r:id="rId8" imgW="774360" imgH="203040" progId="Equation.3">
                  <p:embed/>
                </p:oleObj>
              </mc:Choice>
              <mc:Fallback>
                <p:oleObj name="Equation" r:id="rId8" imgW="774360" imgH="2030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886200"/>
                        <a:ext cx="159226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7" name="Object 7"/>
          <p:cNvGraphicFramePr>
            <a:graphicFrameLocks noChangeAspect="1"/>
          </p:cNvGraphicFramePr>
          <p:nvPr>
            <p:extLst>
              <p:ext uri="{D42A27DB-BD31-4B8C-83A1-F6EECF244321}">
                <p14:modId xmlns:p14="http://schemas.microsoft.com/office/powerpoint/2010/main" val="4255420217"/>
              </p:ext>
            </p:extLst>
          </p:nvPr>
        </p:nvGraphicFramePr>
        <p:xfrm>
          <a:off x="5715000" y="4572000"/>
          <a:ext cx="2427288" cy="547688"/>
        </p:xfrm>
        <a:graphic>
          <a:graphicData uri="http://schemas.openxmlformats.org/presentationml/2006/ole">
            <mc:AlternateContent xmlns:mc="http://schemas.openxmlformats.org/markup-compatibility/2006">
              <mc:Choice xmlns:v="urn:schemas-microsoft-com:vml" Requires="v">
                <p:oleObj spid="_x0000_s988615" name="Equation" r:id="rId10" imgW="1180800" imgH="266400" progId="Equation.3">
                  <p:embed/>
                </p:oleObj>
              </mc:Choice>
              <mc:Fallback>
                <p:oleObj name="Equation" r:id="rId10" imgW="1180800" imgH="2664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572000"/>
                        <a:ext cx="2427288" cy="547688"/>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8" name="Object 8"/>
          <p:cNvGraphicFramePr>
            <a:graphicFrameLocks noChangeAspect="1"/>
          </p:cNvGraphicFramePr>
          <p:nvPr/>
        </p:nvGraphicFramePr>
        <p:xfrm>
          <a:off x="6019800" y="5410200"/>
          <a:ext cx="2347913" cy="417513"/>
        </p:xfrm>
        <a:graphic>
          <a:graphicData uri="http://schemas.openxmlformats.org/presentationml/2006/ole">
            <mc:AlternateContent xmlns:mc="http://schemas.openxmlformats.org/markup-compatibility/2006">
              <mc:Choice xmlns:v="urn:schemas-microsoft-com:vml" Requires="v">
                <p:oleObj spid="_x0000_s988616" name="Equation" r:id="rId12" imgW="1143000" imgH="203040" progId="Equation.3">
                  <p:embed/>
                </p:oleObj>
              </mc:Choice>
              <mc:Fallback>
                <p:oleObj name="Equation" r:id="rId12" imgW="1143000" imgH="20304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5410200"/>
                        <a:ext cx="234791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8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81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81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8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8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81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81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816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88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881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88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9021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Easy to implement</a:t>
            </a:r>
          </a:p>
          <a:p>
            <a:pPr lvl="1"/>
            <a:r>
              <a:rPr lang="en-US" dirty="0">
                <a:cs typeface="Times New Roman" charset="0"/>
              </a:rPr>
              <a:t>Produces dense disparity map</a:t>
            </a:r>
          </a:p>
          <a:p>
            <a:pPr lvl="1"/>
            <a:r>
              <a:rPr lang="en-US" dirty="0">
                <a:cs typeface="Times New Roman" charset="0"/>
              </a:rPr>
              <a:t>Maybe slow</a:t>
            </a:r>
          </a:p>
          <a:p>
            <a:r>
              <a:rPr lang="en-US" dirty="0">
                <a:cs typeface="Times New Roman" charset="0"/>
              </a:rPr>
              <a:t>CONS</a:t>
            </a:r>
          </a:p>
          <a:p>
            <a:pPr lvl="1"/>
            <a:r>
              <a:rPr lang="en-US" dirty="0">
                <a:cs typeface="Times New Roman" charset="0"/>
              </a:rPr>
              <a:t>Needs textured images to work well </a:t>
            </a:r>
          </a:p>
          <a:p>
            <a:pPr lvl="1"/>
            <a:r>
              <a:rPr lang="en-US" dirty="0">
                <a:cs typeface="Times New Roman" charset="0"/>
              </a:rPr>
              <a:t>Inadequate for matching image pairs from very different viewpoints due to illumination changes</a:t>
            </a:r>
          </a:p>
          <a:p>
            <a:pPr lvl="1"/>
            <a:r>
              <a:rPr lang="en-US" dirty="0">
                <a:cs typeface="Times New Roman" charset="0"/>
              </a:rPr>
              <a:t>Window may cover points with quite different disparities</a:t>
            </a:r>
          </a:p>
          <a:p>
            <a:pPr lvl="1"/>
            <a:r>
              <a:rPr lang="en-US" dirty="0">
                <a:cs typeface="Times New Roman" charset="0"/>
              </a:rPr>
              <a:t>Inaccurate disparities on the occluding boundaries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0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0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0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0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0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02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0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60" name="Rectangle 4"/>
          <p:cNvSpPr>
            <a:spLocks noGrp="1" noChangeArrowheads="1"/>
          </p:cNvSpPr>
          <p:nvPr>
            <p:ph type="title"/>
          </p:nvPr>
        </p:nvSpPr>
        <p:spPr>
          <a:xfrm>
            <a:off x="4419600" y="285750"/>
            <a:ext cx="4686300" cy="609600"/>
          </a:xfrm>
        </p:spPr>
        <p:txBody>
          <a:bodyPr/>
          <a:lstStyle/>
          <a:p>
            <a:r>
              <a:rPr lang="en-US"/>
              <a:t>Correlation Approach</a:t>
            </a:r>
          </a:p>
        </p:txBody>
      </p:sp>
      <p:sp>
        <p:nvSpPr>
          <p:cNvPr id="992261" name="Rectangle 5"/>
          <p:cNvSpPr>
            <a:spLocks noGrp="1" noChangeArrowheads="1"/>
          </p:cNvSpPr>
          <p:nvPr>
            <p:ph type="body" idx="1"/>
          </p:nvPr>
        </p:nvSpPr>
        <p:spPr>
          <a:xfrm>
            <a:off x="609600" y="1219200"/>
            <a:ext cx="8534400" cy="533400"/>
          </a:xfrm>
          <a:noFill/>
          <a:ln/>
        </p:spPr>
        <p:txBody>
          <a:bodyPr/>
          <a:lstStyle/>
          <a:p>
            <a:r>
              <a:rPr lang="en-US" sz="2000" dirty="0">
                <a:cs typeface="Times New Roman" charset="0"/>
              </a:rPr>
              <a:t>A Stereo Pair of UMass Campus – texture, boundaries and occlusion</a:t>
            </a:r>
          </a:p>
        </p:txBody>
      </p:sp>
      <p:grpSp>
        <p:nvGrpSpPr>
          <p:cNvPr id="10" name="Group 9"/>
          <p:cNvGrpSpPr/>
          <p:nvPr/>
        </p:nvGrpSpPr>
        <p:grpSpPr>
          <a:xfrm>
            <a:off x="990600" y="1600200"/>
            <a:ext cx="7315200" cy="5105400"/>
            <a:chOff x="990600" y="1600200"/>
            <a:chExt cx="7315200" cy="5105400"/>
          </a:xfrm>
        </p:grpSpPr>
        <p:pic>
          <p:nvPicPr>
            <p:cNvPr id="992258" name="Picture 2" descr="pic430"/>
            <p:cNvPicPr>
              <a:picLocks noChangeAspect="1" noChangeArrowheads="1"/>
            </p:cNvPicPr>
            <p:nvPr/>
          </p:nvPicPr>
          <p:blipFill>
            <a:blip r:embed="rId3" cstate="print"/>
            <a:srcRect/>
            <a:stretch>
              <a:fillRect/>
            </a:stretch>
          </p:blipFill>
          <p:spPr bwMode="auto">
            <a:xfrm>
              <a:off x="4953000" y="1600200"/>
              <a:ext cx="3352800" cy="5029200"/>
            </a:xfrm>
            <a:prstGeom prst="rect">
              <a:avLst/>
            </a:prstGeom>
            <a:noFill/>
          </p:spPr>
        </p:pic>
        <p:pic>
          <p:nvPicPr>
            <p:cNvPr id="992259" name="Picture 3" descr="pic410"/>
            <p:cNvPicPr>
              <a:picLocks noChangeAspect="1" noChangeArrowheads="1"/>
            </p:cNvPicPr>
            <p:nvPr/>
          </p:nvPicPr>
          <p:blipFill>
            <a:blip r:embed="rId4" cstate="print"/>
            <a:srcRect/>
            <a:stretch>
              <a:fillRect/>
            </a:stretch>
          </p:blipFill>
          <p:spPr bwMode="auto">
            <a:xfrm>
              <a:off x="990600" y="1676400"/>
              <a:ext cx="3352800" cy="5029200"/>
            </a:xfrm>
            <a:prstGeom prst="rect">
              <a:avLst/>
            </a:prstGeom>
            <a:noFill/>
          </p:spPr>
        </p:pic>
        <p:sp>
          <p:nvSpPr>
            <p:cNvPr id="992262" name="Oval 6"/>
            <p:cNvSpPr>
              <a:spLocks noChangeArrowheads="1"/>
            </p:cNvSpPr>
            <p:nvPr/>
          </p:nvSpPr>
          <p:spPr bwMode="auto">
            <a:xfrm>
              <a:off x="3352800" y="51054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3" name="Oval 7"/>
            <p:cNvSpPr>
              <a:spLocks noChangeArrowheads="1"/>
            </p:cNvSpPr>
            <p:nvPr/>
          </p:nvSpPr>
          <p:spPr bwMode="auto">
            <a:xfrm>
              <a:off x="6553200" y="52578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4" name="Rectangle 8"/>
            <p:cNvSpPr>
              <a:spLocks noChangeArrowheads="1"/>
            </p:cNvSpPr>
            <p:nvPr/>
          </p:nvSpPr>
          <p:spPr bwMode="auto">
            <a:xfrm>
              <a:off x="3505200" y="54102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sp>
          <p:nvSpPr>
            <p:cNvPr id="992265" name="Rectangle 9"/>
            <p:cNvSpPr>
              <a:spLocks noChangeArrowheads="1"/>
            </p:cNvSpPr>
            <p:nvPr/>
          </p:nvSpPr>
          <p:spPr bwMode="auto">
            <a:xfrm>
              <a:off x="6781800" y="55626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4419600" y="285750"/>
            <a:ext cx="4686300" cy="609600"/>
          </a:xfrm>
        </p:spPr>
        <p:txBody>
          <a:bodyPr/>
          <a:lstStyle/>
          <a:p>
            <a:r>
              <a:rPr lang="en-US" dirty="0"/>
              <a:t>Feature-based Approach</a:t>
            </a:r>
          </a:p>
        </p:txBody>
      </p:sp>
      <p:sp>
        <p:nvSpPr>
          <p:cNvPr id="994307"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Features</a:t>
            </a:r>
          </a:p>
          <a:p>
            <a:pPr lvl="1"/>
            <a:r>
              <a:rPr lang="en-US" dirty="0">
                <a:cs typeface="Times New Roman" charset="0"/>
              </a:rPr>
              <a:t>Edge points</a:t>
            </a:r>
          </a:p>
          <a:p>
            <a:pPr lvl="1"/>
            <a:r>
              <a:rPr lang="en-US" dirty="0">
                <a:cs typeface="Times New Roman" charset="0"/>
              </a:rPr>
              <a:t>Lines (length, orientation, average contrast)</a:t>
            </a:r>
          </a:p>
          <a:p>
            <a:pPr lvl="1"/>
            <a:r>
              <a:rPr lang="en-US" dirty="0">
                <a:cs typeface="Times New Roman" charset="0"/>
              </a:rPr>
              <a:t>Corners</a:t>
            </a:r>
          </a:p>
          <a:p>
            <a:pPr lvl="1"/>
            <a:endParaRPr lang="en-US" dirty="0">
              <a:cs typeface="Times New Roman" charset="0"/>
            </a:endParaRPr>
          </a:p>
          <a:p>
            <a:r>
              <a:rPr lang="en-US" dirty="0">
                <a:cs typeface="Times New Roman" charset="0"/>
              </a:rPr>
              <a:t>Matching algorithm</a:t>
            </a:r>
          </a:p>
          <a:p>
            <a:pPr lvl="1"/>
            <a:r>
              <a:rPr lang="en-US" dirty="0">
                <a:cs typeface="Times New Roman" charset="0"/>
              </a:rPr>
              <a:t>Extract features in the stereo pair</a:t>
            </a:r>
          </a:p>
          <a:p>
            <a:pPr lvl="1"/>
            <a:r>
              <a:rPr lang="en-US" dirty="0">
                <a:cs typeface="Times New Roman" charset="0"/>
              </a:rPr>
              <a:t>Define similarity measure</a:t>
            </a:r>
          </a:p>
          <a:p>
            <a:pPr lvl="1"/>
            <a:r>
              <a:rPr lang="en-US" dirty="0">
                <a:cs typeface="Times New Roman" charset="0"/>
              </a:rPr>
              <a:t>Search correspondences using similarity measure and the epipolar geometry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43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6355" name="Rectangle 3"/>
          <p:cNvSpPr>
            <a:spLocks noGrp="1" noChangeArrowheads="1"/>
          </p:cNvSpPr>
          <p:nvPr>
            <p:ph type="body" idx="1"/>
          </p:nvPr>
        </p:nvSpPr>
        <p:spPr>
          <a:xfrm>
            <a:off x="381000" y="6019800"/>
            <a:ext cx="7848600" cy="457200"/>
          </a:xfrm>
          <a:noFill/>
          <a:ln/>
        </p:spPr>
        <p:txBody>
          <a:bodyPr/>
          <a:lstStyle/>
          <a:p>
            <a:r>
              <a:rPr lang="en-US" dirty="0">
                <a:cs typeface="Times New Roman" charset="0"/>
              </a:rPr>
              <a:t>For each feature in the left image…</a:t>
            </a:r>
          </a:p>
        </p:txBody>
      </p:sp>
      <p:grpSp>
        <p:nvGrpSpPr>
          <p:cNvPr id="13" name="Group 12"/>
          <p:cNvGrpSpPr/>
          <p:nvPr/>
        </p:nvGrpSpPr>
        <p:grpSpPr>
          <a:xfrm>
            <a:off x="1279525" y="1219200"/>
            <a:ext cx="6583363" cy="4403725"/>
            <a:chOff x="1279525" y="1219200"/>
            <a:chExt cx="6583363" cy="4403725"/>
          </a:xfrm>
        </p:grpSpPr>
        <p:pic>
          <p:nvPicPr>
            <p:cNvPr id="996356"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6357"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nvGrpSpPr>
            <p:cNvPr id="996358" name="Group 6"/>
            <p:cNvGrpSpPr>
              <a:grpSpLocks/>
            </p:cNvGrpSpPr>
            <p:nvPr/>
          </p:nvGrpSpPr>
          <p:grpSpPr bwMode="auto">
            <a:xfrm>
              <a:off x="2667000" y="1752600"/>
              <a:ext cx="4648200" cy="2243138"/>
              <a:chOff x="1680" y="1104"/>
              <a:chExt cx="2928" cy="1413"/>
            </a:xfrm>
          </p:grpSpPr>
          <p:sp>
            <p:nvSpPr>
              <p:cNvPr id="996359"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6360"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1"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6362"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3"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6364"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8403" name="Rectangle 3"/>
          <p:cNvSpPr>
            <a:spLocks noGrp="1" noChangeArrowheads="1"/>
          </p:cNvSpPr>
          <p:nvPr>
            <p:ph type="body" idx="1"/>
          </p:nvPr>
        </p:nvSpPr>
        <p:spPr>
          <a:xfrm>
            <a:off x="381000" y="5867400"/>
            <a:ext cx="7848600" cy="457200"/>
          </a:xfrm>
          <a:noFill/>
          <a:ln/>
        </p:spPr>
        <p:txBody>
          <a:bodyPr/>
          <a:lstStyle/>
          <a:p>
            <a:pPr>
              <a:lnSpc>
                <a:spcPct val="90000"/>
              </a:lnSpc>
            </a:pPr>
            <a:r>
              <a:rPr lang="en-US" sz="2000" dirty="0">
                <a:cs typeface="Times New Roman" charset="0"/>
              </a:rPr>
              <a:t>Search in the right image…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similarity measure is maximum</a:t>
            </a:r>
          </a:p>
        </p:txBody>
      </p:sp>
      <p:grpSp>
        <p:nvGrpSpPr>
          <p:cNvPr id="13" name="Group 12"/>
          <p:cNvGrpSpPr/>
          <p:nvPr/>
        </p:nvGrpSpPr>
        <p:grpSpPr>
          <a:xfrm>
            <a:off x="1279525" y="1219200"/>
            <a:ext cx="6583363" cy="4403725"/>
            <a:chOff x="1279525" y="1219200"/>
            <a:chExt cx="6583363" cy="4403725"/>
          </a:xfrm>
        </p:grpSpPr>
        <p:pic>
          <p:nvPicPr>
            <p:cNvPr id="998404"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8405"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RIGHT IMAGE</a:t>
              </a:r>
            </a:p>
          </p:txBody>
        </p:sp>
        <p:grpSp>
          <p:nvGrpSpPr>
            <p:cNvPr id="998406" name="Group 6"/>
            <p:cNvGrpSpPr>
              <a:grpSpLocks/>
            </p:cNvGrpSpPr>
            <p:nvPr/>
          </p:nvGrpSpPr>
          <p:grpSpPr bwMode="auto">
            <a:xfrm>
              <a:off x="2384425" y="1760538"/>
              <a:ext cx="4648200" cy="2243137"/>
              <a:chOff x="1680" y="1104"/>
              <a:chExt cx="2928" cy="1413"/>
            </a:xfrm>
          </p:grpSpPr>
          <p:sp>
            <p:nvSpPr>
              <p:cNvPr id="998407"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8408"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09"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8410"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11"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8412"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100045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Relatively insensitive to illumination changes</a:t>
            </a:r>
          </a:p>
          <a:p>
            <a:pPr lvl="1"/>
            <a:r>
              <a:rPr lang="en-US" dirty="0">
                <a:cs typeface="Times New Roman" charset="0"/>
              </a:rPr>
              <a:t>Good for man-made scenes with strong lines but weak texture or textureless surfaces</a:t>
            </a:r>
          </a:p>
          <a:p>
            <a:pPr lvl="1"/>
            <a:r>
              <a:rPr lang="en-US" dirty="0">
                <a:cs typeface="Times New Roman" charset="0"/>
              </a:rPr>
              <a:t>Work well on the occluding boundaries (edges)</a:t>
            </a:r>
          </a:p>
          <a:p>
            <a:pPr lvl="1"/>
            <a:r>
              <a:rPr lang="en-US" dirty="0">
                <a:cs typeface="Times New Roman" charset="0"/>
              </a:rPr>
              <a:t>Could be faster than the correlation approach</a:t>
            </a:r>
          </a:p>
          <a:p>
            <a:pPr lvl="1"/>
            <a:endParaRPr lang="en-US" dirty="0">
              <a:cs typeface="Times New Roman" charset="0"/>
            </a:endParaRPr>
          </a:p>
          <a:p>
            <a:r>
              <a:rPr lang="en-US" dirty="0">
                <a:cs typeface="Times New Roman" charset="0"/>
              </a:rPr>
              <a:t>CONS</a:t>
            </a:r>
          </a:p>
          <a:p>
            <a:pPr lvl="1"/>
            <a:r>
              <a:rPr lang="en-US" dirty="0">
                <a:cs typeface="Times New Roman" charset="0"/>
              </a:rPr>
              <a:t>Only sparse depth map</a:t>
            </a:r>
          </a:p>
          <a:p>
            <a:pPr lvl="1"/>
            <a:r>
              <a:rPr lang="en-US" dirty="0">
                <a:cs typeface="Times New Roman" charset="0"/>
              </a:rPr>
              <a:t>Feature extraction may be tricky </a:t>
            </a:r>
          </a:p>
          <a:p>
            <a:pPr lvl="2"/>
            <a:r>
              <a:rPr lang="en-US" dirty="0">
                <a:cs typeface="Times New Roman" charset="0"/>
              </a:rPr>
              <a:t>Lines (Edges) might be partially extracted in one image</a:t>
            </a:r>
          </a:p>
          <a:p>
            <a:pPr lvl="2"/>
            <a:r>
              <a:rPr lang="en-US" dirty="0">
                <a:cs typeface="Times New Roman" charset="0"/>
              </a:rPr>
              <a:t>How to measure the similarity between two 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0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04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045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04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8643" name="Rectangle 3"/>
          <p:cNvSpPr>
            <a:spLocks noGrp="1" noChangeArrowheads="1"/>
          </p:cNvSpPr>
          <p:nvPr>
            <p:ph type="body" idx="1"/>
          </p:nvPr>
        </p:nvSpPr>
        <p:spPr>
          <a:xfrm>
            <a:off x="609600" y="1219200"/>
            <a:ext cx="8153400" cy="5181600"/>
          </a:xfrm>
          <a:noFill/>
          <a:ln/>
        </p:spPr>
        <p:txBody>
          <a:bodyPr/>
          <a:lstStyle/>
          <a:p>
            <a:pPr>
              <a:lnSpc>
                <a:spcPct val="90000"/>
              </a:lnSpc>
            </a:pPr>
            <a:r>
              <a:rPr lang="en-US" sz="1800" b="1" dirty="0">
                <a:cs typeface="Times New Roman" charset="0"/>
              </a:rPr>
              <a:t>Sub-pixel matching to improve accuracy</a:t>
            </a:r>
          </a:p>
          <a:p>
            <a:pPr lvl="1">
              <a:lnSpc>
                <a:spcPct val="90000"/>
              </a:lnSpc>
            </a:pPr>
            <a:r>
              <a:rPr lang="en-US" sz="1800" dirty="0">
                <a:cs typeface="Times New Roman" charset="0"/>
              </a:rPr>
              <a:t>Find the peak in the correlation curves</a:t>
            </a:r>
          </a:p>
          <a:p>
            <a:pPr>
              <a:lnSpc>
                <a:spcPct val="90000"/>
              </a:lnSpc>
            </a:pPr>
            <a:endParaRPr lang="en-US" sz="1800" dirty="0">
              <a:cs typeface="Times New Roman" charset="0"/>
            </a:endParaRPr>
          </a:p>
          <a:p>
            <a:pPr>
              <a:lnSpc>
                <a:spcPct val="90000"/>
              </a:lnSpc>
            </a:pPr>
            <a:r>
              <a:rPr lang="en-US" sz="1800" b="1" dirty="0">
                <a:cs typeface="Times New Roman" charset="0"/>
              </a:rPr>
              <a:t>Self-consistency to reduce false matches esp. for occlusions</a:t>
            </a:r>
          </a:p>
          <a:p>
            <a:pPr lvl="1">
              <a:lnSpc>
                <a:spcPct val="90000"/>
              </a:lnSpc>
            </a:pPr>
            <a:r>
              <a:rPr lang="en-US" sz="1800" dirty="0">
                <a:cs typeface="Times New Roman" charset="0"/>
              </a:rPr>
              <a:t>Check the consistency of matches from L to R and from R to L</a:t>
            </a:r>
          </a:p>
          <a:p>
            <a:pPr lvl="1">
              <a:lnSpc>
                <a:spcPct val="90000"/>
              </a:lnSpc>
            </a:pPr>
            <a:endParaRPr lang="en-US" sz="1800" dirty="0">
              <a:cs typeface="Times New Roman" charset="0"/>
            </a:endParaRPr>
          </a:p>
          <a:p>
            <a:pPr>
              <a:lnSpc>
                <a:spcPct val="90000"/>
              </a:lnSpc>
            </a:pPr>
            <a:r>
              <a:rPr lang="en-US" sz="1800" b="1" dirty="0">
                <a:cs typeface="Times New Roman" charset="0"/>
              </a:rPr>
              <a:t>Multiple Resolution Approach</a:t>
            </a:r>
          </a:p>
          <a:p>
            <a:pPr lvl="1">
              <a:lnSpc>
                <a:spcPct val="90000"/>
              </a:lnSpc>
            </a:pPr>
            <a:r>
              <a:rPr lang="en-US" sz="1800" dirty="0">
                <a:cs typeface="Times New Roman" charset="0"/>
              </a:rPr>
              <a:t>From coarse to fine for efficiency in searching correspondences</a:t>
            </a:r>
          </a:p>
          <a:p>
            <a:pPr lvl="1">
              <a:lnSpc>
                <a:spcPct val="90000"/>
              </a:lnSpc>
            </a:pPr>
            <a:endParaRPr lang="en-US" sz="1800" dirty="0">
              <a:cs typeface="Times New Roman" charset="0"/>
            </a:endParaRPr>
          </a:p>
          <a:p>
            <a:pPr>
              <a:lnSpc>
                <a:spcPct val="90000"/>
              </a:lnSpc>
            </a:pPr>
            <a:r>
              <a:rPr lang="en-US" sz="1800" b="1" dirty="0">
                <a:cs typeface="Times New Roman" charset="0"/>
              </a:rPr>
              <a:t>Local warping to account for perspective distortion</a:t>
            </a:r>
          </a:p>
          <a:p>
            <a:pPr lvl="1">
              <a:lnSpc>
                <a:spcPct val="90000"/>
              </a:lnSpc>
            </a:pPr>
            <a:r>
              <a:rPr lang="en-US" sz="1800" dirty="0">
                <a:cs typeface="Times New Roman" charset="0"/>
              </a:rPr>
              <a:t>Warp from one view to the other for a small patch given an initial estimation of the (planar) surface normal</a:t>
            </a:r>
          </a:p>
          <a:p>
            <a:pPr lvl="1">
              <a:lnSpc>
                <a:spcPct val="90000"/>
              </a:lnSpc>
            </a:pPr>
            <a:endParaRPr lang="en-US" sz="1800" dirty="0">
              <a:cs typeface="Times New Roman" charset="0"/>
            </a:endParaRPr>
          </a:p>
          <a:p>
            <a:pPr>
              <a:lnSpc>
                <a:spcPct val="90000"/>
              </a:lnSpc>
            </a:pPr>
            <a:r>
              <a:rPr lang="en-US" sz="1800" b="1" dirty="0">
                <a:cs typeface="Times New Roman" charset="0"/>
              </a:rPr>
              <a:t>Multi-baseline Stereo</a:t>
            </a:r>
          </a:p>
          <a:p>
            <a:pPr lvl="1">
              <a:lnSpc>
                <a:spcPct val="90000"/>
              </a:lnSpc>
            </a:pPr>
            <a:r>
              <a:rPr lang="en-US" sz="1800" dirty="0">
                <a:cs typeface="Times New Roman" charset="0"/>
              </a:rPr>
              <a:t>Improves both  correspondences and 3D estimation by using more than two cameras (images)</a:t>
            </a:r>
          </a:p>
          <a:p>
            <a:pPr lvl="1">
              <a:lnSpc>
                <a:spcPct val="90000"/>
              </a:lnSpc>
            </a:pPr>
            <a:endParaRPr lang="en-US" sz="1800" dirty="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86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8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86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864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864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864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864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86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6124575" y="285750"/>
            <a:ext cx="2981325" cy="609600"/>
          </a:xfrm>
        </p:spPr>
        <p:txBody>
          <a:bodyPr/>
          <a:lstStyle/>
          <a:p>
            <a:r>
              <a:rPr lang="en-US"/>
              <a:t>More Images…</a:t>
            </a:r>
          </a:p>
        </p:txBody>
      </p:sp>
      <p:sp>
        <p:nvSpPr>
          <p:cNvPr id="965635"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5639" name="Picture 7"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5640"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a:xfrm>
            <a:off x="3657600" y="285750"/>
            <a:ext cx="5448300" cy="609600"/>
          </a:xfrm>
        </p:spPr>
        <p:txBody>
          <a:bodyPr/>
          <a:lstStyle/>
          <a:p>
            <a:r>
              <a:rPr lang="en-US"/>
              <a:t>3D Reconstruction Problem</a:t>
            </a:r>
          </a:p>
        </p:txBody>
      </p:sp>
      <p:sp>
        <p:nvSpPr>
          <p:cNvPr id="101069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What we have done</a:t>
            </a:r>
          </a:p>
          <a:p>
            <a:pPr lvl="1"/>
            <a:r>
              <a:rPr lang="en-US" dirty="0">
                <a:solidFill>
                  <a:srgbClr val="D82204"/>
                </a:solidFill>
                <a:cs typeface="Times New Roman" charset="0"/>
              </a:rPr>
              <a:t>Correspondences</a:t>
            </a:r>
            <a:r>
              <a:rPr lang="en-US" dirty="0">
                <a:cs typeface="Times New Roman" charset="0"/>
              </a:rPr>
              <a:t> using either correlation or feature based approaches</a:t>
            </a:r>
          </a:p>
          <a:p>
            <a:pPr lvl="1"/>
            <a:r>
              <a:rPr lang="en-US" dirty="0" err="1">
                <a:solidFill>
                  <a:srgbClr val="D82204"/>
                </a:solidFill>
                <a:cs typeface="Times New Roman" charset="0"/>
              </a:rPr>
              <a:t>Epipolar</a:t>
            </a:r>
            <a:r>
              <a:rPr lang="en-US" dirty="0">
                <a:solidFill>
                  <a:srgbClr val="D82204"/>
                </a:solidFill>
                <a:cs typeface="Times New Roman" charset="0"/>
              </a:rPr>
              <a:t> Geometry</a:t>
            </a:r>
            <a:r>
              <a:rPr lang="en-US" dirty="0">
                <a:cs typeface="Times New Roman" charset="0"/>
              </a:rPr>
              <a:t> from at least 8 point correspondences</a:t>
            </a:r>
          </a:p>
          <a:p>
            <a:r>
              <a:rPr lang="en-US" dirty="0">
                <a:cs typeface="Times New Roman" charset="0"/>
              </a:rPr>
              <a:t>Three cases of 3D reconstruction depending on the amount of a priori knowledge on the stereo system</a:t>
            </a:r>
          </a:p>
          <a:p>
            <a:pPr lvl="1"/>
            <a:r>
              <a:rPr lang="en-US" dirty="0">
                <a:solidFill>
                  <a:srgbClr val="D82204"/>
                </a:solidFill>
                <a:cs typeface="Times New Roman" charset="0"/>
              </a:rPr>
              <a:t>Both intrinsic and extrinsic known</a:t>
            </a:r>
            <a:r>
              <a:rPr lang="en-US" dirty="0">
                <a:cs typeface="Times New Roman" charset="0"/>
              </a:rPr>
              <a:t> - &gt; can solve the reconstruction problem unambiguously by triangulation</a:t>
            </a:r>
          </a:p>
          <a:p>
            <a:pPr lvl="1"/>
            <a:r>
              <a:rPr lang="en-US" dirty="0">
                <a:solidFill>
                  <a:srgbClr val="D82204"/>
                </a:solidFill>
                <a:cs typeface="Times New Roman" charset="0"/>
              </a:rPr>
              <a:t>Only intrinsic known</a:t>
            </a:r>
            <a:r>
              <a:rPr lang="en-US" dirty="0">
                <a:cs typeface="Times New Roman" charset="0"/>
              </a:rPr>
              <a:t> -&gt; recovery structure and extrinsic up to an unknown scaling factor</a:t>
            </a:r>
          </a:p>
          <a:p>
            <a:pPr lvl="1"/>
            <a:r>
              <a:rPr lang="en-US" dirty="0">
                <a:solidFill>
                  <a:srgbClr val="D82204"/>
                </a:solidFill>
                <a:cs typeface="Times New Roman" charset="0"/>
              </a:rPr>
              <a:t>Only correspondences</a:t>
            </a:r>
            <a:r>
              <a:rPr lang="en-US" dirty="0">
                <a:cs typeface="Times New Roman" charset="0"/>
              </a:rPr>
              <a:t> -&gt; reconstruction only up to an unknown, global projective transformation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06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06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06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2971800" y="285750"/>
            <a:ext cx="6134100" cy="609600"/>
          </a:xfrm>
        </p:spPr>
        <p:txBody>
          <a:bodyPr/>
          <a:lstStyle/>
          <a:p>
            <a:r>
              <a:rPr lang="en-US"/>
              <a:t>Reconstruction by Triangulation</a:t>
            </a:r>
          </a:p>
        </p:txBody>
      </p:sp>
      <p:sp>
        <p:nvSpPr>
          <p:cNvPr id="1012739" name="Rectangle 3"/>
          <p:cNvSpPr>
            <a:spLocks noGrp="1" noChangeArrowheads="1"/>
          </p:cNvSpPr>
          <p:nvPr>
            <p:ph type="body" idx="1"/>
          </p:nvPr>
        </p:nvSpPr>
        <p:spPr>
          <a:xfrm>
            <a:off x="304800" y="1219200"/>
            <a:ext cx="4191000" cy="5638800"/>
          </a:xfrm>
          <a:noFill/>
          <a:ln/>
        </p:spPr>
        <p:txBody>
          <a:bodyPr/>
          <a:lstStyle/>
          <a:p>
            <a:r>
              <a:rPr lang="en-US" sz="1800" dirty="0">
                <a:cs typeface="Times New Roman" charset="0"/>
              </a:rPr>
              <a:t>Assumption and Problem</a:t>
            </a:r>
          </a:p>
          <a:p>
            <a:pPr lvl="1"/>
            <a:r>
              <a:rPr lang="en-US" sz="1800" dirty="0">
                <a:cs typeface="Times New Roman" charset="0"/>
              </a:rPr>
              <a:t>Under the assumption that both intrinsic and extrinsic parameters are known</a:t>
            </a:r>
          </a:p>
          <a:p>
            <a:pPr lvl="1"/>
            <a:r>
              <a:rPr lang="en-US" sz="1800" dirty="0">
                <a:cs typeface="Times New Roman" charset="0"/>
              </a:rPr>
              <a:t>Compute the 3-D location from their projections, </a:t>
            </a:r>
            <a:r>
              <a:rPr lang="en-US" sz="1800" dirty="0" err="1">
                <a:cs typeface="Times New Roman" charset="0"/>
              </a:rPr>
              <a:t>pl</a:t>
            </a:r>
            <a:r>
              <a:rPr lang="en-US" sz="1800" dirty="0">
                <a:cs typeface="Times New Roman" charset="0"/>
              </a:rPr>
              <a:t> and </a:t>
            </a:r>
            <a:r>
              <a:rPr lang="en-US" sz="1800" dirty="0" err="1">
                <a:cs typeface="Times New Roman" charset="0"/>
              </a:rPr>
              <a:t>pr</a:t>
            </a:r>
            <a:endParaRPr lang="en-US" sz="1800" dirty="0">
              <a:cs typeface="Times New Roman" charset="0"/>
            </a:endParaRPr>
          </a:p>
          <a:p>
            <a:r>
              <a:rPr lang="en-US" sz="1800" dirty="0">
                <a:cs typeface="Times New Roman" charset="0"/>
              </a:rPr>
              <a:t>Solution</a:t>
            </a:r>
          </a:p>
          <a:p>
            <a:pPr lvl="1"/>
            <a:r>
              <a:rPr lang="en-US" sz="1800" dirty="0">
                <a:solidFill>
                  <a:srgbClr val="D82204"/>
                </a:solidFill>
                <a:cs typeface="Times New Roman" charset="0"/>
              </a:rPr>
              <a:t>Triangulation</a:t>
            </a:r>
            <a:r>
              <a:rPr lang="en-US" sz="1800" dirty="0">
                <a:cs typeface="Times New Roman" charset="0"/>
              </a:rPr>
              <a:t>: Two rays are known and the intersection can be computed</a:t>
            </a:r>
          </a:p>
          <a:p>
            <a:pPr lvl="1"/>
            <a:r>
              <a:rPr lang="en-US" sz="1800" dirty="0">
                <a:cs typeface="Times New Roman" charset="0"/>
              </a:rPr>
              <a:t>Problem: </a:t>
            </a:r>
            <a:r>
              <a:rPr lang="en-US" sz="1800" dirty="0">
                <a:solidFill>
                  <a:srgbClr val="D82204"/>
                </a:solidFill>
                <a:cs typeface="Times New Roman" charset="0"/>
              </a:rPr>
              <a:t>Two rays will not actually intersect in space due to errors in calibration and correspondences, and </a:t>
            </a:r>
            <a:r>
              <a:rPr lang="en-US" sz="1800" dirty="0" err="1">
                <a:solidFill>
                  <a:srgbClr val="D82204"/>
                </a:solidFill>
                <a:cs typeface="Times New Roman" charset="0"/>
              </a:rPr>
              <a:t>pixelization</a:t>
            </a:r>
            <a:endParaRPr lang="en-US" sz="1800" dirty="0">
              <a:solidFill>
                <a:srgbClr val="D82204"/>
              </a:solidFill>
              <a:cs typeface="Times New Roman" charset="0"/>
            </a:endParaRPr>
          </a:p>
          <a:p>
            <a:pPr lvl="1"/>
            <a:r>
              <a:rPr lang="en-US" sz="1800" dirty="0">
                <a:cs typeface="Times New Roman" charset="0"/>
              </a:rPr>
              <a:t>Solution: find a point in space with minimum distance from both rays</a:t>
            </a:r>
          </a:p>
        </p:txBody>
      </p:sp>
      <p:grpSp>
        <p:nvGrpSpPr>
          <p:cNvPr id="1012740" name="Group 4"/>
          <p:cNvGrpSpPr>
            <a:grpSpLocks/>
          </p:cNvGrpSpPr>
          <p:nvPr/>
        </p:nvGrpSpPr>
        <p:grpSpPr bwMode="auto">
          <a:xfrm>
            <a:off x="4572000" y="1708150"/>
            <a:ext cx="4343400" cy="3535363"/>
            <a:chOff x="2880" y="1076"/>
            <a:chExt cx="2736" cy="2227"/>
          </a:xfrm>
        </p:grpSpPr>
        <p:sp>
          <p:nvSpPr>
            <p:cNvPr id="1012741" name="Freeform 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p>
          </p:txBody>
        </p:sp>
        <p:sp>
          <p:nvSpPr>
            <p:cNvPr id="1012742" name="Freeform 6"/>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p>
          </p:txBody>
        </p:sp>
        <p:sp>
          <p:nvSpPr>
            <p:cNvPr id="1012743" name="Rectangle 7"/>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4" name="Rectangle 8"/>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5" name="Rectangle 9"/>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1012746" name="Text Box 10"/>
            <p:cNvSpPr txBox="1">
              <a:spLocks noChangeArrowheads="1"/>
            </p:cNvSpPr>
            <p:nvPr/>
          </p:nvSpPr>
          <p:spPr bwMode="auto">
            <a:xfrm>
              <a:off x="4032" y="1296"/>
              <a:ext cx="212"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a:t>
              </a:r>
            </a:p>
          </p:txBody>
        </p:sp>
        <p:sp>
          <p:nvSpPr>
            <p:cNvPr id="1012747" name="Oval 1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8" name="Oval 1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9" name="Line 13"/>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12750" name="Freeform 14"/>
            <p:cNvSpPr>
              <a:spLocks/>
            </p:cNvSpPr>
            <p:nvPr/>
          </p:nvSpPr>
          <p:spPr bwMode="auto">
            <a:xfrm>
              <a:off x="504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1" name="Line 15"/>
            <p:cNvSpPr>
              <a:spLocks noChangeShapeType="1"/>
            </p:cNvSpPr>
            <p:nvPr/>
          </p:nvSpPr>
          <p:spPr bwMode="auto">
            <a:xfrm flipV="1">
              <a:off x="2919" y="2517"/>
              <a:ext cx="436" cy="469"/>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12752" name="Line 16"/>
            <p:cNvSpPr>
              <a:spLocks noChangeShapeType="1"/>
            </p:cNvSpPr>
            <p:nvPr/>
          </p:nvSpPr>
          <p:spPr bwMode="auto">
            <a:xfrm flipV="1">
              <a:off x="3455" y="1145"/>
              <a:ext cx="1152" cy="1231"/>
            </a:xfrm>
            <a:prstGeom prst="line">
              <a:avLst/>
            </a:prstGeom>
            <a:noFill/>
            <a:ln w="25400">
              <a:solidFill>
                <a:srgbClr val="FF00FF"/>
              </a:solidFill>
              <a:round/>
              <a:headEnd type="none" w="sm" len="sm"/>
              <a:tailEnd type="none" w="med" len="lg"/>
            </a:ln>
            <a:effectLst/>
          </p:spPr>
          <p:txBody>
            <a:bodyPr/>
            <a:lstStyle/>
            <a:p>
              <a:endParaRPr lang="en-US"/>
            </a:p>
          </p:txBody>
        </p:sp>
        <p:sp>
          <p:nvSpPr>
            <p:cNvPr id="1012753" name="Line 17"/>
            <p:cNvSpPr>
              <a:spLocks noChangeShapeType="1"/>
            </p:cNvSpPr>
            <p:nvPr/>
          </p:nvSpPr>
          <p:spPr bwMode="auto">
            <a:xfrm flipH="1" flipV="1">
              <a:off x="5089" y="2505"/>
              <a:ext cx="335" cy="471"/>
            </a:xfrm>
            <a:prstGeom prst="line">
              <a:avLst/>
            </a:prstGeom>
            <a:noFill/>
            <a:ln w="25400">
              <a:solidFill>
                <a:srgbClr val="FFFF00"/>
              </a:solidFill>
              <a:round/>
              <a:headEnd type="none" w="sm" len="sm"/>
              <a:tailEnd type="triangle" w="med" len="lg"/>
            </a:ln>
            <a:effectLst/>
          </p:spPr>
          <p:txBody>
            <a:bodyPr/>
            <a:lstStyle/>
            <a:p>
              <a:endParaRPr lang="en-US"/>
            </a:p>
          </p:txBody>
        </p:sp>
        <p:sp>
          <p:nvSpPr>
            <p:cNvPr id="1012754" name="Line 18"/>
            <p:cNvSpPr>
              <a:spLocks noChangeShapeType="1"/>
            </p:cNvSpPr>
            <p:nvPr/>
          </p:nvSpPr>
          <p:spPr bwMode="auto">
            <a:xfrm flipH="1" flipV="1">
              <a:off x="4106" y="1076"/>
              <a:ext cx="869" cy="1291"/>
            </a:xfrm>
            <a:prstGeom prst="line">
              <a:avLst/>
            </a:prstGeom>
            <a:noFill/>
            <a:ln w="25400">
              <a:solidFill>
                <a:srgbClr val="FFFF00"/>
              </a:solidFill>
              <a:round/>
              <a:headEnd type="none" w="sm" len="sm"/>
              <a:tailEnd type="none" w="med" len="lg"/>
            </a:ln>
            <a:effectLst/>
          </p:spPr>
          <p:txBody>
            <a:bodyPr/>
            <a:lstStyle/>
            <a:p>
              <a:endParaRPr lang="en-US"/>
            </a:p>
          </p:txBody>
        </p:sp>
        <p:sp>
          <p:nvSpPr>
            <p:cNvPr id="1012755" name="Text Box 19"/>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O</a:t>
              </a:r>
              <a:r>
                <a:rPr lang="en-US" baseline="-25000" dirty="0" err="1">
                  <a:solidFill>
                    <a:schemeClr val="bg2"/>
                  </a:solidFill>
                </a:rPr>
                <a:t>l</a:t>
              </a:r>
              <a:endParaRPr lang="en-US" baseline="-25000" dirty="0">
                <a:solidFill>
                  <a:schemeClr val="bg2"/>
                </a:solidFill>
              </a:endParaRPr>
            </a:p>
          </p:txBody>
        </p:sp>
        <p:sp>
          <p:nvSpPr>
            <p:cNvPr id="1012756" name="Text Box 20"/>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a:t>
              </a:r>
              <a:r>
                <a:rPr lang="en-US" baseline="-25000" dirty="0">
                  <a:solidFill>
                    <a:schemeClr val="bg2"/>
                  </a:solidFill>
                </a:rPr>
                <a:t>r</a:t>
              </a:r>
            </a:p>
          </p:txBody>
        </p:sp>
        <p:sp>
          <p:nvSpPr>
            <p:cNvPr id="1012757" name="Freeform 21"/>
            <p:cNvSpPr>
              <a:spLocks/>
            </p:cNvSpPr>
            <p:nvPr/>
          </p:nvSpPr>
          <p:spPr bwMode="auto">
            <a:xfrm>
              <a:off x="336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8" name="Line 22"/>
            <p:cNvSpPr>
              <a:spLocks noChangeShapeType="1"/>
            </p:cNvSpPr>
            <p:nvPr/>
          </p:nvSpPr>
          <p:spPr bwMode="auto">
            <a:xfrm>
              <a:off x="4272" y="1344"/>
              <a:ext cx="0" cy="177"/>
            </a:xfrm>
            <a:prstGeom prst="line">
              <a:avLst/>
            </a:prstGeom>
            <a:noFill/>
            <a:ln w="25400">
              <a:solidFill>
                <a:srgbClr val="FF0000"/>
              </a:solidFill>
              <a:round/>
              <a:headEnd type="none" w="sm" len="sm"/>
              <a:tailEnd type="none" w="sm" len="sm"/>
            </a:ln>
            <a:effectLst/>
          </p:spPr>
          <p:txBody>
            <a:bodyPr/>
            <a:lstStyle/>
            <a:p>
              <a:endParaRPr lang="en-US"/>
            </a:p>
          </p:txBody>
        </p:sp>
        <p:sp>
          <p:nvSpPr>
            <p:cNvPr id="1012759" name="Freeform 23"/>
            <p:cNvSpPr>
              <a:spLocks/>
            </p:cNvSpPr>
            <p:nvPr/>
          </p:nvSpPr>
          <p:spPr bwMode="auto">
            <a:xfrm>
              <a:off x="4244" y="1393"/>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60" name="Rectangle 24"/>
            <p:cNvSpPr>
              <a:spLocks noChangeArrowheads="1"/>
            </p:cNvSpPr>
            <p:nvPr/>
          </p:nvSpPr>
          <p:spPr bwMode="auto">
            <a:xfrm>
              <a:off x="3168" y="2352"/>
              <a:ext cx="36" cy="154"/>
            </a:xfrm>
            <a:prstGeom prst="rect">
              <a:avLst/>
            </a:prstGeom>
            <a:noFill/>
            <a:ln w="9525">
              <a:noFill/>
              <a:miter lim="800000"/>
              <a:headEnd/>
              <a:tailEnd/>
            </a:ln>
          </p:spPr>
          <p:txBody>
            <a:bodyPr wrap="none" lIns="0" tIns="0" rIns="0" bIns="0">
              <a:spAutoFit/>
            </a:bodyPr>
            <a:lstStyle/>
            <a:p>
              <a:r>
                <a:rPr lang="en-US" sz="1600">
                  <a:solidFill>
                    <a:srgbClr val="000000"/>
                  </a:solidFill>
                </a:rPr>
                <a:t>l</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2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2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2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2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2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27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2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a:xfrm>
            <a:off x="2438400" y="285750"/>
            <a:ext cx="6667500" cy="609600"/>
          </a:xfrm>
        </p:spPr>
        <p:txBody>
          <a:bodyPr/>
          <a:lstStyle/>
          <a:p>
            <a:r>
              <a:rPr lang="en-US"/>
              <a:t>Reconstruction up to a Scale Factor</a:t>
            </a:r>
          </a:p>
        </p:txBody>
      </p:sp>
      <p:sp>
        <p:nvSpPr>
          <p:cNvPr id="101478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2000" dirty="0">
                <a:cs typeface="Times New Roman" charset="0"/>
              </a:rPr>
              <a:t>Assumption and Problem Statement</a:t>
            </a:r>
          </a:p>
          <a:p>
            <a:pPr lvl="1">
              <a:lnSpc>
                <a:spcPct val="90000"/>
              </a:lnSpc>
            </a:pPr>
            <a:r>
              <a:rPr lang="en-US" sz="2000" dirty="0">
                <a:cs typeface="Times New Roman" charset="0"/>
              </a:rPr>
              <a:t>Under the assumption that only intrinsic parameters and more than 8 point correspondences are given</a:t>
            </a:r>
          </a:p>
          <a:p>
            <a:pPr lvl="1">
              <a:lnSpc>
                <a:spcPct val="90000"/>
              </a:lnSpc>
            </a:pPr>
            <a:r>
              <a:rPr lang="en-US" sz="2000" dirty="0">
                <a:cs typeface="Times New Roman" charset="0"/>
              </a:rPr>
              <a:t>Compute the 3-D location from their projections, </a:t>
            </a:r>
            <a:r>
              <a:rPr lang="en-US" sz="2000" dirty="0" err="1">
                <a:cs typeface="Times New Roman" charset="0"/>
              </a:rPr>
              <a:t>pl</a:t>
            </a:r>
            <a:r>
              <a:rPr lang="en-US" sz="2000" dirty="0">
                <a:cs typeface="Times New Roman" charset="0"/>
              </a:rPr>
              <a:t> and </a:t>
            </a:r>
            <a:r>
              <a:rPr lang="en-US" sz="2000" dirty="0" err="1">
                <a:cs typeface="Times New Roman" charset="0"/>
              </a:rPr>
              <a:t>pr</a:t>
            </a:r>
            <a:r>
              <a:rPr lang="en-US" sz="2000" dirty="0">
                <a:cs typeface="Times New Roman" charset="0"/>
              </a:rPr>
              <a:t>, as well as the extrinsic parameters</a:t>
            </a:r>
          </a:p>
          <a:p>
            <a:pPr>
              <a:lnSpc>
                <a:spcPct val="90000"/>
              </a:lnSpc>
            </a:pPr>
            <a:r>
              <a:rPr lang="en-US" sz="2000" dirty="0">
                <a:cs typeface="Times New Roman" charset="0"/>
              </a:rPr>
              <a:t>Solution</a:t>
            </a:r>
          </a:p>
          <a:p>
            <a:pPr lvl="1">
              <a:lnSpc>
                <a:spcPct val="90000"/>
              </a:lnSpc>
            </a:pPr>
            <a:r>
              <a:rPr lang="en-US" sz="2000" dirty="0">
                <a:cs typeface="Times New Roman" charset="0"/>
              </a:rPr>
              <a:t>Compute the </a:t>
            </a:r>
            <a:r>
              <a:rPr lang="en-US" sz="2000" dirty="0">
                <a:solidFill>
                  <a:srgbClr val="D82204"/>
                </a:solidFill>
                <a:cs typeface="Times New Roman" charset="0"/>
              </a:rPr>
              <a:t>essential matrix E</a:t>
            </a:r>
            <a:r>
              <a:rPr lang="en-US" sz="2000" dirty="0">
                <a:cs typeface="Times New Roman" charset="0"/>
              </a:rPr>
              <a:t> from at least 8 correspondences</a:t>
            </a:r>
          </a:p>
          <a:p>
            <a:pPr lvl="1">
              <a:lnSpc>
                <a:spcPct val="90000"/>
              </a:lnSpc>
            </a:pPr>
            <a:r>
              <a:rPr lang="en-US" sz="2000" dirty="0">
                <a:cs typeface="Times New Roman" charset="0"/>
              </a:rPr>
              <a:t>Estimate T (up to a scale and a sign) from E (=RS) using the orthogonal constraint of R, and then R  </a:t>
            </a:r>
          </a:p>
          <a:p>
            <a:pPr lvl="2">
              <a:lnSpc>
                <a:spcPct val="90000"/>
              </a:lnSpc>
            </a:pPr>
            <a:r>
              <a:rPr lang="en-US" sz="1800" dirty="0">
                <a:cs typeface="Times New Roman" charset="0"/>
              </a:rPr>
              <a:t>End up with four different estimates of the pair (T, R) </a:t>
            </a:r>
          </a:p>
          <a:p>
            <a:pPr lvl="1">
              <a:lnSpc>
                <a:spcPct val="90000"/>
              </a:lnSpc>
            </a:pPr>
            <a:r>
              <a:rPr lang="en-US" sz="2000" dirty="0">
                <a:cs typeface="Times New Roman" charset="0"/>
              </a:rPr>
              <a:t>Reconstruct the depth of each point, and pick up the correct sign of R and T.</a:t>
            </a:r>
          </a:p>
          <a:p>
            <a:pPr lvl="1">
              <a:lnSpc>
                <a:spcPct val="90000"/>
              </a:lnSpc>
            </a:pPr>
            <a:r>
              <a:rPr lang="en-US" sz="2000" dirty="0">
                <a:cs typeface="Times New Roman" charset="0"/>
              </a:rPr>
              <a:t>Results: reconstructed 3D points (up to a common scale);</a:t>
            </a:r>
          </a:p>
          <a:p>
            <a:pPr lvl="1">
              <a:lnSpc>
                <a:spcPct val="90000"/>
              </a:lnSpc>
            </a:pPr>
            <a:r>
              <a:rPr lang="en-US" sz="2000" dirty="0">
                <a:solidFill>
                  <a:srgbClr val="D82204"/>
                </a:solidFill>
                <a:cs typeface="Times New Roman" charset="0"/>
              </a:rPr>
              <a:t>The scale can be determined if distance of two points (in space) are known</a:t>
            </a:r>
            <a:r>
              <a:rPr lang="en-US" sz="2000" dirty="0">
                <a:cs typeface="Times New Roman" charset="0"/>
              </a:rPr>
              <a:t> </a:t>
            </a:r>
          </a:p>
        </p:txBody>
      </p:sp>
      <p:sp>
        <p:nvSpPr>
          <p:cNvPr id="2" name="Rectangle 1"/>
          <p:cNvSpPr/>
          <p:nvPr/>
        </p:nvSpPr>
        <p:spPr>
          <a:xfrm>
            <a:off x="2743200" y="762000"/>
            <a:ext cx="1235923" cy="369332"/>
          </a:xfrm>
          <a:prstGeom prst="rect">
            <a:avLst/>
          </a:prstGeom>
        </p:spPr>
        <p:txBody>
          <a:bodyPr wrap="none">
            <a:spAutoFit/>
          </a:bodyPr>
          <a:lstStyle/>
          <a:p>
            <a:r>
              <a:rPr lang="en-US" dirty="0">
                <a:solidFill>
                  <a:srgbClr val="FF0000"/>
                </a:solidFill>
              </a:rPr>
              <a:t>(optional)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4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47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47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47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47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47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47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478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4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6019800" y="285750"/>
            <a:ext cx="3086100" cy="609600"/>
          </a:xfrm>
        </p:spPr>
        <p:txBody>
          <a:bodyPr/>
          <a:lstStyle/>
          <a:p>
            <a:r>
              <a:rPr lang="en-US"/>
              <a:t>Summary</a:t>
            </a:r>
          </a:p>
        </p:txBody>
      </p:sp>
      <p:sp>
        <p:nvSpPr>
          <p:cNvPr id="101888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Fundamental concepts and problems of stereo</a:t>
            </a:r>
          </a:p>
          <a:p>
            <a:r>
              <a:rPr lang="en-US" dirty="0">
                <a:cs typeface="Times New Roman" charset="0"/>
              </a:rPr>
              <a:t>Epipolar geometry and stereo rectification</a:t>
            </a:r>
          </a:p>
          <a:p>
            <a:r>
              <a:rPr lang="en-US" dirty="0">
                <a:cs typeface="Times New Roman" charset="0"/>
              </a:rPr>
              <a:t>Estimation of fundamental matrix from 8 point pairs</a:t>
            </a:r>
          </a:p>
          <a:p>
            <a:r>
              <a:rPr lang="en-US" dirty="0">
                <a:cs typeface="Times New Roman" charset="0"/>
              </a:rPr>
              <a:t>Correspondence problem and two techniques: correlation and feature based matching</a:t>
            </a:r>
          </a:p>
          <a:p>
            <a:r>
              <a:rPr lang="en-US" dirty="0">
                <a:cs typeface="Times New Roman" charset="0"/>
              </a:rPr>
              <a:t>Reconstruct 3-D structure from image correspondences given</a:t>
            </a:r>
          </a:p>
          <a:p>
            <a:pPr lvl="1"/>
            <a:r>
              <a:rPr lang="en-US" dirty="0">
                <a:cs typeface="Times New Roman" charset="0"/>
              </a:rPr>
              <a:t>Fully calibrated</a:t>
            </a:r>
          </a:p>
          <a:p>
            <a:pPr lvl="1"/>
            <a:r>
              <a:rPr lang="en-US" dirty="0">
                <a:cs typeface="Times New Roman" charset="0"/>
              </a:rPr>
              <a:t>Partially calibration </a:t>
            </a:r>
          </a:p>
          <a:p>
            <a:pPr lvl="1"/>
            <a:r>
              <a:rPr lang="en-US" dirty="0" err="1">
                <a:cs typeface="Times New Roman" charset="0"/>
              </a:rPr>
              <a:t>Uncalibrated</a:t>
            </a:r>
            <a:r>
              <a:rPr lang="en-US" dirty="0">
                <a:cs typeface="Times New Roman" charset="0"/>
              </a:rPr>
              <a:t> stereo cameras (*)</a:t>
            </a:r>
          </a:p>
          <a:p>
            <a:endParaRPr lang="en-US" dirty="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8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88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888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888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8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4572000" cy="1093788"/>
          </a:xfrm>
        </p:spPr>
        <p:txBody>
          <a:bodyPr/>
          <a:lstStyle/>
          <a:p>
            <a:pPr>
              <a:spcBef>
                <a:spcPct val="0"/>
              </a:spcBef>
              <a:buClrTx/>
              <a:buSzTx/>
              <a:buFontTx/>
              <a:buNone/>
            </a:pPr>
            <a:r>
              <a:rPr lang="en-US" sz="3200" dirty="0">
                <a:solidFill>
                  <a:srgbClr val="D82204"/>
                </a:solidFill>
              </a:rPr>
              <a:t>Topic 2 of 3D Vision: </a:t>
            </a:r>
          </a:p>
          <a:p>
            <a:pPr>
              <a:spcBef>
                <a:spcPct val="0"/>
              </a:spcBef>
              <a:buClrTx/>
              <a:buSzTx/>
              <a:buFontTx/>
              <a:buNone/>
            </a:pPr>
            <a:r>
              <a:rPr lang="en-US" sz="3200" dirty="0">
                <a:solidFill>
                  <a:srgbClr val="D82204"/>
                </a:solidFill>
              </a:rPr>
              <a:t>Visual Motion</a:t>
            </a:r>
          </a:p>
        </p:txBody>
      </p:sp>
      <p:sp>
        <p:nvSpPr>
          <p:cNvPr id="191502" name="Rectangle 14"/>
          <p:cNvSpPr>
            <a:spLocks noChangeArrowheads="1"/>
          </p:cNvSpPr>
          <p:nvPr/>
        </p:nvSpPr>
        <p:spPr bwMode="auto">
          <a:xfrm>
            <a:off x="3088390" y="1420813"/>
            <a:ext cx="2965636" cy="954107"/>
          </a:xfrm>
          <a:prstGeom prst="rect">
            <a:avLst/>
          </a:prstGeom>
          <a:noFill/>
          <a:ln w="12700">
            <a:noFill/>
            <a:miter lim="800000"/>
            <a:headEnd/>
            <a:tailEnd/>
          </a:ln>
          <a:effectLst/>
        </p:spPr>
        <p:txBody>
          <a:bodyPr wrap="none">
            <a:spAutoFit/>
          </a:bodyPr>
          <a:lstStyle/>
          <a:p>
            <a:pPr algn="ctr"/>
            <a:r>
              <a:rPr lang="en-US" sz="2800" i="1" dirty="0">
                <a:solidFill>
                  <a:srgbClr val="0066FF"/>
                </a:solidFill>
              </a:rPr>
              <a:t>Capstone Class</a:t>
            </a:r>
          </a:p>
          <a:p>
            <a:pPr algn="ctr"/>
            <a:endParaRPr lang="en-US" sz="2800" i="1" dirty="0">
              <a:solidFill>
                <a:srgbClr val="0066FF"/>
              </a:solidFill>
            </a:endParaRPr>
          </a:p>
        </p:txBody>
      </p:sp>
      <p:pic>
        <p:nvPicPr>
          <p:cNvPr id="191508" name="vtswings.mpe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5" cstate="print"/>
          <a:srcRect/>
          <a:stretch>
            <a:fillRect/>
          </a:stretch>
        </p:blipFill>
        <p:spPr bwMode="auto">
          <a:xfrm>
            <a:off x="838200" y="3048000"/>
            <a:ext cx="2667000" cy="1817688"/>
          </a:xfrm>
          <a:prstGeom prst="rect">
            <a:avLst/>
          </a:prstGeom>
          <a:noFill/>
        </p:spPr>
      </p:pic>
      <p:sp>
        <p:nvSpPr>
          <p:cNvPr id="191511" name="Text Box 23"/>
          <p:cNvSpPr txBox="1">
            <a:spLocks noChangeArrowheads="1"/>
          </p:cNvSpPr>
          <p:nvPr/>
        </p:nvSpPr>
        <p:spPr bwMode="auto">
          <a:xfrm>
            <a:off x="0" y="6400800"/>
            <a:ext cx="8610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Cover Image/video credits: Rick Szeliski, MSR</a:t>
            </a:r>
          </a:p>
        </p:txBody>
      </p:sp>
      <p:sp>
        <p:nvSpPr>
          <p:cNvPr id="191513" name="Rectangle 25"/>
          <p:cNvSpPr>
            <a:spLocks noChangeArrowheads="1"/>
          </p:cNvSpPr>
          <p:nvPr/>
        </p:nvSpPr>
        <p:spPr bwMode="auto">
          <a:xfrm>
            <a:off x="228600" y="5791200"/>
            <a:ext cx="8915400" cy="336550"/>
          </a:xfrm>
          <a:prstGeom prst="rect">
            <a:avLst/>
          </a:prstGeom>
          <a:noFill/>
          <a:ln w="12700">
            <a:noFill/>
            <a:miter lim="800000"/>
            <a:headEnd/>
            <a:tailEnd/>
          </a:ln>
          <a:effectLst/>
        </p:spPr>
        <p:txBody>
          <a:bodyPr>
            <a:spAutoFit/>
          </a:bodyPr>
          <a:lstStyle/>
          <a:p>
            <a:r>
              <a:rPr lang="en-US" sz="1600" b="1" i="1">
                <a:solidFill>
                  <a:schemeClr val="accent1"/>
                </a:solidFill>
              </a:rPr>
              <a:t>Zhigang Zhu, City College of New York  zhu@cs.ccny.cuny.edu</a:t>
            </a:r>
          </a:p>
        </p:txBody>
      </p:sp>
    </p:spTree>
    <p:extLst>
      <p:ext uri="{BB962C8B-B14F-4D97-AF65-F5344CB8AC3E}">
        <p14:creationId xmlns:p14="http://schemas.microsoft.com/office/powerpoint/2010/main" val="1093028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999" fill="hold"/>
                                        <p:tgtEl>
                                          <p:spTgt spid="19150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91508"/>
                </p:tgtEl>
              </p:cMediaNode>
            </p:video>
            <p:seq concurrent="1" nextAc="seek">
              <p:cTn id="8" restart="whenNotActive" fill="hold" evtFilter="cancelBubble" nodeType="interactiveSeq">
                <p:stCondLst>
                  <p:cond evt="onClick" delay="0">
                    <p:tgtEl>
                      <p:spTgt spid="19150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1508"/>
                                        </p:tgtEl>
                                      </p:cBhvr>
                                    </p:cmd>
                                  </p:childTnLst>
                                </p:cTn>
                              </p:par>
                            </p:childTnLst>
                          </p:cTn>
                        </p:par>
                      </p:childTnLst>
                    </p:cTn>
                  </p:par>
                </p:childTnLst>
              </p:cTn>
              <p:nextCondLst>
                <p:cond evt="onClick" delay="0">
                  <p:tgtEl>
                    <p:spTgt spid="191508"/>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638800" y="285750"/>
            <a:ext cx="3467100" cy="609600"/>
          </a:xfrm>
        </p:spPr>
        <p:txBody>
          <a:bodyPr/>
          <a:lstStyle/>
          <a:p>
            <a:r>
              <a:rPr lang="en-US"/>
              <a:t>Outline of 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Tree>
    <p:extLst>
      <p:ext uri="{BB962C8B-B14F-4D97-AF65-F5344CB8AC3E}">
        <p14:creationId xmlns:p14="http://schemas.microsoft.com/office/powerpoint/2010/main" val="1730276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xfrm>
            <a:off x="2971800" y="304800"/>
            <a:ext cx="6172200" cy="609600"/>
          </a:xfrm>
        </p:spPr>
        <p:txBody>
          <a:bodyPr/>
          <a:lstStyle/>
          <a:p>
            <a:r>
              <a:rPr lang="en-US" dirty="0"/>
              <a:t>The Importance of Visual Motion</a:t>
            </a:r>
          </a:p>
        </p:txBody>
      </p:sp>
      <p:sp>
        <p:nvSpPr>
          <p:cNvPr id="1026051" name="Rectangle 3"/>
          <p:cNvSpPr>
            <a:spLocks noGrp="1" noChangeArrowheads="1"/>
          </p:cNvSpPr>
          <p:nvPr>
            <p:ph type="body" idx="1"/>
          </p:nvPr>
        </p:nvSpPr>
        <p:spPr>
          <a:xfrm>
            <a:off x="609600" y="914400"/>
            <a:ext cx="8305800" cy="5791200"/>
          </a:xfrm>
          <a:noFill/>
          <a:ln/>
        </p:spPr>
        <p:txBody>
          <a:bodyPr/>
          <a:lstStyle/>
          <a:p>
            <a:pPr>
              <a:lnSpc>
                <a:spcPct val="90000"/>
              </a:lnSpc>
            </a:pPr>
            <a:r>
              <a:rPr lang="en-US" sz="2000" dirty="0"/>
              <a:t>Structure from Motion</a:t>
            </a:r>
          </a:p>
          <a:p>
            <a:pPr lvl="1">
              <a:lnSpc>
                <a:spcPct val="90000"/>
              </a:lnSpc>
            </a:pPr>
            <a:r>
              <a:rPr lang="en-US" sz="2000" dirty="0"/>
              <a:t>Apparent motion is a strong visual clue for 3D reconstruction</a:t>
            </a:r>
          </a:p>
          <a:p>
            <a:pPr lvl="2">
              <a:lnSpc>
                <a:spcPct val="90000"/>
              </a:lnSpc>
            </a:pPr>
            <a:r>
              <a:rPr lang="en-US" sz="1800" dirty="0">
                <a:solidFill>
                  <a:srgbClr val="800000"/>
                </a:solidFill>
              </a:rPr>
              <a:t>More than a multi-camera stereo system</a:t>
            </a:r>
          </a:p>
          <a:p>
            <a:pPr>
              <a:lnSpc>
                <a:spcPct val="90000"/>
              </a:lnSpc>
            </a:pPr>
            <a:endParaRPr lang="en-US" sz="2000" dirty="0"/>
          </a:p>
          <a:p>
            <a:pPr>
              <a:lnSpc>
                <a:spcPct val="90000"/>
              </a:lnSpc>
            </a:pPr>
            <a:r>
              <a:rPr lang="en-US" sz="2000" dirty="0"/>
              <a:t>Recognition by motion (only) </a:t>
            </a:r>
          </a:p>
          <a:p>
            <a:pPr lvl="1">
              <a:lnSpc>
                <a:spcPct val="90000"/>
              </a:lnSpc>
            </a:pPr>
            <a:r>
              <a:rPr lang="en-US" sz="2000" dirty="0"/>
              <a:t>Biological visual systems use visual motion to infer properties of 3D world with little a priori knowledge of it</a:t>
            </a:r>
          </a:p>
          <a:p>
            <a:pPr lvl="2">
              <a:lnSpc>
                <a:spcPct val="90000"/>
              </a:lnSpc>
            </a:pPr>
            <a:r>
              <a:rPr lang="en-US" sz="1800" dirty="0">
                <a:solidFill>
                  <a:srgbClr val="D82204"/>
                </a:solidFill>
              </a:rPr>
              <a:t>Blurred image sequence</a:t>
            </a:r>
            <a:r>
              <a:rPr lang="en-US" sz="1800" dirty="0"/>
              <a:t> </a:t>
            </a:r>
          </a:p>
          <a:p>
            <a:pPr>
              <a:lnSpc>
                <a:spcPct val="90000"/>
              </a:lnSpc>
            </a:pPr>
            <a:endParaRPr lang="en-US" sz="2000" dirty="0"/>
          </a:p>
          <a:p>
            <a:pPr>
              <a:lnSpc>
                <a:spcPct val="90000"/>
              </a:lnSpc>
            </a:pPr>
            <a:r>
              <a:rPr lang="en-US" sz="2000" dirty="0"/>
              <a:t>Visual Motion = Video !    </a:t>
            </a:r>
            <a:r>
              <a:rPr lang="en-US" sz="2000" b="1" dirty="0">
                <a:solidFill>
                  <a:schemeClr val="hlink"/>
                </a:solidFill>
              </a:rPr>
              <a:t>[Go to CVPR 2004-2019 Sites for Workshops]</a:t>
            </a:r>
          </a:p>
          <a:p>
            <a:pPr lvl="1">
              <a:lnSpc>
                <a:spcPct val="90000"/>
              </a:lnSpc>
            </a:pPr>
            <a:r>
              <a:rPr lang="en-US" sz="2000" dirty="0">
                <a:solidFill>
                  <a:srgbClr val="800000"/>
                </a:solidFill>
              </a:rPr>
              <a:t>Mobile Vision and First-Person Vision</a:t>
            </a:r>
          </a:p>
          <a:p>
            <a:pPr lvl="1">
              <a:lnSpc>
                <a:spcPct val="90000"/>
              </a:lnSpc>
            </a:pPr>
            <a:r>
              <a:rPr lang="en-US" sz="2000" dirty="0">
                <a:solidFill>
                  <a:srgbClr val="800000"/>
                </a:solidFill>
              </a:rPr>
              <a:t>Video Understanding (Humans, Traffic, Activities)</a:t>
            </a:r>
          </a:p>
          <a:p>
            <a:pPr lvl="1">
              <a:lnSpc>
                <a:spcPct val="90000"/>
              </a:lnSpc>
            </a:pPr>
            <a:r>
              <a:rPr lang="en-US" sz="2000" dirty="0">
                <a:solidFill>
                  <a:srgbClr val="800000"/>
                </a:solidFill>
              </a:rPr>
              <a:t>HCI using Human Emotion &amp; Gestures</a:t>
            </a:r>
          </a:p>
          <a:p>
            <a:pPr lvl="1">
              <a:lnSpc>
                <a:spcPct val="90000"/>
              </a:lnSpc>
            </a:pPr>
            <a:r>
              <a:rPr lang="en-US" sz="2000" dirty="0">
                <a:solidFill>
                  <a:srgbClr val="800000"/>
                </a:solidFill>
              </a:rPr>
              <a:t>Image-based Modeling and Rendering</a:t>
            </a:r>
          </a:p>
          <a:p>
            <a:pPr lvl="1">
              <a:lnSpc>
                <a:spcPct val="90000"/>
              </a:lnSpc>
            </a:pPr>
            <a:r>
              <a:rPr lang="en-US" sz="2000" dirty="0">
                <a:solidFill>
                  <a:srgbClr val="800000"/>
                </a:solidFill>
              </a:rPr>
              <a:t>Camera-based Sensor Network and Surveillance</a:t>
            </a:r>
          </a:p>
          <a:p>
            <a:pPr lvl="1">
              <a:lnSpc>
                <a:spcPct val="90000"/>
              </a:lnSpc>
            </a:pPr>
            <a:r>
              <a:rPr lang="en-US" sz="2000" dirty="0">
                <a:solidFill>
                  <a:srgbClr val="800000"/>
                </a:solidFill>
              </a:rPr>
              <a:t>… …</a:t>
            </a:r>
          </a:p>
        </p:txBody>
      </p:sp>
    </p:spTree>
    <p:extLst>
      <p:ext uri="{BB962C8B-B14F-4D97-AF65-F5344CB8AC3E}">
        <p14:creationId xmlns:p14="http://schemas.microsoft.com/office/powerpoint/2010/main" val="1349464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r>
              <a:rPr lang="en-US"/>
              <a:t>Blurred Sequence</a:t>
            </a:r>
          </a:p>
        </p:txBody>
      </p:sp>
      <p:sp>
        <p:nvSpPr>
          <p:cNvPr id="1020931" name="Text Box 3"/>
          <p:cNvSpPr txBox="1">
            <a:spLocks noChangeArrowheads="1"/>
          </p:cNvSpPr>
          <p:nvPr/>
        </p:nvSpPr>
        <p:spPr bwMode="auto">
          <a:xfrm>
            <a:off x="1143000" y="5116513"/>
            <a:ext cx="6934200" cy="779462"/>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latin typeface="Times" pitchFamily="18" charset="0"/>
              </a:rPr>
              <a:t>An up-sampling from images of resolution 15x20 pixels </a:t>
            </a:r>
          </a:p>
          <a:p>
            <a:pPr>
              <a:spcBef>
                <a:spcPct val="50000"/>
              </a:spcBef>
            </a:pPr>
            <a:r>
              <a:rPr lang="en-US" b="1" dirty="0">
                <a:solidFill>
                  <a:srgbClr val="800000"/>
                </a:solidFill>
              </a:rPr>
              <a:t>From:  </a:t>
            </a:r>
            <a:r>
              <a:rPr lang="en-US" b="1" dirty="0">
                <a:solidFill>
                  <a:srgbClr val="800000"/>
                </a:solidFill>
                <a:latin typeface="Times" pitchFamily="18" charset="0"/>
              </a:rPr>
              <a:t>James W. Davis. MIT Media Lab</a:t>
            </a:r>
            <a:endParaRPr lang="en-US" b="1" dirty="0">
              <a:solidFill>
                <a:srgbClr val="800000"/>
              </a:solidFill>
            </a:endParaRPr>
          </a:p>
        </p:txBody>
      </p:sp>
      <p:sp>
        <p:nvSpPr>
          <p:cNvPr id="1020933" name="Text Box 5"/>
          <p:cNvSpPr txBox="1">
            <a:spLocks noChangeArrowheads="1"/>
          </p:cNvSpPr>
          <p:nvPr/>
        </p:nvSpPr>
        <p:spPr bwMode="auto">
          <a:xfrm>
            <a:off x="609600" y="990600"/>
            <a:ext cx="7924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latin typeface="Times" pitchFamily="18" charset="0"/>
              </a:rPr>
              <a:t>Recognition by Actions:  </a:t>
            </a:r>
            <a:r>
              <a:rPr lang="en-US" b="1" dirty="0">
                <a:solidFill>
                  <a:srgbClr val="800000"/>
                </a:solidFill>
              </a:rPr>
              <a:t>Recognize object from motion even if we cannot distinguish it in any images …</a:t>
            </a:r>
          </a:p>
        </p:txBody>
      </p:sp>
      <p:pic>
        <p:nvPicPr>
          <p:cNvPr id="3" name="mt_blur (Converted)" descr="mt_blur (Converted)">
            <a:hlinkClick r:id="" action="ppaction://media"/>
            <a:extLst>
              <a:ext uri="{FF2B5EF4-FFF2-40B4-BE49-F238E27FC236}">
                <a16:creationId xmlns:a16="http://schemas.microsoft.com/office/drawing/2014/main" id="{1F28E4DE-ECFE-E24B-A775-C77A4D7861E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9400" y="1626374"/>
            <a:ext cx="2590800" cy="3454400"/>
          </a:xfrm>
          <a:prstGeom prst="rect">
            <a:avLst/>
          </a:prstGeom>
        </p:spPr>
      </p:pic>
    </p:spTree>
    <p:extLst>
      <p:ext uri="{BB962C8B-B14F-4D97-AF65-F5344CB8AC3E}">
        <p14:creationId xmlns:p14="http://schemas.microsoft.com/office/powerpoint/2010/main" val="13232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4724400" y="285750"/>
            <a:ext cx="4381500" cy="609600"/>
          </a:xfrm>
        </p:spPr>
        <p:txBody>
          <a:bodyPr/>
          <a:lstStyle/>
          <a:p>
            <a:r>
              <a:rPr lang="en-US" dirty="0"/>
              <a:t>Problem Statement</a:t>
            </a:r>
          </a:p>
        </p:txBody>
      </p:sp>
      <p:sp>
        <p:nvSpPr>
          <p:cNvPr id="1018883" name="Rectangle 3"/>
          <p:cNvSpPr>
            <a:spLocks noGrp="1" noChangeArrowheads="1"/>
          </p:cNvSpPr>
          <p:nvPr>
            <p:ph type="body" idx="1"/>
          </p:nvPr>
        </p:nvSpPr>
        <p:spPr>
          <a:xfrm>
            <a:off x="609600" y="1219200"/>
            <a:ext cx="7848600" cy="5181600"/>
          </a:xfrm>
          <a:noFill/>
          <a:ln/>
        </p:spPr>
        <p:txBody>
          <a:bodyPr/>
          <a:lstStyle/>
          <a:p>
            <a:r>
              <a:rPr lang="en-US" sz="1800" dirty="0">
                <a:cs typeface="Times New Roman" pitchFamily="18" charset="0"/>
              </a:rPr>
              <a:t>Two </a:t>
            </a:r>
            <a:r>
              <a:rPr lang="en-US" sz="1800" dirty="0" err="1">
                <a:cs typeface="Times New Roman" pitchFamily="18" charset="0"/>
              </a:rPr>
              <a:t>Subproblems</a:t>
            </a:r>
            <a:endParaRPr lang="en-US" sz="1800" dirty="0">
              <a:cs typeface="Times New Roman" pitchFamily="18" charset="0"/>
            </a:endParaRPr>
          </a:p>
          <a:p>
            <a:pPr lvl="1"/>
            <a:r>
              <a:rPr lang="en-US" sz="1800" dirty="0">
                <a:solidFill>
                  <a:srgbClr val="D82204"/>
                </a:solidFill>
                <a:cs typeface="Times New Roman" pitchFamily="18" charset="0"/>
              </a:rPr>
              <a:t>Correspondence:</a:t>
            </a:r>
            <a:r>
              <a:rPr lang="en-US" sz="1800" dirty="0">
                <a:cs typeface="Times New Roman" pitchFamily="18" charset="0"/>
              </a:rPr>
              <a:t> Which elements of a frame correspond to which elements in the next frame?</a:t>
            </a:r>
          </a:p>
          <a:p>
            <a:pPr lvl="1"/>
            <a:r>
              <a:rPr lang="en-US" sz="1800" dirty="0">
                <a:solidFill>
                  <a:srgbClr val="D82204"/>
                </a:solidFill>
                <a:cs typeface="Times New Roman" pitchFamily="18" charset="0"/>
              </a:rPr>
              <a:t>Reconstruction</a:t>
            </a:r>
            <a:r>
              <a:rPr lang="en-US" sz="1800" dirty="0">
                <a:cs typeface="Times New Roman" pitchFamily="18" charset="0"/>
              </a:rPr>
              <a:t> :Given a number of correspondences, and possibly the knowledge of the camera’s intrinsic parameters, how to recovery the 3-D motion and structure of the observed world</a:t>
            </a:r>
          </a:p>
          <a:p>
            <a:r>
              <a:rPr lang="en-US" sz="1800" dirty="0">
                <a:cs typeface="Times New Roman" pitchFamily="18" charset="0"/>
              </a:rPr>
              <a:t>Main Difference between Motion and Stereo</a:t>
            </a:r>
          </a:p>
          <a:p>
            <a:pPr lvl="1"/>
            <a:r>
              <a:rPr lang="en-US" sz="1800" dirty="0">
                <a:solidFill>
                  <a:srgbClr val="D82204"/>
                </a:solidFill>
                <a:cs typeface="Times New Roman" pitchFamily="18" charset="0"/>
              </a:rPr>
              <a:t>Correspondence</a:t>
            </a:r>
            <a:r>
              <a:rPr lang="en-US" sz="1800" dirty="0">
                <a:cs typeface="Times New Roman" pitchFamily="18" charset="0"/>
              </a:rPr>
              <a:t>: the disparities between consecutive frames are much smaller due to dense temporal sampling</a:t>
            </a:r>
          </a:p>
          <a:p>
            <a:pPr lvl="1"/>
            <a:r>
              <a:rPr lang="en-US" sz="1800" dirty="0">
                <a:solidFill>
                  <a:srgbClr val="D82204"/>
                </a:solidFill>
                <a:cs typeface="Times New Roman" pitchFamily="18" charset="0"/>
              </a:rPr>
              <a:t>Reconstruction</a:t>
            </a:r>
            <a:r>
              <a:rPr lang="en-US" sz="1800" dirty="0">
                <a:cs typeface="Times New Roman" pitchFamily="18" charset="0"/>
              </a:rPr>
              <a:t>: the visual motion could be caused by multiple motions ( instead of a single 3D rigid transformation)</a:t>
            </a:r>
          </a:p>
          <a:p>
            <a:r>
              <a:rPr lang="en-US" sz="1800" dirty="0">
                <a:cs typeface="Times New Roman" pitchFamily="18" charset="0"/>
              </a:rPr>
              <a:t>The Third  </a:t>
            </a:r>
            <a:r>
              <a:rPr lang="en-US" sz="1800" dirty="0" err="1">
                <a:cs typeface="Times New Roman" pitchFamily="18" charset="0"/>
              </a:rPr>
              <a:t>Subproblem</a:t>
            </a:r>
            <a:r>
              <a:rPr lang="en-US" sz="1800" dirty="0">
                <a:cs typeface="Times New Roman" pitchFamily="18" charset="0"/>
              </a:rPr>
              <a:t>, and Fourth….</a:t>
            </a:r>
          </a:p>
          <a:p>
            <a:pPr lvl="1"/>
            <a:r>
              <a:rPr lang="en-US" sz="1800" dirty="0">
                <a:solidFill>
                  <a:srgbClr val="D82204"/>
                </a:solidFill>
                <a:cs typeface="Times New Roman" pitchFamily="18" charset="0"/>
              </a:rPr>
              <a:t>Motion Segmentation</a:t>
            </a:r>
            <a:r>
              <a:rPr lang="en-US" sz="1800" dirty="0">
                <a:cs typeface="Times New Roman" pitchFamily="18" charset="0"/>
              </a:rPr>
              <a:t>: what are the regions on the image plane corresponding to different moving objects?</a:t>
            </a:r>
          </a:p>
          <a:p>
            <a:pPr lvl="1"/>
            <a:r>
              <a:rPr lang="en-US" sz="1800" dirty="0">
                <a:solidFill>
                  <a:srgbClr val="D82204"/>
                </a:solidFill>
                <a:cs typeface="Times New Roman" pitchFamily="18" charset="0"/>
              </a:rPr>
              <a:t>Motion Understanding</a:t>
            </a:r>
            <a:r>
              <a:rPr lang="en-US" sz="1800" dirty="0">
                <a:cs typeface="Times New Roman" pitchFamily="18" charset="0"/>
              </a:rPr>
              <a:t>: lip reading, gesture, expression, event…</a:t>
            </a:r>
          </a:p>
        </p:txBody>
      </p:sp>
    </p:spTree>
    <p:extLst>
      <p:ext uri="{BB962C8B-B14F-4D97-AF65-F5344CB8AC3E}">
        <p14:creationId xmlns:p14="http://schemas.microsoft.com/office/powerpoint/2010/main" val="3535933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a:xfrm>
            <a:off x="4724400" y="285750"/>
            <a:ext cx="4381500" cy="609600"/>
          </a:xfrm>
        </p:spPr>
        <p:txBody>
          <a:bodyPr/>
          <a:lstStyle/>
          <a:p>
            <a:r>
              <a:rPr lang="en-US"/>
              <a:t>Approaches</a:t>
            </a:r>
          </a:p>
        </p:txBody>
      </p:sp>
      <p:sp>
        <p:nvSpPr>
          <p:cNvPr id="1032195" name="Rectangle 3"/>
          <p:cNvSpPr>
            <a:spLocks noGrp="1" noChangeArrowheads="1"/>
          </p:cNvSpPr>
          <p:nvPr>
            <p:ph type="body" idx="1"/>
          </p:nvPr>
        </p:nvSpPr>
        <p:spPr>
          <a:xfrm>
            <a:off x="609600" y="1219200"/>
            <a:ext cx="7848600" cy="5181600"/>
          </a:xfrm>
          <a:noFill/>
          <a:ln/>
        </p:spPr>
        <p:txBody>
          <a:bodyPr/>
          <a:lstStyle/>
          <a:p>
            <a:r>
              <a:rPr lang="en-US" dirty="0">
                <a:cs typeface="Times New Roman" pitchFamily="18" charset="0"/>
              </a:rPr>
              <a:t>Two </a:t>
            </a:r>
            <a:r>
              <a:rPr lang="en-US" dirty="0" err="1">
                <a:cs typeface="Times New Roman" pitchFamily="18" charset="0"/>
              </a:rPr>
              <a:t>Subproblems</a:t>
            </a:r>
            <a:endParaRPr lang="en-US" dirty="0">
              <a:cs typeface="Times New Roman" pitchFamily="18" charset="0"/>
            </a:endParaRPr>
          </a:p>
          <a:p>
            <a:pPr lvl="1"/>
            <a:r>
              <a:rPr lang="en-US" dirty="0">
                <a:solidFill>
                  <a:srgbClr val="D82204"/>
                </a:solidFill>
                <a:cs typeface="Times New Roman" pitchFamily="18" charset="0"/>
              </a:rPr>
              <a:t>Correspondence:</a:t>
            </a:r>
            <a:r>
              <a:rPr lang="en-US" dirty="0">
                <a:cs typeface="Times New Roman" pitchFamily="18" charset="0"/>
              </a:rPr>
              <a:t> </a:t>
            </a:r>
          </a:p>
          <a:p>
            <a:pPr lvl="2"/>
            <a:r>
              <a:rPr lang="en-US" dirty="0">
                <a:cs typeface="Times New Roman" pitchFamily="18" charset="0"/>
              </a:rPr>
              <a:t>Differential Methods - &gt;dense measure (optical flow)</a:t>
            </a:r>
          </a:p>
          <a:p>
            <a:pPr lvl="2"/>
            <a:r>
              <a:rPr lang="en-US" dirty="0">
                <a:cs typeface="Times New Roman" pitchFamily="18" charset="0"/>
              </a:rPr>
              <a:t>Matching Methods -&gt; sparse measure</a:t>
            </a:r>
          </a:p>
          <a:p>
            <a:pPr lvl="1"/>
            <a:r>
              <a:rPr lang="en-US" dirty="0">
                <a:solidFill>
                  <a:srgbClr val="D82204"/>
                </a:solidFill>
                <a:cs typeface="Times New Roman" pitchFamily="18" charset="0"/>
              </a:rPr>
              <a:t>Reconstruction</a:t>
            </a:r>
            <a:r>
              <a:rPr lang="en-US" dirty="0">
                <a:cs typeface="Times New Roman" pitchFamily="18" charset="0"/>
              </a:rPr>
              <a:t> : More difficult than stereo since </a:t>
            </a:r>
          </a:p>
          <a:p>
            <a:pPr lvl="2"/>
            <a:r>
              <a:rPr lang="en-US" dirty="0">
                <a:cs typeface="Times New Roman" pitchFamily="18" charset="0"/>
              </a:rPr>
              <a:t>Motion (3D transformation between frames) as well as structure needs to be recovered</a:t>
            </a:r>
          </a:p>
          <a:p>
            <a:pPr lvl="2"/>
            <a:r>
              <a:rPr lang="en-US" dirty="0">
                <a:cs typeface="Times New Roman" pitchFamily="18" charset="0"/>
              </a:rPr>
              <a:t>Small baseline causes large errors</a:t>
            </a:r>
          </a:p>
          <a:p>
            <a:r>
              <a:rPr lang="en-US" dirty="0">
                <a:cs typeface="Times New Roman" pitchFamily="18" charset="0"/>
              </a:rPr>
              <a:t>The Third  </a:t>
            </a:r>
            <a:r>
              <a:rPr lang="en-US" dirty="0" err="1">
                <a:cs typeface="Times New Roman" pitchFamily="18" charset="0"/>
              </a:rPr>
              <a:t>Subproblem</a:t>
            </a:r>
            <a:endParaRPr lang="en-US" dirty="0">
              <a:cs typeface="Times New Roman" pitchFamily="18" charset="0"/>
            </a:endParaRPr>
          </a:p>
          <a:p>
            <a:pPr lvl="1"/>
            <a:r>
              <a:rPr lang="en-US" dirty="0">
                <a:solidFill>
                  <a:srgbClr val="D82204"/>
                </a:solidFill>
                <a:cs typeface="Times New Roman" pitchFamily="18" charset="0"/>
              </a:rPr>
              <a:t>Motion Segmentation</a:t>
            </a:r>
            <a:r>
              <a:rPr lang="en-US" dirty="0">
                <a:cs typeface="Times New Roman" pitchFamily="18" charset="0"/>
              </a:rPr>
              <a:t>: Chicken and Egg problem</a:t>
            </a:r>
          </a:p>
          <a:p>
            <a:pPr lvl="2"/>
            <a:r>
              <a:rPr lang="en-US" dirty="0">
                <a:cs typeface="Times New Roman" pitchFamily="18" charset="0"/>
              </a:rPr>
              <a:t>Which should be solved first?  Matching or Segmentation</a:t>
            </a:r>
          </a:p>
          <a:p>
            <a:pPr lvl="3"/>
            <a:r>
              <a:rPr lang="en-US" dirty="0">
                <a:cs typeface="Times New Roman" pitchFamily="18" charset="0"/>
              </a:rPr>
              <a:t>Segmentation for matching elements</a:t>
            </a:r>
          </a:p>
          <a:p>
            <a:pPr lvl="3"/>
            <a:r>
              <a:rPr lang="en-US" dirty="0">
                <a:cs typeface="Times New Roman" pitchFamily="18" charset="0"/>
              </a:rPr>
              <a:t>Matching for Segmentation</a:t>
            </a:r>
          </a:p>
        </p:txBody>
      </p:sp>
    </p:spTree>
    <p:extLst>
      <p:ext uri="{BB962C8B-B14F-4D97-AF65-F5344CB8AC3E}">
        <p14:creationId xmlns:p14="http://schemas.microsoft.com/office/powerpoint/2010/main" val="40817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124575" y="285750"/>
            <a:ext cx="2981325" cy="609600"/>
          </a:xfrm>
        </p:spPr>
        <p:txBody>
          <a:bodyPr/>
          <a:lstStyle/>
          <a:p>
            <a:r>
              <a:rPr lang="en-US"/>
              <a:t>More Images…</a:t>
            </a:r>
          </a:p>
        </p:txBody>
      </p:sp>
      <p:sp>
        <p:nvSpPr>
          <p:cNvPr id="967683"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7685" name="Picture 5"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7688"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a:xfrm>
            <a:off x="3124200" y="285750"/>
            <a:ext cx="5981700" cy="609600"/>
          </a:xfrm>
        </p:spPr>
        <p:txBody>
          <a:bodyPr/>
          <a:lstStyle/>
          <a:p>
            <a:r>
              <a:rPr lang="en-US" dirty="0"/>
              <a:t>The Motion Field of Rigid Objects</a:t>
            </a:r>
          </a:p>
        </p:txBody>
      </p:sp>
      <p:sp>
        <p:nvSpPr>
          <p:cNvPr id="1034243" name="Rectangle 3"/>
          <p:cNvSpPr>
            <a:spLocks noGrp="1" noChangeArrowheads="1"/>
          </p:cNvSpPr>
          <p:nvPr>
            <p:ph type="body" idx="1"/>
          </p:nvPr>
        </p:nvSpPr>
        <p:spPr>
          <a:xfrm>
            <a:off x="457200" y="1066800"/>
            <a:ext cx="8305800" cy="5562600"/>
          </a:xfrm>
          <a:noFill/>
          <a:ln/>
        </p:spPr>
        <p:txBody>
          <a:bodyPr/>
          <a:lstStyle/>
          <a:p>
            <a:pPr>
              <a:lnSpc>
                <a:spcPct val="90000"/>
              </a:lnSpc>
            </a:pPr>
            <a:r>
              <a:rPr lang="en-US" sz="2000" dirty="0">
                <a:cs typeface="Times New Roman" pitchFamily="18" charset="0"/>
              </a:rPr>
              <a:t>Motion: </a:t>
            </a:r>
          </a:p>
          <a:p>
            <a:pPr lvl="1">
              <a:lnSpc>
                <a:spcPct val="90000"/>
              </a:lnSpc>
            </a:pPr>
            <a:r>
              <a:rPr lang="en-US" b="1" dirty="0">
                <a:cs typeface="Times New Roman" pitchFamily="18" charset="0"/>
              </a:rPr>
              <a:t>3D Motion ( R, T):</a:t>
            </a:r>
            <a:r>
              <a:rPr lang="en-US" dirty="0">
                <a:cs typeface="Times New Roman" pitchFamily="18" charset="0"/>
              </a:rPr>
              <a:t> </a:t>
            </a:r>
          </a:p>
          <a:p>
            <a:pPr lvl="2">
              <a:lnSpc>
                <a:spcPct val="90000"/>
              </a:lnSpc>
            </a:pPr>
            <a:r>
              <a:rPr lang="en-US" sz="1800" dirty="0">
                <a:cs typeface="Times New Roman" pitchFamily="18" charset="0"/>
              </a:rPr>
              <a:t>camera motion (static scene) </a:t>
            </a:r>
          </a:p>
          <a:p>
            <a:pPr lvl="2">
              <a:lnSpc>
                <a:spcPct val="90000"/>
              </a:lnSpc>
            </a:pPr>
            <a:r>
              <a:rPr lang="en-US" sz="1800" dirty="0">
                <a:cs typeface="Times New Roman" pitchFamily="18" charset="0"/>
              </a:rPr>
              <a:t>or single object motion </a:t>
            </a:r>
          </a:p>
          <a:p>
            <a:pPr lvl="2">
              <a:lnSpc>
                <a:spcPct val="90000"/>
              </a:lnSpc>
            </a:pPr>
            <a:r>
              <a:rPr lang="en-US" sz="1800" dirty="0">
                <a:solidFill>
                  <a:srgbClr val="D82204"/>
                </a:solidFill>
                <a:cs typeface="Times New Roman" pitchFamily="18" charset="0"/>
              </a:rPr>
              <a:t>Only one rigid, relative motion between the  camera and the scene (object)</a:t>
            </a:r>
          </a:p>
          <a:p>
            <a:pPr lvl="1">
              <a:lnSpc>
                <a:spcPct val="90000"/>
              </a:lnSpc>
            </a:pPr>
            <a:r>
              <a:rPr lang="en-US" b="1" dirty="0">
                <a:cs typeface="Times New Roman" pitchFamily="18" charset="0"/>
              </a:rPr>
              <a:t>Image motion field:</a:t>
            </a:r>
            <a:r>
              <a:rPr lang="en-US" sz="2700" dirty="0">
                <a:cs typeface="Times New Roman" pitchFamily="18" charset="0"/>
              </a:rPr>
              <a:t> </a:t>
            </a:r>
          </a:p>
          <a:p>
            <a:pPr lvl="2">
              <a:lnSpc>
                <a:spcPct val="90000"/>
              </a:lnSpc>
            </a:pPr>
            <a:r>
              <a:rPr lang="en-US" sz="1800" dirty="0">
                <a:cs typeface="Times New Roman" pitchFamily="18" charset="0"/>
              </a:rPr>
              <a:t>2D vector field of velocities of the image points induced by the relative motion.</a:t>
            </a:r>
          </a:p>
          <a:p>
            <a:pPr>
              <a:lnSpc>
                <a:spcPct val="90000"/>
              </a:lnSpc>
            </a:pPr>
            <a:r>
              <a:rPr lang="en-US" sz="2000" dirty="0">
                <a:cs typeface="Times New Roman" pitchFamily="18" charset="0"/>
              </a:rPr>
              <a:t>Data: Image sequence</a:t>
            </a:r>
          </a:p>
          <a:p>
            <a:pPr lvl="1">
              <a:lnSpc>
                <a:spcPct val="90000"/>
              </a:lnSpc>
            </a:pPr>
            <a:r>
              <a:rPr lang="en-US" b="1" dirty="0">
                <a:cs typeface="Times New Roman" pitchFamily="18" charset="0"/>
              </a:rPr>
              <a:t>Many frames</a:t>
            </a:r>
          </a:p>
          <a:p>
            <a:pPr lvl="2">
              <a:lnSpc>
                <a:spcPct val="90000"/>
              </a:lnSpc>
            </a:pPr>
            <a:r>
              <a:rPr lang="en-US" sz="1800" dirty="0">
                <a:cs typeface="Times New Roman" pitchFamily="18" charset="0"/>
              </a:rPr>
              <a:t>captured at time t=0, 1, 2, …</a:t>
            </a:r>
          </a:p>
          <a:p>
            <a:pPr lvl="1">
              <a:lnSpc>
                <a:spcPct val="90000"/>
              </a:lnSpc>
            </a:pPr>
            <a:r>
              <a:rPr lang="en-US" b="1" dirty="0">
                <a:cs typeface="Times New Roman" pitchFamily="18" charset="0"/>
              </a:rPr>
              <a:t>Basics: only consider two consecutive frames</a:t>
            </a:r>
          </a:p>
          <a:p>
            <a:pPr lvl="2">
              <a:lnSpc>
                <a:spcPct val="90000"/>
              </a:lnSpc>
            </a:pPr>
            <a:r>
              <a:rPr lang="en-US" sz="1800" dirty="0">
                <a:cs typeface="Times New Roman" pitchFamily="18" charset="0"/>
              </a:rPr>
              <a:t>We consider a reference frame and its consecutive frame</a:t>
            </a:r>
          </a:p>
          <a:p>
            <a:pPr lvl="1">
              <a:lnSpc>
                <a:spcPct val="90000"/>
              </a:lnSpc>
            </a:pPr>
            <a:r>
              <a:rPr lang="en-US" b="1" dirty="0">
                <a:cs typeface="Times New Roman" pitchFamily="18" charset="0"/>
              </a:rPr>
              <a:t>Image motion field</a:t>
            </a:r>
            <a:r>
              <a:rPr lang="en-US" sz="2500" b="1" dirty="0">
                <a:cs typeface="Times New Roman" pitchFamily="18" charset="0"/>
              </a:rPr>
              <a:t> </a:t>
            </a:r>
          </a:p>
          <a:p>
            <a:pPr lvl="2">
              <a:lnSpc>
                <a:spcPct val="90000"/>
              </a:lnSpc>
            </a:pPr>
            <a:r>
              <a:rPr lang="en-US" sz="1800" dirty="0">
                <a:cs typeface="Times New Roman" pitchFamily="18" charset="0"/>
              </a:rPr>
              <a:t>can be viewed as a disparity map of the two frames captured at two consecutive camera locations ( assuming we have a moving camera)</a:t>
            </a:r>
          </a:p>
          <a:p>
            <a:pPr>
              <a:lnSpc>
                <a:spcPct val="90000"/>
              </a:lnSpc>
            </a:pPr>
            <a:endParaRPr lang="en-US" sz="2000" dirty="0">
              <a:cs typeface="Times New Roman" pitchFamily="18" charset="0"/>
            </a:endParaRPr>
          </a:p>
        </p:txBody>
      </p:sp>
    </p:spTree>
    <p:extLst>
      <p:ext uri="{BB962C8B-B14F-4D97-AF65-F5344CB8AC3E}">
        <p14:creationId xmlns:p14="http://schemas.microsoft.com/office/powerpoint/2010/main" val="3201497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a:xfrm>
            <a:off x="3124200" y="285750"/>
            <a:ext cx="5981700" cy="609600"/>
          </a:xfrm>
        </p:spPr>
        <p:txBody>
          <a:bodyPr/>
          <a:lstStyle/>
          <a:p>
            <a:r>
              <a:rPr lang="en-US"/>
              <a:t>The Motion Field of Rigid Objects</a:t>
            </a:r>
          </a:p>
        </p:txBody>
      </p:sp>
      <p:sp>
        <p:nvSpPr>
          <p:cNvPr id="1038339" name="Rectangle 3"/>
          <p:cNvSpPr>
            <a:spLocks noGrp="1" noChangeArrowheads="1"/>
          </p:cNvSpPr>
          <p:nvPr>
            <p:ph type="body" idx="1"/>
          </p:nvPr>
        </p:nvSpPr>
        <p:spPr>
          <a:xfrm>
            <a:off x="228600" y="914400"/>
            <a:ext cx="5181600" cy="4724400"/>
          </a:xfrm>
          <a:noFill/>
          <a:ln/>
        </p:spPr>
        <p:txBody>
          <a:bodyPr/>
          <a:lstStyle/>
          <a:p>
            <a:pPr>
              <a:lnSpc>
                <a:spcPct val="90000"/>
              </a:lnSpc>
            </a:pPr>
            <a:r>
              <a:rPr lang="en-US" sz="1800" dirty="0">
                <a:cs typeface="Times New Roman" pitchFamily="18" charset="0"/>
              </a:rPr>
              <a:t>Notations</a:t>
            </a:r>
          </a:p>
          <a:p>
            <a:pPr lvl="1">
              <a:lnSpc>
                <a:spcPct val="90000"/>
              </a:lnSpc>
            </a:pPr>
            <a:r>
              <a:rPr lang="en-US" sz="1800" dirty="0">
                <a:cs typeface="Times New Roman" pitchFamily="18" charset="0"/>
              </a:rPr>
              <a:t>P = (X,Y,Z)</a:t>
            </a:r>
            <a:r>
              <a:rPr lang="en-US" sz="1800" baseline="30000" dirty="0">
                <a:cs typeface="Times New Roman" pitchFamily="18" charset="0"/>
              </a:rPr>
              <a:t>T</a:t>
            </a:r>
            <a:r>
              <a:rPr lang="en-US" sz="1800" dirty="0">
                <a:cs typeface="Times New Roman" pitchFamily="18" charset="0"/>
              </a:rPr>
              <a:t>: 3-D point in the camera reference frame</a:t>
            </a:r>
          </a:p>
          <a:p>
            <a:pPr lvl="1">
              <a:lnSpc>
                <a:spcPct val="90000"/>
              </a:lnSpc>
            </a:pPr>
            <a:r>
              <a:rPr lang="en-US" sz="1800" dirty="0">
                <a:cs typeface="Times New Roman" pitchFamily="18" charset="0"/>
              </a:rPr>
              <a:t>p = (</a:t>
            </a:r>
            <a:r>
              <a:rPr lang="en-US" sz="1800" dirty="0" err="1">
                <a:cs typeface="Times New Roman" pitchFamily="18" charset="0"/>
              </a:rPr>
              <a:t>x,y,f</a:t>
            </a:r>
            <a:r>
              <a:rPr lang="en-US" sz="1800" dirty="0">
                <a:cs typeface="Times New Roman" pitchFamily="18" charset="0"/>
              </a:rPr>
              <a:t>)</a:t>
            </a:r>
            <a:r>
              <a:rPr lang="en-US" sz="1800" baseline="30000" dirty="0">
                <a:cs typeface="Times New Roman" pitchFamily="18" charset="0"/>
              </a:rPr>
              <a:t>T</a:t>
            </a:r>
            <a:r>
              <a:rPr lang="en-US" sz="1800" dirty="0">
                <a:cs typeface="Times New Roman" pitchFamily="18" charset="0"/>
              </a:rPr>
              <a:t> : the projection of the scene point in the pinhole camera</a:t>
            </a:r>
          </a:p>
          <a:p>
            <a:pPr lvl="1">
              <a:lnSpc>
                <a:spcPct val="90000"/>
              </a:lnSpc>
            </a:pPr>
            <a:endParaRPr lang="en-US" sz="1800" dirty="0">
              <a:cs typeface="Times New Roman" pitchFamily="18" charset="0"/>
            </a:endParaRPr>
          </a:p>
          <a:p>
            <a:pPr>
              <a:lnSpc>
                <a:spcPct val="90000"/>
              </a:lnSpc>
            </a:pPr>
            <a:r>
              <a:rPr lang="en-US" sz="1800" dirty="0">
                <a:cs typeface="Times New Roman" pitchFamily="18" charset="0"/>
              </a:rPr>
              <a:t>Relative motion between P and the camera</a:t>
            </a:r>
          </a:p>
          <a:p>
            <a:pPr lvl="1">
              <a:lnSpc>
                <a:spcPct val="90000"/>
              </a:lnSpc>
            </a:pPr>
            <a:r>
              <a:rPr lang="en-US" sz="1800" dirty="0">
                <a:cs typeface="Times New Roman" pitchFamily="18" charset="0"/>
              </a:rPr>
              <a:t>T= (</a:t>
            </a:r>
            <a:r>
              <a:rPr lang="en-US" sz="1800" dirty="0" err="1">
                <a:cs typeface="Times New Roman" pitchFamily="18" charset="0"/>
              </a:rPr>
              <a:t>T</a:t>
            </a:r>
            <a:r>
              <a:rPr lang="en-US" sz="1800" baseline="-25000" dirty="0" err="1">
                <a:cs typeface="Times New Roman" pitchFamily="18" charset="0"/>
              </a:rPr>
              <a:t>x</a:t>
            </a:r>
            <a:r>
              <a:rPr lang="en-US" sz="1800" dirty="0" err="1">
                <a:cs typeface="Times New Roman" pitchFamily="18" charset="0"/>
              </a:rPr>
              <a:t>,T</a:t>
            </a:r>
            <a:r>
              <a:rPr lang="en-US" sz="1800" baseline="-25000" dirty="0" err="1">
                <a:cs typeface="Times New Roman" pitchFamily="18" charset="0"/>
              </a:rPr>
              <a:t>y</a:t>
            </a:r>
            <a:r>
              <a:rPr lang="en-US" sz="1800" dirty="0" err="1">
                <a:cs typeface="Times New Roman" pitchFamily="18" charset="0"/>
              </a:rPr>
              <a:t>,T</a:t>
            </a:r>
            <a:r>
              <a:rPr lang="en-US" sz="1800" baseline="-25000" dirty="0" err="1">
                <a:cs typeface="Times New Roman" pitchFamily="18" charset="0"/>
              </a:rPr>
              <a:t>z</a:t>
            </a:r>
            <a:r>
              <a:rPr lang="en-US" sz="1800" dirty="0">
                <a:cs typeface="Times New Roman" pitchFamily="18" charset="0"/>
              </a:rPr>
              <a:t>)</a:t>
            </a:r>
            <a:r>
              <a:rPr lang="en-US" sz="1800" baseline="30000" dirty="0">
                <a:cs typeface="Times New Roman" pitchFamily="18" charset="0"/>
              </a:rPr>
              <a:t>T</a:t>
            </a:r>
            <a:r>
              <a:rPr lang="en-US" sz="1800" dirty="0">
                <a:cs typeface="Times New Roman" pitchFamily="18" charset="0"/>
              </a:rPr>
              <a:t>: translation component of the motion</a:t>
            </a:r>
          </a:p>
          <a:p>
            <a:pPr lvl="1">
              <a:lnSpc>
                <a:spcPct val="90000"/>
              </a:lnSpc>
            </a:pPr>
            <a:r>
              <a:rPr lang="en-US" sz="1800" dirty="0">
                <a:latin typeface="Symbol" pitchFamily="18" charset="2"/>
                <a:cs typeface="Times New Roman" pitchFamily="18" charset="0"/>
              </a:rPr>
              <a:t>w=(</a:t>
            </a:r>
            <a:r>
              <a:rPr lang="en-US" sz="1800" dirty="0" err="1">
                <a:latin typeface="Symbol" pitchFamily="18" charset="2"/>
                <a:cs typeface="Times New Roman" pitchFamily="18" charset="0"/>
              </a:rPr>
              <a:t>w</a:t>
            </a:r>
            <a:r>
              <a:rPr lang="en-US" sz="1800" baseline="-25000" dirty="0" err="1">
                <a:cs typeface="Times New Roman" pitchFamily="18" charset="0"/>
              </a:rPr>
              <a:t>x</a:t>
            </a:r>
            <a:r>
              <a:rPr lang="en-US" sz="1800" dirty="0">
                <a:latin typeface="Symbol" pitchFamily="18" charset="2"/>
                <a:cs typeface="Times New Roman" pitchFamily="18" charset="0"/>
              </a:rPr>
              <a:t>, </a:t>
            </a:r>
            <a:r>
              <a:rPr lang="en-US" sz="1800" dirty="0" err="1">
                <a:latin typeface="Symbol" pitchFamily="18" charset="2"/>
                <a:cs typeface="Times New Roman" pitchFamily="18" charset="0"/>
              </a:rPr>
              <a:t>w</a:t>
            </a:r>
            <a:r>
              <a:rPr lang="en-US" sz="1800" baseline="-25000" dirty="0" err="1">
                <a:cs typeface="Times New Roman" pitchFamily="18" charset="0"/>
              </a:rPr>
              <a:t>y</a:t>
            </a:r>
            <a:r>
              <a:rPr lang="en-US" sz="1800" dirty="0" err="1">
                <a:latin typeface="Symbol" pitchFamily="18" charset="2"/>
                <a:cs typeface="Times New Roman" pitchFamily="18" charset="0"/>
              </a:rPr>
              <a:t>,w</a:t>
            </a:r>
            <a:r>
              <a:rPr lang="en-US" sz="1800" baseline="-25000" dirty="0" err="1">
                <a:cs typeface="Times New Roman" pitchFamily="18" charset="0"/>
              </a:rPr>
              <a:t>z</a:t>
            </a:r>
            <a:r>
              <a:rPr lang="en-US" sz="1800" dirty="0">
                <a:latin typeface="Symbol" pitchFamily="18" charset="2"/>
                <a:cs typeface="Times New Roman" pitchFamily="18" charset="0"/>
              </a:rPr>
              <a:t>)</a:t>
            </a:r>
            <a:r>
              <a:rPr lang="en-US" sz="1800" baseline="30000" dirty="0">
                <a:latin typeface="Symbol" pitchFamily="18" charset="2"/>
                <a:cs typeface="Times New Roman" pitchFamily="18" charset="0"/>
              </a:rPr>
              <a:t>T</a:t>
            </a:r>
            <a:r>
              <a:rPr lang="en-US" sz="1800" dirty="0">
                <a:cs typeface="Times New Roman" pitchFamily="18" charset="0"/>
              </a:rPr>
              <a:t>: the angular velocity</a:t>
            </a:r>
          </a:p>
          <a:p>
            <a:pPr lvl="1">
              <a:lnSpc>
                <a:spcPct val="90000"/>
              </a:lnSpc>
            </a:pPr>
            <a:endParaRPr lang="en-US" sz="1800" dirty="0">
              <a:cs typeface="Times New Roman" pitchFamily="18" charset="0"/>
            </a:endParaRPr>
          </a:p>
          <a:p>
            <a:pPr>
              <a:lnSpc>
                <a:spcPct val="90000"/>
              </a:lnSpc>
            </a:pPr>
            <a:r>
              <a:rPr lang="en-US" sz="1800" dirty="0">
                <a:cs typeface="Times New Roman" pitchFamily="18" charset="0"/>
              </a:rPr>
              <a:t>Note:</a:t>
            </a:r>
          </a:p>
          <a:p>
            <a:pPr lvl="1">
              <a:lnSpc>
                <a:spcPct val="90000"/>
              </a:lnSpc>
            </a:pPr>
            <a:r>
              <a:rPr lang="en-US" sz="1800" dirty="0">
                <a:cs typeface="Times New Roman" pitchFamily="18" charset="0"/>
              </a:rPr>
              <a:t>How to connect this with stereo geometry  (with R, T)?</a:t>
            </a:r>
          </a:p>
          <a:p>
            <a:pPr lvl="1">
              <a:lnSpc>
                <a:spcPct val="90000"/>
              </a:lnSpc>
            </a:pPr>
            <a:r>
              <a:rPr lang="en-US" sz="1800" dirty="0">
                <a:cs typeface="Times New Roman" pitchFamily="18" charset="0"/>
              </a:rPr>
              <a:t>Image velocity v= ?</a:t>
            </a:r>
          </a:p>
        </p:txBody>
      </p:sp>
      <p:graphicFrame>
        <p:nvGraphicFramePr>
          <p:cNvPr id="1108992" name="Object 0"/>
          <p:cNvGraphicFramePr>
            <a:graphicFrameLocks noChangeAspect="1"/>
          </p:cNvGraphicFramePr>
          <p:nvPr/>
        </p:nvGraphicFramePr>
        <p:xfrm>
          <a:off x="6705600" y="1066800"/>
          <a:ext cx="1143000" cy="842963"/>
        </p:xfrm>
        <a:graphic>
          <a:graphicData uri="http://schemas.openxmlformats.org/presentationml/2006/ole">
            <mc:AlternateContent xmlns:mc="http://schemas.openxmlformats.org/markup-compatibility/2006">
              <mc:Choice xmlns:v="urn:schemas-microsoft-com:vml" Requires="v">
                <p:oleObj spid="_x0000_s1098" name="Equation" r:id="rId4" imgW="533169" imgH="393529" progId="Equation.3">
                  <p:embed/>
                </p:oleObj>
              </mc:Choice>
              <mc:Fallback>
                <p:oleObj name="Equation" r:id="rId4" imgW="53316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066800"/>
                        <a:ext cx="1143000" cy="842963"/>
                      </a:xfrm>
                      <a:prstGeom prst="rect">
                        <a:avLst/>
                      </a:prstGeom>
                      <a:solidFill>
                        <a:srgbClr val="FFCC99"/>
                      </a:solidFill>
                    </p:spPr>
                  </p:pic>
                </p:oleObj>
              </mc:Fallback>
            </mc:AlternateContent>
          </a:graphicData>
        </a:graphic>
      </p:graphicFrame>
      <p:graphicFrame>
        <p:nvGraphicFramePr>
          <p:cNvPr id="1108993" name="Object 1"/>
          <p:cNvGraphicFramePr>
            <a:graphicFrameLocks noChangeAspect="1"/>
          </p:cNvGraphicFramePr>
          <p:nvPr/>
        </p:nvGraphicFramePr>
        <p:xfrm>
          <a:off x="6324600" y="2438400"/>
          <a:ext cx="2274888" cy="419100"/>
        </p:xfrm>
        <a:graphic>
          <a:graphicData uri="http://schemas.openxmlformats.org/presentationml/2006/ole">
            <mc:AlternateContent xmlns:mc="http://schemas.openxmlformats.org/markup-compatibility/2006">
              <mc:Choice xmlns:v="urn:schemas-microsoft-com:vml" Requires="v">
                <p:oleObj spid="_x0000_s1099" name="Equation" r:id="rId6" imgW="964781" imgH="177723" progId="Equation.3">
                  <p:embed/>
                </p:oleObj>
              </mc:Choice>
              <mc:Fallback>
                <p:oleObj name="Equation" r:id="rId6" imgW="964781"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438400"/>
                        <a:ext cx="2274888" cy="419100"/>
                      </a:xfrm>
                      <a:prstGeom prst="rect">
                        <a:avLst/>
                      </a:prstGeom>
                      <a:solidFill>
                        <a:srgbClr val="FF99CC"/>
                      </a:solidFill>
                    </p:spPr>
                  </p:pic>
                </p:oleObj>
              </mc:Fallback>
            </mc:AlternateContent>
          </a:graphicData>
        </a:graphic>
      </p:graphicFrame>
      <p:grpSp>
        <p:nvGrpSpPr>
          <p:cNvPr id="44" name="Group 43"/>
          <p:cNvGrpSpPr/>
          <p:nvPr/>
        </p:nvGrpSpPr>
        <p:grpSpPr>
          <a:xfrm>
            <a:off x="4876800" y="3276600"/>
            <a:ext cx="3863975" cy="3233738"/>
            <a:chOff x="4876800" y="3276600"/>
            <a:chExt cx="3863975" cy="3233738"/>
          </a:xfrm>
        </p:grpSpPr>
        <p:sp>
          <p:nvSpPr>
            <p:cNvPr id="1038369" name="Line 33"/>
            <p:cNvSpPr>
              <a:spLocks noChangeShapeType="1"/>
            </p:cNvSpPr>
            <p:nvPr/>
          </p:nvSpPr>
          <p:spPr bwMode="auto">
            <a:xfrm flipV="1">
              <a:off x="5489575" y="3376613"/>
              <a:ext cx="2233613" cy="2700337"/>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1038349" name="Freeform 13"/>
            <p:cNvSpPr>
              <a:spLocks/>
            </p:cNvSpPr>
            <p:nvPr/>
          </p:nvSpPr>
          <p:spPr bwMode="auto">
            <a:xfrm>
              <a:off x="5729288" y="5014913"/>
              <a:ext cx="1309687" cy="1262062"/>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p>
          </p:txBody>
        </p:sp>
        <p:sp>
          <p:nvSpPr>
            <p:cNvPr id="1038350" name="Freeform 14"/>
            <p:cNvSpPr>
              <a:spLocks/>
            </p:cNvSpPr>
            <p:nvPr/>
          </p:nvSpPr>
          <p:spPr bwMode="auto">
            <a:xfrm>
              <a:off x="7677150" y="3284538"/>
              <a:ext cx="96838" cy="93662"/>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p>
          </p:txBody>
        </p:sp>
        <p:sp>
          <p:nvSpPr>
            <p:cNvPr id="1038351" name="Freeform 15"/>
            <p:cNvSpPr>
              <a:spLocks/>
            </p:cNvSpPr>
            <p:nvPr/>
          </p:nvSpPr>
          <p:spPr bwMode="auto">
            <a:xfrm>
              <a:off x="7688263" y="3359150"/>
              <a:ext cx="41275" cy="26988"/>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p>
          </p:txBody>
        </p:sp>
        <p:sp>
          <p:nvSpPr>
            <p:cNvPr id="1038352" name="Freeform 16"/>
            <p:cNvSpPr>
              <a:spLocks/>
            </p:cNvSpPr>
            <p:nvPr/>
          </p:nvSpPr>
          <p:spPr bwMode="auto">
            <a:xfrm>
              <a:off x="7664450" y="3332163"/>
              <a:ext cx="33338" cy="36512"/>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p>
          </p:txBody>
        </p:sp>
        <p:sp>
          <p:nvSpPr>
            <p:cNvPr id="1038353" name="Freeform 17"/>
            <p:cNvSpPr>
              <a:spLocks/>
            </p:cNvSpPr>
            <p:nvPr/>
          </p:nvSpPr>
          <p:spPr bwMode="auto">
            <a:xfrm>
              <a:off x="7664450" y="3294063"/>
              <a:ext cx="33338" cy="38100"/>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p>
          </p:txBody>
        </p:sp>
        <p:sp>
          <p:nvSpPr>
            <p:cNvPr id="1038354" name="Freeform 18"/>
            <p:cNvSpPr>
              <a:spLocks/>
            </p:cNvSpPr>
            <p:nvPr/>
          </p:nvSpPr>
          <p:spPr bwMode="auto">
            <a:xfrm>
              <a:off x="7677150" y="3276600"/>
              <a:ext cx="52388" cy="28575"/>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p>
          </p:txBody>
        </p:sp>
        <p:sp>
          <p:nvSpPr>
            <p:cNvPr id="1038355" name="Freeform 19"/>
            <p:cNvSpPr>
              <a:spLocks/>
            </p:cNvSpPr>
            <p:nvPr/>
          </p:nvSpPr>
          <p:spPr bwMode="auto">
            <a:xfrm>
              <a:off x="6059488" y="5262563"/>
              <a:ext cx="96837" cy="84137"/>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p>
          </p:txBody>
        </p:sp>
        <p:sp>
          <p:nvSpPr>
            <p:cNvPr id="1038356" name="Freeform 20"/>
            <p:cNvSpPr>
              <a:spLocks/>
            </p:cNvSpPr>
            <p:nvPr/>
          </p:nvSpPr>
          <p:spPr bwMode="auto">
            <a:xfrm>
              <a:off x="6135688" y="5300663"/>
              <a:ext cx="31750" cy="34925"/>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p>
          </p:txBody>
        </p:sp>
        <p:sp>
          <p:nvSpPr>
            <p:cNvPr id="1038357" name="Freeform 21"/>
            <p:cNvSpPr>
              <a:spLocks/>
            </p:cNvSpPr>
            <p:nvPr/>
          </p:nvSpPr>
          <p:spPr bwMode="auto">
            <a:xfrm>
              <a:off x="6103938" y="5327650"/>
              <a:ext cx="41275" cy="19050"/>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p>
          </p:txBody>
        </p:sp>
        <p:sp>
          <p:nvSpPr>
            <p:cNvPr id="1038358" name="Freeform 22"/>
            <p:cNvSpPr>
              <a:spLocks/>
            </p:cNvSpPr>
            <p:nvPr/>
          </p:nvSpPr>
          <p:spPr bwMode="auto">
            <a:xfrm>
              <a:off x="6070600" y="5327650"/>
              <a:ext cx="44450" cy="26988"/>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p>
          </p:txBody>
        </p:sp>
        <p:sp>
          <p:nvSpPr>
            <p:cNvPr id="1038359" name="Freeform 23"/>
            <p:cNvSpPr>
              <a:spLocks/>
            </p:cNvSpPr>
            <p:nvPr/>
          </p:nvSpPr>
          <p:spPr bwMode="auto">
            <a:xfrm>
              <a:off x="6049963" y="5300663"/>
              <a:ext cx="31750" cy="34925"/>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p>
          </p:txBody>
        </p:sp>
        <p:sp>
          <p:nvSpPr>
            <p:cNvPr id="1038360" name="Freeform 24"/>
            <p:cNvSpPr>
              <a:spLocks/>
            </p:cNvSpPr>
            <p:nvPr/>
          </p:nvSpPr>
          <p:spPr bwMode="auto">
            <a:xfrm>
              <a:off x="6049963" y="5272088"/>
              <a:ext cx="31750" cy="36512"/>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p>
          </p:txBody>
        </p:sp>
        <p:sp>
          <p:nvSpPr>
            <p:cNvPr id="1038361" name="Freeform 25"/>
            <p:cNvSpPr>
              <a:spLocks/>
            </p:cNvSpPr>
            <p:nvPr/>
          </p:nvSpPr>
          <p:spPr bwMode="auto">
            <a:xfrm>
              <a:off x="6070600" y="5254625"/>
              <a:ext cx="44450" cy="25400"/>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p>
          </p:txBody>
        </p:sp>
        <p:sp>
          <p:nvSpPr>
            <p:cNvPr id="1038362" name="Freeform 26"/>
            <p:cNvSpPr>
              <a:spLocks/>
            </p:cNvSpPr>
            <p:nvPr/>
          </p:nvSpPr>
          <p:spPr bwMode="auto">
            <a:xfrm>
              <a:off x="6103938" y="5254625"/>
              <a:ext cx="41275" cy="25400"/>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p>
          </p:txBody>
        </p:sp>
        <p:sp>
          <p:nvSpPr>
            <p:cNvPr id="1038363" name="Freeform 27"/>
            <p:cNvSpPr>
              <a:spLocks/>
            </p:cNvSpPr>
            <p:nvPr/>
          </p:nvSpPr>
          <p:spPr bwMode="auto">
            <a:xfrm>
              <a:off x="6135688" y="5262563"/>
              <a:ext cx="31750" cy="46037"/>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p>
          </p:txBody>
        </p:sp>
        <p:sp>
          <p:nvSpPr>
            <p:cNvPr id="1038364" name="Freeform 28"/>
            <p:cNvSpPr>
              <a:spLocks/>
            </p:cNvSpPr>
            <p:nvPr/>
          </p:nvSpPr>
          <p:spPr bwMode="auto">
            <a:xfrm>
              <a:off x="6135688" y="5300663"/>
              <a:ext cx="31750" cy="34925"/>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p>
          </p:txBody>
        </p:sp>
        <p:sp>
          <p:nvSpPr>
            <p:cNvPr id="1038365" name="Rectangle 29"/>
            <p:cNvSpPr>
              <a:spLocks noChangeArrowheads="1"/>
            </p:cNvSpPr>
            <p:nvPr/>
          </p:nvSpPr>
          <p:spPr bwMode="auto">
            <a:xfrm>
              <a:off x="5791200" y="5080000"/>
              <a:ext cx="123825" cy="244475"/>
            </a:xfrm>
            <a:prstGeom prst="rect">
              <a:avLst/>
            </a:prstGeom>
            <a:noFill/>
            <a:ln w="9525">
              <a:noFill/>
              <a:miter lim="800000"/>
              <a:headEnd/>
              <a:tailEnd/>
            </a:ln>
          </p:spPr>
          <p:txBody>
            <a:bodyPr wrap="none" lIns="0" tIns="0" rIns="0" bIns="0">
              <a:spAutoFit/>
            </a:bodyPr>
            <a:lstStyle/>
            <a:p>
              <a:r>
                <a:rPr lang="en-US" sz="1600" b="1">
                  <a:solidFill>
                    <a:srgbClr val="000000"/>
                  </a:solidFill>
                </a:rPr>
                <a:t>p</a:t>
              </a:r>
              <a:endParaRPr lang="en-US" b="1"/>
            </a:p>
          </p:txBody>
        </p:sp>
        <p:sp>
          <p:nvSpPr>
            <p:cNvPr id="1038366" name="Oval 30"/>
            <p:cNvSpPr>
              <a:spLocks noChangeArrowheads="1"/>
            </p:cNvSpPr>
            <p:nvPr/>
          </p:nvSpPr>
          <p:spPr bwMode="auto">
            <a:xfrm>
              <a:off x="5413375" y="6010275"/>
              <a:ext cx="153988" cy="13335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38367" name="Oval 31"/>
            <p:cNvSpPr>
              <a:spLocks noChangeArrowheads="1"/>
            </p:cNvSpPr>
            <p:nvPr/>
          </p:nvSpPr>
          <p:spPr bwMode="auto">
            <a:xfrm>
              <a:off x="7658100" y="3281363"/>
              <a:ext cx="155575" cy="13335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38368" name="Line 32"/>
            <p:cNvSpPr>
              <a:spLocks noChangeShapeType="1"/>
            </p:cNvSpPr>
            <p:nvPr/>
          </p:nvSpPr>
          <p:spPr bwMode="auto">
            <a:xfrm flipH="1" flipV="1">
              <a:off x="5105400" y="5767388"/>
              <a:ext cx="384175" cy="309562"/>
            </a:xfrm>
            <a:prstGeom prst="line">
              <a:avLst/>
            </a:prstGeom>
            <a:noFill/>
            <a:ln w="25400">
              <a:solidFill>
                <a:srgbClr val="0000FF"/>
              </a:solidFill>
              <a:round/>
              <a:headEnd type="none" w="sm" len="sm"/>
              <a:tailEnd type="triangle" w="med" len="lg"/>
            </a:ln>
            <a:effectLst/>
          </p:spPr>
          <p:txBody>
            <a:bodyPr/>
            <a:lstStyle/>
            <a:p>
              <a:endParaRPr lang="en-US"/>
            </a:p>
          </p:txBody>
        </p:sp>
        <p:sp>
          <p:nvSpPr>
            <p:cNvPr id="1038370" name="Line 34"/>
            <p:cNvSpPr>
              <a:spLocks noChangeShapeType="1"/>
            </p:cNvSpPr>
            <p:nvPr/>
          </p:nvSpPr>
          <p:spPr bwMode="auto">
            <a:xfrm flipV="1">
              <a:off x="5475288" y="5345113"/>
              <a:ext cx="635000" cy="746125"/>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38371" name="Line 35"/>
            <p:cNvSpPr>
              <a:spLocks noChangeShapeType="1"/>
            </p:cNvSpPr>
            <p:nvPr/>
          </p:nvSpPr>
          <p:spPr bwMode="auto">
            <a:xfrm flipV="1">
              <a:off x="6253163" y="3381375"/>
              <a:ext cx="1455737" cy="1787525"/>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38373" name="Text Box 37"/>
            <p:cNvSpPr txBox="1">
              <a:spLocks noChangeArrowheads="1"/>
            </p:cNvSpPr>
            <p:nvPr/>
          </p:nvSpPr>
          <p:spPr bwMode="auto">
            <a:xfrm>
              <a:off x="5413375" y="6142038"/>
              <a:ext cx="542925" cy="368300"/>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O</a:t>
              </a:r>
              <a:endParaRPr lang="en-US" b="1" baseline="-25000" dirty="0">
                <a:solidFill>
                  <a:srgbClr val="800000"/>
                </a:solidFill>
              </a:endParaRPr>
            </a:p>
          </p:txBody>
        </p:sp>
        <p:sp>
          <p:nvSpPr>
            <p:cNvPr id="1038374" name="Text Box 38"/>
            <p:cNvSpPr txBox="1">
              <a:spLocks noChangeArrowheads="1"/>
            </p:cNvSpPr>
            <p:nvPr/>
          </p:nvSpPr>
          <p:spPr bwMode="auto">
            <a:xfrm>
              <a:off x="4876800" y="5843588"/>
              <a:ext cx="542925" cy="368300"/>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X</a:t>
              </a:r>
              <a:endParaRPr lang="en-US" b="1" baseline="-25000" dirty="0">
                <a:solidFill>
                  <a:srgbClr val="800000"/>
                </a:solidFill>
              </a:endParaRPr>
            </a:p>
          </p:txBody>
        </p:sp>
        <p:sp>
          <p:nvSpPr>
            <p:cNvPr id="1038375" name="Text Box 39"/>
            <p:cNvSpPr txBox="1">
              <a:spLocks noChangeArrowheads="1"/>
            </p:cNvSpPr>
            <p:nvPr/>
          </p:nvSpPr>
          <p:spPr bwMode="auto">
            <a:xfrm>
              <a:off x="6962775" y="3546475"/>
              <a:ext cx="5397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P</a:t>
              </a:r>
              <a:endParaRPr lang="en-US" b="1" baseline="-25000" dirty="0">
                <a:solidFill>
                  <a:srgbClr val="800000"/>
                </a:solidFill>
              </a:endParaRPr>
            </a:p>
          </p:txBody>
        </p:sp>
        <p:sp>
          <p:nvSpPr>
            <p:cNvPr id="1038376" name="Text Box 40"/>
            <p:cNvSpPr txBox="1">
              <a:spLocks noChangeArrowheads="1"/>
            </p:cNvSpPr>
            <p:nvPr/>
          </p:nvSpPr>
          <p:spPr bwMode="auto">
            <a:xfrm>
              <a:off x="8201025" y="3546475"/>
              <a:ext cx="53975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V</a:t>
              </a:r>
              <a:endParaRPr lang="en-US" b="1" baseline="-25000" dirty="0">
                <a:solidFill>
                  <a:srgbClr val="800000"/>
                </a:solidFill>
              </a:endParaRPr>
            </a:p>
          </p:txBody>
        </p:sp>
        <p:sp>
          <p:nvSpPr>
            <p:cNvPr id="1038377" name="Line 41"/>
            <p:cNvSpPr>
              <a:spLocks noChangeShapeType="1"/>
            </p:cNvSpPr>
            <p:nvPr/>
          </p:nvSpPr>
          <p:spPr bwMode="auto">
            <a:xfrm flipV="1">
              <a:off x="5489575" y="5686425"/>
              <a:ext cx="736600" cy="390525"/>
            </a:xfrm>
            <a:prstGeom prst="line">
              <a:avLst/>
            </a:prstGeom>
            <a:noFill/>
            <a:ln w="25400">
              <a:solidFill>
                <a:srgbClr val="0000FF"/>
              </a:solidFill>
              <a:round/>
              <a:headEnd type="none" w="sm" len="sm"/>
              <a:tailEnd type="triangle" w="med" len="lg"/>
            </a:ln>
            <a:effectLst/>
          </p:spPr>
          <p:txBody>
            <a:bodyPr/>
            <a:lstStyle/>
            <a:p>
              <a:endParaRPr lang="en-US"/>
            </a:p>
          </p:txBody>
        </p:sp>
        <p:sp>
          <p:nvSpPr>
            <p:cNvPr id="1038378" name="Line 42"/>
            <p:cNvSpPr>
              <a:spLocks noChangeShapeType="1"/>
            </p:cNvSpPr>
            <p:nvPr/>
          </p:nvSpPr>
          <p:spPr bwMode="auto">
            <a:xfrm flipV="1">
              <a:off x="5489575" y="5478463"/>
              <a:ext cx="77788" cy="598487"/>
            </a:xfrm>
            <a:prstGeom prst="line">
              <a:avLst/>
            </a:prstGeom>
            <a:noFill/>
            <a:ln w="25400">
              <a:solidFill>
                <a:srgbClr val="0000FF"/>
              </a:solidFill>
              <a:round/>
              <a:headEnd type="none" w="sm" len="sm"/>
              <a:tailEnd type="triangle" w="med" len="lg"/>
            </a:ln>
            <a:effectLst/>
          </p:spPr>
          <p:txBody>
            <a:bodyPr/>
            <a:lstStyle/>
            <a:p>
              <a:endParaRPr lang="en-US"/>
            </a:p>
          </p:txBody>
        </p:sp>
        <p:sp>
          <p:nvSpPr>
            <p:cNvPr id="1038379" name="Text Box 43"/>
            <p:cNvSpPr txBox="1">
              <a:spLocks noChangeArrowheads="1"/>
            </p:cNvSpPr>
            <p:nvPr/>
          </p:nvSpPr>
          <p:spPr bwMode="auto">
            <a:xfrm>
              <a:off x="5800725" y="5876925"/>
              <a:ext cx="384175" cy="368300"/>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f</a:t>
              </a:r>
              <a:endParaRPr lang="en-US" b="1" baseline="-25000" dirty="0">
                <a:solidFill>
                  <a:srgbClr val="800000"/>
                </a:solidFill>
              </a:endParaRPr>
            </a:p>
          </p:txBody>
        </p:sp>
        <p:sp>
          <p:nvSpPr>
            <p:cNvPr id="1038380" name="Text Box 44"/>
            <p:cNvSpPr txBox="1">
              <a:spLocks noChangeArrowheads="1"/>
            </p:cNvSpPr>
            <p:nvPr/>
          </p:nvSpPr>
          <p:spPr bwMode="auto">
            <a:xfrm>
              <a:off x="6172200" y="5638800"/>
              <a:ext cx="388938" cy="368300"/>
            </a:xfrm>
            <a:prstGeom prst="rect">
              <a:avLst/>
            </a:prstGeom>
            <a:noFill/>
            <a:ln w="12700">
              <a:noFill/>
              <a:miter lim="800000"/>
              <a:headEnd type="none" w="sm" len="sm"/>
              <a:tailEnd type="none" w="sm" len="sm"/>
            </a:ln>
            <a:effectLst/>
          </p:spPr>
          <p:txBody>
            <a:bodyPr>
              <a:spAutoFit/>
            </a:bodyPr>
            <a:lstStyle/>
            <a:p>
              <a:pPr>
                <a:spcBef>
                  <a:spcPct val="50000"/>
                </a:spcBef>
              </a:pPr>
              <a:r>
                <a:rPr lang="en-US" b="1"/>
                <a:t>Z</a:t>
              </a:r>
              <a:endParaRPr lang="en-US" b="1" baseline="-25000"/>
            </a:p>
          </p:txBody>
        </p:sp>
        <p:sp>
          <p:nvSpPr>
            <p:cNvPr id="1038381" name="Text Box 45"/>
            <p:cNvSpPr txBox="1">
              <a:spLocks noChangeArrowheads="1"/>
            </p:cNvSpPr>
            <p:nvPr/>
          </p:nvSpPr>
          <p:spPr bwMode="auto">
            <a:xfrm>
              <a:off x="5257800" y="5280025"/>
              <a:ext cx="388938"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dirty="0">
                  <a:solidFill>
                    <a:srgbClr val="800000"/>
                  </a:solidFill>
                </a:rPr>
                <a:t>Y</a:t>
              </a:r>
              <a:endParaRPr lang="en-US" b="1" baseline="-25000" dirty="0">
                <a:solidFill>
                  <a:srgbClr val="800000"/>
                </a:solidFill>
              </a:endParaRPr>
            </a:p>
          </p:txBody>
        </p:sp>
        <p:sp>
          <p:nvSpPr>
            <p:cNvPr id="1038382" name="Line 46"/>
            <p:cNvSpPr>
              <a:spLocks noChangeShapeType="1"/>
            </p:cNvSpPr>
            <p:nvPr/>
          </p:nvSpPr>
          <p:spPr bwMode="auto">
            <a:xfrm flipV="1">
              <a:off x="6400800" y="3709988"/>
              <a:ext cx="1752600" cy="1546225"/>
            </a:xfrm>
            <a:prstGeom prst="line">
              <a:avLst/>
            </a:prstGeom>
            <a:noFill/>
            <a:ln w="19050">
              <a:solidFill>
                <a:srgbClr val="FFCC00"/>
              </a:solidFill>
              <a:prstDash val="dash"/>
              <a:round/>
              <a:headEnd type="none" w="sm" len="sm"/>
              <a:tailEnd type="none" w="sm" len="sm"/>
            </a:ln>
            <a:effectLst/>
          </p:spPr>
          <p:txBody>
            <a:bodyPr/>
            <a:lstStyle/>
            <a:p>
              <a:endParaRPr lang="en-US"/>
            </a:p>
          </p:txBody>
        </p:sp>
        <p:sp>
          <p:nvSpPr>
            <p:cNvPr id="1038383" name="Oval 47"/>
            <p:cNvSpPr>
              <a:spLocks noChangeArrowheads="1"/>
            </p:cNvSpPr>
            <p:nvPr/>
          </p:nvSpPr>
          <p:spPr bwMode="auto">
            <a:xfrm>
              <a:off x="6243638" y="535305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38384" name="Line 48"/>
            <p:cNvSpPr>
              <a:spLocks noChangeShapeType="1"/>
            </p:cNvSpPr>
            <p:nvPr/>
          </p:nvSpPr>
          <p:spPr bwMode="auto">
            <a:xfrm>
              <a:off x="6108700" y="5292725"/>
              <a:ext cx="173038" cy="101600"/>
            </a:xfrm>
            <a:prstGeom prst="line">
              <a:avLst/>
            </a:prstGeom>
            <a:noFill/>
            <a:ln w="25400">
              <a:solidFill>
                <a:srgbClr val="FFFF00"/>
              </a:solidFill>
              <a:round/>
              <a:headEnd type="none" w="sm" len="sm"/>
              <a:tailEnd type="triangle" w="sm" len="sm"/>
            </a:ln>
            <a:effectLst/>
          </p:spPr>
          <p:txBody>
            <a:bodyPr/>
            <a:lstStyle/>
            <a:p>
              <a:endParaRPr lang="en-US"/>
            </a:p>
          </p:txBody>
        </p:sp>
        <p:sp>
          <p:nvSpPr>
            <p:cNvPr id="1038385" name="Line 49"/>
            <p:cNvSpPr>
              <a:spLocks noChangeShapeType="1"/>
            </p:cNvSpPr>
            <p:nvPr/>
          </p:nvSpPr>
          <p:spPr bwMode="auto">
            <a:xfrm flipV="1">
              <a:off x="5486400" y="5397500"/>
              <a:ext cx="811213" cy="674688"/>
            </a:xfrm>
            <a:prstGeom prst="line">
              <a:avLst/>
            </a:prstGeom>
            <a:noFill/>
            <a:ln w="19050">
              <a:solidFill>
                <a:srgbClr val="FFCC00"/>
              </a:solidFill>
              <a:prstDash val="dash"/>
              <a:round/>
              <a:headEnd type="none" w="sm" len="sm"/>
              <a:tailEnd type="none" w="sm" len="sm"/>
            </a:ln>
            <a:effectLst/>
          </p:spPr>
          <p:txBody>
            <a:bodyPr/>
            <a:lstStyle/>
            <a:p>
              <a:endParaRPr lang="en-US"/>
            </a:p>
          </p:txBody>
        </p:sp>
        <p:sp>
          <p:nvSpPr>
            <p:cNvPr id="1038386" name="Text Box 50"/>
            <p:cNvSpPr txBox="1">
              <a:spLocks noChangeArrowheads="1"/>
            </p:cNvSpPr>
            <p:nvPr/>
          </p:nvSpPr>
          <p:spPr bwMode="auto">
            <a:xfrm>
              <a:off x="6324600" y="5257800"/>
              <a:ext cx="384175" cy="368300"/>
            </a:xfrm>
            <a:prstGeom prst="rect">
              <a:avLst/>
            </a:prstGeom>
            <a:noFill/>
            <a:ln w="12700">
              <a:noFill/>
              <a:miter lim="800000"/>
              <a:headEnd type="none" w="sm" len="sm"/>
              <a:tailEnd type="none" w="sm" len="sm"/>
            </a:ln>
            <a:effectLst/>
          </p:spPr>
          <p:txBody>
            <a:bodyPr>
              <a:spAutoFit/>
            </a:bodyPr>
            <a:lstStyle/>
            <a:p>
              <a:pPr>
                <a:spcBef>
                  <a:spcPct val="50000"/>
                </a:spcBef>
              </a:pPr>
              <a:r>
                <a:rPr lang="en-US" b="1"/>
                <a:t>v</a:t>
              </a:r>
              <a:endParaRPr lang="en-US" b="1" baseline="-25000"/>
            </a:p>
          </p:txBody>
        </p:sp>
        <p:sp>
          <p:nvSpPr>
            <p:cNvPr id="1038372" name="Line 36"/>
            <p:cNvSpPr>
              <a:spLocks noChangeShapeType="1"/>
            </p:cNvSpPr>
            <p:nvPr/>
          </p:nvSpPr>
          <p:spPr bwMode="auto">
            <a:xfrm>
              <a:off x="7750175" y="3381375"/>
              <a:ext cx="457200" cy="304800"/>
            </a:xfrm>
            <a:prstGeom prst="line">
              <a:avLst/>
            </a:prstGeom>
            <a:noFill/>
            <a:ln w="25400">
              <a:solidFill>
                <a:srgbClr val="FFFF00"/>
              </a:solidFill>
              <a:round/>
              <a:headEnd type="none" w="sm" len="sm"/>
              <a:tailEnd type="triangle" w="med" len="lg"/>
            </a:ln>
            <a:effectLst/>
          </p:spPr>
          <p:txBody>
            <a:bodyPr/>
            <a:lstStyle/>
            <a:p>
              <a:endParaRPr lang="en-US"/>
            </a:p>
          </p:txBody>
        </p:sp>
      </p:grpSp>
    </p:spTree>
    <p:extLst>
      <p:ext uri="{BB962C8B-B14F-4D97-AF65-F5344CB8AC3E}">
        <p14:creationId xmlns:p14="http://schemas.microsoft.com/office/powerpoint/2010/main" val="918126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ChangeArrowheads="1"/>
          </p:cNvSpPr>
          <p:nvPr>
            <p:ph type="title"/>
          </p:nvPr>
        </p:nvSpPr>
        <p:spPr>
          <a:xfrm>
            <a:off x="3124200" y="285750"/>
            <a:ext cx="5981700" cy="609600"/>
          </a:xfrm>
        </p:spPr>
        <p:txBody>
          <a:bodyPr/>
          <a:lstStyle/>
          <a:p>
            <a:r>
              <a:rPr lang="en-US"/>
              <a:t>The Motion Field of Rigid Objects</a:t>
            </a:r>
          </a:p>
        </p:txBody>
      </p:sp>
      <p:sp>
        <p:nvSpPr>
          <p:cNvPr id="1053699" name="Rectangle 3"/>
          <p:cNvSpPr>
            <a:spLocks noGrp="1" noChangeArrowheads="1"/>
          </p:cNvSpPr>
          <p:nvPr>
            <p:ph type="body" idx="1"/>
          </p:nvPr>
        </p:nvSpPr>
        <p:spPr>
          <a:xfrm>
            <a:off x="228600" y="914400"/>
            <a:ext cx="5181600" cy="4724400"/>
          </a:xfrm>
          <a:noFill/>
          <a:ln/>
        </p:spPr>
        <p:txBody>
          <a:bodyPr/>
          <a:lstStyle/>
          <a:p>
            <a:r>
              <a:rPr lang="en-US" sz="1800" dirty="0">
                <a:cs typeface="Times New Roman" pitchFamily="18" charset="0"/>
              </a:rPr>
              <a:t>Notations</a:t>
            </a:r>
          </a:p>
          <a:p>
            <a:pPr lvl="1"/>
            <a:r>
              <a:rPr lang="en-US" sz="1800" dirty="0">
                <a:cs typeface="Times New Roman" pitchFamily="18" charset="0"/>
              </a:rPr>
              <a:t>P = (X,Y,Z)</a:t>
            </a:r>
            <a:r>
              <a:rPr lang="en-US" sz="1800" baseline="30000" dirty="0">
                <a:cs typeface="Times New Roman" pitchFamily="18" charset="0"/>
              </a:rPr>
              <a:t>T</a:t>
            </a:r>
            <a:r>
              <a:rPr lang="en-US" sz="1800" dirty="0">
                <a:cs typeface="Times New Roman" pitchFamily="18" charset="0"/>
              </a:rPr>
              <a:t>: 3-D point in the camera reference frame</a:t>
            </a:r>
          </a:p>
          <a:p>
            <a:pPr lvl="1"/>
            <a:r>
              <a:rPr lang="en-US" sz="1800" dirty="0">
                <a:cs typeface="Times New Roman" pitchFamily="18" charset="0"/>
              </a:rPr>
              <a:t>p = (</a:t>
            </a:r>
            <a:r>
              <a:rPr lang="en-US" sz="1800" dirty="0" err="1">
                <a:cs typeface="Times New Roman" pitchFamily="18" charset="0"/>
              </a:rPr>
              <a:t>x,y,f</a:t>
            </a:r>
            <a:r>
              <a:rPr lang="en-US" sz="1800" dirty="0">
                <a:cs typeface="Times New Roman" pitchFamily="18" charset="0"/>
              </a:rPr>
              <a:t>)</a:t>
            </a:r>
            <a:r>
              <a:rPr lang="en-US" sz="1800" baseline="30000" dirty="0">
                <a:cs typeface="Times New Roman" pitchFamily="18" charset="0"/>
              </a:rPr>
              <a:t>T</a:t>
            </a:r>
            <a:r>
              <a:rPr lang="en-US" sz="1800" dirty="0">
                <a:cs typeface="Times New Roman" pitchFamily="18" charset="0"/>
              </a:rPr>
              <a:t> : the projection of the scene point in the pinhole camera</a:t>
            </a:r>
          </a:p>
          <a:p>
            <a:pPr lvl="1"/>
            <a:endParaRPr lang="en-US" sz="1800" dirty="0">
              <a:cs typeface="Times New Roman" pitchFamily="18" charset="0"/>
            </a:endParaRPr>
          </a:p>
          <a:p>
            <a:r>
              <a:rPr lang="en-US" sz="1800" dirty="0">
                <a:cs typeface="Times New Roman" pitchFamily="18" charset="0"/>
              </a:rPr>
              <a:t>Relative motion between P and the camera</a:t>
            </a:r>
          </a:p>
          <a:p>
            <a:pPr lvl="1"/>
            <a:r>
              <a:rPr lang="en-US" sz="1800" dirty="0">
                <a:cs typeface="Times New Roman" pitchFamily="18" charset="0"/>
              </a:rPr>
              <a:t>T= (</a:t>
            </a:r>
            <a:r>
              <a:rPr lang="en-US" sz="1800" dirty="0" err="1">
                <a:cs typeface="Times New Roman" pitchFamily="18" charset="0"/>
              </a:rPr>
              <a:t>T</a:t>
            </a:r>
            <a:r>
              <a:rPr lang="en-US" sz="1800" baseline="-25000" dirty="0" err="1">
                <a:cs typeface="Times New Roman" pitchFamily="18" charset="0"/>
              </a:rPr>
              <a:t>x</a:t>
            </a:r>
            <a:r>
              <a:rPr lang="en-US" sz="1800" dirty="0" err="1">
                <a:cs typeface="Times New Roman" pitchFamily="18" charset="0"/>
              </a:rPr>
              <a:t>,T</a:t>
            </a:r>
            <a:r>
              <a:rPr lang="en-US" sz="1800" baseline="-25000" dirty="0" err="1">
                <a:cs typeface="Times New Roman" pitchFamily="18" charset="0"/>
              </a:rPr>
              <a:t>y</a:t>
            </a:r>
            <a:r>
              <a:rPr lang="en-US" sz="1800" dirty="0" err="1">
                <a:cs typeface="Times New Roman" pitchFamily="18" charset="0"/>
              </a:rPr>
              <a:t>,T</a:t>
            </a:r>
            <a:r>
              <a:rPr lang="en-US" sz="1800" baseline="-25000" dirty="0" err="1">
                <a:cs typeface="Times New Roman" pitchFamily="18" charset="0"/>
              </a:rPr>
              <a:t>z</a:t>
            </a:r>
            <a:r>
              <a:rPr lang="en-US" sz="1800" dirty="0">
                <a:cs typeface="Times New Roman" pitchFamily="18" charset="0"/>
              </a:rPr>
              <a:t>)</a:t>
            </a:r>
            <a:r>
              <a:rPr lang="en-US" sz="1800" baseline="30000" dirty="0">
                <a:cs typeface="Times New Roman" pitchFamily="18" charset="0"/>
              </a:rPr>
              <a:t>T</a:t>
            </a:r>
            <a:r>
              <a:rPr lang="en-US" sz="1800" dirty="0">
                <a:cs typeface="Times New Roman" pitchFamily="18" charset="0"/>
              </a:rPr>
              <a:t>: translation component of the motion</a:t>
            </a:r>
          </a:p>
          <a:p>
            <a:pPr lvl="1"/>
            <a:r>
              <a:rPr lang="en-US" sz="1800" dirty="0">
                <a:latin typeface="Symbol" pitchFamily="18" charset="2"/>
                <a:cs typeface="Times New Roman" pitchFamily="18" charset="0"/>
              </a:rPr>
              <a:t>w=(</a:t>
            </a:r>
            <a:r>
              <a:rPr lang="en-US" sz="1800" dirty="0" err="1">
                <a:latin typeface="Symbol" pitchFamily="18" charset="2"/>
                <a:cs typeface="Times New Roman" pitchFamily="18" charset="0"/>
              </a:rPr>
              <a:t>w</a:t>
            </a:r>
            <a:r>
              <a:rPr lang="en-US" sz="1800" baseline="-25000" dirty="0" err="1">
                <a:cs typeface="Times New Roman" pitchFamily="18" charset="0"/>
              </a:rPr>
              <a:t>x</a:t>
            </a:r>
            <a:r>
              <a:rPr lang="en-US" sz="1800" dirty="0">
                <a:latin typeface="Symbol" pitchFamily="18" charset="2"/>
                <a:cs typeface="Times New Roman" pitchFamily="18" charset="0"/>
              </a:rPr>
              <a:t>, </a:t>
            </a:r>
            <a:r>
              <a:rPr lang="en-US" sz="1800" dirty="0" err="1">
                <a:latin typeface="Symbol" pitchFamily="18" charset="2"/>
                <a:cs typeface="Times New Roman" pitchFamily="18" charset="0"/>
              </a:rPr>
              <a:t>w</a:t>
            </a:r>
            <a:r>
              <a:rPr lang="en-US" sz="1800" baseline="-25000" dirty="0" err="1">
                <a:cs typeface="Times New Roman" pitchFamily="18" charset="0"/>
              </a:rPr>
              <a:t>y</a:t>
            </a:r>
            <a:r>
              <a:rPr lang="en-US" sz="1800" dirty="0" err="1">
                <a:latin typeface="Symbol" pitchFamily="18" charset="2"/>
                <a:cs typeface="Times New Roman" pitchFamily="18" charset="0"/>
              </a:rPr>
              <a:t>,w</a:t>
            </a:r>
            <a:r>
              <a:rPr lang="en-US" sz="1800" baseline="-25000" dirty="0" err="1">
                <a:cs typeface="Times New Roman" pitchFamily="18" charset="0"/>
              </a:rPr>
              <a:t>z</a:t>
            </a:r>
            <a:r>
              <a:rPr lang="en-US" sz="1800" dirty="0">
                <a:latin typeface="Symbol" pitchFamily="18" charset="2"/>
                <a:cs typeface="Times New Roman" pitchFamily="18" charset="0"/>
              </a:rPr>
              <a:t>)</a:t>
            </a:r>
            <a:r>
              <a:rPr lang="en-US" sz="1800" baseline="30000" dirty="0">
                <a:latin typeface="Symbol" pitchFamily="18" charset="2"/>
                <a:cs typeface="Times New Roman" pitchFamily="18" charset="0"/>
              </a:rPr>
              <a:t>T</a:t>
            </a:r>
            <a:r>
              <a:rPr lang="en-US" sz="1800" dirty="0">
                <a:cs typeface="Times New Roman" pitchFamily="18" charset="0"/>
              </a:rPr>
              <a:t>: the angular velocity</a:t>
            </a:r>
          </a:p>
          <a:p>
            <a:pPr lvl="1"/>
            <a:endParaRPr lang="en-US" sz="1800" dirty="0">
              <a:cs typeface="Times New Roman" pitchFamily="18" charset="0"/>
            </a:endParaRPr>
          </a:p>
          <a:p>
            <a:r>
              <a:rPr lang="en-US" sz="1800" dirty="0">
                <a:cs typeface="Times New Roman" pitchFamily="18" charset="0"/>
              </a:rPr>
              <a:t>Note:</a:t>
            </a:r>
          </a:p>
          <a:p>
            <a:pPr lvl="1"/>
            <a:r>
              <a:rPr lang="en-US" sz="1800" dirty="0">
                <a:cs typeface="Times New Roman" pitchFamily="18" charset="0"/>
              </a:rPr>
              <a:t>How to connect this with stereo geometry  (with R, T)?</a:t>
            </a:r>
          </a:p>
        </p:txBody>
      </p:sp>
      <p:graphicFrame>
        <p:nvGraphicFramePr>
          <p:cNvPr id="1053700" name="Object 4"/>
          <p:cNvGraphicFramePr>
            <a:graphicFrameLocks noChangeAspect="1"/>
          </p:cNvGraphicFramePr>
          <p:nvPr/>
        </p:nvGraphicFramePr>
        <p:xfrm>
          <a:off x="6705600" y="1066800"/>
          <a:ext cx="1143000" cy="842963"/>
        </p:xfrm>
        <a:graphic>
          <a:graphicData uri="http://schemas.openxmlformats.org/presentationml/2006/ole">
            <mc:AlternateContent xmlns:mc="http://schemas.openxmlformats.org/markup-compatibility/2006">
              <mc:Choice xmlns:v="urn:schemas-microsoft-com:vml" Requires="v">
                <p:oleObj spid="_x0000_s989351" name="Equation" r:id="rId4" imgW="533169" imgH="393529" progId="Equation.3">
                  <p:embed/>
                </p:oleObj>
              </mc:Choice>
              <mc:Fallback>
                <p:oleObj name="Equation" r:id="rId4" imgW="53316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066800"/>
                        <a:ext cx="1143000" cy="842963"/>
                      </a:xfrm>
                      <a:prstGeom prst="rect">
                        <a:avLst/>
                      </a:prstGeom>
                      <a:solidFill>
                        <a:srgbClr val="FFCC99"/>
                      </a:solidFill>
                    </p:spPr>
                  </p:pic>
                </p:oleObj>
              </mc:Fallback>
            </mc:AlternateContent>
          </a:graphicData>
        </a:graphic>
      </p:graphicFrame>
      <p:graphicFrame>
        <p:nvGraphicFramePr>
          <p:cNvPr id="1053701" name="Object 5"/>
          <p:cNvGraphicFramePr>
            <a:graphicFrameLocks noChangeAspect="1"/>
          </p:cNvGraphicFramePr>
          <p:nvPr/>
        </p:nvGraphicFramePr>
        <p:xfrm>
          <a:off x="6324600" y="2438400"/>
          <a:ext cx="2274888" cy="419100"/>
        </p:xfrm>
        <a:graphic>
          <a:graphicData uri="http://schemas.openxmlformats.org/presentationml/2006/ole">
            <mc:AlternateContent xmlns:mc="http://schemas.openxmlformats.org/markup-compatibility/2006">
              <mc:Choice xmlns:v="urn:schemas-microsoft-com:vml" Requires="v">
                <p:oleObj spid="_x0000_s989352" name="Equation" r:id="rId6" imgW="964781" imgH="177723" progId="Equation.3">
                  <p:embed/>
                </p:oleObj>
              </mc:Choice>
              <mc:Fallback>
                <p:oleObj name="Equation" r:id="rId6" imgW="964781"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438400"/>
                        <a:ext cx="2274888" cy="419100"/>
                      </a:xfrm>
                      <a:prstGeom prst="rect">
                        <a:avLst/>
                      </a:prstGeom>
                      <a:solidFill>
                        <a:srgbClr val="FF99CC"/>
                      </a:solidFill>
                    </p:spPr>
                  </p:pic>
                </p:oleObj>
              </mc:Fallback>
            </mc:AlternateContent>
          </a:graphicData>
        </a:graphic>
      </p:graphicFrame>
      <p:graphicFrame>
        <p:nvGraphicFramePr>
          <p:cNvPr id="1053702" name="Object 6"/>
          <p:cNvGraphicFramePr>
            <a:graphicFrameLocks noChangeAspect="1"/>
          </p:cNvGraphicFramePr>
          <p:nvPr/>
        </p:nvGraphicFramePr>
        <p:xfrm>
          <a:off x="5995988" y="3429000"/>
          <a:ext cx="2865437" cy="869950"/>
        </p:xfrm>
        <a:graphic>
          <a:graphicData uri="http://schemas.openxmlformats.org/presentationml/2006/ole">
            <mc:AlternateContent xmlns:mc="http://schemas.openxmlformats.org/markup-compatibility/2006">
              <mc:Choice xmlns:v="urn:schemas-microsoft-com:vml" Requires="v">
                <p:oleObj spid="_x0000_s989353" name="Equation" r:id="rId8" imgW="2133600" imgH="647700" progId="Equation.3">
                  <p:embed/>
                </p:oleObj>
              </mc:Choice>
              <mc:Fallback>
                <p:oleObj name="Equation" r:id="rId8" imgW="2133600" imgH="647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5988" y="3429000"/>
                        <a:ext cx="2865437" cy="869950"/>
                      </a:xfrm>
                      <a:prstGeom prst="rect">
                        <a:avLst/>
                      </a:prstGeom>
                      <a:solidFill>
                        <a:srgbClr val="FF99CC"/>
                      </a:solidFill>
                    </p:spPr>
                  </p:pic>
                </p:oleObj>
              </mc:Fallback>
            </mc:AlternateContent>
          </a:graphicData>
        </a:graphic>
      </p:graphicFrame>
      <p:graphicFrame>
        <p:nvGraphicFramePr>
          <p:cNvPr id="1053703" name="Object 7"/>
          <p:cNvGraphicFramePr>
            <a:graphicFrameLocks noChangeAspect="1"/>
          </p:cNvGraphicFramePr>
          <p:nvPr/>
        </p:nvGraphicFramePr>
        <p:xfrm>
          <a:off x="6319838" y="4879975"/>
          <a:ext cx="2317750" cy="917575"/>
        </p:xfrm>
        <a:graphic>
          <a:graphicData uri="http://schemas.openxmlformats.org/presentationml/2006/ole">
            <mc:AlternateContent xmlns:mc="http://schemas.openxmlformats.org/markup-compatibility/2006">
              <mc:Choice xmlns:v="urn:schemas-microsoft-com:vml" Requires="v">
                <p:oleObj spid="_x0000_s989354" name="Equation" r:id="rId10" imgW="1638300" imgH="647700" progId="Equation.3">
                  <p:embed/>
                </p:oleObj>
              </mc:Choice>
              <mc:Fallback>
                <p:oleObj name="Equation" r:id="rId10" imgW="1638300" imgH="647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19838" y="4879975"/>
                        <a:ext cx="2317750" cy="917575"/>
                      </a:xfrm>
                      <a:prstGeom prst="rect">
                        <a:avLst/>
                      </a:prstGeom>
                      <a:solidFill>
                        <a:srgbClr val="FF99CC"/>
                      </a:solidFill>
                    </p:spPr>
                  </p:pic>
                </p:oleObj>
              </mc:Fallback>
            </mc:AlternateContent>
          </a:graphicData>
        </a:graphic>
      </p:graphicFrame>
      <p:sp>
        <p:nvSpPr>
          <p:cNvPr id="1053704" name="AutoShape 8"/>
          <p:cNvSpPr>
            <a:spLocks noChangeArrowheads="1"/>
          </p:cNvSpPr>
          <p:nvPr/>
        </p:nvSpPr>
        <p:spPr bwMode="auto">
          <a:xfrm>
            <a:off x="7162800" y="2971800"/>
            <a:ext cx="5334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53705" name="AutoShape 9"/>
          <p:cNvSpPr>
            <a:spLocks noChangeArrowheads="1"/>
          </p:cNvSpPr>
          <p:nvPr/>
        </p:nvSpPr>
        <p:spPr bwMode="auto">
          <a:xfrm>
            <a:off x="7239000" y="4419600"/>
            <a:ext cx="5334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53706" name="Object 10"/>
          <p:cNvGraphicFramePr>
            <a:graphicFrameLocks noChangeAspect="1"/>
          </p:cNvGraphicFramePr>
          <p:nvPr/>
        </p:nvGraphicFramePr>
        <p:xfrm>
          <a:off x="0" y="5918200"/>
          <a:ext cx="6823075" cy="939800"/>
        </p:xfrm>
        <a:graphic>
          <a:graphicData uri="http://schemas.openxmlformats.org/presentationml/2006/ole">
            <mc:AlternateContent xmlns:mc="http://schemas.openxmlformats.org/markup-compatibility/2006">
              <mc:Choice xmlns:v="urn:schemas-microsoft-com:vml" Requires="v">
                <p:oleObj spid="_x0000_s989355" name="Equation" r:id="rId12" imgW="5143500" imgH="711200" progId="Equation.3">
                  <p:embed/>
                </p:oleObj>
              </mc:Choice>
              <mc:Fallback>
                <p:oleObj name="Equation" r:id="rId12" imgW="5143500" imgH="71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918200"/>
                        <a:ext cx="6823075" cy="939800"/>
                      </a:xfrm>
                      <a:prstGeom prst="rect">
                        <a:avLst/>
                      </a:prstGeom>
                      <a:solidFill>
                        <a:srgbClr val="FFFF99"/>
                      </a:solidFill>
                    </p:spPr>
                  </p:pic>
                </p:oleObj>
              </mc:Fallback>
            </mc:AlternateContent>
          </a:graphicData>
        </a:graphic>
      </p:graphicFrame>
      <p:sp>
        <p:nvSpPr>
          <p:cNvPr id="1053707" name="AutoShape 11"/>
          <p:cNvSpPr>
            <a:spLocks noChangeArrowheads="1"/>
          </p:cNvSpPr>
          <p:nvPr/>
        </p:nvSpPr>
        <p:spPr bwMode="auto">
          <a:xfrm>
            <a:off x="6858000" y="5943600"/>
            <a:ext cx="9144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678143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xfrm>
            <a:off x="3124200" y="285750"/>
            <a:ext cx="5981700" cy="609600"/>
          </a:xfrm>
        </p:spPr>
        <p:txBody>
          <a:bodyPr/>
          <a:lstStyle/>
          <a:p>
            <a:r>
              <a:rPr lang="en-US" dirty="0"/>
              <a:t>Basic Equations of Motion Field</a:t>
            </a:r>
          </a:p>
        </p:txBody>
      </p:sp>
      <p:sp>
        <p:nvSpPr>
          <p:cNvPr id="1036291" name="Rectangle 3"/>
          <p:cNvSpPr>
            <a:spLocks noGrp="1" noChangeArrowheads="1"/>
          </p:cNvSpPr>
          <p:nvPr>
            <p:ph type="body" idx="1"/>
          </p:nvPr>
        </p:nvSpPr>
        <p:spPr>
          <a:xfrm>
            <a:off x="152400" y="1066800"/>
            <a:ext cx="4724400" cy="3733800"/>
          </a:xfrm>
          <a:noFill/>
          <a:ln/>
        </p:spPr>
        <p:txBody>
          <a:bodyPr/>
          <a:lstStyle/>
          <a:p>
            <a:pPr>
              <a:lnSpc>
                <a:spcPct val="90000"/>
              </a:lnSpc>
            </a:pPr>
            <a:r>
              <a:rPr lang="en-US" sz="2000" dirty="0">
                <a:cs typeface="Times New Roman" pitchFamily="18" charset="0"/>
              </a:rPr>
              <a:t>Notes:</a:t>
            </a:r>
          </a:p>
          <a:p>
            <a:pPr lvl="1">
              <a:lnSpc>
                <a:spcPct val="90000"/>
              </a:lnSpc>
            </a:pPr>
            <a:r>
              <a:rPr lang="en-US" sz="2000" dirty="0">
                <a:cs typeface="Times New Roman" pitchFamily="18" charset="0"/>
              </a:rPr>
              <a:t>Take the time derivative of both sides of the projection equation</a:t>
            </a:r>
          </a:p>
          <a:p>
            <a:pPr lvl="1">
              <a:lnSpc>
                <a:spcPct val="90000"/>
              </a:lnSpc>
            </a:pPr>
            <a:endParaRPr lang="en-US" sz="2000" dirty="0">
              <a:cs typeface="Times New Roman" pitchFamily="18" charset="0"/>
            </a:endParaRPr>
          </a:p>
          <a:p>
            <a:pPr lvl="1">
              <a:lnSpc>
                <a:spcPct val="90000"/>
              </a:lnSpc>
            </a:pPr>
            <a:r>
              <a:rPr lang="en-US" sz="2000" dirty="0">
                <a:cs typeface="Times New Roman" pitchFamily="18" charset="0"/>
              </a:rPr>
              <a:t>The motion field is the sum of two components</a:t>
            </a:r>
          </a:p>
          <a:p>
            <a:pPr lvl="2">
              <a:lnSpc>
                <a:spcPct val="90000"/>
              </a:lnSpc>
            </a:pPr>
            <a:r>
              <a:rPr lang="en-US" sz="1800" dirty="0">
                <a:cs typeface="Times New Roman" pitchFamily="18" charset="0"/>
              </a:rPr>
              <a:t>Translational part </a:t>
            </a:r>
          </a:p>
          <a:p>
            <a:pPr lvl="2">
              <a:lnSpc>
                <a:spcPct val="90000"/>
              </a:lnSpc>
            </a:pPr>
            <a:r>
              <a:rPr lang="en-US" sz="1800" dirty="0">
                <a:cs typeface="Times New Roman" pitchFamily="18" charset="0"/>
              </a:rPr>
              <a:t>Rotational part</a:t>
            </a:r>
          </a:p>
          <a:p>
            <a:pPr lvl="2">
              <a:lnSpc>
                <a:spcPct val="90000"/>
              </a:lnSpc>
            </a:pPr>
            <a:endParaRPr lang="en-US" sz="1800" dirty="0">
              <a:cs typeface="Times New Roman" pitchFamily="18" charset="0"/>
            </a:endParaRPr>
          </a:p>
          <a:p>
            <a:pPr lvl="1">
              <a:lnSpc>
                <a:spcPct val="90000"/>
              </a:lnSpc>
            </a:pPr>
            <a:r>
              <a:rPr lang="en-US" sz="2000" dirty="0">
                <a:cs typeface="Times New Roman" pitchFamily="18" charset="0"/>
              </a:rPr>
              <a:t>Assume known intrinsic  parameters</a:t>
            </a:r>
          </a:p>
        </p:txBody>
      </p:sp>
      <p:graphicFrame>
        <p:nvGraphicFramePr>
          <p:cNvPr id="1036292" name="Object 4"/>
          <p:cNvGraphicFramePr>
            <a:graphicFrameLocks noChangeAspect="1"/>
          </p:cNvGraphicFramePr>
          <p:nvPr/>
        </p:nvGraphicFramePr>
        <p:xfrm>
          <a:off x="5575300" y="1398588"/>
          <a:ext cx="2503488" cy="842962"/>
        </p:xfrm>
        <a:graphic>
          <a:graphicData uri="http://schemas.openxmlformats.org/presentationml/2006/ole">
            <mc:AlternateContent xmlns:mc="http://schemas.openxmlformats.org/markup-compatibility/2006">
              <mc:Choice xmlns:v="urn:schemas-microsoft-com:vml" Requires="v">
                <p:oleObj spid="_x0000_s990344" name="Equation" r:id="rId4" imgW="1167893" imgH="393529" progId="Equation.3">
                  <p:embed/>
                </p:oleObj>
              </mc:Choice>
              <mc:Fallback>
                <p:oleObj name="Equation" r:id="rId4" imgW="116789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5300" y="1398588"/>
                        <a:ext cx="2503488" cy="842962"/>
                      </a:xfrm>
                      <a:prstGeom prst="rect">
                        <a:avLst/>
                      </a:prstGeom>
                      <a:solidFill>
                        <a:srgbClr val="FF00FF"/>
                      </a:solidFill>
                    </p:spPr>
                  </p:pic>
                </p:oleObj>
              </mc:Fallback>
            </mc:AlternateContent>
          </a:graphicData>
        </a:graphic>
      </p:graphicFrame>
      <p:graphicFrame>
        <p:nvGraphicFramePr>
          <p:cNvPr id="1036300" name="Object 12"/>
          <p:cNvGraphicFramePr>
            <a:graphicFrameLocks noChangeAspect="1"/>
          </p:cNvGraphicFramePr>
          <p:nvPr/>
        </p:nvGraphicFramePr>
        <p:xfrm>
          <a:off x="7391400" y="2667000"/>
          <a:ext cx="1143000" cy="842963"/>
        </p:xfrm>
        <a:graphic>
          <a:graphicData uri="http://schemas.openxmlformats.org/presentationml/2006/ole">
            <mc:AlternateContent xmlns:mc="http://schemas.openxmlformats.org/markup-compatibility/2006">
              <mc:Choice xmlns:v="urn:schemas-microsoft-com:vml" Requires="v">
                <p:oleObj spid="_x0000_s990345" name="Equation" r:id="rId6" imgW="533169" imgH="393529" progId="Equation.3">
                  <p:embed/>
                </p:oleObj>
              </mc:Choice>
              <mc:Fallback>
                <p:oleObj name="Equation" r:id="rId6" imgW="533169"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2667000"/>
                        <a:ext cx="1143000" cy="842963"/>
                      </a:xfrm>
                      <a:prstGeom prst="rect">
                        <a:avLst/>
                      </a:prstGeom>
                      <a:solidFill>
                        <a:srgbClr val="FFCC99"/>
                      </a:solidFill>
                    </p:spPr>
                  </p:pic>
                </p:oleObj>
              </mc:Fallback>
            </mc:AlternateContent>
          </a:graphicData>
        </a:graphic>
      </p:graphicFrame>
      <p:graphicFrame>
        <p:nvGraphicFramePr>
          <p:cNvPr id="1036301" name="Object 13"/>
          <p:cNvGraphicFramePr>
            <a:graphicFrameLocks noChangeAspect="1"/>
          </p:cNvGraphicFramePr>
          <p:nvPr/>
        </p:nvGraphicFramePr>
        <p:xfrm>
          <a:off x="4572000" y="2971800"/>
          <a:ext cx="2274888" cy="419100"/>
        </p:xfrm>
        <a:graphic>
          <a:graphicData uri="http://schemas.openxmlformats.org/presentationml/2006/ole">
            <mc:AlternateContent xmlns:mc="http://schemas.openxmlformats.org/markup-compatibility/2006">
              <mc:Choice xmlns:v="urn:schemas-microsoft-com:vml" Requires="v">
                <p:oleObj spid="_x0000_s990346" name="Equation" r:id="rId8" imgW="964781" imgH="177723" progId="Equation.3">
                  <p:embed/>
                </p:oleObj>
              </mc:Choice>
              <mc:Fallback>
                <p:oleObj name="Equation" r:id="rId8" imgW="964781" imgH="17772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971800"/>
                        <a:ext cx="2274888" cy="419100"/>
                      </a:xfrm>
                      <a:prstGeom prst="rect">
                        <a:avLst/>
                      </a:prstGeom>
                      <a:solidFill>
                        <a:srgbClr val="FFCC99"/>
                      </a:solidFill>
                    </p:spPr>
                  </p:pic>
                </p:oleObj>
              </mc:Fallback>
            </mc:AlternateContent>
          </a:graphicData>
        </a:graphic>
      </p:graphicFrame>
      <p:sp>
        <p:nvSpPr>
          <p:cNvPr id="1036302" name="AutoShape 14"/>
          <p:cNvSpPr>
            <a:spLocks noChangeArrowheads="1"/>
          </p:cNvSpPr>
          <p:nvPr/>
        </p:nvSpPr>
        <p:spPr bwMode="auto">
          <a:xfrm>
            <a:off x="6934200" y="2362200"/>
            <a:ext cx="381000" cy="2133600"/>
          </a:xfrm>
          <a:prstGeom prst="downArrow">
            <a:avLst>
              <a:gd name="adj1" fmla="val 50000"/>
              <a:gd name="adj2" fmla="val 14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36304" name="Rectangle 16"/>
          <p:cNvSpPr>
            <a:spLocks noChangeArrowheads="1"/>
          </p:cNvSpPr>
          <p:nvPr/>
        </p:nvSpPr>
        <p:spPr bwMode="auto">
          <a:xfrm>
            <a:off x="2200275" y="2990850"/>
            <a:ext cx="9144000" cy="0"/>
          </a:xfrm>
          <a:prstGeom prst="rect">
            <a:avLst/>
          </a:prstGeom>
          <a:noFill/>
          <a:ln w="12700">
            <a:noFill/>
            <a:miter lim="800000"/>
            <a:headEnd type="none" w="sm" len="sm"/>
            <a:tailEnd type="none" w="sm" len="sm"/>
          </a:ln>
          <a:effectLst/>
        </p:spPr>
        <p:txBody>
          <a:bodyPr>
            <a:spAutoFit/>
          </a:bodyPr>
          <a:lstStyle/>
          <a:p>
            <a:endParaRPr lang="en-US"/>
          </a:p>
        </p:txBody>
      </p:sp>
      <p:grpSp>
        <p:nvGrpSpPr>
          <p:cNvPr id="1036309" name="Group 21"/>
          <p:cNvGrpSpPr>
            <a:grpSpLocks/>
          </p:cNvGrpSpPr>
          <p:nvPr/>
        </p:nvGrpSpPr>
        <p:grpSpPr bwMode="auto">
          <a:xfrm>
            <a:off x="1981200" y="4589462"/>
            <a:ext cx="6589713" cy="2349499"/>
            <a:chOff x="985" y="2671"/>
            <a:chExt cx="4151" cy="1480"/>
          </a:xfrm>
        </p:grpSpPr>
        <p:graphicFrame>
          <p:nvGraphicFramePr>
            <p:cNvPr id="1036303" name="Object 15"/>
            <p:cNvGraphicFramePr>
              <a:graphicFrameLocks noChangeAspect="1"/>
            </p:cNvGraphicFramePr>
            <p:nvPr/>
          </p:nvGraphicFramePr>
          <p:xfrm>
            <a:off x="985" y="2671"/>
            <a:ext cx="3918" cy="681"/>
          </p:xfrm>
          <a:graphic>
            <a:graphicData uri="http://schemas.openxmlformats.org/presentationml/2006/ole">
              <mc:AlternateContent xmlns:mc="http://schemas.openxmlformats.org/markup-compatibility/2006">
                <mc:Choice xmlns:v="urn:schemas-microsoft-com:vml" Requires="v">
                  <p:oleObj spid="_x0000_s990347" name="Equation" r:id="rId10" imgW="4394200" imgH="762000" progId="Equation.3">
                    <p:embed/>
                  </p:oleObj>
                </mc:Choice>
                <mc:Fallback>
                  <p:oleObj name="Equation" r:id="rId10" imgW="4394200" imgH="762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5" y="2671"/>
                          <a:ext cx="3918" cy="681"/>
                        </a:xfrm>
                        <a:prstGeom prst="rect">
                          <a:avLst/>
                        </a:prstGeom>
                        <a:solidFill>
                          <a:srgbClr val="FF00FF"/>
                        </a:solidFill>
                      </p:spPr>
                    </p:pic>
                  </p:oleObj>
                </mc:Fallback>
              </mc:AlternateContent>
            </a:graphicData>
          </a:graphic>
        </p:graphicFrame>
        <p:sp>
          <p:nvSpPr>
            <p:cNvPr id="1036305" name="AutoShape 17"/>
            <p:cNvSpPr>
              <a:spLocks/>
            </p:cNvSpPr>
            <p:nvPr/>
          </p:nvSpPr>
          <p:spPr bwMode="auto">
            <a:xfrm rot="16225715" flipV="1">
              <a:off x="2280" y="2760"/>
              <a:ext cx="240" cy="1632"/>
            </a:xfrm>
            <a:prstGeom prst="leftBrace">
              <a:avLst>
                <a:gd name="adj1" fmla="val 56667"/>
                <a:gd name="adj2" fmla="val 50000"/>
              </a:avLst>
            </a:prstGeom>
            <a:noFill/>
            <a:ln w="25400">
              <a:solidFill>
                <a:srgbClr val="FF9900"/>
              </a:solidFill>
              <a:round/>
              <a:headEnd type="none" w="sm" len="sm"/>
              <a:tailEnd type="none" w="sm" len="sm"/>
            </a:ln>
            <a:effectLst/>
          </p:spPr>
          <p:txBody>
            <a:bodyPr wrap="none" anchor="ctr"/>
            <a:lstStyle/>
            <a:p>
              <a:endParaRPr lang="en-US"/>
            </a:p>
          </p:txBody>
        </p:sp>
        <p:sp>
          <p:nvSpPr>
            <p:cNvPr id="1036306" name="AutoShape 18"/>
            <p:cNvSpPr>
              <a:spLocks/>
            </p:cNvSpPr>
            <p:nvPr/>
          </p:nvSpPr>
          <p:spPr bwMode="auto">
            <a:xfrm rot="16225715" flipV="1">
              <a:off x="4008" y="2998"/>
              <a:ext cx="240" cy="1152"/>
            </a:xfrm>
            <a:prstGeom prst="leftBrace">
              <a:avLst>
                <a:gd name="adj1" fmla="val 40000"/>
                <a:gd name="adj2" fmla="val 50000"/>
              </a:avLst>
            </a:prstGeom>
            <a:noFill/>
            <a:ln w="25400">
              <a:solidFill>
                <a:srgbClr val="FF9900"/>
              </a:solidFill>
              <a:round/>
              <a:headEnd type="none" w="sm" len="sm"/>
              <a:tailEnd type="none" w="sm" len="sm"/>
            </a:ln>
            <a:effectLst/>
          </p:spPr>
          <p:txBody>
            <a:bodyPr wrap="none" anchor="ctr"/>
            <a:lstStyle/>
            <a:p>
              <a:endParaRPr lang="en-US"/>
            </a:p>
          </p:txBody>
        </p:sp>
        <p:sp>
          <p:nvSpPr>
            <p:cNvPr id="1036307" name="Text Box 19"/>
            <p:cNvSpPr txBox="1">
              <a:spLocks noChangeArrowheads="1"/>
            </p:cNvSpPr>
            <p:nvPr/>
          </p:nvSpPr>
          <p:spPr bwMode="auto">
            <a:xfrm>
              <a:off x="1440" y="3696"/>
              <a:ext cx="1776" cy="40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Rotation part: no depth information</a:t>
              </a:r>
            </a:p>
          </p:txBody>
        </p:sp>
        <p:sp>
          <p:nvSpPr>
            <p:cNvPr id="1036308" name="Text Box 20"/>
            <p:cNvSpPr txBox="1">
              <a:spLocks noChangeArrowheads="1"/>
            </p:cNvSpPr>
            <p:nvPr/>
          </p:nvSpPr>
          <p:spPr bwMode="auto">
            <a:xfrm>
              <a:off x="3360" y="3744"/>
              <a:ext cx="1776" cy="407"/>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Translation part: depth Z</a:t>
              </a:r>
            </a:p>
          </p:txBody>
        </p:sp>
      </p:grpSp>
    </p:spTree>
    <p:extLst>
      <p:ext uri="{BB962C8B-B14F-4D97-AF65-F5344CB8AC3E}">
        <p14:creationId xmlns:p14="http://schemas.microsoft.com/office/powerpoint/2010/main" val="3827486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a:xfrm>
            <a:off x="3352800" y="285750"/>
            <a:ext cx="5753100" cy="609600"/>
          </a:xfrm>
        </p:spPr>
        <p:txBody>
          <a:bodyPr/>
          <a:lstStyle/>
          <a:p>
            <a:r>
              <a:rPr lang="en-US" dirty="0"/>
              <a:t>Special Case 1: Pure Translation</a:t>
            </a:r>
          </a:p>
        </p:txBody>
      </p:sp>
      <p:sp>
        <p:nvSpPr>
          <p:cNvPr id="1040387" name="Rectangle 3"/>
          <p:cNvSpPr>
            <a:spLocks noGrp="1" noChangeArrowheads="1"/>
          </p:cNvSpPr>
          <p:nvPr>
            <p:ph type="body" idx="1"/>
          </p:nvPr>
        </p:nvSpPr>
        <p:spPr>
          <a:xfrm>
            <a:off x="304800" y="990600"/>
            <a:ext cx="4495800" cy="5410200"/>
          </a:xfrm>
          <a:noFill/>
          <a:ln/>
        </p:spPr>
        <p:txBody>
          <a:bodyPr/>
          <a:lstStyle/>
          <a:p>
            <a:pPr>
              <a:lnSpc>
                <a:spcPct val="90000"/>
              </a:lnSpc>
            </a:pPr>
            <a:r>
              <a:rPr lang="en-US" sz="1800" dirty="0">
                <a:cs typeface="Times New Roman" pitchFamily="18" charset="0"/>
              </a:rPr>
              <a:t>Pure Translation (</a:t>
            </a:r>
            <a:r>
              <a:rPr lang="en-US" sz="1800" dirty="0">
                <a:latin typeface="Symbol" pitchFamily="18" charset="2"/>
                <a:cs typeface="Times New Roman" pitchFamily="18" charset="0"/>
              </a:rPr>
              <a:t>w</a:t>
            </a:r>
            <a:r>
              <a:rPr lang="en-US" sz="1800" dirty="0">
                <a:cs typeface="Times New Roman" pitchFamily="18" charset="0"/>
              </a:rPr>
              <a:t> =0)</a:t>
            </a:r>
          </a:p>
          <a:p>
            <a:pPr>
              <a:lnSpc>
                <a:spcPct val="90000"/>
              </a:lnSpc>
            </a:pPr>
            <a:endParaRPr lang="en-US" sz="1800" dirty="0">
              <a:cs typeface="Times New Roman" pitchFamily="18" charset="0"/>
            </a:endParaRPr>
          </a:p>
          <a:p>
            <a:pPr>
              <a:lnSpc>
                <a:spcPct val="90000"/>
              </a:lnSpc>
            </a:pPr>
            <a:r>
              <a:rPr lang="en-US" sz="1800" dirty="0">
                <a:cs typeface="Times New Roman" pitchFamily="18" charset="0"/>
              </a:rPr>
              <a:t>Radial Motion Field (</a:t>
            </a:r>
            <a:r>
              <a:rPr lang="en-US" sz="1800" dirty="0" err="1">
                <a:cs typeface="Times New Roman" pitchFamily="18" charset="0"/>
              </a:rPr>
              <a:t>Tz</a:t>
            </a:r>
            <a:r>
              <a:rPr lang="en-US" sz="1800" dirty="0">
                <a:cs typeface="Times New Roman" pitchFamily="18" charset="0"/>
              </a:rPr>
              <a:t> &lt;&gt; 0)</a:t>
            </a:r>
          </a:p>
          <a:p>
            <a:pPr lvl="1">
              <a:lnSpc>
                <a:spcPct val="90000"/>
              </a:lnSpc>
            </a:pPr>
            <a:r>
              <a:rPr lang="en-US" sz="1800" dirty="0">
                <a:cs typeface="Times New Roman" pitchFamily="18" charset="0"/>
              </a:rPr>
              <a:t> Vanishing point p0 =(x</a:t>
            </a:r>
            <a:r>
              <a:rPr lang="en-US" sz="1800" baseline="-25000" dirty="0">
                <a:cs typeface="Times New Roman" pitchFamily="18" charset="0"/>
              </a:rPr>
              <a:t>0</a:t>
            </a:r>
            <a:r>
              <a:rPr lang="en-US" sz="1800" dirty="0">
                <a:cs typeface="Times New Roman" pitchFamily="18" charset="0"/>
              </a:rPr>
              <a:t>, y</a:t>
            </a:r>
            <a:r>
              <a:rPr lang="en-US" sz="1800" baseline="-25000" dirty="0">
                <a:cs typeface="Times New Roman" pitchFamily="18" charset="0"/>
              </a:rPr>
              <a:t>0</a:t>
            </a:r>
            <a:r>
              <a:rPr lang="en-US" sz="1800" dirty="0">
                <a:cs typeface="Times New Roman" pitchFamily="18" charset="0"/>
              </a:rPr>
              <a:t>)</a:t>
            </a:r>
            <a:r>
              <a:rPr lang="en-US" sz="1800" baseline="30000" dirty="0">
                <a:cs typeface="Times New Roman" pitchFamily="18" charset="0"/>
              </a:rPr>
              <a:t>T</a:t>
            </a:r>
            <a:r>
              <a:rPr lang="en-US" sz="1800" dirty="0">
                <a:cs typeface="Times New Roman" pitchFamily="18" charset="0"/>
              </a:rPr>
              <a:t> :</a:t>
            </a:r>
          </a:p>
          <a:p>
            <a:pPr lvl="2">
              <a:lnSpc>
                <a:spcPct val="90000"/>
              </a:lnSpc>
            </a:pPr>
            <a:r>
              <a:rPr lang="en-US" sz="1600" dirty="0">
                <a:cs typeface="Times New Roman" pitchFamily="18" charset="0"/>
              </a:rPr>
              <a:t>motion direction</a:t>
            </a:r>
          </a:p>
          <a:p>
            <a:pPr lvl="1">
              <a:lnSpc>
                <a:spcPct val="90000"/>
              </a:lnSpc>
            </a:pPr>
            <a:r>
              <a:rPr lang="en-US" sz="1800" dirty="0">
                <a:cs typeface="Times New Roman" pitchFamily="18" charset="0"/>
              </a:rPr>
              <a:t>FOE (focus of expansion) </a:t>
            </a:r>
          </a:p>
          <a:p>
            <a:pPr lvl="2">
              <a:lnSpc>
                <a:spcPct val="90000"/>
              </a:lnSpc>
            </a:pPr>
            <a:r>
              <a:rPr lang="en-US" sz="1600" dirty="0">
                <a:cs typeface="Times New Roman" pitchFamily="18" charset="0"/>
              </a:rPr>
              <a:t>Vectors away from p0 if </a:t>
            </a:r>
            <a:r>
              <a:rPr lang="en-US" sz="1600" dirty="0" err="1">
                <a:cs typeface="Times New Roman" pitchFamily="18" charset="0"/>
              </a:rPr>
              <a:t>Tz</a:t>
            </a:r>
            <a:r>
              <a:rPr lang="en-US" sz="1600" dirty="0">
                <a:cs typeface="Times New Roman" pitchFamily="18" charset="0"/>
              </a:rPr>
              <a:t> &lt; 0 </a:t>
            </a:r>
          </a:p>
          <a:p>
            <a:pPr lvl="1">
              <a:lnSpc>
                <a:spcPct val="90000"/>
              </a:lnSpc>
            </a:pPr>
            <a:r>
              <a:rPr lang="en-US" sz="1800" dirty="0">
                <a:cs typeface="Times New Roman" pitchFamily="18" charset="0"/>
              </a:rPr>
              <a:t>FOC (focus of contraction) </a:t>
            </a:r>
          </a:p>
          <a:p>
            <a:pPr lvl="2">
              <a:lnSpc>
                <a:spcPct val="90000"/>
              </a:lnSpc>
            </a:pPr>
            <a:r>
              <a:rPr lang="en-US" sz="1600" dirty="0">
                <a:cs typeface="Times New Roman" pitchFamily="18" charset="0"/>
              </a:rPr>
              <a:t>Vectors towards p0 if </a:t>
            </a:r>
            <a:r>
              <a:rPr lang="en-US" sz="1600" dirty="0" err="1">
                <a:cs typeface="Times New Roman" pitchFamily="18" charset="0"/>
              </a:rPr>
              <a:t>Tz</a:t>
            </a:r>
            <a:r>
              <a:rPr lang="en-US" sz="1600" dirty="0">
                <a:cs typeface="Times New Roman" pitchFamily="18" charset="0"/>
              </a:rPr>
              <a:t> &gt; 0</a:t>
            </a:r>
          </a:p>
          <a:p>
            <a:pPr lvl="1">
              <a:lnSpc>
                <a:spcPct val="90000"/>
              </a:lnSpc>
            </a:pPr>
            <a:r>
              <a:rPr lang="en-US" sz="1800" dirty="0">
                <a:cs typeface="Times New Roman" pitchFamily="18" charset="0"/>
              </a:rPr>
              <a:t>Depth estimation</a:t>
            </a:r>
          </a:p>
          <a:p>
            <a:pPr lvl="2">
              <a:lnSpc>
                <a:spcPct val="90000"/>
              </a:lnSpc>
            </a:pPr>
            <a:r>
              <a:rPr lang="en-US" sz="1600" dirty="0">
                <a:cs typeface="Times New Roman" pitchFamily="18" charset="0"/>
              </a:rPr>
              <a:t>depth inversely proportional to magnitude of motion vector v, and also proportional to distance from p to p</a:t>
            </a:r>
            <a:r>
              <a:rPr lang="en-US" sz="1600" baseline="-25000" dirty="0">
                <a:cs typeface="Times New Roman" pitchFamily="18" charset="0"/>
              </a:rPr>
              <a:t>0</a:t>
            </a:r>
          </a:p>
          <a:p>
            <a:pPr lvl="2">
              <a:lnSpc>
                <a:spcPct val="90000"/>
              </a:lnSpc>
            </a:pPr>
            <a:endParaRPr lang="en-US" sz="1600" dirty="0">
              <a:cs typeface="Times New Roman" pitchFamily="18" charset="0"/>
            </a:endParaRPr>
          </a:p>
          <a:p>
            <a:pPr>
              <a:lnSpc>
                <a:spcPct val="90000"/>
              </a:lnSpc>
            </a:pPr>
            <a:r>
              <a:rPr lang="en-US" sz="1800" dirty="0">
                <a:cs typeface="Times New Roman" pitchFamily="18" charset="0"/>
              </a:rPr>
              <a:t>Parallel Motion Field (</a:t>
            </a:r>
            <a:r>
              <a:rPr lang="en-US" sz="1800" dirty="0" err="1">
                <a:cs typeface="Times New Roman" pitchFamily="18" charset="0"/>
              </a:rPr>
              <a:t>Tz</a:t>
            </a:r>
            <a:r>
              <a:rPr lang="en-US" sz="1800" dirty="0">
                <a:cs typeface="Times New Roman" pitchFamily="18" charset="0"/>
              </a:rPr>
              <a:t>= 0)</a:t>
            </a:r>
          </a:p>
          <a:p>
            <a:pPr lvl="1">
              <a:lnSpc>
                <a:spcPct val="90000"/>
              </a:lnSpc>
            </a:pPr>
            <a:r>
              <a:rPr lang="en-US" sz="1800" dirty="0">
                <a:cs typeface="Times New Roman" pitchFamily="18" charset="0"/>
              </a:rPr>
              <a:t>Depth estimation: </a:t>
            </a:r>
          </a:p>
          <a:p>
            <a:pPr lvl="2">
              <a:lnSpc>
                <a:spcPct val="90000"/>
              </a:lnSpc>
            </a:pPr>
            <a:r>
              <a:rPr lang="en-US" sz="1600" dirty="0">
                <a:cs typeface="Times New Roman" pitchFamily="18" charset="0"/>
              </a:rPr>
              <a:t>depth inversely proportional to magnitude of motion vector v</a:t>
            </a:r>
          </a:p>
        </p:txBody>
      </p:sp>
      <p:graphicFrame>
        <p:nvGraphicFramePr>
          <p:cNvPr id="1040388" name="Object 4"/>
          <p:cNvGraphicFramePr>
            <a:graphicFrameLocks noChangeAspect="1"/>
          </p:cNvGraphicFramePr>
          <p:nvPr/>
        </p:nvGraphicFramePr>
        <p:xfrm>
          <a:off x="5410200" y="990600"/>
          <a:ext cx="2678113" cy="1081088"/>
        </p:xfrm>
        <a:graphic>
          <a:graphicData uri="http://schemas.openxmlformats.org/presentationml/2006/ole">
            <mc:AlternateContent xmlns:mc="http://schemas.openxmlformats.org/markup-compatibility/2006">
              <mc:Choice xmlns:v="urn:schemas-microsoft-com:vml" Requires="v">
                <p:oleObj spid="_x0000_s991430" name="Equation" r:id="rId4" imgW="1892300" imgH="762000" progId="Equation.3">
                  <p:embed/>
                </p:oleObj>
              </mc:Choice>
              <mc:Fallback>
                <p:oleObj name="Equation" r:id="rId4" imgW="1892300" imgH="762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990600"/>
                        <a:ext cx="2678113" cy="1081088"/>
                      </a:xfrm>
                      <a:prstGeom prst="rect">
                        <a:avLst/>
                      </a:prstGeom>
                      <a:solidFill>
                        <a:srgbClr val="FFCC99"/>
                      </a:solidFill>
                    </p:spPr>
                  </p:pic>
                </p:oleObj>
              </mc:Fallback>
            </mc:AlternateContent>
          </a:graphicData>
        </a:graphic>
      </p:graphicFrame>
      <p:grpSp>
        <p:nvGrpSpPr>
          <p:cNvPr id="1040399" name="Group 15"/>
          <p:cNvGrpSpPr>
            <a:grpSpLocks/>
          </p:cNvGrpSpPr>
          <p:nvPr/>
        </p:nvGrpSpPr>
        <p:grpSpPr bwMode="auto">
          <a:xfrm>
            <a:off x="5019675" y="2057400"/>
            <a:ext cx="2555875" cy="2643188"/>
            <a:chOff x="3162" y="1296"/>
            <a:chExt cx="1610" cy="1665"/>
          </a:xfrm>
        </p:grpSpPr>
        <p:graphicFrame>
          <p:nvGraphicFramePr>
            <p:cNvPr id="1040389" name="Object 5"/>
            <p:cNvGraphicFramePr>
              <a:graphicFrameLocks noChangeAspect="1"/>
            </p:cNvGraphicFramePr>
            <p:nvPr/>
          </p:nvGraphicFramePr>
          <p:xfrm>
            <a:off x="3696" y="1968"/>
            <a:ext cx="1076" cy="454"/>
          </p:xfrm>
          <a:graphic>
            <a:graphicData uri="http://schemas.openxmlformats.org/presentationml/2006/ole">
              <mc:AlternateContent xmlns:mc="http://schemas.openxmlformats.org/markup-compatibility/2006">
                <mc:Choice xmlns:v="urn:schemas-microsoft-com:vml" Requires="v">
                  <p:oleObj spid="_x0000_s991431" name="Equation" r:id="rId6" imgW="1206500" imgH="508000" progId="Equation.3">
                    <p:embed/>
                  </p:oleObj>
                </mc:Choice>
                <mc:Fallback>
                  <p:oleObj name="Equation" r:id="rId6" imgW="1206500" imgH="508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1968"/>
                          <a:ext cx="1076" cy="454"/>
                        </a:xfrm>
                        <a:prstGeom prst="rect">
                          <a:avLst/>
                        </a:prstGeom>
                        <a:solidFill>
                          <a:srgbClr val="FFCC99"/>
                        </a:solidFill>
                      </p:spPr>
                    </p:pic>
                  </p:oleObj>
                </mc:Fallback>
              </mc:AlternateContent>
            </a:graphicData>
          </a:graphic>
        </p:graphicFrame>
        <p:graphicFrame>
          <p:nvGraphicFramePr>
            <p:cNvPr id="1040390" name="Object 6"/>
            <p:cNvGraphicFramePr>
              <a:graphicFrameLocks noChangeAspect="1"/>
            </p:cNvGraphicFramePr>
            <p:nvPr/>
          </p:nvGraphicFramePr>
          <p:xfrm>
            <a:off x="3456" y="1392"/>
            <a:ext cx="883" cy="454"/>
          </p:xfrm>
          <a:graphic>
            <a:graphicData uri="http://schemas.openxmlformats.org/presentationml/2006/ole">
              <mc:AlternateContent xmlns:mc="http://schemas.openxmlformats.org/markup-compatibility/2006">
                <mc:Choice xmlns:v="urn:schemas-microsoft-com:vml" Requires="v">
                  <p:oleObj spid="_x0000_s991432" name="Equation" r:id="rId8" imgW="990600" imgH="508000" progId="Equation.3">
                    <p:embed/>
                  </p:oleObj>
                </mc:Choice>
                <mc:Fallback>
                  <p:oleObj name="Equation" r:id="rId8" imgW="990600" imgH="508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1392"/>
                          <a:ext cx="883" cy="454"/>
                        </a:xfrm>
                        <a:prstGeom prst="rect">
                          <a:avLst/>
                        </a:prstGeom>
                        <a:solidFill>
                          <a:srgbClr val="FF00FF"/>
                        </a:solidFill>
                      </p:spPr>
                    </p:pic>
                  </p:oleObj>
                </mc:Fallback>
              </mc:AlternateContent>
            </a:graphicData>
          </a:graphic>
        </p:graphicFrame>
        <p:sp>
          <p:nvSpPr>
            <p:cNvPr id="1040391" name="AutoShape 7"/>
            <p:cNvSpPr>
              <a:spLocks noChangeArrowheads="1"/>
            </p:cNvSpPr>
            <p:nvPr/>
          </p:nvSpPr>
          <p:spPr bwMode="auto">
            <a:xfrm>
              <a:off x="4368" y="1296"/>
              <a:ext cx="192" cy="624"/>
            </a:xfrm>
            <a:prstGeom prst="downArrow">
              <a:avLst>
                <a:gd name="adj1" fmla="val 50000"/>
                <a:gd name="adj2" fmla="val 8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40392" name="Object 8"/>
            <p:cNvGraphicFramePr>
              <a:graphicFrameLocks noChangeAspect="1"/>
            </p:cNvGraphicFramePr>
            <p:nvPr/>
          </p:nvGraphicFramePr>
          <p:xfrm>
            <a:off x="3162" y="2614"/>
            <a:ext cx="1484" cy="347"/>
          </p:xfrm>
          <a:graphic>
            <a:graphicData uri="http://schemas.openxmlformats.org/presentationml/2006/ole">
              <mc:AlternateContent xmlns:mc="http://schemas.openxmlformats.org/markup-compatibility/2006">
                <mc:Choice xmlns:v="urn:schemas-microsoft-com:vml" Requires="v">
                  <p:oleObj spid="_x0000_s991433" name="Equation" r:id="rId10" imgW="1663560" imgH="393480" progId="Equation.3">
                    <p:embed/>
                  </p:oleObj>
                </mc:Choice>
                <mc:Fallback>
                  <p:oleObj name="Equation" r:id="rId10" imgW="166356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62" y="2614"/>
                          <a:ext cx="1484" cy="347"/>
                        </a:xfrm>
                        <a:prstGeom prst="rect">
                          <a:avLst/>
                        </a:prstGeom>
                        <a:solidFill>
                          <a:srgbClr val="FF00FF"/>
                        </a:solidFill>
                      </p:spPr>
                    </p:pic>
                  </p:oleObj>
                </mc:Fallback>
              </mc:AlternateContent>
            </a:graphicData>
          </a:graphic>
        </p:graphicFrame>
      </p:grpSp>
      <p:grpSp>
        <p:nvGrpSpPr>
          <p:cNvPr id="1040400" name="Group 16"/>
          <p:cNvGrpSpPr>
            <a:grpSpLocks/>
          </p:cNvGrpSpPr>
          <p:nvPr/>
        </p:nvGrpSpPr>
        <p:grpSpPr bwMode="auto">
          <a:xfrm>
            <a:off x="5791200" y="2133600"/>
            <a:ext cx="3048000" cy="4211638"/>
            <a:chOff x="3648" y="1344"/>
            <a:chExt cx="1920" cy="2653"/>
          </a:xfrm>
        </p:grpSpPr>
        <p:graphicFrame>
          <p:nvGraphicFramePr>
            <p:cNvPr id="1040393" name="Object 9"/>
            <p:cNvGraphicFramePr>
              <a:graphicFrameLocks noChangeAspect="1"/>
            </p:cNvGraphicFramePr>
            <p:nvPr/>
          </p:nvGraphicFramePr>
          <p:xfrm>
            <a:off x="4224" y="3072"/>
            <a:ext cx="940" cy="454"/>
          </p:xfrm>
          <a:graphic>
            <a:graphicData uri="http://schemas.openxmlformats.org/presentationml/2006/ole">
              <mc:AlternateContent xmlns:mc="http://schemas.openxmlformats.org/markup-compatibility/2006">
                <mc:Choice xmlns:v="urn:schemas-microsoft-com:vml" Requires="v">
                  <p:oleObj spid="_x0000_s991434" name="Equation" r:id="rId12" imgW="1054100" imgH="508000" progId="Equation.3">
                    <p:embed/>
                  </p:oleObj>
                </mc:Choice>
                <mc:Fallback>
                  <p:oleObj name="Equation" r:id="rId12" imgW="1054100" imgH="508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4" y="3072"/>
                          <a:ext cx="940" cy="454"/>
                        </a:xfrm>
                        <a:prstGeom prst="rect">
                          <a:avLst/>
                        </a:prstGeom>
                        <a:solidFill>
                          <a:srgbClr val="FFCC99"/>
                        </a:solidFill>
                      </p:spPr>
                    </p:pic>
                  </p:oleObj>
                </mc:Fallback>
              </mc:AlternateContent>
            </a:graphicData>
          </a:graphic>
        </p:graphicFrame>
        <p:sp>
          <p:nvSpPr>
            <p:cNvPr id="1040394" name="AutoShape 10"/>
            <p:cNvSpPr>
              <a:spLocks noChangeArrowheads="1"/>
            </p:cNvSpPr>
            <p:nvPr/>
          </p:nvSpPr>
          <p:spPr bwMode="auto">
            <a:xfrm>
              <a:off x="4848" y="1344"/>
              <a:ext cx="192" cy="1632"/>
            </a:xfrm>
            <a:prstGeom prst="downArrow">
              <a:avLst>
                <a:gd name="adj1" fmla="val 50000"/>
                <a:gd name="adj2" fmla="val 212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40395" name="Text Box 11"/>
            <p:cNvSpPr txBox="1">
              <a:spLocks noChangeArrowheads="1"/>
            </p:cNvSpPr>
            <p:nvPr/>
          </p:nvSpPr>
          <p:spPr bwMode="auto">
            <a:xfrm>
              <a:off x="5088" y="2352"/>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rgbClr val="800000"/>
                  </a:solidFill>
                </a:rPr>
                <a:t>Tz</a:t>
              </a:r>
              <a:r>
                <a:rPr lang="en-US" dirty="0">
                  <a:solidFill>
                    <a:srgbClr val="800000"/>
                  </a:solidFill>
                </a:rPr>
                <a:t> =0</a:t>
              </a:r>
            </a:p>
          </p:txBody>
        </p:sp>
        <p:graphicFrame>
          <p:nvGraphicFramePr>
            <p:cNvPr id="1040396" name="Object 12"/>
            <p:cNvGraphicFramePr>
              <a:graphicFrameLocks noChangeAspect="1"/>
            </p:cNvGraphicFramePr>
            <p:nvPr/>
          </p:nvGraphicFramePr>
          <p:xfrm>
            <a:off x="3648" y="3600"/>
            <a:ext cx="1053" cy="397"/>
          </p:xfrm>
          <a:graphic>
            <a:graphicData uri="http://schemas.openxmlformats.org/presentationml/2006/ole">
              <mc:AlternateContent xmlns:mc="http://schemas.openxmlformats.org/markup-compatibility/2006">
                <mc:Choice xmlns:v="urn:schemas-microsoft-com:vml" Requires="v">
                  <p:oleObj spid="_x0000_s991435" name="Equation" r:id="rId14" imgW="1180588" imgH="444307" progId="Equation.3">
                    <p:embed/>
                  </p:oleObj>
                </mc:Choice>
                <mc:Fallback>
                  <p:oleObj name="Equation" r:id="rId14" imgW="1180588" imgH="44430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8" y="3600"/>
                          <a:ext cx="1053" cy="397"/>
                        </a:xfrm>
                        <a:prstGeom prst="rect">
                          <a:avLst/>
                        </a:prstGeom>
                        <a:solidFill>
                          <a:srgbClr val="FF00FF"/>
                        </a:solidFill>
                      </p:spPr>
                    </p:pic>
                  </p:oleObj>
                </mc:Fallback>
              </mc:AlternateContent>
            </a:graphicData>
          </a:graphic>
        </p:graphicFrame>
      </p:grpSp>
    </p:spTree>
    <p:extLst>
      <p:ext uri="{BB962C8B-B14F-4D97-AF65-F5344CB8AC3E}">
        <p14:creationId xmlns:p14="http://schemas.microsoft.com/office/powerpoint/2010/main" val="38094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40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4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3733800" y="285750"/>
            <a:ext cx="5372100" cy="609600"/>
          </a:xfrm>
        </p:spPr>
        <p:txBody>
          <a:bodyPr/>
          <a:lstStyle/>
          <a:p>
            <a:r>
              <a:rPr lang="en-US" dirty="0"/>
              <a:t>Special Case 2: Pure Rotation </a:t>
            </a:r>
          </a:p>
        </p:txBody>
      </p:sp>
      <p:sp>
        <p:nvSpPr>
          <p:cNvPr id="1044483" name="Rectangle 3"/>
          <p:cNvSpPr>
            <a:spLocks noGrp="1" noChangeArrowheads="1"/>
          </p:cNvSpPr>
          <p:nvPr>
            <p:ph type="body" idx="1"/>
          </p:nvPr>
        </p:nvSpPr>
        <p:spPr>
          <a:xfrm>
            <a:off x="381000" y="1219200"/>
            <a:ext cx="5257800" cy="5181600"/>
          </a:xfrm>
          <a:noFill/>
          <a:ln/>
        </p:spPr>
        <p:txBody>
          <a:bodyPr/>
          <a:lstStyle/>
          <a:p>
            <a:pPr>
              <a:lnSpc>
                <a:spcPct val="90000"/>
              </a:lnSpc>
            </a:pPr>
            <a:r>
              <a:rPr lang="en-US" sz="2000" dirty="0">
                <a:cs typeface="Times New Roman" pitchFamily="18" charset="0"/>
              </a:rPr>
              <a:t>Pure Rotation (T =0)</a:t>
            </a:r>
          </a:p>
          <a:p>
            <a:pPr lvl="1">
              <a:lnSpc>
                <a:spcPct val="90000"/>
              </a:lnSpc>
            </a:pPr>
            <a:r>
              <a:rPr lang="en-US" sz="2000" dirty="0">
                <a:cs typeface="Times New Roman" pitchFamily="18" charset="0"/>
              </a:rPr>
              <a:t>Does not carry 3D information</a:t>
            </a:r>
          </a:p>
          <a:p>
            <a:pPr lvl="1">
              <a:lnSpc>
                <a:spcPct val="90000"/>
              </a:lnSpc>
            </a:pPr>
            <a:endParaRPr lang="en-US" sz="2000" dirty="0">
              <a:cs typeface="Times New Roman" pitchFamily="18" charset="0"/>
            </a:endParaRPr>
          </a:p>
          <a:p>
            <a:pPr>
              <a:lnSpc>
                <a:spcPct val="90000"/>
              </a:lnSpc>
            </a:pPr>
            <a:r>
              <a:rPr lang="en-US" sz="2000" dirty="0">
                <a:cs typeface="Times New Roman" pitchFamily="18" charset="0"/>
              </a:rPr>
              <a:t>Motion Field (approximation)</a:t>
            </a:r>
          </a:p>
          <a:p>
            <a:pPr lvl="1">
              <a:lnSpc>
                <a:spcPct val="90000"/>
              </a:lnSpc>
            </a:pPr>
            <a:r>
              <a:rPr lang="en-US" sz="2000" dirty="0">
                <a:cs typeface="Times New Roman" pitchFamily="18" charset="0"/>
              </a:rPr>
              <a:t>Small motion</a:t>
            </a:r>
          </a:p>
          <a:p>
            <a:pPr lvl="1">
              <a:lnSpc>
                <a:spcPct val="90000"/>
              </a:lnSpc>
            </a:pPr>
            <a:r>
              <a:rPr lang="en-US" sz="2000" dirty="0">
                <a:cs typeface="Times New Roman" pitchFamily="18" charset="0"/>
              </a:rPr>
              <a:t>A quadratic polynomial in image coordinates (</a:t>
            </a:r>
            <a:r>
              <a:rPr lang="en-US" sz="2000" dirty="0" err="1">
                <a:cs typeface="Times New Roman" pitchFamily="18" charset="0"/>
              </a:rPr>
              <a:t>x,y,f</a:t>
            </a:r>
            <a:r>
              <a:rPr lang="en-US" sz="2000" dirty="0">
                <a:cs typeface="Times New Roman" pitchFamily="18" charset="0"/>
              </a:rPr>
              <a:t>)</a:t>
            </a:r>
            <a:r>
              <a:rPr lang="en-US" sz="2000" baseline="30000" dirty="0">
                <a:cs typeface="Times New Roman" pitchFamily="18" charset="0"/>
              </a:rPr>
              <a:t>T</a:t>
            </a:r>
          </a:p>
          <a:p>
            <a:pPr lvl="1">
              <a:lnSpc>
                <a:spcPct val="90000"/>
              </a:lnSpc>
            </a:pPr>
            <a:endParaRPr lang="en-US" sz="2000" dirty="0">
              <a:cs typeface="Times New Roman" pitchFamily="18" charset="0"/>
            </a:endParaRPr>
          </a:p>
          <a:p>
            <a:pPr>
              <a:lnSpc>
                <a:spcPct val="90000"/>
              </a:lnSpc>
            </a:pPr>
            <a:r>
              <a:rPr lang="en-US" sz="2000" dirty="0">
                <a:cs typeface="Times New Roman" pitchFamily="18" charset="0"/>
              </a:rPr>
              <a:t>Image Transformation between two frames (accurate)</a:t>
            </a:r>
          </a:p>
          <a:p>
            <a:pPr lvl="1">
              <a:lnSpc>
                <a:spcPct val="90000"/>
              </a:lnSpc>
            </a:pPr>
            <a:r>
              <a:rPr lang="en-US" sz="2000" dirty="0">
                <a:cs typeface="Times New Roman" pitchFamily="18" charset="0"/>
              </a:rPr>
              <a:t>Motion can be large</a:t>
            </a:r>
          </a:p>
          <a:p>
            <a:pPr lvl="1">
              <a:lnSpc>
                <a:spcPct val="90000"/>
              </a:lnSpc>
            </a:pPr>
            <a:r>
              <a:rPr lang="en-US" sz="2000" dirty="0" err="1">
                <a:cs typeface="Times New Roman" pitchFamily="18" charset="0"/>
              </a:rPr>
              <a:t>Homography</a:t>
            </a:r>
            <a:r>
              <a:rPr lang="en-US" sz="2000" dirty="0">
                <a:cs typeface="Times New Roman" pitchFamily="18" charset="0"/>
              </a:rPr>
              <a:t> (3x3 matrix) for all points</a:t>
            </a:r>
          </a:p>
          <a:p>
            <a:pPr lvl="1">
              <a:lnSpc>
                <a:spcPct val="90000"/>
              </a:lnSpc>
            </a:pPr>
            <a:endParaRPr lang="en-US" sz="2000" dirty="0">
              <a:cs typeface="Times New Roman" pitchFamily="18" charset="0"/>
            </a:endParaRPr>
          </a:p>
          <a:p>
            <a:pPr>
              <a:lnSpc>
                <a:spcPct val="90000"/>
              </a:lnSpc>
            </a:pPr>
            <a:r>
              <a:rPr lang="en-US" sz="2000" dirty="0">
                <a:cs typeface="Times New Roman" pitchFamily="18" charset="0"/>
              </a:rPr>
              <a:t>Image mosaicing from a rotating camera </a:t>
            </a:r>
          </a:p>
          <a:p>
            <a:pPr lvl="1">
              <a:lnSpc>
                <a:spcPct val="90000"/>
              </a:lnSpc>
            </a:pPr>
            <a:r>
              <a:rPr lang="en-US" sz="2000" dirty="0">
                <a:cs typeface="Times New Roman" pitchFamily="18" charset="0"/>
              </a:rPr>
              <a:t>360 degree panorama</a:t>
            </a:r>
          </a:p>
        </p:txBody>
      </p:sp>
      <p:graphicFrame>
        <p:nvGraphicFramePr>
          <p:cNvPr id="1044485" name="Object 5"/>
          <p:cNvGraphicFramePr>
            <a:graphicFrameLocks noChangeAspect="1"/>
          </p:cNvGraphicFramePr>
          <p:nvPr/>
        </p:nvGraphicFramePr>
        <p:xfrm>
          <a:off x="5029200" y="1600200"/>
          <a:ext cx="3892550" cy="1039813"/>
        </p:xfrm>
        <a:graphic>
          <a:graphicData uri="http://schemas.openxmlformats.org/presentationml/2006/ole">
            <mc:AlternateContent xmlns:mc="http://schemas.openxmlformats.org/markup-compatibility/2006">
              <mc:Choice xmlns:v="urn:schemas-microsoft-com:vml" Requires="v">
                <p:oleObj spid="_x0000_s992423" name="Equation" r:id="rId4" imgW="2857500" imgH="762000" progId="Equation.3">
                  <p:embed/>
                </p:oleObj>
              </mc:Choice>
              <mc:Fallback>
                <p:oleObj name="Equation" r:id="rId4" imgW="2857500" imgH="762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600200"/>
                        <a:ext cx="3892550" cy="1039813"/>
                      </a:xfrm>
                      <a:prstGeom prst="rect">
                        <a:avLst/>
                      </a:prstGeom>
                      <a:solidFill>
                        <a:srgbClr val="FFCC99"/>
                      </a:solidFill>
                    </p:spPr>
                  </p:pic>
                </p:oleObj>
              </mc:Fallback>
            </mc:AlternateContent>
          </a:graphicData>
        </a:graphic>
      </p:graphicFrame>
      <p:graphicFrame>
        <p:nvGraphicFramePr>
          <p:cNvPr id="1044486" name="Object 6"/>
          <p:cNvGraphicFramePr>
            <a:graphicFrameLocks noChangeAspect="1"/>
          </p:cNvGraphicFramePr>
          <p:nvPr/>
        </p:nvGraphicFramePr>
        <p:xfrm>
          <a:off x="6553200" y="3657600"/>
          <a:ext cx="1600200" cy="520700"/>
        </p:xfrm>
        <a:graphic>
          <a:graphicData uri="http://schemas.openxmlformats.org/presentationml/2006/ole">
            <mc:AlternateContent xmlns:mc="http://schemas.openxmlformats.org/markup-compatibility/2006">
              <mc:Choice xmlns:v="urn:schemas-microsoft-com:vml" Requires="v">
                <p:oleObj spid="_x0000_s992424" name="Equation" r:id="rId6" imgW="507780" imgH="165028" progId="Equation.3">
                  <p:embed/>
                </p:oleObj>
              </mc:Choice>
              <mc:Fallback>
                <p:oleObj name="Equation" r:id="rId6" imgW="507780" imgH="16502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657600"/>
                        <a:ext cx="1600200" cy="520700"/>
                      </a:xfrm>
                      <a:prstGeom prst="rect">
                        <a:avLst/>
                      </a:prstGeom>
                      <a:solidFill>
                        <a:srgbClr val="FFCC99"/>
                      </a:solidFill>
                    </p:spPr>
                  </p:pic>
                </p:oleObj>
              </mc:Fallback>
            </mc:AlternateContent>
          </a:graphicData>
        </a:graphic>
      </p:graphicFrame>
      <p:graphicFrame>
        <p:nvGraphicFramePr>
          <p:cNvPr id="1044487" name="Object 7"/>
          <p:cNvGraphicFramePr>
            <a:graphicFrameLocks noChangeAspect="1"/>
          </p:cNvGraphicFramePr>
          <p:nvPr/>
        </p:nvGraphicFramePr>
        <p:xfrm>
          <a:off x="7543800" y="4495800"/>
          <a:ext cx="914400" cy="674688"/>
        </p:xfrm>
        <a:graphic>
          <a:graphicData uri="http://schemas.openxmlformats.org/presentationml/2006/ole">
            <mc:AlternateContent xmlns:mc="http://schemas.openxmlformats.org/markup-compatibility/2006">
              <mc:Choice xmlns:v="urn:schemas-microsoft-com:vml" Requires="v">
                <p:oleObj spid="_x0000_s992425" name="Equation" r:id="rId8" imgW="533169" imgH="393529" progId="Equation.3">
                  <p:embed/>
                </p:oleObj>
              </mc:Choice>
              <mc:Fallback>
                <p:oleObj name="Equation" r:id="rId8" imgW="533169"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495800"/>
                        <a:ext cx="914400" cy="674688"/>
                      </a:xfrm>
                      <a:prstGeom prst="rect">
                        <a:avLst/>
                      </a:prstGeom>
                      <a:solidFill>
                        <a:srgbClr val="FF00FF"/>
                      </a:solidFill>
                    </p:spPr>
                  </p:pic>
                </p:oleObj>
              </mc:Fallback>
            </mc:AlternateContent>
          </a:graphicData>
        </a:graphic>
      </p:graphicFrame>
      <p:sp>
        <p:nvSpPr>
          <p:cNvPr id="1044488" name="AutoShape 8"/>
          <p:cNvSpPr>
            <a:spLocks noChangeArrowheads="1"/>
          </p:cNvSpPr>
          <p:nvPr/>
        </p:nvSpPr>
        <p:spPr bwMode="auto">
          <a:xfrm>
            <a:off x="7086600" y="4267200"/>
            <a:ext cx="304800" cy="1066800"/>
          </a:xfrm>
          <a:prstGeom prst="downArrow">
            <a:avLst>
              <a:gd name="adj1" fmla="val 50000"/>
              <a:gd name="adj2" fmla="val 8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44489" name="Object 9"/>
          <p:cNvGraphicFramePr>
            <a:graphicFrameLocks noChangeAspect="1"/>
          </p:cNvGraphicFramePr>
          <p:nvPr/>
        </p:nvGraphicFramePr>
        <p:xfrm>
          <a:off x="6572250" y="5427663"/>
          <a:ext cx="1560513" cy="639762"/>
        </p:xfrm>
        <a:graphic>
          <a:graphicData uri="http://schemas.openxmlformats.org/presentationml/2006/ole">
            <mc:AlternateContent xmlns:mc="http://schemas.openxmlformats.org/markup-compatibility/2006">
              <mc:Choice xmlns:v="urn:schemas-microsoft-com:vml" Requires="v">
                <p:oleObj spid="_x0000_s992426" name="Equation" r:id="rId10" imgW="494870" imgH="203024" progId="Equation.3">
                  <p:embed/>
                </p:oleObj>
              </mc:Choice>
              <mc:Fallback>
                <p:oleObj name="Equation" r:id="rId10" imgW="49487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2250" y="5427663"/>
                        <a:ext cx="1560513" cy="639762"/>
                      </a:xfrm>
                      <a:prstGeom prst="rect">
                        <a:avLst/>
                      </a:prstGeom>
                      <a:solidFill>
                        <a:srgbClr val="FFCC99"/>
                      </a:solidFill>
                    </p:spPr>
                  </p:pic>
                </p:oleObj>
              </mc:Fallback>
            </mc:AlternateContent>
          </a:graphicData>
        </a:graphic>
      </p:graphicFrame>
      <p:graphicFrame>
        <p:nvGraphicFramePr>
          <p:cNvPr id="1044490" name="Object 10"/>
          <p:cNvGraphicFramePr>
            <a:graphicFrameLocks noChangeAspect="1"/>
          </p:cNvGraphicFramePr>
          <p:nvPr/>
        </p:nvGraphicFramePr>
        <p:xfrm>
          <a:off x="6053138" y="4495800"/>
          <a:ext cx="1001712" cy="674688"/>
        </p:xfrm>
        <a:graphic>
          <a:graphicData uri="http://schemas.openxmlformats.org/presentationml/2006/ole">
            <mc:AlternateContent xmlns:mc="http://schemas.openxmlformats.org/markup-compatibility/2006">
              <mc:Choice xmlns:v="urn:schemas-microsoft-com:vml" Requires="v">
                <p:oleObj spid="_x0000_s992427" name="Equation" r:id="rId12" imgW="583947" imgH="393529" progId="Equation.3">
                  <p:embed/>
                </p:oleObj>
              </mc:Choice>
              <mc:Fallback>
                <p:oleObj name="Equation" r:id="rId12" imgW="583947"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53138" y="4495800"/>
                        <a:ext cx="1001712" cy="674688"/>
                      </a:xfrm>
                      <a:prstGeom prst="rect">
                        <a:avLst/>
                      </a:prstGeom>
                      <a:solidFill>
                        <a:srgbClr val="FF00FF"/>
                      </a:solidFill>
                    </p:spPr>
                  </p:pic>
                </p:oleObj>
              </mc:Fallback>
            </mc:AlternateContent>
          </a:graphicData>
        </a:graphic>
      </p:graphicFrame>
    </p:spTree>
    <p:extLst>
      <p:ext uri="{BB962C8B-B14F-4D97-AF65-F5344CB8AC3E}">
        <p14:creationId xmlns:p14="http://schemas.microsoft.com/office/powerpoint/2010/main" val="1930232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xfrm>
            <a:off x="3581400" y="285750"/>
            <a:ext cx="5524500" cy="609600"/>
          </a:xfrm>
        </p:spPr>
        <p:txBody>
          <a:bodyPr/>
          <a:lstStyle/>
          <a:p>
            <a:r>
              <a:rPr lang="en-US" dirty="0"/>
              <a:t>Special Case 3: Moving Plane</a:t>
            </a:r>
          </a:p>
        </p:txBody>
      </p:sp>
      <p:sp>
        <p:nvSpPr>
          <p:cNvPr id="1046531" name="Rectangle 3"/>
          <p:cNvSpPr>
            <a:spLocks noGrp="1" noChangeArrowheads="1"/>
          </p:cNvSpPr>
          <p:nvPr>
            <p:ph type="body" idx="1"/>
          </p:nvPr>
        </p:nvSpPr>
        <p:spPr>
          <a:xfrm>
            <a:off x="152400" y="914400"/>
            <a:ext cx="6019800" cy="5181600"/>
          </a:xfrm>
          <a:noFill/>
          <a:ln/>
        </p:spPr>
        <p:txBody>
          <a:bodyPr/>
          <a:lstStyle/>
          <a:p>
            <a:pPr>
              <a:lnSpc>
                <a:spcPct val="90000"/>
              </a:lnSpc>
            </a:pPr>
            <a:r>
              <a:rPr lang="en-US" sz="1800" dirty="0">
                <a:cs typeface="Times New Roman" pitchFamily="18" charset="0"/>
              </a:rPr>
              <a:t>Planes are common in the man-made world</a:t>
            </a:r>
          </a:p>
          <a:p>
            <a:pPr>
              <a:lnSpc>
                <a:spcPct val="90000"/>
              </a:lnSpc>
            </a:pPr>
            <a:endParaRPr lang="en-US" sz="1800" dirty="0">
              <a:cs typeface="Times New Roman" pitchFamily="18" charset="0"/>
            </a:endParaRPr>
          </a:p>
          <a:p>
            <a:pPr>
              <a:lnSpc>
                <a:spcPct val="90000"/>
              </a:lnSpc>
            </a:pPr>
            <a:r>
              <a:rPr lang="en-US" sz="1800" dirty="0">
                <a:cs typeface="Times New Roman" pitchFamily="18" charset="0"/>
              </a:rPr>
              <a:t>Motion Field (approximation)</a:t>
            </a:r>
          </a:p>
          <a:p>
            <a:pPr lvl="1">
              <a:lnSpc>
                <a:spcPct val="90000"/>
              </a:lnSpc>
            </a:pPr>
            <a:r>
              <a:rPr lang="en-US" sz="1800" dirty="0">
                <a:cs typeface="Times New Roman" pitchFamily="18" charset="0"/>
              </a:rPr>
              <a:t>Given small motion</a:t>
            </a: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a:p>
            <a:pPr lvl="1">
              <a:lnSpc>
                <a:spcPct val="90000"/>
              </a:lnSpc>
            </a:pPr>
            <a:r>
              <a:rPr lang="en-US" sz="1800" dirty="0">
                <a:cs typeface="Times New Roman" pitchFamily="18" charset="0"/>
              </a:rPr>
              <a:t>a quadratic polynomial in image</a:t>
            </a: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a:p>
            <a:pPr>
              <a:lnSpc>
                <a:spcPct val="90000"/>
              </a:lnSpc>
            </a:pPr>
            <a:r>
              <a:rPr lang="en-US" sz="1800" dirty="0">
                <a:cs typeface="Times New Roman" pitchFamily="18" charset="0"/>
              </a:rPr>
              <a:t>Image Transformation between two frames (accurate)</a:t>
            </a:r>
          </a:p>
          <a:p>
            <a:pPr lvl="1">
              <a:lnSpc>
                <a:spcPct val="90000"/>
              </a:lnSpc>
            </a:pPr>
            <a:r>
              <a:rPr lang="en-US" sz="1800" dirty="0">
                <a:cs typeface="Times New Roman" pitchFamily="18" charset="0"/>
              </a:rPr>
              <a:t>Any amount of motion (arbitrary)</a:t>
            </a:r>
          </a:p>
          <a:p>
            <a:pPr lvl="1">
              <a:lnSpc>
                <a:spcPct val="90000"/>
              </a:lnSpc>
            </a:pPr>
            <a:r>
              <a:rPr lang="en-US" sz="1800" dirty="0" err="1">
                <a:cs typeface="Times New Roman" pitchFamily="18" charset="0"/>
              </a:rPr>
              <a:t>Homography</a:t>
            </a:r>
            <a:r>
              <a:rPr lang="en-US" sz="1800" dirty="0">
                <a:cs typeface="Times New Roman" pitchFamily="18" charset="0"/>
              </a:rPr>
              <a:t> (3x3 matrix) for all points</a:t>
            </a:r>
          </a:p>
          <a:p>
            <a:pPr lvl="1">
              <a:lnSpc>
                <a:spcPct val="90000"/>
              </a:lnSpc>
            </a:pPr>
            <a:r>
              <a:rPr lang="en-US" sz="1800" dirty="0">
                <a:cs typeface="Times New Roman" pitchFamily="18" charset="0"/>
              </a:rPr>
              <a:t>See Topic 5 Camera Models</a:t>
            </a:r>
          </a:p>
          <a:p>
            <a:pPr lvl="1">
              <a:lnSpc>
                <a:spcPct val="90000"/>
              </a:lnSpc>
            </a:pPr>
            <a:endParaRPr lang="en-US" sz="1800" dirty="0">
              <a:cs typeface="Times New Roman" pitchFamily="18" charset="0"/>
            </a:endParaRPr>
          </a:p>
          <a:p>
            <a:pPr>
              <a:lnSpc>
                <a:spcPct val="90000"/>
              </a:lnSpc>
            </a:pPr>
            <a:r>
              <a:rPr lang="en-US" sz="1800" dirty="0">
                <a:cs typeface="Times New Roman" pitchFamily="18" charset="0"/>
              </a:rPr>
              <a:t>Image Mosaicing for a planar scene</a:t>
            </a:r>
          </a:p>
          <a:p>
            <a:pPr lvl="1">
              <a:lnSpc>
                <a:spcPct val="90000"/>
              </a:lnSpc>
            </a:pPr>
            <a:r>
              <a:rPr lang="en-US" sz="1800" dirty="0">
                <a:cs typeface="Times New Roman" pitchFamily="18" charset="0"/>
              </a:rPr>
              <a:t>Aerial image sequence</a:t>
            </a:r>
          </a:p>
          <a:p>
            <a:pPr lvl="1">
              <a:lnSpc>
                <a:spcPct val="90000"/>
              </a:lnSpc>
            </a:pPr>
            <a:r>
              <a:rPr lang="en-US" sz="1800" dirty="0">
                <a:cs typeface="Times New Roman" pitchFamily="18" charset="0"/>
              </a:rPr>
              <a:t>Video of blackboard</a:t>
            </a:r>
          </a:p>
        </p:txBody>
      </p:sp>
      <p:graphicFrame>
        <p:nvGraphicFramePr>
          <p:cNvPr id="1110016" name="Object 0"/>
          <p:cNvGraphicFramePr>
            <a:graphicFrameLocks noChangeAspect="1"/>
          </p:cNvGraphicFramePr>
          <p:nvPr/>
        </p:nvGraphicFramePr>
        <p:xfrm>
          <a:off x="5715000" y="1066800"/>
          <a:ext cx="2165350" cy="625475"/>
        </p:xfrm>
        <a:graphic>
          <a:graphicData uri="http://schemas.openxmlformats.org/presentationml/2006/ole">
            <mc:AlternateContent xmlns:mc="http://schemas.openxmlformats.org/markup-compatibility/2006">
              <mc:Choice xmlns:v="urn:schemas-microsoft-com:vml" Requires="v">
                <p:oleObj spid="_x0000_s993416" name="Equation" r:id="rId4" imgW="1536033" imgH="444307" progId="Equation.3">
                  <p:embed/>
                </p:oleObj>
              </mc:Choice>
              <mc:Fallback>
                <p:oleObj name="Equation" r:id="rId4" imgW="1536033"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066800"/>
                        <a:ext cx="2165350" cy="62547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10017" name="Object 1"/>
          <p:cNvGraphicFramePr>
            <a:graphicFrameLocks noChangeAspect="1"/>
          </p:cNvGraphicFramePr>
          <p:nvPr/>
        </p:nvGraphicFramePr>
        <p:xfrm>
          <a:off x="3733800" y="1219200"/>
          <a:ext cx="806450" cy="339725"/>
        </p:xfrm>
        <a:graphic>
          <a:graphicData uri="http://schemas.openxmlformats.org/presentationml/2006/ole">
            <mc:AlternateContent xmlns:mc="http://schemas.openxmlformats.org/markup-compatibility/2006">
              <mc:Choice xmlns:v="urn:schemas-microsoft-com:vml" Requires="v">
                <p:oleObj spid="_x0000_s993417" name="Equation" r:id="rId6" imgW="571252" imgH="241195" progId="Equation.3">
                  <p:embed/>
                </p:oleObj>
              </mc:Choice>
              <mc:Fallback>
                <p:oleObj name="Equation" r:id="rId6" imgW="571252"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1219200"/>
                        <a:ext cx="806450" cy="339725"/>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46534" name="AutoShape 6"/>
          <p:cNvSpPr>
            <a:spLocks noChangeArrowheads="1"/>
          </p:cNvSpPr>
          <p:nvPr/>
        </p:nvSpPr>
        <p:spPr bwMode="auto">
          <a:xfrm>
            <a:off x="4800600" y="1295400"/>
            <a:ext cx="762000" cy="228600"/>
          </a:xfrm>
          <a:prstGeom prst="rightArrow">
            <a:avLst>
              <a:gd name="adj1" fmla="val 50000"/>
              <a:gd name="adj2" fmla="val 8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110018" name="Object 2"/>
          <p:cNvGraphicFramePr>
            <a:graphicFrameLocks noChangeAspect="1"/>
          </p:cNvGraphicFramePr>
          <p:nvPr/>
        </p:nvGraphicFramePr>
        <p:xfrm>
          <a:off x="3381375" y="1981200"/>
          <a:ext cx="5762625" cy="1001713"/>
        </p:xfrm>
        <a:graphic>
          <a:graphicData uri="http://schemas.openxmlformats.org/presentationml/2006/ole">
            <mc:AlternateContent xmlns:mc="http://schemas.openxmlformats.org/markup-compatibility/2006">
              <mc:Choice xmlns:v="urn:schemas-microsoft-com:vml" Requires="v">
                <p:oleObj spid="_x0000_s993418" name="Equation" r:id="rId8" imgW="4394200" imgH="762000" progId="Equation.3">
                  <p:embed/>
                </p:oleObj>
              </mc:Choice>
              <mc:Fallback>
                <p:oleObj name="Equation" r:id="rId8" imgW="4394200" imgH="762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1375" y="1981200"/>
                        <a:ext cx="5762625" cy="1001713"/>
                      </a:xfrm>
                      <a:prstGeom prst="rect">
                        <a:avLst/>
                      </a:prstGeom>
                      <a:solidFill>
                        <a:srgbClr val="FF00FF"/>
                      </a:solidFill>
                    </p:spPr>
                  </p:pic>
                </p:oleObj>
              </mc:Fallback>
            </mc:AlternateContent>
          </a:graphicData>
        </a:graphic>
      </p:graphicFrame>
      <p:sp>
        <p:nvSpPr>
          <p:cNvPr id="1046536" name="AutoShape 8"/>
          <p:cNvSpPr>
            <a:spLocks noChangeArrowheads="1"/>
          </p:cNvSpPr>
          <p:nvPr/>
        </p:nvSpPr>
        <p:spPr bwMode="auto">
          <a:xfrm>
            <a:off x="6248400" y="3048000"/>
            <a:ext cx="304800" cy="38100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110019" name="Object 3"/>
          <p:cNvGraphicFramePr>
            <a:graphicFrameLocks noChangeAspect="1"/>
          </p:cNvGraphicFramePr>
          <p:nvPr/>
        </p:nvGraphicFramePr>
        <p:xfrm>
          <a:off x="5638800" y="4724400"/>
          <a:ext cx="1600200" cy="657225"/>
        </p:xfrm>
        <a:graphic>
          <a:graphicData uri="http://schemas.openxmlformats.org/presentationml/2006/ole">
            <mc:AlternateContent xmlns:mc="http://schemas.openxmlformats.org/markup-compatibility/2006">
              <mc:Choice xmlns:v="urn:schemas-microsoft-com:vml" Requires="v">
                <p:oleObj spid="_x0000_s993419" name="Equation" r:id="rId10" imgW="494870" imgH="203024" progId="Equation.3">
                  <p:embed/>
                </p:oleObj>
              </mc:Choice>
              <mc:Fallback>
                <p:oleObj name="Equation" r:id="rId10" imgW="494870"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4724400"/>
                        <a:ext cx="1600200" cy="657225"/>
                      </a:xfrm>
                      <a:prstGeom prst="rect">
                        <a:avLst/>
                      </a:prstGeom>
                      <a:solidFill>
                        <a:srgbClr val="FFCC99"/>
                      </a:solidFill>
                    </p:spPr>
                  </p:pic>
                </p:oleObj>
              </mc:Fallback>
            </mc:AlternateContent>
          </a:graphicData>
        </a:graphic>
      </p:graphicFrame>
      <p:sp>
        <p:nvSpPr>
          <p:cNvPr id="1046538" name="Rectangle 10"/>
          <p:cNvSpPr>
            <a:spLocks noChangeArrowheads="1"/>
          </p:cNvSpPr>
          <p:nvPr/>
        </p:nvSpPr>
        <p:spPr bwMode="auto">
          <a:xfrm>
            <a:off x="3048000" y="3505200"/>
            <a:ext cx="5867400" cy="609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46539" name="Text Box 11"/>
          <p:cNvSpPr txBox="1">
            <a:spLocks noChangeArrowheads="1"/>
          </p:cNvSpPr>
          <p:nvPr/>
        </p:nvSpPr>
        <p:spPr bwMode="auto">
          <a:xfrm>
            <a:off x="3124200" y="3657600"/>
            <a:ext cx="5791200" cy="366713"/>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t>Only has 8 independent parameters (write it out!)</a:t>
            </a:r>
          </a:p>
        </p:txBody>
      </p:sp>
    </p:spTree>
    <p:extLst>
      <p:ext uri="{BB962C8B-B14F-4D97-AF65-F5344CB8AC3E}">
        <p14:creationId xmlns:p14="http://schemas.microsoft.com/office/powerpoint/2010/main" val="1583444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4038600" y="285750"/>
            <a:ext cx="5067300" cy="609600"/>
          </a:xfrm>
        </p:spPr>
        <p:txBody>
          <a:bodyPr/>
          <a:lstStyle/>
          <a:p>
            <a:r>
              <a:rPr lang="en-US" dirty="0"/>
              <a:t>Special Cases: A Summary</a:t>
            </a:r>
          </a:p>
        </p:txBody>
      </p:sp>
      <p:sp>
        <p:nvSpPr>
          <p:cNvPr id="1072131" name="Rectangle 3"/>
          <p:cNvSpPr>
            <a:spLocks noGrp="1" noChangeArrowheads="1"/>
          </p:cNvSpPr>
          <p:nvPr>
            <p:ph type="body" idx="1"/>
          </p:nvPr>
        </p:nvSpPr>
        <p:spPr>
          <a:xfrm>
            <a:off x="609600" y="1219200"/>
            <a:ext cx="7848600" cy="5181600"/>
          </a:xfrm>
          <a:noFill/>
          <a:ln/>
        </p:spPr>
        <p:txBody>
          <a:bodyPr/>
          <a:lstStyle/>
          <a:p>
            <a:r>
              <a:rPr lang="en-US" dirty="0">
                <a:cs typeface="Times New Roman" pitchFamily="18" charset="0"/>
              </a:rPr>
              <a:t>Pure Translation</a:t>
            </a:r>
          </a:p>
          <a:p>
            <a:pPr lvl="1"/>
            <a:r>
              <a:rPr lang="en-US" dirty="0">
                <a:cs typeface="Times New Roman" pitchFamily="18" charset="0"/>
              </a:rPr>
              <a:t>Vanishing point and FOE (focus of expansion)</a:t>
            </a:r>
          </a:p>
          <a:p>
            <a:pPr lvl="1"/>
            <a:r>
              <a:rPr lang="en-US" dirty="0">
                <a:cs typeface="Times New Roman" pitchFamily="18" charset="0"/>
              </a:rPr>
              <a:t>Only translation contributes to depth estimation</a:t>
            </a:r>
          </a:p>
          <a:p>
            <a:r>
              <a:rPr lang="en-US" dirty="0">
                <a:cs typeface="Times New Roman" pitchFamily="18" charset="0"/>
              </a:rPr>
              <a:t>Pure Rotation</a:t>
            </a:r>
          </a:p>
          <a:p>
            <a:pPr lvl="1"/>
            <a:r>
              <a:rPr lang="en-US" dirty="0">
                <a:cs typeface="Times New Roman" pitchFamily="18" charset="0"/>
              </a:rPr>
              <a:t>Does not carry 3D information</a:t>
            </a:r>
          </a:p>
          <a:p>
            <a:pPr lvl="1"/>
            <a:r>
              <a:rPr lang="en-US" dirty="0">
                <a:cs typeface="Times New Roman" pitchFamily="18" charset="0"/>
              </a:rPr>
              <a:t>Motion field: a quadratic polynomial in image, or </a:t>
            </a:r>
          </a:p>
          <a:p>
            <a:pPr lvl="1"/>
            <a:r>
              <a:rPr lang="en-US" dirty="0">
                <a:cs typeface="Times New Roman" pitchFamily="18" charset="0"/>
              </a:rPr>
              <a:t>Transform: </a:t>
            </a:r>
            <a:r>
              <a:rPr lang="en-US" dirty="0" err="1">
                <a:cs typeface="Times New Roman" pitchFamily="18" charset="0"/>
              </a:rPr>
              <a:t>Homography</a:t>
            </a:r>
            <a:r>
              <a:rPr lang="en-US" dirty="0">
                <a:cs typeface="Times New Roman" pitchFamily="18" charset="0"/>
              </a:rPr>
              <a:t> (3x3 matrix R) for all points</a:t>
            </a:r>
          </a:p>
          <a:p>
            <a:pPr lvl="1"/>
            <a:r>
              <a:rPr lang="en-US" dirty="0">
                <a:cs typeface="Times New Roman" pitchFamily="18" charset="0"/>
              </a:rPr>
              <a:t>Image mosaicing from a rotating camera</a:t>
            </a:r>
          </a:p>
          <a:p>
            <a:r>
              <a:rPr lang="en-US" dirty="0">
                <a:cs typeface="Times New Roman" pitchFamily="18" charset="0"/>
              </a:rPr>
              <a:t>Moving Plane</a:t>
            </a:r>
          </a:p>
          <a:p>
            <a:pPr lvl="1"/>
            <a:r>
              <a:rPr lang="en-US" dirty="0">
                <a:cs typeface="Times New Roman" pitchFamily="18" charset="0"/>
              </a:rPr>
              <a:t>Motion field is a quadratic polynomial in image, or</a:t>
            </a:r>
          </a:p>
          <a:p>
            <a:pPr lvl="1"/>
            <a:r>
              <a:rPr lang="en-US" dirty="0">
                <a:cs typeface="Times New Roman" pitchFamily="18" charset="0"/>
              </a:rPr>
              <a:t>Transform: </a:t>
            </a:r>
            <a:r>
              <a:rPr lang="en-US" dirty="0" err="1">
                <a:cs typeface="Times New Roman" pitchFamily="18" charset="0"/>
              </a:rPr>
              <a:t>Homography</a:t>
            </a:r>
            <a:r>
              <a:rPr lang="en-US" dirty="0">
                <a:cs typeface="Times New Roman" pitchFamily="18" charset="0"/>
              </a:rPr>
              <a:t> (3x3 matrix A) for all points</a:t>
            </a:r>
          </a:p>
          <a:p>
            <a:pPr lvl="1"/>
            <a:r>
              <a:rPr lang="en-US" dirty="0">
                <a:cs typeface="Times New Roman" pitchFamily="18" charset="0"/>
              </a:rPr>
              <a:t>Image mosaicing for a planar scene</a:t>
            </a:r>
          </a:p>
        </p:txBody>
      </p:sp>
    </p:spTree>
    <p:extLst>
      <p:ext uri="{BB962C8B-B14F-4D97-AF65-F5344CB8AC3E}">
        <p14:creationId xmlns:p14="http://schemas.microsoft.com/office/powerpoint/2010/main" val="3794603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a:xfrm>
            <a:off x="4038600" y="285750"/>
            <a:ext cx="5067300" cy="609600"/>
          </a:xfrm>
        </p:spPr>
        <p:txBody>
          <a:bodyPr/>
          <a:lstStyle/>
          <a:p>
            <a:r>
              <a:rPr lang="en-US" dirty="0"/>
              <a:t>Motion Parallax </a:t>
            </a:r>
            <a:r>
              <a:rPr lang="en-US" dirty="0">
                <a:solidFill>
                  <a:srgbClr val="FF0000"/>
                </a:solidFill>
              </a:rPr>
              <a:t>(optional)</a:t>
            </a:r>
          </a:p>
        </p:txBody>
      </p:sp>
      <p:sp>
        <p:nvSpPr>
          <p:cNvPr id="105062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2000" dirty="0">
                <a:cs typeface="Times New Roman" pitchFamily="18" charset="0"/>
              </a:rPr>
              <a:t>[Observation 1]  The relative motion field of two instantaneously coincident points</a:t>
            </a:r>
          </a:p>
          <a:p>
            <a:pPr lvl="1">
              <a:lnSpc>
                <a:spcPct val="90000"/>
              </a:lnSpc>
            </a:pPr>
            <a:r>
              <a:rPr lang="en-US" sz="2000" dirty="0">
                <a:cs typeface="Times New Roman" pitchFamily="18" charset="0"/>
              </a:rPr>
              <a:t>Does not depend on the rotational component of motion</a:t>
            </a:r>
          </a:p>
          <a:p>
            <a:pPr lvl="1">
              <a:lnSpc>
                <a:spcPct val="90000"/>
              </a:lnSpc>
            </a:pPr>
            <a:r>
              <a:rPr lang="en-US" sz="2000" dirty="0">
                <a:cs typeface="Times New Roman" pitchFamily="18" charset="0"/>
              </a:rPr>
              <a:t>Points towards (away from) the vanishing point of the translation direction</a:t>
            </a:r>
          </a:p>
          <a:p>
            <a:pPr lvl="1">
              <a:lnSpc>
                <a:spcPct val="90000"/>
              </a:lnSpc>
            </a:pPr>
            <a:endParaRPr lang="en-US" sz="2000" dirty="0">
              <a:cs typeface="Times New Roman" pitchFamily="18" charset="0"/>
            </a:endParaRPr>
          </a:p>
          <a:p>
            <a:pPr>
              <a:lnSpc>
                <a:spcPct val="90000"/>
              </a:lnSpc>
            </a:pPr>
            <a:r>
              <a:rPr lang="en-US" sz="2000" dirty="0">
                <a:cs typeface="Times New Roman" pitchFamily="18" charset="0"/>
              </a:rPr>
              <a:t>[Observation 2] The motion field of two frames after rotation compensation </a:t>
            </a:r>
          </a:p>
          <a:p>
            <a:pPr lvl="1">
              <a:lnSpc>
                <a:spcPct val="90000"/>
              </a:lnSpc>
            </a:pPr>
            <a:r>
              <a:rPr lang="en-US" sz="2000" dirty="0">
                <a:cs typeface="Times New Roman" pitchFamily="18" charset="0"/>
              </a:rPr>
              <a:t>only includes the translation component </a:t>
            </a:r>
          </a:p>
          <a:p>
            <a:pPr lvl="1">
              <a:lnSpc>
                <a:spcPct val="90000"/>
              </a:lnSpc>
            </a:pPr>
            <a:r>
              <a:rPr lang="en-US" sz="2000" dirty="0">
                <a:cs typeface="Times New Roman" pitchFamily="18" charset="0"/>
              </a:rPr>
              <a:t>points towards (away from) the vanishing point p0 ( the </a:t>
            </a:r>
            <a:r>
              <a:rPr lang="en-US" sz="2000" dirty="0">
                <a:solidFill>
                  <a:srgbClr val="D82204"/>
                </a:solidFill>
                <a:cs typeface="Times New Roman" pitchFamily="18" charset="0"/>
              </a:rPr>
              <a:t>instantaneous </a:t>
            </a:r>
            <a:r>
              <a:rPr lang="en-US" sz="2000" dirty="0" err="1">
                <a:solidFill>
                  <a:srgbClr val="D82204"/>
                </a:solidFill>
                <a:cs typeface="Times New Roman" pitchFamily="18" charset="0"/>
              </a:rPr>
              <a:t>epipole</a:t>
            </a:r>
            <a:r>
              <a:rPr lang="en-US" sz="2000" dirty="0">
                <a:cs typeface="Times New Roman" pitchFamily="18" charset="0"/>
              </a:rPr>
              <a:t>)</a:t>
            </a:r>
          </a:p>
          <a:p>
            <a:pPr lvl="1">
              <a:lnSpc>
                <a:spcPct val="90000"/>
              </a:lnSpc>
            </a:pPr>
            <a:r>
              <a:rPr lang="en-US" sz="2000" dirty="0">
                <a:cs typeface="Times New Roman" pitchFamily="18" charset="0"/>
              </a:rPr>
              <a:t>the length of each motion vector is inversely proportional to the depth, and also proportional to the distance from point p to the vanishing point p0 of the translation direction</a:t>
            </a:r>
          </a:p>
          <a:p>
            <a:pPr lvl="1">
              <a:lnSpc>
                <a:spcPct val="90000"/>
              </a:lnSpc>
            </a:pPr>
            <a:r>
              <a:rPr lang="en-US" sz="2000" dirty="0">
                <a:solidFill>
                  <a:srgbClr val="D82204"/>
                </a:solidFill>
                <a:cs typeface="Times New Roman" pitchFamily="18" charset="0"/>
              </a:rPr>
              <a:t>Question: how to remove rotation?</a:t>
            </a:r>
            <a:r>
              <a:rPr lang="en-US" sz="2000" dirty="0">
                <a:cs typeface="Times New Roman" pitchFamily="18" charset="0"/>
              </a:rPr>
              <a:t> </a:t>
            </a:r>
          </a:p>
          <a:p>
            <a:pPr lvl="2">
              <a:lnSpc>
                <a:spcPct val="90000"/>
              </a:lnSpc>
            </a:pPr>
            <a:r>
              <a:rPr lang="en-US" sz="1800" dirty="0">
                <a:cs typeface="Times New Roman" pitchFamily="18" charset="0"/>
              </a:rPr>
              <a:t>Active vision : rotation known approximately?</a:t>
            </a:r>
          </a:p>
          <a:p>
            <a:pPr lvl="1">
              <a:lnSpc>
                <a:spcPct val="90000"/>
              </a:lnSpc>
            </a:pPr>
            <a:endParaRPr lang="en-US" sz="2000" dirty="0">
              <a:cs typeface="Times New Roman" pitchFamily="18" charset="0"/>
            </a:endParaRPr>
          </a:p>
          <a:p>
            <a:pPr lvl="1">
              <a:lnSpc>
                <a:spcPct val="90000"/>
              </a:lnSpc>
            </a:pPr>
            <a:endParaRPr lang="en-US" sz="2000" dirty="0">
              <a:cs typeface="Times New Roman" pitchFamily="18" charset="0"/>
            </a:endParaRPr>
          </a:p>
        </p:txBody>
      </p:sp>
    </p:spTree>
    <p:extLst>
      <p:ext uri="{BB962C8B-B14F-4D97-AF65-F5344CB8AC3E}">
        <p14:creationId xmlns:p14="http://schemas.microsoft.com/office/powerpoint/2010/main" val="2690578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4038600" y="285750"/>
            <a:ext cx="5067300" cy="609600"/>
          </a:xfrm>
        </p:spPr>
        <p:txBody>
          <a:bodyPr/>
          <a:lstStyle/>
          <a:p>
            <a:r>
              <a:rPr lang="en-US" dirty="0"/>
              <a:t>Motion Parallax </a:t>
            </a:r>
            <a:r>
              <a:rPr lang="en-US" dirty="0">
                <a:solidFill>
                  <a:srgbClr val="FF0000"/>
                </a:solidFill>
              </a:rPr>
              <a:t>(optional)</a:t>
            </a:r>
            <a:endParaRPr lang="en-US" dirty="0"/>
          </a:p>
        </p:txBody>
      </p:sp>
      <p:sp>
        <p:nvSpPr>
          <p:cNvPr id="1074179" name="Rectangle 3"/>
          <p:cNvSpPr>
            <a:spLocks noGrp="1" noChangeArrowheads="1"/>
          </p:cNvSpPr>
          <p:nvPr>
            <p:ph type="body" idx="1"/>
          </p:nvPr>
        </p:nvSpPr>
        <p:spPr>
          <a:xfrm>
            <a:off x="609600" y="1524000"/>
            <a:ext cx="7848600" cy="1981200"/>
          </a:xfrm>
          <a:noFill/>
          <a:ln/>
        </p:spPr>
        <p:txBody>
          <a:bodyPr/>
          <a:lstStyle/>
          <a:p>
            <a:pPr>
              <a:lnSpc>
                <a:spcPct val="90000"/>
              </a:lnSpc>
            </a:pPr>
            <a:endParaRPr lang="en-US" sz="2000">
              <a:cs typeface="Times New Roman" pitchFamily="18" charset="0"/>
            </a:endParaRPr>
          </a:p>
          <a:p>
            <a:pPr>
              <a:lnSpc>
                <a:spcPct val="90000"/>
              </a:lnSpc>
            </a:pPr>
            <a:r>
              <a:rPr lang="en-US" sz="2000">
                <a:cs typeface="Times New Roman" pitchFamily="18" charset="0"/>
              </a:rPr>
              <a:t>[Observation 1]  The relative motion field of two instantaneously coincident points</a:t>
            </a:r>
          </a:p>
          <a:p>
            <a:pPr lvl="1">
              <a:lnSpc>
                <a:spcPct val="90000"/>
              </a:lnSpc>
            </a:pPr>
            <a:r>
              <a:rPr lang="en-US" sz="2000">
                <a:cs typeface="Times New Roman" pitchFamily="18" charset="0"/>
              </a:rPr>
              <a:t>Does not depend on the rotational component of motion</a:t>
            </a:r>
          </a:p>
          <a:p>
            <a:pPr lvl="1">
              <a:lnSpc>
                <a:spcPct val="90000"/>
              </a:lnSpc>
            </a:pPr>
            <a:r>
              <a:rPr lang="en-US" sz="2000">
                <a:cs typeface="Times New Roman" pitchFamily="18" charset="0"/>
              </a:rPr>
              <a:t>Points towards (away from) the vanishing point of the translation direction (the instantaneous epipole)</a:t>
            </a:r>
          </a:p>
          <a:p>
            <a:pPr lvl="1">
              <a:lnSpc>
                <a:spcPct val="90000"/>
              </a:lnSpc>
            </a:pPr>
            <a:endParaRPr lang="en-US" sz="2000">
              <a:cs typeface="Times New Roman" pitchFamily="18" charset="0"/>
            </a:endParaRPr>
          </a:p>
        </p:txBody>
      </p:sp>
      <p:sp>
        <p:nvSpPr>
          <p:cNvPr id="1074188" name="Text Box 12"/>
          <p:cNvSpPr txBox="1">
            <a:spLocks noChangeArrowheads="1"/>
          </p:cNvSpPr>
          <p:nvPr/>
        </p:nvSpPr>
        <p:spPr bwMode="auto">
          <a:xfrm>
            <a:off x="457200" y="3657600"/>
            <a:ext cx="3352800" cy="92333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At instant t, three pairs of points happen to be coincident</a:t>
            </a:r>
          </a:p>
        </p:txBody>
      </p:sp>
      <p:sp>
        <p:nvSpPr>
          <p:cNvPr id="1074189" name="Text Box 13"/>
          <p:cNvSpPr txBox="1">
            <a:spLocks noChangeArrowheads="1"/>
          </p:cNvSpPr>
          <p:nvPr/>
        </p:nvSpPr>
        <p:spPr bwMode="auto">
          <a:xfrm>
            <a:off x="381000" y="4495800"/>
            <a:ext cx="3505200" cy="915988"/>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The difference of the motion vectors of each pair cancels the rotational components</a:t>
            </a:r>
          </a:p>
        </p:txBody>
      </p:sp>
      <p:sp>
        <p:nvSpPr>
          <p:cNvPr id="1074190" name="Text Box 14"/>
          <p:cNvSpPr txBox="1">
            <a:spLocks noChangeArrowheads="1"/>
          </p:cNvSpPr>
          <p:nvPr/>
        </p:nvSpPr>
        <p:spPr bwMode="auto">
          <a:xfrm>
            <a:off x="304800" y="5638800"/>
            <a:ext cx="3657600" cy="119062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 … and the relative motion field point in ( towards or away from) the VP of the translational direction</a:t>
            </a:r>
          </a:p>
        </p:txBody>
      </p:sp>
      <p:grpSp>
        <p:nvGrpSpPr>
          <p:cNvPr id="40" name="Group 39"/>
          <p:cNvGrpSpPr/>
          <p:nvPr/>
        </p:nvGrpSpPr>
        <p:grpSpPr>
          <a:xfrm>
            <a:off x="4191000" y="3505200"/>
            <a:ext cx="4154488" cy="3124200"/>
            <a:chOff x="4191000" y="3505200"/>
            <a:chExt cx="4154488" cy="3124200"/>
          </a:xfrm>
        </p:grpSpPr>
        <p:sp>
          <p:nvSpPr>
            <p:cNvPr id="1074180" name="Rectangle 4"/>
            <p:cNvSpPr>
              <a:spLocks noChangeArrowheads="1"/>
            </p:cNvSpPr>
            <p:nvPr/>
          </p:nvSpPr>
          <p:spPr bwMode="auto">
            <a:xfrm>
              <a:off x="4191000" y="3505200"/>
              <a:ext cx="4114800" cy="3124200"/>
            </a:xfrm>
            <a:prstGeom prst="rect">
              <a:avLst/>
            </a:prstGeom>
            <a:solidFill>
              <a:schemeClr val="tx1"/>
            </a:solidFill>
            <a:ln w="12700">
              <a:solidFill>
                <a:schemeClr val="tx1"/>
              </a:solidFill>
              <a:miter lim="800000"/>
              <a:headEnd type="none" w="sm" len="sm"/>
              <a:tailEnd type="none" w="sm" len="sm"/>
            </a:ln>
            <a:effectLst/>
          </p:spPr>
          <p:txBody>
            <a:bodyPr wrap="none" anchor="ctr"/>
            <a:lstStyle/>
            <a:p>
              <a:endParaRPr lang="en-US"/>
            </a:p>
          </p:txBody>
        </p:sp>
        <p:grpSp>
          <p:nvGrpSpPr>
            <p:cNvPr id="1074181" name="Group 5"/>
            <p:cNvGrpSpPr>
              <a:grpSpLocks/>
            </p:cNvGrpSpPr>
            <p:nvPr/>
          </p:nvGrpSpPr>
          <p:grpSpPr bwMode="auto">
            <a:xfrm>
              <a:off x="5276850" y="4495800"/>
              <a:ext cx="2754313" cy="1600200"/>
              <a:chOff x="3305" y="2640"/>
              <a:chExt cx="1735" cy="1008"/>
            </a:xfrm>
          </p:grpSpPr>
          <p:sp>
            <p:nvSpPr>
              <p:cNvPr id="1074182" name="Rectangle 6"/>
              <p:cNvSpPr>
                <a:spLocks noChangeArrowheads="1"/>
              </p:cNvSpPr>
              <p:nvPr/>
            </p:nvSpPr>
            <p:spPr bwMode="auto">
              <a:xfrm>
                <a:off x="3914" y="3317"/>
                <a:ext cx="96" cy="9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1074183" name="Group 7"/>
              <p:cNvGrpSpPr>
                <a:grpSpLocks/>
              </p:cNvGrpSpPr>
              <p:nvPr/>
            </p:nvGrpSpPr>
            <p:grpSpPr bwMode="auto">
              <a:xfrm>
                <a:off x="3305" y="2640"/>
                <a:ext cx="1735" cy="1008"/>
                <a:chOff x="3305" y="2640"/>
                <a:chExt cx="1735" cy="1008"/>
              </a:xfrm>
            </p:grpSpPr>
            <p:sp>
              <p:nvSpPr>
                <p:cNvPr id="1074184" name="Line 8"/>
                <p:cNvSpPr>
                  <a:spLocks noChangeShapeType="1"/>
                </p:cNvSpPr>
                <p:nvPr/>
              </p:nvSpPr>
              <p:spPr bwMode="auto">
                <a:xfrm>
                  <a:off x="3530" y="2640"/>
                  <a:ext cx="425" cy="719"/>
                </a:xfrm>
                <a:prstGeom prst="line">
                  <a:avLst/>
                </a:prstGeom>
                <a:noFill/>
                <a:ln w="25400">
                  <a:solidFill>
                    <a:srgbClr val="FF0000"/>
                  </a:solidFill>
                  <a:prstDash val="dash"/>
                  <a:round/>
                  <a:headEnd type="none" w="sm" len="sm"/>
                  <a:tailEnd/>
                </a:ln>
                <a:effectLst/>
              </p:spPr>
              <p:txBody>
                <a:bodyPr/>
                <a:lstStyle/>
                <a:p>
                  <a:endParaRPr lang="en-US"/>
                </a:p>
              </p:txBody>
            </p:sp>
            <p:sp>
              <p:nvSpPr>
                <p:cNvPr id="1074185" name="Text Box 9"/>
                <p:cNvSpPr txBox="1">
                  <a:spLocks noChangeArrowheads="1"/>
                </p:cNvSpPr>
                <p:nvPr/>
              </p:nvSpPr>
              <p:spPr bwMode="auto">
                <a:xfrm>
                  <a:off x="4032" y="3072"/>
                  <a:ext cx="1008" cy="212"/>
                </a:xfrm>
                <a:prstGeom prst="rect">
                  <a:avLst/>
                </a:prstGeom>
                <a:noFill/>
                <a:ln w="12700">
                  <a:noFill/>
                  <a:miter lim="800000"/>
                  <a:headEnd type="none" w="sm" len="sm"/>
                  <a:tailEnd type="none" w="sm" len="sm"/>
                </a:ln>
                <a:effectLst/>
              </p:spPr>
              <p:txBody>
                <a:bodyPr>
                  <a:spAutoFit/>
                </a:bodyPr>
                <a:lstStyle/>
                <a:p>
                  <a:pPr>
                    <a:spcBef>
                      <a:spcPct val="50000"/>
                    </a:spcBef>
                  </a:pPr>
                  <a:r>
                    <a:rPr lang="en-US" sz="1600">
                      <a:solidFill>
                        <a:srgbClr val="D82204"/>
                      </a:solidFill>
                    </a:rPr>
                    <a:t>Epipole (x</a:t>
                  </a:r>
                  <a:r>
                    <a:rPr lang="en-US" sz="1600" baseline="-25000">
                      <a:solidFill>
                        <a:srgbClr val="D82204"/>
                      </a:solidFill>
                    </a:rPr>
                    <a:t>0</a:t>
                  </a:r>
                  <a:r>
                    <a:rPr lang="en-US" sz="1600">
                      <a:solidFill>
                        <a:srgbClr val="D82204"/>
                      </a:solidFill>
                    </a:rPr>
                    <a:t>, y</a:t>
                  </a:r>
                  <a:r>
                    <a:rPr lang="en-US" sz="1600" baseline="-25000">
                      <a:solidFill>
                        <a:srgbClr val="D82204"/>
                      </a:solidFill>
                    </a:rPr>
                    <a:t>0</a:t>
                  </a:r>
                  <a:r>
                    <a:rPr lang="en-US" sz="1600">
                      <a:solidFill>
                        <a:srgbClr val="D82204"/>
                      </a:solidFill>
                    </a:rPr>
                    <a:t>)</a:t>
                  </a:r>
                </a:p>
              </p:txBody>
            </p:sp>
            <p:sp>
              <p:nvSpPr>
                <p:cNvPr id="1074186" name="Line 10"/>
                <p:cNvSpPr>
                  <a:spLocks noChangeShapeType="1"/>
                </p:cNvSpPr>
                <p:nvPr/>
              </p:nvSpPr>
              <p:spPr bwMode="auto">
                <a:xfrm flipV="1">
                  <a:off x="3305" y="3377"/>
                  <a:ext cx="623" cy="269"/>
                </a:xfrm>
                <a:prstGeom prst="line">
                  <a:avLst/>
                </a:prstGeom>
                <a:noFill/>
                <a:ln w="25400">
                  <a:solidFill>
                    <a:srgbClr val="FF0000"/>
                  </a:solidFill>
                  <a:prstDash val="dash"/>
                  <a:round/>
                  <a:headEnd type="none" w="sm" len="sm"/>
                  <a:tailEnd/>
                </a:ln>
                <a:effectLst/>
              </p:spPr>
              <p:txBody>
                <a:bodyPr/>
                <a:lstStyle/>
                <a:p>
                  <a:endParaRPr lang="en-US"/>
                </a:p>
              </p:txBody>
            </p:sp>
            <p:sp>
              <p:nvSpPr>
                <p:cNvPr id="1074187" name="Line 11"/>
                <p:cNvSpPr>
                  <a:spLocks noChangeShapeType="1"/>
                </p:cNvSpPr>
                <p:nvPr/>
              </p:nvSpPr>
              <p:spPr bwMode="auto">
                <a:xfrm flipH="1" flipV="1">
                  <a:off x="3962" y="3355"/>
                  <a:ext cx="790" cy="293"/>
                </a:xfrm>
                <a:prstGeom prst="line">
                  <a:avLst/>
                </a:prstGeom>
                <a:noFill/>
                <a:ln w="25400">
                  <a:solidFill>
                    <a:srgbClr val="FF0000"/>
                  </a:solidFill>
                  <a:prstDash val="dash"/>
                  <a:round/>
                  <a:headEnd type="none" w="sm" len="sm"/>
                  <a:tailEnd/>
                </a:ln>
                <a:effectLst/>
              </p:spPr>
              <p:txBody>
                <a:bodyPr/>
                <a:lstStyle/>
                <a:p>
                  <a:endParaRPr lang="en-US"/>
                </a:p>
              </p:txBody>
            </p:sp>
          </p:grpSp>
        </p:grpSp>
        <p:grpSp>
          <p:nvGrpSpPr>
            <p:cNvPr id="1074192" name="Group 16"/>
            <p:cNvGrpSpPr>
              <a:grpSpLocks/>
            </p:cNvGrpSpPr>
            <p:nvPr/>
          </p:nvGrpSpPr>
          <p:grpSpPr bwMode="auto">
            <a:xfrm>
              <a:off x="5257800" y="4495800"/>
              <a:ext cx="2209800" cy="1600200"/>
              <a:chOff x="3312" y="2640"/>
              <a:chExt cx="1392" cy="1008"/>
            </a:xfrm>
          </p:grpSpPr>
          <p:sp>
            <p:nvSpPr>
              <p:cNvPr id="1074193" name="Line 17"/>
              <p:cNvSpPr>
                <a:spLocks noChangeShapeType="1"/>
              </p:cNvSpPr>
              <p:nvPr/>
            </p:nvSpPr>
            <p:spPr bwMode="auto">
              <a:xfrm>
                <a:off x="3552" y="2640"/>
                <a:ext cx="162" cy="285"/>
              </a:xfrm>
              <a:prstGeom prst="line">
                <a:avLst/>
              </a:prstGeom>
              <a:noFill/>
              <a:ln w="22225">
                <a:solidFill>
                  <a:srgbClr val="0000FF"/>
                </a:solidFill>
                <a:round/>
                <a:headEnd type="none" w="sm" len="sm"/>
                <a:tailEnd type="triangle" w="lg" len="med"/>
              </a:ln>
              <a:effectLst/>
            </p:spPr>
            <p:txBody>
              <a:bodyPr/>
              <a:lstStyle/>
              <a:p>
                <a:endParaRPr lang="en-US"/>
              </a:p>
            </p:txBody>
          </p:sp>
          <p:sp>
            <p:nvSpPr>
              <p:cNvPr id="1074194" name="Line 18"/>
              <p:cNvSpPr>
                <a:spLocks noChangeShapeType="1"/>
              </p:cNvSpPr>
              <p:nvPr/>
            </p:nvSpPr>
            <p:spPr bwMode="auto">
              <a:xfrm flipH="1" flipV="1">
                <a:off x="4416" y="3504"/>
                <a:ext cx="288" cy="144"/>
              </a:xfrm>
              <a:prstGeom prst="line">
                <a:avLst/>
              </a:prstGeom>
              <a:noFill/>
              <a:ln w="22225">
                <a:solidFill>
                  <a:srgbClr val="0000FF"/>
                </a:solidFill>
                <a:round/>
                <a:headEnd type="none" w="sm" len="sm"/>
                <a:tailEnd type="triangle" w="lg" len="med"/>
              </a:ln>
              <a:effectLst/>
            </p:spPr>
            <p:txBody>
              <a:bodyPr/>
              <a:lstStyle/>
              <a:p>
                <a:endParaRPr lang="en-US"/>
              </a:p>
            </p:txBody>
          </p:sp>
          <p:sp>
            <p:nvSpPr>
              <p:cNvPr id="1074195" name="Line 19"/>
              <p:cNvSpPr>
                <a:spLocks noChangeShapeType="1"/>
              </p:cNvSpPr>
              <p:nvPr/>
            </p:nvSpPr>
            <p:spPr bwMode="auto">
              <a:xfrm flipV="1">
                <a:off x="3312" y="3552"/>
                <a:ext cx="240" cy="96"/>
              </a:xfrm>
              <a:prstGeom prst="line">
                <a:avLst/>
              </a:prstGeom>
              <a:noFill/>
              <a:ln w="22225">
                <a:solidFill>
                  <a:srgbClr val="0000FF"/>
                </a:solidFill>
                <a:round/>
                <a:headEnd type="none" w="sm" len="sm"/>
                <a:tailEnd type="triangle" w="lg" len="med"/>
              </a:ln>
              <a:effectLst/>
            </p:spPr>
            <p:txBody>
              <a:bodyPr/>
              <a:lstStyle/>
              <a:p>
                <a:endParaRPr lang="en-US"/>
              </a:p>
            </p:txBody>
          </p:sp>
        </p:grpSp>
        <p:grpSp>
          <p:nvGrpSpPr>
            <p:cNvPr id="1074196" name="Group 20"/>
            <p:cNvGrpSpPr>
              <a:grpSpLocks/>
            </p:cNvGrpSpPr>
            <p:nvPr/>
          </p:nvGrpSpPr>
          <p:grpSpPr bwMode="auto">
            <a:xfrm>
              <a:off x="5194300" y="3533775"/>
              <a:ext cx="3148013" cy="2628900"/>
              <a:chOff x="3272" y="2226"/>
              <a:chExt cx="1983" cy="1656"/>
            </a:xfrm>
          </p:grpSpPr>
          <p:grpSp>
            <p:nvGrpSpPr>
              <p:cNvPr id="1074197" name="Group 21"/>
              <p:cNvGrpSpPr>
                <a:grpSpLocks/>
              </p:cNvGrpSpPr>
              <p:nvPr/>
            </p:nvGrpSpPr>
            <p:grpSpPr bwMode="auto">
              <a:xfrm>
                <a:off x="3272" y="3502"/>
                <a:ext cx="280" cy="380"/>
                <a:chOff x="3272" y="3502"/>
                <a:chExt cx="280" cy="380"/>
              </a:xfrm>
            </p:grpSpPr>
            <p:sp>
              <p:nvSpPr>
                <p:cNvPr id="1074198" name="Line 22"/>
                <p:cNvSpPr>
                  <a:spLocks noChangeShapeType="1"/>
                </p:cNvSpPr>
                <p:nvPr/>
              </p:nvSpPr>
              <p:spPr bwMode="auto">
                <a:xfrm flipV="1">
                  <a:off x="3295" y="3502"/>
                  <a:ext cx="257" cy="349"/>
                </a:xfrm>
                <a:prstGeom prst="line">
                  <a:avLst/>
                </a:prstGeom>
                <a:noFill/>
                <a:ln w="25400">
                  <a:solidFill>
                    <a:srgbClr val="FFFF00"/>
                  </a:solidFill>
                  <a:round/>
                  <a:headEnd type="none" w="sm" len="sm"/>
                  <a:tailEnd type="triangle" w="med" len="med"/>
                </a:ln>
                <a:effectLst/>
              </p:spPr>
              <p:txBody>
                <a:bodyPr/>
                <a:lstStyle/>
                <a:p>
                  <a:endParaRPr lang="en-US"/>
                </a:p>
              </p:txBody>
            </p:sp>
            <p:sp>
              <p:nvSpPr>
                <p:cNvPr id="1074199" name="Line 23"/>
                <p:cNvSpPr>
                  <a:spLocks noChangeShapeType="1"/>
                </p:cNvSpPr>
                <p:nvPr/>
              </p:nvSpPr>
              <p:spPr bwMode="auto">
                <a:xfrm flipV="1">
                  <a:off x="3299" y="3569"/>
                  <a:ext cx="1" cy="275"/>
                </a:xfrm>
                <a:prstGeom prst="line">
                  <a:avLst/>
                </a:prstGeom>
                <a:noFill/>
                <a:ln w="25400">
                  <a:solidFill>
                    <a:srgbClr val="D82204"/>
                  </a:solidFill>
                  <a:round/>
                  <a:headEnd type="none" w="sm" len="sm"/>
                  <a:tailEnd type="triangle" w="med" len="med"/>
                </a:ln>
                <a:effectLst/>
              </p:spPr>
              <p:txBody>
                <a:bodyPr/>
                <a:lstStyle/>
                <a:p>
                  <a:endParaRPr lang="en-US"/>
                </a:p>
              </p:txBody>
            </p:sp>
            <p:sp>
              <p:nvSpPr>
                <p:cNvPr id="1074200" name="Oval 24"/>
                <p:cNvSpPr>
                  <a:spLocks noChangeArrowheads="1"/>
                </p:cNvSpPr>
                <p:nvPr/>
              </p:nvSpPr>
              <p:spPr bwMode="auto">
                <a:xfrm>
                  <a:off x="3272" y="3780"/>
                  <a:ext cx="79" cy="8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74201" name="Oval 25"/>
                <p:cNvSpPr>
                  <a:spLocks noChangeArrowheads="1"/>
                </p:cNvSpPr>
                <p:nvPr/>
              </p:nvSpPr>
              <p:spPr bwMode="auto">
                <a:xfrm>
                  <a:off x="3281" y="3797"/>
                  <a:ext cx="79" cy="85"/>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grpSp>
          <p:grpSp>
            <p:nvGrpSpPr>
              <p:cNvPr id="1074202" name="Group 26"/>
              <p:cNvGrpSpPr>
                <a:grpSpLocks/>
              </p:cNvGrpSpPr>
              <p:nvPr/>
            </p:nvGrpSpPr>
            <p:grpSpPr bwMode="auto">
              <a:xfrm>
                <a:off x="3526" y="2226"/>
                <a:ext cx="628" cy="655"/>
                <a:chOff x="3526" y="2226"/>
                <a:chExt cx="628" cy="655"/>
              </a:xfrm>
            </p:grpSpPr>
            <p:sp>
              <p:nvSpPr>
                <p:cNvPr id="1074203" name="Line 27"/>
                <p:cNvSpPr>
                  <a:spLocks noChangeShapeType="1"/>
                </p:cNvSpPr>
                <p:nvPr/>
              </p:nvSpPr>
              <p:spPr bwMode="auto">
                <a:xfrm flipV="1">
                  <a:off x="3578" y="2538"/>
                  <a:ext cx="576" cy="288"/>
                </a:xfrm>
                <a:prstGeom prst="line">
                  <a:avLst/>
                </a:prstGeom>
                <a:noFill/>
                <a:ln w="25400">
                  <a:solidFill>
                    <a:srgbClr val="D82204"/>
                  </a:solidFill>
                  <a:round/>
                  <a:headEnd type="none" w="sm" len="sm"/>
                  <a:tailEnd type="triangle" w="med" len="med"/>
                </a:ln>
                <a:effectLst/>
              </p:spPr>
              <p:txBody>
                <a:bodyPr/>
                <a:lstStyle/>
                <a:p>
                  <a:endParaRPr lang="en-US"/>
                </a:p>
              </p:txBody>
            </p:sp>
            <p:sp>
              <p:nvSpPr>
                <p:cNvPr id="1074204" name="Line 28"/>
                <p:cNvSpPr>
                  <a:spLocks noChangeShapeType="1"/>
                </p:cNvSpPr>
                <p:nvPr/>
              </p:nvSpPr>
              <p:spPr bwMode="auto">
                <a:xfrm flipV="1">
                  <a:off x="3573" y="2226"/>
                  <a:ext cx="430" cy="590"/>
                </a:xfrm>
                <a:prstGeom prst="line">
                  <a:avLst/>
                </a:prstGeom>
                <a:noFill/>
                <a:ln w="25400">
                  <a:solidFill>
                    <a:srgbClr val="FFFF00"/>
                  </a:solidFill>
                  <a:round/>
                  <a:headEnd type="none" w="sm" len="sm"/>
                  <a:tailEnd type="triangle" w="med" len="med"/>
                </a:ln>
                <a:effectLst/>
              </p:spPr>
              <p:txBody>
                <a:bodyPr/>
                <a:lstStyle/>
                <a:p>
                  <a:endParaRPr lang="en-US"/>
                </a:p>
              </p:txBody>
            </p:sp>
            <p:sp>
              <p:nvSpPr>
                <p:cNvPr id="1074205" name="Oval 29"/>
                <p:cNvSpPr>
                  <a:spLocks noChangeArrowheads="1"/>
                </p:cNvSpPr>
                <p:nvPr/>
              </p:nvSpPr>
              <p:spPr bwMode="auto">
                <a:xfrm>
                  <a:off x="3530" y="2778"/>
                  <a:ext cx="79" cy="85"/>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1074206" name="Oval 30"/>
                <p:cNvSpPr>
                  <a:spLocks noChangeArrowheads="1"/>
                </p:cNvSpPr>
                <p:nvPr/>
              </p:nvSpPr>
              <p:spPr bwMode="auto">
                <a:xfrm>
                  <a:off x="3526" y="2796"/>
                  <a:ext cx="79" cy="8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grpSp>
          <p:grpSp>
            <p:nvGrpSpPr>
              <p:cNvPr id="1074207" name="Group 31"/>
              <p:cNvGrpSpPr>
                <a:grpSpLocks/>
              </p:cNvGrpSpPr>
              <p:nvPr/>
            </p:nvGrpSpPr>
            <p:grpSpPr bwMode="auto">
              <a:xfrm>
                <a:off x="4653" y="3550"/>
                <a:ext cx="602" cy="325"/>
                <a:chOff x="4653" y="3550"/>
                <a:chExt cx="602" cy="325"/>
              </a:xfrm>
            </p:grpSpPr>
            <p:sp>
              <p:nvSpPr>
                <p:cNvPr id="1074208" name="Line 32"/>
                <p:cNvSpPr>
                  <a:spLocks noChangeShapeType="1"/>
                </p:cNvSpPr>
                <p:nvPr/>
              </p:nvSpPr>
              <p:spPr bwMode="auto">
                <a:xfrm flipV="1">
                  <a:off x="4679" y="3694"/>
                  <a:ext cx="576" cy="144"/>
                </a:xfrm>
                <a:prstGeom prst="line">
                  <a:avLst/>
                </a:prstGeom>
                <a:noFill/>
                <a:ln w="25400">
                  <a:solidFill>
                    <a:srgbClr val="FFFF00"/>
                  </a:solidFill>
                  <a:round/>
                  <a:headEnd type="none" w="sm" len="sm"/>
                  <a:tailEnd type="triangle" w="med" len="med"/>
                </a:ln>
                <a:effectLst/>
              </p:spPr>
              <p:txBody>
                <a:bodyPr/>
                <a:lstStyle/>
                <a:p>
                  <a:endParaRPr lang="en-US"/>
                </a:p>
              </p:txBody>
            </p:sp>
            <p:sp>
              <p:nvSpPr>
                <p:cNvPr id="1074209" name="Line 33"/>
                <p:cNvSpPr>
                  <a:spLocks noChangeShapeType="1"/>
                </p:cNvSpPr>
                <p:nvPr/>
              </p:nvSpPr>
              <p:spPr bwMode="auto">
                <a:xfrm flipV="1">
                  <a:off x="4679" y="3550"/>
                  <a:ext cx="240" cy="288"/>
                </a:xfrm>
                <a:prstGeom prst="line">
                  <a:avLst/>
                </a:prstGeom>
                <a:noFill/>
                <a:ln w="25400">
                  <a:solidFill>
                    <a:srgbClr val="D82204"/>
                  </a:solidFill>
                  <a:round/>
                  <a:headEnd type="none" w="sm" len="sm"/>
                  <a:tailEnd type="triangle" w="med" len="med"/>
                </a:ln>
                <a:effectLst/>
              </p:spPr>
              <p:txBody>
                <a:bodyPr/>
                <a:lstStyle/>
                <a:p>
                  <a:endParaRPr lang="en-US"/>
                </a:p>
              </p:txBody>
            </p:sp>
            <p:sp>
              <p:nvSpPr>
                <p:cNvPr id="1074210" name="Oval 34"/>
                <p:cNvSpPr>
                  <a:spLocks noChangeArrowheads="1"/>
                </p:cNvSpPr>
                <p:nvPr/>
              </p:nvSpPr>
              <p:spPr bwMode="auto">
                <a:xfrm>
                  <a:off x="4653" y="3790"/>
                  <a:ext cx="79" cy="85"/>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74211" name="Oval 35"/>
                <p:cNvSpPr>
                  <a:spLocks noChangeArrowheads="1"/>
                </p:cNvSpPr>
                <p:nvPr/>
              </p:nvSpPr>
              <p:spPr bwMode="auto">
                <a:xfrm>
                  <a:off x="4679" y="3790"/>
                  <a:ext cx="79" cy="85"/>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grpSp>
        </p:grpSp>
        <p:grpSp>
          <p:nvGrpSpPr>
            <p:cNvPr id="1074212" name="Group 36"/>
            <p:cNvGrpSpPr>
              <a:grpSpLocks/>
            </p:cNvGrpSpPr>
            <p:nvPr/>
          </p:nvGrpSpPr>
          <p:grpSpPr bwMode="auto">
            <a:xfrm>
              <a:off x="5257800" y="3581400"/>
              <a:ext cx="3000375" cy="2292350"/>
              <a:chOff x="3312" y="2256"/>
              <a:chExt cx="1890" cy="1444"/>
            </a:xfrm>
          </p:grpSpPr>
          <p:sp>
            <p:nvSpPr>
              <p:cNvPr id="1074213" name="Line 37"/>
              <p:cNvSpPr>
                <a:spLocks noChangeShapeType="1"/>
              </p:cNvSpPr>
              <p:nvPr/>
            </p:nvSpPr>
            <p:spPr bwMode="auto">
              <a:xfrm>
                <a:off x="4005" y="2256"/>
                <a:ext cx="162" cy="285"/>
              </a:xfrm>
              <a:prstGeom prst="line">
                <a:avLst/>
              </a:prstGeom>
              <a:noFill/>
              <a:ln w="22225">
                <a:solidFill>
                  <a:srgbClr val="0000FF"/>
                </a:solidFill>
                <a:prstDash val="sysDot"/>
                <a:round/>
                <a:headEnd type="none" w="sm" len="sm"/>
                <a:tailEnd type="triangle" w="lg" len="med"/>
              </a:ln>
              <a:effectLst/>
            </p:spPr>
            <p:txBody>
              <a:bodyPr/>
              <a:lstStyle/>
              <a:p>
                <a:endParaRPr lang="en-US"/>
              </a:p>
            </p:txBody>
          </p:sp>
          <p:sp>
            <p:nvSpPr>
              <p:cNvPr id="1074214" name="Line 38"/>
              <p:cNvSpPr>
                <a:spLocks noChangeShapeType="1"/>
              </p:cNvSpPr>
              <p:nvPr/>
            </p:nvSpPr>
            <p:spPr bwMode="auto">
              <a:xfrm flipH="1" flipV="1">
                <a:off x="4914" y="3556"/>
                <a:ext cx="288" cy="144"/>
              </a:xfrm>
              <a:prstGeom prst="line">
                <a:avLst/>
              </a:prstGeom>
              <a:noFill/>
              <a:ln w="22225">
                <a:solidFill>
                  <a:srgbClr val="0000FF"/>
                </a:solidFill>
                <a:prstDash val="sysDot"/>
                <a:round/>
                <a:headEnd type="none" w="sm" len="sm"/>
                <a:tailEnd type="triangle" w="lg" len="med"/>
              </a:ln>
              <a:effectLst/>
            </p:spPr>
            <p:txBody>
              <a:bodyPr/>
              <a:lstStyle/>
              <a:p>
                <a:endParaRPr lang="en-US"/>
              </a:p>
            </p:txBody>
          </p:sp>
          <p:sp>
            <p:nvSpPr>
              <p:cNvPr id="1074215" name="Line 39"/>
              <p:cNvSpPr>
                <a:spLocks noChangeShapeType="1"/>
              </p:cNvSpPr>
              <p:nvPr/>
            </p:nvSpPr>
            <p:spPr bwMode="auto">
              <a:xfrm flipV="1">
                <a:off x="3312" y="3504"/>
                <a:ext cx="240" cy="96"/>
              </a:xfrm>
              <a:prstGeom prst="line">
                <a:avLst/>
              </a:prstGeom>
              <a:noFill/>
              <a:ln w="22225">
                <a:solidFill>
                  <a:srgbClr val="0066FF"/>
                </a:solidFill>
                <a:prstDash val="sysDot"/>
                <a:round/>
                <a:headEnd type="none" w="sm" len="sm"/>
                <a:tailEnd type="triangle" w="lg" len="med"/>
              </a:ln>
              <a:effectLst/>
            </p:spPr>
            <p:txBody>
              <a:bodyPr/>
              <a:lstStyle/>
              <a:p>
                <a:endParaRPr lang="en-US"/>
              </a:p>
            </p:txBody>
          </p:sp>
        </p:grpSp>
        <p:graphicFrame>
          <p:nvGraphicFramePr>
            <p:cNvPr id="1074216" name="Object 40"/>
            <p:cNvGraphicFramePr>
              <a:graphicFrameLocks noChangeAspect="1"/>
            </p:cNvGraphicFramePr>
            <p:nvPr/>
          </p:nvGraphicFramePr>
          <p:xfrm>
            <a:off x="7086600" y="3657600"/>
            <a:ext cx="1258888" cy="649288"/>
          </p:xfrm>
          <a:graphic>
            <a:graphicData uri="http://schemas.openxmlformats.org/presentationml/2006/ole">
              <mc:AlternateContent xmlns:mc="http://schemas.openxmlformats.org/markup-compatibility/2006">
                <mc:Choice xmlns:v="urn:schemas-microsoft-com:vml" Requires="v">
                  <p:oleObj spid="_x0000_s994347"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657600"/>
                          <a:ext cx="1258888" cy="649288"/>
                        </a:xfrm>
                        <a:prstGeom prst="rect">
                          <a:avLst/>
                        </a:prstGeom>
                        <a:solidFill>
                          <a:srgbClr val="FFCC99"/>
                        </a:solidFill>
                      </p:spPr>
                    </p:pic>
                  </p:oleObj>
                </mc:Fallback>
              </mc:AlternateContent>
            </a:graphicData>
          </a:graphic>
        </p:graphicFrame>
      </p:grpSp>
    </p:spTree>
    <p:extLst>
      <p:ext uri="{BB962C8B-B14F-4D97-AF65-F5344CB8AC3E}">
        <p14:creationId xmlns:p14="http://schemas.microsoft.com/office/powerpoint/2010/main" val="48558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418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074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88" grpId="0" autoUpdateAnimBg="0"/>
      <p:bldP spid="1074189" grpId="0" autoUpdateAnimBg="0"/>
      <p:bldP spid="107419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6124575" y="285750"/>
            <a:ext cx="2981325" cy="609600"/>
          </a:xfrm>
        </p:spPr>
        <p:txBody>
          <a:bodyPr/>
          <a:lstStyle/>
          <a:p>
            <a:r>
              <a:rPr lang="en-US"/>
              <a:t>More Images…</a:t>
            </a:r>
          </a:p>
        </p:txBody>
      </p:sp>
      <p:sp>
        <p:nvSpPr>
          <p:cNvPr id="96973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9733" name="Picture 5" descr="c-000103"/>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9735" name="Oval 7"/>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4038600" y="285750"/>
            <a:ext cx="5067300" cy="609600"/>
          </a:xfrm>
        </p:spPr>
        <p:txBody>
          <a:bodyPr/>
          <a:lstStyle/>
          <a:p>
            <a:r>
              <a:rPr lang="en-US" dirty="0"/>
              <a:t>Motion Parallax </a:t>
            </a:r>
            <a:r>
              <a:rPr lang="en-US" dirty="0">
                <a:solidFill>
                  <a:srgbClr val="FF0000"/>
                </a:solidFill>
              </a:rPr>
              <a:t>(optional)</a:t>
            </a:r>
            <a:endParaRPr lang="en-US" dirty="0"/>
          </a:p>
        </p:txBody>
      </p:sp>
      <p:sp>
        <p:nvSpPr>
          <p:cNvPr id="1076227" name="Rectangle 3"/>
          <p:cNvSpPr>
            <a:spLocks noGrp="1" noChangeArrowheads="1"/>
          </p:cNvSpPr>
          <p:nvPr>
            <p:ph type="body" idx="1"/>
          </p:nvPr>
        </p:nvSpPr>
        <p:spPr>
          <a:xfrm>
            <a:off x="533400" y="990600"/>
            <a:ext cx="5791200" cy="5181600"/>
          </a:xfrm>
          <a:noFill/>
          <a:ln/>
        </p:spPr>
        <p:txBody>
          <a:bodyPr/>
          <a:lstStyle/>
          <a:p>
            <a:pPr>
              <a:lnSpc>
                <a:spcPct val="90000"/>
              </a:lnSpc>
            </a:pPr>
            <a:r>
              <a:rPr lang="en-US" sz="1800" dirty="0">
                <a:cs typeface="Times New Roman" pitchFamily="18" charset="0"/>
              </a:rPr>
              <a:t>[Observation 2] The motion field of two frames after rotation compensation </a:t>
            </a:r>
          </a:p>
          <a:p>
            <a:pPr lvl="1">
              <a:lnSpc>
                <a:spcPct val="90000"/>
              </a:lnSpc>
            </a:pPr>
            <a:endParaRPr lang="en-US" sz="1800" dirty="0">
              <a:cs typeface="Times New Roman" pitchFamily="18" charset="0"/>
            </a:endParaRPr>
          </a:p>
          <a:p>
            <a:pPr lvl="1">
              <a:lnSpc>
                <a:spcPct val="90000"/>
              </a:lnSpc>
            </a:pPr>
            <a:r>
              <a:rPr lang="en-US" sz="1800" dirty="0">
                <a:cs typeface="Times New Roman" pitchFamily="18" charset="0"/>
              </a:rPr>
              <a:t>only includes the translation component </a:t>
            </a:r>
          </a:p>
          <a:p>
            <a:pPr lvl="1">
              <a:lnSpc>
                <a:spcPct val="90000"/>
              </a:lnSpc>
            </a:pPr>
            <a:endParaRPr lang="en-US" sz="1800" dirty="0">
              <a:cs typeface="Times New Roman" pitchFamily="18" charset="0"/>
            </a:endParaRPr>
          </a:p>
          <a:p>
            <a:pPr lvl="1">
              <a:lnSpc>
                <a:spcPct val="90000"/>
              </a:lnSpc>
            </a:pPr>
            <a:r>
              <a:rPr lang="en-US" sz="1800" dirty="0">
                <a:cs typeface="Times New Roman" pitchFamily="18" charset="0"/>
              </a:rPr>
              <a:t>points towards (away from) the vanishing point p0 ( the </a:t>
            </a:r>
            <a:r>
              <a:rPr lang="en-US" sz="1800" dirty="0">
                <a:solidFill>
                  <a:srgbClr val="D82204"/>
                </a:solidFill>
                <a:cs typeface="Times New Roman" pitchFamily="18" charset="0"/>
              </a:rPr>
              <a:t>instantaneous </a:t>
            </a:r>
            <a:r>
              <a:rPr lang="en-US" sz="1800" dirty="0" err="1">
                <a:solidFill>
                  <a:srgbClr val="D82204"/>
                </a:solidFill>
                <a:cs typeface="Times New Roman" pitchFamily="18" charset="0"/>
              </a:rPr>
              <a:t>epipole</a:t>
            </a:r>
            <a:r>
              <a:rPr lang="en-US" sz="1800" dirty="0">
                <a:cs typeface="Times New Roman" pitchFamily="18" charset="0"/>
              </a:rPr>
              <a:t>)</a:t>
            </a:r>
          </a:p>
          <a:p>
            <a:pPr lvl="1">
              <a:lnSpc>
                <a:spcPct val="90000"/>
              </a:lnSpc>
            </a:pPr>
            <a:endParaRPr lang="en-US" sz="1800" dirty="0">
              <a:cs typeface="Times New Roman" pitchFamily="18" charset="0"/>
            </a:endParaRPr>
          </a:p>
          <a:p>
            <a:pPr lvl="1">
              <a:lnSpc>
                <a:spcPct val="90000"/>
              </a:lnSpc>
            </a:pPr>
            <a:r>
              <a:rPr lang="en-US" sz="1800" dirty="0">
                <a:cs typeface="Times New Roman" pitchFamily="18" charset="0"/>
              </a:rPr>
              <a:t>the length of each motion vector is inversely proportional to the depth, </a:t>
            </a:r>
          </a:p>
          <a:p>
            <a:pPr lvl="1">
              <a:lnSpc>
                <a:spcPct val="90000"/>
              </a:lnSpc>
            </a:pPr>
            <a:endParaRPr lang="en-US" sz="1800" dirty="0">
              <a:cs typeface="Times New Roman" pitchFamily="18" charset="0"/>
            </a:endParaRPr>
          </a:p>
          <a:p>
            <a:pPr lvl="1">
              <a:lnSpc>
                <a:spcPct val="90000"/>
              </a:lnSpc>
            </a:pPr>
            <a:r>
              <a:rPr lang="en-US" sz="1800" dirty="0">
                <a:cs typeface="Times New Roman" pitchFamily="18" charset="0"/>
              </a:rPr>
              <a:t>and also proportional to the distance from point p to the vanishing point p0 of the translation direction (if </a:t>
            </a:r>
            <a:r>
              <a:rPr lang="en-US" sz="1800" dirty="0" err="1">
                <a:cs typeface="Times New Roman" pitchFamily="18" charset="0"/>
              </a:rPr>
              <a:t>Tz</a:t>
            </a:r>
            <a:r>
              <a:rPr lang="en-US" sz="1800" dirty="0">
                <a:cs typeface="Times New Roman" pitchFamily="18" charset="0"/>
              </a:rPr>
              <a:t> &lt;&gt; 0) </a:t>
            </a:r>
          </a:p>
          <a:p>
            <a:pPr lvl="1">
              <a:lnSpc>
                <a:spcPct val="90000"/>
              </a:lnSpc>
            </a:pPr>
            <a:endParaRPr lang="en-US" sz="1800" dirty="0">
              <a:solidFill>
                <a:srgbClr val="D82204"/>
              </a:solidFill>
              <a:cs typeface="Times New Roman" pitchFamily="18" charset="0"/>
            </a:endParaRPr>
          </a:p>
          <a:p>
            <a:pPr lvl="1">
              <a:lnSpc>
                <a:spcPct val="90000"/>
              </a:lnSpc>
              <a:buFont typeface="Zapf Dingbats" charset="2"/>
              <a:buNone/>
            </a:pPr>
            <a:r>
              <a:rPr lang="en-US" sz="1800" dirty="0">
                <a:solidFill>
                  <a:srgbClr val="D82204"/>
                </a:solidFill>
                <a:cs typeface="Times New Roman" pitchFamily="18" charset="0"/>
              </a:rPr>
              <a:t>Question: how to remove rotation?</a:t>
            </a:r>
            <a:r>
              <a:rPr lang="en-US" sz="1800" dirty="0">
                <a:cs typeface="Times New Roman" pitchFamily="18" charset="0"/>
              </a:rPr>
              <a:t> </a:t>
            </a:r>
          </a:p>
          <a:p>
            <a:pPr lvl="2">
              <a:lnSpc>
                <a:spcPct val="90000"/>
              </a:lnSpc>
            </a:pPr>
            <a:r>
              <a:rPr lang="en-US" sz="1600" dirty="0">
                <a:cs typeface="Times New Roman" pitchFamily="18" charset="0"/>
              </a:rPr>
              <a:t>Active vision : rotation known approximately?</a:t>
            </a:r>
          </a:p>
          <a:p>
            <a:pPr lvl="2">
              <a:lnSpc>
                <a:spcPct val="90000"/>
              </a:lnSpc>
            </a:pPr>
            <a:r>
              <a:rPr lang="en-US" sz="1600" dirty="0">
                <a:cs typeface="Times New Roman" pitchFamily="18" charset="0"/>
              </a:rPr>
              <a:t>Rotation compensation can be done by image warping after finding</a:t>
            </a:r>
            <a:r>
              <a:rPr lang="en-US" sz="1600" dirty="0">
                <a:solidFill>
                  <a:srgbClr val="800000"/>
                </a:solidFill>
                <a:cs typeface="Times New Roman" pitchFamily="18" charset="0"/>
              </a:rPr>
              <a:t> </a:t>
            </a:r>
            <a:r>
              <a:rPr lang="en-US" sz="1800" dirty="0">
                <a:solidFill>
                  <a:srgbClr val="800000"/>
                </a:solidFill>
              </a:rPr>
              <a:t>three (3) pairs of coincident points</a:t>
            </a:r>
            <a:endParaRPr lang="en-US" sz="1600" dirty="0">
              <a:solidFill>
                <a:srgbClr val="800000"/>
              </a:solidFill>
              <a:cs typeface="Times New Roman" pitchFamily="18" charset="0"/>
            </a:endParaRP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p:txBody>
      </p:sp>
      <p:graphicFrame>
        <p:nvGraphicFramePr>
          <p:cNvPr id="1076228" name="Object 4"/>
          <p:cNvGraphicFramePr>
            <a:graphicFrameLocks noChangeAspect="1"/>
          </p:cNvGraphicFramePr>
          <p:nvPr/>
        </p:nvGraphicFramePr>
        <p:xfrm>
          <a:off x="6781800" y="1676400"/>
          <a:ext cx="1133475" cy="757238"/>
        </p:xfrm>
        <a:graphic>
          <a:graphicData uri="http://schemas.openxmlformats.org/presentationml/2006/ole">
            <mc:AlternateContent xmlns:mc="http://schemas.openxmlformats.org/markup-compatibility/2006">
              <mc:Choice xmlns:v="urn:schemas-microsoft-com:vml" Requires="v">
                <p:oleObj spid="_x0000_s995402" name="Equation" r:id="rId4" imgW="799753" imgH="533169" progId="Equation.3">
                  <p:embed/>
                </p:oleObj>
              </mc:Choice>
              <mc:Fallback>
                <p:oleObj name="Equation" r:id="rId4" imgW="799753"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676400"/>
                        <a:ext cx="1133475" cy="757238"/>
                      </a:xfrm>
                      <a:prstGeom prst="rect">
                        <a:avLst/>
                      </a:prstGeom>
                      <a:solidFill>
                        <a:srgbClr val="FFCC99"/>
                      </a:solidFill>
                    </p:spPr>
                  </p:pic>
                </p:oleObj>
              </mc:Fallback>
            </mc:AlternateContent>
          </a:graphicData>
        </a:graphic>
      </p:graphicFrame>
      <p:grpSp>
        <p:nvGrpSpPr>
          <p:cNvPr id="1076229" name="Group 5"/>
          <p:cNvGrpSpPr>
            <a:grpSpLocks/>
          </p:cNvGrpSpPr>
          <p:nvPr/>
        </p:nvGrpSpPr>
        <p:grpSpPr bwMode="auto">
          <a:xfrm>
            <a:off x="6400800" y="2895600"/>
            <a:ext cx="2514600" cy="2362200"/>
            <a:chOff x="4032" y="1824"/>
            <a:chExt cx="1584" cy="1488"/>
          </a:xfrm>
        </p:grpSpPr>
        <p:sp>
          <p:nvSpPr>
            <p:cNvPr id="1076230" name="Rectangle 6"/>
            <p:cNvSpPr>
              <a:spLocks noChangeArrowheads="1"/>
            </p:cNvSpPr>
            <p:nvPr/>
          </p:nvSpPr>
          <p:spPr bwMode="auto">
            <a:xfrm>
              <a:off x="4032" y="1824"/>
              <a:ext cx="1584" cy="1488"/>
            </a:xfrm>
            <a:prstGeom prst="rect">
              <a:avLst/>
            </a:prstGeom>
            <a:solidFill>
              <a:schemeClr val="tx1"/>
            </a:solidFill>
            <a:ln w="12700">
              <a:solidFill>
                <a:schemeClr val="tx1"/>
              </a:solidFill>
              <a:miter lim="800000"/>
              <a:headEnd type="none" w="sm" len="sm"/>
              <a:tailEnd type="none" w="sm" len="sm"/>
            </a:ln>
            <a:effectLst/>
          </p:spPr>
          <p:txBody>
            <a:bodyPr wrap="none" anchor="ctr"/>
            <a:lstStyle/>
            <a:p>
              <a:endParaRPr lang="en-US"/>
            </a:p>
          </p:txBody>
        </p:sp>
        <p:grpSp>
          <p:nvGrpSpPr>
            <p:cNvPr id="1076231" name="Group 7"/>
            <p:cNvGrpSpPr>
              <a:grpSpLocks/>
            </p:cNvGrpSpPr>
            <p:nvPr/>
          </p:nvGrpSpPr>
          <p:grpSpPr bwMode="auto">
            <a:xfrm>
              <a:off x="4300" y="1968"/>
              <a:ext cx="1076" cy="1056"/>
              <a:chOff x="4300" y="1968"/>
              <a:chExt cx="1076" cy="1056"/>
            </a:xfrm>
          </p:grpSpPr>
          <p:sp>
            <p:nvSpPr>
              <p:cNvPr id="1076232" name="Line 8"/>
              <p:cNvSpPr>
                <a:spLocks noChangeShapeType="1"/>
              </p:cNvSpPr>
              <p:nvPr/>
            </p:nvSpPr>
            <p:spPr bwMode="auto">
              <a:xfrm flipV="1">
                <a:off x="4300" y="2556"/>
                <a:ext cx="627" cy="374"/>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76233" name="Line 9"/>
              <p:cNvSpPr>
                <a:spLocks noChangeShapeType="1"/>
              </p:cNvSpPr>
              <p:nvPr/>
            </p:nvSpPr>
            <p:spPr bwMode="auto">
              <a:xfrm flipH="1" flipV="1">
                <a:off x="4950" y="2579"/>
                <a:ext cx="426" cy="445"/>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76234" name="Line 10"/>
              <p:cNvSpPr>
                <a:spLocks noChangeShapeType="1"/>
              </p:cNvSpPr>
              <p:nvPr/>
            </p:nvSpPr>
            <p:spPr bwMode="auto">
              <a:xfrm flipV="1">
                <a:off x="4944" y="1968"/>
                <a:ext cx="288" cy="566"/>
              </a:xfrm>
              <a:prstGeom prst="line">
                <a:avLst/>
              </a:prstGeom>
              <a:noFill/>
              <a:ln w="22225">
                <a:solidFill>
                  <a:srgbClr val="FF0000"/>
                </a:solidFill>
                <a:prstDash val="dash"/>
                <a:round/>
                <a:headEnd type="none" w="sm" len="sm"/>
                <a:tailEnd type="none" w="sm" len="sm"/>
              </a:ln>
              <a:effectLst/>
            </p:spPr>
            <p:txBody>
              <a:bodyPr/>
              <a:lstStyle/>
              <a:p>
                <a:endParaRPr lang="en-US"/>
              </a:p>
            </p:txBody>
          </p:sp>
        </p:grpSp>
        <p:sp>
          <p:nvSpPr>
            <p:cNvPr id="1076235" name="Line 11"/>
            <p:cNvSpPr>
              <a:spLocks noChangeShapeType="1"/>
            </p:cNvSpPr>
            <p:nvPr/>
          </p:nvSpPr>
          <p:spPr bwMode="auto">
            <a:xfrm flipH="1">
              <a:off x="5094" y="1968"/>
              <a:ext cx="138" cy="270"/>
            </a:xfrm>
            <a:prstGeom prst="line">
              <a:avLst/>
            </a:prstGeom>
            <a:noFill/>
            <a:ln w="22225">
              <a:solidFill>
                <a:srgbClr val="0000FF"/>
              </a:solidFill>
              <a:round/>
              <a:headEnd type="triangle" w="med" len="med"/>
              <a:tailEnd type="none" w="lg" len="med"/>
            </a:ln>
            <a:effectLst/>
          </p:spPr>
          <p:txBody>
            <a:bodyPr/>
            <a:lstStyle/>
            <a:p>
              <a:endParaRPr lang="en-US"/>
            </a:p>
          </p:txBody>
        </p:sp>
        <p:sp>
          <p:nvSpPr>
            <p:cNvPr id="1076236" name="Line 12"/>
            <p:cNvSpPr>
              <a:spLocks noChangeShapeType="1"/>
            </p:cNvSpPr>
            <p:nvPr/>
          </p:nvSpPr>
          <p:spPr bwMode="auto">
            <a:xfrm flipH="1" flipV="1">
              <a:off x="5145" y="2798"/>
              <a:ext cx="249" cy="255"/>
            </a:xfrm>
            <a:prstGeom prst="line">
              <a:avLst/>
            </a:prstGeom>
            <a:noFill/>
            <a:ln w="22225">
              <a:solidFill>
                <a:srgbClr val="0000FF"/>
              </a:solidFill>
              <a:round/>
              <a:headEnd type="triangle" w="med" len="med"/>
              <a:tailEnd type="none" w="lg" len="med"/>
            </a:ln>
            <a:effectLst/>
          </p:spPr>
          <p:txBody>
            <a:bodyPr/>
            <a:lstStyle/>
            <a:p>
              <a:endParaRPr lang="en-US"/>
            </a:p>
          </p:txBody>
        </p:sp>
        <p:sp>
          <p:nvSpPr>
            <p:cNvPr id="1076237" name="Line 13"/>
            <p:cNvSpPr>
              <a:spLocks noChangeShapeType="1"/>
            </p:cNvSpPr>
            <p:nvPr/>
          </p:nvSpPr>
          <p:spPr bwMode="auto">
            <a:xfrm flipV="1">
              <a:off x="4300" y="2769"/>
              <a:ext cx="262" cy="175"/>
            </a:xfrm>
            <a:prstGeom prst="line">
              <a:avLst/>
            </a:prstGeom>
            <a:noFill/>
            <a:ln w="22225">
              <a:solidFill>
                <a:srgbClr val="0000FF"/>
              </a:solidFill>
              <a:round/>
              <a:headEnd type="triangle" w="med" len="med"/>
              <a:tailEnd type="none" w="lg" len="med"/>
            </a:ln>
            <a:effectLst/>
          </p:spPr>
          <p:txBody>
            <a:bodyPr/>
            <a:lstStyle/>
            <a:p>
              <a:endParaRPr lang="en-US"/>
            </a:p>
          </p:txBody>
        </p:sp>
        <p:sp>
          <p:nvSpPr>
            <p:cNvPr id="1076238" name="Rectangle 14"/>
            <p:cNvSpPr>
              <a:spLocks noChangeArrowheads="1"/>
            </p:cNvSpPr>
            <p:nvPr/>
          </p:nvSpPr>
          <p:spPr bwMode="auto">
            <a:xfrm>
              <a:off x="4896" y="2513"/>
              <a:ext cx="73" cy="79"/>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76239" name="Text Box 15"/>
            <p:cNvSpPr txBox="1">
              <a:spLocks noChangeArrowheads="1"/>
            </p:cNvSpPr>
            <p:nvPr/>
          </p:nvSpPr>
          <p:spPr bwMode="auto">
            <a:xfrm>
              <a:off x="5040" y="2400"/>
              <a:ext cx="432"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D82204"/>
                  </a:solidFill>
                </a:rPr>
                <a:t>FOE</a:t>
              </a:r>
            </a:p>
          </p:txBody>
        </p:sp>
        <p:sp>
          <p:nvSpPr>
            <p:cNvPr id="1076240" name="Text Box 16"/>
            <p:cNvSpPr txBox="1">
              <a:spLocks noChangeArrowheads="1"/>
            </p:cNvSpPr>
            <p:nvPr/>
          </p:nvSpPr>
          <p:spPr bwMode="auto">
            <a:xfrm>
              <a:off x="4656" y="2352"/>
              <a:ext cx="432"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D82204"/>
                  </a:solidFill>
                </a:rPr>
                <a:t>p</a:t>
              </a:r>
              <a:r>
                <a:rPr lang="en-US" b="1" baseline="-25000">
                  <a:solidFill>
                    <a:srgbClr val="D82204"/>
                  </a:solidFill>
                </a:rPr>
                <a:t>0</a:t>
              </a:r>
            </a:p>
          </p:txBody>
        </p:sp>
        <p:sp>
          <p:nvSpPr>
            <p:cNvPr id="1076241" name="Text Box 17"/>
            <p:cNvSpPr txBox="1">
              <a:spLocks noChangeArrowheads="1"/>
            </p:cNvSpPr>
            <p:nvPr/>
          </p:nvSpPr>
          <p:spPr bwMode="auto">
            <a:xfrm>
              <a:off x="4560" y="273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D82204"/>
                  </a:solidFill>
                </a:rPr>
                <a:t>p</a:t>
              </a:r>
              <a:endParaRPr lang="en-US" b="1" baseline="-25000">
                <a:solidFill>
                  <a:srgbClr val="D82204"/>
                </a:solidFill>
              </a:endParaRPr>
            </a:p>
          </p:txBody>
        </p:sp>
        <p:sp>
          <p:nvSpPr>
            <p:cNvPr id="1076242" name="Oval 18"/>
            <p:cNvSpPr>
              <a:spLocks noChangeArrowheads="1"/>
            </p:cNvSpPr>
            <p:nvPr/>
          </p:nvSpPr>
          <p:spPr bwMode="auto">
            <a:xfrm>
              <a:off x="4518" y="2747"/>
              <a:ext cx="68" cy="6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76243" name="Text Box 19"/>
            <p:cNvSpPr txBox="1">
              <a:spLocks noChangeArrowheads="1"/>
            </p:cNvSpPr>
            <p:nvPr/>
          </p:nvSpPr>
          <p:spPr bwMode="auto">
            <a:xfrm>
              <a:off x="4272" y="288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D82204"/>
                  </a:solidFill>
                </a:rPr>
                <a:t>v</a:t>
              </a:r>
              <a:endParaRPr lang="en-US" b="1" baseline="-25000">
                <a:solidFill>
                  <a:srgbClr val="D82204"/>
                </a:solidFill>
              </a:endParaRPr>
            </a:p>
          </p:txBody>
        </p:sp>
      </p:grpSp>
      <p:graphicFrame>
        <p:nvGraphicFramePr>
          <p:cNvPr id="1076244" name="Object 20"/>
          <p:cNvGraphicFramePr>
            <a:graphicFrameLocks noChangeAspect="1"/>
          </p:cNvGraphicFramePr>
          <p:nvPr/>
        </p:nvGraphicFramePr>
        <p:xfrm>
          <a:off x="6207125" y="5673725"/>
          <a:ext cx="2571750" cy="558800"/>
        </p:xfrm>
        <a:graphic>
          <a:graphicData uri="http://schemas.openxmlformats.org/presentationml/2006/ole">
            <mc:AlternateContent xmlns:mc="http://schemas.openxmlformats.org/markup-compatibility/2006">
              <mc:Choice xmlns:v="urn:schemas-microsoft-com:vml" Requires="v">
                <p:oleObj spid="_x0000_s995403" name="Equation" r:id="rId6" imgW="1815312" imgH="393529" progId="Equation.3">
                  <p:embed/>
                </p:oleObj>
              </mc:Choice>
              <mc:Fallback>
                <p:oleObj name="Equation" r:id="rId6" imgW="1815312"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125" y="5673725"/>
                        <a:ext cx="2571750" cy="558800"/>
                      </a:xfrm>
                      <a:prstGeom prst="rect">
                        <a:avLst/>
                      </a:prstGeom>
                      <a:solidFill>
                        <a:srgbClr val="FF00FF"/>
                      </a:solidFill>
                    </p:spPr>
                  </p:pic>
                </p:oleObj>
              </mc:Fallback>
            </mc:AlternateContent>
          </a:graphicData>
        </a:graphic>
      </p:graphicFrame>
    </p:spTree>
    <p:extLst>
      <p:ext uri="{BB962C8B-B14F-4D97-AF65-F5344CB8AC3E}">
        <p14:creationId xmlns:p14="http://schemas.microsoft.com/office/powerpoint/2010/main" val="15635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76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a:xfrm>
            <a:off x="6019800" y="285750"/>
            <a:ext cx="3086100" cy="609600"/>
          </a:xfrm>
        </p:spPr>
        <p:txBody>
          <a:bodyPr/>
          <a:lstStyle/>
          <a:p>
            <a:r>
              <a:rPr lang="en-US" dirty="0"/>
              <a:t>Summary</a:t>
            </a:r>
          </a:p>
        </p:txBody>
      </p:sp>
      <p:sp>
        <p:nvSpPr>
          <p:cNvPr id="104243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pitchFamily="18" charset="0"/>
              </a:rPr>
              <a:t>Importance of visual motion (apparent motion)</a:t>
            </a:r>
          </a:p>
          <a:p>
            <a:pPr lvl="1">
              <a:lnSpc>
                <a:spcPct val="90000"/>
              </a:lnSpc>
            </a:pPr>
            <a:r>
              <a:rPr lang="en-US" dirty="0">
                <a:cs typeface="Times New Roman" pitchFamily="18" charset="0"/>
              </a:rPr>
              <a:t>Many applications…</a:t>
            </a:r>
          </a:p>
          <a:p>
            <a:pPr lvl="1">
              <a:lnSpc>
                <a:spcPct val="90000"/>
              </a:lnSpc>
            </a:pPr>
            <a:r>
              <a:rPr lang="en-US" dirty="0">
                <a:cs typeface="Times New Roman" pitchFamily="18" charset="0"/>
              </a:rPr>
              <a:t>Problems:</a:t>
            </a:r>
          </a:p>
          <a:p>
            <a:pPr lvl="2">
              <a:lnSpc>
                <a:spcPct val="90000"/>
              </a:lnSpc>
            </a:pPr>
            <a:r>
              <a:rPr lang="en-US" dirty="0">
                <a:cs typeface="Times New Roman" pitchFamily="18" charset="0"/>
              </a:rPr>
              <a:t>correspondence, reconstruction, segmentation, understanding in x-y-t space</a:t>
            </a:r>
          </a:p>
          <a:p>
            <a:pPr>
              <a:lnSpc>
                <a:spcPct val="90000"/>
              </a:lnSpc>
            </a:pPr>
            <a:r>
              <a:rPr lang="en-US" dirty="0">
                <a:cs typeface="Times New Roman" pitchFamily="18" charset="0"/>
              </a:rPr>
              <a:t>Image motion field of rigid objects</a:t>
            </a:r>
          </a:p>
          <a:p>
            <a:pPr lvl="1">
              <a:lnSpc>
                <a:spcPct val="90000"/>
              </a:lnSpc>
            </a:pPr>
            <a:r>
              <a:rPr lang="en-US" dirty="0">
                <a:cs typeface="Times New Roman" pitchFamily="18" charset="0"/>
              </a:rPr>
              <a:t>Time derivative of both sides of the projection equation</a:t>
            </a:r>
          </a:p>
          <a:p>
            <a:pPr>
              <a:lnSpc>
                <a:spcPct val="90000"/>
              </a:lnSpc>
            </a:pPr>
            <a:r>
              <a:rPr lang="en-US" dirty="0">
                <a:cs typeface="Times New Roman" pitchFamily="18" charset="0"/>
              </a:rPr>
              <a:t>Three important special cases</a:t>
            </a:r>
          </a:p>
          <a:p>
            <a:pPr lvl="1">
              <a:lnSpc>
                <a:spcPct val="90000"/>
              </a:lnSpc>
            </a:pPr>
            <a:r>
              <a:rPr lang="en-US" dirty="0">
                <a:cs typeface="Times New Roman" pitchFamily="18" charset="0"/>
              </a:rPr>
              <a:t>Pure translation – FOE </a:t>
            </a:r>
          </a:p>
          <a:p>
            <a:pPr lvl="1">
              <a:lnSpc>
                <a:spcPct val="90000"/>
              </a:lnSpc>
            </a:pPr>
            <a:r>
              <a:rPr lang="en-US" dirty="0">
                <a:cs typeface="Times New Roman" pitchFamily="18" charset="0"/>
              </a:rPr>
              <a:t>Pure rotation – no 3D information, but lead to mosaicing</a:t>
            </a:r>
          </a:p>
          <a:p>
            <a:pPr lvl="1">
              <a:lnSpc>
                <a:spcPct val="90000"/>
              </a:lnSpc>
            </a:pPr>
            <a:r>
              <a:rPr lang="en-US" dirty="0">
                <a:cs typeface="Times New Roman" pitchFamily="18" charset="0"/>
              </a:rPr>
              <a:t>Moving plane – </a:t>
            </a:r>
            <a:r>
              <a:rPr lang="en-US" dirty="0" err="1">
                <a:cs typeface="Times New Roman" pitchFamily="18" charset="0"/>
              </a:rPr>
              <a:t>homography</a:t>
            </a:r>
            <a:r>
              <a:rPr lang="en-US" dirty="0">
                <a:cs typeface="Times New Roman" pitchFamily="18" charset="0"/>
              </a:rPr>
              <a:t> with arbitrary motion</a:t>
            </a:r>
          </a:p>
          <a:p>
            <a:pPr>
              <a:lnSpc>
                <a:spcPct val="90000"/>
              </a:lnSpc>
            </a:pPr>
            <a:r>
              <a:rPr lang="en-US" dirty="0">
                <a:cs typeface="Times New Roman" pitchFamily="18" charset="0"/>
              </a:rPr>
              <a:t>Motion parallax </a:t>
            </a:r>
          </a:p>
          <a:p>
            <a:pPr lvl="1">
              <a:lnSpc>
                <a:spcPct val="90000"/>
              </a:lnSpc>
            </a:pPr>
            <a:r>
              <a:rPr lang="en-US" dirty="0">
                <a:cs typeface="Times New Roman" pitchFamily="18" charset="0"/>
              </a:rPr>
              <a:t>Only depends on translational component of motion</a:t>
            </a:r>
          </a:p>
          <a:p>
            <a:pPr lvl="1">
              <a:lnSpc>
                <a:spcPct val="90000"/>
              </a:lnSpc>
            </a:pPr>
            <a:endParaRPr lang="en-US" dirty="0">
              <a:cs typeface="Times New Roman" pitchFamily="18" charset="0"/>
            </a:endParaRPr>
          </a:p>
        </p:txBody>
      </p:sp>
    </p:spTree>
    <p:extLst>
      <p:ext uri="{BB962C8B-B14F-4D97-AF65-F5344CB8AC3E}">
        <p14:creationId xmlns:p14="http://schemas.microsoft.com/office/powerpoint/2010/main" val="479267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a:xfrm>
            <a:off x="4191000" y="304800"/>
            <a:ext cx="4724400" cy="609600"/>
          </a:xfrm>
        </p:spPr>
        <p:txBody>
          <a:bodyPr/>
          <a:lstStyle/>
          <a:p>
            <a:r>
              <a:rPr lang="en-US" dirty="0"/>
              <a:t>Notion of Optical Flow</a:t>
            </a:r>
          </a:p>
        </p:txBody>
      </p:sp>
      <p:sp>
        <p:nvSpPr>
          <p:cNvPr id="1078275" name="Rectangle 3"/>
          <p:cNvSpPr>
            <a:spLocks noGrp="1" noChangeArrowheads="1"/>
          </p:cNvSpPr>
          <p:nvPr>
            <p:ph type="body" idx="1"/>
          </p:nvPr>
        </p:nvSpPr>
        <p:spPr>
          <a:xfrm>
            <a:off x="609600" y="1219200"/>
            <a:ext cx="4800600" cy="5181600"/>
          </a:xfrm>
          <a:noFill/>
          <a:ln/>
        </p:spPr>
        <p:txBody>
          <a:bodyPr/>
          <a:lstStyle/>
          <a:p>
            <a:pPr>
              <a:lnSpc>
                <a:spcPct val="90000"/>
              </a:lnSpc>
            </a:pPr>
            <a:r>
              <a:rPr lang="en-US" sz="2000" dirty="0">
                <a:cs typeface="Times New Roman" pitchFamily="18" charset="0"/>
              </a:rPr>
              <a:t>The Notion of Optical Flow </a:t>
            </a:r>
          </a:p>
          <a:p>
            <a:pPr lvl="1">
              <a:lnSpc>
                <a:spcPct val="90000"/>
              </a:lnSpc>
            </a:pPr>
            <a:r>
              <a:rPr lang="en-US" sz="2000" dirty="0">
                <a:cs typeface="Times New Roman" pitchFamily="18" charset="0"/>
              </a:rPr>
              <a:t>Brightness constancy equation </a:t>
            </a:r>
          </a:p>
          <a:p>
            <a:pPr lvl="2">
              <a:lnSpc>
                <a:spcPct val="90000"/>
              </a:lnSpc>
            </a:pPr>
            <a:r>
              <a:rPr lang="en-US" sz="1800" dirty="0">
                <a:cs typeface="Times New Roman" pitchFamily="18" charset="0"/>
              </a:rPr>
              <a:t>Under most circumstance, the apparent brightness of moving objects remain constant</a:t>
            </a:r>
          </a:p>
          <a:p>
            <a:pPr lvl="1">
              <a:lnSpc>
                <a:spcPct val="90000"/>
              </a:lnSpc>
            </a:pPr>
            <a:r>
              <a:rPr lang="en-US" sz="2000" dirty="0">
                <a:cs typeface="Times New Roman" pitchFamily="18" charset="0"/>
              </a:rPr>
              <a:t>Optical Flow Equation</a:t>
            </a:r>
          </a:p>
          <a:p>
            <a:pPr lvl="2">
              <a:lnSpc>
                <a:spcPct val="90000"/>
              </a:lnSpc>
            </a:pPr>
            <a:r>
              <a:rPr lang="en-US" sz="1800" dirty="0">
                <a:cs typeface="Times New Roman" pitchFamily="18" charset="0"/>
              </a:rPr>
              <a:t>Relation of the apparent motion with the spatial and temporal derivatives of the image brightness</a:t>
            </a:r>
          </a:p>
          <a:p>
            <a:pPr>
              <a:lnSpc>
                <a:spcPct val="90000"/>
              </a:lnSpc>
            </a:pPr>
            <a:r>
              <a:rPr lang="en-US" sz="2200" dirty="0">
                <a:cs typeface="Times New Roman" pitchFamily="18" charset="0"/>
              </a:rPr>
              <a:t>Aperture problem</a:t>
            </a:r>
            <a:endParaRPr lang="en-US" sz="2000" dirty="0">
              <a:cs typeface="Times New Roman" pitchFamily="18" charset="0"/>
            </a:endParaRPr>
          </a:p>
          <a:p>
            <a:pPr lvl="1">
              <a:lnSpc>
                <a:spcPct val="90000"/>
              </a:lnSpc>
            </a:pPr>
            <a:r>
              <a:rPr lang="en-US" sz="2000" dirty="0">
                <a:cs typeface="Times New Roman" pitchFamily="18" charset="0"/>
              </a:rPr>
              <a:t>Only the component of the motion field in the direction of the spatial image gradient can be determined</a:t>
            </a:r>
          </a:p>
          <a:p>
            <a:pPr lvl="1">
              <a:lnSpc>
                <a:spcPct val="90000"/>
              </a:lnSpc>
            </a:pPr>
            <a:r>
              <a:rPr lang="en-US" sz="2000" dirty="0">
                <a:cs typeface="Times New Roman" pitchFamily="18" charset="0"/>
              </a:rPr>
              <a:t>The component in the direction perpendicular to the spatial gradient is not constrained by the optical flow equation</a:t>
            </a:r>
          </a:p>
          <a:p>
            <a:pPr lvl="1">
              <a:lnSpc>
                <a:spcPct val="90000"/>
              </a:lnSpc>
            </a:pPr>
            <a:endParaRPr lang="en-US" sz="2000" dirty="0">
              <a:cs typeface="Times New Roman" pitchFamily="18" charset="0"/>
            </a:endParaRPr>
          </a:p>
        </p:txBody>
      </p:sp>
      <p:graphicFrame>
        <p:nvGraphicFramePr>
          <p:cNvPr id="1078276" name="Object 4"/>
          <p:cNvGraphicFramePr>
            <a:graphicFrameLocks noChangeAspect="1"/>
          </p:cNvGraphicFramePr>
          <p:nvPr/>
        </p:nvGraphicFramePr>
        <p:xfrm>
          <a:off x="5867400" y="1524000"/>
          <a:ext cx="1958975" cy="842963"/>
        </p:xfrm>
        <a:graphic>
          <a:graphicData uri="http://schemas.openxmlformats.org/presentationml/2006/ole">
            <mc:AlternateContent xmlns:mc="http://schemas.openxmlformats.org/markup-compatibility/2006">
              <mc:Choice xmlns:v="urn:schemas-microsoft-com:vml" Requires="v">
                <p:oleObj spid="_x0000_s996426" name="Equation" r:id="rId4" imgW="914400" imgH="393700" progId="Equation.3">
                  <p:embed/>
                </p:oleObj>
              </mc:Choice>
              <mc:Fallback>
                <p:oleObj name="Equation" r:id="rId4" imgW="9144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524000"/>
                        <a:ext cx="1958975" cy="842963"/>
                      </a:xfrm>
                      <a:prstGeom prst="rect">
                        <a:avLst/>
                      </a:prstGeom>
                      <a:solidFill>
                        <a:srgbClr val="FF00FF"/>
                      </a:solidFill>
                    </p:spPr>
                  </p:pic>
                </p:oleObj>
              </mc:Fallback>
            </mc:AlternateContent>
          </a:graphicData>
        </a:graphic>
      </p:graphicFrame>
      <p:graphicFrame>
        <p:nvGraphicFramePr>
          <p:cNvPr id="1078277" name="Object 5"/>
          <p:cNvGraphicFramePr>
            <a:graphicFrameLocks noChangeAspect="1"/>
          </p:cNvGraphicFramePr>
          <p:nvPr/>
        </p:nvGraphicFramePr>
        <p:xfrm>
          <a:off x="5715000" y="2971800"/>
          <a:ext cx="2557463" cy="542925"/>
        </p:xfrm>
        <a:graphic>
          <a:graphicData uri="http://schemas.openxmlformats.org/presentationml/2006/ole">
            <mc:AlternateContent xmlns:mc="http://schemas.openxmlformats.org/markup-compatibility/2006">
              <mc:Choice xmlns:v="urn:schemas-microsoft-com:vml" Requires="v">
                <p:oleObj spid="_x0000_s996427" name="Equation" r:id="rId6" imgW="1193800" imgH="254000" progId="Equation.3">
                  <p:embed/>
                </p:oleObj>
              </mc:Choice>
              <mc:Fallback>
                <p:oleObj name="Equation" r:id="rId6" imgW="11938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971800"/>
                        <a:ext cx="2557463" cy="542925"/>
                      </a:xfrm>
                      <a:prstGeom prst="rect">
                        <a:avLst/>
                      </a:prstGeom>
                      <a:solidFill>
                        <a:srgbClr val="FF00FF"/>
                      </a:solidFill>
                    </p:spPr>
                  </p:pic>
                </p:oleObj>
              </mc:Fallback>
            </mc:AlternateContent>
          </a:graphicData>
        </a:graphic>
      </p:graphicFrame>
      <p:grpSp>
        <p:nvGrpSpPr>
          <p:cNvPr id="19" name="Group 18"/>
          <p:cNvGrpSpPr/>
          <p:nvPr/>
        </p:nvGrpSpPr>
        <p:grpSpPr>
          <a:xfrm>
            <a:off x="5715000" y="4191000"/>
            <a:ext cx="2743200" cy="2209800"/>
            <a:chOff x="5715000" y="4191000"/>
            <a:chExt cx="2743200" cy="2209800"/>
          </a:xfrm>
        </p:grpSpPr>
        <p:sp>
          <p:nvSpPr>
            <p:cNvPr id="1078278" name="Rectangle 6"/>
            <p:cNvSpPr>
              <a:spLocks noChangeArrowheads="1"/>
            </p:cNvSpPr>
            <p:nvPr/>
          </p:nvSpPr>
          <p:spPr bwMode="auto">
            <a:xfrm>
              <a:off x="5715000" y="4191000"/>
              <a:ext cx="2743200" cy="2209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78279" name="Oval 7"/>
            <p:cNvSpPr>
              <a:spLocks noChangeArrowheads="1"/>
            </p:cNvSpPr>
            <p:nvPr/>
          </p:nvSpPr>
          <p:spPr bwMode="auto">
            <a:xfrm>
              <a:off x="6781800" y="4876800"/>
              <a:ext cx="762000" cy="7620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sp>
          <p:nvSpPr>
            <p:cNvPr id="1078280" name="Line 8"/>
            <p:cNvSpPr>
              <a:spLocks noChangeShapeType="1"/>
            </p:cNvSpPr>
            <p:nvPr/>
          </p:nvSpPr>
          <p:spPr bwMode="auto">
            <a:xfrm>
              <a:off x="6248400" y="4572000"/>
              <a:ext cx="1143000" cy="1219200"/>
            </a:xfrm>
            <a:prstGeom prst="line">
              <a:avLst/>
            </a:prstGeom>
            <a:noFill/>
            <a:ln w="38100">
              <a:solidFill>
                <a:srgbClr val="0000FF"/>
              </a:solidFill>
              <a:round/>
              <a:headEnd type="none" w="sm" len="sm"/>
              <a:tailEnd type="none" w="sm" len="sm"/>
            </a:ln>
            <a:effectLst/>
          </p:spPr>
          <p:txBody>
            <a:bodyPr/>
            <a:lstStyle/>
            <a:p>
              <a:endParaRPr lang="en-US"/>
            </a:p>
          </p:txBody>
        </p:sp>
        <p:sp>
          <p:nvSpPr>
            <p:cNvPr id="1078281" name="Line 9"/>
            <p:cNvSpPr>
              <a:spLocks noChangeShapeType="1"/>
            </p:cNvSpPr>
            <p:nvPr/>
          </p:nvSpPr>
          <p:spPr bwMode="auto">
            <a:xfrm>
              <a:off x="6781800" y="4648200"/>
              <a:ext cx="1143000" cy="1219200"/>
            </a:xfrm>
            <a:prstGeom prst="line">
              <a:avLst/>
            </a:prstGeom>
            <a:noFill/>
            <a:ln w="38100">
              <a:solidFill>
                <a:srgbClr val="0000FF"/>
              </a:solidFill>
              <a:round/>
              <a:headEnd type="none" w="sm" len="sm"/>
              <a:tailEnd type="none" w="sm" len="sm"/>
            </a:ln>
            <a:effectLst/>
          </p:spPr>
          <p:txBody>
            <a:bodyPr/>
            <a:lstStyle/>
            <a:p>
              <a:endParaRPr lang="en-US"/>
            </a:p>
          </p:txBody>
        </p:sp>
        <p:sp>
          <p:nvSpPr>
            <p:cNvPr id="1078282" name="Line 10"/>
            <p:cNvSpPr>
              <a:spLocks noChangeShapeType="1"/>
            </p:cNvSpPr>
            <p:nvPr/>
          </p:nvSpPr>
          <p:spPr bwMode="auto">
            <a:xfrm>
              <a:off x="6800850" y="5141913"/>
              <a:ext cx="442913" cy="477837"/>
            </a:xfrm>
            <a:prstGeom prst="line">
              <a:avLst/>
            </a:prstGeom>
            <a:noFill/>
            <a:ln w="38100">
              <a:solidFill>
                <a:srgbClr val="0000FF"/>
              </a:solidFill>
              <a:round/>
              <a:headEnd type="none" w="sm" len="sm"/>
              <a:tailEnd type="none" w="sm" len="sm"/>
            </a:ln>
            <a:effectLst/>
          </p:spPr>
          <p:txBody>
            <a:bodyPr/>
            <a:lstStyle/>
            <a:p>
              <a:endParaRPr lang="en-US"/>
            </a:p>
          </p:txBody>
        </p:sp>
        <p:sp>
          <p:nvSpPr>
            <p:cNvPr id="1078283" name="Line 11"/>
            <p:cNvSpPr>
              <a:spLocks noChangeShapeType="1"/>
            </p:cNvSpPr>
            <p:nvPr/>
          </p:nvSpPr>
          <p:spPr bwMode="auto">
            <a:xfrm>
              <a:off x="7024688" y="4911725"/>
              <a:ext cx="496887" cy="530225"/>
            </a:xfrm>
            <a:prstGeom prst="line">
              <a:avLst/>
            </a:prstGeom>
            <a:noFill/>
            <a:ln w="38100">
              <a:solidFill>
                <a:srgbClr val="0000FF"/>
              </a:solidFill>
              <a:round/>
              <a:headEnd type="none" w="sm" len="sm"/>
              <a:tailEnd type="none" w="sm" len="sm"/>
            </a:ln>
            <a:effectLst/>
          </p:spPr>
          <p:txBody>
            <a:bodyPr/>
            <a:lstStyle/>
            <a:p>
              <a:endParaRPr lang="en-US"/>
            </a:p>
          </p:txBody>
        </p:sp>
        <p:sp>
          <p:nvSpPr>
            <p:cNvPr id="1078284" name="Line 12"/>
            <p:cNvSpPr>
              <a:spLocks noChangeShapeType="1"/>
            </p:cNvSpPr>
            <p:nvPr/>
          </p:nvSpPr>
          <p:spPr bwMode="auto">
            <a:xfrm flipV="1">
              <a:off x="6994525" y="5122863"/>
              <a:ext cx="214313" cy="195262"/>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78285" name="Line 13"/>
            <p:cNvSpPr>
              <a:spLocks noChangeShapeType="1"/>
            </p:cNvSpPr>
            <p:nvPr/>
          </p:nvSpPr>
          <p:spPr bwMode="auto">
            <a:xfrm>
              <a:off x="6983413" y="5324475"/>
              <a:ext cx="439737" cy="20638"/>
            </a:xfrm>
            <a:prstGeom prst="line">
              <a:avLst/>
            </a:prstGeom>
            <a:noFill/>
            <a:ln w="25400">
              <a:solidFill>
                <a:srgbClr val="FFFF00"/>
              </a:solidFill>
              <a:round/>
              <a:headEnd type="none" w="sm" len="sm"/>
              <a:tailEnd type="triangle" w="med" len="med"/>
            </a:ln>
            <a:effectLst/>
          </p:spPr>
          <p:txBody>
            <a:bodyPr/>
            <a:lstStyle/>
            <a:p>
              <a:endParaRPr lang="en-US"/>
            </a:p>
          </p:txBody>
        </p:sp>
        <p:sp>
          <p:nvSpPr>
            <p:cNvPr id="1078286" name="Line 14"/>
            <p:cNvSpPr>
              <a:spLocks noChangeShapeType="1"/>
            </p:cNvSpPr>
            <p:nvPr/>
          </p:nvSpPr>
          <p:spPr bwMode="auto">
            <a:xfrm>
              <a:off x="7216775" y="5076825"/>
              <a:ext cx="217488" cy="242888"/>
            </a:xfrm>
            <a:prstGeom prst="line">
              <a:avLst/>
            </a:prstGeom>
            <a:noFill/>
            <a:ln w="25400">
              <a:solidFill>
                <a:srgbClr val="FF00FF"/>
              </a:solidFill>
              <a:round/>
              <a:headEnd type="none" w="sm" len="sm"/>
              <a:tailEnd type="triangle" w="med" len="med"/>
            </a:ln>
            <a:effectLst/>
          </p:spPr>
          <p:txBody>
            <a:bodyPr/>
            <a:lstStyle/>
            <a:p>
              <a:endParaRPr lang="en-US"/>
            </a:p>
          </p:txBody>
        </p:sp>
        <p:sp>
          <p:nvSpPr>
            <p:cNvPr id="1078287" name="Text Box 15"/>
            <p:cNvSpPr txBox="1">
              <a:spLocks noChangeArrowheads="1"/>
            </p:cNvSpPr>
            <p:nvPr/>
          </p:nvSpPr>
          <p:spPr bwMode="auto">
            <a:xfrm>
              <a:off x="7239000" y="4876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00FF"/>
                  </a:solidFill>
                </a:rPr>
                <a:t>?</a:t>
              </a:r>
            </a:p>
          </p:txBody>
        </p:sp>
      </p:grpSp>
      <p:grpSp>
        <p:nvGrpSpPr>
          <p:cNvPr id="4" name="Group 3"/>
          <p:cNvGrpSpPr/>
          <p:nvPr/>
        </p:nvGrpSpPr>
        <p:grpSpPr>
          <a:xfrm>
            <a:off x="228600" y="6386720"/>
            <a:ext cx="5860467" cy="438150"/>
            <a:chOff x="228600" y="6386720"/>
            <a:chExt cx="5860467" cy="438150"/>
          </a:xfrm>
        </p:grpSpPr>
        <p:pic>
          <p:nvPicPr>
            <p:cNvPr id="2"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 y="6386720"/>
              <a:ext cx="4943475" cy="438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6191" y="6421129"/>
              <a:ext cx="902876" cy="369332"/>
            </a:xfrm>
            <a:prstGeom prst="rect">
              <a:avLst/>
            </a:prstGeom>
          </p:spPr>
          <p:txBody>
            <a:bodyPr wrap="none">
              <a:spAutoFit/>
            </a:bodyPr>
            <a:lstStyle/>
            <a:p>
              <a:r>
                <a:rPr lang="en-US" dirty="0">
                  <a:hlinkClick r:id="rId9" tooltip="Higher-order terms"/>
                </a:rPr>
                <a:t>H.O.T.</a:t>
              </a:r>
              <a:r>
                <a:rPr lang="en-US" dirty="0"/>
                <a:t> </a:t>
              </a:r>
            </a:p>
          </p:txBody>
        </p:sp>
      </p:grpSp>
    </p:spTree>
    <p:extLst>
      <p:ext uri="{BB962C8B-B14F-4D97-AF65-F5344CB8AC3E}">
        <p14:creationId xmlns:p14="http://schemas.microsoft.com/office/powerpoint/2010/main" val="1743190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a:xfrm>
            <a:off x="4191000" y="304800"/>
            <a:ext cx="4724400" cy="609600"/>
          </a:xfrm>
        </p:spPr>
        <p:txBody>
          <a:bodyPr/>
          <a:lstStyle/>
          <a:p>
            <a:r>
              <a:rPr lang="en-US" dirty="0"/>
              <a:t>Estimating Optical Flow</a:t>
            </a:r>
          </a:p>
        </p:txBody>
      </p:sp>
      <p:sp>
        <p:nvSpPr>
          <p:cNvPr id="1080323" name="Rectangle 3"/>
          <p:cNvSpPr>
            <a:spLocks noGrp="1" noChangeArrowheads="1"/>
          </p:cNvSpPr>
          <p:nvPr>
            <p:ph type="body" idx="1"/>
          </p:nvPr>
        </p:nvSpPr>
        <p:spPr>
          <a:xfrm>
            <a:off x="609600" y="1219200"/>
            <a:ext cx="6248400" cy="5181600"/>
          </a:xfrm>
          <a:noFill/>
          <a:ln/>
        </p:spPr>
        <p:txBody>
          <a:bodyPr/>
          <a:lstStyle/>
          <a:p>
            <a:pPr>
              <a:lnSpc>
                <a:spcPct val="90000"/>
              </a:lnSpc>
            </a:pPr>
            <a:r>
              <a:rPr lang="en-US" sz="2200" dirty="0">
                <a:cs typeface="Times New Roman" pitchFamily="18" charset="0"/>
              </a:rPr>
              <a:t>Constant Flow Method</a:t>
            </a:r>
            <a:endParaRPr lang="en-US" sz="2000" dirty="0">
              <a:cs typeface="Times New Roman" pitchFamily="18" charset="0"/>
            </a:endParaRPr>
          </a:p>
          <a:p>
            <a:pPr lvl="1">
              <a:lnSpc>
                <a:spcPct val="90000"/>
              </a:lnSpc>
            </a:pPr>
            <a:r>
              <a:rPr lang="en-US" sz="1600" dirty="0">
                <a:cs typeface="Times New Roman" pitchFamily="18" charset="0"/>
              </a:rPr>
              <a:t>Assumption: the motion field is well approximated by a constant vector within any small region of the image plane</a:t>
            </a:r>
          </a:p>
          <a:p>
            <a:pPr lvl="1">
              <a:lnSpc>
                <a:spcPct val="90000"/>
              </a:lnSpc>
            </a:pPr>
            <a:r>
              <a:rPr lang="en-US" sz="1600" dirty="0">
                <a:cs typeface="Times New Roman" pitchFamily="18" charset="0"/>
              </a:rPr>
              <a:t>Solution: Least square of two variables (</a:t>
            </a:r>
            <a:r>
              <a:rPr lang="en-US" sz="1600" dirty="0" err="1">
                <a:cs typeface="Times New Roman" pitchFamily="18" charset="0"/>
              </a:rPr>
              <a:t>u,v</a:t>
            </a:r>
            <a:r>
              <a:rPr lang="en-US" sz="1600" dirty="0">
                <a:cs typeface="Times New Roman" pitchFamily="18" charset="0"/>
              </a:rPr>
              <a:t>) from </a:t>
            </a:r>
            <a:r>
              <a:rPr lang="en-US" sz="1600" dirty="0" err="1">
                <a:cs typeface="Times New Roman" pitchFamily="18" charset="0"/>
              </a:rPr>
              <a:t>NxN</a:t>
            </a:r>
            <a:r>
              <a:rPr lang="en-US" sz="1600" dirty="0">
                <a:cs typeface="Times New Roman" pitchFamily="18" charset="0"/>
              </a:rPr>
              <a:t> Equations – </a:t>
            </a:r>
            <a:r>
              <a:rPr lang="en-US" sz="1600" dirty="0" err="1">
                <a:cs typeface="Times New Roman" pitchFamily="18" charset="0"/>
              </a:rPr>
              <a:t>NxN</a:t>
            </a:r>
            <a:r>
              <a:rPr lang="en-US" sz="1600" dirty="0">
                <a:cs typeface="Times New Roman" pitchFamily="18" charset="0"/>
              </a:rPr>
              <a:t> (=5x5) planar patch</a:t>
            </a:r>
          </a:p>
          <a:p>
            <a:pPr lvl="1">
              <a:lnSpc>
                <a:spcPct val="90000"/>
              </a:lnSpc>
            </a:pPr>
            <a:r>
              <a:rPr lang="en-US" sz="1600" dirty="0">
                <a:solidFill>
                  <a:srgbClr val="D82204"/>
                </a:solidFill>
                <a:cs typeface="Times New Roman" pitchFamily="18" charset="0"/>
              </a:rPr>
              <a:t>Condition: A</a:t>
            </a:r>
            <a:r>
              <a:rPr lang="en-US" sz="1600" baseline="30000" dirty="0">
                <a:solidFill>
                  <a:srgbClr val="D82204"/>
                </a:solidFill>
                <a:cs typeface="Times New Roman" pitchFamily="18" charset="0"/>
              </a:rPr>
              <a:t>T</a:t>
            </a:r>
            <a:r>
              <a:rPr lang="en-US" sz="1600" dirty="0">
                <a:solidFill>
                  <a:srgbClr val="D82204"/>
                </a:solidFill>
                <a:cs typeface="Times New Roman" pitchFamily="18" charset="0"/>
              </a:rPr>
              <a:t>A is NOT singular (null or parallel gradients)</a:t>
            </a:r>
            <a:endParaRPr lang="en-US" sz="2900" dirty="0">
              <a:solidFill>
                <a:srgbClr val="D82204"/>
              </a:solidFill>
              <a:cs typeface="Times New Roman" pitchFamily="18" charset="0"/>
            </a:endParaRPr>
          </a:p>
          <a:p>
            <a:pPr>
              <a:lnSpc>
                <a:spcPct val="90000"/>
              </a:lnSpc>
            </a:pPr>
            <a:r>
              <a:rPr lang="en-US" sz="2000" dirty="0">
                <a:cs typeface="Times New Roman" pitchFamily="18" charset="0"/>
              </a:rPr>
              <a:t>Weighted Least Square Method</a:t>
            </a:r>
          </a:p>
          <a:p>
            <a:pPr lvl="1">
              <a:lnSpc>
                <a:spcPct val="90000"/>
              </a:lnSpc>
            </a:pPr>
            <a:r>
              <a:rPr lang="en-US" sz="1600" dirty="0">
                <a:cs typeface="Times New Roman" pitchFamily="18" charset="0"/>
              </a:rPr>
              <a:t>Assumption: the motion field is approximated by a constant vector within any small region, and the error made by the approximation increases with the distance from the center where optical flow is to be computed</a:t>
            </a:r>
          </a:p>
          <a:p>
            <a:pPr lvl="1">
              <a:lnSpc>
                <a:spcPct val="90000"/>
              </a:lnSpc>
            </a:pPr>
            <a:r>
              <a:rPr lang="en-US" sz="1600" dirty="0">
                <a:cs typeface="Times New Roman" pitchFamily="18" charset="0"/>
              </a:rPr>
              <a:t>Solution: Weighted least square of two variables (</a:t>
            </a:r>
            <a:r>
              <a:rPr lang="en-US" sz="1600" dirty="0" err="1">
                <a:cs typeface="Times New Roman" pitchFamily="18" charset="0"/>
              </a:rPr>
              <a:t>u,v</a:t>
            </a:r>
            <a:r>
              <a:rPr lang="en-US" sz="1600" dirty="0">
                <a:cs typeface="Times New Roman" pitchFamily="18" charset="0"/>
              </a:rPr>
              <a:t>) from </a:t>
            </a:r>
            <a:r>
              <a:rPr lang="en-US" sz="1600" dirty="0" err="1">
                <a:cs typeface="Times New Roman" pitchFamily="18" charset="0"/>
              </a:rPr>
              <a:t>NxN</a:t>
            </a:r>
            <a:r>
              <a:rPr lang="en-US" sz="1600" dirty="0">
                <a:cs typeface="Times New Roman" pitchFamily="18" charset="0"/>
              </a:rPr>
              <a:t> Equations – </a:t>
            </a:r>
            <a:r>
              <a:rPr lang="en-US" sz="1600" dirty="0" err="1">
                <a:cs typeface="Times New Roman" pitchFamily="18" charset="0"/>
              </a:rPr>
              <a:t>NxN</a:t>
            </a:r>
            <a:r>
              <a:rPr lang="en-US" sz="1600" dirty="0">
                <a:cs typeface="Times New Roman" pitchFamily="18" charset="0"/>
              </a:rPr>
              <a:t> patch</a:t>
            </a:r>
            <a:r>
              <a:rPr lang="en-US" sz="2900" dirty="0">
                <a:cs typeface="Times New Roman" pitchFamily="18" charset="0"/>
              </a:rPr>
              <a:t> </a:t>
            </a:r>
          </a:p>
          <a:p>
            <a:pPr>
              <a:lnSpc>
                <a:spcPct val="90000"/>
              </a:lnSpc>
            </a:pPr>
            <a:r>
              <a:rPr lang="en-US" sz="2000" dirty="0">
                <a:cs typeface="Times New Roman" pitchFamily="18" charset="0"/>
              </a:rPr>
              <a:t>Affine Flow Method</a:t>
            </a:r>
          </a:p>
          <a:p>
            <a:pPr lvl="1">
              <a:lnSpc>
                <a:spcPct val="90000"/>
              </a:lnSpc>
            </a:pPr>
            <a:r>
              <a:rPr lang="en-US" sz="1600" dirty="0">
                <a:cs typeface="Times New Roman" pitchFamily="18" charset="0"/>
              </a:rPr>
              <a:t>Assumption: the motion field is well approximated by a affine parametric model  </a:t>
            </a:r>
            <a:r>
              <a:rPr lang="en-US" sz="1600" dirty="0" err="1">
                <a:cs typeface="Times New Roman" pitchFamily="18" charset="0"/>
              </a:rPr>
              <a:t>u</a:t>
            </a:r>
            <a:r>
              <a:rPr lang="en-US" sz="1600" baseline="30000" dirty="0" err="1">
                <a:cs typeface="Times New Roman" pitchFamily="18" charset="0"/>
              </a:rPr>
              <a:t>T</a:t>
            </a:r>
            <a:r>
              <a:rPr lang="en-US" sz="1600" dirty="0">
                <a:cs typeface="Times New Roman" pitchFamily="18" charset="0"/>
              </a:rPr>
              <a:t> = </a:t>
            </a:r>
            <a:r>
              <a:rPr lang="en-US" sz="1600" dirty="0" err="1">
                <a:cs typeface="Times New Roman" pitchFamily="18" charset="0"/>
              </a:rPr>
              <a:t>Ap</a:t>
            </a:r>
            <a:r>
              <a:rPr lang="en-US" sz="1600" baseline="30000" dirty="0" err="1">
                <a:cs typeface="Times New Roman" pitchFamily="18" charset="0"/>
              </a:rPr>
              <a:t>T</a:t>
            </a:r>
            <a:r>
              <a:rPr lang="en-US" sz="1600" dirty="0" err="1">
                <a:cs typeface="Times New Roman" pitchFamily="18" charset="0"/>
              </a:rPr>
              <a:t>+b</a:t>
            </a:r>
            <a:r>
              <a:rPr lang="en-US" sz="1600" dirty="0">
                <a:cs typeface="Times New Roman" pitchFamily="18" charset="0"/>
              </a:rPr>
              <a:t> (a plane patch with arbitrary orientation)</a:t>
            </a:r>
          </a:p>
          <a:p>
            <a:pPr lvl="1">
              <a:lnSpc>
                <a:spcPct val="90000"/>
              </a:lnSpc>
            </a:pPr>
            <a:r>
              <a:rPr lang="en-US" sz="1600" dirty="0">
                <a:cs typeface="Times New Roman" pitchFamily="18" charset="0"/>
              </a:rPr>
              <a:t>Solution: Least square of 6 variables (</a:t>
            </a:r>
            <a:r>
              <a:rPr lang="en-US" sz="1600" dirty="0" err="1">
                <a:cs typeface="Times New Roman" pitchFamily="18" charset="0"/>
              </a:rPr>
              <a:t>A,b</a:t>
            </a:r>
            <a:r>
              <a:rPr lang="en-US" sz="1600" dirty="0">
                <a:cs typeface="Times New Roman" pitchFamily="18" charset="0"/>
              </a:rPr>
              <a:t>) from </a:t>
            </a:r>
            <a:r>
              <a:rPr lang="en-US" sz="1600" dirty="0" err="1">
                <a:cs typeface="Times New Roman" pitchFamily="18" charset="0"/>
              </a:rPr>
              <a:t>NxN</a:t>
            </a:r>
            <a:r>
              <a:rPr lang="en-US" sz="1600" dirty="0">
                <a:cs typeface="Times New Roman" pitchFamily="18" charset="0"/>
              </a:rPr>
              <a:t> Equations – </a:t>
            </a:r>
            <a:r>
              <a:rPr lang="en-US" sz="1600" dirty="0" err="1">
                <a:cs typeface="Times New Roman" pitchFamily="18" charset="0"/>
              </a:rPr>
              <a:t>NxN</a:t>
            </a:r>
            <a:r>
              <a:rPr lang="en-US" sz="1600" dirty="0">
                <a:cs typeface="Times New Roman" pitchFamily="18" charset="0"/>
              </a:rPr>
              <a:t> planar patch</a:t>
            </a:r>
            <a:r>
              <a:rPr lang="en-US" sz="2900" dirty="0">
                <a:cs typeface="Times New Roman" pitchFamily="18" charset="0"/>
              </a:rPr>
              <a:t> </a:t>
            </a:r>
          </a:p>
          <a:p>
            <a:pPr lvl="1">
              <a:lnSpc>
                <a:spcPct val="90000"/>
              </a:lnSpc>
            </a:pPr>
            <a:endParaRPr lang="en-US" sz="1800" dirty="0">
              <a:cs typeface="Times New Roman" pitchFamily="18" charset="0"/>
            </a:endParaRPr>
          </a:p>
          <a:p>
            <a:pPr lvl="1">
              <a:lnSpc>
                <a:spcPct val="90000"/>
              </a:lnSpc>
            </a:pPr>
            <a:endParaRPr lang="en-US" sz="1800" dirty="0">
              <a:cs typeface="Times New Roman" pitchFamily="18" charset="0"/>
            </a:endParaRPr>
          </a:p>
        </p:txBody>
      </p:sp>
      <p:grpSp>
        <p:nvGrpSpPr>
          <p:cNvPr id="1080324" name="Group 4"/>
          <p:cNvGrpSpPr>
            <a:grpSpLocks/>
          </p:cNvGrpSpPr>
          <p:nvPr/>
        </p:nvGrpSpPr>
        <p:grpSpPr bwMode="auto">
          <a:xfrm>
            <a:off x="7467600" y="1295400"/>
            <a:ext cx="762000" cy="762000"/>
            <a:chOff x="4704" y="960"/>
            <a:chExt cx="480" cy="480"/>
          </a:xfrm>
        </p:grpSpPr>
        <p:sp>
          <p:nvSpPr>
            <p:cNvPr id="1080325" name="Rectangle 5"/>
            <p:cNvSpPr>
              <a:spLocks noChangeArrowheads="1"/>
            </p:cNvSpPr>
            <p:nvPr/>
          </p:nvSpPr>
          <p:spPr bwMode="auto">
            <a:xfrm>
              <a:off x="4704" y="1008"/>
              <a:ext cx="480" cy="432"/>
            </a:xfrm>
            <a:prstGeom prst="rect">
              <a:avLst/>
            </a:pr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1080326" name="Line 6"/>
            <p:cNvSpPr>
              <a:spLocks noChangeShapeType="1"/>
            </p:cNvSpPr>
            <p:nvPr/>
          </p:nvSpPr>
          <p:spPr bwMode="auto">
            <a:xfrm flipV="1">
              <a:off x="4944" y="1104"/>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27" name="Line 7"/>
            <p:cNvSpPr>
              <a:spLocks noChangeShapeType="1"/>
            </p:cNvSpPr>
            <p:nvPr/>
          </p:nvSpPr>
          <p:spPr bwMode="auto">
            <a:xfrm flipV="1">
              <a:off x="4800" y="960"/>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28" name="Line 8"/>
            <p:cNvSpPr>
              <a:spLocks noChangeShapeType="1"/>
            </p:cNvSpPr>
            <p:nvPr/>
          </p:nvSpPr>
          <p:spPr bwMode="auto">
            <a:xfrm flipV="1">
              <a:off x="5040" y="960"/>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29" name="Line 9"/>
            <p:cNvSpPr>
              <a:spLocks noChangeShapeType="1"/>
            </p:cNvSpPr>
            <p:nvPr/>
          </p:nvSpPr>
          <p:spPr bwMode="auto">
            <a:xfrm flipV="1">
              <a:off x="4800" y="1200"/>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30" name="Line 10"/>
            <p:cNvSpPr>
              <a:spLocks noChangeShapeType="1"/>
            </p:cNvSpPr>
            <p:nvPr/>
          </p:nvSpPr>
          <p:spPr bwMode="auto">
            <a:xfrm flipV="1">
              <a:off x="5040" y="1248"/>
              <a:ext cx="135" cy="123"/>
            </a:xfrm>
            <a:prstGeom prst="line">
              <a:avLst/>
            </a:prstGeom>
            <a:noFill/>
            <a:ln w="25400">
              <a:solidFill>
                <a:srgbClr val="FF0000"/>
              </a:solidFill>
              <a:round/>
              <a:headEnd type="none" w="sm" len="sm"/>
              <a:tailEnd type="triangle" w="med" len="med"/>
            </a:ln>
            <a:effectLst/>
          </p:spPr>
          <p:txBody>
            <a:bodyPr/>
            <a:lstStyle/>
            <a:p>
              <a:endParaRPr lang="en-US"/>
            </a:p>
          </p:txBody>
        </p:sp>
      </p:grpSp>
      <p:grpSp>
        <p:nvGrpSpPr>
          <p:cNvPr id="1080331" name="Group 11"/>
          <p:cNvGrpSpPr>
            <a:grpSpLocks/>
          </p:cNvGrpSpPr>
          <p:nvPr/>
        </p:nvGrpSpPr>
        <p:grpSpPr bwMode="auto">
          <a:xfrm>
            <a:off x="7467600" y="3048000"/>
            <a:ext cx="762000" cy="762000"/>
            <a:chOff x="4704" y="1872"/>
            <a:chExt cx="480" cy="480"/>
          </a:xfrm>
        </p:grpSpPr>
        <p:sp>
          <p:nvSpPr>
            <p:cNvPr id="1080332" name="Rectangle 12"/>
            <p:cNvSpPr>
              <a:spLocks noChangeArrowheads="1"/>
            </p:cNvSpPr>
            <p:nvPr/>
          </p:nvSpPr>
          <p:spPr bwMode="auto">
            <a:xfrm>
              <a:off x="4704" y="1920"/>
              <a:ext cx="480" cy="432"/>
            </a:xfrm>
            <a:prstGeom prst="rect">
              <a:avLst/>
            </a:prstGeom>
            <a:gradFill rotWithShape="0">
              <a:gsLst>
                <a:gs pos="0">
                  <a:schemeClr val="tx1"/>
                </a:gs>
                <a:gs pos="100000">
                  <a:schemeClr val="tx1">
                    <a:gamma/>
                    <a:shade val="46275"/>
                    <a:invGamma/>
                  </a:schemeClr>
                </a:gs>
              </a:gsLst>
              <a:path path="shape">
                <a:fillToRect l="50000" t="50000" r="50000" b="50000"/>
              </a:path>
            </a:gradFill>
            <a:ln w="12700">
              <a:solidFill>
                <a:schemeClr val="tx1"/>
              </a:solidFill>
              <a:miter lim="800000"/>
              <a:headEnd type="none" w="sm" len="sm"/>
              <a:tailEnd type="none" w="sm" len="sm"/>
            </a:ln>
            <a:effectLst/>
          </p:spPr>
          <p:txBody>
            <a:bodyPr wrap="none" anchor="ctr"/>
            <a:lstStyle/>
            <a:p>
              <a:endParaRPr lang="en-US"/>
            </a:p>
          </p:txBody>
        </p:sp>
        <p:sp>
          <p:nvSpPr>
            <p:cNvPr id="1080333" name="Line 13"/>
            <p:cNvSpPr>
              <a:spLocks noChangeShapeType="1"/>
            </p:cNvSpPr>
            <p:nvPr/>
          </p:nvSpPr>
          <p:spPr bwMode="auto">
            <a:xfrm flipV="1">
              <a:off x="4944" y="2016"/>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34" name="Line 14"/>
            <p:cNvSpPr>
              <a:spLocks noChangeShapeType="1"/>
            </p:cNvSpPr>
            <p:nvPr/>
          </p:nvSpPr>
          <p:spPr bwMode="auto">
            <a:xfrm flipV="1">
              <a:off x="4800" y="1872"/>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35" name="Line 15"/>
            <p:cNvSpPr>
              <a:spLocks noChangeShapeType="1"/>
            </p:cNvSpPr>
            <p:nvPr/>
          </p:nvSpPr>
          <p:spPr bwMode="auto">
            <a:xfrm flipV="1">
              <a:off x="5040" y="1872"/>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36" name="Line 16"/>
            <p:cNvSpPr>
              <a:spLocks noChangeShapeType="1"/>
            </p:cNvSpPr>
            <p:nvPr/>
          </p:nvSpPr>
          <p:spPr bwMode="auto">
            <a:xfrm flipV="1">
              <a:off x="4800" y="2112"/>
              <a:ext cx="135" cy="123"/>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37" name="Line 17"/>
            <p:cNvSpPr>
              <a:spLocks noChangeShapeType="1"/>
            </p:cNvSpPr>
            <p:nvPr/>
          </p:nvSpPr>
          <p:spPr bwMode="auto">
            <a:xfrm flipV="1">
              <a:off x="5040" y="2160"/>
              <a:ext cx="135" cy="123"/>
            </a:xfrm>
            <a:prstGeom prst="line">
              <a:avLst/>
            </a:prstGeom>
            <a:noFill/>
            <a:ln w="25400">
              <a:solidFill>
                <a:srgbClr val="FF0000"/>
              </a:solidFill>
              <a:round/>
              <a:headEnd type="none" w="sm" len="sm"/>
              <a:tailEnd type="triangle" w="med" len="med"/>
            </a:ln>
            <a:effectLst/>
          </p:spPr>
          <p:txBody>
            <a:bodyPr/>
            <a:lstStyle/>
            <a:p>
              <a:endParaRPr lang="en-US"/>
            </a:p>
          </p:txBody>
        </p:sp>
      </p:grpSp>
      <p:grpSp>
        <p:nvGrpSpPr>
          <p:cNvPr id="1080338" name="Group 18"/>
          <p:cNvGrpSpPr>
            <a:grpSpLocks/>
          </p:cNvGrpSpPr>
          <p:nvPr/>
        </p:nvGrpSpPr>
        <p:grpSpPr bwMode="auto">
          <a:xfrm>
            <a:off x="7391400" y="4876800"/>
            <a:ext cx="762000" cy="717550"/>
            <a:chOff x="4656" y="3052"/>
            <a:chExt cx="480" cy="452"/>
          </a:xfrm>
        </p:grpSpPr>
        <p:sp>
          <p:nvSpPr>
            <p:cNvPr id="1080339" name="Rectangle 19"/>
            <p:cNvSpPr>
              <a:spLocks noChangeArrowheads="1"/>
            </p:cNvSpPr>
            <p:nvPr/>
          </p:nvSpPr>
          <p:spPr bwMode="auto">
            <a:xfrm>
              <a:off x="4656" y="3072"/>
              <a:ext cx="480" cy="432"/>
            </a:xfrm>
            <a:prstGeom prst="rect">
              <a:avLst/>
            </a:prstGeom>
            <a:gradFill rotWithShape="0">
              <a:gsLst>
                <a:gs pos="0">
                  <a:schemeClr val="tx1"/>
                </a:gs>
                <a:gs pos="100000">
                  <a:schemeClr val="tx1">
                    <a:gamma/>
                    <a:shade val="46275"/>
                    <a:invGamma/>
                  </a:schemeClr>
                </a:gs>
              </a:gsLst>
              <a:lin ang="2700000" scaled="1"/>
            </a:gradFill>
            <a:ln w="12700">
              <a:solidFill>
                <a:schemeClr val="tx1"/>
              </a:solidFill>
              <a:miter lim="800000"/>
              <a:headEnd type="none" w="sm" len="sm"/>
              <a:tailEnd type="none" w="sm" len="sm"/>
            </a:ln>
            <a:effectLst/>
          </p:spPr>
          <p:txBody>
            <a:bodyPr wrap="none" anchor="ctr"/>
            <a:lstStyle/>
            <a:p>
              <a:endParaRPr lang="en-US"/>
            </a:p>
          </p:txBody>
        </p:sp>
        <p:sp>
          <p:nvSpPr>
            <p:cNvPr id="1080340" name="Line 20"/>
            <p:cNvSpPr>
              <a:spLocks noChangeShapeType="1"/>
            </p:cNvSpPr>
            <p:nvPr/>
          </p:nvSpPr>
          <p:spPr bwMode="auto">
            <a:xfrm flipV="1">
              <a:off x="4885" y="3207"/>
              <a:ext cx="101" cy="101"/>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41" name="Line 21"/>
            <p:cNvSpPr>
              <a:spLocks noChangeShapeType="1"/>
            </p:cNvSpPr>
            <p:nvPr/>
          </p:nvSpPr>
          <p:spPr bwMode="auto">
            <a:xfrm flipV="1">
              <a:off x="4709" y="3052"/>
              <a:ext cx="156" cy="159"/>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42" name="Line 22"/>
            <p:cNvSpPr>
              <a:spLocks noChangeShapeType="1"/>
            </p:cNvSpPr>
            <p:nvPr/>
          </p:nvSpPr>
          <p:spPr bwMode="auto">
            <a:xfrm flipV="1">
              <a:off x="4992" y="3069"/>
              <a:ext cx="102" cy="78"/>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43" name="Line 23"/>
            <p:cNvSpPr>
              <a:spLocks noChangeShapeType="1"/>
            </p:cNvSpPr>
            <p:nvPr/>
          </p:nvSpPr>
          <p:spPr bwMode="auto">
            <a:xfrm flipV="1">
              <a:off x="4752" y="3276"/>
              <a:ext cx="101" cy="111"/>
            </a:xfrm>
            <a:prstGeom prst="line">
              <a:avLst/>
            </a:prstGeom>
            <a:noFill/>
            <a:ln w="25400">
              <a:solidFill>
                <a:srgbClr val="FF0000"/>
              </a:solidFill>
              <a:round/>
              <a:headEnd type="none" w="sm" len="sm"/>
              <a:tailEnd type="triangle" w="med" len="med"/>
            </a:ln>
            <a:effectLst/>
          </p:spPr>
          <p:txBody>
            <a:bodyPr/>
            <a:lstStyle/>
            <a:p>
              <a:endParaRPr lang="en-US"/>
            </a:p>
          </p:txBody>
        </p:sp>
        <p:sp>
          <p:nvSpPr>
            <p:cNvPr id="1080344" name="Line 24"/>
            <p:cNvSpPr>
              <a:spLocks noChangeShapeType="1"/>
            </p:cNvSpPr>
            <p:nvPr/>
          </p:nvSpPr>
          <p:spPr bwMode="auto">
            <a:xfrm flipV="1">
              <a:off x="4992" y="3360"/>
              <a:ext cx="96" cy="75"/>
            </a:xfrm>
            <a:prstGeom prst="line">
              <a:avLst/>
            </a:prstGeom>
            <a:noFill/>
            <a:ln w="25400">
              <a:solidFill>
                <a:srgbClr val="FF0000"/>
              </a:solidFill>
              <a:round/>
              <a:headEnd type="none" w="sm" len="sm"/>
              <a:tailEnd type="triangle" w="med" len="med"/>
            </a:ln>
            <a:effectLst/>
          </p:spPr>
          <p:txBody>
            <a:bodyPr/>
            <a:lstStyle/>
            <a:p>
              <a:endParaRPr lang="en-US"/>
            </a:p>
          </p:txBody>
        </p:sp>
      </p:grpSp>
    </p:spTree>
    <p:extLst>
      <p:ext uri="{BB962C8B-B14F-4D97-AF65-F5344CB8AC3E}">
        <p14:creationId xmlns:p14="http://schemas.microsoft.com/office/powerpoint/2010/main" val="3427019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a:xfrm>
            <a:off x="3733800" y="304800"/>
            <a:ext cx="5181600" cy="609600"/>
          </a:xfrm>
        </p:spPr>
        <p:txBody>
          <a:bodyPr/>
          <a:lstStyle/>
          <a:p>
            <a:r>
              <a:rPr lang="en-US" dirty="0"/>
              <a:t>Using Optical Flow </a:t>
            </a:r>
            <a:r>
              <a:rPr lang="en-US" dirty="0">
                <a:solidFill>
                  <a:srgbClr val="FF0000"/>
                </a:solidFill>
              </a:rPr>
              <a:t>(optional)</a:t>
            </a:r>
            <a:endParaRPr lang="en-US" dirty="0"/>
          </a:p>
        </p:txBody>
      </p:sp>
      <p:sp>
        <p:nvSpPr>
          <p:cNvPr id="1082371" name="Rectangle 3"/>
          <p:cNvSpPr>
            <a:spLocks noGrp="1" noChangeArrowheads="1"/>
          </p:cNvSpPr>
          <p:nvPr>
            <p:ph type="body" idx="1"/>
          </p:nvPr>
        </p:nvSpPr>
        <p:spPr>
          <a:xfrm>
            <a:off x="381000" y="914400"/>
            <a:ext cx="8077200" cy="5791200"/>
          </a:xfrm>
          <a:noFill/>
          <a:ln/>
        </p:spPr>
        <p:txBody>
          <a:bodyPr/>
          <a:lstStyle/>
          <a:p>
            <a:pPr>
              <a:lnSpc>
                <a:spcPct val="90000"/>
              </a:lnSpc>
            </a:pPr>
            <a:r>
              <a:rPr lang="en-US" sz="2000" dirty="0">
                <a:cs typeface="Times New Roman" pitchFamily="18" charset="0"/>
              </a:rPr>
              <a:t>3D motion and structure from optical flow (p 208- 212)</a:t>
            </a:r>
          </a:p>
          <a:p>
            <a:pPr lvl="1">
              <a:lnSpc>
                <a:spcPct val="90000"/>
              </a:lnSpc>
            </a:pPr>
            <a:r>
              <a:rPr lang="en-US" sz="2900" dirty="0">
                <a:cs typeface="Times New Roman" pitchFamily="18" charset="0"/>
              </a:rPr>
              <a:t>Input: </a:t>
            </a:r>
          </a:p>
          <a:p>
            <a:pPr lvl="2">
              <a:lnSpc>
                <a:spcPct val="90000"/>
              </a:lnSpc>
            </a:pPr>
            <a:r>
              <a:rPr lang="en-US" sz="1800" dirty="0">
                <a:cs typeface="Times New Roman" pitchFamily="18" charset="0"/>
              </a:rPr>
              <a:t>Intrinsic camera parameters</a:t>
            </a:r>
          </a:p>
          <a:p>
            <a:pPr lvl="2">
              <a:lnSpc>
                <a:spcPct val="90000"/>
              </a:lnSpc>
            </a:pPr>
            <a:r>
              <a:rPr lang="en-US" sz="1800" dirty="0">
                <a:cs typeface="Times New Roman" pitchFamily="18" charset="0"/>
              </a:rPr>
              <a:t>dense motion field (optical flow) of single rigid motion</a:t>
            </a:r>
          </a:p>
          <a:p>
            <a:pPr lvl="1">
              <a:lnSpc>
                <a:spcPct val="90000"/>
              </a:lnSpc>
            </a:pPr>
            <a:r>
              <a:rPr lang="en-US" sz="2900" dirty="0">
                <a:cs typeface="Times New Roman" pitchFamily="18" charset="0"/>
              </a:rPr>
              <a:t>Algorithm </a:t>
            </a:r>
          </a:p>
          <a:p>
            <a:pPr lvl="2">
              <a:lnSpc>
                <a:spcPct val="90000"/>
              </a:lnSpc>
            </a:pPr>
            <a:r>
              <a:rPr lang="en-US" sz="1800" dirty="0">
                <a:cs typeface="Times New Roman" pitchFamily="18" charset="0"/>
              </a:rPr>
              <a:t>( </a:t>
            </a:r>
            <a:r>
              <a:rPr lang="en-US" sz="1500" dirty="0">
                <a:cs typeface="Times New Roman" pitchFamily="18" charset="0"/>
              </a:rPr>
              <a:t>good compromise between ease of implementation and quality of results</a:t>
            </a:r>
            <a:r>
              <a:rPr lang="en-US" sz="1800" dirty="0">
                <a:cs typeface="Times New Roman" pitchFamily="18" charset="0"/>
              </a:rPr>
              <a:t>)</a:t>
            </a:r>
          </a:p>
          <a:p>
            <a:pPr lvl="2">
              <a:lnSpc>
                <a:spcPct val="90000"/>
              </a:lnSpc>
            </a:pPr>
            <a:r>
              <a:rPr lang="en-US" sz="1600" dirty="0">
                <a:cs typeface="Times New Roman" pitchFamily="18" charset="0"/>
              </a:rPr>
              <a:t>Stage 1: Translation direction </a:t>
            </a:r>
          </a:p>
          <a:p>
            <a:pPr lvl="3">
              <a:lnSpc>
                <a:spcPct val="90000"/>
              </a:lnSpc>
            </a:pPr>
            <a:r>
              <a:rPr lang="en-US" sz="1400" dirty="0" err="1">
                <a:cs typeface="Times New Roman" pitchFamily="18" charset="0"/>
              </a:rPr>
              <a:t>Epipole</a:t>
            </a:r>
            <a:r>
              <a:rPr lang="en-US" sz="1400" dirty="0">
                <a:cs typeface="Times New Roman" pitchFamily="18" charset="0"/>
              </a:rPr>
              <a:t> (x0, y0) through approximate motion parallax</a:t>
            </a:r>
          </a:p>
          <a:p>
            <a:pPr lvl="3">
              <a:lnSpc>
                <a:spcPct val="90000"/>
              </a:lnSpc>
            </a:pPr>
            <a:r>
              <a:rPr lang="en-US" sz="1400" dirty="0">
                <a:cs typeface="Times New Roman" pitchFamily="18" charset="0"/>
              </a:rPr>
              <a:t>Key: Instantaneously coincident image points</a:t>
            </a:r>
          </a:p>
          <a:p>
            <a:pPr lvl="3">
              <a:lnSpc>
                <a:spcPct val="90000"/>
              </a:lnSpc>
            </a:pPr>
            <a:r>
              <a:rPr lang="en-US" sz="1400" dirty="0">
                <a:cs typeface="Times New Roman" pitchFamily="18" charset="0"/>
              </a:rPr>
              <a:t>Approximation: estimating differences for ALMOST coincident image points</a:t>
            </a:r>
          </a:p>
          <a:p>
            <a:pPr lvl="3">
              <a:lnSpc>
                <a:spcPct val="90000"/>
              </a:lnSpc>
            </a:pPr>
            <a:endParaRPr lang="en-US" sz="1400" dirty="0">
              <a:cs typeface="Times New Roman" pitchFamily="18" charset="0"/>
            </a:endParaRPr>
          </a:p>
          <a:p>
            <a:pPr lvl="2">
              <a:lnSpc>
                <a:spcPct val="90000"/>
              </a:lnSpc>
            </a:pPr>
            <a:r>
              <a:rPr lang="en-US" sz="1600" dirty="0">
                <a:cs typeface="Times New Roman" pitchFamily="18" charset="0"/>
              </a:rPr>
              <a:t>Stage 2: Rotation flow and depth</a:t>
            </a:r>
          </a:p>
          <a:p>
            <a:pPr lvl="3">
              <a:lnSpc>
                <a:spcPct val="90000"/>
              </a:lnSpc>
            </a:pPr>
            <a:r>
              <a:rPr lang="en-US" sz="1400" dirty="0" err="1">
                <a:cs typeface="Times New Roman" pitchFamily="18" charset="0"/>
              </a:rPr>
              <a:t>Knowns</a:t>
            </a:r>
            <a:r>
              <a:rPr lang="en-US" sz="1400" dirty="0">
                <a:cs typeface="Times New Roman" pitchFamily="18" charset="0"/>
              </a:rPr>
              <a:t>: flow vector, and direction of translational component</a:t>
            </a:r>
          </a:p>
          <a:p>
            <a:pPr lvl="3">
              <a:lnSpc>
                <a:spcPct val="90000"/>
              </a:lnSpc>
            </a:pPr>
            <a:r>
              <a:rPr lang="en-US" sz="1400" dirty="0">
                <a:cs typeface="Times New Roman" pitchFamily="18" charset="0"/>
              </a:rPr>
              <a:t>One point, one equation (without depth)– </a:t>
            </a:r>
          </a:p>
          <a:p>
            <a:pPr lvl="4">
              <a:lnSpc>
                <a:spcPct val="90000"/>
              </a:lnSpc>
            </a:pPr>
            <a:r>
              <a:rPr lang="en-US" sz="1200" dirty="0">
                <a:cs typeface="Times New Roman" pitchFamily="18" charset="0"/>
              </a:rPr>
              <a:t>Least square approximation of the rotational component of flow</a:t>
            </a:r>
          </a:p>
          <a:p>
            <a:pPr lvl="3">
              <a:lnSpc>
                <a:spcPct val="90000"/>
              </a:lnSpc>
            </a:pPr>
            <a:r>
              <a:rPr lang="en-US" sz="1400" dirty="0">
                <a:cs typeface="Times New Roman" pitchFamily="18" charset="0"/>
              </a:rPr>
              <a:t>From motion field to depth</a:t>
            </a:r>
          </a:p>
          <a:p>
            <a:pPr lvl="1">
              <a:lnSpc>
                <a:spcPct val="90000"/>
              </a:lnSpc>
            </a:pPr>
            <a:r>
              <a:rPr lang="en-US" sz="1800" dirty="0">
                <a:cs typeface="Times New Roman" pitchFamily="18" charset="0"/>
              </a:rPr>
              <a:t>Output</a:t>
            </a:r>
          </a:p>
          <a:p>
            <a:pPr lvl="2">
              <a:lnSpc>
                <a:spcPct val="90000"/>
              </a:lnSpc>
            </a:pPr>
            <a:r>
              <a:rPr lang="en-US" sz="1600" dirty="0">
                <a:cs typeface="Times New Roman" pitchFamily="18" charset="0"/>
              </a:rPr>
              <a:t>Direction of translation (f </a:t>
            </a:r>
            <a:r>
              <a:rPr lang="en-US" sz="1600" dirty="0" err="1">
                <a:cs typeface="Times New Roman" pitchFamily="18" charset="0"/>
              </a:rPr>
              <a:t>Tx</a:t>
            </a:r>
            <a:r>
              <a:rPr lang="en-US" sz="1600" dirty="0">
                <a:cs typeface="Times New Roman" pitchFamily="18" charset="0"/>
              </a:rPr>
              <a:t>/</a:t>
            </a:r>
            <a:r>
              <a:rPr lang="en-US" sz="1600" dirty="0" err="1">
                <a:cs typeface="Times New Roman" pitchFamily="18" charset="0"/>
              </a:rPr>
              <a:t>Tz</a:t>
            </a:r>
            <a:r>
              <a:rPr lang="en-US" sz="1600" dirty="0">
                <a:cs typeface="Times New Roman" pitchFamily="18" charset="0"/>
              </a:rPr>
              <a:t>, f Ty/</a:t>
            </a:r>
            <a:r>
              <a:rPr lang="en-US" sz="1600" dirty="0" err="1">
                <a:cs typeface="Times New Roman" pitchFamily="18" charset="0"/>
              </a:rPr>
              <a:t>Tz</a:t>
            </a:r>
            <a:r>
              <a:rPr lang="en-US" sz="1600" dirty="0">
                <a:cs typeface="Times New Roman" pitchFamily="18" charset="0"/>
              </a:rPr>
              <a:t>, f) = (x0, y0, f)</a:t>
            </a:r>
          </a:p>
          <a:p>
            <a:pPr lvl="2">
              <a:lnSpc>
                <a:spcPct val="90000"/>
              </a:lnSpc>
            </a:pPr>
            <a:r>
              <a:rPr lang="en-US" sz="1600" dirty="0">
                <a:cs typeface="Times New Roman" pitchFamily="18" charset="0"/>
              </a:rPr>
              <a:t>Angular velocity </a:t>
            </a:r>
          </a:p>
          <a:p>
            <a:pPr lvl="2">
              <a:lnSpc>
                <a:spcPct val="90000"/>
              </a:lnSpc>
            </a:pPr>
            <a:r>
              <a:rPr lang="en-US" sz="1600" dirty="0">
                <a:cs typeface="Times New Roman" pitchFamily="18" charset="0"/>
              </a:rPr>
              <a:t>3-D coordinates of scene points (up to a common unknown scale)</a:t>
            </a:r>
          </a:p>
          <a:p>
            <a:pPr lvl="2">
              <a:lnSpc>
                <a:spcPct val="90000"/>
              </a:lnSpc>
            </a:pPr>
            <a:endParaRPr lang="en-US" sz="1600" dirty="0">
              <a:cs typeface="Times New Roman" pitchFamily="18" charset="0"/>
            </a:endParaRPr>
          </a:p>
        </p:txBody>
      </p:sp>
      <p:graphicFrame>
        <p:nvGraphicFramePr>
          <p:cNvPr id="1082372" name="Object 4"/>
          <p:cNvGraphicFramePr>
            <a:graphicFrameLocks noChangeAspect="1"/>
          </p:cNvGraphicFramePr>
          <p:nvPr/>
        </p:nvGraphicFramePr>
        <p:xfrm>
          <a:off x="7162800" y="3124200"/>
          <a:ext cx="1219200" cy="627063"/>
        </p:xfrm>
        <a:graphic>
          <a:graphicData uri="http://schemas.openxmlformats.org/presentationml/2006/ole">
            <mc:AlternateContent xmlns:mc="http://schemas.openxmlformats.org/markup-compatibility/2006">
              <mc:Choice xmlns:v="urn:schemas-microsoft-com:vml" Requires="v">
                <p:oleObj spid="_x0000_s997450" name="Equation" r:id="rId4" imgW="990600" imgH="508000" progId="Equation.3">
                  <p:embed/>
                </p:oleObj>
              </mc:Choice>
              <mc:Fallback>
                <p:oleObj name="Equation" r:id="rId4" imgW="9906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124200"/>
                        <a:ext cx="1219200" cy="627063"/>
                      </a:xfrm>
                      <a:prstGeom prst="rect">
                        <a:avLst/>
                      </a:prstGeom>
                      <a:solidFill>
                        <a:srgbClr val="FF00FF"/>
                      </a:solidFill>
                    </p:spPr>
                  </p:pic>
                </p:oleObj>
              </mc:Fallback>
            </mc:AlternateContent>
          </a:graphicData>
        </a:graphic>
      </p:graphicFrame>
      <p:graphicFrame>
        <p:nvGraphicFramePr>
          <p:cNvPr id="1082373" name="Object 5"/>
          <p:cNvGraphicFramePr>
            <a:graphicFrameLocks noChangeAspect="1"/>
          </p:cNvGraphicFramePr>
          <p:nvPr/>
        </p:nvGraphicFramePr>
        <p:xfrm>
          <a:off x="7010400" y="4191000"/>
          <a:ext cx="1133475" cy="757238"/>
        </p:xfrm>
        <a:graphic>
          <a:graphicData uri="http://schemas.openxmlformats.org/presentationml/2006/ole">
            <mc:AlternateContent xmlns:mc="http://schemas.openxmlformats.org/markup-compatibility/2006">
              <mc:Choice xmlns:v="urn:schemas-microsoft-com:vml" Requires="v">
                <p:oleObj spid="_x0000_s997451" name="Equation" r:id="rId6" imgW="799753" imgH="533169" progId="Equation.3">
                  <p:embed/>
                </p:oleObj>
              </mc:Choice>
              <mc:Fallback>
                <p:oleObj name="Equation" r:id="rId6" imgW="799753" imgH="53316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4191000"/>
                        <a:ext cx="1133475" cy="757238"/>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189576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82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dirty="0"/>
              <a:t>Some Details  </a:t>
            </a:r>
            <a:r>
              <a:rPr lang="en-US" dirty="0">
                <a:solidFill>
                  <a:srgbClr val="FF0000"/>
                </a:solidFill>
              </a:rPr>
              <a:t>(optional)</a:t>
            </a:r>
            <a:endParaRPr lang="en-US" dirty="0"/>
          </a:p>
        </p:txBody>
      </p:sp>
      <p:sp>
        <p:nvSpPr>
          <p:cNvPr id="1084419" name="Rectangle 3"/>
          <p:cNvSpPr>
            <a:spLocks noGrp="1" noChangeArrowheads="1"/>
          </p:cNvSpPr>
          <p:nvPr>
            <p:ph type="body" idx="1"/>
          </p:nvPr>
        </p:nvSpPr>
        <p:spPr/>
        <p:txBody>
          <a:bodyPr/>
          <a:lstStyle/>
          <a:p>
            <a:r>
              <a:rPr lang="en-US" dirty="0"/>
              <a:t>Step 1. Get (</a:t>
            </a:r>
            <a:r>
              <a:rPr lang="en-US" dirty="0" err="1"/>
              <a:t>Tx</a:t>
            </a:r>
            <a:r>
              <a:rPr lang="en-US" dirty="0"/>
              <a:t>, Ty, </a:t>
            </a:r>
            <a:r>
              <a:rPr lang="en-US" dirty="0" err="1"/>
              <a:t>Tz</a:t>
            </a:r>
            <a:r>
              <a:rPr lang="en-US" dirty="0"/>
              <a:t>) = s (x0,y0,f)</a:t>
            </a:r>
          </a:p>
          <a:p>
            <a:r>
              <a:rPr lang="en-US" dirty="0"/>
              <a:t>Step 2. For every point (</a:t>
            </a:r>
            <a:r>
              <a:rPr lang="en-US" dirty="0" err="1"/>
              <a:t>x,y,f</a:t>
            </a:r>
            <a:r>
              <a:rPr lang="en-US" dirty="0"/>
              <a:t>) with known v, get one equation about </a:t>
            </a:r>
            <a:r>
              <a:rPr lang="en-US" dirty="0">
                <a:latin typeface="Symbol" pitchFamily="18" charset="2"/>
              </a:rPr>
              <a:t>w</a:t>
            </a:r>
            <a:r>
              <a:rPr lang="en-US" dirty="0"/>
              <a:t> from the motion equation  (by eliminate Z since it’s different from point to point)</a:t>
            </a:r>
          </a:p>
          <a:p>
            <a:r>
              <a:rPr lang="en-US" dirty="0"/>
              <a:t>Step 3. Get Z (up to a scale s) given T/s and </a:t>
            </a:r>
            <a:r>
              <a:rPr lang="en-US" dirty="0">
                <a:latin typeface="Symbol" pitchFamily="18" charset="2"/>
              </a:rPr>
              <a:t>w</a:t>
            </a:r>
            <a:r>
              <a:rPr lang="en-US" dirty="0"/>
              <a:t> </a:t>
            </a:r>
          </a:p>
        </p:txBody>
      </p:sp>
      <p:grpSp>
        <p:nvGrpSpPr>
          <p:cNvPr id="1084420" name="Group 4"/>
          <p:cNvGrpSpPr>
            <a:grpSpLocks/>
          </p:cNvGrpSpPr>
          <p:nvPr/>
        </p:nvGrpSpPr>
        <p:grpSpPr bwMode="auto">
          <a:xfrm>
            <a:off x="1452562" y="4284663"/>
            <a:ext cx="6508750" cy="2332038"/>
            <a:chOff x="1036" y="2682"/>
            <a:chExt cx="4100" cy="1469"/>
          </a:xfrm>
        </p:grpSpPr>
        <p:graphicFrame>
          <p:nvGraphicFramePr>
            <p:cNvPr id="1084421" name="Object 5"/>
            <p:cNvGraphicFramePr>
              <a:graphicFrameLocks noChangeAspect="1"/>
            </p:cNvGraphicFramePr>
            <p:nvPr/>
          </p:nvGraphicFramePr>
          <p:xfrm>
            <a:off x="1036" y="2682"/>
            <a:ext cx="3810" cy="658"/>
          </p:xfrm>
          <a:graphic>
            <a:graphicData uri="http://schemas.openxmlformats.org/presentationml/2006/ole">
              <mc:AlternateContent xmlns:mc="http://schemas.openxmlformats.org/markup-compatibility/2006">
                <mc:Choice xmlns:v="urn:schemas-microsoft-com:vml" Requires="v">
                  <p:oleObj spid="_x0000_s998443" name="Equation" r:id="rId3" imgW="4279680" imgH="736560" progId="Equation.3">
                    <p:embed/>
                  </p:oleObj>
                </mc:Choice>
                <mc:Fallback>
                  <p:oleObj name="Equation" r:id="rId3" imgW="427968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 y="2682"/>
                          <a:ext cx="3810" cy="658"/>
                        </a:xfrm>
                        <a:prstGeom prst="rect">
                          <a:avLst/>
                        </a:prstGeom>
                        <a:solidFill>
                          <a:srgbClr val="FF00FF"/>
                        </a:solidFill>
                      </p:spPr>
                    </p:pic>
                  </p:oleObj>
                </mc:Fallback>
              </mc:AlternateContent>
            </a:graphicData>
          </a:graphic>
        </p:graphicFrame>
        <p:sp>
          <p:nvSpPr>
            <p:cNvPr id="1084422" name="AutoShape 6"/>
            <p:cNvSpPr>
              <a:spLocks/>
            </p:cNvSpPr>
            <p:nvPr/>
          </p:nvSpPr>
          <p:spPr bwMode="auto">
            <a:xfrm rot="16225715" flipV="1">
              <a:off x="2280" y="2760"/>
              <a:ext cx="240" cy="1632"/>
            </a:xfrm>
            <a:prstGeom prst="leftBrace">
              <a:avLst>
                <a:gd name="adj1" fmla="val 56667"/>
                <a:gd name="adj2" fmla="val 50000"/>
              </a:avLst>
            </a:prstGeom>
            <a:noFill/>
            <a:ln w="25400">
              <a:solidFill>
                <a:srgbClr val="FF9900"/>
              </a:solidFill>
              <a:round/>
              <a:headEnd type="none" w="sm" len="sm"/>
              <a:tailEnd type="none" w="sm" len="sm"/>
            </a:ln>
            <a:effectLst/>
          </p:spPr>
          <p:txBody>
            <a:bodyPr wrap="none" anchor="ctr"/>
            <a:lstStyle/>
            <a:p>
              <a:endParaRPr lang="en-US"/>
            </a:p>
          </p:txBody>
        </p:sp>
        <p:sp>
          <p:nvSpPr>
            <p:cNvPr id="1084423" name="AutoShape 7"/>
            <p:cNvSpPr>
              <a:spLocks/>
            </p:cNvSpPr>
            <p:nvPr/>
          </p:nvSpPr>
          <p:spPr bwMode="auto">
            <a:xfrm rot="16225715" flipV="1">
              <a:off x="4008" y="2998"/>
              <a:ext cx="240" cy="1152"/>
            </a:xfrm>
            <a:prstGeom prst="leftBrace">
              <a:avLst>
                <a:gd name="adj1" fmla="val 40000"/>
                <a:gd name="adj2" fmla="val 50000"/>
              </a:avLst>
            </a:prstGeom>
            <a:noFill/>
            <a:ln w="25400">
              <a:solidFill>
                <a:srgbClr val="FF9900"/>
              </a:solidFill>
              <a:round/>
              <a:headEnd type="none" w="sm" len="sm"/>
              <a:tailEnd type="none" w="sm" len="sm"/>
            </a:ln>
            <a:effectLst/>
          </p:spPr>
          <p:txBody>
            <a:bodyPr wrap="none" anchor="ctr"/>
            <a:lstStyle/>
            <a:p>
              <a:endParaRPr lang="en-US"/>
            </a:p>
          </p:txBody>
        </p:sp>
        <p:sp>
          <p:nvSpPr>
            <p:cNvPr id="1084424" name="Text Box 8"/>
            <p:cNvSpPr txBox="1">
              <a:spLocks noChangeArrowheads="1"/>
            </p:cNvSpPr>
            <p:nvPr/>
          </p:nvSpPr>
          <p:spPr bwMode="auto">
            <a:xfrm>
              <a:off x="1440" y="3696"/>
              <a:ext cx="1776" cy="40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Rotation part: no depth information</a:t>
              </a:r>
            </a:p>
          </p:txBody>
        </p:sp>
        <p:sp>
          <p:nvSpPr>
            <p:cNvPr id="1084425" name="Text Box 9"/>
            <p:cNvSpPr txBox="1">
              <a:spLocks noChangeArrowheads="1"/>
            </p:cNvSpPr>
            <p:nvPr/>
          </p:nvSpPr>
          <p:spPr bwMode="auto">
            <a:xfrm>
              <a:off x="3360" y="3744"/>
              <a:ext cx="1776" cy="407"/>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800000"/>
                  </a:solidFill>
                </a:rPr>
                <a:t>Translation part: depth Z</a:t>
              </a:r>
            </a:p>
          </p:txBody>
        </p:sp>
      </p:grpSp>
    </p:spTree>
    <p:extLst>
      <p:ext uri="{BB962C8B-B14F-4D97-AF65-F5344CB8AC3E}">
        <p14:creationId xmlns:p14="http://schemas.microsoft.com/office/powerpoint/2010/main" val="1806971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4038600" y="285750"/>
            <a:ext cx="5067300" cy="609600"/>
          </a:xfrm>
        </p:spPr>
        <p:txBody>
          <a:bodyPr/>
          <a:lstStyle/>
          <a:p>
            <a:r>
              <a:rPr lang="en-US" dirty="0"/>
              <a:t>Feature-Based Approach</a:t>
            </a:r>
          </a:p>
        </p:txBody>
      </p:sp>
      <p:sp>
        <p:nvSpPr>
          <p:cNvPr id="108544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cs typeface="Times New Roman" pitchFamily="18" charset="0"/>
              </a:rPr>
              <a:t>Two frame method - </a:t>
            </a:r>
            <a:r>
              <a:rPr lang="en-US" sz="2000" dirty="0">
                <a:cs typeface="Times New Roman" pitchFamily="18" charset="0"/>
              </a:rPr>
              <a:t>Feature matching</a:t>
            </a:r>
          </a:p>
          <a:p>
            <a:pPr lvl="1">
              <a:lnSpc>
                <a:spcPct val="90000"/>
              </a:lnSpc>
            </a:pPr>
            <a:r>
              <a:rPr lang="en-US" sz="1800" dirty="0">
                <a:cs typeface="Times New Roman" pitchFamily="18" charset="0"/>
              </a:rPr>
              <a:t>An Algorithm Based on the Constant Flow Method</a:t>
            </a:r>
          </a:p>
          <a:p>
            <a:pPr lvl="2">
              <a:lnSpc>
                <a:spcPct val="90000"/>
              </a:lnSpc>
            </a:pPr>
            <a:r>
              <a:rPr lang="en-US" sz="1600" dirty="0">
                <a:cs typeface="Times New Roman" pitchFamily="18" charset="0"/>
              </a:rPr>
              <a:t>Features – corners detection by observing the coefficient matrix of the spatial gradient evaluation  (2x2 matrix A</a:t>
            </a:r>
            <a:r>
              <a:rPr lang="en-US" sz="1600" baseline="30000" dirty="0">
                <a:cs typeface="Times New Roman" pitchFamily="18" charset="0"/>
              </a:rPr>
              <a:t>T</a:t>
            </a:r>
            <a:r>
              <a:rPr lang="en-US" sz="1600" dirty="0">
                <a:cs typeface="Times New Roman" pitchFamily="18" charset="0"/>
              </a:rPr>
              <a:t>A)</a:t>
            </a:r>
          </a:p>
          <a:p>
            <a:pPr lvl="2">
              <a:lnSpc>
                <a:spcPct val="90000"/>
              </a:lnSpc>
            </a:pPr>
            <a:r>
              <a:rPr lang="en-US" sz="1600" dirty="0">
                <a:cs typeface="Times New Roman" pitchFamily="18" charset="0"/>
              </a:rPr>
              <a:t>Iteration approach: estimation – warping – comparison</a:t>
            </a:r>
          </a:p>
          <a:p>
            <a:pPr lvl="2">
              <a:lnSpc>
                <a:spcPct val="90000"/>
              </a:lnSpc>
            </a:pPr>
            <a:endParaRPr lang="en-US" sz="1600" dirty="0">
              <a:cs typeface="Times New Roman" pitchFamily="18" charset="0"/>
            </a:endParaRPr>
          </a:p>
          <a:p>
            <a:pPr>
              <a:lnSpc>
                <a:spcPct val="90000"/>
              </a:lnSpc>
            </a:pPr>
            <a:r>
              <a:rPr lang="en-US" sz="1800" dirty="0">
                <a:cs typeface="Times New Roman" pitchFamily="18" charset="0"/>
              </a:rPr>
              <a:t>Multiple frame method - </a:t>
            </a:r>
            <a:r>
              <a:rPr lang="en-US" sz="2000" dirty="0">
                <a:cs typeface="Times New Roman" pitchFamily="18" charset="0"/>
              </a:rPr>
              <a:t>Feature tracking</a:t>
            </a:r>
          </a:p>
          <a:p>
            <a:pPr lvl="1">
              <a:lnSpc>
                <a:spcPct val="90000"/>
              </a:lnSpc>
            </a:pPr>
            <a:r>
              <a:rPr lang="en-US" sz="1800" dirty="0" err="1">
                <a:cs typeface="Times New Roman" pitchFamily="18" charset="0"/>
              </a:rPr>
              <a:t>Kalman</a:t>
            </a:r>
            <a:r>
              <a:rPr lang="en-US" sz="1800" dirty="0">
                <a:cs typeface="Times New Roman" pitchFamily="18" charset="0"/>
              </a:rPr>
              <a:t> Filter Algorithm</a:t>
            </a:r>
          </a:p>
          <a:p>
            <a:pPr lvl="2">
              <a:lnSpc>
                <a:spcPct val="90000"/>
              </a:lnSpc>
            </a:pPr>
            <a:r>
              <a:rPr lang="en-US" sz="1600" dirty="0">
                <a:cs typeface="Times New Roman" pitchFamily="18" charset="0"/>
              </a:rPr>
              <a:t>Estimating the position and uncertainty of a moving feature in the next frame</a:t>
            </a:r>
          </a:p>
          <a:p>
            <a:pPr lvl="2">
              <a:lnSpc>
                <a:spcPct val="90000"/>
              </a:lnSpc>
            </a:pPr>
            <a:r>
              <a:rPr lang="en-US" sz="1600" dirty="0">
                <a:cs typeface="Times New Roman" pitchFamily="18" charset="0"/>
              </a:rPr>
              <a:t>Two parts: prediction (from previous trajectory) and measurement from feature matching</a:t>
            </a:r>
          </a:p>
          <a:p>
            <a:pPr lvl="2">
              <a:lnSpc>
                <a:spcPct val="90000"/>
              </a:lnSpc>
            </a:pPr>
            <a:endParaRPr lang="en-US" sz="1600" dirty="0">
              <a:cs typeface="Times New Roman" pitchFamily="18" charset="0"/>
            </a:endParaRPr>
          </a:p>
          <a:p>
            <a:pPr lvl="2">
              <a:lnSpc>
                <a:spcPct val="90000"/>
              </a:lnSpc>
            </a:pPr>
            <a:endParaRPr lang="en-US" sz="1600" dirty="0">
              <a:cs typeface="Times New Roman" pitchFamily="18" charset="0"/>
            </a:endParaRPr>
          </a:p>
          <a:p>
            <a:pPr>
              <a:lnSpc>
                <a:spcPct val="90000"/>
              </a:lnSpc>
            </a:pPr>
            <a:r>
              <a:rPr lang="en-US" sz="1800" dirty="0">
                <a:cs typeface="Times New Roman" pitchFamily="18" charset="0"/>
              </a:rPr>
              <a:t>Using a sparse motion field </a:t>
            </a:r>
          </a:p>
          <a:p>
            <a:pPr lvl="1">
              <a:lnSpc>
                <a:spcPct val="90000"/>
              </a:lnSpc>
            </a:pPr>
            <a:r>
              <a:rPr lang="en-US" sz="1800" dirty="0">
                <a:cs typeface="Times New Roman" pitchFamily="18" charset="0"/>
              </a:rPr>
              <a:t>3D motion and structure by feature tracking over frames</a:t>
            </a:r>
          </a:p>
          <a:p>
            <a:pPr lvl="1">
              <a:lnSpc>
                <a:spcPct val="90000"/>
              </a:lnSpc>
            </a:pPr>
            <a:r>
              <a:rPr lang="en-US" sz="1800" dirty="0">
                <a:cs typeface="Times New Roman" pitchFamily="18" charset="0"/>
              </a:rPr>
              <a:t>Factorization method</a:t>
            </a:r>
          </a:p>
          <a:p>
            <a:pPr lvl="2">
              <a:lnSpc>
                <a:spcPct val="90000"/>
              </a:lnSpc>
            </a:pPr>
            <a:r>
              <a:rPr lang="en-US" sz="1600" dirty="0">
                <a:cs typeface="Times New Roman" pitchFamily="18" charset="0"/>
              </a:rPr>
              <a:t>Orthographic projection model</a:t>
            </a:r>
          </a:p>
          <a:p>
            <a:pPr lvl="2">
              <a:lnSpc>
                <a:spcPct val="90000"/>
              </a:lnSpc>
            </a:pPr>
            <a:r>
              <a:rPr lang="en-US" sz="1600" dirty="0">
                <a:cs typeface="Times New Roman" pitchFamily="18" charset="0"/>
              </a:rPr>
              <a:t>Feature tracking over multiple frames</a:t>
            </a:r>
          </a:p>
          <a:p>
            <a:pPr lvl="2">
              <a:lnSpc>
                <a:spcPct val="90000"/>
              </a:lnSpc>
            </a:pPr>
            <a:r>
              <a:rPr lang="en-US" sz="1600" dirty="0">
                <a:cs typeface="Times New Roman" pitchFamily="18" charset="0"/>
              </a:rPr>
              <a:t>SVD  </a:t>
            </a:r>
          </a:p>
        </p:txBody>
      </p:sp>
    </p:spTree>
    <p:extLst>
      <p:ext uri="{BB962C8B-B14F-4D97-AF65-F5344CB8AC3E}">
        <p14:creationId xmlns:p14="http://schemas.microsoft.com/office/powerpoint/2010/main" val="35305193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038600" y="285750"/>
            <a:ext cx="5067300" cy="609600"/>
          </a:xfrm>
        </p:spPr>
        <p:txBody>
          <a:bodyPr/>
          <a:lstStyle/>
          <a:p>
            <a:r>
              <a:rPr lang="en-US" dirty="0"/>
              <a:t>Motion-Based Segmentation</a:t>
            </a:r>
          </a:p>
        </p:txBody>
      </p:sp>
      <p:sp>
        <p:nvSpPr>
          <p:cNvPr id="1087491" name="Rectangle 3"/>
          <p:cNvSpPr>
            <a:spLocks noGrp="1" noChangeArrowheads="1"/>
          </p:cNvSpPr>
          <p:nvPr>
            <p:ph type="body" idx="1"/>
          </p:nvPr>
        </p:nvSpPr>
        <p:spPr>
          <a:xfrm>
            <a:off x="609600" y="1219200"/>
            <a:ext cx="7772400" cy="5257800"/>
          </a:xfrm>
          <a:noFill/>
          <a:ln/>
        </p:spPr>
        <p:txBody>
          <a:bodyPr/>
          <a:lstStyle/>
          <a:p>
            <a:r>
              <a:rPr lang="en-US" sz="2000" dirty="0">
                <a:cs typeface="Times New Roman" pitchFamily="18" charset="0"/>
              </a:rPr>
              <a:t>Change Detection</a:t>
            </a:r>
          </a:p>
          <a:p>
            <a:pPr lvl="1"/>
            <a:r>
              <a:rPr lang="en-US" sz="2000" dirty="0">
                <a:cs typeface="Times New Roman" pitchFamily="18" charset="0"/>
              </a:rPr>
              <a:t>Stationary camera(s), multiple moving subjects</a:t>
            </a:r>
          </a:p>
          <a:p>
            <a:pPr lvl="1"/>
            <a:r>
              <a:rPr lang="en-US" sz="2000" dirty="0">
                <a:cs typeface="Times New Roman" pitchFamily="18" charset="0"/>
              </a:rPr>
              <a:t>Background modeling and updating</a:t>
            </a:r>
          </a:p>
          <a:p>
            <a:pPr lvl="1"/>
            <a:r>
              <a:rPr lang="en-US" sz="2000" dirty="0">
                <a:cs typeface="Times New Roman" pitchFamily="18" charset="0"/>
              </a:rPr>
              <a:t>Background subtraction</a:t>
            </a:r>
          </a:p>
          <a:p>
            <a:pPr lvl="1"/>
            <a:r>
              <a:rPr lang="en-US" sz="2000" dirty="0">
                <a:cs typeface="Times New Roman" pitchFamily="18" charset="0"/>
              </a:rPr>
              <a:t>Occlusion handling</a:t>
            </a:r>
          </a:p>
          <a:p>
            <a:pPr lvl="1"/>
            <a:endParaRPr lang="en-US" sz="2000" dirty="0">
              <a:cs typeface="Times New Roman" pitchFamily="18" charset="0"/>
            </a:endParaRPr>
          </a:p>
          <a:p>
            <a:r>
              <a:rPr lang="en-US" sz="2000" dirty="0">
                <a:cs typeface="Times New Roman" pitchFamily="18" charset="0"/>
              </a:rPr>
              <a:t>Layered representation (I)– rotating camera</a:t>
            </a:r>
          </a:p>
          <a:p>
            <a:pPr lvl="1"/>
            <a:r>
              <a:rPr lang="en-US" sz="2000" dirty="0">
                <a:cs typeface="Times New Roman" pitchFamily="18" charset="0"/>
              </a:rPr>
              <a:t>Rotating camera + Independent moving objects</a:t>
            </a:r>
          </a:p>
          <a:p>
            <a:pPr lvl="1"/>
            <a:r>
              <a:rPr lang="en-US" sz="2000" dirty="0">
                <a:cs typeface="Times New Roman" pitchFamily="18" charset="0"/>
              </a:rPr>
              <a:t>Sprite - background mosaicing</a:t>
            </a:r>
          </a:p>
          <a:p>
            <a:pPr lvl="1"/>
            <a:r>
              <a:rPr lang="en-US" sz="2000" dirty="0">
                <a:cs typeface="Times New Roman" pitchFamily="18" charset="0"/>
              </a:rPr>
              <a:t>Synopsis – foreground object sequences</a:t>
            </a:r>
          </a:p>
          <a:p>
            <a:pPr lvl="2"/>
            <a:endParaRPr lang="en-US" sz="1800" dirty="0">
              <a:cs typeface="Times New Roman" pitchFamily="18" charset="0"/>
            </a:endParaRPr>
          </a:p>
          <a:p>
            <a:r>
              <a:rPr lang="en-US" sz="2000" dirty="0">
                <a:cs typeface="Times New Roman" pitchFamily="18" charset="0"/>
              </a:rPr>
              <a:t>Layered representation (II)– translating (and rotating) camera</a:t>
            </a:r>
          </a:p>
          <a:p>
            <a:pPr lvl="1"/>
            <a:r>
              <a:rPr lang="en-US" sz="2000" dirty="0">
                <a:cs typeface="Times New Roman" pitchFamily="18" charset="0"/>
              </a:rPr>
              <a:t>Arbitrary camera motion </a:t>
            </a:r>
          </a:p>
          <a:p>
            <a:pPr lvl="1"/>
            <a:r>
              <a:rPr lang="en-US" sz="2000" dirty="0">
                <a:cs typeface="Times New Roman" pitchFamily="18" charset="0"/>
              </a:rPr>
              <a:t>Scene segmentation into layers </a:t>
            </a:r>
          </a:p>
          <a:p>
            <a:pPr lvl="1"/>
            <a:endParaRPr lang="en-US" sz="2000" dirty="0">
              <a:cs typeface="Times New Roman" pitchFamily="18" charset="0"/>
            </a:endParaRPr>
          </a:p>
        </p:txBody>
      </p:sp>
    </p:spTree>
    <p:extLst>
      <p:ext uri="{BB962C8B-B14F-4D97-AF65-F5344CB8AC3E}">
        <p14:creationId xmlns:p14="http://schemas.microsoft.com/office/powerpoint/2010/main" val="3994796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6019800" y="285750"/>
            <a:ext cx="3086100" cy="609600"/>
          </a:xfrm>
        </p:spPr>
        <p:txBody>
          <a:bodyPr/>
          <a:lstStyle/>
          <a:p>
            <a:r>
              <a:rPr lang="en-US"/>
              <a:t>Summary</a:t>
            </a:r>
          </a:p>
        </p:txBody>
      </p:sp>
      <p:sp>
        <p:nvSpPr>
          <p:cNvPr id="1098755" name="Rectangle 3"/>
          <p:cNvSpPr>
            <a:spLocks noGrp="1" noChangeArrowheads="1"/>
          </p:cNvSpPr>
          <p:nvPr>
            <p:ph type="body" idx="1"/>
          </p:nvPr>
        </p:nvSpPr>
        <p:spPr>
          <a:xfrm>
            <a:off x="609600" y="1219200"/>
            <a:ext cx="7848600" cy="5181600"/>
          </a:xfrm>
          <a:noFill/>
          <a:ln/>
        </p:spPr>
        <p:txBody>
          <a:bodyPr/>
          <a:lstStyle/>
          <a:p>
            <a:r>
              <a:rPr lang="en-US" dirty="0">
                <a:cs typeface="Times New Roman" pitchFamily="18" charset="0"/>
              </a:rPr>
              <a:t>After learning motion, you should be able to</a:t>
            </a:r>
          </a:p>
          <a:p>
            <a:pPr lvl="1"/>
            <a:r>
              <a:rPr lang="en-US" dirty="0">
                <a:cs typeface="Times New Roman" pitchFamily="18" charset="0"/>
              </a:rPr>
              <a:t>Explain the fundamental problems of motion analysis</a:t>
            </a:r>
          </a:p>
          <a:p>
            <a:pPr lvl="1"/>
            <a:r>
              <a:rPr lang="en-US" dirty="0">
                <a:cs typeface="Times New Roman" pitchFamily="18" charset="0"/>
              </a:rPr>
              <a:t>Understand the relation of motion and stereo</a:t>
            </a:r>
          </a:p>
          <a:p>
            <a:pPr lvl="1"/>
            <a:r>
              <a:rPr lang="en-US" dirty="0">
                <a:cs typeface="Times New Roman" pitchFamily="18" charset="0"/>
              </a:rPr>
              <a:t>Estimate optical flow from a image sequence</a:t>
            </a:r>
          </a:p>
          <a:p>
            <a:pPr lvl="1"/>
            <a:r>
              <a:rPr lang="en-US" dirty="0">
                <a:cs typeface="Times New Roman" pitchFamily="18" charset="0"/>
              </a:rPr>
              <a:t>Extract and track image features over time </a:t>
            </a:r>
          </a:p>
          <a:p>
            <a:pPr lvl="1"/>
            <a:r>
              <a:rPr lang="en-US" dirty="0">
                <a:cs typeface="Times New Roman" pitchFamily="18" charset="0"/>
              </a:rPr>
              <a:t>Estimate 3D motion and structure from sparse motion field</a:t>
            </a:r>
          </a:p>
          <a:p>
            <a:pPr lvl="1"/>
            <a:r>
              <a:rPr lang="en-US" dirty="0">
                <a:cs typeface="Times New Roman" pitchFamily="18" charset="0"/>
              </a:rPr>
              <a:t>Extract Depth from 3D ST image formation under translational motion</a:t>
            </a:r>
          </a:p>
          <a:p>
            <a:pPr lvl="1"/>
            <a:r>
              <a:rPr lang="en-US" dirty="0">
                <a:cs typeface="Times New Roman" pitchFamily="18" charset="0"/>
              </a:rPr>
              <a:t>Know some important application of motion, such as change detection, image mosaicing and motion-based segmentation</a:t>
            </a:r>
          </a:p>
        </p:txBody>
      </p:sp>
    </p:spTree>
    <p:extLst>
      <p:ext uri="{BB962C8B-B14F-4D97-AF65-F5344CB8AC3E}">
        <p14:creationId xmlns:p14="http://schemas.microsoft.com/office/powerpoint/2010/main" val="3158047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a:xfrm>
            <a:off x="8001000" y="285750"/>
            <a:ext cx="1087438" cy="609600"/>
          </a:xfrm>
        </p:spPr>
        <p:txBody>
          <a:bodyPr/>
          <a:lstStyle/>
          <a:p>
            <a:r>
              <a:rPr lang="en-US"/>
              <a:t>Next</a:t>
            </a:r>
          </a:p>
        </p:txBody>
      </p:sp>
      <p:sp>
        <p:nvSpPr>
          <p:cNvPr id="1100803" name="Rectangle 3"/>
          <p:cNvSpPr>
            <a:spLocks noGrp="1" noChangeArrowheads="1"/>
          </p:cNvSpPr>
          <p:nvPr>
            <p:ph type="body" idx="1"/>
          </p:nvPr>
        </p:nvSpPr>
        <p:spPr>
          <a:xfrm>
            <a:off x="304800" y="1447800"/>
            <a:ext cx="7924800" cy="1066800"/>
          </a:xfrm>
        </p:spPr>
        <p:txBody>
          <a:bodyPr/>
          <a:lstStyle/>
          <a:p>
            <a:r>
              <a:rPr lang="en-US" sz="2000" dirty="0"/>
              <a:t>Get Ready for your presentations!</a:t>
            </a:r>
          </a:p>
        </p:txBody>
      </p:sp>
      <p:sp>
        <p:nvSpPr>
          <p:cNvPr id="1100804" name="Text Box 4"/>
          <p:cNvSpPr txBox="1">
            <a:spLocks noChangeArrowheads="1"/>
          </p:cNvSpPr>
          <p:nvPr/>
        </p:nvSpPr>
        <p:spPr bwMode="auto">
          <a:xfrm>
            <a:off x="1499865" y="3352800"/>
            <a:ext cx="5820449" cy="646331"/>
          </a:xfrm>
          <a:prstGeom prst="rect">
            <a:avLst/>
          </a:prstGeom>
          <a:noFill/>
          <a:ln w="12700">
            <a:noFill/>
            <a:miter lim="800000"/>
            <a:headEnd type="none" w="sm" len="sm"/>
            <a:tailEnd type="none" w="sm" len="sm"/>
          </a:ln>
          <a:effectLst/>
        </p:spPr>
        <p:txBody>
          <a:bodyPr wrap="none">
            <a:spAutoFit/>
          </a:bodyPr>
          <a:lstStyle/>
          <a:p>
            <a:pPr algn="ctr"/>
            <a:r>
              <a:rPr lang="en-US" sz="3600" b="1" dirty="0">
                <a:solidFill>
                  <a:schemeClr val="accent1"/>
                </a:solidFill>
              </a:rPr>
              <a:t>Next: Team Presentations</a:t>
            </a:r>
          </a:p>
        </p:txBody>
      </p:sp>
    </p:spTree>
    <p:extLst>
      <p:ext uri="{BB962C8B-B14F-4D97-AF65-F5344CB8AC3E}">
        <p14:creationId xmlns:p14="http://schemas.microsoft.com/office/powerpoint/2010/main" val="376700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050"/>
          <p:cNvSpPr>
            <a:spLocks noGrp="1" noChangeArrowheads="1"/>
          </p:cNvSpPr>
          <p:nvPr>
            <p:ph type="title"/>
          </p:nvPr>
        </p:nvSpPr>
        <p:spPr>
          <a:xfrm>
            <a:off x="6124575" y="285750"/>
            <a:ext cx="2981325" cy="609600"/>
          </a:xfrm>
        </p:spPr>
        <p:txBody>
          <a:bodyPr/>
          <a:lstStyle/>
          <a:p>
            <a:r>
              <a:rPr lang="en-US"/>
              <a:t>More Images…</a:t>
            </a:r>
          </a:p>
        </p:txBody>
      </p:sp>
      <p:sp>
        <p:nvSpPr>
          <p:cNvPr id="971779" name="Rectangle 2051"/>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1780" name="Picture 2052" descr="c-000102"/>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1781" name="Oval 2053"/>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6124575" y="285750"/>
            <a:ext cx="2981325" cy="609600"/>
          </a:xfrm>
        </p:spPr>
        <p:txBody>
          <a:bodyPr/>
          <a:lstStyle/>
          <a:p>
            <a:r>
              <a:rPr lang="en-US"/>
              <a:t>More Images…</a:t>
            </a:r>
          </a:p>
        </p:txBody>
      </p:sp>
      <p:sp>
        <p:nvSpPr>
          <p:cNvPr id="973827"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3828" name="Picture 4" descr="c-000101"/>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3829" name="Oval 5"/>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5181600" y="285750"/>
            <a:ext cx="3924300" cy="609600"/>
          </a:xfrm>
        </p:spPr>
        <p:txBody>
          <a:bodyPr/>
          <a:lstStyle/>
          <a:p>
            <a:r>
              <a:rPr lang="en-US" sz="2400"/>
              <a:t>Part I. Stereo Geometry</a:t>
            </a:r>
          </a:p>
        </p:txBody>
      </p:sp>
      <p:sp>
        <p:nvSpPr>
          <p:cNvPr id="930819" name="Rectangle 3"/>
          <p:cNvSpPr>
            <a:spLocks noGrp="1" noChangeArrowheads="1"/>
          </p:cNvSpPr>
          <p:nvPr>
            <p:ph type="body" idx="1"/>
          </p:nvPr>
        </p:nvSpPr>
        <p:spPr>
          <a:xfrm>
            <a:off x="609600" y="1219200"/>
            <a:ext cx="7848600" cy="5181600"/>
          </a:xfrm>
          <a:noFill/>
          <a:ln/>
        </p:spPr>
        <p:txBody>
          <a:bodyPr/>
          <a:lstStyle/>
          <a:p>
            <a:r>
              <a:rPr lang="en-US" sz="2000" dirty="0"/>
              <a:t>A Simple Stereo Vision System</a:t>
            </a:r>
          </a:p>
          <a:p>
            <a:pPr lvl="1"/>
            <a:r>
              <a:rPr lang="en-US" sz="1800" dirty="0"/>
              <a:t>Disparity Equation </a:t>
            </a:r>
          </a:p>
          <a:p>
            <a:pPr lvl="1"/>
            <a:r>
              <a:rPr lang="en-US" sz="1800" dirty="0"/>
              <a:t>Depth Resolution</a:t>
            </a:r>
            <a:endParaRPr lang="en-US" sz="1800" baseline="30000" dirty="0"/>
          </a:p>
          <a:p>
            <a:pPr lvl="1"/>
            <a:r>
              <a:rPr lang="en-US" sz="1800" dirty="0"/>
              <a:t>Fixated Stereo System</a:t>
            </a:r>
          </a:p>
          <a:p>
            <a:pPr lvl="1"/>
            <a:endParaRPr lang="en-US" sz="3300" dirty="0"/>
          </a:p>
          <a:p>
            <a:r>
              <a:rPr lang="en-US" sz="2000" dirty="0"/>
              <a:t>Epipolar Geometry</a:t>
            </a:r>
          </a:p>
          <a:p>
            <a:pPr lvl="1"/>
            <a:r>
              <a:rPr lang="en-US" sz="1800" dirty="0"/>
              <a:t>Epipolar lines – Where to search correspondences</a:t>
            </a:r>
          </a:p>
          <a:p>
            <a:pPr lvl="2"/>
            <a:r>
              <a:rPr lang="en-US" sz="1800" dirty="0"/>
              <a:t>Epipolar Plane, Epipolar Lines and </a:t>
            </a:r>
            <a:r>
              <a:rPr lang="en-US" sz="1800" dirty="0" err="1"/>
              <a:t>Epipoles</a:t>
            </a:r>
            <a:endParaRPr lang="en-US" sz="1800" dirty="0"/>
          </a:p>
          <a:p>
            <a:pPr lvl="1"/>
            <a:r>
              <a:rPr lang="en-US" sz="1800" dirty="0"/>
              <a:t>Essential Matrix and Fundamental Matrix</a:t>
            </a:r>
          </a:p>
          <a:p>
            <a:pPr lvl="2"/>
            <a:r>
              <a:rPr lang="en-US" sz="1800" dirty="0"/>
              <a:t>Computing E &amp; F by the Eight-Point Algorithm</a:t>
            </a:r>
          </a:p>
          <a:p>
            <a:pPr lvl="2"/>
            <a:r>
              <a:rPr lang="en-US" sz="1800" dirty="0"/>
              <a:t>Computing the </a:t>
            </a:r>
            <a:r>
              <a:rPr lang="en-US" sz="1800" dirty="0" err="1"/>
              <a:t>Epipoles</a:t>
            </a:r>
            <a:endParaRPr lang="en-US" sz="1800" dirty="0"/>
          </a:p>
          <a:p>
            <a:endParaRPr lang="en-US" sz="2000" dirty="0"/>
          </a:p>
          <a:p>
            <a:pPr lvl="1"/>
            <a:endParaRPr lang="en-US" sz="3300" dirty="0"/>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4427</TotalTime>
  <Pages>10</Pages>
  <Words>5858</Words>
  <Application>Microsoft Macintosh PowerPoint</Application>
  <PresentationFormat>Overhead</PresentationFormat>
  <Paragraphs>936</Paragraphs>
  <Slides>69</Slides>
  <Notes>64</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8" baseType="lpstr">
      <vt:lpstr>Zapf Dingbats</vt:lpstr>
      <vt:lpstr>Arial</vt:lpstr>
      <vt:lpstr>Helvetica</vt:lpstr>
      <vt:lpstr>Monotype Sorts</vt:lpstr>
      <vt:lpstr>Symbol</vt:lpstr>
      <vt:lpstr>Times</vt:lpstr>
      <vt:lpstr>Times New Roman</vt:lpstr>
      <vt:lpstr>cs570_Blue_template</vt:lpstr>
      <vt:lpstr>Equation</vt:lpstr>
      <vt:lpstr>3D Vision</vt:lpstr>
      <vt:lpstr>Stereo Vision</vt:lpstr>
      <vt:lpstr>A Stereo Pair</vt:lpstr>
      <vt:lpstr>More Images…</vt:lpstr>
      <vt:lpstr>More Images…</vt:lpstr>
      <vt:lpstr>More Images…</vt:lpstr>
      <vt:lpstr>More Images…</vt:lpstr>
      <vt:lpstr>More Images…</vt:lpstr>
      <vt:lpstr>Part I. Stereo Geometry</vt:lpstr>
      <vt:lpstr>Stereo Geometry</vt:lpstr>
      <vt:lpstr>A Simple Stereo System</vt:lpstr>
      <vt:lpstr>Disparity Equation</vt:lpstr>
      <vt:lpstr>Disparity vs. Baseline</vt:lpstr>
      <vt:lpstr>Depth Accuracy</vt:lpstr>
      <vt:lpstr>Stereo with Converging Cameras</vt:lpstr>
      <vt:lpstr>Stereo with Converging Cameras</vt:lpstr>
      <vt:lpstr>Stereo with Converging Cameras</vt:lpstr>
      <vt:lpstr>Parameters of a Stereo System</vt:lpstr>
      <vt:lpstr>Epipolar Geometry</vt:lpstr>
      <vt:lpstr>Epipolar Geometry</vt:lpstr>
      <vt:lpstr>Essential Matrix</vt:lpstr>
      <vt:lpstr>Essential Matrix</vt:lpstr>
      <vt:lpstr>Fundamental Matrix</vt:lpstr>
      <vt:lpstr>Fundamental Matrix</vt:lpstr>
      <vt:lpstr>Computing F: The Eight-point Algorithm</vt:lpstr>
      <vt:lpstr>Epipolar Geometry: Summary</vt:lpstr>
      <vt:lpstr>Part II. Correspondence problem</vt:lpstr>
      <vt:lpstr>Correlation Approach</vt:lpstr>
      <vt:lpstr>Correlation Approach</vt:lpstr>
      <vt:lpstr>Correlation Approach</vt:lpstr>
      <vt:lpstr>Correlation Approach</vt:lpstr>
      <vt:lpstr>Correlation Approach</vt:lpstr>
      <vt:lpstr>Correlation Approach</vt:lpstr>
      <vt:lpstr>Correlation Approach</vt:lpstr>
      <vt:lpstr>Feature-based Approach</vt:lpstr>
      <vt:lpstr>Feature-based Approach</vt:lpstr>
      <vt:lpstr>Feature-based Approach</vt:lpstr>
      <vt:lpstr>Feature-based Approach</vt:lpstr>
      <vt:lpstr>Advanced Topics</vt:lpstr>
      <vt:lpstr>3D Reconstruction Problem</vt:lpstr>
      <vt:lpstr>Reconstruction by Triangulation</vt:lpstr>
      <vt:lpstr>Reconstruction up to a Scale Factor</vt:lpstr>
      <vt:lpstr>Summary</vt:lpstr>
      <vt:lpstr>3D Vision</vt:lpstr>
      <vt:lpstr>Outline of Motion </vt:lpstr>
      <vt:lpstr>The Importance of Visual Motion</vt:lpstr>
      <vt:lpstr>Blurred Sequence</vt:lpstr>
      <vt:lpstr>Problem Statement</vt:lpstr>
      <vt:lpstr>Approaches</vt:lpstr>
      <vt:lpstr>The Motion Field of Rigid Objects</vt:lpstr>
      <vt:lpstr>The Motion Field of Rigid Objects</vt:lpstr>
      <vt:lpstr>The Motion Field of Rigid Objects</vt:lpstr>
      <vt:lpstr>Basic Equations of Motion Field</vt:lpstr>
      <vt:lpstr>Special Case 1: Pure Translation</vt:lpstr>
      <vt:lpstr>Special Case 2: Pure Rotation </vt:lpstr>
      <vt:lpstr>Special Case 3: Moving Plane</vt:lpstr>
      <vt:lpstr>Special Cases: A Summary</vt:lpstr>
      <vt:lpstr>Motion Parallax (optional)</vt:lpstr>
      <vt:lpstr>Motion Parallax (optional)</vt:lpstr>
      <vt:lpstr>Motion Parallax (optional)</vt:lpstr>
      <vt:lpstr>Summary</vt:lpstr>
      <vt:lpstr>Notion of Optical Flow</vt:lpstr>
      <vt:lpstr>Estimating Optical Flow</vt:lpstr>
      <vt:lpstr>Using Optical Flow (optional)</vt:lpstr>
      <vt:lpstr>Some Details  (optional)</vt:lpstr>
      <vt:lpstr>Feature-Based Approach</vt:lpstr>
      <vt:lpstr>Motion-Based Segmentation</vt:lpstr>
      <vt:lpstr>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dc:title>
  <dc:subject/>
  <dc:creator>Computer Science</dc:creator>
  <cp:keywords/>
  <dc:description/>
  <cp:lastModifiedBy>Zhigang Zhu</cp:lastModifiedBy>
  <cp:revision>727</cp:revision>
  <cp:lastPrinted>1998-04-28T16:32:46Z</cp:lastPrinted>
  <dcterms:created xsi:type="dcterms:W3CDTF">2001-08-25T03:00:53Z</dcterms:created>
  <dcterms:modified xsi:type="dcterms:W3CDTF">2022-10-28T15:09:23Z</dcterms:modified>
</cp:coreProperties>
</file>