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3"/>
  </p:notesMasterIdLst>
  <p:sldIdLst>
    <p:sldId id="383" r:id="rId2"/>
    <p:sldId id="382" r:id="rId3"/>
    <p:sldId id="287" r:id="rId4"/>
    <p:sldId id="377" r:id="rId5"/>
    <p:sldId id="355" r:id="rId6"/>
    <p:sldId id="361" r:id="rId7"/>
    <p:sldId id="363" r:id="rId8"/>
    <p:sldId id="362" r:id="rId9"/>
    <p:sldId id="364" r:id="rId10"/>
    <p:sldId id="365" r:id="rId11"/>
    <p:sldId id="366" r:id="rId12"/>
    <p:sldId id="367" r:id="rId13"/>
    <p:sldId id="378" r:id="rId14"/>
    <p:sldId id="356" r:id="rId15"/>
    <p:sldId id="368" r:id="rId16"/>
    <p:sldId id="369" r:id="rId17"/>
    <p:sldId id="370" r:id="rId18"/>
    <p:sldId id="380" r:id="rId19"/>
    <p:sldId id="357" r:id="rId20"/>
    <p:sldId id="371" r:id="rId21"/>
    <p:sldId id="372" r:id="rId22"/>
    <p:sldId id="373" r:id="rId23"/>
    <p:sldId id="374" r:id="rId24"/>
    <p:sldId id="376" r:id="rId25"/>
    <p:sldId id="375" r:id="rId26"/>
    <p:sldId id="379" r:id="rId27"/>
    <p:sldId id="358" r:id="rId28"/>
    <p:sldId id="359" r:id="rId29"/>
    <p:sldId id="330" r:id="rId30"/>
    <p:sldId id="360" r:id="rId31"/>
    <p:sldId id="381"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1" autoAdjust="0"/>
    <p:restoredTop sz="94737" autoAdjust="0"/>
  </p:normalViewPr>
  <p:slideViewPr>
    <p:cSldViewPr>
      <p:cViewPr varScale="1">
        <p:scale>
          <a:sx n="109" d="100"/>
          <a:sy n="109" d="100"/>
        </p:scale>
        <p:origin x="161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6D20F255-5F3E-401F-A2DE-940C55FCD074}" type="datetimeFigureOut">
              <a:rPr lang="en-US"/>
              <a:pPr>
                <a:defRPr/>
              </a:pPr>
              <a:t>1/18/23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7469316-77B2-47CF-AFDA-5A7636A189E6}" type="slidenum">
              <a:rPr lang="en-US"/>
              <a:pPr>
                <a:defRPr/>
              </a:pPr>
              <a:t>‹#›</a:t>
            </a:fld>
            <a:endParaRPr lang="en-US"/>
          </a:p>
        </p:txBody>
      </p:sp>
    </p:spTree>
    <p:extLst>
      <p:ext uri="{BB962C8B-B14F-4D97-AF65-F5344CB8AC3E}">
        <p14:creationId xmlns:p14="http://schemas.microsoft.com/office/powerpoint/2010/main" val="2767061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pic>
        <p:nvPicPr>
          <p:cNvPr id="18" name="Picture 22"/>
          <p:cNvPicPr>
            <a:picLocks noChangeAspect="1" noChangeArrowheads="1"/>
          </p:cNvPicPr>
          <p:nvPr userDrawn="1"/>
        </p:nvPicPr>
        <p:blipFill>
          <a:blip r:embed="rId2" cstate="print"/>
          <a:srcRect/>
          <a:stretch>
            <a:fillRect/>
          </a:stretch>
        </p:blipFill>
        <p:spPr bwMode="auto">
          <a:xfrm>
            <a:off x="228600" y="228600"/>
            <a:ext cx="1295400" cy="1171575"/>
          </a:xfrm>
          <a:prstGeom prst="rect">
            <a:avLst/>
          </a:prstGeom>
          <a:noFill/>
          <a:ln w="9525">
            <a:noFill/>
            <a:miter lim="800000"/>
            <a:headEnd/>
            <a:tailEnd/>
          </a:ln>
        </p:spPr>
      </p:pic>
      <p:sp>
        <p:nvSpPr>
          <p:cNvPr id="16693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6693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20" name="Rectangle 17"/>
          <p:cNvSpPr>
            <a:spLocks noGrp="1" noChangeArrowheads="1"/>
          </p:cNvSpPr>
          <p:nvPr>
            <p:ph type="ftr" sz="quarter" idx="11"/>
          </p:nvPr>
        </p:nvSpPr>
        <p:spPr/>
        <p:txBody>
          <a:bodyPr/>
          <a:lstStyle>
            <a:lvl1pPr>
              <a:defRPr/>
            </a:lvl1pPr>
          </a:lstStyle>
          <a:p>
            <a:pPr>
              <a:defRPr/>
            </a:pPr>
            <a:endParaRPr lang="en-US"/>
          </a:p>
        </p:txBody>
      </p:sp>
      <p:sp>
        <p:nvSpPr>
          <p:cNvPr id="21" name="Rectangle 18"/>
          <p:cNvSpPr>
            <a:spLocks noGrp="1" noChangeArrowheads="1"/>
          </p:cNvSpPr>
          <p:nvPr>
            <p:ph type="sldNum" sz="quarter" idx="12"/>
          </p:nvPr>
        </p:nvSpPr>
        <p:spPr/>
        <p:txBody>
          <a:bodyPr/>
          <a:lstStyle>
            <a:lvl1pPr>
              <a:defRPr/>
            </a:lvl1pPr>
          </a:lstStyle>
          <a:p>
            <a:pPr>
              <a:defRPr/>
            </a:pPr>
            <a:fld id="{509C36DE-6FE9-4DA6-A972-29DD6761561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FF76EAD-F205-4E77-AB84-74681ED0E58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D0F7354-D13B-4A94-AE18-CB3693E2518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6B11CEB-5935-45A2-851F-F74B7651AF2C}"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BFBBAA58-AB43-4C2C-B145-04A495959C5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FC87B9B-7537-4761-B9FD-DBF406E18EC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DF148EA1-12AB-4F40-9587-4796810D0553}"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081740F-4D75-4574-8AB5-526834E6769A}"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26DAC18A-18B4-480C-89DD-6C1803A0C883}"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101C37F-D2BF-4BF7-BD85-46A1C93A009E}"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24CA8DBB-1056-4DC3-AE98-9B4D427925D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16589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0BF27992-8B90-43BB-B319-F77235115FC3}"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590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pic>
        <p:nvPicPr>
          <p:cNvPr id="1032" name="Picture 19"/>
          <p:cNvPicPr>
            <a:picLocks noChangeAspect="1" noChangeArrowheads="1"/>
          </p:cNvPicPr>
          <p:nvPr userDrawn="1"/>
        </p:nvPicPr>
        <p:blipFill>
          <a:blip r:embed="rId13" cstate="print"/>
          <a:srcRect/>
          <a:stretch>
            <a:fillRect/>
          </a:stretch>
        </p:blipFill>
        <p:spPr bwMode="auto">
          <a:xfrm>
            <a:off x="8153400" y="150813"/>
            <a:ext cx="838200" cy="7604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3"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tpress.mit.edu/books/vision-and-brain" TargetMode="External"/><Relationship Id="rId2" Type="http://schemas.openxmlformats.org/officeDocument/2006/relationships/hyperlink" Target="http://mitpress.mit.edu/books/vision-and-brain-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r0k.us/graphics/SIHwheel.html" TargetMode="External"/><Relationship Id="rId2" Type="http://schemas.openxmlformats.org/officeDocument/2006/relationships/hyperlink" Target="https://youtu.be/mPOA28IelhE"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hyperlink" Target="http://fourier.eng.hmc.edu/e161/lectures/color_processing/color_processing.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b="1" dirty="0"/>
              <a:t>Vision and Brain</a:t>
            </a:r>
            <a:endParaRPr lang="en-US" sz="4000" dirty="0"/>
          </a:p>
        </p:txBody>
      </p:sp>
      <p:sp>
        <p:nvSpPr>
          <p:cNvPr id="3075" name="Rectangle 3"/>
          <p:cNvSpPr>
            <a:spLocks noGrp="1" noChangeArrowheads="1"/>
          </p:cNvSpPr>
          <p:nvPr>
            <p:ph type="subTitle" idx="1"/>
          </p:nvPr>
        </p:nvSpPr>
        <p:spPr>
          <a:xfrm>
            <a:off x="381000" y="4800600"/>
            <a:ext cx="8610600" cy="1752600"/>
          </a:xfrm>
        </p:spPr>
        <p:txBody>
          <a:bodyPr/>
          <a:lstStyle/>
          <a:p>
            <a:pPr eaLnBrk="1" hangingPunct="1">
              <a:spcBef>
                <a:spcPct val="0"/>
              </a:spcBef>
            </a:pPr>
            <a:r>
              <a:rPr lang="en-US" sz="2400" b="1" dirty="0"/>
              <a:t>Zhigang Zhu</a:t>
            </a:r>
            <a:r>
              <a:rPr lang="en-US" sz="2400" dirty="0"/>
              <a:t>, Herbert G. Kayser Chair Professor</a:t>
            </a:r>
          </a:p>
          <a:p>
            <a:pPr eaLnBrk="1" hangingPunct="1">
              <a:spcBef>
                <a:spcPct val="0"/>
              </a:spcBef>
            </a:pPr>
            <a:r>
              <a:rPr lang="en-US" sz="2400" dirty="0">
                <a:solidFill>
                  <a:srgbClr val="7030A0"/>
                </a:solidFill>
              </a:rPr>
              <a:t>Department of Computer Science</a:t>
            </a:r>
          </a:p>
          <a:p>
            <a:pPr eaLnBrk="1" hangingPunct="1">
              <a:spcBef>
                <a:spcPct val="0"/>
              </a:spcBef>
            </a:pPr>
            <a:r>
              <a:rPr lang="en-US" sz="2400" dirty="0">
                <a:solidFill>
                  <a:srgbClr val="7030A0"/>
                </a:solidFill>
              </a:rPr>
              <a:t>CUNY City College and Graduate Center</a:t>
            </a:r>
          </a:p>
          <a:p>
            <a:pPr eaLnBrk="1" hangingPunct="1">
              <a:spcBef>
                <a:spcPct val="0"/>
              </a:spcBef>
            </a:pPr>
            <a:endParaRPr lang="en-US" sz="1200" dirty="0">
              <a:solidFill>
                <a:srgbClr val="7030A0"/>
              </a:solidFill>
            </a:endParaRPr>
          </a:p>
          <a:p>
            <a:pPr eaLnBrk="1" hangingPunct="1">
              <a:spcBef>
                <a:spcPct val="0"/>
              </a:spcBef>
            </a:pPr>
            <a:endParaRPr lang="en-US" sz="1200" dirty="0">
              <a:solidFill>
                <a:srgbClr val="7030A0"/>
              </a:solidFill>
            </a:endParaRPr>
          </a:p>
        </p:txBody>
      </p:sp>
      <p:sp>
        <p:nvSpPr>
          <p:cNvPr id="3076" name="Text Box 6"/>
          <p:cNvSpPr txBox="1">
            <a:spLocks noChangeArrowheads="1"/>
          </p:cNvSpPr>
          <p:nvPr/>
        </p:nvSpPr>
        <p:spPr bwMode="auto">
          <a:xfrm>
            <a:off x="1600200" y="228600"/>
            <a:ext cx="4114800" cy="646331"/>
          </a:xfrm>
          <a:prstGeom prst="rect">
            <a:avLst/>
          </a:prstGeom>
          <a:noFill/>
          <a:ln w="9525">
            <a:noFill/>
            <a:miter lim="800000"/>
            <a:headEnd/>
            <a:tailEnd/>
          </a:ln>
        </p:spPr>
        <p:txBody>
          <a:bodyPr wrap="square">
            <a:spAutoFit/>
          </a:bodyPr>
          <a:lstStyle/>
          <a:p>
            <a:r>
              <a:rPr lang="en-US" b="1" dirty="0"/>
              <a:t>Vision and Brain</a:t>
            </a:r>
          </a:p>
          <a:p>
            <a:r>
              <a:rPr lang="en-US" b="1" dirty="0"/>
              <a:t>How We Perceive the World</a:t>
            </a:r>
            <a:endParaRPr lang="en-US" dirty="0"/>
          </a:p>
        </p:txBody>
      </p:sp>
      <p:sp>
        <p:nvSpPr>
          <p:cNvPr id="3077" name="TextBox 4"/>
          <p:cNvSpPr txBox="1">
            <a:spLocks noChangeArrowheads="1"/>
          </p:cNvSpPr>
          <p:nvPr/>
        </p:nvSpPr>
        <p:spPr bwMode="auto">
          <a:xfrm>
            <a:off x="6248400" y="990600"/>
            <a:ext cx="2590800" cy="646331"/>
          </a:xfrm>
          <a:prstGeom prst="rect">
            <a:avLst/>
          </a:prstGeom>
          <a:noFill/>
          <a:ln w="9525">
            <a:noFill/>
            <a:miter lim="800000"/>
            <a:headEnd/>
            <a:tailEnd/>
          </a:ln>
        </p:spPr>
        <p:txBody>
          <a:bodyPr wrap="square">
            <a:spAutoFit/>
          </a:bodyPr>
          <a:lstStyle/>
          <a:p>
            <a:r>
              <a:rPr lang="en-US" sz="3600" dirty="0">
                <a:solidFill>
                  <a:srgbClr val="FF0000"/>
                </a:solidFill>
              </a:rPr>
              <a:t>4. Color</a:t>
            </a:r>
          </a:p>
        </p:txBody>
      </p:sp>
    </p:spTree>
    <p:extLst>
      <p:ext uri="{BB962C8B-B14F-4D97-AF65-F5344CB8AC3E}">
        <p14:creationId xmlns:p14="http://schemas.microsoft.com/office/powerpoint/2010/main" val="2354248662"/>
      </p:ext>
    </p:extLst>
  </p:cSld>
  <p:clrMapOvr>
    <a:masterClrMapping/>
  </p:clrMapOvr>
  <p:transition advTm="1978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Aftereffect</a:t>
            </a:r>
          </a:p>
        </p:txBody>
      </p:sp>
      <p:pic>
        <p:nvPicPr>
          <p:cNvPr id="3" name="Picture 2" descr="Color aftereffect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47800"/>
            <a:ext cx="5715000" cy="5241904"/>
          </a:xfrm>
          <a:prstGeom prst="rect">
            <a:avLst/>
          </a:prstGeom>
        </p:spPr>
      </p:pic>
      <p:sp>
        <p:nvSpPr>
          <p:cNvPr id="5" name="Rectangle 4"/>
          <p:cNvSpPr/>
          <p:nvPr/>
        </p:nvSpPr>
        <p:spPr>
          <a:xfrm>
            <a:off x="304800" y="6211669"/>
            <a:ext cx="8534400" cy="646331"/>
          </a:xfrm>
          <a:prstGeom prst="rect">
            <a:avLst/>
          </a:prstGeom>
        </p:spPr>
        <p:txBody>
          <a:bodyPr wrap="square">
            <a:spAutoFit/>
          </a:bodyPr>
          <a:lstStyle/>
          <a:p>
            <a:r>
              <a:rPr lang="en-US" dirty="0"/>
              <a:t>Fix your gaze on the central black dot in (a) for about 30 seconds, then transfer your gaze to the black dot in (b) and notice the perceived color of the disks. </a:t>
            </a:r>
          </a:p>
        </p:txBody>
      </p:sp>
    </p:spTree>
    <p:extLst>
      <p:ext uri="{BB962C8B-B14F-4D97-AF65-F5344CB8AC3E}">
        <p14:creationId xmlns:p14="http://schemas.microsoft.com/office/powerpoint/2010/main" val="284570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Aftereffect</a:t>
            </a:r>
          </a:p>
        </p:txBody>
      </p:sp>
      <p:pic>
        <p:nvPicPr>
          <p:cNvPr id="3" name="Picture 2" descr="Color aftereffect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47800"/>
            <a:ext cx="5715000" cy="5241904"/>
          </a:xfrm>
          <a:prstGeom prst="rect">
            <a:avLst/>
          </a:prstGeom>
        </p:spPr>
      </p:pic>
      <p:pic>
        <p:nvPicPr>
          <p:cNvPr id="4" name="Picture 3" descr="Color aftereffect 2.png"/>
          <p:cNvPicPr>
            <a:picLocks noChangeAspect="1"/>
          </p:cNvPicPr>
          <p:nvPr/>
        </p:nvPicPr>
        <p:blipFill rotWithShape="1">
          <a:blip r:embed="rId3">
            <a:extLst>
              <a:ext uri="{28A0092B-C50C-407E-A947-70E740481C1C}">
                <a14:useLocalDpi xmlns:a14="http://schemas.microsoft.com/office/drawing/2010/main" val="0"/>
              </a:ext>
            </a:extLst>
          </a:blip>
          <a:srcRect t="1728" b="-1728"/>
          <a:stretch/>
        </p:blipFill>
        <p:spPr>
          <a:xfrm>
            <a:off x="1845916" y="1508760"/>
            <a:ext cx="5499347" cy="5366145"/>
          </a:xfrm>
          <a:prstGeom prst="rect">
            <a:avLst/>
          </a:prstGeom>
        </p:spPr>
      </p:pic>
      <p:sp>
        <p:nvSpPr>
          <p:cNvPr id="5" name="Rectangle 4"/>
          <p:cNvSpPr/>
          <p:nvPr/>
        </p:nvSpPr>
        <p:spPr>
          <a:xfrm>
            <a:off x="1676400" y="6488668"/>
            <a:ext cx="6629400" cy="369332"/>
          </a:xfrm>
          <a:prstGeom prst="rect">
            <a:avLst/>
          </a:prstGeom>
        </p:spPr>
        <p:txBody>
          <a:bodyPr wrap="square">
            <a:spAutoFit/>
          </a:bodyPr>
          <a:lstStyle/>
          <a:p>
            <a:r>
              <a:rPr lang="en-US" dirty="0"/>
              <a:t>Does red give a green and blue a yellow aftereffect?</a:t>
            </a:r>
          </a:p>
        </p:txBody>
      </p:sp>
    </p:spTree>
    <p:extLst>
      <p:ext uri="{BB962C8B-B14F-4D97-AF65-F5344CB8AC3E}">
        <p14:creationId xmlns:p14="http://schemas.microsoft.com/office/powerpoint/2010/main" val="406299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Display</a:t>
            </a:r>
          </a:p>
        </p:txBody>
      </p:sp>
      <p:sp>
        <p:nvSpPr>
          <p:cNvPr id="4" name="Rectangle 3"/>
          <p:cNvSpPr/>
          <p:nvPr/>
        </p:nvSpPr>
        <p:spPr>
          <a:xfrm>
            <a:off x="304800" y="2362200"/>
            <a:ext cx="2057400" cy="3416320"/>
          </a:xfrm>
          <a:prstGeom prst="rect">
            <a:avLst/>
          </a:prstGeom>
        </p:spPr>
        <p:txBody>
          <a:bodyPr wrap="square">
            <a:spAutoFit/>
          </a:bodyPr>
          <a:lstStyle/>
          <a:p>
            <a:r>
              <a:rPr lang="en-US" dirty="0"/>
              <a:t>Color television picture consists of a mosaic of triplets of red-, green-, and blue-colored pixels, which can be seen through a magnifying glass, or by simply zooming in the image</a:t>
            </a:r>
          </a:p>
        </p:txBody>
      </p:sp>
      <p:grpSp>
        <p:nvGrpSpPr>
          <p:cNvPr id="10" name="Group 9"/>
          <p:cNvGrpSpPr/>
          <p:nvPr/>
        </p:nvGrpSpPr>
        <p:grpSpPr>
          <a:xfrm>
            <a:off x="2590800" y="1828800"/>
            <a:ext cx="5939430" cy="4521200"/>
            <a:chOff x="2590800" y="1828800"/>
            <a:chExt cx="5939430" cy="4521200"/>
          </a:xfrm>
        </p:grpSpPr>
        <p:pic>
          <p:nvPicPr>
            <p:cNvPr id="5" name="Picture 4" descr="ColorTV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981200"/>
              <a:ext cx="5787030" cy="4368800"/>
            </a:xfrm>
            <a:prstGeom prst="rect">
              <a:avLst/>
            </a:prstGeom>
          </p:spPr>
        </p:pic>
        <p:pic>
          <p:nvPicPr>
            <p:cNvPr id="6" name="Picture 5" descr="ColorTV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828800"/>
              <a:ext cx="2168236" cy="1905000"/>
            </a:xfrm>
            <a:prstGeom prst="rect">
              <a:avLst/>
            </a:prstGeom>
            <a:ln w="38100">
              <a:solidFill>
                <a:srgbClr val="FF0000"/>
              </a:solidFill>
            </a:ln>
          </p:spPr>
        </p:pic>
        <p:pic>
          <p:nvPicPr>
            <p:cNvPr id="7" name="Picture 6" descr="ColorTV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4572000"/>
              <a:ext cx="2038864" cy="1676400"/>
            </a:xfrm>
            <a:prstGeom prst="rect">
              <a:avLst/>
            </a:prstGeom>
            <a:ln w="38100">
              <a:solidFill>
                <a:schemeClr val="bg1"/>
              </a:solidFill>
            </a:ln>
          </p:spPr>
        </p:pic>
        <p:sp>
          <p:nvSpPr>
            <p:cNvPr id="8" name="Process 7"/>
            <p:cNvSpPr/>
            <p:nvPr/>
          </p:nvSpPr>
          <p:spPr bwMode="auto">
            <a:xfrm>
              <a:off x="5105400" y="3810000"/>
              <a:ext cx="609600" cy="533400"/>
            </a:xfrm>
            <a:prstGeom prst="flowChartProcess">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Process 8"/>
            <p:cNvSpPr/>
            <p:nvPr/>
          </p:nvSpPr>
          <p:spPr bwMode="auto">
            <a:xfrm>
              <a:off x="6019800" y="4114800"/>
              <a:ext cx="457200" cy="533400"/>
            </a:xfrm>
            <a:prstGeom prst="flowChartProcess">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17016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Outline (Ch. 7)</a:t>
            </a:r>
          </a:p>
        </p:txBody>
      </p:sp>
      <p:sp>
        <p:nvSpPr>
          <p:cNvPr id="4099" name="Content Placeholder 2"/>
          <p:cNvSpPr>
            <a:spLocks noGrp="1"/>
          </p:cNvSpPr>
          <p:nvPr>
            <p:ph idx="1"/>
          </p:nvPr>
        </p:nvSpPr>
        <p:spPr/>
        <p:txBody>
          <a:bodyPr/>
          <a:lstStyle/>
          <a:p>
            <a:r>
              <a:rPr lang="en-US" dirty="0"/>
              <a:t>Color &amp; Light</a:t>
            </a:r>
          </a:p>
          <a:p>
            <a:r>
              <a:rPr lang="en-US" dirty="0">
                <a:solidFill>
                  <a:srgbClr val="0000FF"/>
                </a:solidFill>
              </a:rPr>
              <a:t>Information: Bit by Bit </a:t>
            </a:r>
            <a:r>
              <a:rPr lang="en-US" sz="2400" dirty="0">
                <a:solidFill>
                  <a:srgbClr val="FF0000"/>
                </a:solidFill>
              </a:rPr>
              <a:t>–after class reading</a:t>
            </a:r>
          </a:p>
          <a:p>
            <a:r>
              <a:rPr lang="en-US" dirty="0"/>
              <a:t>Retina Cells as Information Channels</a:t>
            </a:r>
          </a:p>
          <a:p>
            <a:r>
              <a:rPr lang="en-US" dirty="0"/>
              <a:t>Color Systems and Conversions</a:t>
            </a:r>
          </a:p>
          <a:p>
            <a:endParaRPr lang="en-US" dirty="0"/>
          </a:p>
        </p:txBody>
      </p:sp>
    </p:spTree>
    <p:extLst>
      <p:ext uri="{BB962C8B-B14F-4D97-AF65-F5344CB8AC3E}">
        <p14:creationId xmlns:p14="http://schemas.microsoft.com/office/powerpoint/2010/main" val="301973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Bit by Bit</a:t>
            </a:r>
          </a:p>
        </p:txBody>
      </p:sp>
      <p:sp>
        <p:nvSpPr>
          <p:cNvPr id="3" name="Content Placeholder 2"/>
          <p:cNvSpPr>
            <a:spLocks noGrp="1"/>
          </p:cNvSpPr>
          <p:nvPr>
            <p:ph idx="1"/>
          </p:nvPr>
        </p:nvSpPr>
        <p:spPr/>
        <p:txBody>
          <a:bodyPr/>
          <a:lstStyle/>
          <a:p>
            <a:r>
              <a:rPr lang="en-US" dirty="0"/>
              <a:t>Information Theory: Basics</a:t>
            </a:r>
          </a:p>
          <a:p>
            <a:r>
              <a:rPr lang="en-US" dirty="0"/>
              <a:t>Bits, Binary Digits &amp; Entropy</a:t>
            </a:r>
          </a:p>
          <a:p>
            <a:r>
              <a:rPr lang="en-US" dirty="0"/>
              <a:t>Photoreceptors as Information Channels</a:t>
            </a:r>
          </a:p>
        </p:txBody>
      </p:sp>
    </p:spTree>
    <p:extLst>
      <p:ext uri="{BB962C8B-B14F-4D97-AF65-F5344CB8AC3E}">
        <p14:creationId xmlns:p14="http://schemas.microsoft.com/office/powerpoint/2010/main" val="221618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Theory: Basics</a:t>
            </a:r>
          </a:p>
        </p:txBody>
      </p:sp>
      <p:sp>
        <p:nvSpPr>
          <p:cNvPr id="4" name="Rectangle 3"/>
          <p:cNvSpPr/>
          <p:nvPr/>
        </p:nvSpPr>
        <p:spPr>
          <a:xfrm>
            <a:off x="533400" y="4826675"/>
            <a:ext cx="7848600" cy="1754327"/>
          </a:xfrm>
          <a:prstGeom prst="rect">
            <a:avLst/>
          </a:prstGeom>
        </p:spPr>
        <p:txBody>
          <a:bodyPr wrap="square">
            <a:spAutoFit/>
          </a:bodyPr>
          <a:lstStyle/>
          <a:p>
            <a:r>
              <a:rPr lang="en-US" dirty="0"/>
              <a:t>The Information Theory (Shannon 1948) states that </a:t>
            </a:r>
            <a:r>
              <a:rPr lang="en-US" dirty="0">
                <a:solidFill>
                  <a:srgbClr val="0000FF"/>
                </a:solidFill>
              </a:rPr>
              <a:t>each information channel has a finite capacity</a:t>
            </a:r>
            <a:r>
              <a:rPr lang="en-US" dirty="0"/>
              <a:t>, some of which is usually wasted, and that the full capacity of information channels can be achieved by judicious recoding of the messages to be communicated.  The </a:t>
            </a:r>
            <a:r>
              <a:rPr lang="en-US" dirty="0">
                <a:solidFill>
                  <a:srgbClr val="0000FF"/>
                </a:solidFill>
              </a:rPr>
              <a:t>unit of information is the bit </a:t>
            </a:r>
            <a:r>
              <a:rPr lang="en-US" dirty="0"/>
              <a:t>(from “binary” and “digit”; a zero or a one). </a:t>
            </a:r>
            <a:r>
              <a:rPr lang="en-US" dirty="0">
                <a:solidFill>
                  <a:srgbClr val="0000FF"/>
                </a:solidFill>
              </a:rPr>
              <a:t>One bit of information tells you which alternative to choose between two equally likely alternatives</a:t>
            </a:r>
            <a:r>
              <a:rPr lang="en-US" dirty="0"/>
              <a:t>. </a:t>
            </a:r>
          </a:p>
        </p:txBody>
      </p:sp>
      <p:pic>
        <p:nvPicPr>
          <p:cNvPr id="5" name="Picture 4" descr="fig0707.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600200"/>
            <a:ext cx="4876799" cy="3105113"/>
          </a:xfrm>
          <a:prstGeom prst="rect">
            <a:avLst/>
          </a:prstGeom>
        </p:spPr>
      </p:pic>
    </p:spTree>
    <p:extLst>
      <p:ext uri="{BB962C8B-B14F-4D97-AF65-F5344CB8AC3E}">
        <p14:creationId xmlns:p14="http://schemas.microsoft.com/office/powerpoint/2010/main" val="3395940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Bits, Binary Digits &amp; Entropy</a:t>
            </a:r>
          </a:p>
        </p:txBody>
      </p:sp>
      <p:sp>
        <p:nvSpPr>
          <p:cNvPr id="3" name="Content Placeholder 2"/>
          <p:cNvSpPr>
            <a:spLocks noGrp="1"/>
          </p:cNvSpPr>
          <p:nvPr>
            <p:ph idx="1"/>
          </p:nvPr>
        </p:nvSpPr>
        <p:spPr>
          <a:xfrm>
            <a:off x="457200" y="1676400"/>
            <a:ext cx="8229600" cy="4191000"/>
          </a:xfrm>
        </p:spPr>
        <p:txBody>
          <a:bodyPr/>
          <a:lstStyle/>
          <a:p>
            <a:r>
              <a:rPr lang="en-US" sz="2000" dirty="0"/>
              <a:t>A </a:t>
            </a:r>
            <a:r>
              <a:rPr lang="en-US" sz="2000" dirty="0">
                <a:solidFill>
                  <a:srgbClr val="FF0000"/>
                </a:solidFill>
              </a:rPr>
              <a:t>binary digit</a:t>
            </a:r>
            <a:r>
              <a:rPr lang="en-US" sz="2000" dirty="0"/>
              <a:t> is a zero or a one, whereas a </a:t>
            </a:r>
            <a:r>
              <a:rPr lang="en-US" sz="2000" dirty="0">
                <a:solidFill>
                  <a:srgbClr val="FF0000"/>
                </a:solidFill>
              </a:rPr>
              <a:t>bit</a:t>
            </a:r>
            <a:r>
              <a:rPr lang="en-US" sz="2000" dirty="0"/>
              <a:t> is an amount of information, which can be conveyed by a binary digit or, more generally, by any symbol or word (e.g., yes/no).</a:t>
            </a:r>
          </a:p>
          <a:p>
            <a:r>
              <a:rPr lang="en-US" sz="2000" dirty="0"/>
              <a:t>The </a:t>
            </a:r>
            <a:r>
              <a:rPr lang="en-US" sz="2000" dirty="0">
                <a:solidFill>
                  <a:srgbClr val="FF0000"/>
                </a:solidFill>
              </a:rPr>
              <a:t>amount of information </a:t>
            </a:r>
            <a:r>
              <a:rPr lang="en-US" sz="2000" dirty="0"/>
              <a:t>you receive is the same as your degree of </a:t>
            </a:r>
            <a:r>
              <a:rPr lang="en-US" sz="2000" dirty="0">
                <a:solidFill>
                  <a:srgbClr val="0000FF"/>
                </a:solidFill>
              </a:rPr>
              <a:t>surprise</a:t>
            </a:r>
            <a:r>
              <a:rPr lang="en-US" sz="2000" dirty="0"/>
              <a:t> regarding each alternative.</a:t>
            </a:r>
          </a:p>
          <a:p>
            <a:r>
              <a:rPr lang="en-US" sz="2000" dirty="0"/>
              <a:t>Claude Shannon proved in 1949 that the amount of surprise associated with the value of any symbol s (such as a binary digit) is </a:t>
            </a:r>
            <a:r>
              <a:rPr lang="en-US" sz="2000" dirty="0">
                <a:solidFill>
                  <a:srgbClr val="0000FF"/>
                </a:solidFill>
              </a:rPr>
              <a:t>H = log</a:t>
            </a:r>
            <a:r>
              <a:rPr lang="en-US" sz="2000" baseline="-25000" dirty="0">
                <a:solidFill>
                  <a:srgbClr val="0000FF"/>
                </a:solidFill>
              </a:rPr>
              <a:t>2</a:t>
            </a:r>
            <a:r>
              <a:rPr lang="en-US" sz="2000" dirty="0">
                <a:solidFill>
                  <a:srgbClr val="0000FF"/>
                </a:solidFill>
              </a:rPr>
              <a:t>1/p(s)</a:t>
            </a:r>
            <a:r>
              <a:rPr lang="en-US" sz="2000" dirty="0"/>
              <a:t>, where p(s) denotes the probability of a specific value of s, and H is now known as “</a:t>
            </a:r>
            <a:r>
              <a:rPr lang="en-US" sz="2000" dirty="0">
                <a:solidFill>
                  <a:srgbClr val="0000FF"/>
                </a:solidFill>
              </a:rPr>
              <a:t>Shannon information</a:t>
            </a:r>
            <a:r>
              <a:rPr lang="en-US" sz="2000" dirty="0"/>
              <a:t>”</a:t>
            </a:r>
          </a:p>
          <a:p>
            <a:r>
              <a:rPr lang="en-US" sz="2000" dirty="0"/>
              <a:t>The average Shannon information provided by a variable such as s is known as the “</a:t>
            </a:r>
            <a:r>
              <a:rPr lang="en-US" sz="2000" dirty="0">
                <a:solidFill>
                  <a:srgbClr val="FF0000"/>
                </a:solidFill>
              </a:rPr>
              <a:t>entropy</a:t>
            </a:r>
            <a:r>
              <a:rPr lang="en-US" sz="2000" dirty="0"/>
              <a:t>” of s.</a:t>
            </a:r>
          </a:p>
          <a:p>
            <a:pPr marL="0" indent="0">
              <a:buNone/>
            </a:pPr>
            <a:r>
              <a:rPr lang="en-US" sz="2000" dirty="0"/>
              <a:t>	</a:t>
            </a:r>
            <a:r>
              <a:rPr lang="en-US" sz="2000" dirty="0">
                <a:solidFill>
                  <a:srgbClr val="0000FF"/>
                </a:solidFill>
              </a:rPr>
              <a:t>E = </a:t>
            </a:r>
            <a:r>
              <a:rPr lang="en-US" sz="2000" dirty="0">
                <a:solidFill>
                  <a:srgbClr val="0000FF"/>
                </a:solidFill>
                <a:latin typeface="Symbol" charset="2"/>
                <a:cs typeface="Symbol" charset="2"/>
              </a:rPr>
              <a:t>S</a:t>
            </a:r>
            <a:r>
              <a:rPr lang="en-US" sz="2000" dirty="0">
                <a:solidFill>
                  <a:srgbClr val="0000FF"/>
                </a:solidFill>
              </a:rPr>
              <a:t> p(s) log</a:t>
            </a:r>
            <a:r>
              <a:rPr lang="en-US" sz="2000" baseline="-25000" dirty="0">
                <a:solidFill>
                  <a:srgbClr val="0000FF"/>
                </a:solidFill>
              </a:rPr>
              <a:t>2</a:t>
            </a:r>
            <a:r>
              <a:rPr lang="en-US" sz="2000" dirty="0">
                <a:solidFill>
                  <a:srgbClr val="0000FF"/>
                </a:solidFill>
              </a:rPr>
              <a:t>1/p(s)</a:t>
            </a:r>
          </a:p>
        </p:txBody>
      </p:sp>
    </p:spTree>
    <p:extLst>
      <p:ext uri="{BB962C8B-B14F-4D97-AF65-F5344CB8AC3E}">
        <p14:creationId xmlns:p14="http://schemas.microsoft.com/office/powerpoint/2010/main" val="10863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Photoreceptors as Information Channels</a:t>
            </a:r>
          </a:p>
        </p:txBody>
      </p:sp>
      <p:sp>
        <p:nvSpPr>
          <p:cNvPr id="3" name="Rectangle 2"/>
          <p:cNvSpPr/>
          <p:nvPr/>
        </p:nvSpPr>
        <p:spPr>
          <a:xfrm>
            <a:off x="838200" y="5562600"/>
            <a:ext cx="7467600" cy="923330"/>
          </a:xfrm>
          <a:prstGeom prst="rect">
            <a:avLst/>
          </a:prstGeom>
        </p:spPr>
        <p:txBody>
          <a:bodyPr wrap="square">
            <a:spAutoFit/>
          </a:bodyPr>
          <a:lstStyle/>
          <a:p>
            <a:r>
              <a:rPr lang="en-US" dirty="0"/>
              <a:t>If the output voltage of a cone is divided into eight levels or bins between 1 and 80 mV,  then three bits* are sufficient to specify which one of eight possible voltage bins it’s in (bin number 5 here).</a:t>
            </a:r>
          </a:p>
        </p:txBody>
      </p:sp>
      <p:pic>
        <p:nvPicPr>
          <p:cNvPr id="4" name="Picture 3" descr="fig0708.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52600"/>
            <a:ext cx="5638800" cy="3522054"/>
          </a:xfrm>
          <a:prstGeom prst="rect">
            <a:avLst/>
          </a:prstGeom>
        </p:spPr>
      </p:pic>
      <p:sp>
        <p:nvSpPr>
          <p:cNvPr id="5" name="Rectangle 4"/>
          <p:cNvSpPr/>
          <p:nvPr/>
        </p:nvSpPr>
        <p:spPr>
          <a:xfrm>
            <a:off x="7162800" y="3048000"/>
            <a:ext cx="710802" cy="369332"/>
          </a:xfrm>
          <a:prstGeom prst="rect">
            <a:avLst/>
          </a:prstGeom>
        </p:spPr>
        <p:txBody>
          <a:bodyPr wrap="none">
            <a:spAutoFit/>
          </a:bodyPr>
          <a:lstStyle/>
          <a:p>
            <a:r>
              <a:rPr lang="en-US" dirty="0">
                <a:solidFill>
                  <a:srgbClr val="FF0000"/>
                </a:solidFill>
              </a:rPr>
              <a:t>Bin 5</a:t>
            </a:r>
          </a:p>
        </p:txBody>
      </p:sp>
    </p:spTree>
    <p:extLst>
      <p:ext uri="{BB962C8B-B14F-4D97-AF65-F5344CB8AC3E}">
        <p14:creationId xmlns:p14="http://schemas.microsoft.com/office/powerpoint/2010/main" val="108633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Outline (Ch. 7)</a:t>
            </a:r>
          </a:p>
        </p:txBody>
      </p:sp>
      <p:sp>
        <p:nvSpPr>
          <p:cNvPr id="4099" name="Content Placeholder 2"/>
          <p:cNvSpPr>
            <a:spLocks noGrp="1"/>
          </p:cNvSpPr>
          <p:nvPr>
            <p:ph idx="1"/>
          </p:nvPr>
        </p:nvSpPr>
        <p:spPr>
          <a:xfrm>
            <a:off x="457200" y="1981200"/>
            <a:ext cx="8686800" cy="3886200"/>
          </a:xfrm>
        </p:spPr>
        <p:txBody>
          <a:bodyPr/>
          <a:lstStyle/>
          <a:p>
            <a:r>
              <a:rPr lang="en-US" dirty="0"/>
              <a:t>Color &amp; Light</a:t>
            </a:r>
          </a:p>
          <a:p>
            <a:r>
              <a:rPr lang="en-US" dirty="0"/>
              <a:t>Information: Bit by Bit</a:t>
            </a:r>
          </a:p>
          <a:p>
            <a:r>
              <a:rPr lang="en-US" dirty="0">
                <a:solidFill>
                  <a:srgbClr val="0000FF"/>
                </a:solidFill>
              </a:rPr>
              <a:t>Retina Cells as Information Channels </a:t>
            </a:r>
            <a:r>
              <a:rPr lang="en-US" sz="2400" dirty="0">
                <a:solidFill>
                  <a:srgbClr val="FF0000"/>
                </a:solidFill>
              </a:rPr>
              <a:t>–</a:t>
            </a:r>
            <a:r>
              <a:rPr lang="en-US" sz="2400" dirty="0" err="1">
                <a:solidFill>
                  <a:srgbClr val="FF0000"/>
                </a:solidFill>
              </a:rPr>
              <a:t>a.c.r</a:t>
            </a:r>
            <a:r>
              <a:rPr lang="en-US" sz="2400" dirty="0">
                <a:solidFill>
                  <a:srgbClr val="FF0000"/>
                </a:solidFill>
              </a:rPr>
              <a:t>.</a:t>
            </a:r>
          </a:p>
          <a:p>
            <a:r>
              <a:rPr lang="en-US" dirty="0"/>
              <a:t>Color Systems and Conversions</a:t>
            </a:r>
          </a:p>
          <a:p>
            <a:endParaRPr lang="en-US" dirty="0"/>
          </a:p>
        </p:txBody>
      </p:sp>
    </p:spTree>
    <p:extLst>
      <p:ext uri="{BB962C8B-B14F-4D97-AF65-F5344CB8AC3E}">
        <p14:creationId xmlns:p14="http://schemas.microsoft.com/office/powerpoint/2010/main" val="3019736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Retina as Information Channels </a:t>
            </a:r>
          </a:p>
        </p:txBody>
      </p:sp>
      <p:sp>
        <p:nvSpPr>
          <p:cNvPr id="3" name="Content Placeholder 2"/>
          <p:cNvSpPr>
            <a:spLocks noGrp="1"/>
          </p:cNvSpPr>
          <p:nvPr>
            <p:ph idx="1"/>
          </p:nvPr>
        </p:nvSpPr>
        <p:spPr/>
        <p:txBody>
          <a:bodyPr/>
          <a:lstStyle/>
          <a:p>
            <a:r>
              <a:rPr lang="en-US" dirty="0"/>
              <a:t>Bits and Bins in the Visual System</a:t>
            </a:r>
          </a:p>
          <a:p>
            <a:r>
              <a:rPr lang="en-US" dirty="0"/>
              <a:t>Sum-Difference Encoding</a:t>
            </a:r>
          </a:p>
          <a:p>
            <a:r>
              <a:rPr lang="en-US" dirty="0"/>
              <a:t>Ganglion Cells as Information Channels</a:t>
            </a:r>
          </a:p>
          <a:p>
            <a:r>
              <a:rPr lang="en-US" dirty="0"/>
              <a:t>Color Aftereffect: An Explanation</a:t>
            </a:r>
          </a:p>
          <a:p>
            <a:r>
              <a:rPr lang="en-US" dirty="0"/>
              <a:t>Are Cones Tuning Curves Optimal</a:t>
            </a:r>
          </a:p>
          <a:p>
            <a:r>
              <a:rPr lang="en-US" dirty="0"/>
              <a:t>Facts Behind the Simplifications</a:t>
            </a:r>
          </a:p>
        </p:txBody>
      </p:sp>
    </p:spTree>
    <p:extLst>
      <p:ext uri="{BB962C8B-B14F-4D97-AF65-F5344CB8AC3E}">
        <p14:creationId xmlns:p14="http://schemas.microsoft.com/office/powerpoint/2010/main" val="24914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Acknowledgments</a:t>
            </a:r>
          </a:p>
        </p:txBody>
      </p:sp>
      <p:sp>
        <p:nvSpPr>
          <p:cNvPr id="36867" name="Content Placeholder 2"/>
          <p:cNvSpPr>
            <a:spLocks noGrp="1"/>
          </p:cNvSpPr>
          <p:nvPr>
            <p:ph idx="1"/>
          </p:nvPr>
        </p:nvSpPr>
        <p:spPr>
          <a:xfrm>
            <a:off x="457200" y="1447800"/>
            <a:ext cx="8229600" cy="4419600"/>
          </a:xfrm>
        </p:spPr>
        <p:txBody>
          <a:bodyPr/>
          <a:lstStyle/>
          <a:p>
            <a:endParaRPr lang="en-US" sz="2000" b="1" dirty="0">
              <a:hlinkClick r:id="rId2"/>
            </a:endParaRPr>
          </a:p>
          <a:p>
            <a:r>
              <a:rPr lang="en-US" sz="2000" b="1" dirty="0"/>
              <a:t>T</a:t>
            </a:r>
            <a:r>
              <a:rPr lang="en-US" sz="2400" b="1" dirty="0"/>
              <a:t>extbook:</a:t>
            </a:r>
            <a:r>
              <a:rPr lang="en-US" sz="2400" b="1" dirty="0">
                <a:hlinkClick r:id="rId3"/>
              </a:rPr>
              <a:t> </a:t>
            </a:r>
          </a:p>
          <a:p>
            <a:pPr lvl="1"/>
            <a:r>
              <a:rPr lang="en-US" sz="2000" b="1" dirty="0">
                <a:hlinkClick r:id="rId3"/>
              </a:rPr>
              <a:t>Vision and Brain - How We Perceive the World</a:t>
            </a:r>
            <a:r>
              <a:rPr lang="en-US" sz="2000" dirty="0"/>
              <a:t>, By James V. Stone, The MIT Press</a:t>
            </a:r>
          </a:p>
          <a:p>
            <a:endParaRPr lang="en-US" sz="2000" b="1" dirty="0"/>
          </a:p>
          <a:p>
            <a:r>
              <a:rPr lang="en-US" sz="2400" b="1" dirty="0"/>
              <a:t>Slides:</a:t>
            </a:r>
          </a:p>
          <a:p>
            <a:pPr lvl="1"/>
            <a:r>
              <a:rPr lang="en-US" sz="2000" dirty="0">
                <a:solidFill>
                  <a:srgbClr val="FF0000"/>
                </a:solidFill>
              </a:rPr>
              <a:t>Most of the figures were taken from the textbook (with permission for use in this class). Please do not distribute or use them for other purposes</a:t>
            </a:r>
          </a:p>
        </p:txBody>
      </p:sp>
    </p:spTree>
    <p:extLst>
      <p:ext uri="{BB962C8B-B14F-4D97-AF65-F5344CB8AC3E}">
        <p14:creationId xmlns:p14="http://schemas.microsoft.com/office/powerpoint/2010/main" val="2369377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Bits and Bins in the Visual System</a:t>
            </a:r>
          </a:p>
        </p:txBody>
      </p:sp>
      <p:sp>
        <p:nvSpPr>
          <p:cNvPr id="3" name="Content Placeholder 2"/>
          <p:cNvSpPr>
            <a:spLocks noGrp="1"/>
          </p:cNvSpPr>
          <p:nvPr>
            <p:ph idx="1"/>
          </p:nvPr>
        </p:nvSpPr>
        <p:spPr>
          <a:xfrm>
            <a:off x="457200" y="1981200"/>
            <a:ext cx="8229600" cy="3886200"/>
          </a:xfrm>
        </p:spPr>
        <p:txBody>
          <a:bodyPr/>
          <a:lstStyle/>
          <a:p>
            <a:r>
              <a:rPr lang="en-US" sz="2400" dirty="0"/>
              <a:t>A photoreceptor or a neuron is essentially an information channel: </a:t>
            </a:r>
            <a:r>
              <a:rPr lang="en-US" sz="2400" dirty="0">
                <a:solidFill>
                  <a:srgbClr val="0000FF"/>
                </a:solidFill>
              </a:rPr>
              <a:t>it has a finite capacity</a:t>
            </a:r>
            <a:r>
              <a:rPr lang="en-US" sz="2400" dirty="0"/>
              <a:t>, so we can squeeze only so much information through it</a:t>
            </a:r>
          </a:p>
          <a:p>
            <a:r>
              <a:rPr lang="en-US" sz="2400" dirty="0"/>
              <a:t>For a </a:t>
            </a:r>
            <a:r>
              <a:rPr lang="en-US" sz="2400" dirty="0">
                <a:solidFill>
                  <a:srgbClr val="0000FF"/>
                </a:solidFill>
              </a:rPr>
              <a:t>photoreceptor</a:t>
            </a:r>
            <a:r>
              <a:rPr lang="en-US" sz="2400" dirty="0"/>
              <a:t>, this information takes the form of its output </a:t>
            </a:r>
            <a:r>
              <a:rPr lang="en-US" sz="2400" dirty="0">
                <a:solidFill>
                  <a:srgbClr val="FF0000"/>
                </a:solidFill>
              </a:rPr>
              <a:t>voltage</a:t>
            </a:r>
            <a:r>
              <a:rPr lang="en-US" sz="2400" dirty="0"/>
              <a:t>, as we have seen in the example above. For a </a:t>
            </a:r>
            <a:r>
              <a:rPr lang="en-US" sz="2400" dirty="0">
                <a:solidFill>
                  <a:srgbClr val="0000FF"/>
                </a:solidFill>
              </a:rPr>
              <a:t>neuron</a:t>
            </a:r>
            <a:r>
              <a:rPr lang="en-US" sz="2400" dirty="0"/>
              <a:t> (e.g., a ganglion cell), information usually takes the form of action potentials or </a:t>
            </a:r>
            <a:r>
              <a:rPr lang="en-US" sz="2400" dirty="0">
                <a:solidFill>
                  <a:srgbClr val="FF0000"/>
                </a:solidFill>
              </a:rPr>
              <a:t>spikes</a:t>
            </a:r>
          </a:p>
          <a:p>
            <a:r>
              <a:rPr lang="en-US" sz="2400" dirty="0">
                <a:solidFill>
                  <a:srgbClr val="0000FF"/>
                </a:solidFill>
              </a:rPr>
              <a:t>Red and green are correlated</a:t>
            </a:r>
            <a:r>
              <a:rPr lang="en-US" sz="2400" dirty="0"/>
              <a:t>, so the difference of +/- 1 between them won’t need 3 bits if each has 8 states.</a:t>
            </a:r>
          </a:p>
          <a:p>
            <a:pPr lvl="1"/>
            <a:r>
              <a:rPr lang="en-US" sz="2000" dirty="0"/>
              <a:t>1 bit, 2 states; 3 bits, 8 states</a:t>
            </a:r>
          </a:p>
          <a:p>
            <a:pPr lvl="1"/>
            <a:endParaRPr lang="en-US" sz="2000" dirty="0"/>
          </a:p>
        </p:txBody>
      </p:sp>
    </p:spTree>
    <p:extLst>
      <p:ext uri="{BB962C8B-B14F-4D97-AF65-F5344CB8AC3E}">
        <p14:creationId xmlns:p14="http://schemas.microsoft.com/office/powerpoint/2010/main" val="432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Sum-Difference Encoding</a:t>
            </a:r>
          </a:p>
        </p:txBody>
      </p:sp>
      <p:sp>
        <p:nvSpPr>
          <p:cNvPr id="3" name="Rectangle 2"/>
          <p:cNvSpPr/>
          <p:nvPr/>
        </p:nvSpPr>
        <p:spPr>
          <a:xfrm>
            <a:off x="533400" y="4876800"/>
            <a:ext cx="3657600" cy="1477328"/>
          </a:xfrm>
          <a:prstGeom prst="rect">
            <a:avLst/>
          </a:prstGeom>
        </p:spPr>
        <p:txBody>
          <a:bodyPr wrap="square">
            <a:spAutoFit/>
          </a:bodyPr>
          <a:lstStyle/>
          <a:p>
            <a:r>
              <a:rPr lang="en-US" dirty="0"/>
              <a:t>Combining cone outputs to produce three color information channels. The red +green channel is known as the “luminance channel.”</a:t>
            </a:r>
          </a:p>
        </p:txBody>
      </p:sp>
      <p:pic>
        <p:nvPicPr>
          <p:cNvPr id="5" name="Picture 4" descr="fig0709.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609600"/>
            <a:ext cx="2667000" cy="3055938"/>
          </a:xfrm>
          <a:prstGeom prst="rect">
            <a:avLst/>
          </a:prstGeom>
        </p:spPr>
      </p:pic>
      <p:pic>
        <p:nvPicPr>
          <p:cNvPr id="7" name="Picture 6" descr="fig0710a.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3177396" cy="3048000"/>
          </a:xfrm>
          <a:prstGeom prst="rect">
            <a:avLst/>
          </a:prstGeom>
        </p:spPr>
      </p:pic>
      <p:pic>
        <p:nvPicPr>
          <p:cNvPr id="9" name="Picture 8" descr="fig0710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3962400"/>
            <a:ext cx="3352800" cy="2652215"/>
          </a:xfrm>
          <a:prstGeom prst="rect">
            <a:avLst/>
          </a:prstGeom>
        </p:spPr>
      </p:pic>
    </p:spTree>
    <p:extLst>
      <p:ext uri="{BB962C8B-B14F-4D97-AF65-F5344CB8AC3E}">
        <p14:creationId xmlns:p14="http://schemas.microsoft.com/office/powerpoint/2010/main" val="294319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Ganglion Cells as Information Channels</a:t>
            </a:r>
          </a:p>
        </p:txBody>
      </p:sp>
      <p:sp>
        <p:nvSpPr>
          <p:cNvPr id="3" name="Content Placeholder 2"/>
          <p:cNvSpPr>
            <a:spLocks noGrp="1"/>
          </p:cNvSpPr>
          <p:nvPr>
            <p:ph idx="1"/>
          </p:nvPr>
        </p:nvSpPr>
        <p:spPr>
          <a:xfrm>
            <a:off x="457200" y="1676400"/>
            <a:ext cx="7391400" cy="4191000"/>
          </a:xfrm>
        </p:spPr>
        <p:txBody>
          <a:bodyPr/>
          <a:lstStyle/>
          <a:p>
            <a:r>
              <a:rPr lang="en-US" sz="2000" dirty="0"/>
              <a:t>The information from the 126 million photoreceptors in the retina is translated into the outputs of one million ganglion cells of the optic nerve, and </a:t>
            </a:r>
            <a:r>
              <a:rPr lang="en-US" sz="2000" dirty="0">
                <a:solidFill>
                  <a:srgbClr val="0000FF"/>
                </a:solidFill>
              </a:rPr>
              <a:t>these ganglion cells seem to use sum-difference recoding.</a:t>
            </a:r>
          </a:p>
          <a:p>
            <a:r>
              <a:rPr lang="en-US" sz="2000" dirty="0"/>
              <a:t>Each </a:t>
            </a:r>
            <a:r>
              <a:rPr lang="en-US" sz="2000" dirty="0">
                <a:solidFill>
                  <a:srgbClr val="0000FF"/>
                </a:solidFill>
              </a:rPr>
              <a:t>parasol</a:t>
            </a:r>
            <a:r>
              <a:rPr lang="en-US" sz="2000" dirty="0"/>
              <a:t> retinal ganglion cell which projects to the </a:t>
            </a:r>
            <a:r>
              <a:rPr lang="en-US" sz="2000" dirty="0" err="1">
                <a:solidFill>
                  <a:srgbClr val="FF0000"/>
                </a:solidFill>
              </a:rPr>
              <a:t>magno</a:t>
            </a:r>
            <a:r>
              <a:rPr lang="en-US" sz="2000" dirty="0">
                <a:solidFill>
                  <a:srgbClr val="FF0000"/>
                </a:solidFill>
              </a:rPr>
              <a:t> </a:t>
            </a:r>
            <a:r>
              <a:rPr lang="en-US" sz="2000" dirty="0"/>
              <a:t>layer of LGN, has an output that is the sum of </a:t>
            </a:r>
            <a:r>
              <a:rPr lang="en-US" sz="2000" b="1" dirty="0"/>
              <a:t>red and green cone </a:t>
            </a:r>
            <a:r>
              <a:rPr lang="en-US" sz="2000" dirty="0"/>
              <a:t>outputs. </a:t>
            </a:r>
          </a:p>
          <a:p>
            <a:r>
              <a:rPr lang="en-US" sz="2000" dirty="0"/>
              <a:t>Each </a:t>
            </a:r>
            <a:r>
              <a:rPr lang="en-US" sz="2000" dirty="0">
                <a:solidFill>
                  <a:srgbClr val="0000FF"/>
                </a:solidFill>
              </a:rPr>
              <a:t>midget</a:t>
            </a:r>
            <a:r>
              <a:rPr lang="en-US" sz="2000" dirty="0"/>
              <a:t> retinal ganglion cell, which projects to the </a:t>
            </a:r>
            <a:r>
              <a:rPr lang="en-US" sz="2000" dirty="0" err="1">
                <a:solidFill>
                  <a:srgbClr val="FF0000"/>
                </a:solidFill>
              </a:rPr>
              <a:t>parvo</a:t>
            </a:r>
            <a:r>
              <a:rPr lang="en-US" sz="2000" dirty="0">
                <a:solidFill>
                  <a:srgbClr val="FF0000"/>
                </a:solidFill>
              </a:rPr>
              <a:t> </a:t>
            </a:r>
            <a:r>
              <a:rPr lang="en-US" sz="2000" dirty="0"/>
              <a:t>layer of LGN, has an output that is the </a:t>
            </a:r>
            <a:r>
              <a:rPr lang="en-US" sz="2000" b="1" dirty="0"/>
              <a:t>difference between red and green cone </a:t>
            </a:r>
            <a:r>
              <a:rPr lang="en-US" sz="2000" dirty="0"/>
              <a:t>outputs in the fovea</a:t>
            </a:r>
          </a:p>
          <a:p>
            <a:r>
              <a:rPr lang="en-US" sz="2000" dirty="0"/>
              <a:t>The output of each </a:t>
            </a:r>
            <a:r>
              <a:rPr lang="en-US" sz="2000" dirty="0" err="1">
                <a:solidFill>
                  <a:srgbClr val="0000FF"/>
                </a:solidFill>
              </a:rPr>
              <a:t>bistratified</a:t>
            </a:r>
            <a:r>
              <a:rPr lang="en-US" sz="2000" dirty="0">
                <a:solidFill>
                  <a:srgbClr val="0000FF"/>
                </a:solidFill>
              </a:rPr>
              <a:t> </a:t>
            </a:r>
            <a:r>
              <a:rPr lang="en-US" sz="2000" dirty="0"/>
              <a:t>retinal ganglion cell, which projects to the </a:t>
            </a:r>
            <a:r>
              <a:rPr lang="en-US" sz="2000" dirty="0" err="1">
                <a:solidFill>
                  <a:srgbClr val="FF0000"/>
                </a:solidFill>
              </a:rPr>
              <a:t>konio</a:t>
            </a:r>
            <a:r>
              <a:rPr lang="en-US" sz="2000" dirty="0">
                <a:solidFill>
                  <a:srgbClr val="FF0000"/>
                </a:solidFill>
              </a:rPr>
              <a:t> </a:t>
            </a:r>
            <a:r>
              <a:rPr lang="en-US" sz="2000" dirty="0"/>
              <a:t>layers of LGN, corresponds roughly to the </a:t>
            </a:r>
            <a:r>
              <a:rPr lang="en-US" sz="2000" b="1" dirty="0"/>
              <a:t>difference between blue channel (cone) outputs and the yellow channel </a:t>
            </a:r>
            <a:r>
              <a:rPr lang="en-US" sz="2000" dirty="0"/>
              <a:t>(i.e., the sum of the red and green cone outputs),</a:t>
            </a:r>
          </a:p>
        </p:txBody>
      </p:sp>
      <p:pic>
        <p:nvPicPr>
          <p:cNvPr id="4" name="Picture 3" descr="fig0712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3581400"/>
            <a:ext cx="1127923" cy="1219200"/>
          </a:xfrm>
          <a:prstGeom prst="rect">
            <a:avLst/>
          </a:prstGeom>
        </p:spPr>
      </p:pic>
      <p:pic>
        <p:nvPicPr>
          <p:cNvPr id="5" name="Picture 4" descr="fig0712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7583" y="2057400"/>
            <a:ext cx="1126417" cy="1219200"/>
          </a:xfrm>
          <a:prstGeom prst="rect">
            <a:avLst/>
          </a:prstGeom>
        </p:spPr>
      </p:pic>
    </p:spTree>
    <p:extLst>
      <p:ext uri="{BB962C8B-B14F-4D97-AF65-F5344CB8AC3E}">
        <p14:creationId xmlns:p14="http://schemas.microsoft.com/office/powerpoint/2010/main" val="294319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Color Aftereffect: An Explanation</a:t>
            </a:r>
          </a:p>
        </p:txBody>
      </p:sp>
      <p:sp>
        <p:nvSpPr>
          <p:cNvPr id="3" name="Content Placeholder 2"/>
          <p:cNvSpPr>
            <a:spLocks noGrp="1"/>
          </p:cNvSpPr>
          <p:nvPr>
            <p:ph idx="1"/>
          </p:nvPr>
        </p:nvSpPr>
        <p:spPr>
          <a:xfrm>
            <a:off x="457200" y="1981200"/>
            <a:ext cx="8229600" cy="3886200"/>
          </a:xfrm>
        </p:spPr>
        <p:txBody>
          <a:bodyPr/>
          <a:lstStyle/>
          <a:p>
            <a:r>
              <a:rPr lang="en-US" sz="2400" dirty="0"/>
              <a:t>Now we can see that the recoding that begins in the retina creates </a:t>
            </a:r>
            <a:r>
              <a:rPr lang="en-US" sz="2400" b="1" dirty="0"/>
              <a:t>a red − green</a:t>
            </a:r>
            <a:r>
              <a:rPr lang="en-US" sz="2400" dirty="0"/>
              <a:t> channel and a </a:t>
            </a:r>
            <a:r>
              <a:rPr lang="en-US" sz="2400" b="1" dirty="0"/>
              <a:t>blue − yellow </a:t>
            </a:r>
            <a:r>
              <a:rPr lang="en-US" sz="2400" dirty="0"/>
              <a:t>channel. If, as seems likely, each channel is implemented as pairs of </a:t>
            </a:r>
            <a:r>
              <a:rPr lang="en-US" sz="2400" dirty="0">
                <a:solidFill>
                  <a:srgbClr val="0000FF"/>
                </a:solidFill>
              </a:rPr>
              <a:t>push-pull cells</a:t>
            </a:r>
            <a:r>
              <a:rPr lang="en-US" sz="2400" dirty="0"/>
              <a:t>, then this may account or the aftereffects observed. These effects are conventionally described in terms of “</a:t>
            </a:r>
            <a:r>
              <a:rPr lang="en-US" sz="2400" dirty="0">
                <a:solidFill>
                  <a:srgbClr val="FF0000"/>
                </a:solidFill>
              </a:rPr>
              <a:t>red/green” and “blue/yellow opponent processes</a:t>
            </a:r>
            <a:r>
              <a:rPr lang="en-US" sz="2400" dirty="0"/>
              <a:t>.”</a:t>
            </a:r>
          </a:p>
        </p:txBody>
      </p:sp>
    </p:spTree>
    <p:extLst>
      <p:ext uri="{BB962C8B-B14F-4D97-AF65-F5344CB8AC3E}">
        <p14:creationId xmlns:p14="http://schemas.microsoft.com/office/powerpoint/2010/main" val="29431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Are Cones Tuning Curves Optimal?</a:t>
            </a:r>
          </a:p>
        </p:txBody>
      </p:sp>
      <p:sp>
        <p:nvSpPr>
          <p:cNvPr id="3" name="Content Placeholder 2"/>
          <p:cNvSpPr>
            <a:spLocks noGrp="1"/>
          </p:cNvSpPr>
          <p:nvPr>
            <p:ph idx="1"/>
          </p:nvPr>
        </p:nvSpPr>
        <p:spPr>
          <a:xfrm>
            <a:off x="457200" y="1981200"/>
            <a:ext cx="8229600" cy="3886200"/>
          </a:xfrm>
        </p:spPr>
        <p:txBody>
          <a:bodyPr/>
          <a:lstStyle/>
          <a:p>
            <a:r>
              <a:rPr lang="en-US" sz="2400" dirty="0"/>
              <a:t>Accounting for the </a:t>
            </a:r>
            <a:r>
              <a:rPr lang="en-US" sz="2400" b="1" dirty="0"/>
              <a:t>massive overlap between the tuning curves of the red and green cones </a:t>
            </a:r>
            <a:r>
              <a:rPr lang="en-US" sz="2400" dirty="0"/>
              <a:t>has always presented a challenge to vision scientists.</a:t>
            </a:r>
          </a:p>
          <a:p>
            <a:r>
              <a:rPr lang="en-US" sz="2400" dirty="0"/>
              <a:t>The overlapping tuning curves of the red and green cones contribute to vision </a:t>
            </a:r>
            <a:r>
              <a:rPr lang="en-US" sz="2400" dirty="0">
                <a:solidFill>
                  <a:srgbClr val="0000FF"/>
                </a:solidFill>
              </a:rPr>
              <a:t>at fine spatial scales </a:t>
            </a:r>
            <a:r>
              <a:rPr lang="en-US" sz="2400" dirty="0"/>
              <a:t>(due to R+G)  in good lighting conditions, and </a:t>
            </a:r>
            <a:r>
              <a:rPr lang="en-US" sz="2400" dirty="0">
                <a:solidFill>
                  <a:srgbClr val="0000FF"/>
                </a:solidFill>
              </a:rPr>
              <a:t>reduce the impact of noise</a:t>
            </a:r>
            <a:r>
              <a:rPr lang="en-US" sz="2400" dirty="0"/>
              <a:t> (due to R+G) under low-light conditions.</a:t>
            </a:r>
          </a:p>
          <a:p>
            <a:r>
              <a:rPr lang="en-US" sz="2400" dirty="0"/>
              <a:t>A large overlap between the tuning curves of the red and green cones gives accurate spatial information at the cost of </a:t>
            </a:r>
            <a:r>
              <a:rPr lang="en-US" sz="2400" dirty="0">
                <a:solidFill>
                  <a:srgbClr val="0000FF"/>
                </a:solidFill>
              </a:rPr>
              <a:t>more noisy chromatic information </a:t>
            </a:r>
            <a:r>
              <a:rPr lang="en-US" sz="2400" dirty="0"/>
              <a:t>(R-G) particularly under low-light conditions.</a:t>
            </a:r>
          </a:p>
        </p:txBody>
      </p:sp>
    </p:spTree>
    <p:extLst>
      <p:ext uri="{BB962C8B-B14F-4D97-AF65-F5344CB8AC3E}">
        <p14:creationId xmlns:p14="http://schemas.microsoft.com/office/powerpoint/2010/main" val="187808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Few Facts Behind the Simplifications</a:t>
            </a:r>
          </a:p>
        </p:txBody>
      </p:sp>
      <p:sp>
        <p:nvSpPr>
          <p:cNvPr id="3" name="Content Placeholder 2"/>
          <p:cNvSpPr>
            <a:spLocks noGrp="1"/>
          </p:cNvSpPr>
          <p:nvPr>
            <p:ph idx="1"/>
          </p:nvPr>
        </p:nvSpPr>
        <p:spPr>
          <a:xfrm>
            <a:off x="457200" y="1981200"/>
            <a:ext cx="8229600" cy="3886200"/>
          </a:xfrm>
        </p:spPr>
        <p:txBody>
          <a:bodyPr/>
          <a:lstStyle/>
          <a:p>
            <a:r>
              <a:rPr lang="en-US" sz="2400" dirty="0"/>
              <a:t>There are </a:t>
            </a:r>
            <a:r>
              <a:rPr lang="en-US" sz="2400" dirty="0">
                <a:solidFill>
                  <a:srgbClr val="0000FF"/>
                </a:solidFill>
              </a:rPr>
              <a:t>almost no blue cones in the fovea</a:t>
            </a:r>
            <a:r>
              <a:rPr lang="en-US" sz="2400" dirty="0"/>
              <a:t>, reducing chromatic aberration</a:t>
            </a:r>
          </a:p>
          <a:p>
            <a:r>
              <a:rPr lang="en-US" sz="2400" dirty="0"/>
              <a:t>Each ganglion cell transmits information about the inputs it receives from photoreceptors at a rate between </a:t>
            </a:r>
            <a:r>
              <a:rPr lang="en-US" sz="2400" dirty="0">
                <a:solidFill>
                  <a:srgbClr val="0000FF"/>
                </a:solidFill>
              </a:rPr>
              <a:t>0.5 to 41.2 bits per second</a:t>
            </a:r>
          </a:p>
          <a:p>
            <a:r>
              <a:rPr lang="en-US" sz="2400" dirty="0"/>
              <a:t>The output of a photoreceptor approximates a </a:t>
            </a:r>
            <a:r>
              <a:rPr lang="en-US" sz="2400" dirty="0">
                <a:solidFill>
                  <a:srgbClr val="0000FF"/>
                </a:solidFill>
              </a:rPr>
              <a:t>logarithmic function of the amount of light</a:t>
            </a:r>
            <a:r>
              <a:rPr lang="en-US" sz="2400" dirty="0"/>
              <a:t> captured by that photoreceptor, which allows their outputs to span the </a:t>
            </a:r>
            <a:r>
              <a:rPr lang="en-US" sz="2400" dirty="0">
                <a:solidFill>
                  <a:srgbClr val="FF0000"/>
                </a:solidFill>
              </a:rPr>
              <a:t>enormous range of luminance levels </a:t>
            </a:r>
            <a:r>
              <a:rPr lang="zh-CN" altLang="en-US" sz="2400" dirty="0">
                <a:solidFill>
                  <a:srgbClr val="FF0000"/>
                </a:solidFill>
              </a:rPr>
              <a:t>（</a:t>
            </a:r>
            <a:r>
              <a:rPr lang="en-US" sz="2400" dirty="0"/>
              <a:t>10</a:t>
            </a:r>
            <a:r>
              <a:rPr lang="en-US" sz="2400" baseline="30000" dirty="0"/>
              <a:t>10</a:t>
            </a:r>
            <a:r>
              <a:rPr lang="zh-CN" altLang="en-US" sz="2400" dirty="0">
                <a:solidFill>
                  <a:srgbClr val="FF0000"/>
                </a:solidFill>
              </a:rPr>
              <a:t>）</a:t>
            </a:r>
            <a:r>
              <a:rPr lang="en-US" altLang="zh-CN" sz="2400" dirty="0">
                <a:solidFill>
                  <a:srgbClr val="FF0000"/>
                </a:solidFill>
              </a:rPr>
              <a:t> </a:t>
            </a:r>
            <a:r>
              <a:rPr lang="en-US" sz="2400" dirty="0"/>
              <a:t>encountered in different lighting conditions</a:t>
            </a:r>
          </a:p>
        </p:txBody>
      </p:sp>
    </p:spTree>
    <p:extLst>
      <p:ext uri="{BB962C8B-B14F-4D97-AF65-F5344CB8AC3E}">
        <p14:creationId xmlns:p14="http://schemas.microsoft.com/office/powerpoint/2010/main" val="187808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Outline (Ch. 7)</a:t>
            </a:r>
          </a:p>
        </p:txBody>
      </p:sp>
      <p:sp>
        <p:nvSpPr>
          <p:cNvPr id="4099" name="Content Placeholder 2"/>
          <p:cNvSpPr>
            <a:spLocks noGrp="1"/>
          </p:cNvSpPr>
          <p:nvPr>
            <p:ph idx="1"/>
          </p:nvPr>
        </p:nvSpPr>
        <p:spPr/>
        <p:txBody>
          <a:bodyPr/>
          <a:lstStyle/>
          <a:p>
            <a:r>
              <a:rPr lang="en-US" dirty="0"/>
              <a:t>Color &amp; Light</a:t>
            </a:r>
          </a:p>
          <a:p>
            <a:r>
              <a:rPr lang="en-US" dirty="0"/>
              <a:t>Information: Bit by Bit</a:t>
            </a:r>
          </a:p>
          <a:p>
            <a:r>
              <a:rPr lang="en-US" dirty="0"/>
              <a:t>Retina Cells as Information Channels</a:t>
            </a:r>
          </a:p>
          <a:p>
            <a:r>
              <a:rPr lang="en-US" dirty="0">
                <a:solidFill>
                  <a:srgbClr val="0000FF"/>
                </a:solidFill>
              </a:rPr>
              <a:t>Color Systems and Conversions</a:t>
            </a:r>
          </a:p>
          <a:p>
            <a:endParaRPr lang="en-US" dirty="0"/>
          </a:p>
        </p:txBody>
      </p:sp>
    </p:spTree>
    <p:extLst>
      <p:ext uri="{BB962C8B-B14F-4D97-AF65-F5344CB8AC3E}">
        <p14:creationId xmlns:p14="http://schemas.microsoft.com/office/powerpoint/2010/main" val="3019736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Systems and Conversions</a:t>
            </a:r>
          </a:p>
        </p:txBody>
      </p:sp>
      <p:sp>
        <p:nvSpPr>
          <p:cNvPr id="3" name="Content Placeholder 2"/>
          <p:cNvSpPr>
            <a:spLocks noGrp="1"/>
          </p:cNvSpPr>
          <p:nvPr>
            <p:ph idx="1"/>
          </p:nvPr>
        </p:nvSpPr>
        <p:spPr/>
        <p:txBody>
          <a:bodyPr/>
          <a:lstStyle/>
          <a:p>
            <a:r>
              <a:rPr lang="en-US" dirty="0"/>
              <a:t>RGB Cube for Image Representation</a:t>
            </a:r>
          </a:p>
          <a:p>
            <a:r>
              <a:rPr lang="en-US" dirty="0"/>
              <a:t>HSI Cone for Human Perception</a:t>
            </a:r>
          </a:p>
          <a:p>
            <a:r>
              <a:rPr lang="en-US" dirty="0"/>
              <a:t>YUV for Image &amp; Video Encoding</a:t>
            </a:r>
          </a:p>
        </p:txBody>
      </p:sp>
    </p:spTree>
    <p:extLst>
      <p:ext uri="{BB962C8B-B14F-4D97-AF65-F5344CB8AC3E}">
        <p14:creationId xmlns:p14="http://schemas.microsoft.com/office/powerpoint/2010/main" val="2090109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dirty="0"/>
              <a:t>Color Representation</a:t>
            </a:r>
          </a:p>
        </p:txBody>
      </p:sp>
      <p:sp>
        <p:nvSpPr>
          <p:cNvPr id="827395" name="Rectangle 3"/>
          <p:cNvSpPr>
            <a:spLocks noGrp="1" noChangeArrowheads="1"/>
          </p:cNvSpPr>
          <p:nvPr>
            <p:ph type="body" idx="1"/>
          </p:nvPr>
        </p:nvSpPr>
        <p:spPr>
          <a:xfrm>
            <a:off x="304800" y="1524000"/>
            <a:ext cx="8839200" cy="5029200"/>
          </a:xfrm>
        </p:spPr>
        <p:txBody>
          <a:bodyPr/>
          <a:lstStyle/>
          <a:p>
            <a:pPr algn="just"/>
            <a:r>
              <a:rPr lang="en-US" sz="2000" dirty="0"/>
              <a:t>Color Cube and Color Wheel</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For color spaces, please read</a:t>
            </a:r>
          </a:p>
          <a:p>
            <a:pPr lvl="1" algn="just"/>
            <a:r>
              <a:rPr lang="en-US" sz="2000" dirty="0">
                <a:hlinkClick r:id="rId2"/>
              </a:rPr>
              <a:t>Color and Color Spaces</a:t>
            </a:r>
            <a:endParaRPr lang="en-US" sz="2000" dirty="0"/>
          </a:p>
          <a:p>
            <a:pPr lvl="1" algn="just"/>
            <a:r>
              <a:rPr lang="en-US" sz="2000" dirty="0">
                <a:hlinkClick r:id="rId3"/>
              </a:rPr>
              <a:t>Color Wheel</a:t>
            </a:r>
            <a:r>
              <a:rPr lang="en-US" sz="2000" dirty="0"/>
              <a:t> ???</a:t>
            </a:r>
          </a:p>
          <a:p>
            <a:pPr lvl="1"/>
            <a:r>
              <a:rPr lang="en-US" sz="2000" dirty="0">
                <a:hlinkClick r:id="rId4"/>
              </a:rPr>
              <a:t>Color Processing: RGB &lt;-&gt; HSI</a:t>
            </a:r>
            <a:r>
              <a:rPr lang="en-US" sz="2000" dirty="0"/>
              <a:t> </a:t>
            </a:r>
          </a:p>
        </p:txBody>
      </p:sp>
      <p:grpSp>
        <p:nvGrpSpPr>
          <p:cNvPr id="3" name="Group 2"/>
          <p:cNvGrpSpPr/>
          <p:nvPr/>
        </p:nvGrpSpPr>
        <p:grpSpPr>
          <a:xfrm>
            <a:off x="838200" y="1981200"/>
            <a:ext cx="7467600" cy="2974975"/>
            <a:chOff x="838200" y="1600200"/>
            <a:chExt cx="7467600" cy="2974975"/>
          </a:xfrm>
        </p:grpSpPr>
        <p:pic>
          <p:nvPicPr>
            <p:cNvPr id="827398" name="Picture 6" descr="colorcube"/>
            <p:cNvPicPr>
              <a:picLocks noChangeAspect="1" noChangeArrowheads="1"/>
            </p:cNvPicPr>
            <p:nvPr/>
          </p:nvPicPr>
          <p:blipFill>
            <a:blip r:embed="rId5" cstate="print"/>
            <a:srcRect/>
            <a:stretch>
              <a:fillRect/>
            </a:stretch>
          </p:blipFill>
          <p:spPr bwMode="auto">
            <a:xfrm>
              <a:off x="1524000" y="1981200"/>
              <a:ext cx="2246313" cy="2590800"/>
            </a:xfrm>
            <a:prstGeom prst="rect">
              <a:avLst/>
            </a:prstGeom>
            <a:noFill/>
          </p:spPr>
        </p:pic>
        <p:pic>
          <p:nvPicPr>
            <p:cNvPr id="827399" name="Picture 7" descr="sihWheel7"/>
            <p:cNvPicPr>
              <a:picLocks noChangeAspect="1" noChangeArrowheads="1"/>
            </p:cNvPicPr>
            <p:nvPr/>
          </p:nvPicPr>
          <p:blipFill>
            <a:blip r:embed="rId6" cstate="print"/>
            <a:srcRect/>
            <a:stretch>
              <a:fillRect/>
            </a:stretch>
          </p:blipFill>
          <p:spPr bwMode="auto">
            <a:xfrm>
              <a:off x="4800600" y="1981200"/>
              <a:ext cx="3001963" cy="2593975"/>
            </a:xfrm>
            <a:prstGeom prst="rect">
              <a:avLst/>
            </a:prstGeom>
            <a:noFill/>
          </p:spPr>
        </p:pic>
        <p:sp>
          <p:nvSpPr>
            <p:cNvPr id="827400" name="Line 8"/>
            <p:cNvSpPr>
              <a:spLocks noChangeShapeType="1"/>
            </p:cNvSpPr>
            <p:nvPr/>
          </p:nvSpPr>
          <p:spPr bwMode="auto">
            <a:xfrm>
              <a:off x="2743200" y="3487738"/>
              <a:ext cx="1371600" cy="474662"/>
            </a:xfrm>
            <a:prstGeom prst="line">
              <a:avLst/>
            </a:prstGeom>
            <a:noFill/>
            <a:ln w="38100">
              <a:solidFill>
                <a:srgbClr val="FF0000"/>
              </a:solidFill>
              <a:prstDash val="sysDot"/>
              <a:round/>
              <a:headEnd type="none" w="sm" len="sm"/>
              <a:tailEnd type="triangle" w="med" len="lg"/>
            </a:ln>
            <a:effectLst/>
          </p:spPr>
          <p:txBody>
            <a:bodyPr/>
            <a:lstStyle/>
            <a:p>
              <a:endParaRPr lang="en-US">
                <a:solidFill>
                  <a:srgbClr val="FF0000"/>
                </a:solidFill>
              </a:endParaRPr>
            </a:p>
          </p:txBody>
        </p:sp>
        <p:sp>
          <p:nvSpPr>
            <p:cNvPr id="827401" name="Line 9"/>
            <p:cNvSpPr>
              <a:spLocks noChangeShapeType="1"/>
            </p:cNvSpPr>
            <p:nvPr/>
          </p:nvSpPr>
          <p:spPr bwMode="auto">
            <a:xfrm flipH="1" flipV="1">
              <a:off x="2590800" y="1828800"/>
              <a:ext cx="0" cy="1600200"/>
            </a:xfrm>
            <a:prstGeom prst="line">
              <a:avLst/>
            </a:prstGeom>
            <a:noFill/>
            <a:ln w="38100">
              <a:solidFill>
                <a:srgbClr val="FF0000"/>
              </a:solidFill>
              <a:prstDash val="sysDot"/>
              <a:round/>
              <a:headEnd type="none" w="sm" len="sm"/>
              <a:tailEnd type="triangle" w="med" len="lg"/>
            </a:ln>
            <a:effectLst/>
          </p:spPr>
          <p:txBody>
            <a:bodyPr/>
            <a:lstStyle/>
            <a:p>
              <a:endParaRPr lang="en-US">
                <a:solidFill>
                  <a:srgbClr val="FF0000"/>
                </a:solidFill>
              </a:endParaRPr>
            </a:p>
          </p:txBody>
        </p:sp>
        <p:sp>
          <p:nvSpPr>
            <p:cNvPr id="827402" name="Line 10"/>
            <p:cNvSpPr>
              <a:spLocks noChangeShapeType="1"/>
            </p:cNvSpPr>
            <p:nvPr/>
          </p:nvSpPr>
          <p:spPr bwMode="auto">
            <a:xfrm flipH="1">
              <a:off x="1143000" y="3505200"/>
              <a:ext cx="1314450" cy="533400"/>
            </a:xfrm>
            <a:prstGeom prst="line">
              <a:avLst/>
            </a:prstGeom>
            <a:noFill/>
            <a:ln w="38100">
              <a:solidFill>
                <a:srgbClr val="FF0000"/>
              </a:solidFill>
              <a:prstDash val="sysDot"/>
              <a:round/>
              <a:headEnd type="none" w="sm" len="sm"/>
              <a:tailEnd type="triangle" w="med" len="lg"/>
            </a:ln>
            <a:effectLst/>
          </p:spPr>
          <p:txBody>
            <a:bodyPr/>
            <a:lstStyle/>
            <a:p>
              <a:endParaRPr lang="en-US">
                <a:solidFill>
                  <a:srgbClr val="FF0000"/>
                </a:solidFill>
              </a:endParaRPr>
            </a:p>
          </p:txBody>
        </p:sp>
        <p:sp>
          <p:nvSpPr>
            <p:cNvPr id="827403" name="Text Box 11"/>
            <p:cNvSpPr txBox="1">
              <a:spLocks noChangeArrowheads="1"/>
            </p:cNvSpPr>
            <p:nvPr/>
          </p:nvSpPr>
          <p:spPr bwMode="auto">
            <a:xfrm>
              <a:off x="4038600" y="4038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FF0000"/>
                  </a:solidFill>
                </a:rPr>
                <a:t>R</a:t>
              </a:r>
            </a:p>
          </p:txBody>
        </p:sp>
        <p:sp>
          <p:nvSpPr>
            <p:cNvPr id="827404" name="Text Box 12"/>
            <p:cNvSpPr txBox="1">
              <a:spLocks noChangeArrowheads="1"/>
            </p:cNvSpPr>
            <p:nvPr/>
          </p:nvSpPr>
          <p:spPr bwMode="auto">
            <a:xfrm>
              <a:off x="2133600" y="1600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FF0000"/>
                  </a:solidFill>
                </a:rPr>
                <a:t>B</a:t>
              </a:r>
            </a:p>
          </p:txBody>
        </p:sp>
        <p:sp>
          <p:nvSpPr>
            <p:cNvPr id="827405" name="Text Box 13"/>
            <p:cNvSpPr txBox="1">
              <a:spLocks noChangeArrowheads="1"/>
            </p:cNvSpPr>
            <p:nvPr/>
          </p:nvSpPr>
          <p:spPr bwMode="auto">
            <a:xfrm>
              <a:off x="838200" y="3657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FF0000"/>
                  </a:solidFill>
                </a:rPr>
                <a:t>G</a:t>
              </a:r>
            </a:p>
          </p:txBody>
        </p:sp>
        <p:sp>
          <p:nvSpPr>
            <p:cNvPr id="827406" name="Text Box 14"/>
            <p:cNvSpPr txBox="1">
              <a:spLocks noChangeArrowheads="1"/>
            </p:cNvSpPr>
            <p:nvPr/>
          </p:nvSpPr>
          <p:spPr bwMode="auto">
            <a:xfrm>
              <a:off x="7200900" y="338455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FF0000"/>
                  </a:solidFill>
                </a:rPr>
                <a:t>S</a:t>
              </a:r>
            </a:p>
          </p:txBody>
        </p:sp>
        <p:sp>
          <p:nvSpPr>
            <p:cNvPr id="827407" name="Text Box 15"/>
            <p:cNvSpPr txBox="1">
              <a:spLocks noChangeArrowheads="1"/>
            </p:cNvSpPr>
            <p:nvPr/>
          </p:nvSpPr>
          <p:spPr bwMode="auto">
            <a:xfrm>
              <a:off x="7848600" y="29718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FF0000"/>
                  </a:solidFill>
                  <a:latin typeface="Times New Roman" pitchFamily="18" charset="0"/>
                </a:rPr>
                <a:t>I</a:t>
              </a:r>
            </a:p>
          </p:txBody>
        </p:sp>
        <p:sp>
          <p:nvSpPr>
            <p:cNvPr id="827408" name="Text Box 16"/>
            <p:cNvSpPr txBox="1">
              <a:spLocks noChangeArrowheads="1"/>
            </p:cNvSpPr>
            <p:nvPr/>
          </p:nvSpPr>
          <p:spPr bwMode="auto">
            <a:xfrm>
              <a:off x="5943600" y="19050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FF0000"/>
                  </a:solidFill>
                </a:rPr>
                <a:t>H</a:t>
              </a:r>
            </a:p>
          </p:txBody>
        </p:sp>
        <p:sp>
          <p:nvSpPr>
            <p:cNvPr id="827409" name="Line 17"/>
            <p:cNvSpPr>
              <a:spLocks noChangeShapeType="1"/>
            </p:cNvSpPr>
            <p:nvPr/>
          </p:nvSpPr>
          <p:spPr bwMode="auto">
            <a:xfrm flipV="1">
              <a:off x="6194425" y="3284538"/>
              <a:ext cx="1193800" cy="1587"/>
            </a:xfrm>
            <a:prstGeom prst="line">
              <a:avLst/>
            </a:prstGeom>
            <a:noFill/>
            <a:ln w="38100">
              <a:solidFill>
                <a:srgbClr val="FF0000"/>
              </a:solidFill>
              <a:round/>
              <a:headEnd type="none" w="sm" len="sm"/>
              <a:tailEnd type="triangle" w="sm" len="med"/>
            </a:ln>
            <a:effectLst/>
          </p:spPr>
          <p:txBody>
            <a:bodyPr/>
            <a:lstStyle/>
            <a:p>
              <a:endParaRPr lang="en-US">
                <a:solidFill>
                  <a:srgbClr val="FF0000"/>
                </a:solidFill>
              </a:endParaRPr>
            </a:p>
          </p:txBody>
        </p:sp>
        <p:sp>
          <p:nvSpPr>
            <p:cNvPr id="827410" name="Line 18"/>
            <p:cNvSpPr>
              <a:spLocks noChangeShapeType="1"/>
            </p:cNvSpPr>
            <p:nvPr/>
          </p:nvSpPr>
          <p:spPr bwMode="auto">
            <a:xfrm flipH="1" flipV="1">
              <a:off x="7772400" y="2590800"/>
              <a:ext cx="1588" cy="1279525"/>
            </a:xfrm>
            <a:prstGeom prst="line">
              <a:avLst/>
            </a:prstGeom>
            <a:noFill/>
            <a:ln w="38100">
              <a:solidFill>
                <a:srgbClr val="FF0000"/>
              </a:solidFill>
              <a:round/>
              <a:headEnd type="none" w="sm" len="sm"/>
              <a:tailEnd type="triangle" w="sm" len="med"/>
            </a:ln>
            <a:effectLst/>
          </p:spPr>
          <p:txBody>
            <a:bodyPr/>
            <a:lstStyle/>
            <a:p>
              <a:endParaRPr lang="en-US">
                <a:solidFill>
                  <a:srgbClr val="FF0000"/>
                </a:solidFill>
              </a:endParaRPr>
            </a:p>
          </p:txBody>
        </p:sp>
        <p:sp>
          <p:nvSpPr>
            <p:cNvPr id="827411" name="Arc 19"/>
            <p:cNvSpPr>
              <a:spLocks/>
            </p:cNvSpPr>
            <p:nvPr/>
          </p:nvSpPr>
          <p:spPr bwMode="auto">
            <a:xfrm>
              <a:off x="6324600" y="2133600"/>
              <a:ext cx="685800" cy="457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type="arrow" w="sm" len="sm"/>
              <a:tailEnd type="none" w="sm" len="sm"/>
            </a:ln>
            <a:effectLst/>
          </p:spPr>
          <p:txBody>
            <a:bodyPr wrap="none" anchor="ctr"/>
            <a:lstStyle/>
            <a:p>
              <a:endParaRPr lang="en-US">
                <a:solidFill>
                  <a:srgbClr val="FF0000"/>
                </a:solidFill>
              </a:endParaRPr>
            </a:p>
          </p:txBody>
        </p:sp>
      </p:grpSp>
      <p:sp>
        <p:nvSpPr>
          <p:cNvPr id="2" name="TextBox 1"/>
          <p:cNvSpPr txBox="1"/>
          <p:nvPr/>
        </p:nvSpPr>
        <p:spPr>
          <a:xfrm>
            <a:off x="9469567" y="226657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39904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86800" cy="1371600"/>
          </a:xfrm>
        </p:spPr>
        <p:txBody>
          <a:bodyPr/>
          <a:lstStyle/>
          <a:p>
            <a:r>
              <a:rPr lang="en-US" dirty="0"/>
              <a:t>The RGB Cube and Cone Models</a:t>
            </a:r>
          </a:p>
        </p:txBody>
      </p:sp>
      <p:pic>
        <p:nvPicPr>
          <p:cNvPr id="9" name="Picture 8"/>
          <p:cNvPicPr>
            <a:picLocks noChangeAspect="1"/>
          </p:cNvPicPr>
          <p:nvPr/>
        </p:nvPicPr>
        <p:blipFill>
          <a:blip r:embed="rId2"/>
          <a:stretch>
            <a:fillRect/>
          </a:stretch>
        </p:blipFill>
        <p:spPr>
          <a:xfrm>
            <a:off x="4559300" y="3416300"/>
            <a:ext cx="12700" cy="12700"/>
          </a:xfrm>
          <a:prstGeom prst="rect">
            <a:avLst/>
          </a:prstGeom>
        </p:spPr>
      </p:pic>
      <p:pic>
        <p:nvPicPr>
          <p:cNvPr id="10" name="Picture 9"/>
          <p:cNvPicPr>
            <a:picLocks noChangeAspect="1"/>
          </p:cNvPicPr>
          <p:nvPr/>
        </p:nvPicPr>
        <p:blipFill>
          <a:blip r:embed="rId2"/>
          <a:stretch>
            <a:fillRect/>
          </a:stretch>
        </p:blipFill>
        <p:spPr>
          <a:xfrm>
            <a:off x="4559300" y="3416300"/>
            <a:ext cx="12700" cy="12700"/>
          </a:xfrm>
          <a:prstGeom prst="rect">
            <a:avLst/>
          </a:prstGeom>
        </p:spPr>
      </p:pic>
      <p:pic>
        <p:nvPicPr>
          <p:cNvPr id="11" name="Picture 10"/>
          <p:cNvPicPr>
            <a:picLocks noChangeAspect="1"/>
          </p:cNvPicPr>
          <p:nvPr/>
        </p:nvPicPr>
        <p:blipFill>
          <a:blip r:embed="rId2"/>
          <a:stretch>
            <a:fillRect/>
          </a:stretch>
        </p:blipFill>
        <p:spPr>
          <a:xfrm>
            <a:off x="4559300" y="3416300"/>
            <a:ext cx="12700" cy="12700"/>
          </a:xfrm>
          <a:prstGeom prst="rect">
            <a:avLst/>
          </a:prstGeom>
        </p:spPr>
      </p:pic>
      <p:pic>
        <p:nvPicPr>
          <p:cNvPr id="3" name="Picture 2"/>
          <p:cNvPicPr>
            <a:picLocks noChangeAspect="1"/>
          </p:cNvPicPr>
          <p:nvPr/>
        </p:nvPicPr>
        <p:blipFill>
          <a:blip r:embed="rId3"/>
          <a:stretch>
            <a:fillRect/>
          </a:stretch>
        </p:blipFill>
        <p:spPr>
          <a:xfrm>
            <a:off x="381000" y="2286000"/>
            <a:ext cx="4121678" cy="3943696"/>
          </a:xfrm>
          <a:prstGeom prst="rect">
            <a:avLst/>
          </a:prstGeom>
        </p:spPr>
      </p:pic>
      <p:pic>
        <p:nvPicPr>
          <p:cNvPr id="4" name="Picture 3"/>
          <p:cNvPicPr>
            <a:picLocks noChangeAspect="1"/>
          </p:cNvPicPr>
          <p:nvPr/>
        </p:nvPicPr>
        <p:blipFill>
          <a:blip r:embed="rId4"/>
          <a:stretch>
            <a:fillRect/>
          </a:stretch>
        </p:blipFill>
        <p:spPr>
          <a:xfrm>
            <a:off x="4495800" y="2133600"/>
            <a:ext cx="4038600" cy="4002781"/>
          </a:xfrm>
          <a:prstGeom prst="rect">
            <a:avLst/>
          </a:prstGeom>
        </p:spPr>
      </p:pic>
    </p:spTree>
    <p:extLst>
      <p:ext uri="{BB962C8B-B14F-4D97-AF65-F5344CB8AC3E}">
        <p14:creationId xmlns:p14="http://schemas.microsoft.com/office/powerpoint/2010/main" val="62086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Outline (Ch. 7)</a:t>
            </a:r>
          </a:p>
        </p:txBody>
      </p:sp>
      <p:sp>
        <p:nvSpPr>
          <p:cNvPr id="4099" name="Content Placeholder 2"/>
          <p:cNvSpPr>
            <a:spLocks noGrp="1"/>
          </p:cNvSpPr>
          <p:nvPr>
            <p:ph idx="1"/>
          </p:nvPr>
        </p:nvSpPr>
        <p:spPr>
          <a:xfrm>
            <a:off x="457200" y="1981200"/>
            <a:ext cx="8534400" cy="3886200"/>
          </a:xfrm>
        </p:spPr>
        <p:txBody>
          <a:bodyPr/>
          <a:lstStyle/>
          <a:p>
            <a:r>
              <a:rPr lang="en-US" dirty="0"/>
              <a:t>Color &amp; Light</a:t>
            </a:r>
          </a:p>
          <a:p>
            <a:r>
              <a:rPr lang="en-US" dirty="0"/>
              <a:t>Information: Bit by Bit </a:t>
            </a:r>
            <a:r>
              <a:rPr lang="en-US" sz="2400" dirty="0">
                <a:solidFill>
                  <a:srgbClr val="FF0000"/>
                </a:solidFill>
              </a:rPr>
              <a:t>–after class reading</a:t>
            </a:r>
          </a:p>
          <a:p>
            <a:r>
              <a:rPr lang="en-US" dirty="0"/>
              <a:t>Retina Cells as Information Channels</a:t>
            </a:r>
            <a:r>
              <a:rPr lang="en-US" dirty="0">
                <a:solidFill>
                  <a:srgbClr val="FF0000"/>
                </a:solidFill>
              </a:rPr>
              <a:t> </a:t>
            </a:r>
            <a:r>
              <a:rPr lang="en-US" sz="2400" dirty="0">
                <a:solidFill>
                  <a:srgbClr val="FF0000"/>
                </a:solidFill>
              </a:rPr>
              <a:t>–</a:t>
            </a:r>
            <a:r>
              <a:rPr lang="en-US" sz="2400" dirty="0" err="1">
                <a:solidFill>
                  <a:srgbClr val="FF0000"/>
                </a:solidFill>
              </a:rPr>
              <a:t>a.c.r</a:t>
            </a:r>
            <a:r>
              <a:rPr lang="en-US" sz="2400" dirty="0">
                <a:solidFill>
                  <a:srgbClr val="FF0000"/>
                </a:solidFill>
              </a:rPr>
              <a:t>.</a:t>
            </a:r>
          </a:p>
          <a:p>
            <a:r>
              <a:rPr lang="en-US" dirty="0"/>
              <a:t>Color Systems and Conversions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RGB &lt;-&gt; YUV</a:t>
            </a:r>
          </a:p>
        </p:txBody>
      </p:sp>
      <p:sp>
        <p:nvSpPr>
          <p:cNvPr id="3" name="Content Placeholder 2"/>
          <p:cNvSpPr>
            <a:spLocks noGrp="1"/>
          </p:cNvSpPr>
          <p:nvPr>
            <p:ph idx="1"/>
          </p:nvPr>
        </p:nvSpPr>
        <p:spPr>
          <a:xfrm>
            <a:off x="457200" y="1981200"/>
            <a:ext cx="8229600" cy="533400"/>
          </a:xfrm>
        </p:spPr>
        <p:txBody>
          <a:bodyPr/>
          <a:lstStyle/>
          <a:p>
            <a:r>
              <a:rPr lang="en-US" dirty="0"/>
              <a:t>http://</a:t>
            </a:r>
            <a:r>
              <a:rPr lang="en-US" dirty="0" err="1"/>
              <a:t>en.wikipedia.org</a:t>
            </a:r>
            <a:r>
              <a:rPr lang="en-US" dirty="0"/>
              <a:t>/wiki/YUV</a:t>
            </a:r>
          </a:p>
        </p:txBody>
      </p:sp>
      <p:pic>
        <p:nvPicPr>
          <p:cNvPr id="4" name="Picture 3"/>
          <p:cNvPicPr>
            <a:picLocks noChangeAspect="1"/>
          </p:cNvPicPr>
          <p:nvPr/>
        </p:nvPicPr>
        <p:blipFill>
          <a:blip r:embed="rId2"/>
          <a:stretch>
            <a:fillRect/>
          </a:stretch>
        </p:blipFill>
        <p:spPr>
          <a:xfrm>
            <a:off x="1219200" y="2971800"/>
            <a:ext cx="6348434" cy="1155700"/>
          </a:xfrm>
          <a:prstGeom prst="rect">
            <a:avLst/>
          </a:prstGeom>
        </p:spPr>
      </p:pic>
      <p:pic>
        <p:nvPicPr>
          <p:cNvPr id="5" name="Picture 4"/>
          <p:cNvPicPr>
            <a:picLocks noChangeAspect="1"/>
          </p:cNvPicPr>
          <p:nvPr/>
        </p:nvPicPr>
        <p:blipFill>
          <a:blip r:embed="rId3"/>
          <a:stretch>
            <a:fillRect/>
          </a:stretch>
        </p:blipFill>
        <p:spPr>
          <a:xfrm>
            <a:off x="1219200" y="4495800"/>
            <a:ext cx="5528153" cy="1219200"/>
          </a:xfrm>
          <a:prstGeom prst="rect">
            <a:avLst/>
          </a:prstGeom>
        </p:spPr>
      </p:pic>
    </p:spTree>
    <p:extLst>
      <p:ext uri="{BB962C8B-B14F-4D97-AF65-F5344CB8AC3E}">
        <p14:creationId xmlns:p14="http://schemas.microsoft.com/office/powerpoint/2010/main" val="1634950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Outline (Ch. 7)</a:t>
            </a:r>
          </a:p>
        </p:txBody>
      </p:sp>
      <p:sp>
        <p:nvSpPr>
          <p:cNvPr id="4099" name="Content Placeholder 2"/>
          <p:cNvSpPr>
            <a:spLocks noGrp="1"/>
          </p:cNvSpPr>
          <p:nvPr>
            <p:ph idx="1"/>
          </p:nvPr>
        </p:nvSpPr>
        <p:spPr/>
        <p:txBody>
          <a:bodyPr/>
          <a:lstStyle/>
          <a:p>
            <a:r>
              <a:rPr lang="en-US" dirty="0"/>
              <a:t>Color &amp; Light</a:t>
            </a:r>
          </a:p>
          <a:p>
            <a:r>
              <a:rPr lang="en-US" dirty="0"/>
              <a:t>Information: Bit by Bit</a:t>
            </a:r>
          </a:p>
          <a:p>
            <a:r>
              <a:rPr lang="en-US" dirty="0"/>
              <a:t>Retina Cells as Information Channels</a:t>
            </a:r>
          </a:p>
          <a:p>
            <a:r>
              <a:rPr lang="en-US" dirty="0"/>
              <a:t>Color Systems and Conversions</a:t>
            </a:r>
          </a:p>
          <a:p>
            <a:endParaRPr lang="en-US" dirty="0"/>
          </a:p>
        </p:txBody>
      </p:sp>
    </p:spTree>
    <p:extLst>
      <p:ext uri="{BB962C8B-B14F-4D97-AF65-F5344CB8AC3E}">
        <p14:creationId xmlns:p14="http://schemas.microsoft.com/office/powerpoint/2010/main" val="301973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Outline (Ch. 7)</a:t>
            </a:r>
          </a:p>
        </p:txBody>
      </p:sp>
      <p:sp>
        <p:nvSpPr>
          <p:cNvPr id="4099" name="Content Placeholder 2"/>
          <p:cNvSpPr>
            <a:spLocks noGrp="1"/>
          </p:cNvSpPr>
          <p:nvPr>
            <p:ph idx="1"/>
          </p:nvPr>
        </p:nvSpPr>
        <p:spPr/>
        <p:txBody>
          <a:bodyPr/>
          <a:lstStyle/>
          <a:p>
            <a:r>
              <a:rPr lang="en-US" dirty="0">
                <a:solidFill>
                  <a:srgbClr val="0000FF"/>
                </a:solidFill>
              </a:rPr>
              <a:t>Color &amp; Light</a:t>
            </a:r>
          </a:p>
          <a:p>
            <a:r>
              <a:rPr lang="en-US" dirty="0"/>
              <a:t>Information: Bit by Bit</a:t>
            </a:r>
          </a:p>
          <a:p>
            <a:r>
              <a:rPr lang="en-US" dirty="0"/>
              <a:t>Retina Cells as Information Channels</a:t>
            </a:r>
          </a:p>
          <a:p>
            <a:r>
              <a:rPr lang="en-US" dirty="0"/>
              <a:t>Color Systems and Conversions</a:t>
            </a:r>
          </a:p>
          <a:p>
            <a:endParaRPr lang="en-US" dirty="0"/>
          </a:p>
        </p:txBody>
      </p:sp>
    </p:spTree>
    <p:extLst>
      <p:ext uri="{BB962C8B-B14F-4D97-AF65-F5344CB8AC3E}">
        <p14:creationId xmlns:p14="http://schemas.microsoft.com/office/powerpoint/2010/main" val="7020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&amp; Light</a:t>
            </a:r>
          </a:p>
        </p:txBody>
      </p:sp>
      <p:sp>
        <p:nvSpPr>
          <p:cNvPr id="3" name="Content Placeholder 2"/>
          <p:cNvSpPr>
            <a:spLocks noGrp="1"/>
          </p:cNvSpPr>
          <p:nvPr>
            <p:ph idx="1"/>
          </p:nvPr>
        </p:nvSpPr>
        <p:spPr/>
        <p:txBody>
          <a:bodyPr/>
          <a:lstStyle/>
          <a:p>
            <a:r>
              <a:rPr lang="en-US" dirty="0"/>
              <a:t>Light</a:t>
            </a:r>
          </a:p>
          <a:p>
            <a:r>
              <a:rPr lang="en-US" dirty="0"/>
              <a:t>Cones &amp; Rods</a:t>
            </a:r>
          </a:p>
          <a:p>
            <a:r>
              <a:rPr lang="en-US" dirty="0"/>
              <a:t>Where the Light Gets In</a:t>
            </a:r>
          </a:p>
          <a:p>
            <a:r>
              <a:rPr lang="en-US" dirty="0"/>
              <a:t>Color Aftereffect</a:t>
            </a:r>
          </a:p>
          <a:p>
            <a:r>
              <a:rPr lang="en-US" dirty="0"/>
              <a:t>Color Display</a:t>
            </a:r>
          </a:p>
        </p:txBody>
      </p:sp>
    </p:spTree>
    <p:extLst>
      <p:ext uri="{BB962C8B-B14F-4D97-AF65-F5344CB8AC3E}">
        <p14:creationId xmlns:p14="http://schemas.microsoft.com/office/powerpoint/2010/main" val="163962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a:t>
            </a:r>
          </a:p>
        </p:txBody>
      </p:sp>
      <p:pic>
        <p:nvPicPr>
          <p:cNvPr id="4" name="Picture 3" descr="fig070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00200"/>
            <a:ext cx="8442822" cy="3913600"/>
          </a:xfrm>
          <a:prstGeom prst="rect">
            <a:avLst/>
          </a:prstGeom>
        </p:spPr>
      </p:pic>
      <p:sp>
        <p:nvSpPr>
          <p:cNvPr id="5" name="Rectangle 4"/>
          <p:cNvSpPr/>
          <p:nvPr/>
        </p:nvSpPr>
        <p:spPr>
          <a:xfrm>
            <a:off x="152400" y="5380672"/>
            <a:ext cx="8839200" cy="1477328"/>
          </a:xfrm>
          <a:prstGeom prst="rect">
            <a:avLst/>
          </a:prstGeom>
        </p:spPr>
        <p:txBody>
          <a:bodyPr wrap="square">
            <a:spAutoFit/>
          </a:bodyPr>
          <a:lstStyle/>
          <a:p>
            <a:r>
              <a:rPr lang="en-US" dirty="0"/>
              <a:t>- Spectrum of electromagnetic radiation, showing an expanded version of the spectrum’s visible part between 400 and 700 nm</a:t>
            </a:r>
          </a:p>
          <a:p>
            <a:r>
              <a:rPr lang="en-US" dirty="0"/>
              <a:t>- Visible light appears to us as the colors of the rainbow: red, orange, yellow,</a:t>
            </a:r>
          </a:p>
          <a:p>
            <a:r>
              <a:rPr lang="en-US" dirty="0"/>
              <a:t>green, blue, indigo, and violet( ROY G BIV) </a:t>
            </a:r>
            <a:r>
              <a:rPr lang="zh-CN" altLang="en-US" dirty="0">
                <a:solidFill>
                  <a:srgbClr val="0000FF"/>
                </a:solidFill>
              </a:rPr>
              <a:t>赤橙黄绿青蓝紫，谁持彩练当空舞？</a:t>
            </a:r>
            <a:endParaRPr lang="en-US" dirty="0">
              <a:solidFill>
                <a:srgbClr val="0000FF"/>
              </a:solidFill>
            </a:endParaRPr>
          </a:p>
          <a:p>
            <a:endParaRPr lang="en-US" dirty="0"/>
          </a:p>
        </p:txBody>
      </p:sp>
    </p:spTree>
    <p:extLst>
      <p:ext uri="{BB962C8B-B14F-4D97-AF65-F5344CB8AC3E}">
        <p14:creationId xmlns:p14="http://schemas.microsoft.com/office/powerpoint/2010/main" val="138848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Cones and Rods: tuning curves</a:t>
            </a:r>
          </a:p>
        </p:txBody>
      </p:sp>
      <p:pic>
        <p:nvPicPr>
          <p:cNvPr id="3" name="Picture 2" descr="Photoreceptors Sensitivit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524000"/>
            <a:ext cx="6438900" cy="4269888"/>
          </a:xfrm>
          <a:prstGeom prst="rect">
            <a:avLst/>
          </a:prstGeom>
        </p:spPr>
      </p:pic>
      <p:sp>
        <p:nvSpPr>
          <p:cNvPr id="4" name="Rectangle 3"/>
          <p:cNvSpPr/>
          <p:nvPr/>
        </p:nvSpPr>
        <p:spPr>
          <a:xfrm>
            <a:off x="304800" y="6019800"/>
            <a:ext cx="8001000" cy="707886"/>
          </a:xfrm>
          <a:prstGeom prst="rect">
            <a:avLst/>
          </a:prstGeom>
        </p:spPr>
        <p:txBody>
          <a:bodyPr wrap="square">
            <a:spAutoFit/>
          </a:bodyPr>
          <a:lstStyle/>
          <a:p>
            <a:r>
              <a:rPr lang="en-US" sz="2000" dirty="0">
                <a:solidFill>
                  <a:srgbClr val="0000FF"/>
                </a:solidFill>
              </a:rPr>
              <a:t>Light itself is not colored. </a:t>
            </a:r>
            <a:r>
              <a:rPr lang="en-US" sz="2000" dirty="0"/>
              <a:t>Color is what we see when light rays with a particular range of wavelengths strike the retina.</a:t>
            </a:r>
          </a:p>
        </p:txBody>
      </p:sp>
    </p:spTree>
    <p:extLst>
      <p:ext uri="{BB962C8B-B14F-4D97-AF65-F5344CB8AC3E}">
        <p14:creationId xmlns:p14="http://schemas.microsoft.com/office/powerpoint/2010/main" val="284570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Cones and Rods</a:t>
            </a:r>
          </a:p>
        </p:txBody>
      </p:sp>
      <p:pic>
        <p:nvPicPr>
          <p:cNvPr id="5" name="Picture 4" descr="fig070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104" y="1676400"/>
            <a:ext cx="4941895" cy="4114800"/>
          </a:xfrm>
          <a:prstGeom prst="rect">
            <a:avLst/>
          </a:prstGeom>
        </p:spPr>
      </p:pic>
      <p:sp>
        <p:nvSpPr>
          <p:cNvPr id="6" name="Rectangle 5"/>
          <p:cNvSpPr/>
          <p:nvPr/>
        </p:nvSpPr>
        <p:spPr>
          <a:xfrm>
            <a:off x="228600" y="1828800"/>
            <a:ext cx="3505200" cy="3970318"/>
          </a:xfrm>
          <a:prstGeom prst="rect">
            <a:avLst/>
          </a:prstGeom>
        </p:spPr>
        <p:txBody>
          <a:bodyPr wrap="square">
            <a:spAutoFit/>
          </a:bodyPr>
          <a:lstStyle/>
          <a:p>
            <a:r>
              <a:rPr lang="en-US" dirty="0"/>
              <a:t>Comparison of wavelengths for retinal photoreceptors. The red curve shows the wavelength (564 nm) of light to which </a:t>
            </a:r>
            <a:r>
              <a:rPr lang="en-US" dirty="0">
                <a:solidFill>
                  <a:srgbClr val="FF0000"/>
                </a:solidFill>
              </a:rPr>
              <a:t>red L-cones</a:t>
            </a:r>
            <a:r>
              <a:rPr lang="en-US" dirty="0"/>
              <a:t> are most sensitive, green shows the wavelength (533 nm) to which </a:t>
            </a:r>
            <a:r>
              <a:rPr lang="en-US" dirty="0">
                <a:solidFill>
                  <a:srgbClr val="008000"/>
                </a:solidFill>
              </a:rPr>
              <a:t>green M-cones</a:t>
            </a:r>
            <a:r>
              <a:rPr lang="en-US" dirty="0"/>
              <a:t> are most sensitive, and blue shows the wavelength (420 nm) to which </a:t>
            </a:r>
            <a:r>
              <a:rPr lang="en-US" dirty="0">
                <a:solidFill>
                  <a:srgbClr val="0000FF"/>
                </a:solidFill>
              </a:rPr>
              <a:t>blue S-cones</a:t>
            </a:r>
            <a:r>
              <a:rPr lang="en-US" dirty="0"/>
              <a:t> are most sensitive. The</a:t>
            </a:r>
            <a:r>
              <a:rPr lang="en-US" b="1" dirty="0"/>
              <a:t> black curve</a:t>
            </a:r>
            <a:r>
              <a:rPr lang="en-US" dirty="0"/>
              <a:t> shows the wavelength (498 nm) to which </a:t>
            </a:r>
            <a:r>
              <a:rPr lang="en-US" b="1" dirty="0"/>
              <a:t>rods</a:t>
            </a:r>
            <a:r>
              <a:rPr lang="en-US" dirty="0"/>
              <a:t> are most sensitive.</a:t>
            </a:r>
          </a:p>
        </p:txBody>
      </p:sp>
      <p:cxnSp>
        <p:nvCxnSpPr>
          <p:cNvPr id="4" name="Straight Connector 3"/>
          <p:cNvCxnSpPr/>
          <p:nvPr/>
        </p:nvCxnSpPr>
        <p:spPr bwMode="auto">
          <a:xfrm>
            <a:off x="4114800" y="2286000"/>
            <a:ext cx="487680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4114800" y="3810000"/>
            <a:ext cx="487680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4038600" y="3048000"/>
            <a:ext cx="487680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4114800" y="4800600"/>
            <a:ext cx="487680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7" name="Group 36"/>
          <p:cNvGrpSpPr/>
          <p:nvPr/>
        </p:nvGrpSpPr>
        <p:grpSpPr>
          <a:xfrm>
            <a:off x="5526200" y="2286000"/>
            <a:ext cx="1139600" cy="4407932"/>
            <a:chOff x="5526200" y="2286000"/>
            <a:chExt cx="1139600" cy="4407932"/>
          </a:xfrm>
        </p:grpSpPr>
        <p:cxnSp>
          <p:nvCxnSpPr>
            <p:cNvPr id="13" name="Straight Connector 12"/>
            <p:cNvCxnSpPr/>
            <p:nvPr/>
          </p:nvCxnSpPr>
          <p:spPr bwMode="auto">
            <a:xfrm flipH="1">
              <a:off x="6096000" y="2286000"/>
              <a:ext cx="76200" cy="36576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9" name="Straight Connector 18"/>
            <p:cNvCxnSpPr/>
            <p:nvPr/>
          </p:nvCxnSpPr>
          <p:spPr bwMode="auto">
            <a:xfrm flipH="1">
              <a:off x="5943600" y="3124200"/>
              <a:ext cx="76200" cy="3048000"/>
            </a:xfrm>
            <a:prstGeom prst="line">
              <a:avLst/>
            </a:prstGeom>
            <a:solidFill>
              <a:schemeClr val="accent1"/>
            </a:solidFill>
            <a:ln w="9525" cap="flat" cmpd="sng" algn="ctr">
              <a:solidFill>
                <a:srgbClr val="008000"/>
              </a:solidFill>
              <a:prstDash val="solid"/>
              <a:round/>
              <a:headEnd type="none" w="med" len="med"/>
              <a:tailEnd type="none" w="med" len="med"/>
            </a:ln>
            <a:effectLst/>
          </p:spPr>
        </p:cxnSp>
        <p:cxnSp>
          <p:nvCxnSpPr>
            <p:cNvPr id="20" name="Straight Connector 19"/>
            <p:cNvCxnSpPr/>
            <p:nvPr/>
          </p:nvCxnSpPr>
          <p:spPr bwMode="auto">
            <a:xfrm flipH="1">
              <a:off x="5638800" y="4800600"/>
              <a:ext cx="7620" cy="1676400"/>
            </a:xfrm>
            <a:prstGeom prst="line">
              <a:avLst/>
            </a:prstGeom>
            <a:solidFill>
              <a:schemeClr val="accent1"/>
            </a:solidFill>
            <a:ln w="9525" cap="flat" cmpd="sng" algn="ctr">
              <a:solidFill>
                <a:srgbClr val="0000FF"/>
              </a:solidFill>
              <a:prstDash val="solid"/>
              <a:round/>
              <a:headEnd type="none" w="med" len="med"/>
              <a:tailEnd type="none" w="med" len="med"/>
            </a:ln>
            <a:effectLst/>
          </p:spPr>
        </p:cxnSp>
        <p:cxnSp>
          <p:nvCxnSpPr>
            <p:cNvPr id="25" name="Straight Connector 24"/>
            <p:cNvCxnSpPr/>
            <p:nvPr/>
          </p:nvCxnSpPr>
          <p:spPr bwMode="auto">
            <a:xfrm flipH="1">
              <a:off x="5791200" y="3657600"/>
              <a:ext cx="76200" cy="2590800"/>
            </a:xfrm>
            <a:prstGeom prst="line">
              <a:avLst/>
            </a:prstGeom>
            <a:solidFill>
              <a:schemeClr val="accent1"/>
            </a:solidFill>
            <a:ln w="9525" cap="flat" cmpd="sng" algn="ctr">
              <a:solidFill>
                <a:schemeClr val="tx1">
                  <a:lumMod val="95000"/>
                  <a:lumOff val="5000"/>
                </a:schemeClr>
              </a:solidFill>
              <a:prstDash val="solid"/>
              <a:round/>
              <a:headEnd type="none" w="med" len="med"/>
              <a:tailEnd type="none" w="med" len="med"/>
            </a:ln>
            <a:effectLst/>
          </p:spPr>
        </p:cxnSp>
        <p:sp>
          <p:nvSpPr>
            <p:cNvPr id="33" name="Rectangle 32"/>
            <p:cNvSpPr/>
            <p:nvPr/>
          </p:nvSpPr>
          <p:spPr>
            <a:xfrm>
              <a:off x="6096000" y="5715000"/>
              <a:ext cx="569800" cy="369332"/>
            </a:xfrm>
            <a:prstGeom prst="rect">
              <a:avLst/>
            </a:prstGeom>
          </p:spPr>
          <p:txBody>
            <a:bodyPr wrap="none">
              <a:spAutoFit/>
            </a:bodyPr>
            <a:lstStyle/>
            <a:p>
              <a:r>
                <a:rPr lang="en-US" dirty="0"/>
                <a:t>564</a:t>
              </a:r>
            </a:p>
          </p:txBody>
        </p:sp>
        <p:sp>
          <p:nvSpPr>
            <p:cNvPr id="34" name="Rectangle 33"/>
            <p:cNvSpPr/>
            <p:nvPr/>
          </p:nvSpPr>
          <p:spPr>
            <a:xfrm>
              <a:off x="6019800" y="5943600"/>
              <a:ext cx="569800" cy="369332"/>
            </a:xfrm>
            <a:prstGeom prst="rect">
              <a:avLst/>
            </a:prstGeom>
          </p:spPr>
          <p:txBody>
            <a:bodyPr wrap="none">
              <a:spAutoFit/>
            </a:bodyPr>
            <a:lstStyle/>
            <a:p>
              <a:r>
                <a:rPr lang="en-US" dirty="0"/>
                <a:t>533</a:t>
              </a:r>
            </a:p>
          </p:txBody>
        </p:sp>
        <p:sp>
          <p:nvSpPr>
            <p:cNvPr id="35" name="Rectangle 34"/>
            <p:cNvSpPr/>
            <p:nvPr/>
          </p:nvSpPr>
          <p:spPr>
            <a:xfrm>
              <a:off x="5791200" y="6172200"/>
              <a:ext cx="569800" cy="369332"/>
            </a:xfrm>
            <a:prstGeom prst="rect">
              <a:avLst/>
            </a:prstGeom>
          </p:spPr>
          <p:txBody>
            <a:bodyPr wrap="none">
              <a:spAutoFit/>
            </a:bodyPr>
            <a:lstStyle/>
            <a:p>
              <a:r>
                <a:rPr lang="en-US" dirty="0"/>
                <a:t>498</a:t>
              </a:r>
            </a:p>
          </p:txBody>
        </p:sp>
        <p:sp>
          <p:nvSpPr>
            <p:cNvPr id="36" name="Rectangle 35"/>
            <p:cNvSpPr/>
            <p:nvPr/>
          </p:nvSpPr>
          <p:spPr>
            <a:xfrm>
              <a:off x="5526200" y="6324600"/>
              <a:ext cx="569800" cy="369332"/>
            </a:xfrm>
            <a:prstGeom prst="rect">
              <a:avLst/>
            </a:prstGeom>
          </p:spPr>
          <p:txBody>
            <a:bodyPr wrap="none">
              <a:spAutoFit/>
            </a:bodyPr>
            <a:lstStyle/>
            <a:p>
              <a:r>
                <a:rPr lang="en-US" dirty="0"/>
                <a:t>420</a:t>
              </a:r>
            </a:p>
          </p:txBody>
        </p:sp>
      </p:grpSp>
    </p:spTree>
    <p:extLst>
      <p:ext uri="{BB962C8B-B14F-4D97-AF65-F5344CB8AC3E}">
        <p14:creationId xmlns:p14="http://schemas.microsoft.com/office/powerpoint/2010/main" val="284570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 a Hole in the Sky</a:t>
            </a:r>
          </a:p>
        </p:txBody>
      </p:sp>
      <p:pic>
        <p:nvPicPr>
          <p:cNvPr id="3" name="Picture 2" descr="fig0706.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79316"/>
            <a:ext cx="4576977" cy="6477000"/>
          </a:xfrm>
          <a:prstGeom prst="rect">
            <a:avLst/>
          </a:prstGeom>
          <a:scene3d>
            <a:camera prst="orthographicFront">
              <a:rot lat="0" lon="0" rev="16200000"/>
            </a:camera>
            <a:lightRig rig="threePt" dir="t"/>
          </a:scene3d>
        </p:spPr>
      </p:pic>
      <p:sp>
        <p:nvSpPr>
          <p:cNvPr id="4" name="Rectangle 3"/>
          <p:cNvSpPr/>
          <p:nvPr/>
        </p:nvSpPr>
        <p:spPr>
          <a:xfrm>
            <a:off x="457200" y="1981200"/>
            <a:ext cx="2819400" cy="3970318"/>
          </a:xfrm>
          <a:prstGeom prst="rect">
            <a:avLst/>
          </a:prstGeom>
        </p:spPr>
        <p:txBody>
          <a:bodyPr wrap="square">
            <a:spAutoFit/>
          </a:bodyPr>
          <a:lstStyle/>
          <a:p>
            <a:r>
              <a:rPr lang="en-US" dirty="0"/>
              <a:t>The </a:t>
            </a:r>
            <a:r>
              <a:rPr lang="en-US" dirty="0">
                <a:solidFill>
                  <a:srgbClr val="0000FF"/>
                </a:solidFill>
              </a:rPr>
              <a:t>energy</a:t>
            </a:r>
            <a:r>
              <a:rPr lang="en-US" dirty="0"/>
              <a:t> in sunlight peaks within the visible range of wavelengths between 400 and 700 nm; it falls off sharply for shorter wavelengths, and more gradually for longer wavelengths, </a:t>
            </a:r>
          </a:p>
          <a:p>
            <a:endParaRPr lang="en-US" dirty="0"/>
          </a:p>
          <a:p>
            <a:r>
              <a:rPr lang="en-US" dirty="0"/>
              <a:t>The Earth’s </a:t>
            </a:r>
            <a:r>
              <a:rPr lang="en-US" dirty="0">
                <a:solidFill>
                  <a:srgbClr val="0000FF"/>
                </a:solidFill>
              </a:rPr>
              <a:t>atmosphere</a:t>
            </a:r>
            <a:r>
              <a:rPr lang="en-US" dirty="0"/>
              <a:t> blocks wavelengths shorter than about 400 nm and attenuates those longer than 700 nm,</a:t>
            </a:r>
          </a:p>
        </p:txBody>
      </p:sp>
    </p:spTree>
    <p:extLst>
      <p:ext uri="{BB962C8B-B14F-4D97-AF65-F5344CB8AC3E}">
        <p14:creationId xmlns:p14="http://schemas.microsoft.com/office/powerpoint/2010/main" val="2845701863"/>
      </p:ext>
    </p:extLst>
  </p:cSld>
  <p:clrMapOvr>
    <a:masterClrMapping/>
  </p:clrMapOvr>
</p:sld>
</file>

<file path=ppt/theme/theme1.xml><?xml version="1.0" encoding="utf-8"?>
<a:theme xmlns:a="http://schemas.openxmlformats.org/drawingml/2006/main" name="Pixel">
  <a:themeElements>
    <a:clrScheme name="Pixel 14">
      <a:dk1>
        <a:srgbClr val="000000"/>
      </a:dk1>
      <a:lt1>
        <a:srgbClr val="FFFFFF"/>
      </a:lt1>
      <a:dk2>
        <a:srgbClr val="000000"/>
      </a:dk2>
      <a:lt2>
        <a:srgbClr val="5A3287"/>
      </a:lt2>
      <a:accent1>
        <a:srgbClr val="B2B2B2"/>
      </a:accent1>
      <a:accent2>
        <a:srgbClr val="BFB8E6"/>
      </a:accent2>
      <a:accent3>
        <a:srgbClr val="FFFFFF"/>
      </a:accent3>
      <a:accent4>
        <a:srgbClr val="000000"/>
      </a:accent4>
      <a:accent5>
        <a:srgbClr val="D5D5D5"/>
      </a:accent5>
      <a:accent6>
        <a:srgbClr val="ADA6D0"/>
      </a:accent6>
      <a:hlink>
        <a:srgbClr val="643894"/>
      </a:hlink>
      <a:folHlink>
        <a:srgbClr val="D5D0EC"/>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5A3287"/>
        </a:lt2>
        <a:accent1>
          <a:srgbClr val="B2B2B2"/>
        </a:accent1>
        <a:accent2>
          <a:srgbClr val="BFB8E6"/>
        </a:accent2>
        <a:accent3>
          <a:srgbClr val="FFFFFF"/>
        </a:accent3>
        <a:accent4>
          <a:srgbClr val="000000"/>
        </a:accent4>
        <a:accent5>
          <a:srgbClr val="D5D5D5"/>
        </a:accent5>
        <a:accent6>
          <a:srgbClr val="ADA6D0"/>
        </a:accent6>
        <a:hlink>
          <a:srgbClr val="7D46BA"/>
        </a:hlink>
        <a:folHlink>
          <a:srgbClr val="D5D0EC"/>
        </a:folHlink>
      </a:clrScheme>
      <a:clrMap bg1="lt1" tx1="dk1" bg2="lt2" tx2="dk2" accent1="accent1" accent2="accent2" accent3="accent3" accent4="accent4" accent5="accent5" accent6="accent6" hlink="hlink" folHlink="folHlink"/>
    </a:extraClrScheme>
    <a:extraClrScheme>
      <a:clrScheme name="Pixel 14">
        <a:dk1>
          <a:srgbClr val="000000"/>
        </a:dk1>
        <a:lt1>
          <a:srgbClr val="FFFFFF"/>
        </a:lt1>
        <a:dk2>
          <a:srgbClr val="000000"/>
        </a:dk2>
        <a:lt2>
          <a:srgbClr val="5A3287"/>
        </a:lt2>
        <a:accent1>
          <a:srgbClr val="B2B2B2"/>
        </a:accent1>
        <a:accent2>
          <a:srgbClr val="BFB8E6"/>
        </a:accent2>
        <a:accent3>
          <a:srgbClr val="FFFFFF"/>
        </a:accent3>
        <a:accent4>
          <a:srgbClr val="000000"/>
        </a:accent4>
        <a:accent5>
          <a:srgbClr val="D5D5D5"/>
        </a:accent5>
        <a:accent6>
          <a:srgbClr val="ADA6D0"/>
        </a:accent6>
        <a:hlink>
          <a:srgbClr val="643894"/>
        </a:hlink>
        <a:folHlink>
          <a:srgbClr val="D5D0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3156</TotalTime>
  <Words>1565</Words>
  <Application>Microsoft Macintosh PowerPoint</Application>
  <PresentationFormat>On-screen Show (4:3)</PresentationFormat>
  <Paragraphs>144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Black</vt:lpstr>
      <vt:lpstr>Calibri</vt:lpstr>
      <vt:lpstr>Symbol</vt:lpstr>
      <vt:lpstr>Times New Roman</vt:lpstr>
      <vt:lpstr>Wingdings</vt:lpstr>
      <vt:lpstr>Pixel</vt:lpstr>
      <vt:lpstr>Vision and Brain</vt:lpstr>
      <vt:lpstr>Acknowledgments</vt:lpstr>
      <vt:lpstr>Outline (Ch. 7)</vt:lpstr>
      <vt:lpstr>Outline (Ch. 7)</vt:lpstr>
      <vt:lpstr>Color &amp; Light</vt:lpstr>
      <vt:lpstr>Light</vt:lpstr>
      <vt:lpstr>Cones and Rods: tuning curves</vt:lpstr>
      <vt:lpstr>Cones and Rods</vt:lpstr>
      <vt:lpstr>There Is a Hole in the Sky</vt:lpstr>
      <vt:lpstr>Color Aftereffect</vt:lpstr>
      <vt:lpstr>Color Aftereffect</vt:lpstr>
      <vt:lpstr>Color Display</vt:lpstr>
      <vt:lpstr>Outline (Ch. 7)</vt:lpstr>
      <vt:lpstr>Information: Bit by Bit</vt:lpstr>
      <vt:lpstr>Information Theory: Basics</vt:lpstr>
      <vt:lpstr>Bits, Binary Digits &amp; Entropy</vt:lpstr>
      <vt:lpstr>Photoreceptors as Information Channels</vt:lpstr>
      <vt:lpstr>Outline (Ch. 7)</vt:lpstr>
      <vt:lpstr>Retina as Information Channels </vt:lpstr>
      <vt:lpstr>Bits and Bins in the Visual System</vt:lpstr>
      <vt:lpstr>Sum-Difference Encoding</vt:lpstr>
      <vt:lpstr>Ganglion Cells as Information Channels</vt:lpstr>
      <vt:lpstr>Color Aftereffect: An Explanation</vt:lpstr>
      <vt:lpstr>Are Cones Tuning Curves Optimal?</vt:lpstr>
      <vt:lpstr>A Few Facts Behind the Simplifications</vt:lpstr>
      <vt:lpstr>Outline (Ch. 7)</vt:lpstr>
      <vt:lpstr>Color Systems and Conversions</vt:lpstr>
      <vt:lpstr>Color Representation</vt:lpstr>
      <vt:lpstr>The RGB Cube and Cone Models</vt:lpstr>
      <vt:lpstr>RGB &lt;-&gt; YUV</vt:lpstr>
      <vt:lpstr>Outline (Ch. 7)</vt:lpstr>
    </vt:vector>
  </TitlesOfParts>
  <Company>The City College of New York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Laura’s Presentation</dc:title>
  <dc:creator>CETL</dc:creator>
  <cp:lastModifiedBy>Zhigang Zhu</cp:lastModifiedBy>
  <cp:revision>478</cp:revision>
  <dcterms:created xsi:type="dcterms:W3CDTF">2008-11-17T19:02:03Z</dcterms:created>
  <dcterms:modified xsi:type="dcterms:W3CDTF">2023-01-18T21:12:49Z</dcterms:modified>
</cp:coreProperties>
</file>