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341" r:id="rId2"/>
    <p:sldId id="436" r:id="rId3"/>
    <p:sldId id="342" r:id="rId4"/>
    <p:sldId id="429" r:id="rId5"/>
    <p:sldId id="343" r:id="rId6"/>
    <p:sldId id="344" r:id="rId7"/>
    <p:sldId id="415" r:id="rId8"/>
    <p:sldId id="345" r:id="rId9"/>
    <p:sldId id="347" r:id="rId10"/>
    <p:sldId id="346" r:id="rId11"/>
    <p:sldId id="348" r:id="rId12"/>
    <p:sldId id="435" r:id="rId13"/>
    <p:sldId id="349" r:id="rId14"/>
    <p:sldId id="424" r:id="rId15"/>
    <p:sldId id="350" r:id="rId16"/>
    <p:sldId id="382" r:id="rId17"/>
    <p:sldId id="351" r:id="rId18"/>
    <p:sldId id="423" r:id="rId19"/>
    <p:sldId id="352" r:id="rId20"/>
    <p:sldId id="353" r:id="rId21"/>
    <p:sldId id="354" r:id="rId22"/>
    <p:sldId id="355" r:id="rId23"/>
    <p:sldId id="356" r:id="rId24"/>
    <p:sldId id="357" r:id="rId25"/>
    <p:sldId id="358" r:id="rId26"/>
    <p:sldId id="431" r:id="rId27"/>
    <p:sldId id="359" r:id="rId28"/>
    <p:sldId id="364" r:id="rId29"/>
    <p:sldId id="375" r:id="rId30"/>
    <p:sldId id="376" r:id="rId31"/>
    <p:sldId id="432" r:id="rId32"/>
    <p:sldId id="378" r:id="rId33"/>
    <p:sldId id="379" r:id="rId34"/>
    <p:sldId id="380" r:id="rId35"/>
    <p:sldId id="426" r:id="rId36"/>
    <p:sldId id="427" r:id="rId37"/>
    <p:sldId id="428" r:id="rId38"/>
    <p:sldId id="433" r:id="rId39"/>
    <p:sldId id="384" r:id="rId40"/>
    <p:sldId id="385" r:id="rId41"/>
    <p:sldId id="386" r:id="rId42"/>
    <p:sldId id="387" r:id="rId43"/>
    <p:sldId id="388" r:id="rId44"/>
    <p:sldId id="389" r:id="rId45"/>
    <p:sldId id="390" r:id="rId46"/>
    <p:sldId id="392" r:id="rId47"/>
    <p:sldId id="393" r:id="rId48"/>
    <p:sldId id="394" r:id="rId49"/>
    <p:sldId id="395" r:id="rId50"/>
    <p:sldId id="396" r:id="rId51"/>
    <p:sldId id="397" r:id="rId52"/>
    <p:sldId id="401" r:id="rId53"/>
    <p:sldId id="398" r:id="rId54"/>
    <p:sldId id="399" r:id="rId55"/>
    <p:sldId id="412" r:id="rId56"/>
    <p:sldId id="400" r:id="rId57"/>
    <p:sldId id="434" r:id="rId58"/>
    <p:sldId id="402" r:id="rId59"/>
    <p:sldId id="403" r:id="rId60"/>
    <p:sldId id="404" r:id="rId61"/>
    <p:sldId id="405" r:id="rId62"/>
    <p:sldId id="406" r:id="rId63"/>
    <p:sldId id="407" r:id="rId64"/>
    <p:sldId id="408" r:id="rId65"/>
    <p:sldId id="409" r:id="rId66"/>
    <p:sldId id="410" r:id="rId67"/>
    <p:sldId id="411" r:id="rId68"/>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5" autoAdjust="0"/>
    <p:restoredTop sz="50000" autoAdjust="0"/>
  </p:normalViewPr>
  <p:slideViewPr>
    <p:cSldViewPr>
      <p:cViewPr varScale="1">
        <p:scale>
          <a:sx n="122" d="100"/>
          <a:sy n="122" d="100"/>
        </p:scale>
        <p:origin x="1504" y="192"/>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64"/>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F78504C1-E922-49C8-9A5F-92DF42BE131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03489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836BFFC-4B94-4934-BA81-875BA2A1999D}"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2591454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xfrm>
            <a:off x="1628775" y="560388"/>
            <a:ext cx="3724275" cy="2794000"/>
          </a:xfrm>
          <a:ln/>
        </p:spPr>
      </p:sp>
      <p:sp>
        <p:nvSpPr>
          <p:cNvPr id="84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spect="1" noChangeArrowheads="1" noTextEdit="1"/>
          </p:cNvSpPr>
          <p:nvPr>
            <p:ph type="sldImg"/>
          </p:nvPr>
        </p:nvSpPr>
        <p:spPr>
          <a:xfrm>
            <a:off x="1628775" y="560388"/>
            <a:ext cx="3724275" cy="2794000"/>
          </a:xfrm>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628775" y="560388"/>
            <a:ext cx="3724275" cy="2794000"/>
          </a:xfrm>
          <a:ln/>
        </p:spPr>
      </p:sp>
      <p:sp>
        <p:nvSpPr>
          <p:cNvPr id="749571" name="Rectangle 3"/>
          <p:cNvSpPr>
            <a:spLocks noGrp="1" noChangeArrowheads="1"/>
          </p:cNvSpPr>
          <p:nvPr>
            <p:ph type="body" idx="1"/>
          </p:nvPr>
        </p:nvSpPr>
        <p:spPr/>
        <p:txBody>
          <a:bodyPr/>
          <a:lstStyle/>
          <a:p>
            <a:r>
              <a:rPr lang="en-US"/>
              <a:t>In the diagram, f is called the focal length of the (pinhole) lens and is the distance from the center of the lens to the image plane measured along the optical axis.  The center of the lens is the point in the lens system through which all rays must pass.</a:t>
            </a:r>
          </a:p>
          <a:p>
            <a:r>
              <a:rPr lang="en-US"/>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a:t>Various coordinate reference frames can be associated with the pinhole camera system.  In most of them, the Z axis coincides with the optical axis (also called the central projection ray).  By convention, the image plane is located at Z = 0 and the lens is located at Z = f.  Z is also the distance to an object as measured along the optical axis; also by convention, Z is positive coming out of the camera.  The X and Y axis lie in the image place - we will establish exactly how later. </a:t>
            </a:r>
          </a:p>
          <a:p>
            <a:r>
              <a:rPr lang="en-US"/>
              <a:t>It is possible to reverse the position of the image plane and the camera lens so that the projected image is upright....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a:t>These geometries are equivalent mathematically.  In the second case, the center of projection is located at -f along the optical axis.  The image plane is still considered to be at z=0.</a:t>
            </a:r>
          </a:p>
          <a:p>
            <a:r>
              <a:rPr lang="en-US"/>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spect="1" noChangeArrowheads="1" noTextEdit="1"/>
          </p:cNvSpPr>
          <p:nvPr>
            <p:ph type="sldImg"/>
          </p:nvPr>
        </p:nvSpPr>
        <p:spPr>
          <a:xfrm>
            <a:off x="1628775" y="560388"/>
            <a:ext cx="3724275" cy="2794000"/>
          </a:xfrm>
          <a:ln/>
        </p:spPr>
      </p:sp>
      <p:sp>
        <p:nvSpPr>
          <p:cNvPr id="752643" name="Rectangle 3"/>
          <p:cNvSpPr>
            <a:spLocks noGrp="1" noChangeArrowheads="1"/>
          </p:cNvSpPr>
          <p:nvPr>
            <p:ph type="body" idx="1"/>
          </p:nvPr>
        </p:nvSpPr>
        <p:spPr/>
        <p:txBody>
          <a:bodyPr/>
          <a:lstStyle/>
          <a:p>
            <a:r>
              <a:rPr lang="en-US"/>
              <a:t>	We assume a particularly simple relationship between the world coordinate system (X,Y,Z) and the image coordinate system (x,y), as shown in the figure at the bottom of the slide.  The origin of the world coordinate system (0,0,0) is assumed to coincide with the origin of the image coordinate system (0,0).  Furthermore, we assume that the X-axis of the world coordinate system is aligned with the x-axis of the image coordinate system and that the Y-axis is aligned with the y- axis.  Then the Z-axis of the world system is aligned with the optical axis.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a:t>Our goal is to compute the image coordinates of the point P located at (X,Y,Z) in the world coordinate system under perspective projection.  Equivalently, we want to know where the ray passing through the point P and the center of the camera lens located at -f pierces the image plane.  We can do this rather simply by examining the projections of the point P on the (x,Z) and (y,Z) planes.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a:xfrm>
            <a:off x="1628775" y="560388"/>
            <a:ext cx="3724275" cy="2794000"/>
          </a:xfrm>
          <a:ln/>
        </p:spPr>
      </p:sp>
      <p:sp>
        <p:nvSpPr>
          <p:cNvPr id="754691" name="Rectangle 3"/>
          <p:cNvSpPr>
            <a:spLocks noGrp="1" noChangeArrowheads="1"/>
          </p:cNvSpPr>
          <p:nvPr>
            <p:ph type="body" idx="1"/>
          </p:nvPr>
        </p:nvSpPr>
        <p:spPr>
          <a:xfrm>
            <a:off x="812800" y="3520440"/>
            <a:ext cx="5852160" cy="2320290"/>
          </a:xfrm>
        </p:spPr>
        <p:txBody>
          <a:bodyPr/>
          <a:lstStyle/>
          <a:p>
            <a:r>
              <a:rPr lang="en-US"/>
              <a:t>	Consider the view looking down from a point above the previous figure; equivalently consider the plane Y=0.  Then the ray from the projection of point P onto this plane through the lens center must intersect the image plane along the x-axis; this intersection point will give us the x-coordinate of the projection of point P onto the image plane (we'll do the same thing for the y-coordinate in the next slide).  From the figure, it is clear that the two shaded triangles are similar.  From similar triangles, we know that the ratio x/f must equal X/(Z+f).  This equality can then be solved for x.</a:t>
            </a:r>
          </a:p>
          <a:p>
            <a:r>
              <a:rPr lang="en-US"/>
              <a:t>The resulting formula allows us to compute the x-coordinate of the point P(X,Y,Z).  Notice that if f is small compared to Z, then the formula looks like f(X/Z), so what is really happening is that the image coordinate, x, is just the world coordinate X scaled by Z. It is this scaling effect which leads to the phenomena we normally associate with perspective.</a:t>
            </a:r>
          </a:p>
          <a:p>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xfrm>
            <a:off x="1628775" y="560388"/>
            <a:ext cx="3724275" cy="2794000"/>
          </a:xfrm>
          <a:ln/>
        </p:spPr>
      </p:sp>
      <p:sp>
        <p:nvSpPr>
          <p:cNvPr id="755715" name="Rectangle 3"/>
          <p:cNvSpPr>
            <a:spLocks noGrp="1" noChangeArrowheads="1"/>
          </p:cNvSpPr>
          <p:nvPr>
            <p:ph type="body" idx="1"/>
          </p:nvPr>
        </p:nvSpPr>
        <p:spPr/>
        <p:txBody>
          <a:bodyPr/>
          <a:lstStyle/>
          <a:p>
            <a:r>
              <a:rPr lang="en-US"/>
              <a:t>The other projection is to the x = 0 plane; otherwise everything is identical to the previous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628775" y="560388"/>
            <a:ext cx="3724275" cy="2794000"/>
          </a:xfrm>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a:t>We have seen that, given the coordinates of a point (X,Y,Z) and the focal length of the lens f, the image coordinates (x,y) of the projection of the point on the image plane can be uniquely computed.  Now let us ask the reverse question:  Given the coordinates (x,y) of a point in the image, can we uniquely compute the world coordinates (X,Y,Z) of the point?  In particular, can we recover the depth of the point (Z)? </a:t>
            </a:r>
          </a:p>
          <a:p>
            <a:r>
              <a:rPr lang="en-US"/>
              <a:t>To see that this is not possible, consider the infinitely extended ray through the center of projection and the point (x,y)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628775" y="560388"/>
            <a:ext cx="3724275" cy="2794000"/>
          </a:xfrm>
          <a:ln/>
        </p:spPr>
      </p:sp>
      <p:sp>
        <p:nvSpPr>
          <p:cNvPr id="758787" name="Rectangle 3"/>
          <p:cNvSpPr>
            <a:spLocks noGrp="1" noChangeArrowheads="1"/>
          </p:cNvSpPr>
          <p:nvPr>
            <p:ph type="body" idx="1"/>
          </p:nvPr>
        </p:nvSpPr>
        <p:spPr/>
        <p:txBody>
          <a:bodyPr/>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spect="1" noChangeArrowheads="1" noTextEdit="1"/>
          </p:cNvSpPr>
          <p:nvPr>
            <p:ph type="sldImg"/>
          </p:nvPr>
        </p:nvSpPr>
        <p:spPr>
          <a:xfrm>
            <a:off x="1628775" y="560388"/>
            <a:ext cx="3724275" cy="2794000"/>
          </a:xfrm>
          <a:ln/>
        </p:spPr>
      </p:sp>
      <p:sp>
        <p:nvSpPr>
          <p:cNvPr id="759811" name="Rectangle 3"/>
          <p:cNvSpPr>
            <a:spLocks noGrp="1" noChangeArrowheads="1"/>
          </p:cNvSpPr>
          <p:nvPr>
            <p:ph type="body" idx="1"/>
          </p:nvPr>
        </p:nvSpPr>
        <p:spPr/>
        <p:txBody>
          <a:bodyPr/>
          <a:lstStyle/>
          <a:p>
            <a:r>
              <a:rPr lang="en-US"/>
              <a:t>We now turn our attention to the second of the topics in our group of four: radiometry.  Recall that radiometry is concerned with establishing the relationship between the amount of light incident on a scene and the fraction of the light which eventually reaches the sensor.  This fraction depends upon the characteristics of the light source(s), the characteristics of the objects being imaged, the optical system, and of course the image geometry.</a:t>
            </a:r>
          </a:p>
          <a:p>
            <a:r>
              <a:rPr lang="en-US"/>
              <a:t>Brightness is a term which is consistently misused in the literature, often used to refer to both scene brightness and image brightness.  As we shall see, these are two different entities and in order to be unambiguous, we need to introduce some additional terminology.</a:t>
            </a:r>
          </a:p>
          <a:p>
            <a:r>
              <a:rPr lang="en-US"/>
              <a:t>The term radiance refers to the energy emitted from a source or a surface.  The term irradiance refers to the energy incident on a surface.  Consequently, scene irradiance is the light energy incident on the scene or a surface in the scene, and the image irradiance is the light energy incident on the image plane (which is usually the sensor).  Image irradiance is the energy which is available to the sensor to convert to a digital image (in our case) or a photographic negative, etc.  Scene radiance is the light energy reflected from the scene as a result of the scene being illuminated by a light source.</a:t>
            </a:r>
          </a:p>
          <a:p>
            <a:r>
              <a:rPr lang="en-US"/>
              <a:t>The treatment of radiometry in these notes closely follows that of Horn in Robot Vision [MIT Press 1986] and in Horn and Sjoberg "Calculating the Reflectance Map", Applied Optics 18:11, June 1979, pp. 1770-1779.</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xfrm>
            <a:off x="1628775" y="560388"/>
            <a:ext cx="3724275" cy="2794000"/>
          </a:xfrm>
          <a:ln/>
        </p:spPr>
      </p:sp>
      <p:sp>
        <p:nvSpPr>
          <p:cNvPr id="764931" name="Rectangle 3"/>
          <p:cNvSpPr>
            <a:spLocks noGrp="1" noChangeArrowheads="1"/>
          </p:cNvSpPr>
          <p:nvPr>
            <p:ph type="body" idx="1"/>
          </p:nvPr>
        </p:nvSpPr>
        <p:spPr>
          <a:xfrm>
            <a:off x="812800" y="3520440"/>
            <a:ext cx="5852160" cy="2320290"/>
          </a:xfrm>
        </p:spPr>
        <p:txBody>
          <a:bodyPr/>
          <a:lstStyle/>
          <a:p>
            <a:r>
              <a:rPr lang="en-US"/>
              <a:t>Our goal is to relate the radiance (or luminance) of a surface patch to the irradiance of the projected image of the surface patch on the image plane.  We will assume a very simple optical system consisting of a single simple lossless lens of diameter d with a focal length of f.  A light ray reflected from the surface passes through the nodal point of the lens and intersects the image plane.  A finite amount of energy must be available at the image plane in order to induce a change in photographic film or to generate an electrical signal in a video camera.  Consequently, the analysis will assume that a very small patch on a surface in the three-dimensional world is imaged as a small patch on the image plane.  If we know the radiance of the surface, what is the energy available (irradiance) at the image plane? </a:t>
            </a:r>
          </a:p>
        </p:txBody>
      </p:sp>
      <p:sp>
        <p:nvSpPr>
          <p:cNvPr id="764932" name="Text Box 4"/>
          <p:cNvSpPr txBox="1">
            <a:spLocks noChangeArrowheads="1"/>
          </p:cNvSpPr>
          <p:nvPr/>
        </p:nvSpPr>
        <p:spPr bwMode="auto">
          <a:xfrm>
            <a:off x="1828800" y="6440805"/>
            <a:ext cx="3793952" cy="1882710"/>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300" b="0" dirty="0">
                <a:latin typeface="Symbol" pitchFamily="18" charset="2"/>
              </a:rPr>
              <a:t>F</a:t>
            </a:r>
            <a:r>
              <a:rPr lang="en-US" sz="1300" b="0" dirty="0">
                <a:latin typeface="Helvetica" pitchFamily="34" charset="0"/>
              </a:rPr>
              <a:t> =  power of light source </a:t>
            </a:r>
          </a:p>
          <a:p>
            <a:r>
              <a:rPr lang="en-US" sz="1300" b="0" dirty="0" err="1">
                <a:latin typeface="Helvetica" pitchFamily="34" charset="0"/>
              </a:rPr>
              <a:t>i</a:t>
            </a:r>
            <a:r>
              <a:rPr lang="en-US" sz="1300" b="0" dirty="0">
                <a:latin typeface="Helvetica" pitchFamily="34" charset="0"/>
              </a:rPr>
              <a:t>  =  incident angle of light ray </a:t>
            </a:r>
          </a:p>
          <a:p>
            <a:r>
              <a:rPr lang="en-US" sz="1300" b="0" dirty="0">
                <a:latin typeface="Helvetica" pitchFamily="34" charset="0"/>
              </a:rPr>
              <a:t>e  =  </a:t>
            </a:r>
            <a:r>
              <a:rPr lang="en-US" sz="1300" b="0" dirty="0" err="1">
                <a:latin typeface="Helvetica" pitchFamily="34" charset="0"/>
              </a:rPr>
              <a:t>emittance</a:t>
            </a:r>
            <a:r>
              <a:rPr lang="en-US" sz="1300" b="0" dirty="0">
                <a:latin typeface="Helvetica" pitchFamily="34" charset="0"/>
              </a:rPr>
              <a:t> angle of light ray </a:t>
            </a:r>
          </a:p>
          <a:p>
            <a:r>
              <a:rPr lang="en-US" sz="1300" b="0" dirty="0">
                <a:latin typeface="Symbol" pitchFamily="18" charset="2"/>
              </a:rPr>
              <a:t>a</a:t>
            </a:r>
            <a:r>
              <a:rPr lang="en-US" sz="1300" b="0" dirty="0">
                <a:latin typeface="Helvetica" pitchFamily="34" charset="0"/>
              </a:rPr>
              <a:t>  =  angle between emitted ray and optical axis </a:t>
            </a:r>
          </a:p>
          <a:p>
            <a:r>
              <a:rPr lang="en-US" sz="1300" b="0" dirty="0" err="1">
                <a:latin typeface="Helvetica" pitchFamily="34" charset="0"/>
              </a:rPr>
              <a:t>dA</a:t>
            </a:r>
            <a:r>
              <a:rPr lang="en-US" sz="1700" b="0" baseline="-14000" dirty="0" err="1">
                <a:latin typeface="Helvetica" pitchFamily="34" charset="0"/>
              </a:rPr>
              <a:t>s</a:t>
            </a:r>
            <a:r>
              <a:rPr lang="en-US" sz="1300" b="0" dirty="0">
                <a:latin typeface="Helvetica" pitchFamily="34" charset="0"/>
              </a:rPr>
              <a:t> = area of surface patch </a:t>
            </a:r>
          </a:p>
          <a:p>
            <a:r>
              <a:rPr lang="en-US" sz="1300" b="0" dirty="0" err="1">
                <a:latin typeface="Helvetica" pitchFamily="34" charset="0"/>
              </a:rPr>
              <a:t>dA</a:t>
            </a:r>
            <a:r>
              <a:rPr lang="en-US" sz="1700" b="0" baseline="-14000" dirty="0" err="1">
                <a:latin typeface="Helvetica" pitchFamily="34" charset="0"/>
              </a:rPr>
              <a:t>i</a:t>
            </a:r>
            <a:r>
              <a:rPr lang="en-US" sz="1300" b="0" dirty="0">
                <a:latin typeface="Helvetica" pitchFamily="34" charset="0"/>
              </a:rPr>
              <a:t> = image area of projected surface patch </a:t>
            </a:r>
          </a:p>
          <a:p>
            <a:r>
              <a:rPr lang="en-US" sz="1300" b="0" dirty="0">
                <a:latin typeface="Helvetica" pitchFamily="34" charset="0"/>
              </a:rPr>
              <a:t>z  =  distance to surface patch along optical axis </a:t>
            </a:r>
          </a:p>
          <a:p>
            <a:r>
              <a:rPr lang="en-US" sz="1300" b="0" dirty="0">
                <a:latin typeface="Helvetica" pitchFamily="34" charset="0"/>
              </a:rPr>
              <a:t>f  =  focal length of </a:t>
            </a:r>
            <a:r>
              <a:rPr lang="en-US" sz="1300" b="0" dirty="0" err="1">
                <a:latin typeface="Helvetica" pitchFamily="34" charset="0"/>
              </a:rPr>
              <a:t>lense</a:t>
            </a:r>
            <a:r>
              <a:rPr lang="en-US" sz="1300" b="0" dirty="0">
                <a:latin typeface="Helvetica" pitchFamily="34" charset="0"/>
              </a:rPr>
              <a:t> </a:t>
            </a:r>
          </a:p>
          <a:p>
            <a:r>
              <a:rPr lang="en-US" sz="1300" b="0" dirty="0">
                <a:latin typeface="Helvetica" pitchFamily="34" charset="0"/>
              </a:rPr>
              <a:t>d =  diameter of lens</a:t>
            </a:r>
          </a:p>
        </p:txBody>
      </p:sp>
      <p:sp>
        <p:nvSpPr>
          <p:cNvPr id="764933" name="Text Box 5"/>
          <p:cNvSpPr txBox="1">
            <a:spLocks noChangeArrowheads="1"/>
          </p:cNvSpPr>
          <p:nvPr/>
        </p:nvSpPr>
        <p:spPr bwMode="auto">
          <a:xfrm>
            <a:off x="3176694" y="6080760"/>
            <a:ext cx="974269" cy="328438"/>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500" i="1" u="sng" dirty="0"/>
              <a:t>Notation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628775" y="560388"/>
            <a:ext cx="3724275" cy="2794000"/>
          </a:xfrm>
          <a:ln/>
        </p:spPr>
      </p:sp>
      <p:sp>
        <p:nvSpPr>
          <p:cNvPr id="776195" name="Rectangle 3"/>
          <p:cNvSpPr>
            <a:spLocks noGrp="1" noChangeArrowheads="1"/>
          </p:cNvSpPr>
          <p:nvPr>
            <p:ph type="body" idx="1"/>
          </p:nvPr>
        </p:nvSpPr>
        <p:spPr/>
        <p:txBody>
          <a:bodyPr/>
          <a:lstStyle/>
          <a:p>
            <a:r>
              <a:rPr lang="en-US"/>
              <a:t>The image irradiance, as we expected it would be, is directly proportional to the scene radiance (the amount of light coming off the surface patch), directly proportional to the diameter of the lens, and inversely proportional to the focal length of the lens.  It is a function of the fourth power of the cosine of the angle between the central projection ray and the center of the patch.  This means that the light incident on the sensor falls off as the fourth power of the cosine of the angle between the central projection ray and the line between the two patches.  Put another way, as the surface patch moves further out in the field of view of the lens, the 'brightness' of the image projection of the patch falls off as the fourth power of the cosine of the angle.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spect="1" noChangeArrowheads="1" noTextEdit="1"/>
          </p:cNvSpPr>
          <p:nvPr>
            <p:ph type="sldImg"/>
          </p:nvPr>
        </p:nvSpPr>
        <p:spPr>
          <a:xfrm>
            <a:off x="1628775" y="560388"/>
            <a:ext cx="3724275" cy="2794000"/>
          </a:xfrm>
          <a:ln/>
        </p:spPr>
      </p:sp>
      <p:sp>
        <p:nvSpPr>
          <p:cNvPr id="777219" name="Rectangle 3"/>
          <p:cNvSpPr>
            <a:spLocks noGrp="1" noChangeArrowheads="1"/>
          </p:cNvSpPr>
          <p:nvPr>
            <p:ph type="body" idx="1"/>
          </p:nvPr>
        </p:nvSpPr>
        <p:spPr/>
        <p:txBody>
          <a:bodyPr/>
          <a:lstStyle/>
          <a:p>
            <a:r>
              <a:rPr lang="en-US" dirty="0"/>
              <a:t>The slide shows a three-dimensional plot of </a:t>
            </a:r>
            <a:r>
              <a:rPr lang="en-US" dirty="0" err="1"/>
              <a:t>cos</a:t>
            </a:r>
            <a:r>
              <a:rPr lang="en-US" dirty="0"/>
              <a:t> </a:t>
            </a:r>
            <a:r>
              <a:rPr lang="en-US" sz="1500" baseline="20000" dirty="0"/>
              <a:t>4</a:t>
            </a:r>
            <a:r>
              <a:rPr lang="en-US" dirty="0"/>
              <a:t> </a:t>
            </a:r>
            <a:r>
              <a:rPr lang="en-US" dirty="0">
                <a:latin typeface="Symbol" pitchFamily="18" charset="2"/>
              </a:rPr>
              <a:t>a</a:t>
            </a:r>
            <a:r>
              <a:rPr lang="en-US" dirty="0"/>
              <a:t> .  Since the projection of the lens center usually coincides with the center of the image, you can imagine the plot centered over the image.  It then represents the relative 'brightness' of the projection of a unit light source as the source moves away from the center of projection.  The second figure shows the same function but viewed from the top and shaded by the 'height' of the function; the center value is 1 and the black areas correspond to 0.</a:t>
            </a:r>
          </a:p>
          <a:p>
            <a:r>
              <a:rPr lang="en-US" dirty="0"/>
              <a:t>Most optical systems cut off a good portion of the lens with an aperture so that only the central portion of the lens is used.  For small values of </a:t>
            </a:r>
            <a:r>
              <a:rPr lang="en-US" dirty="0">
                <a:latin typeface="Symbol" pitchFamily="18" charset="2"/>
              </a:rPr>
              <a:t>a</a:t>
            </a:r>
            <a:r>
              <a:rPr lang="en-US" dirty="0"/>
              <a:t> , the light distribution is fairly constant.  Electronic sensors can be calibrated for the falloff.</a:t>
            </a:r>
          </a:p>
          <a:p>
            <a:r>
              <a:rPr lang="en-US" dirty="0"/>
              <a:t>The derivation relates scene radiance to image irradiance.  The amount of light reaching the image plane is what's available to the sensor to convert to some kind of electrical signal.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xfrm>
            <a:off x="1628775" y="560388"/>
            <a:ext cx="3724275" cy="2794000"/>
          </a:xfrm>
          <a:ln/>
        </p:spPr>
      </p:sp>
      <p:sp>
        <p:nvSpPr>
          <p:cNvPr id="779267" name="Rectangle 3"/>
          <p:cNvSpPr>
            <a:spLocks noGrp="1" noChangeArrowheads="1"/>
          </p:cNvSpPr>
          <p:nvPr>
            <p:ph type="body" idx="1"/>
          </p:nvPr>
        </p:nvSpPr>
        <p:spPr/>
        <p:txBody>
          <a:bodyPr/>
          <a:lstStyle/>
          <a:p>
            <a:r>
              <a:rPr lang="en-US"/>
              <a:t>Thus far, we have examined:  the geometry of the imaging system, how this geometry affects the light passing through it (in a somewhat ideal case),  how properties of the reflecting surface affect the light reaching the sensor, and have also related the incident illumination to the image irradiance.  We now turn out attention (albeit briefly) to different kinds of sensors and how the image irradiance information can be converted to electrical signals (which can then be digitized).  There is an abundance of information in the signal detection and signal processing literature on different kinds of sensors and their electrical and geometric properties; consequently, our excursion into this will be brief and highly simplified.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xfrm>
            <a:off x="1628775" y="560388"/>
            <a:ext cx="3724275" cy="2794000"/>
          </a:xfrm>
          <a:ln/>
        </p:spPr>
      </p:sp>
      <p:sp>
        <p:nvSpPr>
          <p:cNvPr id="780291" name="Rectangle 3"/>
          <p:cNvSpPr>
            <a:spLocks noGrp="1" noChangeArrowheads="1"/>
          </p:cNvSpPr>
          <p:nvPr>
            <p:ph type="body" idx="1"/>
          </p:nvPr>
        </p:nvSpPr>
        <p:spPr/>
        <p:txBody>
          <a:bodyPr/>
          <a:lstStyle/>
          <a:p>
            <a:r>
              <a:rPr lang="en-US"/>
              <a:t>One of the simplest imaging systems consists of a B&amp;W television camera connected to a computer through some specialized electronics.  The camera scans the image plane and converts the image irradiance into an electrical signal.  Thus, the two-dimensional image signal is converted to a one-dimensional electrical signal in which 2D spatial location (in the image) is encoded in the time elapsed from the start of the scan.  TV cameras typically scan the image plane 30 times per second.  A single scan of the image plane is made up of 525 lines scanned in two fields - all the odd number lines first followed by the even numbered lines (this is done mainly to prevent visual flicker).  The electrical signal at the output of the video camera is proportional to the irradiance incident on the image plane along the scan lines.  There are a number of different types of sensors commonly used in video cameras, but they all convert light energy into electrical energy. </a:t>
            </a:r>
          </a:p>
          <a:p>
            <a:r>
              <a:rPr lang="en-US"/>
              <a:t>The continuous electrical signal must be converted into a discrete two-dimensional array of discrete values (which are proportional to the signal and hence to the irradiance).  We'll return to this point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Rot="1" noChangeAspect="1" noChangeArrowheads="1" noTextEdit="1"/>
          </p:cNvSpPr>
          <p:nvPr>
            <p:ph type="sldImg"/>
          </p:nvPr>
        </p:nvSpPr>
        <p:spPr>
          <a:xfrm>
            <a:off x="1628775" y="560388"/>
            <a:ext cx="3724275" cy="2794000"/>
          </a:xfrm>
          <a:ln/>
        </p:spPr>
      </p:sp>
      <p:sp>
        <p:nvSpPr>
          <p:cNvPr id="781315" name="Rectangle 1027"/>
          <p:cNvSpPr>
            <a:spLocks noGrp="1" noChangeArrowheads="1"/>
          </p:cNvSpPr>
          <p:nvPr>
            <p:ph type="body" idx="1"/>
          </p:nvPr>
        </p:nvSpPr>
        <p:spPr/>
        <p:txBody>
          <a:bodyPr/>
          <a:lstStyle/>
          <a:p>
            <a:r>
              <a:rPr lang="en-US"/>
              <a:t>	The situation is very similar for color video systems.  The main difference is that these systems contain three sensors which are selectively sensitive to red, green, and blue (see note below).  There are now three output signals which must be digitized and quantized into three discrete arrays - one for each of the primary spectral colors.</a:t>
            </a:r>
          </a:p>
          <a:p>
            <a:r>
              <a:rPr lang="en-US"/>
              <a:t>The study of color, its perception by human observers, and its reproduction in printed and electronic form is very broad and covers many topics, from characteristics of the human visual system and the psychology of color perception, through the study of light sensitive material and their spectral characteristics, to the study of inks and dyes for reproducing color.  The approach we will take here is to try to ignore much of this work, discussing only the concepts important to our understanding of other aspects of computer vision.  You are warned, however, that there is a vast amount of material available on color, much of it fascinating, and what we do here is usually a drastic simplification of the actual case.</a:t>
            </a:r>
          </a:p>
          <a:p>
            <a:r>
              <a:rPr lang="en-US"/>
              <a:t>__________________________note__________________________</a:t>
            </a:r>
          </a:p>
          <a:p>
            <a:r>
              <a:rPr lang="en-US"/>
              <a:t>In general any three widely spaced colors can be chosen - these effectively become the 'basis' set of colors in the same sense as the basis vectors for a vector space.  All colors reproducible by the system are combinations of these basis colors.  Recall that a set of vectors is a basis of a vector space if and only if none of the vectors can be expressed as a linear combination of the remaining vectors.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Rot="1" noChangeAspect="1" noChangeArrowheads="1" noTextEdit="1"/>
          </p:cNvSpPr>
          <p:nvPr>
            <p:ph type="sldImg"/>
          </p:nvPr>
        </p:nvSpPr>
        <p:spPr>
          <a:xfrm>
            <a:off x="1628775" y="560388"/>
            <a:ext cx="3724275" cy="2794000"/>
          </a:xfrm>
          <a:ln/>
        </p:spPr>
      </p:sp>
      <p:sp>
        <p:nvSpPr>
          <p:cNvPr id="848899" name="Rectangle 3"/>
          <p:cNvSpPr>
            <a:spLocks noGrp="1" noChangeArrowheads="1"/>
          </p:cNvSpPr>
          <p:nvPr>
            <p:ph type="body" idx="1"/>
          </p:nvPr>
        </p:nvSpPr>
        <p:spPr/>
        <p:txBody>
          <a:bodyPr/>
          <a:lstStyle/>
          <a:p>
            <a:r>
              <a:rPr lang="en-US"/>
              <a:t>Image Format with Matlab (in Homework 1 before 2007)</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33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Visit a cool site with Interactive Java tutorial:</a:t>
            </a:r>
          </a:p>
          <a:p>
            <a:pPr lvl="1"/>
            <a:r>
              <a:rPr lang="en-US"/>
              <a:t>http://micro.magnet.fsu.edu/primer/lightandcolor/vision.html</a:t>
            </a:r>
          </a:p>
          <a:p>
            <a:endParaRPr lang="en-US">
              <a:cs typeface="Arial" charset="0"/>
            </a:endParaRPr>
          </a:p>
          <a:p>
            <a:r>
              <a:rPr lang="en-US">
                <a:cs typeface="Arial" charset="0"/>
              </a:rPr>
              <a:t>There are shifts in color sensitivity with variations in light levels so blue colors look relatively brighter in dim light and red colors look brighter in bright light.</a:t>
            </a:r>
          </a:p>
          <a:p>
            <a:endParaRPr lang="en-US">
              <a:cs typeface="Arial" charset="0"/>
            </a:endParaRPr>
          </a:p>
          <a:p>
            <a:r>
              <a:rPr lang="en-US">
                <a:cs typeface="Arial" charset="0"/>
              </a:rPr>
              <a:t>Another site about human color perception:</a:t>
            </a:r>
          </a:p>
          <a:p>
            <a:pPr lvl="1"/>
            <a:r>
              <a:rPr lang="en-US">
                <a:cs typeface="Arial" charset="0"/>
              </a:rPr>
              <a:t>http://www.photo.net/photo/edscott/vis00010.htm</a:t>
            </a:r>
          </a:p>
          <a:p>
            <a:pPr lvl="1"/>
            <a:endParaRPr lang="en-US"/>
          </a:p>
          <a:p>
            <a:pPr lvl="1"/>
            <a:r>
              <a:rPr lang="en-US"/>
              <a:t>The sensitivity curves of the Rho, Gamma and Beta sensors in our eyes determine the intensity of the colors we perceive for each of wavelengths in the visual spectrum.</a:t>
            </a:r>
          </a:p>
          <a:p>
            <a:pPr lvl="1"/>
            <a:endParaRPr lang="en-US"/>
          </a:p>
          <a:p>
            <a:pPr lvl="1"/>
            <a:r>
              <a:rPr lang="en-US"/>
              <a:t>Our visual system selectively senses the range of light wavelengths that we refer to as the visual spectrum. Selective sensing of different light wavelengths allows the visual system to create the perception of color. Some people have a visual anomaly referred to as color blindness and have trouble distinguishing between certain colors. Red-green color blindness could occur if the Rho and Gamma sensor curves exactly overlapped or if there were an insufficient number of either rho or gamma sensors. A person with this affliction might have trouble telling red from green, especially at lower illumination levels. </a:t>
            </a:r>
          </a:p>
          <a:p>
            <a:pPr lvl="1"/>
            <a:endParaRPr lang="en-US"/>
          </a:p>
          <a:p>
            <a:pPr lvl="1"/>
            <a:endParaRPr lang="en-US"/>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noTextEdit="1"/>
          </p:cNvSpPr>
          <p:nvPr>
            <p:ph type="sldImg"/>
          </p:nvPr>
        </p:nvSpPr>
        <p:spPr>
          <a:xfrm>
            <a:off x="1628775" y="560388"/>
            <a:ext cx="3724275" cy="2794000"/>
          </a:xfrm>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1026"/>
          <p:cNvSpPr>
            <a:spLocks noGrp="1" noRot="1" noChangeAspect="1" noChangeArrowheads="1" noTextEdit="1"/>
          </p:cNvSpPr>
          <p:nvPr>
            <p:ph type="sldImg"/>
          </p:nvPr>
        </p:nvSpPr>
        <p:spPr>
          <a:xfrm>
            <a:off x="1628775" y="560388"/>
            <a:ext cx="3724275" cy="2794000"/>
          </a:xfrm>
          <a:ln/>
        </p:spPr>
      </p:sp>
      <p:sp>
        <p:nvSpPr>
          <p:cNvPr id="784387" name="Rectangle 1027"/>
          <p:cNvSpPr>
            <a:spLocks noGrp="1" noChangeArrowheads="1"/>
          </p:cNvSpPr>
          <p:nvPr>
            <p:ph type="body" idx="1"/>
          </p:nvPr>
        </p:nvSpPr>
        <p:spPr/>
        <p:txBody>
          <a:bodyPr/>
          <a:lstStyle/>
          <a:p>
            <a:r>
              <a:rPr lang="en-US"/>
              <a:t>	Let us restrict our choice of sensors to those which produce a continuous electrical signal and turn our attention to the problem of converting this signal to digital form.  The process is known as digitization and sampling (also analog to digital conversion) and requires us to make three decisions:</a:t>
            </a:r>
          </a:p>
          <a:p>
            <a:endParaRPr lang="en-US"/>
          </a:p>
          <a:p>
            <a:r>
              <a:rPr lang="en-US"/>
              <a:t>1. 	What is the spatial resolution of the resulting digital image? 	That is, for a two-dimensional signal, how many discrete 	samples along the x-axis and y-axis do we  want?</a:t>
            </a:r>
          </a:p>
          <a:p>
            <a:endParaRPr lang="en-US"/>
          </a:p>
          <a:p>
            <a:r>
              <a:rPr lang="en-US"/>
              <a:t>			'sampling'</a:t>
            </a:r>
          </a:p>
          <a:p>
            <a:r>
              <a:rPr lang="en-US"/>
              <a:t>2. 	What geometric pattern will be used to obtain these samples?</a:t>
            </a:r>
          </a:p>
          <a:p>
            <a:endParaRPr lang="en-US"/>
          </a:p>
          <a:p>
            <a:r>
              <a:rPr lang="en-US"/>
              <a:t>			'tessellation'</a:t>
            </a:r>
          </a:p>
          <a:p>
            <a:r>
              <a:rPr lang="en-US"/>
              <a:t>3. 	At each of these chosen sites, how many discrete levels of the 	electrical signal are required to adequately characterize the 	information in it?</a:t>
            </a:r>
          </a:p>
          <a:p>
            <a:endParaRPr lang="en-US"/>
          </a:p>
          <a:p>
            <a:r>
              <a:rPr lang="en-US"/>
              <a:t>			'quantization'</a:t>
            </a:r>
          </a:p>
          <a:p>
            <a:r>
              <a:rPr lang="en-US"/>
              <a:t>In the following, we briefly consider each of these three topics.</a:t>
            </a:r>
          </a:p>
          <a:p>
            <a:r>
              <a:rPr lang="en-US"/>
              <a:t>There is a substantial amount of information about these three topics in the signal processing literature.  Sub-topics include optimum parameter choice under various assumptions of the geometry, sensor choice, electrical characteristics of the sensor and the degree to which the digital signal can reconstruct the original signal.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1628775" y="560388"/>
            <a:ext cx="3724275" cy="2794000"/>
          </a:xfrm>
          <a:ln/>
        </p:spPr>
      </p:sp>
      <p:sp>
        <p:nvSpPr>
          <p:cNvPr id="785411" name="Rectangle 3"/>
          <p:cNvSpPr>
            <a:spLocks noGrp="1" noChangeArrowheads="1"/>
          </p:cNvSpPr>
          <p:nvPr>
            <p:ph type="body" idx="1"/>
          </p:nvPr>
        </p:nvSpPr>
        <p:spPr/>
        <p:txBody>
          <a:bodyPr/>
          <a:lstStyle/>
          <a:p>
            <a:r>
              <a:rPr lang="en-US"/>
              <a:t>The choice of sampling interval depends largely upon the size of the structures that we wish to appear in the final digitized image.  As an example, suppose we wanted to choose a sampling interval to use during the digitization of the simple house scene shown.  Furthermore, suppose that it was absolutely required that the resulting digital image contain information about the picket fence around the house.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xfrm>
            <a:off x="1628775" y="560388"/>
            <a:ext cx="3724275" cy="2794000"/>
          </a:xfrm>
          <a:ln/>
        </p:spPr>
      </p:sp>
      <p:sp>
        <p:nvSpPr>
          <p:cNvPr id="786435" name="Rectangle 3"/>
          <p:cNvSpPr>
            <a:spLocks noGrp="1" noChangeArrowheads="1"/>
          </p:cNvSpPr>
          <p:nvPr>
            <p:ph type="body" idx="1"/>
          </p:nvPr>
        </p:nvSpPr>
        <p:spPr/>
        <p:txBody>
          <a:bodyPr/>
          <a:lstStyle/>
          <a:p>
            <a:r>
              <a:rPr lang="en-US"/>
              <a:t>	For the sake of the discussion, assume that we will use a rectangular arrangement of sample points (that is, a rectangular tessellation).  We will discuss other choices of tessellation patterns later.</a:t>
            </a:r>
          </a:p>
          <a:p>
            <a:r>
              <a:rPr lang="en-US"/>
              <a:t>Note that the sampling interval determines how 'big' the resulting digital image will be.  For example, if the original image is 1" by 1", and the sampling interval is .1", then the image will be sampled at 0", .1", .2",....., 1.0", for 11 sample points horizontally and 11 rows of samples vertically.  Hence, the digital image will be an 11x11 array.  It would be 9x9 if we don't sample the edges of the image at 0" and 1.0" or 10x10 if we start/stop sampling at .05" from the edge of the image.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xfrm>
            <a:off x="1628775" y="560388"/>
            <a:ext cx="3724275" cy="2794000"/>
          </a:xfrm>
          <a:ln/>
        </p:spPr>
      </p:sp>
      <p:sp>
        <p:nvSpPr>
          <p:cNvPr id="787459" name="Rectangle 3"/>
          <p:cNvSpPr>
            <a:spLocks noGrp="1" noChangeArrowheads="1"/>
          </p:cNvSpPr>
          <p:nvPr>
            <p:ph type="body" idx="1"/>
          </p:nvPr>
        </p:nvSpPr>
        <p:spPr/>
        <p:txBody>
          <a:bodyPr/>
          <a:lstStyle/>
          <a:p>
            <a:r>
              <a:rPr lang="en-US"/>
              <a:t>Let's look at a blowup of an area in the picket fence and consider a one-dimensional horizontal sampling.  We designate the sampling interval as the distance between dots on a horizontal line.  Furthermore, assume that the signal 'value' in the white area of the pickets is 100 and in the gray area between pickets it is 40.</a:t>
            </a:r>
          </a:p>
          <a:p>
            <a:r>
              <a:rPr lang="en-US"/>
              <a:t>With the sampling interval chosen, no matter where we lay the horizontal line down, the signal at adjacent dots is exactly the same.  This should lead us to conjecture that the amount of resolution and detail in the digital image is directly related to how frequently the samples are taken; that is, the smaller the sampling interval, the greater the detail.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spect="1" noChangeArrowheads="1" noTextEdit="1"/>
          </p:cNvSpPr>
          <p:nvPr>
            <p:ph type="sldImg"/>
          </p:nvPr>
        </p:nvSpPr>
        <p:spPr>
          <a:xfrm>
            <a:off x="1628775" y="560388"/>
            <a:ext cx="3724275" cy="2794000"/>
          </a:xfrm>
          <a:ln/>
        </p:spPr>
      </p:sp>
      <p:sp>
        <p:nvSpPr>
          <p:cNvPr id="788483" name="Rectangle 3"/>
          <p:cNvSpPr>
            <a:spLocks noGrp="1" noChangeArrowheads="1"/>
          </p:cNvSpPr>
          <p:nvPr>
            <p:ph type="body" idx="1"/>
          </p:nvPr>
        </p:nvSpPr>
        <p:spPr/>
        <p:txBody>
          <a:bodyPr/>
          <a:lstStyle/>
          <a:p>
            <a:r>
              <a:rPr lang="en-US"/>
              <a:t>Assume the same situation as on the last slide, except that now the sampling interval is exactly half what is was earlier. </a:t>
            </a:r>
          </a:p>
          <a:p>
            <a:r>
              <a:rPr lang="en-US"/>
              <a:t>Using this sampling interval, the two-dimensional 'image' now clearly shows the individual pickets as well as the house wall behind the fence.  What is the difference between these two results?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628775" y="560388"/>
            <a:ext cx="3724275" cy="2794000"/>
          </a:xfrm>
          <a:ln/>
        </p:spPr>
      </p:sp>
      <p:sp>
        <p:nvSpPr>
          <p:cNvPr id="789507" name="Rectangle 3"/>
          <p:cNvSpPr>
            <a:spLocks noGrp="1" noChangeArrowheads="1"/>
          </p:cNvSpPr>
          <p:nvPr>
            <p:ph type="body" idx="1"/>
          </p:nvPr>
        </p:nvSpPr>
        <p:spPr/>
        <p:txBody>
          <a:bodyPr/>
          <a:lstStyle/>
          <a:p>
            <a:r>
              <a:rPr lang="en-US"/>
              <a:t>Assume that the distance from the center of one picket to the center of the next is d. Furthermore, let's assume that the width of the pickets and the width of the holes is the same.</a:t>
            </a:r>
          </a:p>
          <a:p>
            <a:r>
              <a:rPr lang="en-US"/>
              <a:t>In the first case, the sampling interval is equal to the size of the repetitive structure and consequently it does not show up in the final result.</a:t>
            </a:r>
          </a:p>
          <a:p>
            <a:r>
              <a:rPr lang="en-US"/>
              <a:t>In the second case, the sampling interval is half the size of the repetitive structure and the fence becomes visible.</a:t>
            </a:r>
          </a:p>
          <a:p>
            <a:r>
              <a:rPr lang="en-US"/>
              <a:t>This should lead us to further conjecture that, in order to assure that a repetitive structure of size d appears in the final image, the size of the sampling interval should be d/2.</a:t>
            </a:r>
          </a:p>
          <a:p>
            <a:r>
              <a:rPr lang="en-US"/>
              <a:t>What would happen if the sampling interval was set to 3d/4?  If it was d/4?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026"/>
          <p:cNvSpPr>
            <a:spLocks noGrp="1" noRot="1" noChangeAspect="1" noChangeArrowheads="1" noTextEdit="1"/>
          </p:cNvSpPr>
          <p:nvPr>
            <p:ph type="sldImg"/>
          </p:nvPr>
        </p:nvSpPr>
        <p:spPr>
          <a:xfrm>
            <a:off x="1628775" y="560388"/>
            <a:ext cx="3724275" cy="2794000"/>
          </a:xfrm>
          <a:ln/>
        </p:spPr>
      </p:sp>
      <p:sp>
        <p:nvSpPr>
          <p:cNvPr id="7424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spect="1" noChangeArrowheads="1" noTextEdit="1"/>
          </p:cNvSpPr>
          <p:nvPr>
            <p:ph type="sldImg"/>
          </p:nvPr>
        </p:nvSpPr>
        <p:spPr>
          <a:xfrm>
            <a:off x="1628775" y="560388"/>
            <a:ext cx="3724275" cy="2794000"/>
          </a:xfrm>
          <a:ln/>
        </p:spPr>
      </p:sp>
      <p:sp>
        <p:nvSpPr>
          <p:cNvPr id="790531" name="Rectangle 3"/>
          <p:cNvSpPr>
            <a:spLocks noGrp="1" noChangeArrowheads="1"/>
          </p:cNvSpPr>
          <p:nvPr>
            <p:ph type="body" idx="1"/>
          </p:nvPr>
        </p:nvSpPr>
        <p:spPr/>
        <p:txBody>
          <a:bodyPr/>
          <a:lstStyle/>
          <a:p>
            <a:r>
              <a:rPr lang="en-US"/>
              <a:t>The formal statement of the conjecture relating the size of the repetitive structure and the sampling interval is known as the sampling theorem.  The sampling theorem says that if the size of the smallest structure to be preserved in the image is d, then the sampling interval must be smaller than 1/2 d.</a:t>
            </a:r>
          </a:p>
          <a:p>
            <a:r>
              <a:rPr lang="en-US"/>
              <a:t>This can be shown to be true mathematically.  The proof involves interpreting d (the picket spacing here) as a period of repetition, thus relating it to a frequency.  In the ideal case, a signal (or image) has a limit to how high this frequency can be or alternately, a limit on how closely spaced the repetitive structure will be.  Any such signal is called 'band-limited'.  It can be shown that any bandlimited signal can be completely characterized by a discrete sampling whose spacing is less than or equal to some minimum spacing.  This minimum sampling rate is called the Nyquist rate.  In this case, a complete characterization means that the original signal may be reconstructed exactly from the samples.  Furthermore, sampling at a rate higher than the Nyquist rate serves no additional purpose.</a:t>
            </a:r>
          </a:p>
          <a:p>
            <a:r>
              <a:rPr lang="en-US"/>
              <a:t>The sampling theorem has application well beyond computer vision, since it applies to any continuously varying signal.  In fact, a good example of its application is in the area of digital music reproduction (e.g. CD players and digital audio tape players).  The human ear typically hears sounds in the range of 200 hertz (Hz) to about 20 KHz.  In order to reproduce this signal exactly, the musical signal must be sampled at a minimum of 40,000 samples per second (40KHz); this is the Nyquist rate.  Consequently, you often see '2x oversampling' displayed on CD players.  To account for the variability of frequency sensitivity among listeners, and for other complications in sound reproduction, sampling rates of twice the minimum theoretically necessary rates (4x) or four times the minimum (8x) sampling rates are often used.  Hence, '4x or 8x oversampling' is also commonly seen on CD players and digital audio tape players.  Sampling more frequently than this does not improve the quality of the music, since the human ear cannot hear the distinction.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628775" y="560388"/>
            <a:ext cx="3724275" cy="2794000"/>
          </a:xfrm>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spect="1" noChangeArrowheads="1" noTextEdit="1"/>
          </p:cNvSpPr>
          <p:nvPr>
            <p:ph type="sldImg"/>
          </p:nvPr>
        </p:nvSpPr>
        <p:spPr>
          <a:xfrm>
            <a:off x="1628775" y="560388"/>
            <a:ext cx="3724275" cy="2794000"/>
          </a:xfrm>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xfrm>
            <a:off x="1628775" y="560388"/>
            <a:ext cx="3724275" cy="2794000"/>
          </a:xfrm>
          <a:ln/>
        </p:spPr>
      </p:sp>
      <p:sp>
        <p:nvSpPr>
          <p:cNvPr id="794627" name="Rectangle 3"/>
          <p:cNvSpPr>
            <a:spLocks noGrp="1" noChangeArrowheads="1"/>
          </p:cNvSpPr>
          <p:nvPr>
            <p:ph type="body" idx="1"/>
          </p:nvPr>
        </p:nvSpPr>
        <p:spPr/>
        <p:txBody>
          <a:bodyPr/>
          <a:lstStyle/>
          <a:p>
            <a:r>
              <a:rPr lang="en-US"/>
              <a:t>This 'averaging effect' is not what we'd like to see during sampling.  Consider the image of the mushroom and the background.  If we blow up a small area on the periphery of the mushroom, the effect of this averaging process is very clear.  The transition from the background to the mushroom is not a sharp one.  The pixels along the boundary of the mushroom represent averages of part of the background and part of the mushroom, because the sampling area overlapped both of them.</a:t>
            </a:r>
          </a:p>
          <a:p>
            <a:r>
              <a:rPr lang="en-US"/>
              <a:t>This is called the mixed-pixel problem in vision and arises because of the finite sampling area.  Unfortunately, there is little that can be done to improve the situation.  It will return to haunt us when we talk about the extraction of edges and regions from images and when we talk about automatic methods of classifying images.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xfrm>
            <a:off x="1628775" y="560388"/>
            <a:ext cx="3724275" cy="2794000"/>
          </a:xfrm>
          <a:ln/>
        </p:spPr>
      </p:sp>
      <p:sp>
        <p:nvSpPr>
          <p:cNvPr id="795651" name="Rectangle 3"/>
          <p:cNvSpPr>
            <a:spLocks noGrp="1" noChangeArrowheads="1"/>
          </p:cNvSpPr>
          <p:nvPr>
            <p:ph type="body" idx="1"/>
          </p:nvPr>
        </p:nvSpPr>
        <p:spPr/>
        <p:txBody>
          <a:bodyPr/>
          <a:lstStyle/>
          <a:p>
            <a:r>
              <a:rPr lang="en-US"/>
              <a:t>The choice of a tessellation and the horizontal and vertical sampling intervals impose a regular structure of points (or, as we've seen, areas) on the image plane which define the locations where the electrical signal (which is proportional to image irradiance) from the sensor will be measured.  This signal is also continuous and must be mapped onto a discrete scale (or quantized).  Assume that the output voltage of a video camera varies from 0 volts (completely black) to 1 volt (representing the brightest white the camera can reliably detect).  This continuous range (0-1) must be mapped onto a discrete range (say 0,1,2,....,k-1).  For example, what does the signal value .1583 volts measured at location (10,22) mean in terms of the digital image?</a:t>
            </a:r>
          </a:p>
          <a:p>
            <a:endParaRPr lang="en-US"/>
          </a:p>
          <a:p>
            <a:endParaRPr lang="en-US"/>
          </a:p>
          <a:p>
            <a:r>
              <a:rPr lang="en-US"/>
              <a:t>______________________note____________________________</a:t>
            </a:r>
          </a:p>
          <a:p>
            <a:r>
              <a:rPr lang="en-US"/>
              <a:t>Since the dynamic range of video cameras is fairly small, and they must be used  in a wide variety of situations, such as indoors under artifical illumination to bright sunlit outoor scenes, camera typically have one or mechanisms for controlling the amount of light reaching the sensor.  For example, variable f-stops are usually built into the lens and automatic gain controls are often built into the camera electronics.  If the measured sensor signal must be quantitatively related to the image irradiance, these factors must be taken into consideration.  Note that neither of these 'add-ons' improve the intrinsic dynamic range of the sensor; they simply permit the sensor to operate over widely varying illumination levels.</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1628775" y="560388"/>
            <a:ext cx="3724275" cy="2794000"/>
          </a:xfrm>
          <a:ln/>
        </p:spPr>
      </p:sp>
      <p:sp>
        <p:nvSpPr>
          <p:cNvPr id="796675" name="Rectangle 3"/>
          <p:cNvSpPr>
            <a:spLocks noGrp="1" noChangeArrowheads="1"/>
          </p:cNvSpPr>
          <p:nvPr>
            <p:ph type="body" idx="1"/>
          </p:nvPr>
        </p:nvSpPr>
        <p:spPr/>
        <p:txBody>
          <a:bodyPr/>
          <a:lstStyle/>
          <a:p>
            <a:r>
              <a:rPr lang="en-US"/>
              <a:t>The problem is to define the levels to quantize the continuous signal to.  If we let I(x,y) be the continuous signal, I is typically bounded by some upper and lower bounds (say 0 and M) on the strength of the signal and hence the range [0,M] must be mapped into K discrete values.  Typically, K is chosen to be a power of 2.  The rationale behind this choice has to do more with the utilization of image memory than with any theory of quantization. Thus, if we choose K = 16, 16 gray levels can be represented in the final image and this can be done in 4 bits.  If we choose K = 256, then there are 256 gray levels in the final image and each pixel can be represented in 8 bits.</a:t>
            </a:r>
          </a:p>
          <a:p>
            <a:r>
              <a:rPr lang="en-US"/>
              <a:t>In a color image represented by R, G, and B images, the signal level for each image is typically quantized into the same number of bits,although in some compression schemes more bits are allocated to green, for instance, than to red or blue.</a:t>
            </a:r>
          </a:p>
          <a:p>
            <a:r>
              <a:rPr lang="en-US"/>
              <a:t>The situation regarding the choice of K is similar to our previous discussion on selection of the sampling interval in that it affects how faithfully the quantized signal reproduces the original continuous signal.  Typically, a high value of K allows finer distinctions in the grey level transitions in the original image, up to the limit of noise in the sensor signal.  In many cases, K=128 (7 bits) or 256 (8 bits) and we are forced to live with the final result.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xfrm>
            <a:off x="1628775" y="560388"/>
            <a:ext cx="3724275" cy="2794000"/>
          </a:xfrm>
          <a:ln/>
        </p:spPr>
      </p:sp>
      <p:sp>
        <p:nvSpPr>
          <p:cNvPr id="797699" name="Rectangle 3"/>
          <p:cNvSpPr>
            <a:spLocks noGrp="1" noChangeArrowheads="1"/>
          </p:cNvSpPr>
          <p:nvPr>
            <p:ph type="body" idx="1"/>
          </p:nvPr>
        </p:nvSpPr>
        <p:spPr/>
        <p:txBody>
          <a:bodyPr/>
          <a:lstStyle/>
          <a:p>
            <a:r>
              <a:rPr lang="en-US"/>
              <a:t>The original image is a linear ramp, running from 0 (black) to 256 (white).  It is actually a digital image quantized with K=8.  We can re-quantize this into a smaller range.  Choosing K=2 results in a binary image which has lost all of the effect of a ramp; the quantized image looks like a step function.  Choosing increasingly larger values of K results in a larger number of gray levels with which to represent the original.  The stripes get narrower and eventually, with a large enough value of K, look like a continuous image to the eye.  The artificial boundaries induced by the requantization are called false contours and the effect is called gray scale contouring.  This was seen fairly frequently in earlier digital cameras when photos were taken which contained areas of slow color or intensity gradients.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xfrm>
            <a:off x="1628775" y="560388"/>
            <a:ext cx="3724275" cy="2794000"/>
          </a:xfrm>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a:xfrm>
            <a:off x="1628775" y="560388"/>
            <a:ext cx="3724275" cy="2794000"/>
          </a:xfrm>
          <a:ln/>
        </p:spPr>
      </p:sp>
      <p:sp>
        <p:nvSpPr>
          <p:cNvPr id="799747" name="Rectangle 3"/>
          <p:cNvSpPr>
            <a:spLocks noGrp="1" noChangeArrowheads="1"/>
          </p:cNvSpPr>
          <p:nvPr>
            <p:ph type="body" idx="1"/>
          </p:nvPr>
        </p:nvSpPr>
        <p:spPr/>
        <p:txBody>
          <a:bodyPr/>
          <a:lstStyle/>
          <a:p>
            <a:r>
              <a:rPr lang="en-US"/>
              <a:t>Prior to quantizing the signal, it can be 'shaped' by applying a function to the original continuous values.  There are several popular choices for the quantization function.  The first is simply a linear ramp; quantization using this function is called Uniform Quantization.  Here, the range of the continuous signal (0 to M) is broken up into K equal sized intervals.  Each interval is represented by an integer 0 to K-1; these integer values represent the set of possible gray values in an image quantized using this method.  All values of the continuous signal V(x,y) falling within one of the K intervals are represented by the corresponding integer.</a:t>
            </a:r>
          </a:p>
          <a:p>
            <a:r>
              <a:rPr lang="en-US"/>
              <a:t>If the original scene contains a fairly uniform distribution of 'brightnesses', then uniform quantization ensures that the distribution of discrete gray levels in the digital image is also uniformly distributed.  Another way is saying this is that all of the 0 to K-1 gray levels are used equally frequently in the resulting digital image.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628775" y="560388"/>
            <a:ext cx="3724275" cy="2794000"/>
          </a:xfrm>
          <a:ln/>
        </p:spPr>
      </p:sp>
      <p:sp>
        <p:nvSpPr>
          <p:cNvPr id="800771" name="Rectangle 3"/>
          <p:cNvSpPr>
            <a:spLocks noGrp="1" noChangeArrowheads="1"/>
          </p:cNvSpPr>
          <p:nvPr>
            <p:ph type="body" idx="1"/>
          </p:nvPr>
        </p:nvSpPr>
        <p:spPr/>
        <p:txBody>
          <a:bodyPr/>
          <a:lstStyle/>
          <a:p>
            <a:r>
              <a:rPr lang="en-US"/>
              <a:t>In those cases where the continuous signal is not uniformly distributed over the range 0 to M, it is possible to choose a quantization function such that the resulting digital gray levels are uniformly distributed.  A uniform distribution is often the goal of quantization, since then each of the gray scale values 0 to K-1 are 'equally used'.  For example, if we knew a priori that the values of the continuous signal were logarithmically distributed toward the low end of the range, we could choose a logarithmic quantization  function such as the one shown.  This has the effect of providing more discrete gray levels in the low end of the continuous range and fewer towards the high end.  The lower levels are enhanced and the higher levels are compressed.</a:t>
            </a:r>
          </a:p>
          <a:p>
            <a:r>
              <a:rPr lang="en-US"/>
              <a:t>There is some evidence that the human eye uses a type of logarithmic mapping.</a:t>
            </a:r>
          </a:p>
          <a:p>
            <a:r>
              <a:rPr lang="en-US"/>
              <a:t>Many image processing systems allow the user to define arbitrary mapping functions between the original signal and the discrete range of gray values 0 to K-1.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Rot="1" noChangeAspect="1" noChangeArrowheads="1" noTextEdit="1"/>
          </p:cNvSpPr>
          <p:nvPr>
            <p:ph type="sldImg"/>
          </p:nvPr>
        </p:nvSpPr>
        <p:spPr>
          <a:xfrm>
            <a:off x="1628775" y="560388"/>
            <a:ext cx="3724275" cy="2794000"/>
          </a:xfrm>
          <a:ln/>
        </p:spPr>
      </p:sp>
      <p:sp>
        <p:nvSpPr>
          <p:cNvPr id="743427" name="Rectangle 3"/>
          <p:cNvSpPr>
            <a:spLocks noGrp="1" noChangeArrowheads="1"/>
          </p:cNvSpPr>
          <p:nvPr>
            <p:ph type="body" idx="1"/>
          </p:nvPr>
        </p:nvSpPr>
        <p:spPr/>
        <p:txBody>
          <a:bodyPr/>
          <a:lstStyle/>
          <a:p>
            <a:r>
              <a:rPr lang="en-US" altLang="zh-TW">
                <a:solidFill>
                  <a:srgbClr val="DDDDDD"/>
                </a:solidFill>
              </a:rPr>
              <a:t>Radi-ometry</a:t>
            </a:r>
            <a:endParaRPr lang="en-US">
              <a:solidFill>
                <a:srgbClr val="DDDDDD"/>
              </a:solidFill>
              <a:ea typeface="PMingLiU" pitchFamily="18" charset="-12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xfrm>
            <a:off x="1628775" y="560388"/>
            <a:ext cx="3724275" cy="2794000"/>
          </a:xfrm>
          <a:ln/>
        </p:spPr>
      </p:sp>
      <p:sp>
        <p:nvSpPr>
          <p:cNvPr id="801795" name="Rectangle 3"/>
          <p:cNvSpPr>
            <a:spLocks noGrp="1" noChangeArrowheads="1"/>
          </p:cNvSpPr>
          <p:nvPr>
            <p:ph type="body" idx="1"/>
          </p:nvPr>
        </p:nvSpPr>
        <p:spPr/>
        <p:txBody>
          <a:bodyPr/>
          <a:lstStyle/>
          <a:p>
            <a:r>
              <a:rPr lang="en-US"/>
              <a:t>The quantization curve shown (from Adobe Photoshop) was hand drawn to approximate a logarithmic curve.  Note how the details in the shadows under the mushrooms are enhanced because of the larger number of values available at the dark end of the scale.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xfrm>
            <a:off x="1628775" y="560388"/>
            <a:ext cx="3724275" cy="2794000"/>
          </a:xfrm>
          <a:ln/>
        </p:spPr>
      </p:sp>
      <p:sp>
        <p:nvSpPr>
          <p:cNvPr id="802819" name="Rectangle 3"/>
          <p:cNvSpPr>
            <a:spLocks noGrp="1" noChangeArrowheads="1"/>
          </p:cNvSpPr>
          <p:nvPr>
            <p:ph type="body" idx="1"/>
          </p:nvPr>
        </p:nvSpPr>
        <p:spPr/>
        <p:txBody>
          <a:bodyPr/>
          <a:lstStyle/>
          <a:p>
            <a:r>
              <a:rPr lang="en-US"/>
              <a:t>In order to obtain a digital image from a continuous sample, there were three things we had to specify:</a:t>
            </a:r>
          </a:p>
          <a:p>
            <a:endParaRPr lang="en-US"/>
          </a:p>
          <a:p>
            <a:r>
              <a:rPr lang="en-US"/>
              <a:t>	1.  The spatial resolution of a quantized sample.</a:t>
            </a:r>
          </a:p>
          <a:p>
            <a:endParaRPr lang="en-US"/>
          </a:p>
          <a:p>
            <a:r>
              <a:rPr lang="en-US"/>
              <a:t>	2.  The quantization function and number of discrete levels.</a:t>
            </a:r>
          </a:p>
          <a:p>
            <a:endParaRPr lang="en-US"/>
          </a:p>
          <a:p>
            <a:r>
              <a:rPr lang="en-US"/>
              <a:t>	3.  The tessellation pattern of the image plane.</a:t>
            </a:r>
          </a:p>
          <a:p>
            <a:endParaRPr lang="en-US"/>
          </a:p>
          <a:p>
            <a:r>
              <a:rPr lang="en-US"/>
              <a:t>Ideally, we should choose a tessellation pattern which completely covers the image plane.  There are many possible patterns which do this, but only the regular ones are of interest here - these include the square, the triangle, and the hexagon.  The square pattern is the one most widely used, even though the actual scanning area is more elliptical in shape.  The triangular pattern is hardly ever used.  The hexagonal pattern has some interesting properties which will become apparent as we discuss digital geometry.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xfrm>
            <a:off x="1628775" y="560388"/>
            <a:ext cx="3724275" cy="2794000"/>
          </a:xfrm>
          <a:ln/>
        </p:spPr>
      </p:sp>
      <p:sp>
        <p:nvSpPr>
          <p:cNvPr id="84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a:xfrm>
            <a:off x="1628775" y="560388"/>
            <a:ext cx="3724275" cy="2794000"/>
          </a:xfrm>
          <a:ln/>
        </p:spPr>
      </p:sp>
      <p:sp>
        <p:nvSpPr>
          <p:cNvPr id="803843" name="Rectangle 3"/>
          <p:cNvSpPr>
            <a:spLocks noGrp="1" noChangeArrowheads="1"/>
          </p:cNvSpPr>
          <p:nvPr>
            <p:ph type="body" idx="1"/>
          </p:nvPr>
        </p:nvSpPr>
        <p:spPr/>
        <p:txBody>
          <a:bodyPr/>
          <a:lstStyle/>
          <a:p>
            <a:r>
              <a:rPr lang="en-US"/>
              <a:t>We now turn our attention to the familiar concepts of geometry, such as distances between points, but from the point of view of a digital image.</a:t>
            </a:r>
          </a:p>
          <a:p>
            <a:r>
              <a:rPr lang="en-US"/>
              <a:t>A digital image, as already noted, can be thought of as an integer-valued array whose entries are drawn from the finite set {0...K-1}.  Each entry in this array is called a 'picture element' or pixel.  Each pixel has a unique 'address' in the array given by it's coordinates (i,j).  The value at location (i,j) is the quantized value of the continuous signal sampled at that spatial location.</a:t>
            </a:r>
          </a:p>
          <a:p>
            <a:r>
              <a:rPr lang="en-US"/>
              <a:t>If K=2, the image is called a binary image, since all gray levels are either 0 or 1.  For K&gt;2, the image is called a grayscale image for the obvious reasons.  When the value at a particular spatial location is a vector (implying multiple images), then the image is called a multispectral image.  For example, a color image can be thought of as an image in which the value at a single pixel has three components (for each of the red, green, and blue components of the color signal) represented as a three element vector.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xfrm>
            <a:off x="1628775" y="560388"/>
            <a:ext cx="3724275" cy="2794000"/>
          </a:xfrm>
          <a:ln/>
        </p:spPr>
      </p:sp>
      <p:sp>
        <p:nvSpPr>
          <p:cNvPr id="804867" name="Rectangle 3"/>
          <p:cNvSpPr>
            <a:spLocks noGrp="1" noChangeArrowheads="1"/>
          </p:cNvSpPr>
          <p:nvPr>
            <p:ph type="body" idx="1"/>
          </p:nvPr>
        </p:nvSpPr>
        <p:spPr/>
        <p:txBody>
          <a:bodyPr/>
          <a:lstStyle/>
          <a:p>
            <a:r>
              <a:rPr lang="en-US"/>
              <a:t>Let's consider the concept of 'connectedness' in an image represented in discrete form on a rectangular grid.  The simple binary image shown contains four 'objects': a central object that looks like a blob, a ring completely encircling it, and a second blob in the lower right hand corner, all represented by white pixels.  The fourth object is the background, represented by black pixels.  One would like to say that all the pixels in one of these objects are connected together and that the objects are not connected to each other or the background.</a:t>
            </a:r>
          </a:p>
          <a:p>
            <a:r>
              <a:rPr lang="en-US"/>
              <a:t>In this image, there are six connected components: the three objects and the three pieces of the background.  All of the pixels in the ring, for example, share several features:  they are all white, taken together they form the ring, and, for every pixel in the ring, a path can be found to every other pixel in the ring without encountering any 'non-ring' pixels.  This latter feature illustrates the concept of connectedness in a digital image; its definition can be made much more precise.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xfrm>
            <a:off x="1628775" y="560388"/>
            <a:ext cx="3724275" cy="2794000"/>
          </a:xfrm>
          <a:ln/>
        </p:spPr>
      </p:sp>
      <p:sp>
        <p:nvSpPr>
          <p:cNvPr id="805891" name="Rectangle 3"/>
          <p:cNvSpPr>
            <a:spLocks noGrp="1" noChangeArrowheads="1"/>
          </p:cNvSpPr>
          <p:nvPr>
            <p:ph type="body" idx="1"/>
          </p:nvPr>
        </p:nvSpPr>
        <p:spPr/>
        <p:txBody>
          <a:bodyPr/>
          <a:lstStyle/>
          <a:p>
            <a:r>
              <a:rPr lang="en-US"/>
              <a:t>By definition, two pixels in an image are connected if a path from the first point to the second point (or vice-versa) can be found such that the value of the image function is the same for all points in the path.  It remains to be defined exactly what is meant by a 'path'.</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1026"/>
          <p:cNvSpPr>
            <a:spLocks noGrp="1" noRot="1" noChangeAspect="1" noChangeArrowheads="1" noTextEdit="1"/>
          </p:cNvSpPr>
          <p:nvPr>
            <p:ph type="sldImg"/>
          </p:nvPr>
        </p:nvSpPr>
        <p:spPr>
          <a:xfrm>
            <a:off x="1628775" y="560388"/>
            <a:ext cx="3724275" cy="2794000"/>
          </a:xfrm>
          <a:ln/>
        </p:spPr>
      </p:sp>
      <p:sp>
        <p:nvSpPr>
          <p:cNvPr id="806915" name="Rectangle 1027"/>
          <p:cNvSpPr>
            <a:spLocks noGrp="1" noChangeArrowheads="1"/>
          </p:cNvSpPr>
          <p:nvPr>
            <p:ph type="body" idx="1"/>
          </p:nvPr>
        </p:nvSpPr>
        <p:spPr/>
        <p:txBody>
          <a:bodyPr/>
          <a:lstStyle/>
          <a:p>
            <a:r>
              <a:rPr lang="en-US"/>
              <a:t>Given a binary image, its connected components can be found with a very simple algorithm.  Pick any point in the image and give it some label (say A).  Examine the neighbors of the point labeled A.  If any of these neighboring points have the same gray value* (here, only 0 or 1 are possible gray values), assign these points the label A also.  Now consider the neighbors of the set of points just labelled; assign the label A to any which have the same gray value.  Continue until no more points can be labelled A.  The set of pixels labelled A constitute one connected component, which was 'grown' from the central point that was originally labelled.  Now pick any point in the image which has not been labelled and assign it a different label (say B) and grow out from it.  Repeat the process of picking an unlabelled point, assigning it a unique label, and growing out from this point until there are no unlabelled points left in the image.  Eventually, every image pixel will have been assigned a label; the number of unique labels corresponds to the number of connected components in the image.</a:t>
            </a:r>
          </a:p>
          <a:p>
            <a:r>
              <a:rPr lang="en-US"/>
              <a:t>Any pixel in a connected component is 'connected' to every other pixel in the same connected component but not to any pixel in a connected component with a different label.  It is clear, therefore, that the notion of 'connectedness' in an image is intimately related to the definition of a pixel's neighbors.  Let's explore the idea of the neighborhood of a pixel and the idea of the neighbors of a pixel in a little more detail.</a:t>
            </a:r>
          </a:p>
          <a:p>
            <a:r>
              <a:rPr lang="en-US"/>
              <a:t>But first, let's illustrate this algorithm with an example.</a:t>
            </a:r>
          </a:p>
          <a:p>
            <a:endParaRPr lang="en-US"/>
          </a:p>
          <a:p>
            <a:r>
              <a:rPr lang="en-US"/>
              <a:t>___________________</a:t>
            </a:r>
          </a:p>
          <a:p>
            <a:r>
              <a:rPr lang="en-US"/>
              <a:t>* Or color or texture or whatever other feature we are interested in.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spect="1" noChangeArrowheads="1" noTextEdit="1"/>
          </p:cNvSpPr>
          <p:nvPr>
            <p:ph type="sldImg"/>
          </p:nvPr>
        </p:nvSpPr>
        <p:spPr>
          <a:xfrm>
            <a:off x="1628775" y="560388"/>
            <a:ext cx="3724275" cy="2794000"/>
          </a:xfrm>
          <a:ln/>
        </p:spPr>
      </p:sp>
      <p:sp>
        <p:nvSpPr>
          <p:cNvPr id="807939" name="Rectangle 3"/>
          <p:cNvSpPr>
            <a:spLocks noGrp="1" noChangeArrowheads="1"/>
          </p:cNvSpPr>
          <p:nvPr>
            <p:ph type="body" idx="1"/>
          </p:nvPr>
        </p:nvSpPr>
        <p:spPr/>
        <p:txBody>
          <a:bodyPr/>
          <a:lstStyle/>
          <a:p>
            <a:r>
              <a:rPr lang="en-US"/>
              <a:t>To illustrate the simple connected components algorithm, choose the top left pixel (arbitrary decision) and label it blue.  This pixel has three neighbors, only two of which have the same gray level - the one to its immediate right and the one below it; label them both blue.  In the next step, consider these two just-labeled points, starting with the right one.  This point has 5 neighbors, one of which is our original point (already labeled) and one of which was labeled in the previous step.  Of the three remaining pixels, only one has the same gray level, so label it blue.  Now consider the second pixel labeled in the second step (just below the original start point).  This pixel also has five neighbors, two of which are already labeled.  Of the three remaining pixels, two have the same gray level and can therefore be labeled blue.  This ends the third application of the growing process.  Repeating this until no further pixels can be labeled results in the connected component shown in blue  in the leftmost image of the middle row.  Now pick any unlabeled point in the  original image and start all over again.</a:t>
            </a:r>
          </a:p>
          <a:p>
            <a:r>
              <a:rPr lang="en-US"/>
              <a:t>At the end of the process, the image has been decomposed into five connected components.  Connected component labeling is a basic technique in computer vision; we will repeatedly use this and similar algorithms throughout the remainder of the course.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628775" y="560388"/>
            <a:ext cx="3724275" cy="2794000"/>
          </a:xfrm>
          <a:ln/>
        </p:spPr>
      </p:sp>
      <p:sp>
        <p:nvSpPr>
          <p:cNvPr id="808963" name="Rectangle 3"/>
          <p:cNvSpPr>
            <a:spLocks noGrp="1" noChangeArrowheads="1"/>
          </p:cNvSpPr>
          <p:nvPr>
            <p:ph type="body" idx="1"/>
          </p:nvPr>
        </p:nvSpPr>
        <p:spPr/>
        <p:txBody>
          <a:bodyPr/>
          <a:lstStyle/>
          <a:p>
            <a:r>
              <a:rPr lang="en-US"/>
              <a:t>In defining the notion of a path, and in the connected components algorithm, we used the term 'neighbor' in a very intuitive way.  Let's examine this intuition a little more closely.  There are two obvious definitions of neighbor and neighborhood commonly used in the vision literature.  The first of these is called a 4-neighborhood; under this definition, the four pixels in gray surrounding the blue pixel are its neighbors and the blue pixel is said to have a neighborhood composed of the four gray pixels.  These pixels are 'connected' to the blue pixel by the common edge between them.  The second definition is called an 8-neighborhood and is shown on the right; the 8 neighbors of the blue pixel includes the four edge-connected neighbors and the four vertex connected neighbors.</a:t>
            </a:r>
          </a:p>
          <a:p>
            <a:r>
              <a:rPr lang="en-US"/>
              <a:t>Neither of these definitions is entirely satisfactory for the definition of a neighborhood.  Consider the digital counterpart of a closed curve in the plane, which partitions the background into two components........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Rot="1" noChangeAspect="1" noChangeArrowheads="1" noTextEdit="1"/>
          </p:cNvSpPr>
          <p:nvPr>
            <p:ph type="sldImg"/>
          </p:nvPr>
        </p:nvSpPr>
        <p:spPr>
          <a:xfrm>
            <a:off x="1628775" y="560388"/>
            <a:ext cx="3724275" cy="2794000"/>
          </a:xfrm>
          <a:ln/>
        </p:spPr>
      </p:sp>
      <p:sp>
        <p:nvSpPr>
          <p:cNvPr id="809987" name="Rectangle 3"/>
          <p:cNvSpPr>
            <a:spLocks noGrp="1" noChangeArrowheads="1"/>
          </p:cNvSpPr>
          <p:nvPr>
            <p:ph type="body" idx="1"/>
          </p:nvPr>
        </p:nvSpPr>
        <p:spPr/>
        <p:txBody>
          <a:bodyPr/>
          <a:lstStyle/>
          <a:p>
            <a:r>
              <a:rPr lang="en-US"/>
              <a:t>Suppose we have a closed curve in a plane.  One of the properties of a closed curve is that it partitions the background into two components, one of which is inside the curve and one of which is outside the curve.  The top image represents a digital version of such a curve.  Let's apply the two definitions of 'neighborhood' to it and analyze what happens to the curve and the background in terms of their connectedness.</a:t>
            </a:r>
          </a:p>
          <a:p>
            <a:r>
              <a:rPr lang="en-US"/>
              <a:t>Let's consider the 4-neighborhood definition first.  In this case, the diagonally connected pixels that make up the 'rounded' corners of the O are not connected.  Hence, the O is broken into four distinct components.  The curve we said was connected is not connected using the 4-neighborhood definition of a neighborhood.  On the other hand, the background pixels are not connected across the diagonally connected points either, so the background is broken into two separate connected components.  We are now in the curious position of having the background partitioned into two parts by a curve that is not connected (or closed).</a:t>
            </a:r>
          </a:p>
          <a:p>
            <a:r>
              <a:rPr lang="en-US"/>
              <a:t>Now consider the 8-neighborhood definition.  In this case, the O is connected, since the vertex connected corners are part of the neighborhood.  However, the inside and outside background components are also connected (for the same reason).  We now have a closed curve which does not partition the background!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1026"/>
          <p:cNvSpPr>
            <a:spLocks noGrp="1" noRot="1" noChangeAspect="1" noChangeArrowheads="1" noTextEdit="1"/>
          </p:cNvSpPr>
          <p:nvPr>
            <p:ph type="sldImg"/>
          </p:nvPr>
        </p:nvSpPr>
        <p:spPr>
          <a:xfrm>
            <a:off x="1628775" y="560388"/>
            <a:ext cx="3724275" cy="2794000"/>
          </a:xfrm>
          <a:ln/>
        </p:spPr>
      </p:sp>
      <p:sp>
        <p:nvSpPr>
          <p:cNvPr id="744451" name="Rectangle 1027"/>
          <p:cNvSpPr>
            <a:spLocks noGrp="1" noChangeArrowheads="1"/>
          </p:cNvSpPr>
          <p:nvPr>
            <p:ph type="body" idx="1"/>
          </p:nvPr>
        </p:nvSpPr>
        <p:spPr/>
        <p:txBody>
          <a:bodyPr/>
          <a:lstStyle/>
          <a:p>
            <a:r>
              <a:rPr lang="en-US"/>
              <a:t>	Our goal is to trace the mechanisms of image formation from light emitted from a source,  through the interaction of the light with a surface, to the incidence of light on a sensor, and finally to the conversion of the sensor output to a discrete representation of the light patterns arising from the scene - the result is called a digital image.  In order to get a sense of how this works, we make some simplifying assumptions:</a:t>
            </a:r>
          </a:p>
          <a:p>
            <a:endParaRPr lang="en-US"/>
          </a:p>
          <a:p>
            <a:r>
              <a:rPr lang="en-US"/>
              <a:t>- only light visible to you and me is considered.</a:t>
            </a:r>
          </a:p>
          <a:p>
            <a:r>
              <a:rPr lang="en-US"/>
              <a:t>- all lenses are ideal in that they have no geometric distortions and transmit all of the light impinging on them.</a:t>
            </a:r>
          </a:p>
          <a:p>
            <a:r>
              <a:rPr lang="en-US"/>
              <a:t>- a standard sensor, such as a TV camera, is assumed throughout.</a:t>
            </a:r>
          </a:p>
          <a:p>
            <a:r>
              <a:rPr lang="en-US"/>
              <a:t>- all objects in the scene are opaque (although this is not a strict limitation on the presentation.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628775" y="560388"/>
            <a:ext cx="3724275" cy="2794000"/>
          </a:xfrm>
          <a:ln/>
        </p:spPr>
      </p:sp>
      <p:sp>
        <p:nvSpPr>
          <p:cNvPr id="811011" name="Rectangle 3"/>
          <p:cNvSpPr>
            <a:spLocks noGrp="1" noChangeArrowheads="1"/>
          </p:cNvSpPr>
          <p:nvPr>
            <p:ph type="body" idx="1"/>
          </p:nvPr>
        </p:nvSpPr>
        <p:spPr/>
        <p:txBody>
          <a:bodyPr/>
          <a:lstStyle/>
          <a:p>
            <a:r>
              <a:rPr lang="en-US"/>
              <a:t>One possible solution to this dilemma is to use the 4-connected definition for objects and the 8-connected definition for the background.  Of course, this implies that we must know which points correspond to the object and which parts correspond to the background.  In general, the separation into object and background is not known a priori.</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xfrm>
            <a:off x="1628775" y="560388"/>
            <a:ext cx="3724275" cy="2794000"/>
          </a:xfrm>
          <a:ln/>
        </p:spPr>
      </p:sp>
      <p:sp>
        <p:nvSpPr>
          <p:cNvPr id="812035" name="Rectangle 3"/>
          <p:cNvSpPr>
            <a:spLocks noGrp="1" noChangeArrowheads="1"/>
          </p:cNvSpPr>
          <p:nvPr>
            <p:ph type="body" idx="1"/>
          </p:nvPr>
        </p:nvSpPr>
        <p:spPr/>
        <p:txBody>
          <a:bodyPr/>
          <a:lstStyle/>
          <a:p>
            <a:r>
              <a:rPr lang="en-US"/>
              <a:t>In many cases, it is necessary to measure the distance between two points on the image plane.  There are three metrics commonly used in vision.  First, the standard Euclidean distance metric is simply the square root of the sum of the squares of the differences in the coordinates of the two points.  The computation of this metric requires real arithmetic and the calculation of a square root; it is computationally expensive, but the most accurate.</a:t>
            </a:r>
          </a:p>
          <a:p>
            <a:r>
              <a:rPr lang="en-US"/>
              <a:t>An approximation to the Euclidean distance is the city block distance, which is the sum of the absolute values of the differences in coordinates of the two points.  The city block distance is always greater than or equal to the Euclidean distance.</a:t>
            </a:r>
          </a:p>
          <a:p>
            <a:r>
              <a:rPr lang="en-US"/>
              <a:t>The third metric is called the chessboard distance, which is simply the maximum of the absolute values of the vertical and horizontal distances.</a:t>
            </a:r>
          </a:p>
          <a:p>
            <a:r>
              <a:rPr lang="en-US"/>
              <a:t>These last two metrics have the advantage of being computationally simpler than the Euclidean distance. However, for precise mensuration problems, the Euclidean distance must be used.  In other cases, the choice of the metric to use may not be as critical.</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1026"/>
          <p:cNvSpPr>
            <a:spLocks noGrp="1" noRot="1" noChangeAspect="1" noChangeArrowheads="1" noTextEdit="1"/>
          </p:cNvSpPr>
          <p:nvPr>
            <p:ph type="sldImg"/>
          </p:nvPr>
        </p:nvSpPr>
        <p:spPr>
          <a:xfrm>
            <a:off x="1628775" y="560388"/>
            <a:ext cx="3724275" cy="2794000"/>
          </a:xfrm>
          <a:ln/>
        </p:spPr>
      </p:sp>
      <p:sp>
        <p:nvSpPr>
          <p:cNvPr id="747523" name="Rectangle 1027"/>
          <p:cNvSpPr>
            <a:spLocks noGrp="1" noChangeArrowheads="1"/>
          </p:cNvSpPr>
          <p:nvPr>
            <p:ph type="body" idx="1"/>
          </p:nvPr>
        </p:nvSpPr>
        <p:spPr>
          <a:xfrm>
            <a:off x="812800" y="3520440"/>
            <a:ext cx="6014720" cy="5600700"/>
          </a:xfrm>
        </p:spPr>
        <p:txBody>
          <a:bodyPr/>
          <a:lstStyle/>
          <a:p>
            <a:r>
              <a:rPr lang="en-US"/>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a:t>The point on the imaging plane represented by the dot corresponds to the image location of the corresponding point on the surface.  Clearly a different point on the imaging plane would correspond to a different point on the surface. </a:t>
            </a:r>
          </a:p>
          <a:p>
            <a:r>
              <a:rPr lang="en-US"/>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4098"/>
          <p:cNvSpPr>
            <a:spLocks noGrp="1" noRot="1" noChangeAspect="1" noChangeArrowheads="1" noTextEdit="1"/>
          </p:cNvSpPr>
          <p:nvPr>
            <p:ph type="sldImg"/>
          </p:nvPr>
        </p:nvSpPr>
        <p:spPr>
          <a:xfrm>
            <a:off x="1628775" y="560388"/>
            <a:ext cx="3724275" cy="2794000"/>
          </a:xfrm>
          <a:ln/>
        </p:spPr>
      </p:sp>
      <p:sp>
        <p:nvSpPr>
          <p:cNvPr id="745475" name="Rectangle 4099"/>
          <p:cNvSpPr>
            <a:spLocks noGrp="1" noChangeArrowheads="1"/>
          </p:cNvSpPr>
          <p:nvPr>
            <p:ph type="body" idx="1"/>
          </p:nvPr>
        </p:nvSpPr>
        <p:spPr/>
        <p:txBody>
          <a:bodyPr/>
          <a:lstStyle/>
          <a:p>
            <a:r>
              <a:rPr lang="en-US"/>
              <a:t>A digital image is created when a sensor records (light) energy as a two-dimensional function which is then converted to a discrete representation.  There are a number of steps in this creation process.  Again, we assume a typical imaging scenario.  Assuming that objects in the world are illuminated by a source of light, the light reflected by the objects is gathered by an optical system and focused on a sensor.  The role of the sensor is to convert the pattern of light into a two-dimensional continuous signal (typically electrical in nature).  Both the two-dimensional extent of the signal and its amplitude must then be converted into a discrete form.  From the point of view of a vision system, the resulting set of numbers represents the system's internal representation of the world.</a:t>
            </a:r>
          </a:p>
          <a:p>
            <a:r>
              <a:rPr lang="en-US"/>
              <a:t>Each of these steps introduces various forms of distortion and degradation into the signal;  consequently,  each step has  interesting problems that need to be considered.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1026"/>
          <p:cNvSpPr>
            <a:spLocks noGrp="1" noRot="1" noChangeAspect="1" noChangeArrowheads="1" noTextEdit="1"/>
          </p:cNvSpPr>
          <p:nvPr>
            <p:ph type="sldImg"/>
          </p:nvPr>
        </p:nvSpPr>
        <p:spPr>
          <a:xfrm>
            <a:off x="1628775" y="560388"/>
            <a:ext cx="3724275" cy="2794000"/>
          </a:xfrm>
          <a:ln/>
        </p:spPr>
      </p:sp>
      <p:sp>
        <p:nvSpPr>
          <p:cNvPr id="746499" name="Rectangle 1027"/>
          <p:cNvSpPr>
            <a:spLocks noGrp="1" noChangeArrowheads="1"/>
          </p:cNvSpPr>
          <p:nvPr>
            <p:ph type="body" idx="1"/>
          </p:nvPr>
        </p:nvSpPr>
        <p:spPr/>
        <p:txBody>
          <a:bodyPr/>
          <a:lstStyle/>
          <a:p>
            <a:r>
              <a:rPr lang="en-US"/>
              <a:t>During the l970's, there were a group of researchers in the vision field who felt that if we thoroughly understood geometry, radiometry, and photometry, then the field would be well along the path to understanding how to build vision systems.  While an understanding of these areas is important to vision, it has become abundantly clear that there is much more to understand about vision.	</a:t>
            </a:r>
          </a:p>
          <a:p>
            <a:r>
              <a:rPr lang="en-US"/>
              <a:t>Image geometry relates points in the three dimensional world to their projection in the image plane.  This effectively provides us with the spatial relationship between points on the sensor(s) surface and points in the world.  Two types of projection models are typically used: perspective projection and orthographic projection.  Perspective projection is what we normally see in photographs; the effect of perspective projection is to make railroad tracks look narrower as they recede from the viewer.  Orthographic projection is an approximation to perspective projection when the viewpoint (sensor) is located at infinity relative to the objects being imaged.  In this case, there is no distortion of the coordinates of a point and consequently railroad tracks look parallel in the image.</a:t>
            </a:r>
          </a:p>
          <a:p>
            <a:r>
              <a:rPr lang="en-US"/>
              <a:t>Radiometry is concerned with the physics of the reflectance of objects and establishes the relationship between light emitted from a source and how much of this light eventually gets to the sensor.  This also depends on the imaging geometry, on the characteristics of the optical path through which the light must travel, and on the reflectance of the surfaces of objects in the scene.</a:t>
            </a:r>
          </a:p>
          <a:p>
            <a:r>
              <a:rPr lang="en-US"/>
              <a:t>Photometry is concerned with mechanisms for measuring the amount of light energy falling on the sensor.</a:t>
            </a:r>
          </a:p>
          <a:p>
            <a:r>
              <a:rPr lang="en-US"/>
              <a:t>Digitization processes convert the continuous signal from the sensor (which should be proportional to the amount of light incident on it) into a discrete signal.  Both the spatial distribution of light and its intensity over the sensor plane must be converted to discrete values to produce a digital image.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colorcube.com/" TargetMode="External"/><Relationship Id="rId7" Type="http://schemas.openxmlformats.org/officeDocument/2006/relationships/image" Target="../media/image20.png"/><Relationship Id="rId2" Type="http://schemas.openxmlformats.org/officeDocument/2006/relationships/hyperlink" Target="moreCrayons%20-%20color%20cube.htm" TargetMode="External"/><Relationship Id="rId1" Type="http://schemas.openxmlformats.org/officeDocument/2006/relationships/slideLayout" Target="../slideLayouts/slideLayout2.xml"/><Relationship Id="rId6" Type="http://schemas.openxmlformats.org/officeDocument/2006/relationships/hyperlink" Target="SIHwheel.html" TargetMode="External"/><Relationship Id="rId5" Type="http://schemas.openxmlformats.org/officeDocument/2006/relationships/image" Target="../media/image19.jpeg"/><Relationship Id="rId4" Type="http://schemas.openxmlformats.org/officeDocument/2006/relationships/hyperlink" Target="http://r0k.us/graphics/SIHwheel.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BayerPattern/RGB.ht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siliconimaging.com/RGB%20Bayer.ht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micro.magnet.fsu.edu/optics/lightandcolor/vision.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9.wmf"/><Relationship Id="rId4" Type="http://schemas.openxmlformats.org/officeDocument/2006/relationships/image" Target="../media/image48.wmf"/></Relationships>
</file>

<file path=ppt/slides/_rels/slide5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wmf"/></Relationships>
</file>

<file path=ppt/slides/_rels/slide5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image" Target="../media/image66.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r:id="rId3" imgW="1286256" imgH="1030224" progId="">
                  <p:embed/>
                </p:oleObj>
              </mc:Choice>
              <mc:Fallback>
                <p:oleObj r:id="rId3" imgW="1286256" imgH="1030224"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5638800" y="381000"/>
            <a:ext cx="3505200" cy="533400"/>
          </a:xfrm>
        </p:spPr>
        <p:txBody>
          <a:bodyPr/>
          <a:lstStyle/>
          <a:p>
            <a:r>
              <a:rPr lang="en-US" sz="3200">
                <a:solidFill>
                  <a:srgbClr val="969696"/>
                </a:solidFill>
              </a:rPr>
              <a:t>Image Formation</a:t>
            </a:r>
          </a:p>
        </p:txBody>
      </p:sp>
      <p:sp>
        <p:nvSpPr>
          <p:cNvPr id="191501" name="Rectangle 13"/>
          <p:cNvSpPr>
            <a:spLocks noGrp="1" noChangeArrowheads="1"/>
          </p:cNvSpPr>
          <p:nvPr>
            <p:ph type="body" idx="1"/>
          </p:nvPr>
        </p:nvSpPr>
        <p:spPr>
          <a:xfrm>
            <a:off x="3886200" y="3429000"/>
            <a:ext cx="3673475" cy="1093788"/>
          </a:xfrm>
        </p:spPr>
        <p:txBody>
          <a:bodyPr/>
          <a:lstStyle/>
          <a:p>
            <a:pPr algn="ctr">
              <a:lnSpc>
                <a:spcPct val="90000"/>
              </a:lnSpc>
              <a:buFont typeface="Zapf Dingbats" charset="2"/>
              <a:buNone/>
            </a:pPr>
            <a:r>
              <a:rPr lang="en-US" sz="3200">
                <a:solidFill>
                  <a:srgbClr val="D82204"/>
                </a:solidFill>
              </a:rPr>
              <a:t>Topic 1 of Part I</a:t>
            </a:r>
          </a:p>
          <a:p>
            <a:pPr algn="ctr">
              <a:lnSpc>
                <a:spcPct val="90000"/>
              </a:lnSpc>
              <a:buFont typeface="Zapf Dingbats" charset="2"/>
              <a:buNone/>
            </a:pPr>
            <a:r>
              <a:rPr lang="en-US" sz="3200">
                <a:solidFill>
                  <a:srgbClr val="D82204"/>
                </a:solidFill>
              </a:rPr>
              <a:t>Image Formation</a:t>
            </a:r>
          </a:p>
        </p:txBody>
      </p:sp>
      <p:sp>
        <p:nvSpPr>
          <p:cNvPr id="191502" name="Rectangle 14"/>
          <p:cNvSpPr>
            <a:spLocks noChangeArrowheads="1"/>
          </p:cNvSpPr>
          <p:nvPr/>
        </p:nvSpPr>
        <p:spPr bwMode="auto">
          <a:xfrm>
            <a:off x="3770948" y="1420813"/>
            <a:ext cx="1863011"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I6716</a:t>
            </a:r>
          </a:p>
          <a:p>
            <a:pPr algn="ctr"/>
            <a:r>
              <a:rPr lang="en-US" sz="2800" b="0" i="1" dirty="0">
                <a:solidFill>
                  <a:srgbClr val="0066FF"/>
                </a:solidFill>
              </a:rPr>
              <a:t>Fall 2023</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a:t>
            </a:r>
            <a:r>
              <a:rPr lang="en-US" sz="1600" i="1" dirty="0">
                <a:solidFill>
                  <a:srgbClr val="FFFF00"/>
                </a:solidFill>
              </a:rPr>
              <a:t>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7762875" y="285750"/>
            <a:ext cx="1381125" cy="609600"/>
          </a:xfrm>
        </p:spPr>
        <p:txBody>
          <a:bodyPr/>
          <a:lstStyle/>
          <a:p>
            <a:r>
              <a:rPr lang="en-US"/>
              <a:t>Steps</a:t>
            </a:r>
          </a:p>
        </p:txBody>
      </p:sp>
      <p:sp>
        <p:nvSpPr>
          <p:cNvPr id="672771" name="Rectangle 3"/>
          <p:cNvSpPr>
            <a:spLocks noGrp="1" noChangeArrowheads="1"/>
          </p:cNvSpPr>
          <p:nvPr>
            <p:ph type="body" idx="1"/>
          </p:nvPr>
        </p:nvSpPr>
        <p:spPr>
          <a:xfrm>
            <a:off x="1600200" y="1981200"/>
            <a:ext cx="6324600" cy="1447800"/>
          </a:xfrm>
        </p:spPr>
        <p:txBody>
          <a:bodyPr/>
          <a:lstStyle/>
          <a:p>
            <a:pPr>
              <a:buFont typeface="Zapf Dingbats" charset="2"/>
              <a:buNone/>
            </a:pPr>
            <a:r>
              <a:rPr lang="en-US"/>
              <a:t> World               Optics              Sensor</a:t>
            </a:r>
          </a:p>
          <a:p>
            <a:pPr>
              <a:buFont typeface="Zapf Dingbats" charset="2"/>
              <a:buNone/>
            </a:pPr>
            <a:r>
              <a:rPr lang="en-US"/>
              <a:t>          Signal               Digitizer </a:t>
            </a:r>
          </a:p>
          <a:p>
            <a:pPr>
              <a:buFont typeface="Zapf Dingbats" charset="2"/>
              <a:buNone/>
            </a:pPr>
            <a:r>
              <a:rPr lang="en-US"/>
              <a:t>                    Digital Representation</a:t>
            </a:r>
          </a:p>
        </p:txBody>
      </p:sp>
      <p:sp>
        <p:nvSpPr>
          <p:cNvPr id="672773" name="AutoShape 5"/>
          <p:cNvSpPr>
            <a:spLocks noChangeArrowheads="1"/>
          </p:cNvSpPr>
          <p:nvPr/>
        </p:nvSpPr>
        <p:spPr bwMode="auto">
          <a:xfrm>
            <a:off x="2832100" y="20701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4" name="AutoShape 6"/>
          <p:cNvSpPr>
            <a:spLocks noChangeArrowheads="1"/>
          </p:cNvSpPr>
          <p:nvPr/>
        </p:nvSpPr>
        <p:spPr bwMode="auto">
          <a:xfrm>
            <a:off x="48768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5" name="AutoShape 7"/>
          <p:cNvSpPr>
            <a:spLocks noChangeArrowheads="1"/>
          </p:cNvSpPr>
          <p:nvPr/>
        </p:nvSpPr>
        <p:spPr bwMode="auto">
          <a:xfrm>
            <a:off x="36576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6" name="AutoShape 8"/>
          <p:cNvSpPr>
            <a:spLocks noChangeArrowheads="1"/>
          </p:cNvSpPr>
          <p:nvPr/>
        </p:nvSpPr>
        <p:spPr bwMode="auto">
          <a:xfrm>
            <a:off x="58674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7" name="AutoShape 9"/>
          <p:cNvSpPr>
            <a:spLocks noChangeArrowheads="1"/>
          </p:cNvSpPr>
          <p:nvPr/>
        </p:nvSpPr>
        <p:spPr bwMode="auto">
          <a:xfrm>
            <a:off x="70104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8" name="Text Box 10"/>
          <p:cNvSpPr txBox="1">
            <a:spLocks noChangeArrowheads="1"/>
          </p:cNvSpPr>
          <p:nvPr/>
        </p:nvSpPr>
        <p:spPr bwMode="auto">
          <a:xfrm>
            <a:off x="188913" y="3962400"/>
            <a:ext cx="8955087" cy="1920875"/>
          </a:xfrm>
          <a:prstGeom prst="rect">
            <a:avLst/>
          </a:prstGeom>
          <a:noFill/>
          <a:ln w="12700">
            <a:noFill/>
            <a:miter lim="800000"/>
            <a:headEnd type="none" w="sm" len="sm"/>
            <a:tailEnd type="none" w="sm" len="sm"/>
          </a:ln>
          <a:effectLst/>
        </p:spPr>
        <p:txBody>
          <a:bodyPr wrap="none">
            <a:spAutoFit/>
          </a:bodyPr>
          <a:lstStyle/>
          <a:p>
            <a:r>
              <a:rPr lang="en-US" sz="2000" b="0"/>
              <a:t>World		reality</a:t>
            </a:r>
          </a:p>
          <a:p>
            <a:r>
              <a:rPr lang="en-US" sz="2000" b="0"/>
              <a:t>Optics		focus {light} from world on sensor</a:t>
            </a:r>
          </a:p>
          <a:p>
            <a:r>
              <a:rPr lang="en-US" sz="2000" b="0"/>
              <a:t>Sensor		converts {light} to {electrical energy}</a:t>
            </a:r>
          </a:p>
          <a:p>
            <a:r>
              <a:rPr lang="en-US" sz="2000" b="0"/>
              <a:t>Signal		representation of incident light as continuous electrical energy</a:t>
            </a:r>
          </a:p>
          <a:p>
            <a:r>
              <a:rPr lang="en-US" sz="2000" b="0"/>
              <a:t>Digitizer	converts continuous signal to discrete signal</a:t>
            </a:r>
          </a:p>
          <a:p>
            <a:r>
              <a:rPr lang="en-US" sz="2000" b="0"/>
              <a:t>Digital Rep.	final representation of reality in computer memory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t>Factors in Image Formation</a:t>
            </a:r>
          </a:p>
        </p:txBody>
      </p:sp>
      <p:sp>
        <p:nvSpPr>
          <p:cNvPr id="674819" name="Rectangle 3"/>
          <p:cNvSpPr>
            <a:spLocks noGrp="1" noChangeArrowheads="1"/>
          </p:cNvSpPr>
          <p:nvPr>
            <p:ph type="body" idx="1"/>
          </p:nvPr>
        </p:nvSpPr>
        <p:spPr/>
        <p:txBody>
          <a:bodyPr/>
          <a:lstStyle/>
          <a:p>
            <a:r>
              <a:rPr lang="en-US" dirty="0"/>
              <a:t>Geometry</a:t>
            </a:r>
          </a:p>
          <a:p>
            <a:pPr lvl="1"/>
            <a:r>
              <a:rPr lang="en-US" dirty="0"/>
              <a:t>concerned with the relationship between points in the three-dimensional world and their images</a:t>
            </a:r>
          </a:p>
          <a:p>
            <a:r>
              <a:rPr lang="en-US" dirty="0"/>
              <a:t>Radiometry</a:t>
            </a:r>
          </a:p>
          <a:p>
            <a:pPr lvl="1"/>
            <a:r>
              <a:rPr lang="en-US" dirty="0"/>
              <a:t>concerned with the relationship between the amount of light radiating from a surface and the amount incident at its image</a:t>
            </a:r>
          </a:p>
          <a:p>
            <a:r>
              <a:rPr lang="en-US" dirty="0"/>
              <a:t>Photometry</a:t>
            </a:r>
          </a:p>
          <a:p>
            <a:pPr lvl="1"/>
            <a:r>
              <a:rPr lang="en-US" dirty="0"/>
              <a:t>concerned with ways of measuring the intensity of light</a:t>
            </a:r>
          </a:p>
          <a:p>
            <a:r>
              <a:rPr lang="en-US" dirty="0"/>
              <a:t>Digitization</a:t>
            </a:r>
          </a:p>
          <a:p>
            <a:pPr lvl="1"/>
            <a:r>
              <a:rPr lang="en-US" dirty="0"/>
              <a:t>concerned with ways of converting continuous signals (in both space and time) to digital approximations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6851"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6852" name="AutoShape 4"/>
          <p:cNvSpPr>
            <a:spLocks noChangeArrowheads="1"/>
          </p:cNvSpPr>
          <p:nvPr/>
        </p:nvSpPr>
        <p:spPr bwMode="auto">
          <a:xfrm>
            <a:off x="0" y="1828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7077075" y="285750"/>
            <a:ext cx="2066925" cy="609600"/>
          </a:xfrm>
        </p:spPr>
        <p:txBody>
          <a:bodyPr/>
          <a:lstStyle/>
          <a:p>
            <a:r>
              <a:rPr lang="en-US"/>
              <a:t>Geometry</a:t>
            </a:r>
          </a:p>
        </p:txBody>
      </p:sp>
      <p:sp>
        <p:nvSpPr>
          <p:cNvPr id="675843" name="Rectangle 3"/>
          <p:cNvSpPr>
            <a:spLocks noGrp="1" noChangeArrowheads="1"/>
          </p:cNvSpPr>
          <p:nvPr>
            <p:ph type="body" idx="1"/>
          </p:nvPr>
        </p:nvSpPr>
        <p:spPr>
          <a:xfrm>
            <a:off x="457200" y="1295400"/>
            <a:ext cx="7848600" cy="533400"/>
          </a:xfrm>
        </p:spPr>
        <p:txBody>
          <a:bodyPr/>
          <a:lstStyle/>
          <a:p>
            <a:r>
              <a:rPr lang="en-US"/>
              <a:t>Geometry describes the projection of:</a:t>
            </a:r>
          </a:p>
        </p:txBody>
      </p:sp>
      <p:sp>
        <p:nvSpPr>
          <p:cNvPr id="675846" name="Text Box 6"/>
          <p:cNvSpPr txBox="1">
            <a:spLocks noChangeArrowheads="1"/>
          </p:cNvSpPr>
          <p:nvPr/>
        </p:nvSpPr>
        <p:spPr bwMode="auto">
          <a:xfrm>
            <a:off x="5105400" y="1828800"/>
            <a:ext cx="2530475" cy="701675"/>
          </a:xfrm>
          <a:prstGeom prst="rect">
            <a:avLst/>
          </a:prstGeom>
          <a:noFill/>
          <a:ln w="12700">
            <a:noFill/>
            <a:miter lim="800000"/>
            <a:headEnd type="none" w="sm" len="sm"/>
            <a:tailEnd type="none" w="sm" len="sm"/>
          </a:ln>
          <a:effectLst/>
        </p:spPr>
        <p:txBody>
          <a:bodyPr>
            <a:spAutoFit/>
          </a:bodyPr>
          <a:lstStyle/>
          <a:p>
            <a:r>
              <a:rPr lang="en-US" sz="2000" b="0"/>
              <a:t>two-dimensional (2D) image plane.</a:t>
            </a:r>
          </a:p>
        </p:txBody>
      </p:sp>
      <p:sp>
        <p:nvSpPr>
          <p:cNvPr id="675847" name="Text Box 7"/>
          <p:cNvSpPr txBox="1">
            <a:spLocks noChangeArrowheads="1"/>
          </p:cNvSpPr>
          <p:nvPr/>
        </p:nvSpPr>
        <p:spPr bwMode="auto">
          <a:xfrm>
            <a:off x="1676400" y="1828800"/>
            <a:ext cx="2286000" cy="701675"/>
          </a:xfrm>
          <a:prstGeom prst="rect">
            <a:avLst/>
          </a:prstGeom>
          <a:noFill/>
          <a:ln w="12700">
            <a:noFill/>
            <a:miter lim="800000"/>
            <a:headEnd type="none" w="sm" len="sm"/>
            <a:tailEnd type="none" w="sm" len="sm"/>
          </a:ln>
          <a:effectLst/>
        </p:spPr>
        <p:txBody>
          <a:bodyPr>
            <a:spAutoFit/>
          </a:bodyPr>
          <a:lstStyle/>
          <a:p>
            <a:r>
              <a:rPr lang="en-US" sz="2000" b="0"/>
              <a:t>three-dimensional (3D) world </a:t>
            </a:r>
          </a:p>
        </p:txBody>
      </p:sp>
      <p:sp>
        <p:nvSpPr>
          <p:cNvPr id="675848" name="AutoShape 8"/>
          <p:cNvSpPr>
            <a:spLocks noChangeArrowheads="1"/>
          </p:cNvSpPr>
          <p:nvPr/>
        </p:nvSpPr>
        <p:spPr bwMode="auto">
          <a:xfrm>
            <a:off x="4191000" y="1912938"/>
            <a:ext cx="6858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pPr algn="ctr"/>
            <a:endParaRPr lang="en-US">
              <a:solidFill>
                <a:srgbClr val="0066FF"/>
              </a:solidFill>
            </a:endParaRPr>
          </a:p>
        </p:txBody>
      </p:sp>
      <p:sp>
        <p:nvSpPr>
          <p:cNvPr id="675849" name="Rectangle 9"/>
          <p:cNvSpPr>
            <a:spLocks noChangeArrowheads="1"/>
          </p:cNvSpPr>
          <p:nvPr/>
        </p:nvSpPr>
        <p:spPr bwMode="auto">
          <a:xfrm>
            <a:off x="381000" y="2895600"/>
            <a:ext cx="8534400" cy="3733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a:solidFill>
                  <a:srgbClr val="C0C0C0"/>
                </a:solidFill>
              </a:rPr>
              <a:t>Typical Assumptions</a:t>
            </a:r>
          </a:p>
          <a:p>
            <a:pPr marL="742950" lvl="1" indent="-285750">
              <a:spcBef>
                <a:spcPct val="20000"/>
              </a:spcBef>
              <a:buClr>
                <a:schemeClr val="tx2"/>
              </a:buClr>
              <a:buSzPct val="70000"/>
              <a:buFont typeface="Zapf Dingbats" charset="2"/>
              <a:buChar char="l"/>
            </a:pPr>
            <a:r>
              <a:rPr lang="en-US" sz="2000" b="0">
                <a:solidFill>
                  <a:srgbClr val="C0C0C0"/>
                </a:solidFill>
              </a:rPr>
              <a:t>Light travels in a straight line</a:t>
            </a:r>
          </a:p>
          <a:p>
            <a:pPr marL="342900" indent="-342900">
              <a:spcBef>
                <a:spcPct val="20000"/>
              </a:spcBef>
              <a:buClr>
                <a:srgbClr val="0066FF"/>
              </a:buClr>
              <a:buSzPct val="75000"/>
              <a:buFont typeface="Zapf Dingbats" charset="2"/>
              <a:buChar char="n"/>
            </a:pPr>
            <a:r>
              <a:rPr lang="en-US" sz="2000">
                <a:solidFill>
                  <a:srgbClr val="C0C0C0"/>
                </a:solidFill>
              </a:rPr>
              <a:t>Optical Axis</a:t>
            </a:r>
            <a:r>
              <a:rPr lang="en-US" sz="2000" b="0">
                <a:solidFill>
                  <a:srgbClr val="C0C0C0"/>
                </a:solidFill>
              </a:rPr>
              <a:t>: the axis perpendicular to the image plane and passing through the pinhole (also called the central projection ray)</a:t>
            </a:r>
          </a:p>
          <a:p>
            <a:pPr marL="342900" indent="-342900">
              <a:spcBef>
                <a:spcPct val="20000"/>
              </a:spcBef>
              <a:buClr>
                <a:srgbClr val="0066FF"/>
              </a:buClr>
              <a:buSzPct val="75000"/>
              <a:buFont typeface="Zapf Dingbats" charset="2"/>
              <a:buChar char="n"/>
            </a:pPr>
            <a:r>
              <a:rPr lang="en-US" sz="2000" b="0">
                <a:solidFill>
                  <a:srgbClr val="C0C0C0"/>
                </a:solidFill>
              </a:rPr>
              <a:t>Each point in the image corresponds to a particular direction defined by a </a:t>
            </a:r>
            <a:r>
              <a:rPr lang="en-US" sz="2000">
                <a:solidFill>
                  <a:srgbClr val="C0C0C0"/>
                </a:solidFill>
              </a:rPr>
              <a:t>ray</a:t>
            </a:r>
            <a:r>
              <a:rPr lang="en-US" sz="2000" b="0">
                <a:solidFill>
                  <a:srgbClr val="C0C0C0"/>
                </a:solidFill>
              </a:rPr>
              <a:t> from that point through the pinhole.</a:t>
            </a:r>
          </a:p>
          <a:p>
            <a:pPr marL="342900" indent="-342900">
              <a:spcBef>
                <a:spcPct val="20000"/>
              </a:spcBef>
              <a:buClr>
                <a:srgbClr val="0066FF"/>
              </a:buClr>
              <a:buSzPct val="75000"/>
              <a:buFont typeface="Zapf Dingbats" charset="2"/>
              <a:buChar char="n"/>
            </a:pPr>
            <a:r>
              <a:rPr lang="en-US" sz="2000" b="0">
                <a:solidFill>
                  <a:srgbClr val="C0C0C0"/>
                </a:solidFill>
              </a:rPr>
              <a:t>Various kinds of projections:</a:t>
            </a:r>
          </a:p>
          <a:p>
            <a:pPr marL="742950" lvl="1" indent="-285750">
              <a:spcBef>
                <a:spcPct val="20000"/>
              </a:spcBef>
              <a:buClr>
                <a:schemeClr val="tx2"/>
              </a:buClr>
              <a:buSzPct val="70000"/>
              <a:buFont typeface="Zapf Dingbats" charset="2"/>
              <a:buChar char="l"/>
            </a:pPr>
            <a:r>
              <a:rPr lang="en-US" sz="2000" b="0">
                <a:solidFill>
                  <a:srgbClr val="C0C0C0"/>
                </a:solidFill>
              </a:rPr>
              <a:t>- perspective	- oblique</a:t>
            </a:r>
          </a:p>
          <a:p>
            <a:pPr marL="742950" lvl="1" indent="-285750">
              <a:spcBef>
                <a:spcPct val="20000"/>
              </a:spcBef>
              <a:buClr>
                <a:schemeClr val="tx2"/>
              </a:buClr>
              <a:buSzPct val="70000"/>
              <a:buFont typeface="Zapf Dingbats" charset="2"/>
              <a:buChar char="l"/>
            </a:pPr>
            <a:r>
              <a:rPr lang="en-US" sz="2000" b="0">
                <a:solidFill>
                  <a:srgbClr val="C0C0C0"/>
                </a:solidFill>
              </a:rPr>
              <a:t>- orthographic	- isometric</a:t>
            </a:r>
          </a:p>
          <a:p>
            <a:pPr marL="742950" lvl="1" indent="-285750">
              <a:spcBef>
                <a:spcPct val="20000"/>
              </a:spcBef>
              <a:buClr>
                <a:schemeClr val="tx2"/>
              </a:buClr>
              <a:buSzPct val="70000"/>
              <a:buFont typeface="Zapf Dingbats" charset="2"/>
              <a:buChar char="l"/>
            </a:pPr>
            <a:r>
              <a:rPr lang="en-US" sz="2000" b="0">
                <a:solidFill>
                  <a:srgbClr val="C0C0C0"/>
                </a:solidFill>
              </a:rPr>
              <a:t>- spherical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1026"/>
          <p:cNvSpPr>
            <a:spLocks noGrp="1" noChangeArrowheads="1"/>
          </p:cNvSpPr>
          <p:nvPr>
            <p:ph type="title"/>
          </p:nvPr>
        </p:nvSpPr>
        <p:spPr>
          <a:xfrm>
            <a:off x="6705600" y="285750"/>
            <a:ext cx="2382838" cy="609600"/>
          </a:xfrm>
        </p:spPr>
        <p:txBody>
          <a:bodyPr/>
          <a:lstStyle/>
          <a:p>
            <a:r>
              <a:rPr lang="en-US"/>
              <a:t>Basic Optics</a:t>
            </a:r>
          </a:p>
        </p:txBody>
      </p:sp>
      <p:sp>
        <p:nvSpPr>
          <p:cNvPr id="825347" name="Rectangle 1027"/>
          <p:cNvSpPr>
            <a:spLocks noGrp="1" noChangeArrowheads="1"/>
          </p:cNvSpPr>
          <p:nvPr>
            <p:ph type="body" idx="1"/>
          </p:nvPr>
        </p:nvSpPr>
        <p:spPr>
          <a:xfrm>
            <a:off x="381000" y="1371600"/>
            <a:ext cx="8458200" cy="4191000"/>
          </a:xfrm>
        </p:spPr>
        <p:txBody>
          <a:bodyPr/>
          <a:lstStyle/>
          <a:p>
            <a:r>
              <a:rPr lang="en-US">
                <a:latin typeface="Helvetica" pitchFamily="34" charset="0"/>
              </a:rPr>
              <a:t>Two models are commonly used:</a:t>
            </a:r>
          </a:p>
          <a:p>
            <a:pPr lvl="1"/>
            <a:r>
              <a:rPr lang="en-US">
                <a:latin typeface="Helvetica" pitchFamily="34" charset="0"/>
              </a:rPr>
              <a:t>Pin-hole camera</a:t>
            </a:r>
          </a:p>
          <a:p>
            <a:pPr lvl="1"/>
            <a:r>
              <a:rPr lang="en-US">
                <a:latin typeface="Helvetica" pitchFamily="34" charset="0"/>
              </a:rPr>
              <a:t>Optical system composed of lenses</a:t>
            </a:r>
          </a:p>
          <a:p>
            <a:r>
              <a:rPr lang="en-US" b="1">
                <a:latin typeface="Helvetica" pitchFamily="34" charset="0"/>
              </a:rPr>
              <a:t>Pin-hole</a:t>
            </a:r>
            <a:r>
              <a:rPr lang="en-US">
                <a:latin typeface="Helvetica" pitchFamily="34" charset="0"/>
              </a:rPr>
              <a:t> is the basis for most graphics and vision</a:t>
            </a:r>
          </a:p>
          <a:p>
            <a:pPr lvl="1"/>
            <a:r>
              <a:rPr lang="en-US">
                <a:latin typeface="Helvetica" pitchFamily="34" charset="0"/>
              </a:rPr>
              <a:t>Derived from physical construction of early cameras</a:t>
            </a:r>
          </a:p>
          <a:p>
            <a:pPr lvl="1"/>
            <a:r>
              <a:rPr lang="en-US">
                <a:latin typeface="Helvetica" pitchFamily="34" charset="0"/>
              </a:rPr>
              <a:t>Mathematics is very straightforward</a:t>
            </a:r>
          </a:p>
          <a:p>
            <a:r>
              <a:rPr lang="en-US" b="1">
                <a:latin typeface="Helvetica" pitchFamily="34" charset="0"/>
              </a:rPr>
              <a:t>Thin lens</a:t>
            </a:r>
            <a:r>
              <a:rPr lang="en-US">
                <a:latin typeface="Helvetica" pitchFamily="34" charset="0"/>
              </a:rPr>
              <a:t> model is first of the lens models</a:t>
            </a:r>
          </a:p>
          <a:p>
            <a:pPr lvl="1"/>
            <a:r>
              <a:rPr lang="en-US">
                <a:latin typeface="Helvetica" pitchFamily="34" charset="0"/>
              </a:rPr>
              <a:t>Mathematical model for a physical lens</a:t>
            </a:r>
          </a:p>
          <a:p>
            <a:pPr lvl="1"/>
            <a:r>
              <a:rPr lang="en-US">
                <a:latin typeface="Helvetica" pitchFamily="34" charset="0"/>
              </a:rPr>
              <a:t>Lens gathers light over area and focuses on image plane.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905000" y="3810000"/>
            <a:ext cx="5676900" cy="2590800"/>
          </a:xfrm>
        </p:spPr>
        <p:txBody>
          <a:bodyPr/>
          <a:lstStyle/>
          <a:p>
            <a:r>
              <a:rPr lang="en-US"/>
              <a:t>World projected to 2D Image</a:t>
            </a:r>
          </a:p>
          <a:p>
            <a:pPr lvl="1"/>
            <a:r>
              <a:rPr lang="en-US"/>
              <a:t>Image inverted</a:t>
            </a:r>
          </a:p>
          <a:p>
            <a:pPr lvl="1"/>
            <a:r>
              <a:rPr lang="en-US"/>
              <a:t>Size reduced</a:t>
            </a:r>
          </a:p>
          <a:p>
            <a:pPr lvl="1"/>
            <a:r>
              <a:rPr lang="en-US"/>
              <a:t>Image is dim</a:t>
            </a:r>
          </a:p>
          <a:p>
            <a:pPr lvl="1"/>
            <a:r>
              <a:rPr lang="en-US"/>
              <a:t>No direct depth information</a:t>
            </a:r>
          </a:p>
          <a:p>
            <a:r>
              <a:rPr lang="en-US"/>
              <a:t>f called the focal length of the lens</a:t>
            </a:r>
          </a:p>
          <a:p>
            <a:r>
              <a:rPr lang="en-US"/>
              <a:t>Known as perspective projection</a:t>
            </a:r>
          </a:p>
        </p:txBody>
      </p:sp>
      <p:pic>
        <p:nvPicPr>
          <p:cNvPr id="676873" name="Picture 9"/>
          <p:cNvPicPr>
            <a:picLocks noChangeAspect="1" noChangeArrowheads="1"/>
          </p:cNvPicPr>
          <p:nvPr/>
        </p:nvPicPr>
        <p:blipFill>
          <a:blip r:embed="rId3" cstate="print"/>
          <a:srcRect/>
          <a:stretch>
            <a:fillRect/>
          </a:stretch>
        </p:blipFill>
        <p:spPr bwMode="auto">
          <a:xfrm>
            <a:off x="1295400" y="1466850"/>
            <a:ext cx="6553200" cy="2146300"/>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4724400" y="2667000"/>
            <a:ext cx="533400" cy="609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2133600" y="57912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1981200" y="1641475"/>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851275"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5257800" y="285750"/>
            <a:ext cx="3819525" cy="609600"/>
          </a:xfrm>
        </p:spPr>
        <p:txBody>
          <a:bodyPr/>
          <a:lstStyle/>
          <a:p>
            <a:r>
              <a:rPr lang="en-US"/>
              <a:t>Equivalent Geometry</a:t>
            </a:r>
          </a:p>
        </p:txBody>
      </p:sp>
      <p:sp>
        <p:nvSpPr>
          <p:cNvPr id="677891" name="Rectangle 3"/>
          <p:cNvSpPr>
            <a:spLocks noGrp="1" noChangeArrowheads="1"/>
          </p:cNvSpPr>
          <p:nvPr>
            <p:ph type="body" idx="1"/>
          </p:nvPr>
        </p:nvSpPr>
        <p:spPr>
          <a:xfrm>
            <a:off x="304800" y="1143000"/>
            <a:ext cx="7848600" cy="457200"/>
          </a:xfrm>
        </p:spPr>
        <p:txBody>
          <a:bodyPr/>
          <a:lstStyle/>
          <a:p>
            <a:r>
              <a:rPr lang="en-US"/>
              <a:t>Consider case with object on the optical axis:</a:t>
            </a:r>
          </a:p>
        </p:txBody>
      </p:sp>
      <p:pic>
        <p:nvPicPr>
          <p:cNvPr id="677892" name="Picture 4"/>
          <p:cNvPicPr>
            <a:picLocks noChangeAspect="1" noChangeArrowheads="1"/>
          </p:cNvPicPr>
          <p:nvPr/>
        </p:nvPicPr>
        <p:blipFill>
          <a:blip r:embed="rId3" cstate="print"/>
          <a:srcRect/>
          <a:stretch>
            <a:fillRect/>
          </a:stretch>
        </p:blipFill>
        <p:spPr bwMode="auto">
          <a:xfrm>
            <a:off x="1676400" y="1752600"/>
            <a:ext cx="5499100" cy="1511300"/>
          </a:xfrm>
          <a:prstGeom prst="rect">
            <a:avLst/>
          </a:prstGeom>
          <a:noFill/>
          <a:ln w="12700">
            <a:noFill/>
            <a:miter lim="800000"/>
            <a:headEnd type="none" w="sm" len="sm"/>
            <a:tailEnd type="none" w="sm" len="sm"/>
          </a:ln>
          <a:effectLst/>
        </p:spPr>
      </p:pic>
      <p:sp>
        <p:nvSpPr>
          <p:cNvPr id="677893" name="Rectangle 5"/>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pic>
        <p:nvPicPr>
          <p:cNvPr id="677894" name="Picture 6"/>
          <p:cNvPicPr>
            <a:picLocks noChangeAspect="1" noChangeArrowheads="1"/>
          </p:cNvPicPr>
          <p:nvPr/>
        </p:nvPicPr>
        <p:blipFill>
          <a:blip r:embed="rId4" cstate="print"/>
          <a:srcRect/>
          <a:stretch>
            <a:fillRect/>
          </a:stretch>
        </p:blipFill>
        <p:spPr bwMode="auto">
          <a:xfrm>
            <a:off x="1752600" y="3886200"/>
            <a:ext cx="4432300" cy="1905000"/>
          </a:xfrm>
          <a:prstGeom prst="rect">
            <a:avLst/>
          </a:prstGeom>
          <a:noFill/>
          <a:ln w="12700">
            <a:noFill/>
            <a:miter lim="800000"/>
            <a:headEnd type="none" w="sm" len="sm"/>
            <a:tailEnd type="none" w="sm" len="sm"/>
          </a:ln>
          <a:effectLst/>
        </p:spPr>
      </p:pic>
      <p:sp>
        <p:nvSpPr>
          <p:cNvPr id="677895" name="Rectangle 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324" name="Group 4"/>
          <p:cNvGrpSpPr>
            <a:grpSpLocks/>
          </p:cNvGrpSpPr>
          <p:nvPr/>
        </p:nvGrpSpPr>
        <p:grpSpPr bwMode="auto">
          <a:xfrm>
            <a:off x="2133600" y="2057400"/>
            <a:ext cx="5334000" cy="1531938"/>
            <a:chOff x="1364" y="981"/>
            <a:chExt cx="3745" cy="1205"/>
          </a:xfrm>
        </p:grpSpPr>
        <p:sp>
          <p:nvSpPr>
            <p:cNvPr id="824325" name="Oval 5"/>
            <p:cNvSpPr>
              <a:spLocks noChangeArrowheads="1"/>
            </p:cNvSpPr>
            <p:nvPr/>
          </p:nvSpPr>
          <p:spPr bwMode="auto">
            <a:xfrm>
              <a:off x="2101" y="1200"/>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4326" name="Line 6"/>
            <p:cNvSpPr>
              <a:spLocks noChangeShapeType="1"/>
            </p:cNvSpPr>
            <p:nvPr/>
          </p:nvSpPr>
          <p:spPr bwMode="auto">
            <a:xfrm>
              <a:off x="1364" y="1671"/>
              <a:ext cx="3745" cy="0"/>
            </a:xfrm>
            <a:prstGeom prst="line">
              <a:avLst/>
            </a:prstGeom>
            <a:noFill/>
            <a:ln w="9525" cap="rnd">
              <a:solidFill>
                <a:schemeClr val="bg1"/>
              </a:solidFill>
              <a:prstDash val="sysDot"/>
              <a:round/>
              <a:headEnd/>
              <a:tailEnd/>
            </a:ln>
            <a:effectLst/>
          </p:spPr>
          <p:txBody>
            <a:bodyPr wrap="none" anchor="ctr"/>
            <a:lstStyle/>
            <a:p>
              <a:endParaRPr lang="en-US"/>
            </a:p>
          </p:txBody>
        </p:sp>
        <p:sp>
          <p:nvSpPr>
            <p:cNvPr id="824327" name="Line 7"/>
            <p:cNvSpPr>
              <a:spLocks noChangeShapeType="1"/>
            </p:cNvSpPr>
            <p:nvPr/>
          </p:nvSpPr>
          <p:spPr bwMode="auto">
            <a:xfrm flipH="1">
              <a:off x="2169" y="1311"/>
              <a:ext cx="1988" cy="0"/>
            </a:xfrm>
            <a:prstGeom prst="line">
              <a:avLst/>
            </a:prstGeom>
            <a:noFill/>
            <a:ln w="9525">
              <a:solidFill>
                <a:srgbClr val="FF00FF"/>
              </a:solidFill>
              <a:round/>
              <a:headEnd/>
              <a:tailEnd/>
            </a:ln>
            <a:effectLst/>
          </p:spPr>
          <p:txBody>
            <a:bodyPr wrap="none" anchor="ctr"/>
            <a:lstStyle/>
            <a:p>
              <a:endParaRPr lang="en-US"/>
            </a:p>
          </p:txBody>
        </p:sp>
        <p:sp>
          <p:nvSpPr>
            <p:cNvPr id="824328" name="Line 8"/>
            <p:cNvSpPr>
              <a:spLocks noChangeShapeType="1"/>
            </p:cNvSpPr>
            <p:nvPr/>
          </p:nvSpPr>
          <p:spPr bwMode="auto">
            <a:xfrm flipH="1">
              <a:off x="2188" y="1535"/>
              <a:ext cx="1988" cy="0"/>
            </a:xfrm>
            <a:prstGeom prst="line">
              <a:avLst/>
            </a:prstGeom>
            <a:noFill/>
            <a:ln w="9525">
              <a:solidFill>
                <a:srgbClr val="FF00FF"/>
              </a:solidFill>
              <a:round/>
              <a:headEnd/>
              <a:tailEnd/>
            </a:ln>
            <a:effectLst/>
          </p:spPr>
          <p:txBody>
            <a:bodyPr wrap="none" anchor="ctr"/>
            <a:lstStyle/>
            <a:p>
              <a:endParaRPr lang="en-US"/>
            </a:p>
          </p:txBody>
        </p:sp>
        <p:sp>
          <p:nvSpPr>
            <p:cNvPr id="824329" name="Line 9"/>
            <p:cNvSpPr>
              <a:spLocks noChangeShapeType="1"/>
            </p:cNvSpPr>
            <p:nvPr/>
          </p:nvSpPr>
          <p:spPr bwMode="auto">
            <a:xfrm flipH="1">
              <a:off x="2205" y="1416"/>
              <a:ext cx="1988" cy="0"/>
            </a:xfrm>
            <a:prstGeom prst="line">
              <a:avLst/>
            </a:prstGeom>
            <a:noFill/>
            <a:ln w="9525">
              <a:solidFill>
                <a:srgbClr val="FF00FF"/>
              </a:solidFill>
              <a:round/>
              <a:headEnd/>
              <a:tailEnd/>
            </a:ln>
            <a:effectLst/>
          </p:spPr>
          <p:txBody>
            <a:bodyPr wrap="none" anchor="ctr"/>
            <a:lstStyle/>
            <a:p>
              <a:endParaRPr lang="en-US"/>
            </a:p>
          </p:txBody>
        </p:sp>
        <p:sp>
          <p:nvSpPr>
            <p:cNvPr id="824330" name="Line 10"/>
            <p:cNvSpPr>
              <a:spLocks noChangeShapeType="1"/>
            </p:cNvSpPr>
            <p:nvPr/>
          </p:nvSpPr>
          <p:spPr bwMode="auto">
            <a:xfrm flipH="1">
              <a:off x="2155" y="2078"/>
              <a:ext cx="1988" cy="0"/>
            </a:xfrm>
            <a:prstGeom prst="line">
              <a:avLst/>
            </a:prstGeom>
            <a:noFill/>
            <a:ln w="9525">
              <a:solidFill>
                <a:srgbClr val="FF00FF"/>
              </a:solidFill>
              <a:round/>
              <a:headEnd/>
              <a:tailEnd/>
            </a:ln>
            <a:effectLst/>
          </p:spPr>
          <p:txBody>
            <a:bodyPr wrap="none" anchor="ctr"/>
            <a:lstStyle/>
            <a:p>
              <a:endParaRPr lang="en-US"/>
            </a:p>
          </p:txBody>
        </p:sp>
        <p:sp>
          <p:nvSpPr>
            <p:cNvPr id="824331" name="Line 11"/>
            <p:cNvSpPr>
              <a:spLocks noChangeShapeType="1"/>
            </p:cNvSpPr>
            <p:nvPr/>
          </p:nvSpPr>
          <p:spPr bwMode="auto">
            <a:xfrm flipH="1">
              <a:off x="2147" y="1949"/>
              <a:ext cx="1988" cy="0"/>
            </a:xfrm>
            <a:prstGeom prst="line">
              <a:avLst/>
            </a:prstGeom>
            <a:noFill/>
            <a:ln w="9525">
              <a:solidFill>
                <a:srgbClr val="FF00FF"/>
              </a:solidFill>
              <a:round/>
              <a:headEnd/>
              <a:tailEnd/>
            </a:ln>
            <a:effectLst/>
          </p:spPr>
          <p:txBody>
            <a:bodyPr wrap="none" anchor="ctr"/>
            <a:lstStyle/>
            <a:p>
              <a:endParaRPr lang="en-US"/>
            </a:p>
          </p:txBody>
        </p:sp>
        <p:sp>
          <p:nvSpPr>
            <p:cNvPr id="824332" name="Line 12"/>
            <p:cNvSpPr>
              <a:spLocks noChangeShapeType="1"/>
            </p:cNvSpPr>
            <p:nvPr/>
          </p:nvSpPr>
          <p:spPr bwMode="auto">
            <a:xfrm flipH="1">
              <a:off x="2173" y="1803"/>
              <a:ext cx="1988" cy="0"/>
            </a:xfrm>
            <a:prstGeom prst="line">
              <a:avLst/>
            </a:prstGeom>
            <a:noFill/>
            <a:ln w="9525">
              <a:solidFill>
                <a:srgbClr val="FF00FF"/>
              </a:solidFill>
              <a:round/>
              <a:headEnd/>
              <a:tailEnd/>
            </a:ln>
            <a:effectLst/>
          </p:spPr>
          <p:txBody>
            <a:bodyPr wrap="none" anchor="ctr"/>
            <a:lstStyle/>
            <a:p>
              <a:endParaRPr lang="en-US"/>
            </a:p>
          </p:txBody>
        </p:sp>
        <p:sp>
          <p:nvSpPr>
            <p:cNvPr id="824333" name="Line 13"/>
            <p:cNvSpPr>
              <a:spLocks noChangeShapeType="1"/>
            </p:cNvSpPr>
            <p:nvPr/>
          </p:nvSpPr>
          <p:spPr bwMode="auto">
            <a:xfrm flipH="1">
              <a:off x="2205" y="1664"/>
              <a:ext cx="1988" cy="0"/>
            </a:xfrm>
            <a:prstGeom prst="line">
              <a:avLst/>
            </a:prstGeom>
            <a:noFill/>
            <a:ln w="9525">
              <a:solidFill>
                <a:srgbClr val="FF00FF"/>
              </a:solidFill>
              <a:round/>
              <a:headEnd/>
              <a:tailEnd/>
            </a:ln>
            <a:effectLst/>
          </p:spPr>
          <p:txBody>
            <a:bodyPr wrap="none" anchor="ctr"/>
            <a:lstStyle/>
            <a:p>
              <a:endParaRPr lang="en-US"/>
            </a:p>
          </p:txBody>
        </p:sp>
        <p:sp>
          <p:nvSpPr>
            <p:cNvPr id="824334" name="Line 14"/>
            <p:cNvSpPr>
              <a:spLocks noChangeShapeType="1"/>
            </p:cNvSpPr>
            <p:nvPr/>
          </p:nvSpPr>
          <p:spPr bwMode="auto">
            <a:xfrm flipH="1">
              <a:off x="1723" y="1311"/>
              <a:ext cx="437" cy="352"/>
            </a:xfrm>
            <a:prstGeom prst="line">
              <a:avLst/>
            </a:prstGeom>
            <a:noFill/>
            <a:ln w="9525">
              <a:solidFill>
                <a:srgbClr val="FF00FF"/>
              </a:solidFill>
              <a:round/>
              <a:headEnd/>
              <a:tailEnd/>
            </a:ln>
            <a:effectLst/>
          </p:spPr>
          <p:txBody>
            <a:bodyPr wrap="none" anchor="ctr"/>
            <a:lstStyle/>
            <a:p>
              <a:endParaRPr lang="en-US"/>
            </a:p>
          </p:txBody>
        </p:sp>
        <p:sp>
          <p:nvSpPr>
            <p:cNvPr id="824335" name="Line 15"/>
            <p:cNvSpPr>
              <a:spLocks noChangeShapeType="1"/>
            </p:cNvSpPr>
            <p:nvPr/>
          </p:nvSpPr>
          <p:spPr bwMode="auto">
            <a:xfrm flipH="1" flipV="1">
              <a:off x="1723" y="1663"/>
              <a:ext cx="437" cy="411"/>
            </a:xfrm>
            <a:prstGeom prst="line">
              <a:avLst/>
            </a:prstGeom>
            <a:noFill/>
            <a:ln w="9525">
              <a:solidFill>
                <a:srgbClr val="FF00FF"/>
              </a:solidFill>
              <a:round/>
              <a:headEnd/>
              <a:tailEnd/>
            </a:ln>
            <a:effectLst/>
          </p:spPr>
          <p:txBody>
            <a:bodyPr wrap="none" anchor="ctr"/>
            <a:lstStyle/>
            <a:p>
              <a:endParaRPr lang="en-US"/>
            </a:p>
          </p:txBody>
        </p:sp>
        <p:sp>
          <p:nvSpPr>
            <p:cNvPr id="824336" name="Line 16"/>
            <p:cNvSpPr>
              <a:spLocks noChangeShapeType="1"/>
            </p:cNvSpPr>
            <p:nvPr/>
          </p:nvSpPr>
          <p:spPr bwMode="auto">
            <a:xfrm flipH="1">
              <a:off x="1723" y="1414"/>
              <a:ext cx="437" cy="249"/>
            </a:xfrm>
            <a:prstGeom prst="line">
              <a:avLst/>
            </a:prstGeom>
            <a:noFill/>
            <a:ln w="9525">
              <a:solidFill>
                <a:srgbClr val="FF00FF"/>
              </a:solidFill>
              <a:round/>
              <a:headEnd/>
              <a:tailEnd/>
            </a:ln>
            <a:effectLst/>
          </p:spPr>
          <p:txBody>
            <a:bodyPr wrap="none" anchor="ctr"/>
            <a:lstStyle/>
            <a:p>
              <a:endParaRPr lang="en-US"/>
            </a:p>
          </p:txBody>
        </p:sp>
        <p:sp>
          <p:nvSpPr>
            <p:cNvPr id="824337" name="Line 17"/>
            <p:cNvSpPr>
              <a:spLocks noChangeShapeType="1"/>
            </p:cNvSpPr>
            <p:nvPr/>
          </p:nvSpPr>
          <p:spPr bwMode="auto">
            <a:xfrm flipH="1" flipV="1">
              <a:off x="1731" y="1663"/>
              <a:ext cx="429" cy="274"/>
            </a:xfrm>
            <a:prstGeom prst="line">
              <a:avLst/>
            </a:prstGeom>
            <a:noFill/>
            <a:ln w="9525">
              <a:solidFill>
                <a:srgbClr val="FF00FF"/>
              </a:solidFill>
              <a:round/>
              <a:headEnd/>
              <a:tailEnd/>
            </a:ln>
            <a:effectLst/>
          </p:spPr>
          <p:txBody>
            <a:bodyPr wrap="none" anchor="ctr"/>
            <a:lstStyle/>
            <a:p>
              <a:endParaRPr lang="en-US"/>
            </a:p>
          </p:txBody>
        </p:sp>
        <p:sp>
          <p:nvSpPr>
            <p:cNvPr id="824338" name="Line 18"/>
            <p:cNvSpPr>
              <a:spLocks noChangeShapeType="1"/>
            </p:cNvSpPr>
            <p:nvPr/>
          </p:nvSpPr>
          <p:spPr bwMode="auto">
            <a:xfrm flipH="1">
              <a:off x="1723" y="1543"/>
              <a:ext cx="437" cy="120"/>
            </a:xfrm>
            <a:prstGeom prst="line">
              <a:avLst/>
            </a:prstGeom>
            <a:noFill/>
            <a:ln w="9525">
              <a:solidFill>
                <a:srgbClr val="FF00FF"/>
              </a:solidFill>
              <a:round/>
              <a:headEnd/>
              <a:tailEnd/>
            </a:ln>
            <a:effectLst/>
          </p:spPr>
          <p:txBody>
            <a:bodyPr wrap="none" anchor="ctr"/>
            <a:lstStyle/>
            <a:p>
              <a:endParaRPr lang="en-US"/>
            </a:p>
          </p:txBody>
        </p:sp>
        <p:sp>
          <p:nvSpPr>
            <p:cNvPr id="824339" name="Line 19"/>
            <p:cNvSpPr>
              <a:spLocks noChangeShapeType="1"/>
            </p:cNvSpPr>
            <p:nvPr/>
          </p:nvSpPr>
          <p:spPr bwMode="auto">
            <a:xfrm flipH="1" flipV="1">
              <a:off x="1723" y="1663"/>
              <a:ext cx="437" cy="146"/>
            </a:xfrm>
            <a:prstGeom prst="line">
              <a:avLst/>
            </a:prstGeom>
            <a:noFill/>
            <a:ln w="9525">
              <a:solidFill>
                <a:srgbClr val="FF00FF"/>
              </a:solidFill>
              <a:round/>
              <a:headEnd/>
              <a:tailEnd/>
            </a:ln>
            <a:effectLst/>
          </p:spPr>
          <p:txBody>
            <a:bodyPr wrap="none" anchor="ctr"/>
            <a:lstStyle/>
            <a:p>
              <a:endParaRPr lang="en-US"/>
            </a:p>
          </p:txBody>
        </p:sp>
        <p:sp>
          <p:nvSpPr>
            <p:cNvPr id="824340" name="Line 20"/>
            <p:cNvSpPr>
              <a:spLocks noChangeShapeType="1"/>
            </p:cNvSpPr>
            <p:nvPr/>
          </p:nvSpPr>
          <p:spPr bwMode="auto">
            <a:xfrm flipH="1">
              <a:off x="1731" y="1671"/>
              <a:ext cx="420" cy="0"/>
            </a:xfrm>
            <a:prstGeom prst="line">
              <a:avLst/>
            </a:prstGeom>
            <a:noFill/>
            <a:ln w="9525">
              <a:solidFill>
                <a:srgbClr val="FF00FF"/>
              </a:solidFill>
              <a:round/>
              <a:headEnd/>
              <a:tailEnd/>
            </a:ln>
            <a:effectLst/>
          </p:spPr>
          <p:txBody>
            <a:bodyPr wrap="none" anchor="ctr"/>
            <a:lstStyle/>
            <a:p>
              <a:endParaRPr lang="en-US"/>
            </a:p>
          </p:txBody>
        </p:sp>
        <p:sp>
          <p:nvSpPr>
            <p:cNvPr id="824341" name="Text Box 21"/>
            <p:cNvSpPr txBox="1">
              <a:spLocks noChangeArrowheads="1"/>
            </p:cNvSpPr>
            <p:nvPr/>
          </p:nvSpPr>
          <p:spPr bwMode="auto">
            <a:xfrm>
              <a:off x="1835" y="981"/>
              <a:ext cx="183" cy="288"/>
            </a:xfrm>
            <a:prstGeom prst="rect">
              <a:avLst/>
            </a:prstGeom>
            <a:noFill/>
            <a:ln w="9525">
              <a:noFill/>
              <a:miter lim="800000"/>
              <a:headEnd/>
              <a:tailEnd/>
            </a:ln>
            <a:effectLst/>
          </p:spPr>
          <p:txBody>
            <a:bodyPr wrap="none">
              <a:spAutoFit/>
            </a:bodyPr>
            <a:lstStyle/>
            <a:p>
              <a:r>
                <a:rPr lang="en-US">
                  <a:solidFill>
                    <a:srgbClr val="FFFF66"/>
                  </a:solidFill>
                  <a:latin typeface="Times" pitchFamily="18" charset="0"/>
                </a:rPr>
                <a:t>f</a:t>
              </a:r>
              <a:endParaRPr lang="en-US">
                <a:latin typeface="Times" pitchFamily="18" charset="0"/>
              </a:endParaRPr>
            </a:p>
          </p:txBody>
        </p:sp>
        <p:sp>
          <p:nvSpPr>
            <p:cNvPr id="824342" name="Line 22"/>
            <p:cNvSpPr>
              <a:spLocks noChangeShapeType="1"/>
            </p:cNvSpPr>
            <p:nvPr/>
          </p:nvSpPr>
          <p:spPr bwMode="auto">
            <a:xfrm>
              <a:off x="1997" y="1114"/>
              <a:ext cx="180" cy="0"/>
            </a:xfrm>
            <a:prstGeom prst="line">
              <a:avLst/>
            </a:prstGeom>
            <a:noFill/>
            <a:ln w="9525">
              <a:solidFill>
                <a:schemeClr val="bg1"/>
              </a:solidFill>
              <a:round/>
              <a:headEnd/>
              <a:tailEnd/>
            </a:ln>
            <a:effectLst/>
          </p:spPr>
          <p:txBody>
            <a:bodyPr wrap="none" anchor="ctr"/>
            <a:lstStyle/>
            <a:p>
              <a:endParaRPr lang="en-US"/>
            </a:p>
          </p:txBody>
        </p:sp>
        <p:sp>
          <p:nvSpPr>
            <p:cNvPr id="824343" name="Line 23"/>
            <p:cNvSpPr>
              <a:spLocks noChangeShapeType="1"/>
            </p:cNvSpPr>
            <p:nvPr/>
          </p:nvSpPr>
          <p:spPr bwMode="auto">
            <a:xfrm>
              <a:off x="1723" y="1106"/>
              <a:ext cx="128" cy="0"/>
            </a:xfrm>
            <a:prstGeom prst="line">
              <a:avLst/>
            </a:prstGeom>
            <a:noFill/>
            <a:ln w="9525">
              <a:solidFill>
                <a:schemeClr val="bg1"/>
              </a:solidFill>
              <a:round/>
              <a:headEnd/>
              <a:tailEnd/>
            </a:ln>
            <a:effectLst/>
          </p:spPr>
          <p:txBody>
            <a:bodyPr wrap="none" anchor="ctr"/>
            <a:lstStyle/>
            <a:p>
              <a:endParaRPr lang="en-US"/>
            </a:p>
          </p:txBody>
        </p:sp>
      </p:grpSp>
      <p:grpSp>
        <p:nvGrpSpPr>
          <p:cNvPr id="824344" name="Group 24"/>
          <p:cNvGrpSpPr>
            <a:grpSpLocks/>
          </p:cNvGrpSpPr>
          <p:nvPr/>
        </p:nvGrpSpPr>
        <p:grpSpPr bwMode="auto">
          <a:xfrm>
            <a:off x="1930400" y="3857625"/>
            <a:ext cx="6143625" cy="2495550"/>
            <a:chOff x="962" y="2489"/>
            <a:chExt cx="4085" cy="1719"/>
          </a:xfrm>
        </p:grpSpPr>
        <p:grpSp>
          <p:nvGrpSpPr>
            <p:cNvPr id="824345" name="Group 25"/>
            <p:cNvGrpSpPr>
              <a:grpSpLocks/>
            </p:cNvGrpSpPr>
            <p:nvPr/>
          </p:nvGrpSpPr>
          <p:grpSpPr bwMode="auto">
            <a:xfrm>
              <a:off x="962" y="2710"/>
              <a:ext cx="4085" cy="1498"/>
              <a:chOff x="1279" y="2607"/>
              <a:chExt cx="4085" cy="1498"/>
            </a:xfrm>
          </p:grpSpPr>
          <p:sp>
            <p:nvSpPr>
              <p:cNvPr id="824346" name="Text Box 26"/>
              <p:cNvSpPr txBox="1">
                <a:spLocks noChangeArrowheads="1"/>
              </p:cNvSpPr>
              <p:nvPr/>
            </p:nvSpPr>
            <p:spPr bwMode="auto">
              <a:xfrm>
                <a:off x="1279" y="3663"/>
                <a:ext cx="654" cy="442"/>
              </a:xfrm>
              <a:prstGeom prst="rect">
                <a:avLst/>
              </a:prstGeom>
              <a:noFill/>
              <a:ln w="9525">
                <a:noFill/>
                <a:miter lim="800000"/>
                <a:headEnd/>
                <a:tailEnd/>
              </a:ln>
              <a:effectLst/>
            </p:spPr>
            <p:txBody>
              <a:bodyPr wrap="none">
                <a:spAutoFit/>
              </a:bodyPr>
              <a:lstStyle/>
              <a:p>
                <a:r>
                  <a:rPr lang="en-US">
                    <a:latin typeface="Times" pitchFamily="18" charset="0"/>
                  </a:rPr>
                  <a:t>IMAGE</a:t>
                </a:r>
                <a:endParaRPr lang="en-US">
                  <a:solidFill>
                    <a:schemeClr val="bg1"/>
                  </a:solidFill>
                  <a:latin typeface="Times" pitchFamily="18" charset="0"/>
                </a:endParaRPr>
              </a:p>
              <a:p>
                <a:r>
                  <a:rPr lang="en-US">
                    <a:latin typeface="Times" pitchFamily="18" charset="0"/>
                  </a:rPr>
                  <a:t>PLANE</a:t>
                </a:r>
                <a:endParaRPr lang="en-US">
                  <a:solidFill>
                    <a:schemeClr val="bg2"/>
                  </a:solidFill>
                  <a:latin typeface="Times" pitchFamily="18" charset="0"/>
                </a:endParaRPr>
              </a:p>
            </p:txBody>
          </p:sp>
          <p:sp>
            <p:nvSpPr>
              <p:cNvPr id="824347" name="Text Box 27"/>
              <p:cNvSpPr txBox="1">
                <a:spLocks noChangeArrowheads="1"/>
              </p:cNvSpPr>
              <p:nvPr/>
            </p:nvSpPr>
            <p:spPr bwMode="auto">
              <a:xfrm>
                <a:off x="4760" y="3114"/>
                <a:ext cx="604" cy="442"/>
              </a:xfrm>
              <a:prstGeom prst="rect">
                <a:avLst/>
              </a:prstGeom>
              <a:noFill/>
              <a:ln w="9525">
                <a:noFill/>
                <a:miter lim="800000"/>
                <a:headEnd/>
                <a:tailEnd/>
              </a:ln>
              <a:effectLst/>
            </p:spPr>
            <p:txBody>
              <a:bodyPr wrap="none">
                <a:spAutoFit/>
              </a:bodyPr>
              <a:lstStyle/>
              <a:p>
                <a:r>
                  <a:rPr lang="en-US">
                    <a:latin typeface="Times" pitchFamily="18" charset="0"/>
                  </a:rPr>
                  <a:t>OPTIC</a:t>
                </a:r>
                <a:endParaRPr lang="en-US">
                  <a:solidFill>
                    <a:schemeClr val="bg1"/>
                  </a:solidFill>
                  <a:latin typeface="Times" pitchFamily="18" charset="0"/>
                </a:endParaRPr>
              </a:p>
              <a:p>
                <a:r>
                  <a:rPr lang="en-US">
                    <a:latin typeface="Times" pitchFamily="18" charset="0"/>
                  </a:rPr>
                  <a:t>AXIS</a:t>
                </a:r>
                <a:endParaRPr lang="en-US">
                  <a:solidFill>
                    <a:schemeClr val="bg1"/>
                  </a:solidFill>
                  <a:latin typeface="Times" pitchFamily="18" charset="0"/>
                </a:endParaRPr>
              </a:p>
            </p:txBody>
          </p:sp>
          <p:sp>
            <p:nvSpPr>
              <p:cNvPr id="824348" name="Line 28"/>
              <p:cNvSpPr>
                <a:spLocks noChangeShapeType="1"/>
              </p:cNvSpPr>
              <p:nvPr/>
            </p:nvSpPr>
            <p:spPr bwMode="auto">
              <a:xfrm>
                <a:off x="1602" y="2682"/>
                <a:ext cx="0" cy="986"/>
              </a:xfrm>
              <a:prstGeom prst="line">
                <a:avLst/>
              </a:prstGeom>
              <a:noFill/>
              <a:ln w="38100">
                <a:solidFill>
                  <a:srgbClr val="FFFF66"/>
                </a:solidFill>
                <a:round/>
                <a:headEnd/>
                <a:tailEnd/>
              </a:ln>
              <a:effectLst/>
            </p:spPr>
            <p:txBody>
              <a:bodyPr wrap="none" anchor="ctr"/>
              <a:lstStyle/>
              <a:p>
                <a:endParaRPr lang="en-US"/>
              </a:p>
            </p:txBody>
          </p:sp>
          <p:sp>
            <p:nvSpPr>
              <p:cNvPr id="824349" name="Text Box 29"/>
              <p:cNvSpPr txBox="1">
                <a:spLocks noChangeArrowheads="1"/>
              </p:cNvSpPr>
              <p:nvPr/>
            </p:nvSpPr>
            <p:spPr bwMode="auto">
              <a:xfrm>
                <a:off x="1956" y="3722"/>
                <a:ext cx="519" cy="253"/>
              </a:xfrm>
              <a:prstGeom prst="rect">
                <a:avLst/>
              </a:prstGeom>
              <a:noFill/>
              <a:ln w="9525">
                <a:noFill/>
                <a:miter lim="800000"/>
                <a:headEnd/>
                <a:tailEnd/>
              </a:ln>
              <a:effectLst/>
            </p:spPr>
            <p:txBody>
              <a:bodyPr wrap="none">
                <a:spAutoFit/>
              </a:bodyPr>
              <a:lstStyle/>
              <a:p>
                <a:r>
                  <a:rPr lang="en-US">
                    <a:latin typeface="Times" pitchFamily="18" charset="0"/>
                  </a:rPr>
                  <a:t>LENS</a:t>
                </a:r>
              </a:p>
            </p:txBody>
          </p:sp>
          <p:sp>
            <p:nvSpPr>
              <p:cNvPr id="824350" name="Line 30"/>
              <p:cNvSpPr>
                <a:spLocks noChangeShapeType="1"/>
              </p:cNvSpPr>
              <p:nvPr/>
            </p:nvSpPr>
            <p:spPr bwMode="auto">
              <a:xfrm>
                <a:off x="1611" y="3145"/>
                <a:ext cx="3326" cy="0"/>
              </a:xfrm>
              <a:prstGeom prst="line">
                <a:avLst/>
              </a:prstGeom>
              <a:noFill/>
              <a:ln w="9525" cap="rnd">
                <a:solidFill>
                  <a:schemeClr val="bg1"/>
                </a:solidFill>
                <a:prstDash val="sysDot"/>
                <a:round/>
                <a:headEnd/>
                <a:tailEnd/>
              </a:ln>
              <a:effectLst/>
            </p:spPr>
            <p:txBody>
              <a:bodyPr wrap="none" anchor="ctr"/>
              <a:lstStyle/>
              <a:p>
                <a:endParaRPr lang="en-US"/>
              </a:p>
            </p:txBody>
          </p:sp>
          <p:grpSp>
            <p:nvGrpSpPr>
              <p:cNvPr id="824351" name="Group 31"/>
              <p:cNvGrpSpPr>
                <a:grpSpLocks/>
              </p:cNvGrpSpPr>
              <p:nvPr/>
            </p:nvGrpSpPr>
            <p:grpSpPr bwMode="auto">
              <a:xfrm>
                <a:off x="3576" y="2607"/>
                <a:ext cx="1080" cy="968"/>
                <a:chOff x="3909" y="566"/>
                <a:chExt cx="848" cy="960"/>
              </a:xfrm>
            </p:grpSpPr>
            <p:sp>
              <p:nvSpPr>
                <p:cNvPr id="824352" name="Oval 32"/>
                <p:cNvSpPr>
                  <a:spLocks noChangeArrowheads="1"/>
                </p:cNvSpPr>
                <p:nvPr/>
              </p:nvSpPr>
              <p:spPr bwMode="auto">
                <a:xfrm>
                  <a:off x="4183" y="566"/>
                  <a:ext cx="274" cy="283"/>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824353" name="Line 33"/>
                <p:cNvSpPr>
                  <a:spLocks noChangeShapeType="1"/>
                </p:cNvSpPr>
                <p:nvPr/>
              </p:nvSpPr>
              <p:spPr bwMode="auto">
                <a:xfrm>
                  <a:off x="4329" y="840"/>
                  <a:ext cx="0" cy="437"/>
                </a:xfrm>
                <a:prstGeom prst="line">
                  <a:avLst/>
                </a:prstGeom>
                <a:noFill/>
                <a:ln w="9525">
                  <a:solidFill>
                    <a:srgbClr val="CC0000"/>
                  </a:solidFill>
                  <a:round/>
                  <a:headEnd/>
                  <a:tailEnd/>
                </a:ln>
                <a:effectLst/>
              </p:spPr>
              <p:txBody>
                <a:bodyPr wrap="none" anchor="ctr"/>
                <a:lstStyle/>
                <a:p>
                  <a:endParaRPr lang="en-US"/>
                </a:p>
              </p:txBody>
            </p:sp>
            <p:sp>
              <p:nvSpPr>
                <p:cNvPr id="824354" name="Line 34"/>
                <p:cNvSpPr>
                  <a:spLocks noChangeShapeType="1"/>
                </p:cNvSpPr>
                <p:nvPr/>
              </p:nvSpPr>
              <p:spPr bwMode="auto">
                <a:xfrm flipV="1">
                  <a:off x="4329" y="789"/>
                  <a:ext cx="428" cy="240"/>
                </a:xfrm>
                <a:prstGeom prst="line">
                  <a:avLst/>
                </a:prstGeom>
                <a:noFill/>
                <a:ln w="9525">
                  <a:solidFill>
                    <a:srgbClr val="CC0000"/>
                  </a:solidFill>
                  <a:round/>
                  <a:headEnd/>
                  <a:tailEnd/>
                </a:ln>
                <a:effectLst/>
              </p:spPr>
              <p:txBody>
                <a:bodyPr wrap="none" anchor="ctr"/>
                <a:lstStyle/>
                <a:p>
                  <a:endParaRPr lang="en-US"/>
                </a:p>
              </p:txBody>
            </p:sp>
            <p:sp>
              <p:nvSpPr>
                <p:cNvPr id="824355" name="Line 35"/>
                <p:cNvSpPr>
                  <a:spLocks noChangeShapeType="1"/>
                </p:cNvSpPr>
                <p:nvPr/>
              </p:nvSpPr>
              <p:spPr bwMode="auto">
                <a:xfrm flipH="1" flipV="1">
                  <a:off x="3909" y="797"/>
                  <a:ext cx="420" cy="232"/>
                </a:xfrm>
                <a:prstGeom prst="line">
                  <a:avLst/>
                </a:prstGeom>
                <a:noFill/>
                <a:ln w="9525">
                  <a:solidFill>
                    <a:srgbClr val="CC0000"/>
                  </a:solidFill>
                  <a:round/>
                  <a:headEnd/>
                  <a:tailEnd/>
                </a:ln>
                <a:effectLst/>
              </p:spPr>
              <p:txBody>
                <a:bodyPr wrap="none" anchor="ctr"/>
                <a:lstStyle/>
                <a:p>
                  <a:endParaRPr lang="en-US"/>
                </a:p>
              </p:txBody>
            </p:sp>
            <p:sp>
              <p:nvSpPr>
                <p:cNvPr id="824356" name="Line 36"/>
                <p:cNvSpPr>
                  <a:spLocks noChangeShapeType="1"/>
                </p:cNvSpPr>
                <p:nvPr/>
              </p:nvSpPr>
              <p:spPr bwMode="auto">
                <a:xfrm flipH="1">
                  <a:off x="3909" y="1269"/>
                  <a:ext cx="420" cy="257"/>
                </a:xfrm>
                <a:prstGeom prst="line">
                  <a:avLst/>
                </a:prstGeom>
                <a:noFill/>
                <a:ln w="9525">
                  <a:solidFill>
                    <a:srgbClr val="CC0000"/>
                  </a:solidFill>
                  <a:round/>
                  <a:headEnd/>
                  <a:tailEnd/>
                </a:ln>
                <a:effectLst/>
              </p:spPr>
              <p:txBody>
                <a:bodyPr wrap="none" anchor="ctr"/>
                <a:lstStyle/>
                <a:p>
                  <a:endParaRPr lang="en-US"/>
                </a:p>
              </p:txBody>
            </p:sp>
            <p:sp>
              <p:nvSpPr>
                <p:cNvPr id="824357" name="Line 37"/>
                <p:cNvSpPr>
                  <a:spLocks noChangeShapeType="1"/>
                </p:cNvSpPr>
                <p:nvPr/>
              </p:nvSpPr>
              <p:spPr bwMode="auto">
                <a:xfrm>
                  <a:off x="4329" y="1277"/>
                  <a:ext cx="385" cy="240"/>
                </a:xfrm>
                <a:prstGeom prst="line">
                  <a:avLst/>
                </a:prstGeom>
                <a:noFill/>
                <a:ln w="9525">
                  <a:solidFill>
                    <a:srgbClr val="CC0000"/>
                  </a:solidFill>
                  <a:round/>
                  <a:headEnd/>
                  <a:tailEnd/>
                </a:ln>
                <a:effectLst/>
              </p:spPr>
              <p:txBody>
                <a:bodyPr wrap="none" anchor="ctr"/>
                <a:lstStyle/>
                <a:p>
                  <a:endParaRPr lang="en-US"/>
                </a:p>
              </p:txBody>
            </p:sp>
          </p:grpSp>
          <p:grpSp>
            <p:nvGrpSpPr>
              <p:cNvPr id="824358" name="Group 38"/>
              <p:cNvGrpSpPr>
                <a:grpSpLocks/>
              </p:cNvGrpSpPr>
              <p:nvPr/>
            </p:nvGrpSpPr>
            <p:grpSpPr bwMode="auto">
              <a:xfrm>
                <a:off x="1603" y="2709"/>
                <a:ext cx="2348" cy="575"/>
                <a:chOff x="2203" y="2991"/>
                <a:chExt cx="2348" cy="575"/>
              </a:xfrm>
            </p:grpSpPr>
            <p:sp>
              <p:nvSpPr>
                <p:cNvPr id="824359" name="Line 39"/>
                <p:cNvSpPr>
                  <a:spLocks noChangeShapeType="1"/>
                </p:cNvSpPr>
                <p:nvPr/>
              </p:nvSpPr>
              <p:spPr bwMode="auto">
                <a:xfrm flipH="1">
                  <a:off x="2203" y="2991"/>
                  <a:ext cx="2331" cy="575"/>
                </a:xfrm>
                <a:prstGeom prst="line">
                  <a:avLst/>
                </a:prstGeom>
                <a:noFill/>
                <a:ln w="9525">
                  <a:solidFill>
                    <a:srgbClr val="FF00FF"/>
                  </a:solidFill>
                  <a:round/>
                  <a:headEnd/>
                  <a:tailEnd/>
                </a:ln>
                <a:effectLst/>
              </p:spPr>
              <p:txBody>
                <a:bodyPr wrap="none" anchor="ctr"/>
                <a:lstStyle/>
                <a:p>
                  <a:endParaRPr lang="en-US"/>
                </a:p>
              </p:txBody>
            </p:sp>
            <p:sp>
              <p:nvSpPr>
                <p:cNvPr id="824360" name="Line 40"/>
                <p:cNvSpPr>
                  <a:spLocks noChangeShapeType="1"/>
                </p:cNvSpPr>
                <p:nvPr/>
              </p:nvSpPr>
              <p:spPr bwMode="auto">
                <a:xfrm flipH="1">
                  <a:off x="2786" y="2991"/>
                  <a:ext cx="1765" cy="0"/>
                </a:xfrm>
                <a:prstGeom prst="line">
                  <a:avLst/>
                </a:prstGeom>
                <a:noFill/>
                <a:ln w="9525">
                  <a:solidFill>
                    <a:srgbClr val="FF00FF"/>
                  </a:solidFill>
                  <a:round/>
                  <a:headEnd/>
                  <a:tailEnd/>
                </a:ln>
                <a:effectLst/>
              </p:spPr>
              <p:txBody>
                <a:bodyPr wrap="none" anchor="ctr"/>
                <a:lstStyle/>
                <a:p>
                  <a:endParaRPr lang="en-US"/>
                </a:p>
              </p:txBody>
            </p:sp>
            <p:sp>
              <p:nvSpPr>
                <p:cNvPr id="824361" name="Line 41"/>
                <p:cNvSpPr>
                  <a:spLocks noChangeShapeType="1"/>
                </p:cNvSpPr>
                <p:nvPr/>
              </p:nvSpPr>
              <p:spPr bwMode="auto">
                <a:xfrm flipH="1">
                  <a:off x="2211" y="2991"/>
                  <a:ext cx="575" cy="575"/>
                </a:xfrm>
                <a:prstGeom prst="line">
                  <a:avLst/>
                </a:prstGeom>
                <a:noFill/>
                <a:ln w="9525">
                  <a:solidFill>
                    <a:srgbClr val="FF00FF"/>
                  </a:solidFill>
                  <a:round/>
                  <a:headEnd/>
                  <a:tailEnd/>
                </a:ln>
                <a:effectLst/>
              </p:spPr>
              <p:txBody>
                <a:bodyPr wrap="none" anchor="ctr"/>
                <a:lstStyle/>
                <a:p>
                  <a:endParaRPr lang="en-US"/>
                </a:p>
              </p:txBody>
            </p:sp>
          </p:grpSp>
          <p:sp>
            <p:nvSpPr>
              <p:cNvPr id="824362" name="Oval 42"/>
              <p:cNvSpPr>
                <a:spLocks noChangeArrowheads="1"/>
              </p:cNvSpPr>
              <p:nvPr/>
            </p:nvSpPr>
            <p:spPr bwMode="auto">
              <a:xfrm>
                <a:off x="2108" y="2647"/>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824363" name="Line 43"/>
            <p:cNvSpPr>
              <a:spLocks noChangeShapeType="1"/>
            </p:cNvSpPr>
            <p:nvPr/>
          </p:nvSpPr>
          <p:spPr bwMode="auto">
            <a:xfrm>
              <a:off x="1860" y="2554"/>
              <a:ext cx="0" cy="129"/>
            </a:xfrm>
            <a:prstGeom prst="line">
              <a:avLst/>
            </a:prstGeom>
            <a:noFill/>
            <a:ln w="9525">
              <a:solidFill>
                <a:schemeClr val="bg1"/>
              </a:solidFill>
              <a:round/>
              <a:headEnd/>
              <a:tailEnd/>
            </a:ln>
            <a:effectLst/>
          </p:spPr>
          <p:txBody>
            <a:bodyPr wrap="none" anchor="ctr"/>
            <a:lstStyle/>
            <a:p>
              <a:endParaRPr lang="en-US"/>
            </a:p>
          </p:txBody>
        </p:sp>
        <p:sp>
          <p:nvSpPr>
            <p:cNvPr id="824364" name="Line 44"/>
            <p:cNvSpPr>
              <a:spLocks noChangeShapeType="1"/>
            </p:cNvSpPr>
            <p:nvPr/>
          </p:nvSpPr>
          <p:spPr bwMode="auto">
            <a:xfrm>
              <a:off x="1279" y="2564"/>
              <a:ext cx="0" cy="129"/>
            </a:xfrm>
            <a:prstGeom prst="line">
              <a:avLst/>
            </a:prstGeom>
            <a:noFill/>
            <a:ln w="9525">
              <a:solidFill>
                <a:schemeClr val="bg1"/>
              </a:solidFill>
              <a:round/>
              <a:headEnd/>
              <a:tailEnd/>
            </a:ln>
            <a:effectLst/>
          </p:spPr>
          <p:txBody>
            <a:bodyPr wrap="none" anchor="ctr"/>
            <a:lstStyle/>
            <a:p>
              <a:endParaRPr lang="en-US"/>
            </a:p>
          </p:txBody>
        </p:sp>
        <p:sp>
          <p:nvSpPr>
            <p:cNvPr id="824365" name="Line 45"/>
            <p:cNvSpPr>
              <a:spLocks noChangeShapeType="1"/>
            </p:cNvSpPr>
            <p:nvPr/>
          </p:nvSpPr>
          <p:spPr bwMode="auto">
            <a:xfrm>
              <a:off x="3773" y="2539"/>
              <a:ext cx="0" cy="129"/>
            </a:xfrm>
            <a:prstGeom prst="line">
              <a:avLst/>
            </a:prstGeom>
            <a:noFill/>
            <a:ln w="9525">
              <a:solidFill>
                <a:schemeClr val="bg1"/>
              </a:solidFill>
              <a:round/>
              <a:headEnd/>
              <a:tailEnd/>
            </a:ln>
            <a:effectLst/>
          </p:spPr>
          <p:txBody>
            <a:bodyPr wrap="none" anchor="ctr"/>
            <a:lstStyle/>
            <a:p>
              <a:endParaRPr lang="en-US"/>
            </a:p>
          </p:txBody>
        </p:sp>
        <p:sp>
          <p:nvSpPr>
            <p:cNvPr id="824366" name="Text Box 46"/>
            <p:cNvSpPr txBox="1">
              <a:spLocks noChangeArrowheads="1"/>
            </p:cNvSpPr>
            <p:nvPr/>
          </p:nvSpPr>
          <p:spPr bwMode="auto">
            <a:xfrm>
              <a:off x="1486" y="2498"/>
              <a:ext cx="164" cy="252"/>
            </a:xfrm>
            <a:prstGeom prst="rect">
              <a:avLst/>
            </a:prstGeom>
            <a:noFill/>
            <a:ln w="9525">
              <a:noFill/>
              <a:miter lim="800000"/>
              <a:headEnd/>
              <a:tailEnd/>
            </a:ln>
            <a:effectLst/>
          </p:spPr>
          <p:txBody>
            <a:bodyPr wrap="none">
              <a:spAutoFit/>
            </a:bodyPr>
            <a:lstStyle/>
            <a:p>
              <a:r>
                <a:rPr lang="en-US">
                  <a:solidFill>
                    <a:schemeClr val="bg1"/>
                  </a:solidFill>
                  <a:latin typeface="Times" pitchFamily="18" charset="0"/>
                </a:rPr>
                <a:t>i</a:t>
              </a:r>
            </a:p>
          </p:txBody>
        </p:sp>
        <p:sp>
          <p:nvSpPr>
            <p:cNvPr id="824367" name="Text Box 47"/>
            <p:cNvSpPr txBox="1">
              <a:spLocks noChangeArrowheads="1"/>
            </p:cNvSpPr>
            <p:nvPr/>
          </p:nvSpPr>
          <p:spPr bwMode="auto">
            <a:xfrm>
              <a:off x="2762" y="2489"/>
              <a:ext cx="198" cy="253"/>
            </a:xfrm>
            <a:prstGeom prst="rect">
              <a:avLst/>
            </a:prstGeom>
            <a:noFill/>
            <a:ln w="9525">
              <a:noFill/>
              <a:miter lim="800000"/>
              <a:headEnd/>
              <a:tailEnd/>
            </a:ln>
            <a:effectLst/>
          </p:spPr>
          <p:txBody>
            <a:bodyPr wrap="none">
              <a:spAutoFit/>
            </a:bodyPr>
            <a:lstStyle/>
            <a:p>
              <a:r>
                <a:rPr lang="en-US">
                  <a:solidFill>
                    <a:schemeClr val="bg1"/>
                  </a:solidFill>
                  <a:latin typeface="Times" pitchFamily="18" charset="0"/>
                </a:rPr>
                <a:t>o</a:t>
              </a:r>
              <a:endParaRPr lang="en-US">
                <a:latin typeface="Times" pitchFamily="18" charset="0"/>
              </a:endParaRPr>
            </a:p>
          </p:txBody>
        </p:sp>
        <p:sp>
          <p:nvSpPr>
            <p:cNvPr id="824368" name="Line 48"/>
            <p:cNvSpPr>
              <a:spLocks noChangeShapeType="1"/>
            </p:cNvSpPr>
            <p:nvPr/>
          </p:nvSpPr>
          <p:spPr bwMode="auto">
            <a:xfrm>
              <a:off x="1294" y="2623"/>
              <a:ext cx="223" cy="0"/>
            </a:xfrm>
            <a:prstGeom prst="line">
              <a:avLst/>
            </a:prstGeom>
            <a:noFill/>
            <a:ln w="9525">
              <a:solidFill>
                <a:schemeClr val="bg1"/>
              </a:solidFill>
              <a:round/>
              <a:headEnd/>
              <a:tailEnd/>
            </a:ln>
            <a:effectLst/>
          </p:spPr>
          <p:txBody>
            <a:bodyPr wrap="none" anchor="ctr"/>
            <a:lstStyle/>
            <a:p>
              <a:endParaRPr lang="en-US"/>
            </a:p>
          </p:txBody>
        </p:sp>
        <p:sp>
          <p:nvSpPr>
            <p:cNvPr id="824369" name="Line 49"/>
            <p:cNvSpPr>
              <a:spLocks noChangeShapeType="1"/>
            </p:cNvSpPr>
            <p:nvPr/>
          </p:nvSpPr>
          <p:spPr bwMode="auto">
            <a:xfrm>
              <a:off x="1620" y="2623"/>
              <a:ext cx="214" cy="0"/>
            </a:xfrm>
            <a:prstGeom prst="line">
              <a:avLst/>
            </a:prstGeom>
            <a:noFill/>
            <a:ln w="9525">
              <a:solidFill>
                <a:schemeClr val="bg1"/>
              </a:solidFill>
              <a:round/>
              <a:headEnd/>
              <a:tailEnd/>
            </a:ln>
            <a:effectLst/>
          </p:spPr>
          <p:txBody>
            <a:bodyPr wrap="none" anchor="ctr"/>
            <a:lstStyle/>
            <a:p>
              <a:endParaRPr lang="en-US"/>
            </a:p>
          </p:txBody>
        </p:sp>
        <p:sp>
          <p:nvSpPr>
            <p:cNvPr id="824370" name="Line 50"/>
            <p:cNvSpPr>
              <a:spLocks noChangeShapeType="1"/>
            </p:cNvSpPr>
            <p:nvPr/>
          </p:nvSpPr>
          <p:spPr bwMode="auto">
            <a:xfrm>
              <a:off x="1894" y="2623"/>
              <a:ext cx="866" cy="0"/>
            </a:xfrm>
            <a:prstGeom prst="line">
              <a:avLst/>
            </a:prstGeom>
            <a:noFill/>
            <a:ln w="9525">
              <a:solidFill>
                <a:schemeClr val="bg1"/>
              </a:solidFill>
              <a:round/>
              <a:headEnd/>
              <a:tailEnd/>
            </a:ln>
            <a:effectLst/>
          </p:spPr>
          <p:txBody>
            <a:bodyPr wrap="none" anchor="ctr"/>
            <a:lstStyle/>
            <a:p>
              <a:endParaRPr lang="en-US"/>
            </a:p>
          </p:txBody>
        </p:sp>
        <p:sp>
          <p:nvSpPr>
            <p:cNvPr id="824371" name="Line 51"/>
            <p:cNvSpPr>
              <a:spLocks noChangeShapeType="1"/>
            </p:cNvSpPr>
            <p:nvPr/>
          </p:nvSpPr>
          <p:spPr bwMode="auto">
            <a:xfrm>
              <a:off x="2957" y="2623"/>
              <a:ext cx="780" cy="0"/>
            </a:xfrm>
            <a:prstGeom prst="line">
              <a:avLst/>
            </a:prstGeom>
            <a:noFill/>
            <a:ln w="9525">
              <a:solidFill>
                <a:schemeClr val="bg1"/>
              </a:solidFill>
              <a:round/>
              <a:headEnd/>
              <a:tailEnd/>
            </a:ln>
            <a:effectLst/>
          </p:spPr>
          <p:txBody>
            <a:bodyPr wrap="none" anchor="ctr"/>
            <a:lstStyle/>
            <a:p>
              <a:endParaRPr lang="en-US"/>
            </a:p>
          </p:txBody>
        </p:sp>
      </p:grpSp>
      <p:grpSp>
        <p:nvGrpSpPr>
          <p:cNvPr id="824372" name="Group 52"/>
          <p:cNvGrpSpPr>
            <a:grpSpLocks/>
          </p:cNvGrpSpPr>
          <p:nvPr/>
        </p:nvGrpSpPr>
        <p:grpSpPr bwMode="auto">
          <a:xfrm>
            <a:off x="4765675" y="6140450"/>
            <a:ext cx="4110038" cy="641350"/>
            <a:chOff x="3002" y="3629"/>
            <a:chExt cx="2589" cy="404"/>
          </a:xfrm>
        </p:grpSpPr>
        <p:grpSp>
          <p:nvGrpSpPr>
            <p:cNvPr id="824373" name="Group 53"/>
            <p:cNvGrpSpPr>
              <a:grpSpLocks/>
            </p:cNvGrpSpPr>
            <p:nvPr/>
          </p:nvGrpSpPr>
          <p:grpSpPr bwMode="auto">
            <a:xfrm>
              <a:off x="3002" y="3629"/>
              <a:ext cx="1212" cy="404"/>
              <a:chOff x="3002" y="3629"/>
              <a:chExt cx="1212" cy="404"/>
            </a:xfrm>
          </p:grpSpPr>
          <p:sp>
            <p:nvSpPr>
              <p:cNvPr id="824374" name="Text Box 54"/>
              <p:cNvSpPr txBox="1">
                <a:spLocks noChangeArrowheads="1"/>
              </p:cNvSpPr>
              <p:nvPr/>
            </p:nvSpPr>
            <p:spPr bwMode="auto">
              <a:xfrm>
                <a:off x="3002" y="3629"/>
                <a:ext cx="1212" cy="404"/>
              </a:xfrm>
              <a:prstGeom prst="rect">
                <a:avLst/>
              </a:prstGeom>
              <a:noFill/>
              <a:ln w="9525">
                <a:noFill/>
                <a:miter lim="800000"/>
                <a:headEnd/>
                <a:tailEnd/>
              </a:ln>
              <a:effectLst/>
            </p:spPr>
            <p:txBody>
              <a:bodyPr wrap="none">
                <a:spAutoFit/>
              </a:bodyPr>
              <a:lstStyle/>
              <a:p>
                <a:r>
                  <a:rPr lang="en-US">
                    <a:latin typeface="Times" pitchFamily="18" charset="0"/>
                  </a:rPr>
                  <a:t>1             1           1</a:t>
                </a:r>
              </a:p>
              <a:p>
                <a:r>
                  <a:rPr lang="en-US">
                    <a:latin typeface="Times" pitchFamily="18" charset="0"/>
                  </a:rPr>
                  <a:t>f              i            o</a:t>
                </a:r>
              </a:p>
            </p:txBody>
          </p:sp>
          <p:sp>
            <p:nvSpPr>
              <p:cNvPr id="824375" name="Line 55"/>
              <p:cNvSpPr>
                <a:spLocks noChangeShapeType="1"/>
              </p:cNvSpPr>
              <p:nvPr/>
            </p:nvSpPr>
            <p:spPr bwMode="auto">
              <a:xfrm>
                <a:off x="3026" y="3831"/>
                <a:ext cx="137" cy="0"/>
              </a:xfrm>
              <a:prstGeom prst="line">
                <a:avLst/>
              </a:prstGeom>
              <a:noFill/>
              <a:ln w="9525">
                <a:solidFill>
                  <a:schemeClr val="bg1"/>
                </a:solidFill>
                <a:round/>
                <a:headEnd/>
                <a:tailEnd/>
              </a:ln>
              <a:effectLst/>
            </p:spPr>
            <p:txBody>
              <a:bodyPr wrap="none" anchor="ctr"/>
              <a:lstStyle/>
              <a:p>
                <a:endParaRPr lang="en-US"/>
              </a:p>
            </p:txBody>
          </p:sp>
          <p:sp>
            <p:nvSpPr>
              <p:cNvPr id="824376" name="Line 56"/>
              <p:cNvSpPr>
                <a:spLocks noChangeShapeType="1"/>
              </p:cNvSpPr>
              <p:nvPr/>
            </p:nvSpPr>
            <p:spPr bwMode="auto">
              <a:xfrm>
                <a:off x="3557" y="3831"/>
                <a:ext cx="154" cy="0"/>
              </a:xfrm>
              <a:prstGeom prst="line">
                <a:avLst/>
              </a:prstGeom>
              <a:noFill/>
              <a:ln w="9525">
                <a:solidFill>
                  <a:schemeClr val="bg1"/>
                </a:solidFill>
                <a:round/>
                <a:headEnd/>
                <a:tailEnd/>
              </a:ln>
              <a:effectLst/>
            </p:spPr>
            <p:txBody>
              <a:bodyPr wrap="none" anchor="ctr"/>
              <a:lstStyle/>
              <a:p>
                <a:endParaRPr lang="en-US"/>
              </a:p>
            </p:txBody>
          </p:sp>
          <p:sp>
            <p:nvSpPr>
              <p:cNvPr id="824377" name="Line 57"/>
              <p:cNvSpPr>
                <a:spLocks noChangeShapeType="1"/>
              </p:cNvSpPr>
              <p:nvPr/>
            </p:nvSpPr>
            <p:spPr bwMode="auto">
              <a:xfrm>
                <a:off x="4020" y="3831"/>
                <a:ext cx="171" cy="0"/>
              </a:xfrm>
              <a:prstGeom prst="line">
                <a:avLst/>
              </a:prstGeom>
              <a:noFill/>
              <a:ln w="9525">
                <a:solidFill>
                  <a:schemeClr val="bg1"/>
                </a:solidFill>
                <a:round/>
                <a:headEnd/>
                <a:tailEnd/>
              </a:ln>
              <a:effectLst/>
            </p:spPr>
            <p:txBody>
              <a:bodyPr wrap="none" anchor="ctr"/>
              <a:lstStyle/>
              <a:p>
                <a:endParaRPr lang="en-US"/>
              </a:p>
            </p:txBody>
          </p:sp>
          <p:sp>
            <p:nvSpPr>
              <p:cNvPr id="824378" name="Text Box 58"/>
              <p:cNvSpPr txBox="1">
                <a:spLocks noChangeArrowheads="1"/>
              </p:cNvSpPr>
              <p:nvPr/>
            </p:nvSpPr>
            <p:spPr bwMode="auto">
              <a:xfrm>
                <a:off x="3276" y="3698"/>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sp>
            <p:nvSpPr>
              <p:cNvPr id="824379" name="Text Box 59"/>
              <p:cNvSpPr txBox="1">
                <a:spLocks noChangeArrowheads="1"/>
              </p:cNvSpPr>
              <p:nvPr/>
            </p:nvSpPr>
            <p:spPr bwMode="auto">
              <a:xfrm>
                <a:off x="3808" y="3706"/>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grpSp>
        <p:sp>
          <p:nvSpPr>
            <p:cNvPr id="824380" name="Text Box 60"/>
            <p:cNvSpPr txBox="1">
              <a:spLocks noChangeArrowheads="1"/>
            </p:cNvSpPr>
            <p:nvPr/>
          </p:nvSpPr>
          <p:spPr bwMode="auto">
            <a:xfrm>
              <a:off x="4219" y="3664"/>
              <a:ext cx="1372" cy="231"/>
            </a:xfrm>
            <a:prstGeom prst="rect">
              <a:avLst/>
            </a:prstGeom>
            <a:noFill/>
            <a:ln w="9525">
              <a:noFill/>
              <a:miter lim="800000"/>
              <a:headEnd/>
              <a:tailEnd/>
            </a:ln>
            <a:effectLst/>
          </p:spPr>
          <p:txBody>
            <a:bodyPr wrap="none">
              <a:spAutoFit/>
            </a:bodyPr>
            <a:lstStyle/>
            <a:p>
              <a:r>
                <a:rPr lang="en-US">
                  <a:latin typeface="Times" pitchFamily="18" charset="0"/>
                </a:rPr>
                <a:t>‘THIN LENS LAW’</a:t>
              </a:r>
            </a:p>
          </p:txBody>
        </p:sp>
      </p:grpSp>
      <p:sp>
        <p:nvSpPr>
          <p:cNvPr id="824381" name="Rectangle 61"/>
          <p:cNvSpPr>
            <a:spLocks noGrp="1" noChangeArrowheads="1"/>
          </p:cNvSpPr>
          <p:nvPr>
            <p:ph type="title"/>
          </p:nvPr>
        </p:nvSpPr>
        <p:spPr/>
        <p:txBody>
          <a:bodyPr/>
          <a:lstStyle/>
          <a:p>
            <a:r>
              <a:rPr lang="en-US"/>
              <a:t>Thin Lens Model</a:t>
            </a:r>
          </a:p>
        </p:txBody>
      </p:sp>
      <p:sp>
        <p:nvSpPr>
          <p:cNvPr id="824382" name="Rectangle 62"/>
          <p:cNvSpPr>
            <a:spLocks noGrp="1" noChangeArrowheads="1"/>
          </p:cNvSpPr>
          <p:nvPr>
            <p:ph type="body" idx="1"/>
          </p:nvPr>
        </p:nvSpPr>
        <p:spPr>
          <a:xfrm>
            <a:off x="381000" y="1130300"/>
            <a:ext cx="8534400" cy="2362200"/>
          </a:xfrm>
        </p:spPr>
        <p:txBody>
          <a:bodyPr/>
          <a:lstStyle/>
          <a:p>
            <a:r>
              <a:rPr lang="en-US">
                <a:latin typeface="Helvetica" pitchFamily="34" charset="0"/>
              </a:rPr>
              <a:t>Rays entering parallel on one side converge at focal point.</a:t>
            </a:r>
          </a:p>
          <a:p>
            <a:r>
              <a:rPr lang="en-US">
                <a:latin typeface="Helvetica" pitchFamily="34" charset="0"/>
              </a:rPr>
              <a:t>Rays diverging from the focal point become parallel.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4344"/>
                                        </p:tgtEl>
                                        <p:attrNameLst>
                                          <p:attrName>style.visibility</p:attrName>
                                        </p:attrNameLst>
                                      </p:cBhvr>
                                      <p:to>
                                        <p:strVal val="visible"/>
                                      </p:to>
                                    </p:set>
                                    <p:animEffect transition="in" filter="blinds(horizontal)">
                                      <p:cBhvr>
                                        <p:cTn id="7" dur="500"/>
                                        <p:tgtEl>
                                          <p:spTgt spid="824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4372"/>
                                        </p:tgtEl>
                                        <p:attrNameLst>
                                          <p:attrName>style.visibility</p:attrName>
                                        </p:attrNameLst>
                                      </p:cBhvr>
                                      <p:to>
                                        <p:strVal val="visible"/>
                                      </p:to>
                                    </p:set>
                                    <p:animEffect transition="in" filter="blinds(horizontal)">
                                      <p:cBhvr>
                                        <p:cTn id="12" dur="500"/>
                                        <p:tgtEl>
                                          <p:spTgt spid="82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629275" y="285750"/>
            <a:ext cx="3438525" cy="609600"/>
          </a:xfrm>
        </p:spPr>
        <p:txBody>
          <a:bodyPr/>
          <a:lstStyle/>
          <a:p>
            <a:r>
              <a:rPr lang="en-US"/>
              <a:t>Coordinate System</a:t>
            </a:r>
          </a:p>
        </p:txBody>
      </p:sp>
      <p:sp>
        <p:nvSpPr>
          <p:cNvPr id="678915" name="Rectangle 3"/>
          <p:cNvSpPr>
            <a:spLocks noGrp="1" noChangeArrowheads="1"/>
          </p:cNvSpPr>
          <p:nvPr>
            <p:ph type="body" idx="1"/>
          </p:nvPr>
        </p:nvSpPr>
        <p:spPr>
          <a:xfrm>
            <a:off x="381000" y="1219200"/>
            <a:ext cx="8267700" cy="1828800"/>
          </a:xfrm>
        </p:spPr>
        <p:txBody>
          <a:bodyPr/>
          <a:lstStyle/>
          <a:p>
            <a:r>
              <a:rPr lang="en-US" sz="2200"/>
              <a:t>Simplified Case:</a:t>
            </a:r>
            <a:endParaRPr lang="en-US"/>
          </a:p>
          <a:p>
            <a:pPr lvl="1"/>
            <a:r>
              <a:rPr lang="en-US" sz="2000"/>
              <a:t>Origin of world and image coordinate systems coincide</a:t>
            </a:r>
          </a:p>
          <a:p>
            <a:pPr lvl="1"/>
            <a:r>
              <a:rPr lang="en-US" sz="2000"/>
              <a:t>Y-axis aligned with y-axis</a:t>
            </a:r>
          </a:p>
          <a:p>
            <a:pPr lvl="1"/>
            <a:r>
              <a:rPr lang="en-US" sz="2000"/>
              <a:t>X-axis aligned with x-axis</a:t>
            </a:r>
          </a:p>
          <a:p>
            <a:pPr lvl="1"/>
            <a:r>
              <a:rPr lang="en-US" sz="2000"/>
              <a:t>Z-axis along the central projection ray</a:t>
            </a:r>
            <a:endParaRPr lang="en-US"/>
          </a:p>
        </p:txBody>
      </p:sp>
      <p:pic>
        <p:nvPicPr>
          <p:cNvPr id="678918" name="Picture 6"/>
          <p:cNvPicPr>
            <a:picLocks noChangeAspect="1" noChangeArrowheads="1"/>
          </p:cNvPicPr>
          <p:nvPr/>
        </p:nvPicPr>
        <p:blipFill>
          <a:blip r:embed="rId3" cstate="print"/>
          <a:srcRect/>
          <a:stretch>
            <a:fillRect/>
          </a:stretch>
        </p:blipFill>
        <p:spPr bwMode="auto">
          <a:xfrm>
            <a:off x="2286000" y="2286000"/>
            <a:ext cx="6629400" cy="4406900"/>
          </a:xfrm>
          <a:prstGeom prst="rect">
            <a:avLst/>
          </a:prstGeom>
          <a:noFill/>
          <a:ln w="12700">
            <a:noFill/>
            <a:miter lim="800000"/>
            <a:headEnd type="none" w="sm" len="sm"/>
            <a:tailEnd type="none" w="sm" len="sm"/>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81600" y="285750"/>
            <a:ext cx="3895725" cy="609600"/>
          </a:xfrm>
        </p:spPr>
        <p:txBody>
          <a:bodyPr/>
          <a:lstStyle/>
          <a:p>
            <a:r>
              <a:rPr lang="en-US"/>
              <a:t>Acknowledgements</a:t>
            </a:r>
          </a:p>
        </p:txBody>
      </p:sp>
      <p:sp>
        <p:nvSpPr>
          <p:cNvPr id="826371" name="Rectangle 3"/>
          <p:cNvSpPr>
            <a:spLocks noGrp="1" noChangeArrowheads="1"/>
          </p:cNvSpPr>
          <p:nvPr>
            <p:ph type="body" idx="1"/>
          </p:nvPr>
        </p:nvSpPr>
        <p:spPr>
          <a:xfrm>
            <a:off x="990600" y="2133600"/>
            <a:ext cx="7391400" cy="1981200"/>
          </a:xfrm>
          <a:noFill/>
          <a:ln/>
        </p:spPr>
        <p:txBody>
          <a:bodyPr/>
          <a:lstStyle/>
          <a:p>
            <a:pPr>
              <a:buFont typeface="Zapf Dingbats" charset="2"/>
              <a:buNone/>
            </a:pPr>
            <a:r>
              <a:rPr lang="en-US">
                <a:solidFill>
                  <a:srgbClr val="DDDDDD"/>
                </a:solidFill>
              </a:rPr>
              <a:t>The slides in this lecture were kindly provided by</a:t>
            </a:r>
          </a:p>
          <a:p>
            <a:pPr>
              <a:buFont typeface="Zapf Dingbats" charset="2"/>
              <a:buNone/>
            </a:pPr>
            <a:r>
              <a:rPr lang="en-US">
                <a:solidFill>
                  <a:srgbClr val="DDDDDD"/>
                </a:solidFill>
              </a:rPr>
              <a:t> </a:t>
            </a:r>
          </a:p>
          <a:p>
            <a:pPr>
              <a:buFont typeface="Zapf Dingbats" charset="2"/>
              <a:buNone/>
            </a:pPr>
            <a:r>
              <a:rPr lang="en-US">
                <a:solidFill>
                  <a:srgbClr val="DDDDDD"/>
                </a:solidFill>
              </a:rPr>
              <a:t>	Professor Allen Hanson</a:t>
            </a:r>
          </a:p>
          <a:p>
            <a:pPr>
              <a:buFont typeface="Zapf Dingbats" charset="2"/>
              <a:buNone/>
            </a:pPr>
            <a:r>
              <a:rPr lang="en-US">
                <a:solidFill>
                  <a:srgbClr val="DDDDDD"/>
                </a:solidFill>
              </a:rPr>
              <a:t>	University of Massachusetts at Amherst</a:t>
            </a:r>
            <a:endParaRPr lang="en-US" sz="2000">
              <a:solidFill>
                <a:srgbClr val="DDDDD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coordinates of P.</a:t>
            </a:r>
          </a:p>
        </p:txBody>
      </p:sp>
      <p:sp>
        <p:nvSpPr>
          <p:cNvPr id="679942" name="Rectangle 6"/>
          <p:cNvSpPr>
            <a:spLocks noChangeArrowheads="1"/>
          </p:cNvSpPr>
          <p:nvPr/>
        </p:nvSpPr>
        <p:spPr bwMode="auto">
          <a:xfrm>
            <a:off x="381000" y="5867400"/>
            <a:ext cx="60198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Look at projections in x-z and y-z planes</a:t>
            </a:r>
          </a:p>
        </p:txBody>
      </p:sp>
      <p:pic>
        <p:nvPicPr>
          <p:cNvPr id="679943" name="Picture 7"/>
          <p:cNvPicPr>
            <a:picLocks noChangeAspect="1" noChangeArrowheads="1"/>
          </p:cNvPicPr>
          <p:nvPr/>
        </p:nvPicPr>
        <p:blipFill>
          <a:blip r:embed="rId3" cstate="print"/>
          <a:srcRect/>
          <a:stretch>
            <a:fillRect/>
          </a:stretch>
        </p:blipFill>
        <p:spPr bwMode="auto">
          <a:xfrm>
            <a:off x="1295400" y="2667000"/>
            <a:ext cx="6515100" cy="2552700"/>
          </a:xfrm>
          <a:prstGeom prst="rect">
            <a:avLst/>
          </a:prstGeom>
          <a:noFill/>
          <a:ln w="12700">
            <a:noFill/>
            <a:miter lim="800000"/>
            <a:headEnd type="none" w="sm" len="sm"/>
            <a:tailEnd type="none" w="sm" len="sm"/>
          </a:ln>
          <a:effectLst/>
        </p:spPr>
      </p:pic>
      <p:sp>
        <p:nvSpPr>
          <p:cNvPr id="679944" name="Line 8"/>
          <p:cNvSpPr>
            <a:spLocks noChangeShapeType="1"/>
          </p:cNvSpPr>
          <p:nvPr/>
        </p:nvSpPr>
        <p:spPr bwMode="auto">
          <a:xfrm>
            <a:off x="2501900" y="3340100"/>
            <a:ext cx="546100" cy="39370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86" name="Rectangle 26"/>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sp>
        <p:nvSpPr>
          <p:cNvPr id="680962" name="Rectangle 2"/>
          <p:cNvSpPr>
            <a:spLocks noGrp="1" noChangeArrowheads="1"/>
          </p:cNvSpPr>
          <p:nvPr>
            <p:ph type="title"/>
          </p:nvPr>
        </p:nvSpPr>
        <p:spPr>
          <a:xfrm>
            <a:off x="6467475" y="285750"/>
            <a:ext cx="2600325" cy="609600"/>
          </a:xfrm>
        </p:spPr>
        <p:txBody>
          <a:bodyPr/>
          <a:lstStyle/>
          <a:p>
            <a:r>
              <a:rPr lang="en-US"/>
              <a:t>X-Z Projection</a:t>
            </a:r>
          </a:p>
        </p:txBody>
      </p:sp>
      <p:sp>
        <p:nvSpPr>
          <p:cNvPr id="680963" name="Rectangle 3"/>
          <p:cNvSpPr>
            <a:spLocks noGrp="1" noChangeArrowheads="1"/>
          </p:cNvSpPr>
          <p:nvPr>
            <p:ph type="body" idx="1"/>
          </p:nvPr>
        </p:nvSpPr>
        <p:spPr>
          <a:xfrm>
            <a:off x="381000" y="4572000"/>
            <a:ext cx="7848600" cy="533400"/>
          </a:xfrm>
        </p:spPr>
        <p:txBody>
          <a:bodyPr/>
          <a:lstStyle/>
          <a:p>
            <a:r>
              <a:rPr lang="en-US"/>
              <a:t>By similar triangles:</a:t>
            </a:r>
          </a:p>
        </p:txBody>
      </p:sp>
      <p:pic>
        <p:nvPicPr>
          <p:cNvPr id="680964" name="Picture 4"/>
          <p:cNvPicPr>
            <a:picLocks noChangeAspect="1" noChangeArrowheads="1"/>
          </p:cNvPicPr>
          <p:nvPr/>
        </p:nvPicPr>
        <p:blipFill>
          <a:blip r:embed="rId3" cstate="print"/>
          <a:srcRect/>
          <a:stretch>
            <a:fillRect/>
          </a:stretch>
        </p:blipFill>
        <p:spPr bwMode="auto">
          <a:xfrm>
            <a:off x="1371600" y="1447800"/>
            <a:ext cx="6756400" cy="2209800"/>
          </a:xfrm>
          <a:prstGeom prst="rect">
            <a:avLst/>
          </a:prstGeom>
          <a:noFill/>
          <a:ln w="12700">
            <a:noFill/>
            <a:miter lim="800000"/>
            <a:headEnd type="none" w="sm" len="sm"/>
            <a:tailEnd type="none" w="sm" len="sm"/>
          </a:ln>
          <a:effectLst/>
        </p:spPr>
      </p:pic>
      <p:grpSp>
        <p:nvGrpSpPr>
          <p:cNvPr id="680974" name="Group 14"/>
          <p:cNvGrpSpPr>
            <a:grpSpLocks/>
          </p:cNvGrpSpPr>
          <p:nvPr/>
        </p:nvGrpSpPr>
        <p:grpSpPr bwMode="auto">
          <a:xfrm>
            <a:off x="3657600" y="4457700"/>
            <a:ext cx="1289050" cy="723900"/>
            <a:chOff x="2804" y="2863"/>
            <a:chExt cx="812" cy="456"/>
          </a:xfrm>
        </p:grpSpPr>
        <p:sp>
          <p:nvSpPr>
            <p:cNvPr id="680967" name="Text Box 7"/>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0973" name="Group 13"/>
            <p:cNvGrpSpPr>
              <a:grpSpLocks/>
            </p:cNvGrpSpPr>
            <p:nvPr/>
          </p:nvGrpSpPr>
          <p:grpSpPr bwMode="auto">
            <a:xfrm>
              <a:off x="2804" y="2871"/>
              <a:ext cx="196" cy="448"/>
              <a:chOff x="2726" y="2855"/>
              <a:chExt cx="196" cy="448"/>
            </a:xfrm>
          </p:grpSpPr>
          <p:sp>
            <p:nvSpPr>
              <p:cNvPr id="680965" name="Text Box 5"/>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6" name="Text Box 6"/>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0970"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0972" name="Group 12"/>
            <p:cNvGrpSpPr>
              <a:grpSpLocks/>
            </p:cNvGrpSpPr>
            <p:nvPr/>
          </p:nvGrpSpPr>
          <p:grpSpPr bwMode="auto">
            <a:xfrm>
              <a:off x="3280" y="2863"/>
              <a:ext cx="336" cy="448"/>
              <a:chOff x="3448" y="2855"/>
              <a:chExt cx="336" cy="448"/>
            </a:xfrm>
          </p:grpSpPr>
          <p:sp>
            <p:nvSpPr>
              <p:cNvPr id="680968" name="Text Box 8"/>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9" name="Text Box 9"/>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71" name="Line 11"/>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grpSp>
        <p:nvGrpSpPr>
          <p:cNvPr id="680985" name="Group 25"/>
          <p:cNvGrpSpPr>
            <a:grpSpLocks/>
          </p:cNvGrpSpPr>
          <p:nvPr/>
        </p:nvGrpSpPr>
        <p:grpSpPr bwMode="auto">
          <a:xfrm>
            <a:off x="3886200" y="5664200"/>
            <a:ext cx="1174750" cy="711200"/>
            <a:chOff x="3720" y="3408"/>
            <a:chExt cx="740" cy="448"/>
          </a:xfrm>
        </p:grpSpPr>
        <p:sp>
          <p:nvSpPr>
            <p:cNvPr id="680976" name="Text Box 1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0978"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82" name="Text Box 22"/>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0983" name="Text Box 23"/>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84" name="Line 24"/>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400800" y="285750"/>
            <a:ext cx="2667000" cy="609600"/>
          </a:xfrm>
        </p:spPr>
        <p:txBody>
          <a:bodyPr/>
          <a:lstStyle/>
          <a:p>
            <a:r>
              <a:rPr lang="en-US"/>
              <a:t>Y-Z Projection</a:t>
            </a:r>
          </a:p>
        </p:txBody>
      </p:sp>
      <p:sp>
        <p:nvSpPr>
          <p:cNvPr id="681987" name="Rectangle 3"/>
          <p:cNvSpPr>
            <a:spLocks noGrp="1" noChangeArrowheads="1"/>
          </p:cNvSpPr>
          <p:nvPr>
            <p:ph type="body" idx="1"/>
          </p:nvPr>
        </p:nvSpPr>
        <p:spPr>
          <a:xfrm>
            <a:off x="304800" y="4572000"/>
            <a:ext cx="7848600" cy="457200"/>
          </a:xfrm>
        </p:spPr>
        <p:txBody>
          <a:bodyPr/>
          <a:lstStyle/>
          <a:p>
            <a:r>
              <a:rPr lang="en-US"/>
              <a:t>By similar triangles:</a:t>
            </a:r>
          </a:p>
        </p:txBody>
      </p:sp>
      <p:grpSp>
        <p:nvGrpSpPr>
          <p:cNvPr id="681989" name="Group 5"/>
          <p:cNvGrpSpPr>
            <a:grpSpLocks/>
          </p:cNvGrpSpPr>
          <p:nvPr/>
        </p:nvGrpSpPr>
        <p:grpSpPr bwMode="auto">
          <a:xfrm>
            <a:off x="3733800" y="4419600"/>
            <a:ext cx="1289050" cy="723900"/>
            <a:chOff x="2804" y="2863"/>
            <a:chExt cx="812" cy="456"/>
          </a:xfrm>
        </p:grpSpPr>
        <p:sp>
          <p:nvSpPr>
            <p:cNvPr id="681990" name="Text Box 6"/>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1991" name="Group 7"/>
            <p:cNvGrpSpPr>
              <a:grpSpLocks/>
            </p:cNvGrpSpPr>
            <p:nvPr/>
          </p:nvGrpSpPr>
          <p:grpSpPr bwMode="auto">
            <a:xfrm>
              <a:off x="2804" y="2871"/>
              <a:ext cx="196" cy="448"/>
              <a:chOff x="2726" y="2855"/>
              <a:chExt cx="196" cy="448"/>
            </a:xfrm>
          </p:grpSpPr>
          <p:sp>
            <p:nvSpPr>
              <p:cNvPr id="681992" name="Text Box 8"/>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3" name="Text Box 9"/>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1994"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1995" name="Group 11"/>
            <p:cNvGrpSpPr>
              <a:grpSpLocks/>
            </p:cNvGrpSpPr>
            <p:nvPr/>
          </p:nvGrpSpPr>
          <p:grpSpPr bwMode="auto">
            <a:xfrm>
              <a:off x="3280" y="2863"/>
              <a:ext cx="336" cy="448"/>
              <a:chOff x="3448" y="2855"/>
              <a:chExt cx="336" cy="448"/>
            </a:xfrm>
          </p:grpSpPr>
          <p:sp>
            <p:nvSpPr>
              <p:cNvPr id="681996" name="Text Box 12"/>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7" name="Text Box 13"/>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1998" name="Line 14"/>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
        <p:nvSpPr>
          <p:cNvPr id="681999" name="Rectangle 15"/>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2000" name="Group 16"/>
          <p:cNvGrpSpPr>
            <a:grpSpLocks/>
          </p:cNvGrpSpPr>
          <p:nvPr/>
        </p:nvGrpSpPr>
        <p:grpSpPr bwMode="auto">
          <a:xfrm>
            <a:off x="3886200" y="5664200"/>
            <a:ext cx="1174750" cy="711200"/>
            <a:chOff x="3720" y="3408"/>
            <a:chExt cx="740" cy="448"/>
          </a:xfrm>
        </p:grpSpPr>
        <p:sp>
          <p:nvSpPr>
            <p:cNvPr id="682001" name="Text Box 17"/>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2002"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2003" name="Text Box 19"/>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2004" name="Text Box 20"/>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2005" name="Line 21"/>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pic>
        <p:nvPicPr>
          <p:cNvPr id="682006" name="Picture 22"/>
          <p:cNvPicPr>
            <a:picLocks noChangeAspect="1" noChangeArrowheads="1"/>
          </p:cNvPicPr>
          <p:nvPr/>
        </p:nvPicPr>
        <p:blipFill>
          <a:blip r:embed="rId3" cstate="print"/>
          <a:srcRect/>
          <a:stretch>
            <a:fillRect/>
          </a:stretch>
        </p:blipFill>
        <p:spPr bwMode="auto">
          <a:xfrm>
            <a:off x="990600" y="1371600"/>
            <a:ext cx="6553200" cy="2273300"/>
          </a:xfrm>
          <a:prstGeom prst="rect">
            <a:avLst/>
          </a:prstGeom>
          <a:noFill/>
          <a:ln w="12700">
            <a:noFill/>
            <a:miter lim="800000"/>
            <a:headEnd type="none" w="sm" len="sm"/>
            <a:tailEnd type="none" w="sm" len="sm"/>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5029200" y="285750"/>
            <a:ext cx="4059238" cy="609600"/>
          </a:xfrm>
        </p:spPr>
        <p:txBody>
          <a:bodyPr/>
          <a:lstStyle/>
          <a:p>
            <a:r>
              <a:rPr lang="en-US"/>
              <a:t>Perspective Equations</a:t>
            </a:r>
          </a:p>
        </p:txBody>
      </p:sp>
      <p:sp>
        <p:nvSpPr>
          <p:cNvPr id="683011" name="Rectangle 3"/>
          <p:cNvSpPr>
            <a:spLocks noGrp="1" noChangeArrowheads="1"/>
          </p:cNvSpPr>
          <p:nvPr>
            <p:ph type="body" idx="1"/>
          </p:nvPr>
        </p:nvSpPr>
        <p:spPr>
          <a:xfrm>
            <a:off x="647700" y="1752600"/>
            <a:ext cx="8191500" cy="4800600"/>
          </a:xfrm>
        </p:spPr>
        <p:txBody>
          <a:bodyPr/>
          <a:lstStyle/>
          <a:p>
            <a:r>
              <a:rPr lang="en-US" dirty="0"/>
              <a:t>Given point P(X,Y,Z) in the 3D world</a:t>
            </a:r>
          </a:p>
          <a:p>
            <a:r>
              <a:rPr lang="en-US" dirty="0"/>
              <a:t>The two equations:</a:t>
            </a:r>
          </a:p>
          <a:p>
            <a:endParaRPr lang="en-US" dirty="0"/>
          </a:p>
          <a:p>
            <a:endParaRPr lang="en-US" dirty="0"/>
          </a:p>
          <a:p>
            <a:endParaRPr lang="en-US" dirty="0"/>
          </a:p>
          <a:p>
            <a:r>
              <a:rPr lang="en-US" dirty="0"/>
              <a:t>transform world coordinates (X,Y,Z) </a:t>
            </a:r>
          </a:p>
          <a:p>
            <a:pPr>
              <a:buFont typeface="Zapf Dingbats" charset="2"/>
              <a:buNone/>
            </a:pPr>
            <a:r>
              <a:rPr lang="en-US" dirty="0"/>
              <a:t>                                        into image coordinates (</a:t>
            </a:r>
            <a:r>
              <a:rPr lang="en-US" dirty="0" err="1"/>
              <a:t>x,y</a:t>
            </a:r>
            <a:r>
              <a:rPr lang="en-US" dirty="0"/>
              <a:t>)</a:t>
            </a:r>
          </a:p>
          <a:p>
            <a:r>
              <a:rPr lang="en-US" dirty="0"/>
              <a:t>Question:</a:t>
            </a:r>
          </a:p>
          <a:p>
            <a:pPr lvl="1"/>
            <a:r>
              <a:rPr lang="en-US" dirty="0"/>
              <a:t>What is the equation if we select the origin of both coordinate systems at the nodal point?</a:t>
            </a:r>
          </a:p>
          <a:p>
            <a:pPr>
              <a:buFont typeface="Zapf Dingbats" charset="2"/>
              <a:buNone/>
            </a:pPr>
            <a:endParaRPr lang="en-US" dirty="0"/>
          </a:p>
        </p:txBody>
      </p:sp>
      <p:grpSp>
        <p:nvGrpSpPr>
          <p:cNvPr id="683026" name="Group 18"/>
          <p:cNvGrpSpPr>
            <a:grpSpLocks/>
          </p:cNvGrpSpPr>
          <p:nvPr/>
        </p:nvGrpSpPr>
        <p:grpSpPr bwMode="auto">
          <a:xfrm>
            <a:off x="3200400" y="2819400"/>
            <a:ext cx="3048000" cy="762000"/>
            <a:chOff x="2016" y="2160"/>
            <a:chExt cx="1920" cy="480"/>
          </a:xfrm>
        </p:grpSpPr>
        <p:sp>
          <p:nvSpPr>
            <p:cNvPr id="683012" name="Rectangle 4"/>
            <p:cNvSpPr>
              <a:spLocks noChangeArrowheads="1"/>
            </p:cNvSpPr>
            <p:nvPr/>
          </p:nvSpPr>
          <p:spPr bwMode="auto">
            <a:xfrm>
              <a:off x="3168"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13" name="Group 5"/>
            <p:cNvGrpSpPr>
              <a:grpSpLocks/>
            </p:cNvGrpSpPr>
            <p:nvPr/>
          </p:nvGrpSpPr>
          <p:grpSpPr bwMode="auto">
            <a:xfrm>
              <a:off x="3176" y="2176"/>
              <a:ext cx="740" cy="448"/>
              <a:chOff x="3720" y="3408"/>
              <a:chExt cx="740" cy="448"/>
            </a:xfrm>
          </p:grpSpPr>
          <p:sp>
            <p:nvSpPr>
              <p:cNvPr id="683014" name="Text Box 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15" name="Text Box 7"/>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3016" name="Text Box 8"/>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3017" name="Text Box 9"/>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18" name="Line 10"/>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
          <p:nvSpPr>
            <p:cNvPr id="683019" name="Rectangle 11"/>
            <p:cNvSpPr>
              <a:spLocks noChangeArrowheads="1"/>
            </p:cNvSpPr>
            <p:nvPr/>
          </p:nvSpPr>
          <p:spPr bwMode="auto">
            <a:xfrm>
              <a:off x="2016"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20" name="Group 12"/>
            <p:cNvGrpSpPr>
              <a:grpSpLocks/>
            </p:cNvGrpSpPr>
            <p:nvPr/>
          </p:nvGrpSpPr>
          <p:grpSpPr bwMode="auto">
            <a:xfrm>
              <a:off x="2024" y="2176"/>
              <a:ext cx="740" cy="448"/>
              <a:chOff x="3720" y="3408"/>
              <a:chExt cx="740" cy="448"/>
            </a:xfrm>
          </p:grpSpPr>
          <p:sp>
            <p:nvSpPr>
              <p:cNvPr id="683021" name="Text Box 13"/>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22" name="Text Box 14"/>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3023" name="Text Box 15"/>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3024" name="Text Box 16"/>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25" name="Line 17"/>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685800" y="6057900"/>
            <a:ext cx="7597775" cy="800100"/>
          </a:xfrm>
          <a:prstGeom prst="rect">
            <a:avLst/>
          </a:prstGeom>
          <a:no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6010275" y="285750"/>
            <a:ext cx="3057525" cy="609600"/>
          </a:xfrm>
        </p:spPr>
        <p:txBody>
          <a:bodyPr/>
          <a:lstStyle/>
          <a:p>
            <a:r>
              <a:rPr lang="en-US"/>
              <a:t>Stereo Geometry</a:t>
            </a:r>
          </a:p>
        </p:txBody>
      </p:sp>
      <p:sp>
        <p:nvSpPr>
          <p:cNvPr id="685059" name="Rectangle 3"/>
          <p:cNvSpPr>
            <a:spLocks noGrp="1" noChangeArrowheads="1"/>
          </p:cNvSpPr>
          <p:nvPr>
            <p:ph type="body" idx="1"/>
          </p:nvPr>
        </p:nvSpPr>
        <p:spPr>
          <a:xfrm>
            <a:off x="457200" y="5105400"/>
            <a:ext cx="7848600" cy="457200"/>
          </a:xfrm>
        </p:spPr>
        <p:txBody>
          <a:bodyPr/>
          <a:lstStyle/>
          <a:p>
            <a:r>
              <a:rPr lang="en-US"/>
              <a:t>Depth obtained by triangulation</a:t>
            </a:r>
          </a:p>
          <a:p>
            <a:r>
              <a:rPr lang="en-US"/>
              <a:t>Correspondence problem:  p</a:t>
            </a:r>
            <a:r>
              <a:rPr lang="en-US" sz="2800" baseline="-25000"/>
              <a:t>l</a:t>
            </a:r>
            <a:r>
              <a:rPr lang="en-US"/>
              <a:t> and p</a:t>
            </a:r>
            <a:r>
              <a:rPr lang="en-US" sz="2800" baseline="-25000"/>
              <a:t>r</a:t>
            </a:r>
            <a:r>
              <a:rPr lang="en-US"/>
              <a:t> must correspond to the left and right projections of P, respectively.</a:t>
            </a:r>
          </a:p>
        </p:txBody>
      </p:sp>
      <p:grpSp>
        <p:nvGrpSpPr>
          <p:cNvPr id="685073" name="Group 17"/>
          <p:cNvGrpSpPr>
            <a:grpSpLocks/>
          </p:cNvGrpSpPr>
          <p:nvPr/>
        </p:nvGrpSpPr>
        <p:grpSpPr bwMode="auto">
          <a:xfrm>
            <a:off x="2438400" y="1066800"/>
            <a:ext cx="4495800" cy="3729038"/>
            <a:chOff x="1488" y="624"/>
            <a:chExt cx="2832" cy="2349"/>
          </a:xfrm>
        </p:grpSpPr>
        <p:pic>
          <p:nvPicPr>
            <p:cNvPr id="685060" name="Picture 4"/>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68506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685064" name="Rectangle 8"/>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5" name="Rectangle 9"/>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6" name="Rectangle 10"/>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8" name="Oval 12"/>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685071" name="Rectangle 15"/>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9" name="Line 13"/>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685072" name="Rectangle 16"/>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7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8659"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8660" name="AutoShape 4"/>
          <p:cNvSpPr>
            <a:spLocks noChangeArrowheads="1"/>
          </p:cNvSpPr>
          <p:nvPr/>
        </p:nvSpPr>
        <p:spPr bwMode="auto">
          <a:xfrm>
            <a:off x="0" y="2819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705600" y="285750"/>
            <a:ext cx="2371725" cy="609600"/>
          </a:xfrm>
        </p:spPr>
        <p:txBody>
          <a:bodyPr/>
          <a:lstStyle/>
          <a:p>
            <a:r>
              <a:rPr lang="en-US"/>
              <a:t>Radiometry</a:t>
            </a:r>
          </a:p>
        </p:txBody>
      </p:sp>
      <p:sp>
        <p:nvSpPr>
          <p:cNvPr id="686083" name="Rectangle 3"/>
          <p:cNvSpPr>
            <a:spLocks noGrp="1" noChangeArrowheads="1"/>
          </p:cNvSpPr>
          <p:nvPr>
            <p:ph type="body" idx="1"/>
          </p:nvPr>
        </p:nvSpPr>
        <p:spPr>
          <a:xfrm>
            <a:off x="381000" y="1295400"/>
            <a:ext cx="8077200" cy="5029200"/>
          </a:xfrm>
        </p:spPr>
        <p:txBody>
          <a:bodyPr/>
          <a:lstStyle/>
          <a:p>
            <a:r>
              <a:rPr lang="en-US">
                <a:solidFill>
                  <a:srgbClr val="D82204"/>
                </a:solidFill>
              </a:rPr>
              <a:t>Image</a:t>
            </a:r>
            <a:r>
              <a:rPr lang="en-US"/>
              <a:t>: two-dimensional array of 'brightness' values.</a:t>
            </a:r>
          </a:p>
          <a:p>
            <a:r>
              <a:rPr lang="en-US">
                <a:solidFill>
                  <a:srgbClr val="D82204"/>
                </a:solidFill>
              </a:rPr>
              <a:t>Geometry</a:t>
            </a:r>
            <a:r>
              <a:rPr lang="en-US"/>
              <a:t>: where in an image a point will project.</a:t>
            </a:r>
          </a:p>
          <a:p>
            <a:r>
              <a:rPr lang="en-US">
                <a:solidFill>
                  <a:srgbClr val="D82204"/>
                </a:solidFill>
              </a:rPr>
              <a:t>Radiometry</a:t>
            </a:r>
            <a:r>
              <a:rPr lang="en-US"/>
              <a:t>: what the brightness of the point will be.</a:t>
            </a:r>
          </a:p>
          <a:p>
            <a:pPr lvl="1"/>
            <a:r>
              <a:rPr lang="en-US">
                <a:solidFill>
                  <a:srgbClr val="D82204"/>
                </a:solidFill>
              </a:rPr>
              <a:t>Brightness</a:t>
            </a:r>
            <a:r>
              <a:rPr lang="en-US"/>
              <a:t>:  informal notion used to describe both scene and image brightness.</a:t>
            </a:r>
          </a:p>
          <a:p>
            <a:pPr lvl="1"/>
            <a:r>
              <a:rPr lang="en-US">
                <a:solidFill>
                  <a:srgbClr val="D82204"/>
                </a:solidFill>
              </a:rPr>
              <a:t>Image brightness</a:t>
            </a:r>
            <a:r>
              <a:rPr lang="en-US"/>
              <a:t>: related to energy flux incident on the image plane: =&gt; </a:t>
            </a:r>
            <a:r>
              <a:rPr lang="en-US">
                <a:solidFill>
                  <a:srgbClr val="D82204"/>
                </a:solidFill>
              </a:rPr>
              <a:t>IRRADIANCE</a:t>
            </a:r>
            <a:endParaRPr lang="en-US"/>
          </a:p>
          <a:p>
            <a:pPr lvl="1"/>
            <a:r>
              <a:rPr lang="en-US">
                <a:solidFill>
                  <a:srgbClr val="D82204"/>
                </a:solidFill>
              </a:rPr>
              <a:t>Scene brightness</a:t>
            </a:r>
            <a:r>
              <a:rPr lang="en-US"/>
              <a:t>: brightness related to energy flux emitted (radiated) from a surface: =&gt;  </a:t>
            </a:r>
            <a:r>
              <a:rPr lang="en-US">
                <a:solidFill>
                  <a:srgbClr val="D82204"/>
                </a:solidFill>
              </a:rPr>
              <a:t>RADIANCE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5257800" y="285750"/>
            <a:ext cx="3810000" cy="609600"/>
          </a:xfrm>
        </p:spPr>
        <p:txBody>
          <a:bodyPr/>
          <a:lstStyle/>
          <a:p>
            <a:r>
              <a:rPr lang="en-US" sz="2400"/>
              <a:t>Radiometry &amp; Geometry</a:t>
            </a:r>
          </a:p>
        </p:txBody>
      </p:sp>
      <p:sp>
        <p:nvSpPr>
          <p:cNvPr id="691203" name="Rectangle 3"/>
          <p:cNvSpPr>
            <a:spLocks noGrp="1" noChangeArrowheads="1"/>
          </p:cNvSpPr>
          <p:nvPr>
            <p:ph type="body" idx="1"/>
          </p:nvPr>
        </p:nvSpPr>
        <p:spPr>
          <a:xfrm>
            <a:off x="304800" y="1143000"/>
            <a:ext cx="8610600" cy="533400"/>
          </a:xfrm>
        </p:spPr>
        <p:txBody>
          <a:bodyPr/>
          <a:lstStyle/>
          <a:p>
            <a:r>
              <a:rPr lang="en-US"/>
              <a:t>Goal: Relate the radiance of a surface to the irradiance in the image plane of a simple optical system.</a:t>
            </a:r>
          </a:p>
        </p:txBody>
      </p:sp>
      <p:pic>
        <p:nvPicPr>
          <p:cNvPr id="691204" name="Picture 4"/>
          <p:cNvPicPr>
            <a:picLocks noChangeAspect="1" noChangeArrowheads="1"/>
          </p:cNvPicPr>
          <p:nvPr/>
        </p:nvPicPr>
        <p:blipFill>
          <a:blip r:embed="rId3" cstate="print"/>
          <a:srcRect/>
          <a:stretch>
            <a:fillRect/>
          </a:stretch>
        </p:blipFill>
        <p:spPr bwMode="auto">
          <a:xfrm>
            <a:off x="1358900" y="2209800"/>
            <a:ext cx="6426200" cy="4102100"/>
          </a:xfrm>
          <a:prstGeom prst="rect">
            <a:avLst/>
          </a:prstGeom>
          <a:noFill/>
          <a:ln w="12700">
            <a:noFill/>
            <a:miter lim="800000"/>
            <a:headEnd type="none" w="sm" len="sm"/>
            <a:tailEnd type="none" w="sm" len="sm"/>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0" y="285750"/>
            <a:ext cx="4516438" cy="609600"/>
          </a:xfrm>
        </p:spPr>
        <p:txBody>
          <a:bodyPr/>
          <a:lstStyle/>
          <a:p>
            <a:r>
              <a:rPr lang="en-US"/>
              <a:t>Radiometry Final Result</a:t>
            </a:r>
          </a:p>
        </p:txBody>
      </p:sp>
      <p:sp>
        <p:nvSpPr>
          <p:cNvPr id="702467" name="Rectangle 3"/>
          <p:cNvSpPr>
            <a:spLocks noGrp="1" noChangeArrowheads="1"/>
          </p:cNvSpPr>
          <p:nvPr>
            <p:ph type="body" idx="1"/>
          </p:nvPr>
        </p:nvSpPr>
        <p:spPr>
          <a:xfrm>
            <a:off x="647700" y="3162300"/>
            <a:ext cx="7848600" cy="533400"/>
          </a:xfrm>
        </p:spPr>
        <p:txBody>
          <a:bodyPr/>
          <a:lstStyle/>
          <a:p>
            <a:pPr>
              <a:lnSpc>
                <a:spcPct val="90000"/>
              </a:lnSpc>
            </a:pPr>
            <a:r>
              <a:rPr lang="en-US" sz="2000" dirty="0"/>
              <a:t>Image irradiance is proportional to:</a:t>
            </a:r>
          </a:p>
          <a:p>
            <a:pPr lvl="1">
              <a:lnSpc>
                <a:spcPct val="90000"/>
              </a:lnSpc>
            </a:pPr>
            <a:r>
              <a:rPr lang="en-US" sz="3000" dirty="0"/>
              <a:t>Scene radiance Ls</a:t>
            </a:r>
          </a:p>
          <a:p>
            <a:pPr lvl="1">
              <a:lnSpc>
                <a:spcPct val="90000"/>
              </a:lnSpc>
            </a:pPr>
            <a:r>
              <a:rPr lang="en-US" sz="3000" dirty="0"/>
              <a:t>Focal length of lens f</a:t>
            </a:r>
          </a:p>
          <a:p>
            <a:pPr lvl="1">
              <a:lnSpc>
                <a:spcPct val="90000"/>
              </a:lnSpc>
            </a:pPr>
            <a:r>
              <a:rPr lang="en-US" sz="3000" dirty="0"/>
              <a:t>Diameter of lens d</a:t>
            </a:r>
          </a:p>
          <a:p>
            <a:pPr lvl="2">
              <a:lnSpc>
                <a:spcPct val="90000"/>
              </a:lnSpc>
            </a:pPr>
            <a:r>
              <a:rPr lang="en-US" sz="1800" dirty="0"/>
              <a:t>f/d is often called the </a:t>
            </a:r>
            <a:r>
              <a:rPr lang="en-US" sz="1800" b="1" dirty="0"/>
              <a:t>f-number</a:t>
            </a:r>
            <a:r>
              <a:rPr lang="en-US" sz="1800" dirty="0"/>
              <a:t> of the lens</a:t>
            </a:r>
          </a:p>
          <a:p>
            <a:pPr lvl="1">
              <a:lnSpc>
                <a:spcPct val="90000"/>
              </a:lnSpc>
            </a:pPr>
            <a:r>
              <a:rPr lang="en-US" sz="3000" dirty="0"/>
              <a:t>Off-axis angle </a:t>
            </a:r>
            <a:r>
              <a:rPr lang="en-US" sz="3000" dirty="0">
                <a:latin typeface="Symbol" pitchFamily="18" charset="2"/>
              </a:rPr>
              <a:t>a</a:t>
            </a:r>
            <a:endParaRPr lang="en-US" sz="3000" dirty="0"/>
          </a:p>
        </p:txBody>
      </p:sp>
      <p:grpSp>
        <p:nvGrpSpPr>
          <p:cNvPr id="702468" name="Group 4"/>
          <p:cNvGrpSpPr>
            <a:grpSpLocks/>
          </p:cNvGrpSpPr>
          <p:nvPr/>
        </p:nvGrpSpPr>
        <p:grpSpPr bwMode="auto">
          <a:xfrm>
            <a:off x="2781300" y="1600200"/>
            <a:ext cx="3581400" cy="1066800"/>
            <a:chOff x="1728" y="3456"/>
            <a:chExt cx="2256" cy="672"/>
          </a:xfrm>
        </p:grpSpPr>
        <p:sp>
          <p:nvSpPr>
            <p:cNvPr id="702469" name="Rectangle 5"/>
            <p:cNvSpPr>
              <a:spLocks noChangeArrowheads="1"/>
            </p:cNvSpPr>
            <p:nvPr/>
          </p:nvSpPr>
          <p:spPr bwMode="auto">
            <a:xfrm>
              <a:off x="1728" y="3456"/>
              <a:ext cx="2256" cy="672"/>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702470" name="Group 6"/>
            <p:cNvGrpSpPr>
              <a:grpSpLocks/>
            </p:cNvGrpSpPr>
            <p:nvPr/>
          </p:nvGrpSpPr>
          <p:grpSpPr bwMode="auto">
            <a:xfrm>
              <a:off x="1819" y="3504"/>
              <a:ext cx="2121" cy="553"/>
              <a:chOff x="1440" y="3426"/>
              <a:chExt cx="2121" cy="553"/>
            </a:xfrm>
          </p:grpSpPr>
          <p:grpSp>
            <p:nvGrpSpPr>
              <p:cNvPr id="702471" name="Group 7"/>
              <p:cNvGrpSpPr>
                <a:grpSpLocks/>
              </p:cNvGrpSpPr>
              <p:nvPr/>
            </p:nvGrpSpPr>
            <p:grpSpPr bwMode="auto">
              <a:xfrm>
                <a:off x="1440" y="3552"/>
                <a:ext cx="462" cy="328"/>
                <a:chOff x="1296" y="3552"/>
                <a:chExt cx="462" cy="328"/>
              </a:xfrm>
            </p:grpSpPr>
            <p:sp>
              <p:nvSpPr>
                <p:cNvPr id="702472" name="Text Box 8"/>
                <p:cNvSpPr txBox="1">
                  <a:spLocks noChangeArrowheads="1"/>
                </p:cNvSpPr>
                <p:nvPr/>
              </p:nvSpPr>
              <p:spPr bwMode="auto">
                <a:xfrm>
                  <a:off x="1296" y="3552"/>
                  <a:ext cx="462" cy="288"/>
                </a:xfrm>
                <a:prstGeom prst="rect">
                  <a:avLst/>
                </a:prstGeom>
                <a:noFill/>
                <a:ln w="12700">
                  <a:noFill/>
                  <a:miter lim="800000"/>
                  <a:headEnd type="none" w="sm" len="sm"/>
                  <a:tailEnd type="none" w="sm" len="sm"/>
                </a:ln>
                <a:effectLst/>
              </p:spPr>
              <p:txBody>
                <a:bodyPr wrap="none">
                  <a:spAutoFit/>
                </a:bodyPr>
                <a:lstStyle/>
                <a:p>
                  <a:r>
                    <a:rPr lang="en-US" sz="2400"/>
                    <a:t>E  =</a:t>
                  </a:r>
                </a:p>
              </p:txBody>
            </p:sp>
            <p:sp>
              <p:nvSpPr>
                <p:cNvPr id="702473" name="Text Box 9"/>
                <p:cNvSpPr txBox="1">
                  <a:spLocks noChangeArrowheads="1"/>
                </p:cNvSpPr>
                <p:nvPr/>
              </p:nvSpPr>
              <p:spPr bwMode="auto">
                <a:xfrm>
                  <a:off x="1440" y="3668"/>
                  <a:ext cx="152" cy="212"/>
                </a:xfrm>
                <a:prstGeom prst="rect">
                  <a:avLst/>
                </a:prstGeom>
                <a:noFill/>
                <a:ln w="12700">
                  <a:noFill/>
                  <a:miter lim="800000"/>
                  <a:headEnd type="none" w="sm" len="sm"/>
                  <a:tailEnd type="none" w="sm" len="sm"/>
                </a:ln>
                <a:effectLst/>
              </p:spPr>
              <p:txBody>
                <a:bodyPr wrap="none">
                  <a:spAutoFit/>
                </a:bodyPr>
                <a:lstStyle/>
                <a:p>
                  <a:r>
                    <a:rPr lang="en-US" sz="1600"/>
                    <a:t>i</a:t>
                  </a:r>
                </a:p>
              </p:txBody>
            </p:sp>
          </p:grpSp>
          <p:grpSp>
            <p:nvGrpSpPr>
              <p:cNvPr id="702474" name="Group 10"/>
              <p:cNvGrpSpPr>
                <a:grpSpLocks/>
              </p:cNvGrpSpPr>
              <p:nvPr/>
            </p:nvGrpSpPr>
            <p:grpSpPr bwMode="auto">
              <a:xfrm>
                <a:off x="1870" y="3552"/>
                <a:ext cx="302" cy="359"/>
                <a:chOff x="1958" y="3913"/>
                <a:chExt cx="302" cy="359"/>
              </a:xfrm>
            </p:grpSpPr>
            <p:sp>
              <p:nvSpPr>
                <p:cNvPr id="702475" name="Text Box 11"/>
                <p:cNvSpPr txBox="1">
                  <a:spLocks noChangeArrowheads="1"/>
                </p:cNvSpPr>
                <p:nvPr/>
              </p:nvSpPr>
              <p:spPr bwMode="auto">
                <a:xfrm>
                  <a:off x="2064" y="3984"/>
                  <a:ext cx="196" cy="288"/>
                </a:xfrm>
                <a:prstGeom prst="rect">
                  <a:avLst/>
                </a:prstGeom>
                <a:noFill/>
                <a:ln w="12700">
                  <a:noFill/>
                  <a:miter lim="800000"/>
                  <a:headEnd type="none" w="sm" len="sm"/>
                  <a:tailEnd type="none" w="sm" len="sm"/>
                </a:ln>
                <a:effectLst/>
              </p:spPr>
              <p:txBody>
                <a:bodyPr>
                  <a:spAutoFit/>
                </a:bodyPr>
                <a:lstStyle/>
                <a:p>
                  <a:r>
                    <a:rPr lang="en-US" sz="2400" dirty="0"/>
                    <a:t>s</a:t>
                  </a:r>
                </a:p>
              </p:txBody>
            </p:sp>
            <p:sp>
              <p:nvSpPr>
                <p:cNvPr id="702476" name="Text Box 12"/>
                <p:cNvSpPr txBox="1">
                  <a:spLocks noChangeArrowheads="1"/>
                </p:cNvSpPr>
                <p:nvPr/>
              </p:nvSpPr>
              <p:spPr bwMode="auto">
                <a:xfrm>
                  <a:off x="1958" y="3913"/>
                  <a:ext cx="233" cy="288"/>
                </a:xfrm>
                <a:prstGeom prst="rect">
                  <a:avLst/>
                </a:prstGeom>
                <a:noFill/>
                <a:ln w="12700">
                  <a:noFill/>
                  <a:miter lim="800000"/>
                  <a:headEnd type="none" w="sm" len="sm"/>
                  <a:tailEnd type="none" w="sm" len="sm"/>
                </a:ln>
                <a:effectLst/>
              </p:spPr>
              <p:txBody>
                <a:bodyPr wrap="none">
                  <a:spAutoFit/>
                </a:bodyPr>
                <a:lstStyle/>
                <a:p>
                  <a:r>
                    <a:rPr lang="en-US" sz="2400"/>
                    <a:t>L</a:t>
                  </a:r>
                </a:p>
              </p:txBody>
            </p:sp>
          </p:grpSp>
          <p:grpSp>
            <p:nvGrpSpPr>
              <p:cNvPr id="702477" name="Group 13"/>
              <p:cNvGrpSpPr>
                <a:grpSpLocks/>
              </p:cNvGrpSpPr>
              <p:nvPr/>
            </p:nvGrpSpPr>
            <p:grpSpPr bwMode="auto">
              <a:xfrm>
                <a:off x="2232" y="3426"/>
                <a:ext cx="1329" cy="553"/>
                <a:chOff x="2256" y="3456"/>
                <a:chExt cx="1329" cy="553"/>
              </a:xfrm>
            </p:grpSpPr>
            <p:grpSp>
              <p:nvGrpSpPr>
                <p:cNvPr id="702478" name="Group 14"/>
                <p:cNvGrpSpPr>
                  <a:grpSpLocks/>
                </p:cNvGrpSpPr>
                <p:nvPr/>
              </p:nvGrpSpPr>
              <p:grpSpPr bwMode="auto">
                <a:xfrm>
                  <a:off x="2256" y="3456"/>
                  <a:ext cx="1329" cy="553"/>
                  <a:chOff x="4560" y="3456"/>
                  <a:chExt cx="1329" cy="553"/>
                </a:xfrm>
              </p:grpSpPr>
              <p:sp>
                <p:nvSpPr>
                  <p:cNvPr id="702479" name="Text Box 15"/>
                  <p:cNvSpPr txBox="1">
                    <a:spLocks noChangeArrowheads="1"/>
                  </p:cNvSpPr>
                  <p:nvPr/>
                </p:nvSpPr>
                <p:spPr bwMode="auto">
                  <a:xfrm>
                    <a:off x="5162" y="3597"/>
                    <a:ext cx="727" cy="288"/>
                  </a:xfrm>
                  <a:prstGeom prst="rect">
                    <a:avLst/>
                  </a:prstGeom>
                  <a:noFill/>
                  <a:ln w="12700">
                    <a:noFill/>
                    <a:miter lim="800000"/>
                    <a:headEnd type="none" w="sm" len="sm"/>
                    <a:tailEnd type="none" w="sm" len="sm"/>
                  </a:ln>
                  <a:effectLst/>
                </p:spPr>
                <p:txBody>
                  <a:bodyPr wrap="none">
                    <a:spAutoFit/>
                  </a:bodyPr>
                  <a:lstStyle/>
                  <a:p>
                    <a:r>
                      <a:rPr lang="en-US" sz="2400"/>
                      <a:t>cos  </a:t>
                    </a:r>
                    <a:r>
                      <a:rPr lang="en-US" sz="2400">
                        <a:latin typeface="Symbol" pitchFamily="18" charset="2"/>
                      </a:rPr>
                      <a:t>a</a:t>
                    </a:r>
                    <a:r>
                      <a:rPr lang="en-US" sz="2400"/>
                      <a:t> </a:t>
                    </a:r>
                  </a:p>
                </p:txBody>
              </p:sp>
              <p:grpSp>
                <p:nvGrpSpPr>
                  <p:cNvPr id="702480" name="Group 16"/>
                  <p:cNvGrpSpPr>
                    <a:grpSpLocks/>
                  </p:cNvGrpSpPr>
                  <p:nvPr/>
                </p:nvGrpSpPr>
                <p:grpSpPr bwMode="auto">
                  <a:xfrm>
                    <a:off x="4560" y="3456"/>
                    <a:ext cx="744" cy="553"/>
                    <a:chOff x="4848" y="2496"/>
                    <a:chExt cx="744" cy="553"/>
                  </a:xfrm>
                </p:grpSpPr>
                <p:grpSp>
                  <p:nvGrpSpPr>
                    <p:cNvPr id="702481" name="Group 17"/>
                    <p:cNvGrpSpPr>
                      <a:grpSpLocks/>
                    </p:cNvGrpSpPr>
                    <p:nvPr/>
                  </p:nvGrpSpPr>
                  <p:grpSpPr bwMode="auto">
                    <a:xfrm>
                      <a:off x="5088" y="2496"/>
                      <a:ext cx="504" cy="548"/>
                      <a:chOff x="4042" y="3408"/>
                      <a:chExt cx="504" cy="548"/>
                    </a:xfrm>
                  </p:grpSpPr>
                  <p:sp>
                    <p:nvSpPr>
                      <p:cNvPr id="702482" name="Text Box 18"/>
                      <p:cNvSpPr txBox="1">
                        <a:spLocks noChangeArrowheads="1"/>
                      </p:cNvSpPr>
                      <p:nvPr/>
                    </p:nvSpPr>
                    <p:spPr bwMode="auto">
                      <a:xfrm>
                        <a:off x="4088" y="3453"/>
                        <a:ext cx="233" cy="288"/>
                      </a:xfrm>
                      <a:prstGeom prst="rect">
                        <a:avLst/>
                      </a:prstGeom>
                      <a:noFill/>
                      <a:ln w="12700">
                        <a:noFill/>
                        <a:miter lim="800000"/>
                        <a:headEnd type="none" w="sm" len="sm"/>
                        <a:tailEnd type="none" w="sm" len="sm"/>
                      </a:ln>
                      <a:effectLst/>
                    </p:spPr>
                    <p:txBody>
                      <a:bodyPr wrap="none">
                        <a:spAutoFit/>
                      </a:bodyPr>
                      <a:lstStyle/>
                      <a:p>
                        <a:r>
                          <a:rPr lang="en-US" sz="2400"/>
                          <a:t>d</a:t>
                        </a:r>
                      </a:p>
                    </p:txBody>
                  </p:sp>
                  <p:sp>
                    <p:nvSpPr>
                      <p:cNvPr id="702483" name="Text Box 19"/>
                      <p:cNvSpPr txBox="1">
                        <a:spLocks noChangeArrowheads="1"/>
                      </p:cNvSpPr>
                      <p:nvPr/>
                    </p:nvSpPr>
                    <p:spPr bwMode="auto">
                      <a:xfrm>
                        <a:off x="4090" y="3668"/>
                        <a:ext cx="244" cy="288"/>
                      </a:xfrm>
                      <a:prstGeom prst="rect">
                        <a:avLst/>
                      </a:prstGeom>
                      <a:noFill/>
                      <a:ln w="12700">
                        <a:noFill/>
                        <a:miter lim="800000"/>
                        <a:headEnd type="none" w="sm" len="sm"/>
                        <a:tailEnd type="none" w="sm" len="sm"/>
                      </a:ln>
                      <a:effectLst/>
                    </p:spPr>
                    <p:txBody>
                      <a:bodyPr wrap="none">
                        <a:spAutoFit/>
                      </a:bodyPr>
                      <a:lstStyle/>
                      <a:p>
                        <a:r>
                          <a:rPr lang="en-US" sz="2400"/>
                          <a:t>-f</a:t>
                        </a:r>
                      </a:p>
                    </p:txBody>
                  </p:sp>
                  <p:sp>
                    <p:nvSpPr>
                      <p:cNvPr id="702484" name="Line 20"/>
                      <p:cNvSpPr>
                        <a:spLocks noChangeShapeType="1"/>
                      </p:cNvSpPr>
                      <p:nvPr/>
                    </p:nvSpPr>
                    <p:spPr bwMode="auto">
                      <a:xfrm>
                        <a:off x="4108" y="369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02485" name="AutoShape 21"/>
                      <p:cNvSpPr>
                        <a:spLocks/>
                      </p:cNvSpPr>
                      <p:nvPr/>
                    </p:nvSpPr>
                    <p:spPr bwMode="auto">
                      <a:xfrm>
                        <a:off x="4042" y="3534"/>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6" name="AutoShape 22"/>
                      <p:cNvSpPr>
                        <a:spLocks/>
                      </p:cNvSpPr>
                      <p:nvPr/>
                    </p:nvSpPr>
                    <p:spPr bwMode="auto">
                      <a:xfrm flipH="1">
                        <a:off x="4308" y="3530"/>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7" name="Text Box 23"/>
                      <p:cNvSpPr txBox="1">
                        <a:spLocks noChangeArrowheads="1"/>
                      </p:cNvSpPr>
                      <p:nvPr/>
                    </p:nvSpPr>
                    <p:spPr bwMode="auto">
                      <a:xfrm>
                        <a:off x="4350" y="3408"/>
                        <a:ext cx="196" cy="231"/>
                      </a:xfrm>
                      <a:prstGeom prst="rect">
                        <a:avLst/>
                      </a:prstGeom>
                      <a:noFill/>
                      <a:ln w="12700">
                        <a:noFill/>
                        <a:miter lim="800000"/>
                        <a:headEnd type="none" w="sm" len="sm"/>
                        <a:tailEnd type="none" w="sm" len="sm"/>
                      </a:ln>
                      <a:effectLst/>
                    </p:spPr>
                    <p:txBody>
                      <a:bodyPr wrap="none">
                        <a:spAutoFit/>
                      </a:bodyPr>
                      <a:lstStyle/>
                      <a:p>
                        <a:r>
                          <a:rPr lang="en-US"/>
                          <a:t>2</a:t>
                        </a:r>
                      </a:p>
                    </p:txBody>
                  </p:sp>
                </p:grpSp>
                <p:grpSp>
                  <p:nvGrpSpPr>
                    <p:cNvPr id="702488" name="Group 24"/>
                    <p:cNvGrpSpPr>
                      <a:grpSpLocks/>
                    </p:cNvGrpSpPr>
                    <p:nvPr/>
                  </p:nvGrpSpPr>
                  <p:grpSpPr bwMode="auto">
                    <a:xfrm>
                      <a:off x="4848" y="2528"/>
                      <a:ext cx="269" cy="521"/>
                      <a:chOff x="3262" y="3450"/>
                      <a:chExt cx="269" cy="521"/>
                    </a:xfrm>
                  </p:grpSpPr>
                  <p:sp>
                    <p:nvSpPr>
                      <p:cNvPr id="702489" name="Rectangle 25"/>
                      <p:cNvSpPr>
                        <a:spLocks noChangeArrowheads="1"/>
                      </p:cNvSpPr>
                      <p:nvPr/>
                    </p:nvSpPr>
                    <p:spPr bwMode="auto">
                      <a:xfrm>
                        <a:off x="3262" y="3450"/>
                        <a:ext cx="269" cy="288"/>
                      </a:xfrm>
                      <a:prstGeom prst="rect">
                        <a:avLst/>
                      </a:prstGeom>
                      <a:noFill/>
                      <a:ln w="12700">
                        <a:noFill/>
                        <a:miter lim="800000"/>
                        <a:headEnd type="none" w="sm" len="sm"/>
                        <a:tailEnd type="none" w="sm" len="sm"/>
                      </a:ln>
                      <a:effectLst/>
                    </p:spPr>
                    <p:txBody>
                      <a:bodyPr wrap="none">
                        <a:spAutoFit/>
                      </a:bodyPr>
                      <a:lstStyle/>
                      <a:p>
                        <a:r>
                          <a:rPr lang="en-US" sz="2400">
                            <a:latin typeface="Symbol" pitchFamily="18" charset="2"/>
                          </a:rPr>
                          <a:t>p </a:t>
                        </a:r>
                      </a:p>
                    </p:txBody>
                  </p:sp>
                  <p:sp>
                    <p:nvSpPr>
                      <p:cNvPr id="702490" name="Text Box 26"/>
                      <p:cNvSpPr txBox="1">
                        <a:spLocks noChangeArrowheads="1"/>
                      </p:cNvSpPr>
                      <p:nvPr/>
                    </p:nvSpPr>
                    <p:spPr bwMode="auto">
                      <a:xfrm>
                        <a:off x="3270" y="3683"/>
                        <a:ext cx="223" cy="288"/>
                      </a:xfrm>
                      <a:prstGeom prst="rect">
                        <a:avLst/>
                      </a:prstGeom>
                      <a:noFill/>
                      <a:ln w="12700">
                        <a:noFill/>
                        <a:miter lim="800000"/>
                        <a:headEnd type="none" w="sm" len="sm"/>
                        <a:tailEnd type="none" w="sm" len="sm"/>
                      </a:ln>
                      <a:effectLst/>
                    </p:spPr>
                    <p:txBody>
                      <a:bodyPr wrap="none">
                        <a:spAutoFit/>
                      </a:bodyPr>
                      <a:lstStyle/>
                      <a:p>
                        <a:r>
                          <a:rPr lang="en-US" sz="2400"/>
                          <a:t>4</a:t>
                        </a:r>
                      </a:p>
                    </p:txBody>
                  </p:sp>
                  <p:sp>
                    <p:nvSpPr>
                      <p:cNvPr id="702491" name="Line 27"/>
                      <p:cNvSpPr>
                        <a:spLocks noChangeShapeType="1"/>
                      </p:cNvSpPr>
                      <p:nvPr/>
                    </p:nvSpPr>
                    <p:spPr bwMode="auto">
                      <a:xfrm>
                        <a:off x="3280" y="370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grpSp>
            <p:sp>
              <p:nvSpPr>
                <p:cNvPr id="702492" name="Text Box 28"/>
                <p:cNvSpPr txBox="1">
                  <a:spLocks noChangeArrowheads="1"/>
                </p:cNvSpPr>
                <p:nvPr/>
              </p:nvSpPr>
              <p:spPr bwMode="auto">
                <a:xfrm>
                  <a:off x="3198" y="3552"/>
                  <a:ext cx="196" cy="231"/>
                </a:xfrm>
                <a:prstGeom prst="rect">
                  <a:avLst/>
                </a:prstGeom>
                <a:noFill/>
                <a:ln w="12700">
                  <a:noFill/>
                  <a:miter lim="800000"/>
                  <a:headEnd type="none" w="sm" len="sm"/>
                  <a:tailEnd type="none" w="sm" len="sm"/>
                </a:ln>
                <a:effectLst/>
              </p:spPr>
              <p:txBody>
                <a:bodyPr wrap="none">
                  <a:spAutoFit/>
                </a:bodyPr>
                <a:lstStyle/>
                <a:p>
                  <a:r>
                    <a:rPr lang="en-US"/>
                    <a:t>4</a:t>
                  </a: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5543550" y="304800"/>
            <a:ext cx="3525838" cy="609600"/>
          </a:xfrm>
        </p:spPr>
        <p:txBody>
          <a:bodyPr/>
          <a:lstStyle/>
          <a:p>
            <a:r>
              <a:rPr lang="en-US"/>
              <a:t>Cos  </a:t>
            </a:r>
            <a:r>
              <a:rPr lang="en-US">
                <a:latin typeface="Symbol" pitchFamily="18" charset="2"/>
              </a:rPr>
              <a:t>a</a:t>
            </a:r>
            <a:r>
              <a:rPr lang="en-US"/>
              <a:t> Light Falloff</a:t>
            </a:r>
          </a:p>
        </p:txBody>
      </p:sp>
      <p:sp>
        <p:nvSpPr>
          <p:cNvPr id="703492" name="Text Box 4"/>
          <p:cNvSpPr txBox="1">
            <a:spLocks noChangeArrowheads="1"/>
          </p:cNvSpPr>
          <p:nvPr/>
        </p:nvSpPr>
        <p:spPr bwMode="auto">
          <a:xfrm>
            <a:off x="6318250" y="304800"/>
            <a:ext cx="311150" cy="366713"/>
          </a:xfrm>
          <a:prstGeom prst="rect">
            <a:avLst/>
          </a:prstGeom>
          <a:noFill/>
          <a:ln w="12700">
            <a:noFill/>
            <a:miter lim="800000"/>
            <a:headEnd type="none" w="sm" len="sm"/>
            <a:tailEnd type="none" w="sm" len="sm"/>
          </a:ln>
          <a:effectLst>
            <a:outerShdw dist="35921" dir="2700000" algn="ctr" rotWithShape="0">
              <a:schemeClr val="bg2"/>
            </a:outerShdw>
          </a:effectLst>
        </p:spPr>
        <p:txBody>
          <a:bodyPr wrap="none">
            <a:spAutoFit/>
          </a:bodyPr>
          <a:lstStyle/>
          <a:p>
            <a:r>
              <a:rPr lang="en-US"/>
              <a:t>4</a:t>
            </a:r>
          </a:p>
        </p:txBody>
      </p:sp>
      <p:pic>
        <p:nvPicPr>
          <p:cNvPr id="703493" name="Picture 5"/>
          <p:cNvPicPr>
            <a:picLocks noChangeAspect="1" noChangeArrowheads="1"/>
          </p:cNvPicPr>
          <p:nvPr/>
        </p:nvPicPr>
        <p:blipFill>
          <a:blip r:embed="rId3" cstate="print"/>
          <a:srcRect l="2396" t="1566" r="1944" b="2632"/>
          <a:stretch>
            <a:fillRect/>
          </a:stretch>
        </p:blipFill>
        <p:spPr bwMode="auto">
          <a:xfrm>
            <a:off x="762000" y="2528888"/>
            <a:ext cx="3038475" cy="2713037"/>
          </a:xfrm>
          <a:prstGeom prst="rect">
            <a:avLst/>
          </a:prstGeom>
          <a:noFill/>
          <a:ln w="28575">
            <a:solidFill>
              <a:srgbClr val="800000"/>
            </a:solidFill>
            <a:miter lim="800000"/>
            <a:headEnd type="none" w="sm" len="sm"/>
            <a:tailEnd type="none" w="sm" len="sm"/>
          </a:ln>
          <a:effectLst/>
        </p:spPr>
      </p:pic>
      <p:sp>
        <p:nvSpPr>
          <p:cNvPr id="703495" name="Line 7"/>
          <p:cNvSpPr>
            <a:spLocks noChangeShapeType="1"/>
          </p:cNvSpPr>
          <p:nvPr/>
        </p:nvSpPr>
        <p:spPr bwMode="auto">
          <a:xfrm>
            <a:off x="381000" y="4343400"/>
            <a:ext cx="3962400" cy="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6" name="Line 8"/>
          <p:cNvSpPr>
            <a:spLocks noChangeShapeType="1"/>
          </p:cNvSpPr>
          <p:nvPr/>
        </p:nvSpPr>
        <p:spPr bwMode="auto">
          <a:xfrm flipV="1">
            <a:off x="1524000" y="3124200"/>
            <a:ext cx="1371600" cy="236220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7" name="Text Box 9"/>
          <p:cNvSpPr txBox="1">
            <a:spLocks noChangeArrowheads="1"/>
          </p:cNvSpPr>
          <p:nvPr/>
        </p:nvSpPr>
        <p:spPr bwMode="auto">
          <a:xfrm>
            <a:off x="4303713" y="4086225"/>
            <a:ext cx="354012"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x</a:t>
            </a:r>
          </a:p>
        </p:txBody>
      </p:sp>
      <p:sp>
        <p:nvSpPr>
          <p:cNvPr id="703498" name="Text Box 10"/>
          <p:cNvSpPr txBox="1">
            <a:spLocks noChangeArrowheads="1"/>
          </p:cNvSpPr>
          <p:nvPr/>
        </p:nvSpPr>
        <p:spPr bwMode="auto">
          <a:xfrm>
            <a:off x="2819400" y="2743200"/>
            <a:ext cx="354013"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y</a:t>
            </a:r>
          </a:p>
        </p:txBody>
      </p:sp>
      <p:sp>
        <p:nvSpPr>
          <p:cNvPr id="703499" name="Oval 11"/>
          <p:cNvSpPr>
            <a:spLocks noChangeArrowheads="1"/>
          </p:cNvSpPr>
          <p:nvPr/>
        </p:nvSpPr>
        <p:spPr bwMode="auto">
          <a:xfrm>
            <a:off x="3514725" y="427672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0" name="Oval 12"/>
          <p:cNvSpPr>
            <a:spLocks noChangeArrowheads="1"/>
          </p:cNvSpPr>
          <p:nvPr/>
        </p:nvSpPr>
        <p:spPr bwMode="auto">
          <a:xfrm>
            <a:off x="1176338" y="428307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1" name="Text Box 13"/>
          <p:cNvSpPr txBox="1">
            <a:spLocks noChangeArrowheads="1"/>
          </p:cNvSpPr>
          <p:nvPr/>
        </p:nvSpPr>
        <p:spPr bwMode="auto">
          <a:xfrm>
            <a:off x="3333750" y="4343400"/>
            <a:ext cx="500063"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2" name="Text Box 14"/>
          <p:cNvSpPr txBox="1">
            <a:spLocks noChangeArrowheads="1"/>
          </p:cNvSpPr>
          <p:nvPr/>
        </p:nvSpPr>
        <p:spPr bwMode="auto">
          <a:xfrm>
            <a:off x="914400" y="43434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3" name="Text Box 15"/>
          <p:cNvSpPr txBox="1">
            <a:spLocks noChangeArrowheads="1"/>
          </p:cNvSpPr>
          <p:nvPr/>
        </p:nvSpPr>
        <p:spPr bwMode="auto">
          <a:xfrm>
            <a:off x="1838325" y="47625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4" name="Oval 16"/>
          <p:cNvSpPr>
            <a:spLocks noChangeArrowheads="1"/>
          </p:cNvSpPr>
          <p:nvPr/>
        </p:nvSpPr>
        <p:spPr bwMode="auto">
          <a:xfrm>
            <a:off x="1828800" y="4762500"/>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5" name="Line 17"/>
          <p:cNvSpPr>
            <a:spLocks noChangeShapeType="1"/>
          </p:cNvSpPr>
          <p:nvPr/>
        </p:nvSpPr>
        <p:spPr bwMode="auto">
          <a:xfrm>
            <a:off x="2162175" y="2286000"/>
            <a:ext cx="0" cy="53340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6" name="Text Box 18"/>
          <p:cNvSpPr txBox="1">
            <a:spLocks noChangeArrowheads="1"/>
          </p:cNvSpPr>
          <p:nvPr/>
        </p:nvSpPr>
        <p:spPr bwMode="auto">
          <a:xfrm>
            <a:off x="1371600" y="1905000"/>
            <a:ext cx="1504950" cy="366713"/>
          </a:xfrm>
          <a:prstGeom prst="rect">
            <a:avLst/>
          </a:prstGeom>
          <a:noFill/>
          <a:ln w="12700">
            <a:noFill/>
            <a:miter lim="800000"/>
            <a:headEnd type="none" w="sm" len="sm"/>
            <a:tailEnd type="none" w="sm" len="sm"/>
          </a:ln>
          <a:effectLst/>
        </p:spPr>
        <p:txBody>
          <a:bodyPr wrap="none">
            <a:spAutoFit/>
          </a:bodyPr>
          <a:lstStyle/>
          <a:p>
            <a:r>
              <a:rPr lang="en-US">
                <a:solidFill>
                  <a:srgbClr val="DDDDDD"/>
                </a:solidFill>
              </a:rPr>
              <a:t>Lens Center</a:t>
            </a:r>
          </a:p>
        </p:txBody>
      </p:sp>
      <p:sp>
        <p:nvSpPr>
          <p:cNvPr id="703507" name="Text Box 19"/>
          <p:cNvSpPr txBox="1">
            <a:spLocks noChangeArrowheads="1"/>
          </p:cNvSpPr>
          <p:nvPr/>
        </p:nvSpPr>
        <p:spPr bwMode="auto">
          <a:xfrm>
            <a:off x="5410200" y="1905000"/>
            <a:ext cx="3105150" cy="366713"/>
          </a:xfrm>
          <a:prstGeom prst="rect">
            <a:avLst/>
          </a:prstGeom>
          <a:noFill/>
          <a:ln w="12700">
            <a:noFill/>
            <a:miter lim="800000"/>
            <a:headEnd type="none" w="sm" len="sm"/>
            <a:tailEnd type="none" w="sm" len="sm"/>
          </a:ln>
          <a:effectLst/>
        </p:spPr>
        <p:txBody>
          <a:bodyPr wrap="none">
            <a:spAutoFit/>
          </a:bodyPr>
          <a:lstStyle/>
          <a:p>
            <a:r>
              <a:rPr lang="en-US"/>
              <a:t>Top view shaded by height</a:t>
            </a:r>
          </a:p>
        </p:txBody>
      </p:sp>
      <p:grpSp>
        <p:nvGrpSpPr>
          <p:cNvPr id="703510" name="Group 22"/>
          <p:cNvGrpSpPr>
            <a:grpSpLocks/>
          </p:cNvGrpSpPr>
          <p:nvPr/>
        </p:nvGrpSpPr>
        <p:grpSpPr bwMode="auto">
          <a:xfrm>
            <a:off x="5486400" y="2438400"/>
            <a:ext cx="3048000" cy="3048000"/>
            <a:chOff x="3456" y="1248"/>
            <a:chExt cx="1920" cy="1920"/>
          </a:xfrm>
        </p:grpSpPr>
        <p:pic>
          <p:nvPicPr>
            <p:cNvPr id="703494" name="Picture 6"/>
            <p:cNvPicPr>
              <a:picLocks noChangeAspect="1" noChangeArrowheads="1"/>
            </p:cNvPicPr>
            <p:nvPr/>
          </p:nvPicPr>
          <p:blipFill>
            <a:blip r:embed="rId4" cstate="print"/>
            <a:srcRect l="7193" t="2686" r="8844" b="3247"/>
            <a:stretch>
              <a:fillRect/>
            </a:stretch>
          </p:blipFill>
          <p:spPr bwMode="auto">
            <a:xfrm>
              <a:off x="3552" y="1320"/>
              <a:ext cx="1680" cy="1680"/>
            </a:xfrm>
            <a:prstGeom prst="rect">
              <a:avLst/>
            </a:prstGeom>
            <a:noFill/>
            <a:ln w="28575">
              <a:solidFill>
                <a:srgbClr val="800000"/>
              </a:solidFill>
              <a:miter lim="800000"/>
              <a:headEnd type="none" w="sm" len="sm"/>
              <a:tailEnd type="none" w="sm" len="sm"/>
            </a:ln>
            <a:effectLst/>
          </p:spPr>
        </p:pic>
        <p:sp>
          <p:nvSpPr>
            <p:cNvPr id="703508" name="Line 20"/>
            <p:cNvSpPr>
              <a:spLocks noChangeShapeType="1"/>
            </p:cNvSpPr>
            <p:nvPr/>
          </p:nvSpPr>
          <p:spPr bwMode="auto">
            <a:xfrm>
              <a:off x="3456" y="2160"/>
              <a:ext cx="192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9" name="Line 21"/>
            <p:cNvSpPr>
              <a:spLocks noChangeShapeType="1"/>
            </p:cNvSpPr>
            <p:nvPr/>
          </p:nvSpPr>
          <p:spPr bwMode="auto">
            <a:xfrm>
              <a:off x="4398" y="1248"/>
              <a:ext cx="0" cy="1920"/>
            </a:xfrm>
            <a:prstGeom prst="line">
              <a:avLst/>
            </a:prstGeom>
            <a:noFill/>
            <a:ln w="19050">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0707"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0708" name="AutoShape 4"/>
          <p:cNvSpPr>
            <a:spLocks noChangeArrowheads="1"/>
          </p:cNvSpPr>
          <p:nvPr/>
        </p:nvSpPr>
        <p:spPr bwMode="auto">
          <a:xfrm>
            <a:off x="0" y="3200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6705600" y="285750"/>
            <a:ext cx="2459038" cy="609600"/>
          </a:xfrm>
        </p:spPr>
        <p:txBody>
          <a:bodyPr/>
          <a:lstStyle/>
          <a:p>
            <a:r>
              <a:rPr lang="en-US"/>
              <a:t>Photometry</a:t>
            </a:r>
          </a:p>
        </p:txBody>
      </p:sp>
      <p:sp>
        <p:nvSpPr>
          <p:cNvPr id="705539" name="Rectangle 3"/>
          <p:cNvSpPr>
            <a:spLocks noGrp="1" noChangeArrowheads="1"/>
          </p:cNvSpPr>
          <p:nvPr>
            <p:ph type="body" idx="1"/>
          </p:nvPr>
        </p:nvSpPr>
        <p:spPr>
          <a:xfrm>
            <a:off x="647700" y="1752600"/>
            <a:ext cx="7848600" cy="1295400"/>
          </a:xfrm>
        </p:spPr>
        <p:txBody>
          <a:bodyPr/>
          <a:lstStyle/>
          <a:p>
            <a:r>
              <a:rPr lang="en-US"/>
              <a:t>Photometry:</a:t>
            </a:r>
          </a:p>
          <a:p>
            <a:pPr lvl="1">
              <a:buFont typeface="Zapf Dingbats" charset="2"/>
              <a:buNone/>
            </a:pPr>
            <a:r>
              <a:rPr lang="en-US"/>
              <a:t>Concerned with mechanisms for converting light energy into electrical energy.</a:t>
            </a:r>
          </a:p>
        </p:txBody>
      </p:sp>
      <p:sp>
        <p:nvSpPr>
          <p:cNvPr id="705540" name="Rectangle 4"/>
          <p:cNvSpPr>
            <a:spLocks noChangeArrowheads="1"/>
          </p:cNvSpPr>
          <p:nvPr/>
        </p:nvSpPr>
        <p:spPr bwMode="auto">
          <a:xfrm>
            <a:off x="1409700" y="41148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05541" name="AutoShape 5"/>
          <p:cNvSpPr>
            <a:spLocks noChangeArrowheads="1"/>
          </p:cNvSpPr>
          <p:nvPr/>
        </p:nvSpPr>
        <p:spPr bwMode="auto">
          <a:xfrm>
            <a:off x="2641600" y="42037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2" name="AutoShape 6"/>
          <p:cNvSpPr>
            <a:spLocks noChangeArrowheads="1"/>
          </p:cNvSpPr>
          <p:nvPr/>
        </p:nvSpPr>
        <p:spPr bwMode="auto">
          <a:xfrm>
            <a:off x="46863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3" name="AutoShape 7"/>
          <p:cNvSpPr>
            <a:spLocks noChangeArrowheads="1"/>
          </p:cNvSpPr>
          <p:nvPr/>
        </p:nvSpPr>
        <p:spPr bwMode="auto">
          <a:xfrm>
            <a:off x="34671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4" name="AutoShape 8"/>
          <p:cNvSpPr>
            <a:spLocks noChangeArrowheads="1"/>
          </p:cNvSpPr>
          <p:nvPr/>
        </p:nvSpPr>
        <p:spPr bwMode="auto">
          <a:xfrm>
            <a:off x="56769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5" name="AutoShape 9"/>
          <p:cNvSpPr>
            <a:spLocks noChangeArrowheads="1"/>
          </p:cNvSpPr>
          <p:nvPr/>
        </p:nvSpPr>
        <p:spPr bwMode="auto">
          <a:xfrm>
            <a:off x="68199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solidFill>
              <a:srgbClr val="D82204"/>
            </a:solidFill>
            <a:miter lim="800000"/>
            <a:headEnd type="none" w="sm" len="sm"/>
            <a:tailEnd type="none" w="sm" len="sm"/>
          </a:ln>
          <a:effec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5486400" y="285750"/>
            <a:ext cx="3602038" cy="609600"/>
          </a:xfrm>
        </p:spPr>
        <p:txBody>
          <a:bodyPr/>
          <a:lstStyle/>
          <a:p>
            <a:r>
              <a:rPr lang="en-US"/>
              <a:t>B&amp;W Video System</a:t>
            </a:r>
          </a:p>
        </p:txBody>
      </p:sp>
      <p:pic>
        <p:nvPicPr>
          <p:cNvPr id="706567" name="Picture 7"/>
          <p:cNvPicPr>
            <a:picLocks noChangeAspect="1" noChangeArrowheads="1"/>
          </p:cNvPicPr>
          <p:nvPr/>
        </p:nvPicPr>
        <p:blipFill>
          <a:blip r:embed="rId3" cstate="print"/>
          <a:srcRect/>
          <a:stretch>
            <a:fillRect/>
          </a:stretch>
        </p:blipFill>
        <p:spPr bwMode="auto">
          <a:xfrm>
            <a:off x="1651000" y="1295400"/>
            <a:ext cx="5842000" cy="5165725"/>
          </a:xfrm>
          <a:prstGeom prst="rect">
            <a:avLst/>
          </a:prstGeom>
          <a:noFill/>
          <a:ln w="12700">
            <a:noFill/>
            <a:miter lim="800000"/>
            <a:headEnd type="none" w="sm" len="sm"/>
            <a:tailEnd type="none" w="sm" len="sm"/>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5410200" y="285750"/>
            <a:ext cx="3678238" cy="609600"/>
          </a:xfrm>
        </p:spPr>
        <p:txBody>
          <a:bodyPr/>
          <a:lstStyle/>
          <a:p>
            <a:r>
              <a:rPr lang="en-US"/>
              <a:t>Color Video System</a:t>
            </a:r>
          </a:p>
        </p:txBody>
      </p:sp>
      <p:pic>
        <p:nvPicPr>
          <p:cNvPr id="707589" name="Picture 5"/>
          <p:cNvPicPr>
            <a:picLocks noChangeAspect="1" noChangeArrowheads="1"/>
          </p:cNvPicPr>
          <p:nvPr/>
        </p:nvPicPr>
        <p:blipFill>
          <a:blip r:embed="rId3" cstate="print"/>
          <a:srcRect/>
          <a:stretch>
            <a:fillRect/>
          </a:stretch>
        </p:blipFill>
        <p:spPr bwMode="auto">
          <a:xfrm>
            <a:off x="1489075" y="1143000"/>
            <a:ext cx="6165850" cy="5359400"/>
          </a:xfrm>
          <a:prstGeom prst="rect">
            <a:avLst/>
          </a:prstGeom>
          <a:noFill/>
          <a:ln w="12700">
            <a:noFill/>
            <a:miter lim="800000"/>
            <a:headEnd type="none" w="sm" len="sm"/>
            <a:tailEnd type="none" w="sm" len="sm"/>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Color Representation</a:t>
            </a:r>
          </a:p>
        </p:txBody>
      </p:sp>
      <p:sp>
        <p:nvSpPr>
          <p:cNvPr id="827395" name="Rectangle 3"/>
          <p:cNvSpPr>
            <a:spLocks noGrp="1" noChangeArrowheads="1"/>
          </p:cNvSpPr>
          <p:nvPr>
            <p:ph type="body" idx="1"/>
          </p:nvPr>
        </p:nvSpPr>
        <p:spPr>
          <a:xfrm>
            <a:off x="304800" y="1219200"/>
            <a:ext cx="8839200" cy="5334000"/>
          </a:xfrm>
        </p:spPr>
        <p:txBody>
          <a:bodyPr/>
          <a:lstStyle/>
          <a:p>
            <a:pPr algn="just"/>
            <a:r>
              <a:rPr lang="en-US" sz="2000" dirty="0"/>
              <a:t>Color Cube and Color Wheel</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For </a:t>
            </a:r>
            <a:r>
              <a:rPr lang="en-US" sz="2000" dirty="0">
                <a:hlinkClick r:id="rId2"/>
              </a:rPr>
              <a:t>color spaces</a:t>
            </a:r>
            <a:r>
              <a:rPr lang="en-US" sz="2000" dirty="0"/>
              <a:t>, please read the following </a:t>
            </a:r>
            <a:r>
              <a:rPr lang="en-US" sz="2000" dirty="0">
                <a:solidFill>
                  <a:srgbClr val="FF0000"/>
                </a:solidFill>
              </a:rPr>
              <a:t>(the apps might not work)</a:t>
            </a:r>
          </a:p>
          <a:p>
            <a:pPr lvl="1" algn="just"/>
            <a:r>
              <a:rPr lang="en-US" sz="2000" dirty="0"/>
              <a:t>Color Cube </a:t>
            </a:r>
            <a:r>
              <a:rPr lang="en-US" sz="2000" dirty="0">
                <a:hlinkClick r:id="rId3"/>
              </a:rPr>
              <a:t>https://www.colorcube.com/</a:t>
            </a:r>
            <a:r>
              <a:rPr lang="en-US" sz="2000" dirty="0"/>
              <a:t> </a:t>
            </a:r>
          </a:p>
          <a:p>
            <a:pPr lvl="1" algn="just"/>
            <a:r>
              <a:rPr lang="en-US" sz="2000" dirty="0"/>
              <a:t>Color Wheel </a:t>
            </a:r>
            <a:r>
              <a:rPr lang="en-US" sz="2000" dirty="0">
                <a:hlinkClick r:id="rId4"/>
              </a:rPr>
              <a:t>http://r0k.us/graphics/SIHwheel.html</a:t>
            </a:r>
            <a:endParaRPr lang="en-US" sz="2000" dirty="0"/>
          </a:p>
          <a:p>
            <a:pPr marL="457200" lvl="1" indent="0">
              <a:buNone/>
            </a:pPr>
            <a:endParaRPr lang="en-US" sz="2000" dirty="0"/>
          </a:p>
        </p:txBody>
      </p:sp>
      <p:pic>
        <p:nvPicPr>
          <p:cNvPr id="827398" name="Picture 6" descr="colorcube">
            <a:hlinkClick r:id="rId2"/>
          </p:cNvPr>
          <p:cNvPicPr>
            <a:picLocks noChangeAspect="1" noChangeArrowheads="1"/>
          </p:cNvPicPr>
          <p:nvPr/>
        </p:nvPicPr>
        <p:blipFill>
          <a:blip r:embed="rId5" cstate="print"/>
          <a:srcRect/>
          <a:stretch>
            <a:fillRect/>
          </a:stretch>
        </p:blipFill>
        <p:spPr bwMode="auto">
          <a:xfrm>
            <a:off x="1524000" y="1981200"/>
            <a:ext cx="2246313" cy="2590800"/>
          </a:xfrm>
          <a:prstGeom prst="rect">
            <a:avLst/>
          </a:prstGeom>
          <a:noFill/>
        </p:spPr>
      </p:pic>
      <p:pic>
        <p:nvPicPr>
          <p:cNvPr id="827399" name="Picture 7" descr="sihWheel7">
            <a:hlinkClick r:id="rId6"/>
          </p:cNvPr>
          <p:cNvPicPr>
            <a:picLocks noChangeAspect="1" noChangeArrowheads="1"/>
          </p:cNvPicPr>
          <p:nvPr/>
        </p:nvPicPr>
        <p:blipFill>
          <a:blip r:embed="rId7" cstate="print"/>
          <a:srcRect/>
          <a:stretch>
            <a:fillRect/>
          </a:stretch>
        </p:blipFill>
        <p:spPr bwMode="auto">
          <a:xfrm>
            <a:off x="4800600" y="1981200"/>
            <a:ext cx="3001963" cy="2593975"/>
          </a:xfrm>
          <a:prstGeom prst="rect">
            <a:avLst/>
          </a:prstGeom>
          <a:noFill/>
        </p:spPr>
      </p:pic>
      <p:sp>
        <p:nvSpPr>
          <p:cNvPr id="827400" name="Line 8"/>
          <p:cNvSpPr>
            <a:spLocks noChangeShapeType="1"/>
          </p:cNvSpPr>
          <p:nvPr/>
        </p:nvSpPr>
        <p:spPr bwMode="auto">
          <a:xfrm>
            <a:off x="2743200" y="3487738"/>
            <a:ext cx="1371600" cy="474662"/>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1" name="Line 9"/>
          <p:cNvSpPr>
            <a:spLocks noChangeShapeType="1"/>
          </p:cNvSpPr>
          <p:nvPr/>
        </p:nvSpPr>
        <p:spPr bwMode="auto">
          <a:xfrm flipH="1" flipV="1">
            <a:off x="2590800" y="1828800"/>
            <a:ext cx="0" cy="1600200"/>
          </a:xfrm>
          <a:prstGeom prst="line">
            <a:avLst/>
          </a:prstGeom>
          <a:noFill/>
          <a:ln w="38100">
            <a:solidFill>
              <a:srgbClr val="C0C0C0"/>
            </a:solidFill>
            <a:prstDash val="sysDot"/>
            <a:round/>
            <a:headEnd type="none" w="sm" len="sm"/>
            <a:tailEnd type="triangle" w="med" len="lg"/>
          </a:ln>
          <a:effectLst/>
        </p:spPr>
        <p:txBody>
          <a:bodyPr/>
          <a:lstStyle/>
          <a:p>
            <a:endParaRPr lang="en-US"/>
          </a:p>
        </p:txBody>
      </p:sp>
      <p:sp>
        <p:nvSpPr>
          <p:cNvPr id="827402" name="Line 10"/>
          <p:cNvSpPr>
            <a:spLocks noChangeShapeType="1"/>
          </p:cNvSpPr>
          <p:nvPr/>
        </p:nvSpPr>
        <p:spPr bwMode="auto">
          <a:xfrm flipH="1">
            <a:off x="1143000" y="3505200"/>
            <a:ext cx="1314450" cy="533400"/>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3" name="Text Box 11"/>
          <p:cNvSpPr txBox="1">
            <a:spLocks noChangeArrowheads="1"/>
          </p:cNvSpPr>
          <p:nvPr/>
        </p:nvSpPr>
        <p:spPr bwMode="auto">
          <a:xfrm>
            <a:off x="4038600" y="4038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R</a:t>
            </a:r>
          </a:p>
        </p:txBody>
      </p:sp>
      <p:sp>
        <p:nvSpPr>
          <p:cNvPr id="827404" name="Text Box 12"/>
          <p:cNvSpPr txBox="1">
            <a:spLocks noChangeArrowheads="1"/>
          </p:cNvSpPr>
          <p:nvPr/>
        </p:nvSpPr>
        <p:spPr bwMode="auto">
          <a:xfrm>
            <a:off x="2133600" y="1600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B</a:t>
            </a:r>
          </a:p>
        </p:txBody>
      </p:sp>
      <p:sp>
        <p:nvSpPr>
          <p:cNvPr id="827405" name="Text Box 13"/>
          <p:cNvSpPr txBox="1">
            <a:spLocks noChangeArrowheads="1"/>
          </p:cNvSpPr>
          <p:nvPr/>
        </p:nvSpPr>
        <p:spPr bwMode="auto">
          <a:xfrm>
            <a:off x="838200" y="3657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G</a:t>
            </a:r>
          </a:p>
        </p:txBody>
      </p:sp>
      <p:sp>
        <p:nvSpPr>
          <p:cNvPr id="827406" name="Text Box 14"/>
          <p:cNvSpPr txBox="1">
            <a:spLocks noChangeArrowheads="1"/>
          </p:cNvSpPr>
          <p:nvPr/>
        </p:nvSpPr>
        <p:spPr bwMode="auto">
          <a:xfrm>
            <a:off x="7200900" y="338455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S</a:t>
            </a:r>
          </a:p>
        </p:txBody>
      </p:sp>
      <p:sp>
        <p:nvSpPr>
          <p:cNvPr id="827407" name="Text Box 15"/>
          <p:cNvSpPr txBox="1">
            <a:spLocks noChangeArrowheads="1"/>
          </p:cNvSpPr>
          <p:nvPr/>
        </p:nvSpPr>
        <p:spPr bwMode="auto">
          <a:xfrm>
            <a:off x="7848600" y="2971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latin typeface="Times New Roman" pitchFamily="18" charset="0"/>
              </a:rPr>
              <a:t>I</a:t>
            </a:r>
          </a:p>
        </p:txBody>
      </p:sp>
      <p:sp>
        <p:nvSpPr>
          <p:cNvPr id="827408" name="Text Box 16"/>
          <p:cNvSpPr txBox="1">
            <a:spLocks noChangeArrowheads="1"/>
          </p:cNvSpPr>
          <p:nvPr/>
        </p:nvSpPr>
        <p:spPr bwMode="auto">
          <a:xfrm>
            <a:off x="5943600" y="1905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H</a:t>
            </a:r>
          </a:p>
        </p:txBody>
      </p:sp>
      <p:sp>
        <p:nvSpPr>
          <p:cNvPr id="827409" name="Line 17"/>
          <p:cNvSpPr>
            <a:spLocks noChangeShapeType="1"/>
          </p:cNvSpPr>
          <p:nvPr/>
        </p:nvSpPr>
        <p:spPr bwMode="auto">
          <a:xfrm flipV="1">
            <a:off x="6194425" y="3284538"/>
            <a:ext cx="1193800" cy="1587"/>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0" name="Line 18"/>
          <p:cNvSpPr>
            <a:spLocks noChangeShapeType="1"/>
          </p:cNvSpPr>
          <p:nvPr/>
        </p:nvSpPr>
        <p:spPr bwMode="auto">
          <a:xfrm flipH="1" flipV="1">
            <a:off x="7772400" y="2590800"/>
            <a:ext cx="1588" cy="1279525"/>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1" name="Arc 19"/>
          <p:cNvSpPr>
            <a:spLocks/>
          </p:cNvSpPr>
          <p:nvPr/>
        </p:nvSpPr>
        <p:spPr bwMode="auto">
          <a:xfrm>
            <a:off x="6324600" y="2133600"/>
            <a:ext cx="6858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arrow" w="sm" len="sm"/>
            <a:tailEnd type="none" w="sm" len="sm"/>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3074"/>
          <p:cNvSpPr>
            <a:spLocks noGrp="1" noChangeArrowheads="1"/>
          </p:cNvSpPr>
          <p:nvPr>
            <p:ph type="title"/>
          </p:nvPr>
        </p:nvSpPr>
        <p:spPr/>
        <p:txBody>
          <a:bodyPr/>
          <a:lstStyle/>
          <a:p>
            <a:r>
              <a:rPr lang="en-US"/>
              <a:t>Digital Color Cameras</a:t>
            </a:r>
          </a:p>
        </p:txBody>
      </p:sp>
      <p:sp>
        <p:nvSpPr>
          <p:cNvPr id="829443" name="Rectangle 3075"/>
          <p:cNvSpPr>
            <a:spLocks noGrp="1" noChangeArrowheads="1"/>
          </p:cNvSpPr>
          <p:nvPr>
            <p:ph type="body" idx="1"/>
          </p:nvPr>
        </p:nvSpPr>
        <p:spPr>
          <a:xfrm>
            <a:off x="533400" y="1752600"/>
            <a:ext cx="8229600" cy="4648200"/>
          </a:xfrm>
        </p:spPr>
        <p:txBody>
          <a:bodyPr/>
          <a:lstStyle/>
          <a:p>
            <a:r>
              <a:rPr lang="en-US" dirty="0"/>
              <a:t>Three CCD-chips cameras</a:t>
            </a:r>
          </a:p>
          <a:p>
            <a:pPr lvl="1"/>
            <a:r>
              <a:rPr lang="en-US" sz="2400" dirty="0"/>
              <a:t>R, G, B separately, AND digital signals  instead analog video</a:t>
            </a:r>
          </a:p>
          <a:p>
            <a:pPr lvl="1"/>
            <a:endParaRPr lang="en-US" sz="2400" dirty="0"/>
          </a:p>
          <a:p>
            <a:r>
              <a:rPr lang="en-US" dirty="0"/>
              <a:t>One CCD Cameras</a:t>
            </a:r>
          </a:p>
          <a:p>
            <a:pPr lvl="1"/>
            <a:r>
              <a:rPr lang="en-US" dirty="0">
                <a:hlinkClick r:id="rId3" action="ppaction://hlinkfile"/>
              </a:rPr>
              <a:t>RGB “Bayer” Color and </a:t>
            </a:r>
            <a:r>
              <a:rPr lang="en-US" dirty="0" err="1">
                <a:hlinkClick r:id="rId3" action="ppaction://hlinkfile"/>
              </a:rPr>
              <a:t>MicroLenses</a:t>
            </a:r>
            <a:endParaRPr lang="en-US" dirty="0"/>
          </a:p>
          <a:p>
            <a:pPr marL="457200" lvl="1" indent="0">
              <a:buNone/>
            </a:pPr>
            <a:endParaRPr lang="en-US" sz="2200" dirty="0">
              <a:latin typeface="Verdana" pitchFamily="34" charset="0"/>
              <a:cs typeface="Arial" charset="0"/>
            </a:endParaRPr>
          </a:p>
          <a:p>
            <a:pPr lvl="1" algn="just"/>
            <a:r>
              <a:rPr lang="en-US" sz="2000" dirty="0">
                <a:latin typeface="Verdana" pitchFamily="34" charset="0"/>
                <a:cs typeface="Arial" charset="0"/>
                <a:hlinkClick r:id="rId4"/>
              </a:rPr>
              <a:t>http://www.siliconimaging.com/RGB%20Bayer.htm</a:t>
            </a:r>
            <a:endParaRPr lang="en-US" sz="2000" dirty="0">
              <a:latin typeface="Verdana" pitchFamily="34" charset="0"/>
              <a:cs typeface="Arial" charset="0"/>
            </a:endParaRPr>
          </a:p>
          <a:p>
            <a:pPr lvl="1" algn="just"/>
            <a:endParaRPr lang="en-US" sz="2400" dirty="0">
              <a:latin typeface="Verdana" pitchFamily="34" charset="0"/>
              <a:cs typeface="Arial" charset="0"/>
            </a:endParaRPr>
          </a:p>
          <a:p>
            <a:endParaRPr lang="en-US" dirty="0"/>
          </a:p>
          <a:p>
            <a:pPr lvl="1" algn="just"/>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z="2400"/>
              <a:t>Human Eyes &amp; Color Perception</a:t>
            </a:r>
          </a:p>
        </p:txBody>
      </p:sp>
      <p:sp>
        <p:nvSpPr>
          <p:cNvPr id="832515" name="Rectangle 3"/>
          <p:cNvSpPr>
            <a:spLocks noGrp="1" noChangeArrowheads="1"/>
          </p:cNvSpPr>
          <p:nvPr>
            <p:ph type="body" idx="1"/>
          </p:nvPr>
        </p:nvSpPr>
        <p:spPr>
          <a:xfrm>
            <a:off x="304800" y="5334000"/>
            <a:ext cx="8839200" cy="1219200"/>
          </a:xfrm>
        </p:spPr>
        <p:txBody>
          <a:bodyPr/>
          <a:lstStyle/>
          <a:p>
            <a:pPr>
              <a:lnSpc>
                <a:spcPct val="90000"/>
              </a:lnSpc>
            </a:pPr>
            <a:r>
              <a:rPr lang="en-US" dirty="0"/>
              <a:t>Visit a cool site with Interactive Java tutorial:</a:t>
            </a:r>
          </a:p>
          <a:p>
            <a:pPr lvl="1">
              <a:lnSpc>
                <a:spcPct val="90000"/>
              </a:lnSpc>
            </a:pPr>
            <a:r>
              <a:rPr lang="en-US" b="1" dirty="0">
                <a:hlinkClick r:id="rId3"/>
              </a:rPr>
              <a:t>Human Vision and Color Perception</a:t>
            </a:r>
            <a:endParaRPr lang="en-US" b="1" dirty="0"/>
          </a:p>
          <a:p>
            <a:pPr marL="0" indent="0">
              <a:lnSpc>
                <a:spcPct val="90000"/>
              </a:lnSpc>
              <a:buNone/>
            </a:pPr>
            <a:endParaRPr lang="en-US" dirty="0">
              <a:cs typeface="Arial" charset="0"/>
            </a:endParaRPr>
          </a:p>
          <a:p>
            <a:pPr lvl="1">
              <a:lnSpc>
                <a:spcPct val="90000"/>
              </a:lnSpc>
            </a:pPr>
            <a:endParaRPr lang="en-US" dirty="0"/>
          </a:p>
        </p:txBody>
      </p:sp>
      <p:pic>
        <p:nvPicPr>
          <p:cNvPr id="832516" name="Picture 4" descr="eye350"/>
          <p:cNvPicPr>
            <a:picLocks noChangeAspect="1" noChangeArrowheads="1"/>
          </p:cNvPicPr>
          <p:nvPr/>
        </p:nvPicPr>
        <p:blipFill>
          <a:blip r:embed="rId4" cstate="print"/>
          <a:srcRect/>
          <a:stretch>
            <a:fillRect/>
          </a:stretch>
        </p:blipFill>
        <p:spPr bwMode="auto">
          <a:xfrm>
            <a:off x="381000" y="1981200"/>
            <a:ext cx="3733800" cy="2101850"/>
          </a:xfrm>
          <a:prstGeom prst="rect">
            <a:avLst/>
          </a:prstGeom>
          <a:noFill/>
        </p:spPr>
      </p:pic>
      <p:pic>
        <p:nvPicPr>
          <p:cNvPr id="832517" name="Picture 5" descr="eyespect"/>
          <p:cNvPicPr>
            <a:picLocks noChangeAspect="1" noChangeArrowheads="1"/>
          </p:cNvPicPr>
          <p:nvPr/>
        </p:nvPicPr>
        <p:blipFill>
          <a:blip r:embed="rId5" cstate="print"/>
          <a:srcRect/>
          <a:stretch>
            <a:fillRect/>
          </a:stretch>
        </p:blipFill>
        <p:spPr bwMode="auto">
          <a:xfrm>
            <a:off x="5410200" y="3124200"/>
            <a:ext cx="2667000" cy="1782763"/>
          </a:xfrm>
          <a:prstGeom prst="rect">
            <a:avLst/>
          </a:prstGeom>
          <a:noFill/>
        </p:spPr>
      </p:pic>
      <p:pic>
        <p:nvPicPr>
          <p:cNvPr id="832518" name="Picture 6" descr="retina"/>
          <p:cNvPicPr>
            <a:picLocks noChangeAspect="1" noChangeArrowheads="1"/>
          </p:cNvPicPr>
          <p:nvPr/>
        </p:nvPicPr>
        <p:blipFill>
          <a:blip r:embed="rId6" cstate="print"/>
          <a:srcRect/>
          <a:stretch>
            <a:fillRect/>
          </a:stretch>
        </p:blipFill>
        <p:spPr bwMode="auto">
          <a:xfrm>
            <a:off x="5410200" y="1295400"/>
            <a:ext cx="2743200" cy="1684338"/>
          </a:xfrm>
          <a:prstGeom prst="rect">
            <a:avLst/>
          </a:prstGeom>
          <a:solidFill>
            <a:srgbClr val="FFFFFF"/>
          </a:solid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4876801" y="285750"/>
            <a:ext cx="4229100" cy="609600"/>
          </a:xfrm>
        </p:spPr>
        <p:txBody>
          <a:bodyPr/>
          <a:lstStyle/>
          <a:p>
            <a:r>
              <a:rPr lang="en-US" dirty="0">
                <a:solidFill>
                  <a:srgbClr val="FFFF00"/>
                </a:solidFill>
              </a:rPr>
              <a:t>Next</a:t>
            </a:r>
            <a:r>
              <a:rPr lang="en-US" dirty="0"/>
              <a:t> Lecture Outline</a:t>
            </a:r>
          </a:p>
        </p:txBody>
      </p:sp>
      <p:sp>
        <p:nvSpPr>
          <p:cNvPr id="842755"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2756" name="AutoShape 4"/>
          <p:cNvSpPr>
            <a:spLocks noChangeArrowheads="1"/>
          </p:cNvSpPr>
          <p:nvPr/>
        </p:nvSpPr>
        <p:spPr bwMode="auto">
          <a:xfrm>
            <a:off x="0" y="40386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6858000" y="285750"/>
            <a:ext cx="2230438" cy="609600"/>
          </a:xfrm>
        </p:spPr>
        <p:txBody>
          <a:bodyPr/>
          <a:lstStyle/>
          <a:p>
            <a:r>
              <a:rPr lang="en-US"/>
              <a:t>Digitization</a:t>
            </a:r>
          </a:p>
        </p:txBody>
      </p:sp>
      <p:sp>
        <p:nvSpPr>
          <p:cNvPr id="711683" name="Rectangle 3"/>
          <p:cNvSpPr>
            <a:spLocks noGrp="1" noChangeArrowheads="1"/>
          </p:cNvSpPr>
          <p:nvPr>
            <p:ph type="body" idx="1"/>
          </p:nvPr>
        </p:nvSpPr>
        <p:spPr>
          <a:xfrm>
            <a:off x="533400" y="3429000"/>
            <a:ext cx="8001000" cy="2971800"/>
          </a:xfrm>
        </p:spPr>
        <p:txBody>
          <a:bodyPr/>
          <a:lstStyle/>
          <a:p>
            <a:pPr>
              <a:lnSpc>
                <a:spcPct val="90000"/>
              </a:lnSpc>
            </a:pPr>
            <a:r>
              <a:rPr lang="en-US"/>
              <a:t>Digitization: conversion of the continuous (in space and value) electrical signal into a digital signal (digital image)</a:t>
            </a:r>
          </a:p>
          <a:p>
            <a:pPr>
              <a:lnSpc>
                <a:spcPct val="90000"/>
              </a:lnSpc>
            </a:pPr>
            <a:r>
              <a:rPr lang="en-US"/>
              <a:t>Three decisions must be made:</a:t>
            </a:r>
          </a:p>
          <a:p>
            <a:pPr lvl="1">
              <a:lnSpc>
                <a:spcPct val="90000"/>
              </a:lnSpc>
            </a:pPr>
            <a:r>
              <a:rPr lang="en-US"/>
              <a:t>Spatial resolution (how many samples to take)</a:t>
            </a:r>
          </a:p>
          <a:p>
            <a:pPr lvl="1">
              <a:lnSpc>
                <a:spcPct val="90000"/>
              </a:lnSpc>
            </a:pPr>
            <a:r>
              <a:rPr lang="en-US"/>
              <a:t>Signal resolution (dynamic range of values- quantization)</a:t>
            </a:r>
          </a:p>
          <a:p>
            <a:pPr lvl="1">
              <a:lnSpc>
                <a:spcPct val="90000"/>
              </a:lnSpc>
            </a:pPr>
            <a:r>
              <a:rPr lang="en-US"/>
              <a:t>Tessellation pattern (how to 'cover' the image with sample points)</a:t>
            </a:r>
          </a:p>
        </p:txBody>
      </p:sp>
      <p:sp>
        <p:nvSpPr>
          <p:cNvPr id="711684" name="Rectangle 4"/>
          <p:cNvSpPr>
            <a:spLocks noChangeArrowheads="1"/>
          </p:cNvSpPr>
          <p:nvPr/>
        </p:nvSpPr>
        <p:spPr bwMode="auto">
          <a:xfrm>
            <a:off x="1447800" y="15240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11685" name="AutoShape 5"/>
          <p:cNvSpPr>
            <a:spLocks noChangeArrowheads="1"/>
          </p:cNvSpPr>
          <p:nvPr/>
        </p:nvSpPr>
        <p:spPr bwMode="auto">
          <a:xfrm>
            <a:off x="2679700" y="16129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6" name="AutoShape 6"/>
          <p:cNvSpPr>
            <a:spLocks noChangeArrowheads="1"/>
          </p:cNvSpPr>
          <p:nvPr/>
        </p:nvSpPr>
        <p:spPr bwMode="auto">
          <a:xfrm>
            <a:off x="47244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7" name="AutoShape 7"/>
          <p:cNvSpPr>
            <a:spLocks noChangeArrowheads="1"/>
          </p:cNvSpPr>
          <p:nvPr/>
        </p:nvSpPr>
        <p:spPr bwMode="auto">
          <a:xfrm>
            <a:off x="35052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8" name="AutoShape 8"/>
          <p:cNvSpPr>
            <a:spLocks noChangeArrowheads="1"/>
          </p:cNvSpPr>
          <p:nvPr/>
        </p:nvSpPr>
        <p:spPr bwMode="auto">
          <a:xfrm>
            <a:off x="57150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9" name="AutoShape 9"/>
          <p:cNvSpPr>
            <a:spLocks noChangeArrowheads="1"/>
          </p:cNvSpPr>
          <p:nvPr/>
        </p:nvSpPr>
        <p:spPr bwMode="auto">
          <a:xfrm>
            <a:off x="68580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solidFill>
              <a:srgbClr val="0066FF"/>
            </a:solidFill>
            <a:miter lim="800000"/>
            <a:headEnd type="none" w="sm" len="sm"/>
            <a:tailEnd type="none" w="sm" len="sm"/>
          </a:ln>
          <a:effec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456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4564" name="AutoShape 4"/>
          <p:cNvSpPr>
            <a:spLocks noChangeArrowheads="1"/>
          </p:cNvSpPr>
          <p:nvPr/>
        </p:nvSpPr>
        <p:spPr bwMode="auto">
          <a:xfrm>
            <a:off x="0" y="1447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3505200" y="285750"/>
            <a:ext cx="5583238" cy="609600"/>
          </a:xfrm>
        </p:spPr>
        <p:txBody>
          <a:bodyPr/>
          <a:lstStyle/>
          <a:p>
            <a:r>
              <a:rPr lang="en-US"/>
              <a:t>Digitization: Spatial Resolution</a:t>
            </a:r>
          </a:p>
        </p:txBody>
      </p:sp>
      <p:sp>
        <p:nvSpPr>
          <p:cNvPr id="712707" name="Rectangle 3"/>
          <p:cNvSpPr>
            <a:spLocks noGrp="1" noChangeArrowheads="1"/>
          </p:cNvSpPr>
          <p:nvPr>
            <p:ph type="body" idx="1"/>
          </p:nvPr>
        </p:nvSpPr>
        <p:spPr>
          <a:xfrm>
            <a:off x="381000" y="5181600"/>
            <a:ext cx="7848600" cy="990600"/>
          </a:xfrm>
        </p:spPr>
        <p:txBody>
          <a:bodyPr/>
          <a:lstStyle/>
          <a:p>
            <a:r>
              <a:rPr lang="en-US"/>
              <a:t>Let's digitize this image</a:t>
            </a:r>
          </a:p>
          <a:p>
            <a:pPr lvl="1"/>
            <a:r>
              <a:rPr lang="en-US"/>
              <a:t>Assume a square sampling pattern</a:t>
            </a:r>
          </a:p>
          <a:p>
            <a:pPr lvl="1"/>
            <a:r>
              <a:rPr lang="en-US"/>
              <a:t>Vary density of sampling grid</a:t>
            </a:r>
          </a:p>
        </p:txBody>
      </p:sp>
      <p:pic>
        <p:nvPicPr>
          <p:cNvPr id="712708" name="Picture 4"/>
          <p:cNvPicPr>
            <a:picLocks noChangeAspect="1" noChangeArrowheads="1"/>
          </p:cNvPicPr>
          <p:nvPr/>
        </p:nvPicPr>
        <p:blipFill>
          <a:blip r:embed="rId3" cstate="print"/>
          <a:srcRect/>
          <a:stretch>
            <a:fillRect/>
          </a:stretch>
        </p:blipFill>
        <p:spPr bwMode="auto">
          <a:xfrm>
            <a:off x="1746250" y="1173163"/>
            <a:ext cx="5645150" cy="3844925"/>
          </a:xfrm>
          <a:prstGeom prst="rect">
            <a:avLst/>
          </a:prstGeom>
          <a:noFill/>
          <a:ln w="12700">
            <a:noFill/>
            <a:miter lim="800000"/>
            <a:headEnd type="none" w="sm" len="sm"/>
            <a:tailEnd type="none" w="sm" len="sm"/>
          </a:ln>
          <a:effectLst/>
        </p:spPr>
      </p:pic>
      <p:sp>
        <p:nvSpPr>
          <p:cNvPr id="712709" name="Rectangle 5"/>
          <p:cNvSpPr>
            <a:spLocks noChangeArrowheads="1"/>
          </p:cNvSpPr>
          <p:nvPr/>
        </p:nvSpPr>
        <p:spPr bwMode="auto">
          <a:xfrm>
            <a:off x="1746250" y="1173163"/>
            <a:ext cx="5638800" cy="3856037"/>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5715000" y="285750"/>
            <a:ext cx="3373438" cy="609600"/>
          </a:xfrm>
        </p:spPr>
        <p:txBody>
          <a:bodyPr/>
          <a:lstStyle/>
          <a:p>
            <a:r>
              <a:rPr lang="en-US"/>
              <a:t>Spatial Resolution</a:t>
            </a:r>
          </a:p>
        </p:txBody>
      </p:sp>
      <p:pic>
        <p:nvPicPr>
          <p:cNvPr id="713732" name="Picture 4"/>
          <p:cNvPicPr>
            <a:picLocks noChangeAspect="1" noChangeArrowheads="1"/>
          </p:cNvPicPr>
          <p:nvPr/>
        </p:nvPicPr>
        <p:blipFill>
          <a:blip r:embed="rId3" cstate="print"/>
          <a:srcRect/>
          <a:stretch>
            <a:fillRect/>
          </a:stretch>
        </p:blipFill>
        <p:spPr bwMode="auto">
          <a:xfrm>
            <a:off x="5021263" y="1376363"/>
            <a:ext cx="2895600" cy="2027237"/>
          </a:xfrm>
          <a:prstGeom prst="rect">
            <a:avLst/>
          </a:prstGeom>
          <a:noFill/>
          <a:ln w="12700">
            <a:noFill/>
            <a:miter lim="800000"/>
            <a:headEnd type="none" w="sm" len="sm"/>
            <a:tailEnd type="none" w="sm" len="sm"/>
          </a:ln>
          <a:effectLst/>
        </p:spPr>
      </p:pic>
      <p:grpSp>
        <p:nvGrpSpPr>
          <p:cNvPr id="714050" name="Group 322"/>
          <p:cNvGrpSpPr>
            <a:grpSpLocks/>
          </p:cNvGrpSpPr>
          <p:nvPr/>
        </p:nvGrpSpPr>
        <p:grpSpPr bwMode="auto">
          <a:xfrm>
            <a:off x="990600" y="1354138"/>
            <a:ext cx="3048000" cy="2074862"/>
            <a:chOff x="768" y="1056"/>
            <a:chExt cx="1920" cy="1307"/>
          </a:xfrm>
        </p:grpSpPr>
        <p:pic>
          <p:nvPicPr>
            <p:cNvPr id="713733" name="Picture 5"/>
            <p:cNvPicPr>
              <a:picLocks noChangeAspect="1" noChangeArrowheads="1"/>
            </p:cNvPicPr>
            <p:nvPr/>
          </p:nvPicPr>
          <p:blipFill>
            <a:blip r:embed="rId4" cstate="print"/>
            <a:srcRect/>
            <a:stretch>
              <a:fillRect/>
            </a:stretch>
          </p:blipFill>
          <p:spPr bwMode="auto">
            <a:xfrm>
              <a:off x="768" y="1056"/>
              <a:ext cx="1920" cy="1307"/>
            </a:xfrm>
            <a:prstGeom prst="rect">
              <a:avLst/>
            </a:prstGeom>
            <a:noFill/>
          </p:spPr>
        </p:pic>
        <p:sp>
          <p:nvSpPr>
            <p:cNvPr id="713734" name="Rectangle 6"/>
            <p:cNvSpPr>
              <a:spLocks noChangeArrowheads="1"/>
            </p:cNvSpPr>
            <p:nvPr/>
          </p:nvSpPr>
          <p:spPr bwMode="auto">
            <a:xfrm>
              <a:off x="768" y="1056"/>
              <a:ext cx="1920" cy="1296"/>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3755" name="Group 27"/>
            <p:cNvGrpSpPr>
              <a:grpSpLocks/>
            </p:cNvGrpSpPr>
            <p:nvPr/>
          </p:nvGrpSpPr>
          <p:grpSpPr bwMode="auto">
            <a:xfrm>
              <a:off x="816" y="1056"/>
              <a:ext cx="1872" cy="48"/>
              <a:chOff x="816" y="1104"/>
              <a:chExt cx="1872" cy="48"/>
            </a:xfrm>
          </p:grpSpPr>
          <p:sp>
            <p:nvSpPr>
              <p:cNvPr id="713735" name="Oval 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6" name="Oval 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7" name="Oval 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8" name="Oval 1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9" name="Oval 1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0" name="Oval 1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1" name="Oval 1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2" name="Oval 1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3" name="Oval 1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4" name="Oval 1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5" name="Oval 1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6" name="Oval 1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7" name="Oval 1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8" name="Oval 2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9" name="Oval 2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0" name="Oval 2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1" name="Oval 2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2" name="Oval 2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3" name="Oval 2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4" name="Oval 2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56" name="Group 28"/>
            <p:cNvGrpSpPr>
              <a:grpSpLocks/>
            </p:cNvGrpSpPr>
            <p:nvPr/>
          </p:nvGrpSpPr>
          <p:grpSpPr bwMode="auto">
            <a:xfrm>
              <a:off x="816" y="1152"/>
              <a:ext cx="1872" cy="48"/>
              <a:chOff x="816" y="1104"/>
              <a:chExt cx="1872" cy="48"/>
            </a:xfrm>
          </p:grpSpPr>
          <p:sp>
            <p:nvSpPr>
              <p:cNvPr id="713757" name="Oval 29"/>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8" name="Oval 30"/>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9" name="Oval 31"/>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0" name="Oval 32"/>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1" name="Oval 33"/>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2" name="Oval 34"/>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3" name="Oval 35"/>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4" name="Oval 36"/>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5" name="Oval 37"/>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6" name="Oval 38"/>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7" name="Oval 39"/>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8" name="Oval 40"/>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9" name="Oval 41"/>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0" name="Oval 42"/>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1" name="Oval 43"/>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2" name="Oval 44"/>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3" name="Oval 45"/>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4" name="Oval 46"/>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5" name="Oval 47"/>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6" name="Oval 48"/>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77" name="Group 49"/>
            <p:cNvGrpSpPr>
              <a:grpSpLocks/>
            </p:cNvGrpSpPr>
            <p:nvPr/>
          </p:nvGrpSpPr>
          <p:grpSpPr bwMode="auto">
            <a:xfrm>
              <a:off x="816" y="1248"/>
              <a:ext cx="1872" cy="48"/>
              <a:chOff x="816" y="1104"/>
              <a:chExt cx="1872" cy="48"/>
            </a:xfrm>
          </p:grpSpPr>
          <p:sp>
            <p:nvSpPr>
              <p:cNvPr id="713778" name="Oval 5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9" name="Oval 5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0" name="Oval 5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1" name="Oval 5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2" name="Oval 5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3" name="Oval 5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4" name="Oval 5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5" name="Oval 5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6" name="Oval 5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7" name="Oval 5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8" name="Oval 6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9" name="Oval 6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0" name="Oval 6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1" name="Oval 6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2" name="Oval 6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3" name="Oval 6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4" name="Oval 6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5" name="Oval 6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6" name="Oval 6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7" name="Oval 6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98" name="Group 70"/>
            <p:cNvGrpSpPr>
              <a:grpSpLocks/>
            </p:cNvGrpSpPr>
            <p:nvPr/>
          </p:nvGrpSpPr>
          <p:grpSpPr bwMode="auto">
            <a:xfrm>
              <a:off x="816" y="1344"/>
              <a:ext cx="1872" cy="48"/>
              <a:chOff x="816" y="1104"/>
              <a:chExt cx="1872" cy="48"/>
            </a:xfrm>
          </p:grpSpPr>
          <p:sp>
            <p:nvSpPr>
              <p:cNvPr id="713799" name="Oval 7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0" name="Oval 7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1" name="Oval 7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2" name="Oval 7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3" name="Oval 7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4" name="Oval 7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5" name="Oval 7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6" name="Oval 7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7" name="Oval 7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8" name="Oval 8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9" name="Oval 8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0" name="Oval 8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1" name="Oval 8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2" name="Oval 8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3" name="Oval 8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4" name="Oval 8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5" name="Oval 8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6" name="Oval 8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7" name="Oval 8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8" name="Oval 9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19" name="Group 91"/>
            <p:cNvGrpSpPr>
              <a:grpSpLocks/>
            </p:cNvGrpSpPr>
            <p:nvPr/>
          </p:nvGrpSpPr>
          <p:grpSpPr bwMode="auto">
            <a:xfrm>
              <a:off x="816" y="1440"/>
              <a:ext cx="1872" cy="48"/>
              <a:chOff x="816" y="1104"/>
              <a:chExt cx="1872" cy="48"/>
            </a:xfrm>
          </p:grpSpPr>
          <p:sp>
            <p:nvSpPr>
              <p:cNvPr id="713820" name="Oval 9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1" name="Oval 9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2" name="Oval 9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3" name="Oval 9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4" name="Oval 9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5" name="Oval 9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6" name="Oval 9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7" name="Oval 9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8" name="Oval 10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9" name="Oval 10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0" name="Oval 10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1" name="Oval 10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2" name="Oval 10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3" name="Oval 10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4" name="Oval 10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5" name="Oval 10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6" name="Oval 10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7" name="Oval 10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8" name="Oval 11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9" name="Oval 11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40" name="Group 112"/>
            <p:cNvGrpSpPr>
              <a:grpSpLocks/>
            </p:cNvGrpSpPr>
            <p:nvPr/>
          </p:nvGrpSpPr>
          <p:grpSpPr bwMode="auto">
            <a:xfrm>
              <a:off x="816" y="1536"/>
              <a:ext cx="1872" cy="48"/>
              <a:chOff x="816" y="1104"/>
              <a:chExt cx="1872" cy="48"/>
            </a:xfrm>
          </p:grpSpPr>
          <p:sp>
            <p:nvSpPr>
              <p:cNvPr id="713841" name="Oval 113"/>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2" name="Oval 114"/>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3" name="Oval 115"/>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4" name="Oval 116"/>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5" name="Oval 117"/>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6" name="Oval 118"/>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7" name="Oval 119"/>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8" name="Oval 120"/>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9" name="Oval 121"/>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0" name="Oval 122"/>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1" name="Oval 123"/>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2" name="Oval 124"/>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3" name="Oval 125"/>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4" name="Oval 126"/>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5" name="Oval 127"/>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6" name="Oval 128"/>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7" name="Oval 129"/>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8" name="Oval 130"/>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9" name="Oval 131"/>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0" name="Oval 132"/>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61" name="Group 133"/>
            <p:cNvGrpSpPr>
              <a:grpSpLocks/>
            </p:cNvGrpSpPr>
            <p:nvPr/>
          </p:nvGrpSpPr>
          <p:grpSpPr bwMode="auto">
            <a:xfrm>
              <a:off x="816" y="1632"/>
              <a:ext cx="1872" cy="48"/>
              <a:chOff x="816" y="1104"/>
              <a:chExt cx="1872" cy="48"/>
            </a:xfrm>
          </p:grpSpPr>
          <p:sp>
            <p:nvSpPr>
              <p:cNvPr id="713862" name="Oval 134"/>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3" name="Oval 135"/>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4" name="Oval 136"/>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5" name="Oval 137"/>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6" name="Oval 138"/>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7" name="Oval 139"/>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8" name="Oval 140"/>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9" name="Oval 141"/>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0" name="Oval 142"/>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1" name="Oval 143"/>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2" name="Oval 144"/>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3" name="Oval 145"/>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4" name="Oval 146"/>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5" name="Oval 147"/>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6" name="Oval 148"/>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7" name="Oval 149"/>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8" name="Oval 150"/>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9" name="Oval 151"/>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0" name="Oval 152"/>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1" name="Oval 153"/>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82" name="Group 154"/>
            <p:cNvGrpSpPr>
              <a:grpSpLocks/>
            </p:cNvGrpSpPr>
            <p:nvPr/>
          </p:nvGrpSpPr>
          <p:grpSpPr bwMode="auto">
            <a:xfrm>
              <a:off x="816" y="1728"/>
              <a:ext cx="1872" cy="48"/>
              <a:chOff x="816" y="1104"/>
              <a:chExt cx="1872" cy="48"/>
            </a:xfrm>
          </p:grpSpPr>
          <p:sp>
            <p:nvSpPr>
              <p:cNvPr id="713883" name="Oval 155"/>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4" name="Oval 156"/>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5" name="Oval 157"/>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6" name="Oval 158"/>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7" name="Oval 159"/>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8" name="Oval 160"/>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9" name="Oval 161"/>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0" name="Oval 162"/>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1" name="Oval 163"/>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2" name="Oval 164"/>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3" name="Oval 165"/>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4" name="Oval 166"/>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5" name="Oval 167"/>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6" name="Oval 168"/>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7" name="Oval 169"/>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8" name="Oval 170"/>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9" name="Oval 171"/>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0" name="Oval 172"/>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1" name="Oval 173"/>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2" name="Oval 174"/>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03" name="Group 175"/>
            <p:cNvGrpSpPr>
              <a:grpSpLocks/>
            </p:cNvGrpSpPr>
            <p:nvPr/>
          </p:nvGrpSpPr>
          <p:grpSpPr bwMode="auto">
            <a:xfrm>
              <a:off x="816" y="1824"/>
              <a:ext cx="1872" cy="48"/>
              <a:chOff x="816" y="1104"/>
              <a:chExt cx="1872" cy="48"/>
            </a:xfrm>
          </p:grpSpPr>
          <p:sp>
            <p:nvSpPr>
              <p:cNvPr id="713904" name="Oval 176"/>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5" name="Oval 177"/>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6" name="Oval 178"/>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7" name="Oval 179"/>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8" name="Oval 180"/>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9" name="Oval 181"/>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0" name="Oval 182"/>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1" name="Oval 183"/>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2" name="Oval 184"/>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3" name="Oval 185"/>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4" name="Oval 186"/>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5" name="Oval 187"/>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6" name="Oval 188"/>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7" name="Oval 189"/>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8" name="Oval 190"/>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9" name="Oval 191"/>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0" name="Oval 192"/>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1" name="Oval 193"/>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2" name="Oval 194"/>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3" name="Oval 195"/>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24" name="Group 196"/>
            <p:cNvGrpSpPr>
              <a:grpSpLocks/>
            </p:cNvGrpSpPr>
            <p:nvPr/>
          </p:nvGrpSpPr>
          <p:grpSpPr bwMode="auto">
            <a:xfrm>
              <a:off x="816" y="1920"/>
              <a:ext cx="1872" cy="48"/>
              <a:chOff x="816" y="1104"/>
              <a:chExt cx="1872" cy="48"/>
            </a:xfrm>
          </p:grpSpPr>
          <p:sp>
            <p:nvSpPr>
              <p:cNvPr id="713925" name="Oval 19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6" name="Oval 19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7" name="Oval 19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8" name="Oval 20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9" name="Oval 20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0" name="Oval 20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1" name="Oval 20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2" name="Oval 20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3" name="Oval 20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4" name="Oval 20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5" name="Oval 20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6" name="Oval 20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7" name="Oval 20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8" name="Oval 21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9" name="Oval 21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0" name="Oval 21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1" name="Oval 21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2" name="Oval 21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3" name="Oval 21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4" name="Oval 21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45" name="Group 217"/>
            <p:cNvGrpSpPr>
              <a:grpSpLocks/>
            </p:cNvGrpSpPr>
            <p:nvPr/>
          </p:nvGrpSpPr>
          <p:grpSpPr bwMode="auto">
            <a:xfrm>
              <a:off x="816" y="2016"/>
              <a:ext cx="1872" cy="48"/>
              <a:chOff x="816" y="1104"/>
              <a:chExt cx="1872" cy="48"/>
            </a:xfrm>
          </p:grpSpPr>
          <p:sp>
            <p:nvSpPr>
              <p:cNvPr id="713946" name="Oval 218"/>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7" name="Oval 219"/>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8" name="Oval 220"/>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9" name="Oval 221"/>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0" name="Oval 222"/>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1" name="Oval 223"/>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2" name="Oval 224"/>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3" name="Oval 225"/>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4" name="Oval 226"/>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5" name="Oval 227"/>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6" name="Oval 228"/>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7" name="Oval 229"/>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8" name="Oval 230"/>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9" name="Oval 231"/>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0" name="Oval 232"/>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1" name="Oval 233"/>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2" name="Oval 234"/>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3" name="Oval 235"/>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4" name="Oval 236"/>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5" name="Oval 237"/>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87" name="Group 259"/>
            <p:cNvGrpSpPr>
              <a:grpSpLocks/>
            </p:cNvGrpSpPr>
            <p:nvPr/>
          </p:nvGrpSpPr>
          <p:grpSpPr bwMode="auto">
            <a:xfrm>
              <a:off x="816" y="2112"/>
              <a:ext cx="1872" cy="48"/>
              <a:chOff x="816" y="1104"/>
              <a:chExt cx="1872" cy="48"/>
            </a:xfrm>
          </p:grpSpPr>
          <p:sp>
            <p:nvSpPr>
              <p:cNvPr id="713988" name="Oval 26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89" name="Oval 26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0" name="Oval 26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1" name="Oval 26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2" name="Oval 26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3" name="Oval 26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4" name="Oval 26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5" name="Oval 26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6" name="Oval 26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7" name="Oval 26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8" name="Oval 27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9" name="Oval 27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0" name="Oval 27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1" name="Oval 27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2" name="Oval 27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3" name="Oval 27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4" name="Oval 27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5" name="Oval 27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6" name="Oval 27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7" name="Oval 27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08" name="Group 280"/>
            <p:cNvGrpSpPr>
              <a:grpSpLocks/>
            </p:cNvGrpSpPr>
            <p:nvPr/>
          </p:nvGrpSpPr>
          <p:grpSpPr bwMode="auto">
            <a:xfrm>
              <a:off x="816" y="2208"/>
              <a:ext cx="1872" cy="48"/>
              <a:chOff x="816" y="1104"/>
              <a:chExt cx="1872" cy="48"/>
            </a:xfrm>
          </p:grpSpPr>
          <p:sp>
            <p:nvSpPr>
              <p:cNvPr id="714009" name="Oval 28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0" name="Oval 28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1" name="Oval 28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2" name="Oval 28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3" name="Oval 28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4" name="Oval 28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5" name="Oval 28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6" name="Oval 28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7" name="Oval 28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8" name="Oval 29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9" name="Oval 29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0" name="Oval 29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1" name="Oval 29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2" name="Oval 29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3" name="Oval 29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4" name="Oval 29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5" name="Oval 29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6" name="Oval 29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7" name="Oval 29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8" name="Oval 30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29" name="Group 301"/>
            <p:cNvGrpSpPr>
              <a:grpSpLocks/>
            </p:cNvGrpSpPr>
            <p:nvPr/>
          </p:nvGrpSpPr>
          <p:grpSpPr bwMode="auto">
            <a:xfrm>
              <a:off x="816" y="2304"/>
              <a:ext cx="1872" cy="48"/>
              <a:chOff x="816" y="1104"/>
              <a:chExt cx="1872" cy="48"/>
            </a:xfrm>
          </p:grpSpPr>
          <p:sp>
            <p:nvSpPr>
              <p:cNvPr id="714030" name="Oval 30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1" name="Oval 30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2" name="Oval 30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3" name="Oval 30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4" name="Oval 30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5" name="Oval 30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6" name="Oval 30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7" name="Oval 30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8" name="Oval 31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9" name="Oval 31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0" name="Oval 31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1" name="Oval 31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2" name="Oval 31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3" name="Oval 31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4" name="Oval 31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5" name="Oval 31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6" name="Oval 31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7" name="Oval 31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8" name="Oval 32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9" name="Oval 32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sp>
        <p:nvSpPr>
          <p:cNvPr id="714051" name="Text Box 323"/>
          <p:cNvSpPr txBox="1">
            <a:spLocks noChangeArrowheads="1"/>
          </p:cNvSpPr>
          <p:nvPr/>
        </p:nvSpPr>
        <p:spPr bwMode="auto">
          <a:xfrm>
            <a:off x="1905000" y="3505200"/>
            <a:ext cx="4984750" cy="366713"/>
          </a:xfrm>
          <a:prstGeom prst="rect">
            <a:avLst/>
          </a:prstGeom>
          <a:noFill/>
          <a:ln w="12700">
            <a:noFill/>
            <a:miter lim="800000"/>
            <a:headEnd type="none" w="sm" len="sm"/>
            <a:tailEnd type="none" w="sm" len="sm"/>
          </a:ln>
          <a:effectLst/>
        </p:spPr>
        <p:txBody>
          <a:bodyPr wrap="none">
            <a:spAutoFit/>
          </a:bodyPr>
          <a:lstStyle/>
          <a:p>
            <a:r>
              <a:rPr lang="en-US" b="0"/>
              <a:t>Coarse Sampling: 20 points per row by 14 rows</a:t>
            </a:r>
          </a:p>
        </p:txBody>
      </p:sp>
      <p:sp>
        <p:nvSpPr>
          <p:cNvPr id="714350" name="Text Box 622"/>
          <p:cNvSpPr txBox="1">
            <a:spLocks noChangeArrowheads="1"/>
          </p:cNvSpPr>
          <p:nvPr/>
        </p:nvSpPr>
        <p:spPr bwMode="auto">
          <a:xfrm>
            <a:off x="2041525" y="6400800"/>
            <a:ext cx="4895850" cy="366713"/>
          </a:xfrm>
          <a:prstGeom prst="rect">
            <a:avLst/>
          </a:prstGeom>
          <a:noFill/>
          <a:ln w="12700">
            <a:noFill/>
            <a:miter lim="800000"/>
            <a:headEnd type="none" w="sm" len="sm"/>
            <a:tailEnd type="none" w="sm" len="sm"/>
          </a:ln>
          <a:effectLst/>
        </p:spPr>
        <p:txBody>
          <a:bodyPr wrap="none">
            <a:spAutoFit/>
          </a:bodyPr>
          <a:lstStyle/>
          <a:p>
            <a:r>
              <a:rPr lang="en-US" b="0"/>
              <a:t>Finer Sampling: 100 points per row by 68 rows</a:t>
            </a:r>
          </a:p>
        </p:txBody>
      </p:sp>
      <p:pic>
        <p:nvPicPr>
          <p:cNvPr id="714352" name="Picture 624"/>
          <p:cNvPicPr>
            <a:picLocks noChangeAspect="1" noChangeArrowheads="1"/>
          </p:cNvPicPr>
          <p:nvPr/>
        </p:nvPicPr>
        <p:blipFill>
          <a:blip r:embed="rId5" cstate="print"/>
          <a:srcRect/>
          <a:stretch>
            <a:fillRect/>
          </a:stretch>
        </p:blipFill>
        <p:spPr bwMode="auto">
          <a:xfrm>
            <a:off x="5029200" y="4191000"/>
            <a:ext cx="3048000" cy="2073275"/>
          </a:xfrm>
          <a:prstGeom prst="rect">
            <a:avLst/>
          </a:prstGeom>
          <a:noFill/>
          <a:ln w="12700">
            <a:noFill/>
            <a:miter lim="800000"/>
            <a:headEnd type="none" w="sm" len="sm"/>
            <a:tailEnd type="none" w="sm" len="sm"/>
          </a:ln>
          <a:effectLst/>
        </p:spPr>
      </p:pic>
      <p:sp>
        <p:nvSpPr>
          <p:cNvPr id="714353" name="Rectangle 625"/>
          <p:cNvSpPr>
            <a:spLocks noChangeArrowheads="1"/>
          </p:cNvSpPr>
          <p:nvPr/>
        </p:nvSpPr>
        <p:spPr bwMode="auto">
          <a:xfrm>
            <a:off x="5019675" y="4219575"/>
            <a:ext cx="3048000" cy="20574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438" name="Group 710"/>
          <p:cNvGrpSpPr>
            <a:grpSpLocks/>
          </p:cNvGrpSpPr>
          <p:nvPr/>
        </p:nvGrpSpPr>
        <p:grpSpPr bwMode="auto">
          <a:xfrm>
            <a:off x="914400" y="4160838"/>
            <a:ext cx="3203575" cy="2236787"/>
            <a:chOff x="576" y="2621"/>
            <a:chExt cx="2018" cy="1409"/>
          </a:xfrm>
        </p:grpSpPr>
        <p:pic>
          <p:nvPicPr>
            <p:cNvPr id="714053" name="Picture 325"/>
            <p:cNvPicPr>
              <a:picLocks noChangeAspect="1" noChangeArrowheads="1"/>
            </p:cNvPicPr>
            <p:nvPr/>
          </p:nvPicPr>
          <p:blipFill>
            <a:blip r:embed="rId4" cstate="print"/>
            <a:srcRect/>
            <a:stretch>
              <a:fillRect/>
            </a:stretch>
          </p:blipFill>
          <p:spPr bwMode="auto">
            <a:xfrm>
              <a:off x="624" y="2664"/>
              <a:ext cx="1920" cy="1307"/>
            </a:xfrm>
            <a:prstGeom prst="rect">
              <a:avLst/>
            </a:prstGeom>
            <a:noFill/>
          </p:spPr>
        </p:pic>
        <p:sp>
          <p:nvSpPr>
            <p:cNvPr id="714349" name="Rectangle 621"/>
            <p:cNvSpPr>
              <a:spLocks noChangeArrowheads="1"/>
            </p:cNvSpPr>
            <p:nvPr/>
          </p:nvSpPr>
          <p:spPr bwMode="auto">
            <a:xfrm>
              <a:off x="624" y="2664"/>
              <a:ext cx="1920" cy="1312"/>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361" name="Group 633"/>
            <p:cNvGrpSpPr>
              <a:grpSpLocks/>
            </p:cNvGrpSpPr>
            <p:nvPr/>
          </p:nvGrpSpPr>
          <p:grpSpPr bwMode="auto">
            <a:xfrm>
              <a:off x="576" y="2621"/>
              <a:ext cx="2016" cy="215"/>
              <a:chOff x="576" y="2613"/>
              <a:chExt cx="2016" cy="215"/>
            </a:xfrm>
          </p:grpSpPr>
          <p:sp>
            <p:nvSpPr>
              <p:cNvPr id="714356" name="Text Box 628"/>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7" name="Text Box 629"/>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8" name="Text Box 630"/>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9" name="Text Box 631"/>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0" name="Text Box 632"/>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2" name="Group 634"/>
            <p:cNvGrpSpPr>
              <a:grpSpLocks/>
            </p:cNvGrpSpPr>
            <p:nvPr/>
          </p:nvGrpSpPr>
          <p:grpSpPr bwMode="auto">
            <a:xfrm>
              <a:off x="576" y="2734"/>
              <a:ext cx="2016" cy="215"/>
              <a:chOff x="576" y="2613"/>
              <a:chExt cx="2016" cy="215"/>
            </a:xfrm>
          </p:grpSpPr>
          <p:sp>
            <p:nvSpPr>
              <p:cNvPr id="714363" name="Text Box 63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4" name="Text Box 63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5" name="Text Box 63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6" name="Text Box 63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7" name="Text Box 63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8" name="Group 640"/>
            <p:cNvGrpSpPr>
              <a:grpSpLocks/>
            </p:cNvGrpSpPr>
            <p:nvPr/>
          </p:nvGrpSpPr>
          <p:grpSpPr bwMode="auto">
            <a:xfrm>
              <a:off x="576" y="2843"/>
              <a:ext cx="2016" cy="215"/>
              <a:chOff x="576" y="2613"/>
              <a:chExt cx="1716" cy="215"/>
            </a:xfrm>
          </p:grpSpPr>
          <p:sp>
            <p:nvSpPr>
              <p:cNvPr id="714369" name="Text Box 641"/>
              <p:cNvSpPr txBox="1">
                <a:spLocks noChangeArrowheads="1"/>
              </p:cNvSpPr>
              <p:nvPr/>
            </p:nvSpPr>
            <p:spPr bwMode="auto">
              <a:xfrm>
                <a:off x="576" y="261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0" name="Text Box 642"/>
              <p:cNvSpPr txBox="1">
                <a:spLocks noChangeArrowheads="1"/>
              </p:cNvSpPr>
              <p:nvPr/>
            </p:nvSpPr>
            <p:spPr bwMode="auto">
              <a:xfrm>
                <a:off x="576" y="2634"/>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1" name="Text Box 643"/>
              <p:cNvSpPr txBox="1">
                <a:spLocks noChangeArrowheads="1"/>
              </p:cNvSpPr>
              <p:nvPr/>
            </p:nvSpPr>
            <p:spPr bwMode="auto">
              <a:xfrm>
                <a:off x="576" y="2657"/>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2" name="Text Box 644"/>
              <p:cNvSpPr txBox="1">
                <a:spLocks noChangeArrowheads="1"/>
              </p:cNvSpPr>
              <p:nvPr/>
            </p:nvSpPr>
            <p:spPr bwMode="auto">
              <a:xfrm>
                <a:off x="576" y="2679"/>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3" name="Text Box 645"/>
              <p:cNvSpPr txBox="1">
                <a:spLocks noChangeArrowheads="1"/>
              </p:cNvSpPr>
              <p:nvPr/>
            </p:nvSpPr>
            <p:spPr bwMode="auto">
              <a:xfrm>
                <a:off x="576" y="270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74" name="Group 646"/>
            <p:cNvGrpSpPr>
              <a:grpSpLocks/>
            </p:cNvGrpSpPr>
            <p:nvPr/>
          </p:nvGrpSpPr>
          <p:grpSpPr bwMode="auto">
            <a:xfrm>
              <a:off x="576" y="2953"/>
              <a:ext cx="2016" cy="215"/>
              <a:chOff x="576" y="2613"/>
              <a:chExt cx="2016" cy="215"/>
            </a:xfrm>
          </p:grpSpPr>
          <p:sp>
            <p:nvSpPr>
              <p:cNvPr id="714375" name="Text Box 64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6" name="Text Box 64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7" name="Text Box 64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8" name="Text Box 65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9" name="Text Box 65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0" name="Group 652"/>
            <p:cNvGrpSpPr>
              <a:grpSpLocks/>
            </p:cNvGrpSpPr>
            <p:nvPr/>
          </p:nvGrpSpPr>
          <p:grpSpPr bwMode="auto">
            <a:xfrm>
              <a:off x="578" y="3064"/>
              <a:ext cx="2016" cy="215"/>
              <a:chOff x="576" y="2613"/>
              <a:chExt cx="2016" cy="215"/>
            </a:xfrm>
          </p:grpSpPr>
          <p:sp>
            <p:nvSpPr>
              <p:cNvPr id="714381" name="Text Box 65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2" name="Text Box 65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3" name="Text Box 65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4" name="Text Box 65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5" name="Text Box 65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6" name="Group 658"/>
            <p:cNvGrpSpPr>
              <a:grpSpLocks/>
            </p:cNvGrpSpPr>
            <p:nvPr/>
          </p:nvGrpSpPr>
          <p:grpSpPr bwMode="auto">
            <a:xfrm>
              <a:off x="578" y="3174"/>
              <a:ext cx="2016" cy="215"/>
              <a:chOff x="576" y="2613"/>
              <a:chExt cx="2016" cy="215"/>
            </a:xfrm>
          </p:grpSpPr>
          <p:sp>
            <p:nvSpPr>
              <p:cNvPr id="714387" name="Text Box 65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8" name="Text Box 66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9" name="Text Box 66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0" name="Text Box 66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1" name="Text Box 66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2" name="Group 664"/>
            <p:cNvGrpSpPr>
              <a:grpSpLocks/>
            </p:cNvGrpSpPr>
            <p:nvPr/>
          </p:nvGrpSpPr>
          <p:grpSpPr bwMode="auto">
            <a:xfrm>
              <a:off x="578" y="3286"/>
              <a:ext cx="2016" cy="215"/>
              <a:chOff x="576" y="2613"/>
              <a:chExt cx="2016" cy="215"/>
            </a:xfrm>
          </p:grpSpPr>
          <p:sp>
            <p:nvSpPr>
              <p:cNvPr id="714393" name="Text Box 66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4" name="Text Box 66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5" name="Text Box 66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6" name="Text Box 66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7" name="Text Box 66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8" name="Group 670"/>
            <p:cNvGrpSpPr>
              <a:grpSpLocks/>
            </p:cNvGrpSpPr>
            <p:nvPr/>
          </p:nvGrpSpPr>
          <p:grpSpPr bwMode="auto">
            <a:xfrm>
              <a:off x="578" y="3396"/>
              <a:ext cx="2016" cy="215"/>
              <a:chOff x="576" y="2613"/>
              <a:chExt cx="2016" cy="215"/>
            </a:xfrm>
          </p:grpSpPr>
          <p:sp>
            <p:nvSpPr>
              <p:cNvPr id="714399" name="Text Box 671"/>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0" name="Text Box 672"/>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1" name="Text Box 673"/>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2" name="Text Box 674"/>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3" name="Text Box 675"/>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04" name="Group 676"/>
            <p:cNvGrpSpPr>
              <a:grpSpLocks/>
            </p:cNvGrpSpPr>
            <p:nvPr/>
          </p:nvGrpSpPr>
          <p:grpSpPr bwMode="auto">
            <a:xfrm>
              <a:off x="576" y="3509"/>
              <a:ext cx="2016" cy="215"/>
              <a:chOff x="576" y="2613"/>
              <a:chExt cx="2016" cy="215"/>
            </a:xfrm>
          </p:grpSpPr>
          <p:sp>
            <p:nvSpPr>
              <p:cNvPr id="714405" name="Text Box 67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6" name="Text Box 67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7" name="Text Box 67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8" name="Text Box 68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9" name="Text Box 68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0" name="Group 682"/>
            <p:cNvGrpSpPr>
              <a:grpSpLocks/>
            </p:cNvGrpSpPr>
            <p:nvPr/>
          </p:nvGrpSpPr>
          <p:grpSpPr bwMode="auto">
            <a:xfrm>
              <a:off x="576" y="3619"/>
              <a:ext cx="2016" cy="215"/>
              <a:chOff x="576" y="2613"/>
              <a:chExt cx="2016" cy="215"/>
            </a:xfrm>
          </p:grpSpPr>
          <p:sp>
            <p:nvSpPr>
              <p:cNvPr id="714411" name="Text Box 68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2" name="Text Box 68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3" name="Text Box 68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4" name="Text Box 68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5" name="Text Box 68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6" name="Group 688"/>
            <p:cNvGrpSpPr>
              <a:grpSpLocks/>
            </p:cNvGrpSpPr>
            <p:nvPr/>
          </p:nvGrpSpPr>
          <p:grpSpPr bwMode="auto">
            <a:xfrm>
              <a:off x="576" y="3731"/>
              <a:ext cx="2016" cy="215"/>
              <a:chOff x="576" y="2613"/>
              <a:chExt cx="2016" cy="215"/>
            </a:xfrm>
          </p:grpSpPr>
          <p:sp>
            <p:nvSpPr>
              <p:cNvPr id="714417" name="Text Box 68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8" name="Text Box 69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9" name="Text Box 69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0" name="Text Box 69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1" name="Text Box 69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3" name="Text Box 695"/>
            <p:cNvSpPr txBox="1">
              <a:spLocks noChangeArrowheads="1"/>
            </p:cNvSpPr>
            <p:nvPr/>
          </p:nvSpPr>
          <p:spPr bwMode="auto">
            <a:xfrm>
              <a:off x="576" y="3841"/>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4" name="Text Box 696"/>
            <p:cNvSpPr txBox="1">
              <a:spLocks noChangeArrowheads="1"/>
            </p:cNvSpPr>
            <p:nvPr/>
          </p:nvSpPr>
          <p:spPr bwMode="auto">
            <a:xfrm>
              <a:off x="576" y="3862"/>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5" name="Text Box 697"/>
            <p:cNvSpPr txBox="1">
              <a:spLocks noChangeArrowheads="1"/>
            </p:cNvSpPr>
            <p:nvPr/>
          </p:nvSpPr>
          <p:spPr bwMode="auto">
            <a:xfrm>
              <a:off x="576" y="388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8" name="Text Box 700"/>
            <p:cNvSpPr txBox="1">
              <a:spLocks noChangeArrowheads="1"/>
            </p:cNvSpPr>
            <p:nvPr/>
          </p:nvSpPr>
          <p:spPr bwMode="auto">
            <a:xfrm>
              <a:off x="576" y="390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9" name="Line 701"/>
          <p:cNvSpPr>
            <a:spLocks noChangeShapeType="1"/>
          </p:cNvSpPr>
          <p:nvPr/>
        </p:nvSpPr>
        <p:spPr bwMode="auto">
          <a:xfrm>
            <a:off x="609600" y="1695450"/>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0" name="Line 702"/>
          <p:cNvSpPr>
            <a:spLocks noChangeShapeType="1"/>
          </p:cNvSpPr>
          <p:nvPr/>
        </p:nvSpPr>
        <p:spPr bwMode="auto">
          <a:xfrm>
            <a:off x="609600" y="1857375"/>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2" name="Line 704"/>
          <p:cNvSpPr>
            <a:spLocks noChangeShapeType="1"/>
          </p:cNvSpPr>
          <p:nvPr/>
        </p:nvSpPr>
        <p:spPr bwMode="auto">
          <a:xfrm flipV="1">
            <a:off x="685800" y="1885950"/>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3" name="Line 705"/>
          <p:cNvSpPr>
            <a:spLocks noChangeShapeType="1"/>
          </p:cNvSpPr>
          <p:nvPr/>
        </p:nvSpPr>
        <p:spPr bwMode="auto">
          <a:xfrm>
            <a:off x="685800" y="1476375"/>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5" name="Text Box 707"/>
          <p:cNvSpPr txBox="1">
            <a:spLocks noChangeArrowheads="1"/>
          </p:cNvSpPr>
          <p:nvPr/>
        </p:nvSpPr>
        <p:spPr bwMode="auto">
          <a:xfrm rot="-5400000">
            <a:off x="-145256" y="2734469"/>
            <a:ext cx="1662112" cy="304800"/>
          </a:xfrm>
          <a:prstGeom prst="rect">
            <a:avLst/>
          </a:prstGeom>
          <a:noFill/>
          <a:ln w="12700">
            <a:noFill/>
            <a:miter lim="800000"/>
            <a:headEnd type="none" w="sm" len="sm"/>
            <a:tailEnd type="none" w="sm" len="sm"/>
          </a:ln>
          <a:effectLst/>
        </p:spPr>
        <p:txBody>
          <a:bodyPr wrap="none">
            <a:spAutoFit/>
          </a:bodyPr>
          <a:lstStyle/>
          <a:p>
            <a:r>
              <a:rPr lang="en-US" sz="1400"/>
              <a:t>Sampling interval</a:t>
            </a:r>
          </a:p>
        </p:txBody>
      </p:sp>
      <p:sp>
        <p:nvSpPr>
          <p:cNvPr id="714436" name="Text Box 708"/>
          <p:cNvSpPr txBox="1">
            <a:spLocks noChangeArrowheads="1"/>
          </p:cNvSpPr>
          <p:nvPr/>
        </p:nvSpPr>
        <p:spPr bwMode="auto">
          <a:xfrm>
            <a:off x="1905000" y="990600"/>
            <a:ext cx="3473450" cy="366713"/>
          </a:xfrm>
          <a:prstGeom prst="rect">
            <a:avLst/>
          </a:prstGeom>
          <a:noFill/>
          <a:ln w="12700">
            <a:noFill/>
            <a:miter lim="800000"/>
            <a:headEnd type="none" w="sm" len="sm"/>
            <a:tailEnd type="none" w="sm" len="sm"/>
          </a:ln>
          <a:effectLst/>
        </p:spPr>
        <p:txBody>
          <a:bodyPr wrap="none">
            <a:spAutoFit/>
          </a:bodyPr>
          <a:lstStyle/>
          <a:p>
            <a:r>
              <a:rPr lang="en-US" b="0"/>
              <a:t>Sample picture at each red point</a:t>
            </a:r>
          </a:p>
        </p:txBody>
      </p:sp>
      <p:sp>
        <p:nvSpPr>
          <p:cNvPr id="714437" name="Line 709"/>
          <p:cNvSpPr>
            <a:spLocks noChangeShapeType="1"/>
          </p:cNvSpPr>
          <p:nvPr/>
        </p:nvSpPr>
        <p:spPr bwMode="auto">
          <a:xfrm flipH="1">
            <a:off x="1609725" y="1219200"/>
            <a:ext cx="371475" cy="4191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3810000" y="285750"/>
            <a:ext cx="5278438" cy="609600"/>
          </a:xfrm>
        </p:spPr>
        <p:txBody>
          <a:bodyPr/>
          <a:lstStyle/>
          <a:p>
            <a:r>
              <a:rPr lang="en-US"/>
              <a:t>Effect of Sampling Interval - 1</a:t>
            </a:r>
          </a:p>
        </p:txBody>
      </p:sp>
      <p:sp>
        <p:nvSpPr>
          <p:cNvPr id="714755" name="Rectangle 3"/>
          <p:cNvSpPr>
            <a:spLocks noGrp="1" noChangeArrowheads="1"/>
          </p:cNvSpPr>
          <p:nvPr>
            <p:ph type="body" idx="1"/>
          </p:nvPr>
        </p:nvSpPr>
        <p:spPr>
          <a:xfrm>
            <a:off x="381000" y="1219200"/>
            <a:ext cx="7848600" cy="533400"/>
          </a:xfrm>
        </p:spPr>
        <p:txBody>
          <a:bodyPr/>
          <a:lstStyle/>
          <a:p>
            <a:r>
              <a:rPr lang="en-US"/>
              <a:t>Look in vicinity of the picket fence:</a:t>
            </a:r>
          </a:p>
        </p:txBody>
      </p:sp>
      <p:pic>
        <p:nvPicPr>
          <p:cNvPr id="714756" name="Picture 4"/>
          <p:cNvPicPr>
            <a:picLocks noChangeAspect="1" noChangeArrowheads="1"/>
          </p:cNvPicPr>
          <p:nvPr/>
        </p:nvPicPr>
        <p:blipFill>
          <a:blip r:embed="rId3" cstate="print"/>
          <a:srcRect/>
          <a:stretch>
            <a:fillRect/>
          </a:stretch>
        </p:blipFill>
        <p:spPr bwMode="auto">
          <a:xfrm>
            <a:off x="4114800" y="2133600"/>
            <a:ext cx="2133600" cy="101600"/>
          </a:xfrm>
          <a:prstGeom prst="rect">
            <a:avLst/>
          </a:prstGeom>
          <a:noFill/>
          <a:ln w="12700">
            <a:noFill/>
            <a:miter lim="800000"/>
            <a:headEnd type="none" w="sm" len="sm"/>
            <a:tailEnd type="none" w="sm" len="sm"/>
          </a:ln>
          <a:effectLst/>
        </p:spPr>
      </p:pic>
      <p:sp>
        <p:nvSpPr>
          <p:cNvPr id="714757" name="Text Box 5"/>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4759" name="Picture 7"/>
          <p:cNvPicPr>
            <a:picLocks noChangeAspect="1" noChangeArrowheads="1"/>
          </p:cNvPicPr>
          <p:nvPr/>
        </p:nvPicPr>
        <p:blipFill>
          <a:blip r:embed="rId4" cstate="print"/>
          <a:srcRect/>
          <a:stretch>
            <a:fillRect/>
          </a:stretch>
        </p:blipFill>
        <p:spPr bwMode="auto">
          <a:xfrm>
            <a:off x="2819400" y="2667000"/>
            <a:ext cx="4368800" cy="2133600"/>
          </a:xfrm>
          <a:prstGeom prst="rect">
            <a:avLst/>
          </a:prstGeom>
          <a:noFill/>
          <a:ln w="12700">
            <a:noFill/>
            <a:miter lim="800000"/>
            <a:headEnd type="none" w="sm" len="sm"/>
            <a:tailEnd type="none" w="sm" len="sm"/>
          </a:ln>
          <a:effectLst/>
        </p:spPr>
      </p:pic>
      <p:pic>
        <p:nvPicPr>
          <p:cNvPr id="714761" name="Picture 9"/>
          <p:cNvPicPr>
            <a:picLocks noChangeAspect="1" noChangeArrowheads="1"/>
          </p:cNvPicPr>
          <p:nvPr/>
        </p:nvPicPr>
        <p:blipFill>
          <a:blip r:embed="rId5" cstate="print"/>
          <a:srcRect/>
          <a:stretch>
            <a:fillRect/>
          </a:stretch>
        </p:blipFill>
        <p:spPr bwMode="auto">
          <a:xfrm>
            <a:off x="762000" y="4953000"/>
            <a:ext cx="2578100" cy="1409700"/>
          </a:xfrm>
          <a:prstGeom prst="rect">
            <a:avLst/>
          </a:prstGeom>
          <a:noFill/>
          <a:ln w="12700">
            <a:noFill/>
            <a:miter lim="800000"/>
            <a:headEnd type="none" w="sm" len="sm"/>
            <a:tailEnd type="none" w="sm" len="sm"/>
          </a:ln>
          <a:effectLst/>
        </p:spPr>
      </p:pic>
      <p:pic>
        <p:nvPicPr>
          <p:cNvPr id="714762" name="Picture 10"/>
          <p:cNvPicPr>
            <a:picLocks noChangeAspect="1" noChangeArrowheads="1"/>
          </p:cNvPicPr>
          <p:nvPr/>
        </p:nvPicPr>
        <p:blipFill>
          <a:blip r:embed="rId6" cstate="print"/>
          <a:srcRect/>
          <a:stretch>
            <a:fillRect/>
          </a:stretch>
        </p:blipFill>
        <p:spPr bwMode="auto">
          <a:xfrm>
            <a:off x="5486400" y="4953000"/>
            <a:ext cx="2578100" cy="1409700"/>
          </a:xfrm>
          <a:prstGeom prst="rect">
            <a:avLst/>
          </a:prstGeom>
          <a:noFill/>
          <a:ln w="12700">
            <a:noFill/>
            <a:miter lim="800000"/>
            <a:headEnd type="none" w="sm" len="sm"/>
            <a:tailEnd type="none" w="sm" len="sm"/>
          </a:ln>
          <a:effectLst/>
        </p:spPr>
      </p:pic>
      <p:sp>
        <p:nvSpPr>
          <p:cNvPr id="714763" name="Line 11"/>
          <p:cNvSpPr>
            <a:spLocks noChangeShapeType="1"/>
          </p:cNvSpPr>
          <p:nvPr/>
        </p:nvSpPr>
        <p:spPr bwMode="auto">
          <a:xfrm flipH="1">
            <a:off x="1981200" y="3581400"/>
            <a:ext cx="990600" cy="12954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4" name="Line 12"/>
          <p:cNvSpPr>
            <a:spLocks noChangeShapeType="1"/>
          </p:cNvSpPr>
          <p:nvPr/>
        </p:nvSpPr>
        <p:spPr bwMode="auto">
          <a:xfrm>
            <a:off x="6705600" y="4191000"/>
            <a:ext cx="228600" cy="6858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5" name="Text Box 13"/>
          <p:cNvSpPr txBox="1">
            <a:spLocks noChangeArrowheads="1"/>
          </p:cNvSpPr>
          <p:nvPr/>
        </p:nvSpPr>
        <p:spPr bwMode="auto">
          <a:xfrm>
            <a:off x="1219200" y="6491288"/>
            <a:ext cx="1606550" cy="366712"/>
          </a:xfrm>
          <a:prstGeom prst="rect">
            <a:avLst/>
          </a:prstGeom>
          <a:noFill/>
          <a:ln w="12700">
            <a:noFill/>
            <a:miter lim="800000"/>
            <a:headEnd type="none" w="sm" len="sm"/>
            <a:tailEnd type="none" w="sm" len="sm"/>
          </a:ln>
          <a:effectLst/>
        </p:spPr>
        <p:txBody>
          <a:bodyPr wrap="none">
            <a:spAutoFit/>
          </a:bodyPr>
          <a:lstStyle/>
          <a:p>
            <a:r>
              <a:rPr lang="en-US"/>
              <a:t>White Image!</a:t>
            </a:r>
          </a:p>
        </p:txBody>
      </p:sp>
      <p:sp>
        <p:nvSpPr>
          <p:cNvPr id="714766" name="Text Box 14"/>
          <p:cNvSpPr txBox="1">
            <a:spLocks noChangeArrowheads="1"/>
          </p:cNvSpPr>
          <p:nvPr/>
        </p:nvSpPr>
        <p:spPr bwMode="auto">
          <a:xfrm>
            <a:off x="5981700" y="6453188"/>
            <a:ext cx="2076450" cy="366712"/>
          </a:xfrm>
          <a:prstGeom prst="rect">
            <a:avLst/>
          </a:prstGeom>
          <a:noFill/>
          <a:ln w="12700">
            <a:noFill/>
            <a:miter lim="800000"/>
            <a:headEnd type="none" w="sm" len="sm"/>
            <a:tailEnd type="none" w="sm" len="sm"/>
          </a:ln>
          <a:effectLst/>
        </p:spPr>
        <p:txBody>
          <a:bodyPr wrap="none">
            <a:spAutoFit/>
          </a:bodyPr>
          <a:lstStyle/>
          <a:p>
            <a:r>
              <a:rPr lang="en-US"/>
              <a:t>Dark Gray Image!</a:t>
            </a:r>
          </a:p>
        </p:txBody>
      </p:sp>
      <p:sp>
        <p:nvSpPr>
          <p:cNvPr id="714767" name="Text Box 15"/>
          <p:cNvSpPr txBox="1">
            <a:spLocks noChangeArrowheads="1"/>
          </p:cNvSpPr>
          <p:nvPr/>
        </p:nvSpPr>
        <p:spPr bwMode="auto">
          <a:xfrm>
            <a:off x="3429000" y="5257800"/>
            <a:ext cx="1936750" cy="641350"/>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NO EVIDENCE</a:t>
            </a:r>
          </a:p>
          <a:p>
            <a:r>
              <a:rPr lang="en-US">
                <a:solidFill>
                  <a:srgbClr val="D82204"/>
                </a:solidFill>
              </a:rPr>
              <a:t>OF THE FENCE!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t>Effect of Sampling Interval - 2</a:t>
            </a:r>
          </a:p>
        </p:txBody>
      </p:sp>
      <p:sp>
        <p:nvSpPr>
          <p:cNvPr id="715779" name="Rectangle 3"/>
          <p:cNvSpPr>
            <a:spLocks noGrp="1" noChangeArrowheads="1"/>
          </p:cNvSpPr>
          <p:nvPr>
            <p:ph type="body" idx="1"/>
          </p:nvPr>
        </p:nvSpPr>
        <p:spPr>
          <a:xfrm>
            <a:off x="304800" y="1219200"/>
            <a:ext cx="7848600" cy="457200"/>
          </a:xfrm>
        </p:spPr>
        <p:txBody>
          <a:bodyPr/>
          <a:lstStyle/>
          <a:p>
            <a:r>
              <a:rPr lang="en-US"/>
              <a:t>Look in vicinity of picket fence:</a:t>
            </a:r>
          </a:p>
        </p:txBody>
      </p:sp>
      <p:sp>
        <p:nvSpPr>
          <p:cNvPr id="715780" name="Text Box 4"/>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5781" name="Picture 5"/>
          <p:cNvPicPr>
            <a:picLocks noChangeAspect="1" noChangeArrowheads="1"/>
          </p:cNvPicPr>
          <p:nvPr/>
        </p:nvPicPr>
        <p:blipFill>
          <a:blip r:embed="rId3" cstate="print"/>
          <a:srcRect/>
          <a:stretch>
            <a:fillRect/>
          </a:stretch>
        </p:blipFill>
        <p:spPr bwMode="auto">
          <a:xfrm>
            <a:off x="4191000" y="2133600"/>
            <a:ext cx="2133600" cy="101600"/>
          </a:xfrm>
          <a:prstGeom prst="rect">
            <a:avLst/>
          </a:prstGeom>
          <a:noFill/>
          <a:ln w="12700">
            <a:noFill/>
            <a:miter lim="800000"/>
            <a:headEnd type="none" w="sm" len="sm"/>
            <a:tailEnd type="none" w="sm" len="sm"/>
          </a:ln>
          <a:effectLst/>
        </p:spPr>
      </p:pic>
      <p:pic>
        <p:nvPicPr>
          <p:cNvPr id="715782" name="Picture 6"/>
          <p:cNvPicPr>
            <a:picLocks noChangeAspect="1" noChangeArrowheads="1"/>
          </p:cNvPicPr>
          <p:nvPr/>
        </p:nvPicPr>
        <p:blipFill>
          <a:blip r:embed="rId4" cstate="print"/>
          <a:srcRect/>
          <a:stretch>
            <a:fillRect/>
          </a:stretch>
        </p:blipFill>
        <p:spPr bwMode="auto">
          <a:xfrm>
            <a:off x="4181475" y="1752600"/>
            <a:ext cx="2133600" cy="101600"/>
          </a:xfrm>
          <a:prstGeom prst="rect">
            <a:avLst/>
          </a:prstGeom>
          <a:noFill/>
          <a:ln w="12700">
            <a:noFill/>
            <a:miter lim="800000"/>
            <a:headEnd type="none" w="sm" len="sm"/>
            <a:tailEnd type="none" w="sm" len="sm"/>
          </a:ln>
          <a:effectLst/>
        </p:spPr>
      </p:pic>
      <p:pic>
        <p:nvPicPr>
          <p:cNvPr id="715783" name="Picture 7"/>
          <p:cNvPicPr>
            <a:picLocks noChangeAspect="1" noChangeArrowheads="1"/>
          </p:cNvPicPr>
          <p:nvPr/>
        </p:nvPicPr>
        <p:blipFill>
          <a:blip r:embed="rId5" cstate="print"/>
          <a:srcRect/>
          <a:stretch>
            <a:fillRect/>
          </a:stretch>
        </p:blipFill>
        <p:spPr bwMode="auto">
          <a:xfrm>
            <a:off x="2686050" y="2362200"/>
            <a:ext cx="3771900" cy="2133600"/>
          </a:xfrm>
          <a:prstGeom prst="rect">
            <a:avLst/>
          </a:prstGeom>
          <a:noFill/>
          <a:ln w="12700">
            <a:noFill/>
            <a:miter lim="800000"/>
            <a:headEnd type="none" w="sm" len="sm"/>
            <a:tailEnd type="none" w="sm" len="sm"/>
          </a:ln>
          <a:effectLst/>
        </p:spPr>
      </p:pic>
      <p:pic>
        <p:nvPicPr>
          <p:cNvPr id="715784" name="Picture 8"/>
          <p:cNvPicPr>
            <a:picLocks noChangeAspect="1" noChangeArrowheads="1"/>
          </p:cNvPicPr>
          <p:nvPr/>
        </p:nvPicPr>
        <p:blipFill>
          <a:blip r:embed="rId6" cstate="print"/>
          <a:srcRect/>
          <a:stretch>
            <a:fillRect/>
          </a:stretch>
        </p:blipFill>
        <p:spPr bwMode="auto">
          <a:xfrm>
            <a:off x="914400" y="4648200"/>
            <a:ext cx="2146300" cy="1409700"/>
          </a:xfrm>
          <a:prstGeom prst="rect">
            <a:avLst/>
          </a:prstGeom>
          <a:noFill/>
          <a:ln w="12700">
            <a:noFill/>
            <a:miter lim="800000"/>
            <a:headEnd type="none" w="sm" len="sm"/>
            <a:tailEnd type="none" w="sm" len="sm"/>
          </a:ln>
          <a:effectLst/>
        </p:spPr>
      </p:pic>
      <p:sp>
        <p:nvSpPr>
          <p:cNvPr id="715785" name="Line 9"/>
          <p:cNvSpPr>
            <a:spLocks noChangeShapeType="1"/>
          </p:cNvSpPr>
          <p:nvPr/>
        </p:nvSpPr>
        <p:spPr bwMode="auto">
          <a:xfrm flipH="1">
            <a:off x="2057400" y="3429000"/>
            <a:ext cx="533400" cy="990600"/>
          </a:xfrm>
          <a:prstGeom prst="line">
            <a:avLst/>
          </a:prstGeom>
          <a:noFill/>
          <a:ln w="28575">
            <a:solidFill>
              <a:srgbClr val="D82204"/>
            </a:solidFill>
            <a:round/>
            <a:headEnd type="none" w="sm" len="sm"/>
            <a:tailEnd type="triangle" w="sm" len="sm"/>
          </a:ln>
          <a:effectLst/>
        </p:spPr>
        <p:txBody>
          <a:bodyPr wrap="none" anchor="ctr"/>
          <a:lstStyle/>
          <a:p>
            <a:endParaRPr lang="en-US"/>
          </a:p>
        </p:txBody>
      </p:sp>
      <p:sp>
        <p:nvSpPr>
          <p:cNvPr id="715786" name="Text Box 10"/>
          <p:cNvSpPr txBox="1">
            <a:spLocks noChangeArrowheads="1"/>
          </p:cNvSpPr>
          <p:nvPr/>
        </p:nvSpPr>
        <p:spPr bwMode="auto">
          <a:xfrm>
            <a:off x="663575" y="6208713"/>
            <a:ext cx="2689225" cy="366712"/>
          </a:xfrm>
          <a:prstGeom prst="rect">
            <a:avLst/>
          </a:prstGeom>
          <a:noFill/>
          <a:ln w="12700">
            <a:noFill/>
            <a:miter lim="800000"/>
            <a:headEnd type="none" w="sm" len="sm"/>
            <a:tailEnd type="none" w="sm" len="sm"/>
          </a:ln>
          <a:effectLst/>
        </p:spPr>
        <p:txBody>
          <a:bodyPr wrap="none">
            <a:spAutoFit/>
          </a:bodyPr>
          <a:lstStyle/>
          <a:p>
            <a:r>
              <a:rPr lang="en-US"/>
              <a:t>Now we've got a fence!</a:t>
            </a:r>
          </a:p>
        </p:txBody>
      </p:sp>
      <p:grpSp>
        <p:nvGrpSpPr>
          <p:cNvPr id="715789" name="Group 13"/>
          <p:cNvGrpSpPr>
            <a:grpSpLocks/>
          </p:cNvGrpSpPr>
          <p:nvPr/>
        </p:nvGrpSpPr>
        <p:grpSpPr bwMode="auto">
          <a:xfrm>
            <a:off x="4572000" y="4876800"/>
            <a:ext cx="3733800" cy="1295400"/>
            <a:chOff x="2880" y="3072"/>
            <a:chExt cx="2352" cy="816"/>
          </a:xfrm>
        </p:grpSpPr>
        <p:sp>
          <p:nvSpPr>
            <p:cNvPr id="715788" name="Rectangle 12"/>
            <p:cNvSpPr>
              <a:spLocks noChangeArrowheads="1"/>
            </p:cNvSpPr>
            <p:nvPr/>
          </p:nvSpPr>
          <p:spPr bwMode="auto">
            <a:xfrm>
              <a:off x="2880" y="3072"/>
              <a:ext cx="2112" cy="816"/>
            </a:xfrm>
            <a:prstGeom prst="rect">
              <a:avLst/>
            </a:prstGeom>
            <a:solidFill>
              <a:srgbClr val="800000"/>
            </a:solidFill>
            <a:ln w="12700">
              <a:solidFill>
                <a:srgbClr val="800000"/>
              </a:solidFill>
              <a:miter lim="800000"/>
              <a:headEnd type="none" w="sm" len="sm"/>
              <a:tailEnd type="none" w="sm" len="sm"/>
            </a:ln>
            <a:effectLst/>
          </p:spPr>
          <p:txBody>
            <a:bodyPr wrap="none" anchor="ctr"/>
            <a:lstStyle/>
            <a:p>
              <a:endParaRPr lang="en-US"/>
            </a:p>
          </p:txBody>
        </p:sp>
        <p:sp>
          <p:nvSpPr>
            <p:cNvPr id="715787" name="Text Box 11"/>
            <p:cNvSpPr txBox="1">
              <a:spLocks noChangeArrowheads="1"/>
            </p:cNvSpPr>
            <p:nvPr/>
          </p:nvSpPr>
          <p:spPr bwMode="auto">
            <a:xfrm>
              <a:off x="2880" y="3120"/>
              <a:ext cx="2352" cy="748"/>
            </a:xfrm>
            <a:prstGeom prst="rect">
              <a:avLst/>
            </a:prstGeom>
            <a:noFill/>
            <a:ln w="12700">
              <a:noFill/>
              <a:miter lim="800000"/>
              <a:headEnd type="none" w="sm" len="sm"/>
              <a:tailEnd type="none" w="sm" len="sm"/>
            </a:ln>
            <a:effectLst/>
          </p:spPr>
          <p:txBody>
            <a:bodyPr>
              <a:spAutoFit/>
            </a:bodyPr>
            <a:lstStyle/>
            <a:p>
              <a:r>
                <a:rPr lang="en-US" sz="2400"/>
                <a:t>What's the difference between this attempt and the last one?</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446588" y="285750"/>
            <a:ext cx="4668837" cy="609600"/>
          </a:xfrm>
        </p:spPr>
        <p:txBody>
          <a:bodyPr/>
          <a:lstStyle/>
          <a:p>
            <a:r>
              <a:rPr lang="en-US"/>
              <a:t>The Missing Fence Found</a:t>
            </a:r>
          </a:p>
        </p:txBody>
      </p:sp>
      <p:sp>
        <p:nvSpPr>
          <p:cNvPr id="716803" name="Rectangle 3"/>
          <p:cNvSpPr>
            <a:spLocks noGrp="1" noChangeArrowheads="1"/>
          </p:cNvSpPr>
          <p:nvPr>
            <p:ph type="body" idx="1"/>
          </p:nvPr>
        </p:nvSpPr>
        <p:spPr>
          <a:xfrm>
            <a:off x="381000" y="1295400"/>
            <a:ext cx="7848600" cy="533400"/>
          </a:xfrm>
        </p:spPr>
        <p:txBody>
          <a:bodyPr/>
          <a:lstStyle/>
          <a:p>
            <a:r>
              <a:rPr lang="en-US"/>
              <a:t>Consider the repetitive structure of the fence:</a:t>
            </a:r>
          </a:p>
        </p:txBody>
      </p:sp>
      <p:pic>
        <p:nvPicPr>
          <p:cNvPr id="716804" name="Picture 4"/>
          <p:cNvPicPr>
            <a:picLocks noChangeAspect="1" noChangeArrowheads="1"/>
          </p:cNvPicPr>
          <p:nvPr/>
        </p:nvPicPr>
        <p:blipFill>
          <a:blip r:embed="rId3" cstate="print"/>
          <a:srcRect/>
          <a:stretch>
            <a:fillRect/>
          </a:stretch>
        </p:blipFill>
        <p:spPr bwMode="auto">
          <a:xfrm>
            <a:off x="1066800" y="1971675"/>
            <a:ext cx="2921000" cy="2616200"/>
          </a:xfrm>
          <a:prstGeom prst="rect">
            <a:avLst/>
          </a:prstGeom>
          <a:noFill/>
          <a:ln w="12700">
            <a:noFill/>
            <a:miter lim="800000"/>
            <a:headEnd type="none" w="sm" len="sm"/>
            <a:tailEnd type="none" w="sm" len="sm"/>
          </a:ln>
          <a:effectLst/>
        </p:spPr>
      </p:pic>
      <p:pic>
        <p:nvPicPr>
          <p:cNvPr id="716805" name="Picture 5"/>
          <p:cNvPicPr>
            <a:picLocks noChangeAspect="1" noChangeArrowheads="1"/>
          </p:cNvPicPr>
          <p:nvPr/>
        </p:nvPicPr>
        <p:blipFill>
          <a:blip r:embed="rId4" cstate="print"/>
          <a:srcRect/>
          <a:stretch>
            <a:fillRect/>
          </a:stretch>
        </p:blipFill>
        <p:spPr bwMode="auto">
          <a:xfrm>
            <a:off x="4800600" y="2568575"/>
            <a:ext cx="2476500" cy="1651000"/>
          </a:xfrm>
          <a:prstGeom prst="rect">
            <a:avLst/>
          </a:prstGeom>
          <a:noFill/>
          <a:ln w="12700">
            <a:noFill/>
            <a:miter lim="800000"/>
            <a:headEnd type="none" w="sm" len="sm"/>
            <a:tailEnd type="none" w="sm" len="sm"/>
          </a:ln>
          <a:effectLst/>
        </p:spPr>
      </p:pic>
      <p:sp>
        <p:nvSpPr>
          <p:cNvPr id="716806" name="Text Box 6"/>
          <p:cNvSpPr txBox="1">
            <a:spLocks noChangeArrowheads="1"/>
          </p:cNvSpPr>
          <p:nvPr/>
        </p:nvSpPr>
        <p:spPr bwMode="auto">
          <a:xfrm>
            <a:off x="4800600" y="2009775"/>
            <a:ext cx="2216150" cy="366713"/>
          </a:xfrm>
          <a:prstGeom prst="rect">
            <a:avLst/>
          </a:prstGeom>
          <a:noFill/>
          <a:ln w="12700">
            <a:noFill/>
            <a:miter lim="800000"/>
            <a:headEnd type="none" w="sm" len="sm"/>
            <a:tailEnd type="none" w="sm" len="sm"/>
          </a:ln>
          <a:effectLst/>
        </p:spPr>
        <p:txBody>
          <a:bodyPr wrap="none">
            <a:spAutoFit/>
          </a:bodyPr>
          <a:lstStyle/>
          <a:p>
            <a:r>
              <a:rPr lang="en-US"/>
              <a:t>Sampling Intervals</a:t>
            </a:r>
          </a:p>
        </p:txBody>
      </p:sp>
      <p:sp>
        <p:nvSpPr>
          <p:cNvPr id="716807" name="Text Box 7"/>
          <p:cNvSpPr txBox="1">
            <a:spLocks noChangeArrowheads="1"/>
          </p:cNvSpPr>
          <p:nvPr/>
        </p:nvSpPr>
        <p:spPr bwMode="auto">
          <a:xfrm>
            <a:off x="304800" y="5029200"/>
            <a:ext cx="1641475" cy="366713"/>
          </a:xfrm>
          <a:prstGeom prst="rect">
            <a:avLst/>
          </a:prstGeom>
          <a:noFill/>
          <a:ln w="12700">
            <a:noFill/>
            <a:miter lim="800000"/>
            <a:headEnd type="none" w="sm" len="sm"/>
            <a:tailEnd type="none" w="sm" len="sm"/>
          </a:ln>
          <a:effectLst/>
        </p:spPr>
        <p:txBody>
          <a:bodyPr wrap="none">
            <a:spAutoFit/>
          </a:bodyPr>
          <a:lstStyle/>
          <a:p>
            <a:r>
              <a:rPr lang="en-US"/>
              <a:t>Case 1: s' = d</a:t>
            </a:r>
          </a:p>
        </p:txBody>
      </p:sp>
      <p:sp>
        <p:nvSpPr>
          <p:cNvPr id="716809" name="Text Box 9"/>
          <p:cNvSpPr txBox="1">
            <a:spLocks noChangeArrowheads="1"/>
          </p:cNvSpPr>
          <p:nvPr/>
        </p:nvSpPr>
        <p:spPr bwMode="auto">
          <a:xfrm>
            <a:off x="2133600" y="4876800"/>
            <a:ext cx="4191000" cy="641350"/>
          </a:xfrm>
          <a:prstGeom prst="rect">
            <a:avLst/>
          </a:prstGeom>
          <a:noFill/>
          <a:ln w="12700">
            <a:noFill/>
            <a:miter lim="800000"/>
            <a:headEnd type="none" w="sm" len="sm"/>
            <a:tailEnd type="none" w="sm" len="sm"/>
          </a:ln>
          <a:effectLst/>
        </p:spPr>
        <p:txBody>
          <a:bodyPr>
            <a:spAutoFit/>
          </a:bodyPr>
          <a:lstStyle/>
          <a:p>
            <a:r>
              <a:rPr lang="en-US" b="0"/>
              <a:t>The sampling interval is equal to the size of the repetitive structure</a:t>
            </a:r>
          </a:p>
        </p:txBody>
      </p:sp>
      <p:sp>
        <p:nvSpPr>
          <p:cNvPr id="716810" name="Text Box 10"/>
          <p:cNvSpPr txBox="1">
            <a:spLocks noChangeArrowheads="1"/>
          </p:cNvSpPr>
          <p:nvPr/>
        </p:nvSpPr>
        <p:spPr bwMode="auto">
          <a:xfrm>
            <a:off x="6477000" y="4953000"/>
            <a:ext cx="13652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NO FENCE</a:t>
            </a:r>
          </a:p>
        </p:txBody>
      </p:sp>
      <p:sp>
        <p:nvSpPr>
          <p:cNvPr id="716811" name="Text Box 11"/>
          <p:cNvSpPr txBox="1">
            <a:spLocks noChangeArrowheads="1"/>
          </p:cNvSpPr>
          <p:nvPr/>
        </p:nvSpPr>
        <p:spPr bwMode="auto">
          <a:xfrm>
            <a:off x="323850" y="5876925"/>
            <a:ext cx="1778000" cy="366713"/>
          </a:xfrm>
          <a:prstGeom prst="rect">
            <a:avLst/>
          </a:prstGeom>
          <a:noFill/>
          <a:ln w="12700">
            <a:noFill/>
            <a:miter lim="800000"/>
            <a:headEnd type="none" w="sm" len="sm"/>
            <a:tailEnd type="none" w="sm" len="sm"/>
          </a:ln>
          <a:effectLst/>
        </p:spPr>
        <p:txBody>
          <a:bodyPr wrap="none">
            <a:spAutoFit/>
          </a:bodyPr>
          <a:lstStyle/>
          <a:p>
            <a:r>
              <a:rPr lang="en-US"/>
              <a:t>Case 2: s = d/2</a:t>
            </a:r>
          </a:p>
        </p:txBody>
      </p:sp>
      <p:sp>
        <p:nvSpPr>
          <p:cNvPr id="716812" name="Text Box 12"/>
          <p:cNvSpPr txBox="1">
            <a:spLocks noChangeArrowheads="1"/>
          </p:cNvSpPr>
          <p:nvPr/>
        </p:nvSpPr>
        <p:spPr bwMode="auto">
          <a:xfrm>
            <a:off x="2209800" y="5791200"/>
            <a:ext cx="4295775" cy="641350"/>
          </a:xfrm>
          <a:prstGeom prst="rect">
            <a:avLst/>
          </a:prstGeom>
          <a:noFill/>
          <a:ln w="12700">
            <a:noFill/>
            <a:miter lim="800000"/>
            <a:headEnd type="none" w="sm" len="sm"/>
            <a:tailEnd type="none" w="sm" len="sm"/>
          </a:ln>
          <a:effectLst/>
        </p:spPr>
        <p:txBody>
          <a:bodyPr>
            <a:spAutoFit/>
          </a:bodyPr>
          <a:lstStyle/>
          <a:p>
            <a:r>
              <a:rPr lang="en-US" b="0"/>
              <a:t>The sampling interval is one-half the size of the repetitive structure</a:t>
            </a:r>
          </a:p>
        </p:txBody>
      </p:sp>
      <p:sp>
        <p:nvSpPr>
          <p:cNvPr id="716813" name="Text Box 13"/>
          <p:cNvSpPr txBox="1">
            <a:spLocks noChangeArrowheads="1"/>
          </p:cNvSpPr>
          <p:nvPr/>
        </p:nvSpPr>
        <p:spPr bwMode="auto">
          <a:xfrm>
            <a:off x="6705600" y="5867400"/>
            <a:ext cx="9588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FENCE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4838700" y="285750"/>
            <a:ext cx="4287838" cy="609600"/>
          </a:xfrm>
        </p:spPr>
        <p:txBody>
          <a:bodyPr/>
          <a:lstStyle/>
          <a:p>
            <a:r>
              <a:rPr lang="en-US"/>
              <a:t>The Sampling Theorem</a:t>
            </a:r>
          </a:p>
        </p:txBody>
      </p:sp>
      <p:sp>
        <p:nvSpPr>
          <p:cNvPr id="717827" name="Rectangle 3"/>
          <p:cNvSpPr>
            <a:spLocks noGrp="1" noChangeArrowheads="1"/>
          </p:cNvSpPr>
          <p:nvPr>
            <p:ph type="body" idx="1"/>
          </p:nvPr>
        </p:nvSpPr>
        <p:spPr>
          <a:xfrm>
            <a:off x="438150" y="1638300"/>
            <a:ext cx="8705850" cy="3581400"/>
          </a:xfrm>
        </p:spPr>
        <p:txBody>
          <a:bodyPr/>
          <a:lstStyle/>
          <a:p>
            <a:r>
              <a:rPr lang="en-US" dirty="0">
                <a:solidFill>
                  <a:schemeClr val="accent1"/>
                </a:solidFill>
              </a:rPr>
              <a:t>IF: the size of the smallest structure to be preserved is d</a:t>
            </a:r>
          </a:p>
          <a:p>
            <a:r>
              <a:rPr lang="en-US" dirty="0">
                <a:solidFill>
                  <a:schemeClr val="accent1"/>
                </a:solidFill>
              </a:rPr>
              <a:t>THEN: the sampling interval must not be larger than d/2</a:t>
            </a:r>
            <a:endParaRPr lang="en-US" dirty="0"/>
          </a:p>
          <a:p>
            <a:endParaRPr lang="en-US" dirty="0"/>
          </a:p>
          <a:p>
            <a:r>
              <a:rPr lang="en-US" dirty="0"/>
              <a:t>Can be shown to be true mathematically</a:t>
            </a:r>
          </a:p>
          <a:p>
            <a:r>
              <a:rPr lang="en-US" dirty="0"/>
              <a:t>Repetitive structure has a certain frequency</a:t>
            </a:r>
          </a:p>
          <a:p>
            <a:pPr lvl="1"/>
            <a:r>
              <a:rPr lang="en-US" dirty="0"/>
              <a:t>To preserve structure must sample at twice the frequency</a:t>
            </a:r>
          </a:p>
          <a:p>
            <a:pPr lvl="1"/>
            <a:r>
              <a:rPr lang="en-US" dirty="0"/>
              <a:t>Holds for images, audio CDs, digital television….</a:t>
            </a:r>
          </a:p>
          <a:p>
            <a:r>
              <a:rPr lang="en-US" dirty="0"/>
              <a:t>Leads naturally to Fourier Analysis (optional)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7239000" y="285750"/>
            <a:ext cx="1849438" cy="609600"/>
          </a:xfrm>
        </p:spPr>
        <p:txBody>
          <a:bodyPr/>
          <a:lstStyle/>
          <a:p>
            <a:r>
              <a:rPr lang="en-US"/>
              <a:t>Sampling</a:t>
            </a:r>
          </a:p>
        </p:txBody>
      </p:sp>
      <p:sp>
        <p:nvSpPr>
          <p:cNvPr id="719910" name="Text Box 38"/>
          <p:cNvSpPr txBox="1">
            <a:spLocks noGrp="1" noChangeArrowheads="1"/>
          </p:cNvSpPr>
          <p:nvPr>
            <p:ph type="body" idx="1"/>
          </p:nvPr>
        </p:nvSpPr>
        <p:spPr>
          <a:xfrm>
            <a:off x="304800" y="1447800"/>
            <a:ext cx="4495800" cy="381000"/>
          </a:xfrm>
          <a:noFill/>
          <a:ln/>
        </p:spPr>
        <p:txBody>
          <a:bodyPr/>
          <a:lstStyle/>
          <a:p>
            <a:r>
              <a:rPr lang="en-US" b="1">
                <a:solidFill>
                  <a:schemeClr val="tx1"/>
                </a:solidFill>
              </a:rPr>
              <a:t>Rough Idea: Ideal Case</a:t>
            </a:r>
          </a:p>
        </p:txBody>
      </p:sp>
      <p:sp>
        <p:nvSpPr>
          <p:cNvPr id="719915" name="Text Box 43"/>
          <p:cNvSpPr txBox="1">
            <a:spLocks noChangeArrowheads="1"/>
          </p:cNvSpPr>
          <p:nvPr/>
        </p:nvSpPr>
        <p:spPr bwMode="auto">
          <a:xfrm>
            <a:off x="4953000" y="4524375"/>
            <a:ext cx="3689350" cy="366713"/>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Dirac Delta Function 2D "Comb"</a:t>
            </a:r>
          </a:p>
        </p:txBody>
      </p:sp>
      <p:sp>
        <p:nvSpPr>
          <p:cNvPr id="719916" name="Text Box 44"/>
          <p:cNvSpPr txBox="1">
            <a:spLocks noChangeArrowheads="1"/>
          </p:cNvSpPr>
          <p:nvPr/>
        </p:nvSpPr>
        <p:spPr bwMode="auto">
          <a:xfrm>
            <a:off x="5715000" y="3429000"/>
            <a:ext cx="2393950" cy="366712"/>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"Continuous Image"</a:t>
            </a:r>
          </a:p>
        </p:txBody>
      </p:sp>
      <p:sp>
        <p:nvSpPr>
          <p:cNvPr id="719917" name="Text Box 45"/>
          <p:cNvSpPr txBox="1">
            <a:spLocks noChangeArrowheads="1"/>
          </p:cNvSpPr>
          <p:nvPr/>
        </p:nvSpPr>
        <p:spPr bwMode="auto">
          <a:xfrm>
            <a:off x="5943600" y="2438400"/>
            <a:ext cx="2076450" cy="366713"/>
          </a:xfrm>
          <a:prstGeom prst="rect">
            <a:avLst/>
          </a:prstGeom>
          <a:noFill/>
          <a:ln w="12700">
            <a:noFill/>
            <a:miter lim="800000"/>
            <a:headEnd type="none" w="sm" len="sm"/>
            <a:tailEnd type="none" w="sm" len="sm"/>
          </a:ln>
          <a:effectLst/>
        </p:spPr>
        <p:txBody>
          <a:bodyPr wrap="none">
            <a:spAutoFit/>
          </a:bodyPr>
          <a:lstStyle/>
          <a:p>
            <a:r>
              <a:rPr lang="en-US" dirty="0">
                <a:solidFill>
                  <a:schemeClr val="accent1"/>
                </a:solidFill>
              </a:rPr>
              <a:t>"Digitized Image"</a:t>
            </a:r>
          </a:p>
        </p:txBody>
      </p:sp>
      <p:grpSp>
        <p:nvGrpSpPr>
          <p:cNvPr id="719922" name="Group 50"/>
          <p:cNvGrpSpPr>
            <a:grpSpLocks/>
          </p:cNvGrpSpPr>
          <p:nvPr/>
        </p:nvGrpSpPr>
        <p:grpSpPr bwMode="auto">
          <a:xfrm>
            <a:off x="5437188" y="4800600"/>
            <a:ext cx="2716212" cy="552450"/>
            <a:chOff x="3350" y="3521"/>
            <a:chExt cx="1711" cy="348"/>
          </a:xfrm>
        </p:grpSpPr>
        <p:sp>
          <p:nvSpPr>
            <p:cNvPr id="719919" name="Text Box 47"/>
            <p:cNvSpPr txBox="1">
              <a:spLocks noChangeArrowheads="1"/>
            </p:cNvSpPr>
            <p:nvPr/>
          </p:nvSpPr>
          <p:spPr bwMode="auto">
            <a:xfrm>
              <a:off x="3350" y="3521"/>
              <a:ext cx="1711" cy="348"/>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(x,y) = 0 for x = 0, y= 0</a:t>
              </a:r>
            </a:p>
          </p:txBody>
        </p:sp>
        <p:sp>
          <p:nvSpPr>
            <p:cNvPr id="719920" name="Line 48"/>
            <p:cNvSpPr>
              <a:spLocks noChangeShapeType="1"/>
            </p:cNvSpPr>
            <p:nvPr/>
          </p:nvSpPr>
          <p:spPr bwMode="auto">
            <a:xfrm flipH="1">
              <a:off x="4818"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719921" name="Line 49"/>
            <p:cNvSpPr>
              <a:spLocks noChangeShapeType="1"/>
            </p:cNvSpPr>
            <p:nvPr/>
          </p:nvSpPr>
          <p:spPr bwMode="auto">
            <a:xfrm flipH="1">
              <a:off x="4452"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719926" name="Group 54"/>
          <p:cNvGrpSpPr>
            <a:grpSpLocks/>
          </p:cNvGrpSpPr>
          <p:nvPr/>
        </p:nvGrpSpPr>
        <p:grpSpPr bwMode="auto">
          <a:xfrm>
            <a:off x="5467350" y="5321300"/>
            <a:ext cx="2043113" cy="366713"/>
            <a:chOff x="3264" y="3840"/>
            <a:chExt cx="1287" cy="231"/>
          </a:xfrm>
        </p:grpSpPr>
        <p:sp>
          <p:nvSpPr>
            <p:cNvPr id="719923" name="Text Box 51"/>
            <p:cNvSpPr txBox="1">
              <a:spLocks noChangeArrowheads="1"/>
            </p:cNvSpPr>
            <p:nvPr/>
          </p:nvSpPr>
          <p:spPr bwMode="auto">
            <a:xfrm>
              <a:off x="3408" y="3840"/>
              <a:ext cx="1143" cy="231"/>
            </a:xfrm>
            <a:prstGeom prst="rect">
              <a:avLst/>
            </a:prstGeom>
            <a:noFill/>
            <a:ln w="12700">
              <a:noFill/>
              <a:miter lim="800000"/>
              <a:headEnd type="none" w="sm" len="sm"/>
              <a:tailEnd type="none" w="sm" len="sm"/>
            </a:ln>
            <a:effectLst/>
          </p:spPr>
          <p:txBody>
            <a:bodyPr wrap="none">
              <a:spAutoFit/>
            </a:bodyPr>
            <a:lstStyle/>
            <a:p>
              <a:r>
                <a:rPr lang="en-US">
                  <a:latin typeface="Symbol" pitchFamily="18" charset="2"/>
                </a:rPr>
                <a:t>d</a:t>
              </a:r>
              <a:r>
                <a:rPr lang="en-US"/>
                <a:t>(x,y) dx dy = 1</a:t>
              </a:r>
            </a:p>
          </p:txBody>
        </p:sp>
        <p:sp>
          <p:nvSpPr>
            <p:cNvPr id="719924" name="Freeform 52"/>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25" name="Freeform 53"/>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grpSp>
        <p:nvGrpSpPr>
          <p:cNvPr id="719927" name="Group 55"/>
          <p:cNvGrpSpPr>
            <a:grpSpLocks/>
          </p:cNvGrpSpPr>
          <p:nvPr/>
        </p:nvGrpSpPr>
        <p:grpSpPr bwMode="auto">
          <a:xfrm>
            <a:off x="5475288" y="5805488"/>
            <a:ext cx="3440112" cy="366712"/>
            <a:chOff x="3264" y="3840"/>
            <a:chExt cx="2167" cy="231"/>
          </a:xfrm>
        </p:grpSpPr>
        <p:sp>
          <p:nvSpPr>
            <p:cNvPr id="719928" name="Text Box 56"/>
            <p:cNvSpPr txBox="1">
              <a:spLocks noChangeArrowheads="1"/>
            </p:cNvSpPr>
            <p:nvPr/>
          </p:nvSpPr>
          <p:spPr bwMode="auto">
            <a:xfrm>
              <a:off x="3408" y="3840"/>
              <a:ext cx="2023" cy="231"/>
            </a:xfrm>
            <a:prstGeom prst="rect">
              <a:avLst/>
            </a:prstGeom>
            <a:noFill/>
            <a:ln w="12700">
              <a:noFill/>
              <a:miter lim="800000"/>
              <a:headEnd type="none" w="sm" len="sm"/>
              <a:tailEnd type="none" w="sm" len="sm"/>
            </a:ln>
            <a:effectLst/>
          </p:spPr>
          <p:txBody>
            <a:bodyPr wrap="none">
              <a:spAutoFit/>
            </a:bodyPr>
            <a:lstStyle/>
            <a:p>
              <a:r>
                <a:rPr lang="en-US"/>
                <a:t>f(x,y)</a:t>
              </a:r>
              <a:r>
                <a:rPr lang="en-US">
                  <a:latin typeface="Symbol" pitchFamily="18" charset="2"/>
                </a:rPr>
                <a:t>d</a:t>
              </a:r>
              <a:r>
                <a:rPr lang="en-US"/>
                <a:t>(x-a,y-b) dx dy = f(a,b)</a:t>
              </a:r>
            </a:p>
          </p:txBody>
        </p:sp>
        <p:sp>
          <p:nvSpPr>
            <p:cNvPr id="719929" name="Freeform 57"/>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30" name="Freeform 58"/>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sp>
        <p:nvSpPr>
          <p:cNvPr id="719932" name="Text Box 60"/>
          <p:cNvSpPr txBox="1">
            <a:spLocks noChangeArrowheads="1"/>
          </p:cNvSpPr>
          <p:nvPr/>
        </p:nvSpPr>
        <p:spPr bwMode="auto">
          <a:xfrm>
            <a:off x="5410200" y="6172200"/>
            <a:ext cx="3605213" cy="552450"/>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(x-ns,y-ns) for n = 1….32 (e.g.)</a:t>
            </a:r>
          </a:p>
        </p:txBody>
      </p:sp>
      <p:grpSp>
        <p:nvGrpSpPr>
          <p:cNvPr id="719939" name="Group 67"/>
          <p:cNvGrpSpPr>
            <a:grpSpLocks/>
          </p:cNvGrpSpPr>
          <p:nvPr/>
        </p:nvGrpSpPr>
        <p:grpSpPr bwMode="auto">
          <a:xfrm>
            <a:off x="914400" y="2397125"/>
            <a:ext cx="4914900" cy="3549650"/>
            <a:chOff x="576" y="1510"/>
            <a:chExt cx="3096" cy="2236"/>
          </a:xfrm>
        </p:grpSpPr>
        <p:grpSp>
          <p:nvGrpSpPr>
            <p:cNvPr id="719912" name="Group 40"/>
            <p:cNvGrpSpPr>
              <a:grpSpLocks/>
            </p:cNvGrpSpPr>
            <p:nvPr/>
          </p:nvGrpSpPr>
          <p:grpSpPr bwMode="auto">
            <a:xfrm>
              <a:off x="1200" y="1632"/>
              <a:ext cx="2472" cy="2099"/>
              <a:chOff x="1752" y="1632"/>
              <a:chExt cx="2472" cy="2099"/>
            </a:xfrm>
          </p:grpSpPr>
          <p:grpSp>
            <p:nvGrpSpPr>
              <p:cNvPr id="719905" name="Group 33"/>
              <p:cNvGrpSpPr>
                <a:grpSpLocks/>
              </p:cNvGrpSpPr>
              <p:nvPr/>
            </p:nvGrpSpPr>
            <p:grpSpPr bwMode="auto">
              <a:xfrm>
                <a:off x="1752" y="1824"/>
                <a:ext cx="2472" cy="778"/>
                <a:chOff x="1644" y="1606"/>
                <a:chExt cx="2472" cy="778"/>
              </a:xfrm>
            </p:grpSpPr>
            <p:pic>
              <p:nvPicPr>
                <p:cNvPr id="719878" name="Picture 6"/>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19879" name="Freeform 7"/>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0" name="Freeform 8"/>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1" name="Oval 9"/>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19882" name="AutoShape 10"/>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19883" name="Freeform 11"/>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4" name="Freeform 12"/>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19904" name="Group 32"/>
              <p:cNvGrpSpPr>
                <a:grpSpLocks/>
              </p:cNvGrpSpPr>
              <p:nvPr/>
            </p:nvGrpSpPr>
            <p:grpSpPr bwMode="auto">
              <a:xfrm>
                <a:off x="1776" y="2736"/>
                <a:ext cx="1538" cy="995"/>
                <a:chOff x="1536" y="2509"/>
                <a:chExt cx="1538" cy="995"/>
              </a:xfrm>
            </p:grpSpPr>
            <p:sp>
              <p:nvSpPr>
                <p:cNvPr id="719885" name="Line 13"/>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6" name="Line 14"/>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7" name="Line 15"/>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8" name="Line 16"/>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9" name="Line 17"/>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0" name="Line 18"/>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1" name="Line 19"/>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3" name="Line 21"/>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4" name="Line 22"/>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5" name="Line 23"/>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6" name="Line 24"/>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7" name="Line 25"/>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8" name="Line 26"/>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9" name="Line 27"/>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0" name="Line 28"/>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1" name="Line 29"/>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2" name="Line 30"/>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3" name="Line 31"/>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19906" name="Line 34"/>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19907" name="Oval 35"/>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19911" name="Text Box 39"/>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19913" name="Line 41"/>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14" name="Line 42"/>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35" name="Line 63"/>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6" name="Line 64"/>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7" name="Text Box 65"/>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80" name="Oval 84"/>
          <p:cNvSpPr>
            <a:spLocks noChangeArrowheads="1"/>
          </p:cNvSpPr>
          <p:nvPr/>
        </p:nvSpPr>
        <p:spPr bwMode="auto">
          <a:xfrm>
            <a:off x="3238500" y="6105525"/>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898" name="Rectangle 2"/>
          <p:cNvSpPr>
            <a:spLocks noGrp="1" noChangeArrowheads="1"/>
          </p:cNvSpPr>
          <p:nvPr>
            <p:ph type="title"/>
          </p:nvPr>
        </p:nvSpPr>
        <p:spPr>
          <a:xfrm>
            <a:off x="7162800" y="285750"/>
            <a:ext cx="1925638" cy="609600"/>
          </a:xfrm>
        </p:spPr>
        <p:txBody>
          <a:bodyPr/>
          <a:lstStyle/>
          <a:p>
            <a:r>
              <a:rPr lang="en-US"/>
              <a:t>Sampling</a:t>
            </a:r>
          </a:p>
        </p:txBody>
      </p:sp>
      <p:sp>
        <p:nvSpPr>
          <p:cNvPr id="720899" name="Rectangle 3"/>
          <p:cNvSpPr>
            <a:spLocks noGrp="1" noChangeArrowheads="1"/>
          </p:cNvSpPr>
          <p:nvPr>
            <p:ph type="body" idx="1"/>
          </p:nvPr>
        </p:nvSpPr>
        <p:spPr>
          <a:xfrm>
            <a:off x="647700" y="1371600"/>
            <a:ext cx="7848600" cy="1371600"/>
          </a:xfrm>
        </p:spPr>
        <p:txBody>
          <a:bodyPr/>
          <a:lstStyle/>
          <a:p>
            <a:r>
              <a:rPr lang="en-US"/>
              <a:t>Rough Idea: Actual Case</a:t>
            </a:r>
          </a:p>
          <a:p>
            <a:pPr lvl="1"/>
            <a:r>
              <a:rPr lang="en-US"/>
              <a:t>Can't realize an ideal point function in real equipment</a:t>
            </a:r>
          </a:p>
          <a:p>
            <a:pPr lvl="1"/>
            <a:r>
              <a:rPr lang="en-US"/>
              <a:t>"Delta function" equivalent has an area</a:t>
            </a:r>
          </a:p>
          <a:p>
            <a:pPr lvl="1"/>
            <a:r>
              <a:rPr lang="en-US"/>
              <a:t>Value returned is the average over this area</a:t>
            </a:r>
          </a:p>
        </p:txBody>
      </p:sp>
      <p:grpSp>
        <p:nvGrpSpPr>
          <p:cNvPr id="720943" name="Group 47"/>
          <p:cNvGrpSpPr>
            <a:grpSpLocks/>
          </p:cNvGrpSpPr>
          <p:nvPr/>
        </p:nvGrpSpPr>
        <p:grpSpPr bwMode="auto">
          <a:xfrm>
            <a:off x="1371600" y="2971800"/>
            <a:ext cx="4914900" cy="3549650"/>
            <a:chOff x="576" y="1510"/>
            <a:chExt cx="3096" cy="2236"/>
          </a:xfrm>
        </p:grpSpPr>
        <p:grpSp>
          <p:nvGrpSpPr>
            <p:cNvPr id="720944" name="Group 48"/>
            <p:cNvGrpSpPr>
              <a:grpSpLocks/>
            </p:cNvGrpSpPr>
            <p:nvPr/>
          </p:nvGrpSpPr>
          <p:grpSpPr bwMode="auto">
            <a:xfrm>
              <a:off x="1200" y="1632"/>
              <a:ext cx="2472" cy="2099"/>
              <a:chOff x="1752" y="1632"/>
              <a:chExt cx="2472" cy="2099"/>
            </a:xfrm>
          </p:grpSpPr>
          <p:grpSp>
            <p:nvGrpSpPr>
              <p:cNvPr id="720945" name="Group 49"/>
              <p:cNvGrpSpPr>
                <a:grpSpLocks/>
              </p:cNvGrpSpPr>
              <p:nvPr/>
            </p:nvGrpSpPr>
            <p:grpSpPr bwMode="auto">
              <a:xfrm>
                <a:off x="1752" y="1824"/>
                <a:ext cx="2472" cy="778"/>
                <a:chOff x="1644" y="1606"/>
                <a:chExt cx="2472" cy="778"/>
              </a:xfrm>
            </p:grpSpPr>
            <p:pic>
              <p:nvPicPr>
                <p:cNvPr id="720946" name="Picture 50"/>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20947" name="Freeform 51"/>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8" name="Freeform 52"/>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9" name="Oval 53"/>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20950" name="AutoShape 54"/>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20951" name="Freeform 55"/>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52" name="Freeform 56"/>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20953" name="Group 57"/>
              <p:cNvGrpSpPr>
                <a:grpSpLocks/>
              </p:cNvGrpSpPr>
              <p:nvPr/>
            </p:nvGrpSpPr>
            <p:grpSpPr bwMode="auto">
              <a:xfrm>
                <a:off x="1776" y="2736"/>
                <a:ext cx="1538" cy="995"/>
                <a:chOff x="1536" y="2509"/>
                <a:chExt cx="1538" cy="995"/>
              </a:xfrm>
            </p:grpSpPr>
            <p:sp>
              <p:nvSpPr>
                <p:cNvPr id="720954" name="Line 58"/>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5" name="Line 59"/>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6" name="Line 60"/>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7" name="Line 61"/>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8" name="Line 62"/>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9" name="Line 63"/>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0" name="Line 64"/>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1" name="Line 65"/>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2" name="Line 66"/>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3" name="Line 67"/>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4" name="Line 68"/>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5" name="Line 69"/>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6" name="Line 70"/>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7" name="Line 71"/>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8" name="Line 72"/>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9" name="Line 73"/>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0" name="Line 74"/>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1" name="Line 75"/>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20972" name="Line 76"/>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20973" name="Oval 77"/>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20974" name="Text Box 78"/>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20975" name="Line 79"/>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6" name="Line 80"/>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7" name="Line 81"/>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8" name="Line 82"/>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9" name="Text Box 83"/>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
        <p:nvSpPr>
          <p:cNvPr id="720981" name="Oval 85"/>
          <p:cNvSpPr>
            <a:spLocks noChangeArrowheads="1"/>
          </p:cNvSpPr>
          <p:nvPr/>
        </p:nvSpPr>
        <p:spPr bwMode="auto">
          <a:xfrm>
            <a:off x="3235325" y="4222750"/>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982" name="Line 86"/>
          <p:cNvSpPr>
            <a:spLocks noChangeShapeType="1"/>
          </p:cNvSpPr>
          <p:nvPr/>
        </p:nvSpPr>
        <p:spPr bwMode="auto">
          <a:xfrm>
            <a:off x="3232150"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3" name="Line 87"/>
          <p:cNvSpPr>
            <a:spLocks noChangeShapeType="1"/>
          </p:cNvSpPr>
          <p:nvPr/>
        </p:nvSpPr>
        <p:spPr bwMode="auto">
          <a:xfrm>
            <a:off x="3540125"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4" name="Line 88"/>
          <p:cNvSpPr>
            <a:spLocks noChangeShapeType="1"/>
          </p:cNvSpPr>
          <p:nvPr/>
        </p:nvSpPr>
        <p:spPr bwMode="auto">
          <a:xfrm flipV="1">
            <a:off x="3228975" y="354647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5" name="Line 89"/>
          <p:cNvSpPr>
            <a:spLocks noChangeShapeType="1"/>
          </p:cNvSpPr>
          <p:nvPr/>
        </p:nvSpPr>
        <p:spPr bwMode="auto">
          <a:xfrm flipH="1" flipV="1">
            <a:off x="3409950" y="355282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5257800" y="285750"/>
            <a:ext cx="3830638" cy="609600"/>
          </a:xfrm>
        </p:spPr>
        <p:txBody>
          <a:bodyPr/>
          <a:lstStyle/>
          <a:p>
            <a:r>
              <a:rPr lang="en-US"/>
              <a:t>Mixed Pixel Problem</a:t>
            </a:r>
          </a:p>
        </p:txBody>
      </p:sp>
      <p:pic>
        <p:nvPicPr>
          <p:cNvPr id="721924" name="Picture 4"/>
          <p:cNvPicPr>
            <a:picLocks noChangeAspect="1" noChangeArrowheads="1"/>
          </p:cNvPicPr>
          <p:nvPr/>
        </p:nvPicPr>
        <p:blipFill>
          <a:blip r:embed="rId3" cstate="print"/>
          <a:srcRect/>
          <a:stretch>
            <a:fillRect/>
          </a:stretch>
        </p:blipFill>
        <p:spPr bwMode="auto">
          <a:xfrm>
            <a:off x="4876800" y="1600200"/>
            <a:ext cx="3895725" cy="4419600"/>
          </a:xfrm>
          <a:prstGeom prst="rect">
            <a:avLst/>
          </a:prstGeom>
          <a:noFill/>
          <a:ln w="38100">
            <a:solidFill>
              <a:srgbClr val="D82204"/>
            </a:solidFill>
            <a:miter lim="800000"/>
            <a:headEnd/>
            <a:tailEnd/>
          </a:ln>
        </p:spPr>
      </p:pic>
      <p:pic>
        <p:nvPicPr>
          <p:cNvPr id="721925" name="Picture 5"/>
          <p:cNvPicPr>
            <a:picLocks noChangeAspect="1" noChangeArrowheads="1"/>
          </p:cNvPicPr>
          <p:nvPr/>
        </p:nvPicPr>
        <p:blipFill>
          <a:blip r:embed="rId4" cstate="print"/>
          <a:srcRect/>
          <a:stretch>
            <a:fillRect/>
          </a:stretch>
        </p:blipFill>
        <p:spPr bwMode="auto">
          <a:xfrm>
            <a:off x="304800" y="2165350"/>
            <a:ext cx="4267200" cy="2979738"/>
          </a:xfrm>
          <a:prstGeom prst="rect">
            <a:avLst/>
          </a:prstGeom>
          <a:noFill/>
        </p:spPr>
      </p:pic>
      <p:sp>
        <p:nvSpPr>
          <p:cNvPr id="721926" name="Rectangle 6"/>
          <p:cNvSpPr>
            <a:spLocks noChangeArrowheads="1"/>
          </p:cNvSpPr>
          <p:nvPr/>
        </p:nvSpPr>
        <p:spPr bwMode="auto">
          <a:xfrm>
            <a:off x="2768600" y="2997200"/>
            <a:ext cx="457200" cy="457200"/>
          </a:xfrm>
          <a:prstGeom prst="rect">
            <a:avLst/>
          </a:prstGeom>
          <a:noFill/>
          <a:ln w="38100">
            <a:solidFill>
              <a:srgbClr val="D82204"/>
            </a:solidFill>
            <a:miter lim="800000"/>
            <a:headEnd type="none" w="sm" len="sm"/>
            <a:tailEnd type="none" w="sm" len="sm"/>
          </a:ln>
          <a:effec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5486400" y="285750"/>
            <a:ext cx="3602038" cy="609600"/>
          </a:xfrm>
        </p:spPr>
        <p:txBody>
          <a:bodyPr/>
          <a:lstStyle/>
          <a:p>
            <a:r>
              <a:rPr lang="en-US"/>
              <a:t>Signal Quantization</a:t>
            </a:r>
          </a:p>
        </p:txBody>
      </p:sp>
      <p:sp>
        <p:nvSpPr>
          <p:cNvPr id="722947" name="Rectangle 3"/>
          <p:cNvSpPr>
            <a:spLocks noGrp="1" noChangeArrowheads="1"/>
          </p:cNvSpPr>
          <p:nvPr>
            <p:ph type="body" idx="1"/>
          </p:nvPr>
        </p:nvSpPr>
        <p:spPr>
          <a:xfrm>
            <a:off x="381000" y="1219200"/>
            <a:ext cx="7848600" cy="1143000"/>
          </a:xfrm>
        </p:spPr>
        <p:txBody>
          <a:bodyPr/>
          <a:lstStyle/>
          <a:p>
            <a:r>
              <a:rPr lang="en-US"/>
              <a:t>Goal: determine a mapping from a continuous signal (e.g. analog video signal) to one of K discrete (digital) levels.</a:t>
            </a:r>
          </a:p>
        </p:txBody>
      </p:sp>
      <p:grpSp>
        <p:nvGrpSpPr>
          <p:cNvPr id="722982" name="Group 38"/>
          <p:cNvGrpSpPr>
            <a:grpSpLocks/>
          </p:cNvGrpSpPr>
          <p:nvPr/>
        </p:nvGrpSpPr>
        <p:grpSpPr bwMode="auto">
          <a:xfrm>
            <a:off x="1371600" y="2819400"/>
            <a:ext cx="5715000" cy="2743200"/>
            <a:chOff x="432" y="1680"/>
            <a:chExt cx="3600" cy="1728"/>
          </a:xfrm>
        </p:grpSpPr>
        <p:grpSp>
          <p:nvGrpSpPr>
            <p:cNvPr id="722981" name="Group 37"/>
            <p:cNvGrpSpPr>
              <a:grpSpLocks/>
            </p:cNvGrpSpPr>
            <p:nvPr/>
          </p:nvGrpSpPr>
          <p:grpSpPr bwMode="auto">
            <a:xfrm>
              <a:off x="2256" y="1680"/>
              <a:ext cx="1776" cy="1728"/>
              <a:chOff x="2112" y="1680"/>
              <a:chExt cx="1776" cy="1728"/>
            </a:xfrm>
          </p:grpSpPr>
          <p:pic>
            <p:nvPicPr>
              <p:cNvPr id="722973" name="Picture 29"/>
              <p:cNvPicPr>
                <a:picLocks noChangeAspect="1" noChangeArrowheads="1"/>
              </p:cNvPicPr>
              <p:nvPr/>
            </p:nvPicPr>
            <p:blipFill>
              <a:blip r:embed="rId3" cstate="print"/>
              <a:srcRect/>
              <a:stretch>
                <a:fillRect/>
              </a:stretch>
            </p:blipFill>
            <p:spPr bwMode="auto">
              <a:xfrm>
                <a:off x="2112" y="1680"/>
                <a:ext cx="1776" cy="1710"/>
              </a:xfrm>
              <a:prstGeom prst="rect">
                <a:avLst/>
              </a:prstGeom>
              <a:noFill/>
              <a:ln w="12700">
                <a:noFill/>
                <a:miter lim="800000"/>
                <a:headEnd type="none" w="sm" len="sm"/>
                <a:tailEnd type="none" w="sm" len="sm"/>
              </a:ln>
              <a:effectLst/>
            </p:spPr>
          </p:pic>
          <p:sp>
            <p:nvSpPr>
              <p:cNvPr id="722974" name="Rectangle 30"/>
              <p:cNvSpPr>
                <a:spLocks noChangeArrowheads="1"/>
              </p:cNvSpPr>
              <p:nvPr/>
            </p:nvSpPr>
            <p:spPr bwMode="auto">
              <a:xfrm>
                <a:off x="2112" y="1680"/>
                <a:ext cx="1776" cy="1728"/>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sp>
          <p:nvSpPr>
            <p:cNvPr id="722975" name="Text Box 31"/>
            <p:cNvSpPr txBox="1">
              <a:spLocks noChangeArrowheads="1"/>
            </p:cNvSpPr>
            <p:nvPr/>
          </p:nvSpPr>
          <p:spPr bwMode="auto">
            <a:xfrm>
              <a:off x="432" y="2044"/>
              <a:ext cx="1352" cy="231"/>
            </a:xfrm>
            <a:prstGeom prst="rect">
              <a:avLst/>
            </a:prstGeom>
            <a:noFill/>
            <a:ln w="12700">
              <a:noFill/>
              <a:miter lim="800000"/>
              <a:headEnd type="none" w="sm" len="sm"/>
              <a:tailEnd type="none" w="sm" len="sm"/>
            </a:ln>
            <a:effectLst/>
          </p:spPr>
          <p:txBody>
            <a:bodyPr wrap="none">
              <a:spAutoFit/>
            </a:bodyPr>
            <a:lstStyle/>
            <a:p>
              <a:r>
                <a:rPr lang="en-US"/>
                <a:t>I(x,y) = .1583 volts</a:t>
              </a:r>
            </a:p>
          </p:txBody>
        </p:sp>
        <p:sp>
          <p:nvSpPr>
            <p:cNvPr id="722976" name="Line 32"/>
            <p:cNvSpPr>
              <a:spLocks noChangeShapeType="1"/>
            </p:cNvSpPr>
            <p:nvPr/>
          </p:nvSpPr>
          <p:spPr bwMode="auto">
            <a:xfrm>
              <a:off x="2656" y="1824"/>
              <a:ext cx="0" cy="384"/>
            </a:xfrm>
            <a:prstGeom prst="line">
              <a:avLst/>
            </a:prstGeom>
            <a:noFill/>
            <a:ln w="19050">
              <a:solidFill>
                <a:srgbClr val="6666FF"/>
              </a:solidFill>
              <a:round/>
              <a:headEnd type="none" w="sm" len="sm"/>
              <a:tailEnd type="triangle" w="med" len="lg"/>
            </a:ln>
            <a:effectLst/>
          </p:spPr>
          <p:txBody>
            <a:bodyPr wrap="none" anchor="ctr"/>
            <a:lstStyle/>
            <a:p>
              <a:endParaRPr lang="en-US"/>
            </a:p>
          </p:txBody>
        </p:sp>
        <p:sp>
          <p:nvSpPr>
            <p:cNvPr id="722977" name="Line 33"/>
            <p:cNvSpPr>
              <a:spLocks noChangeShapeType="1"/>
            </p:cNvSpPr>
            <p:nvPr/>
          </p:nvSpPr>
          <p:spPr bwMode="auto">
            <a:xfrm flipH="1">
              <a:off x="1248" y="1824"/>
              <a:ext cx="140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8" name="Line 34"/>
            <p:cNvSpPr>
              <a:spLocks noChangeShapeType="1"/>
            </p:cNvSpPr>
            <p:nvPr/>
          </p:nvSpPr>
          <p:spPr bwMode="auto">
            <a:xfrm>
              <a:off x="1248" y="1824"/>
              <a:ext cx="0" cy="24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9" name="Text Box 35"/>
            <p:cNvSpPr txBox="1">
              <a:spLocks noChangeArrowheads="1"/>
            </p:cNvSpPr>
            <p:nvPr/>
          </p:nvSpPr>
          <p:spPr bwMode="auto">
            <a:xfrm>
              <a:off x="808" y="2496"/>
              <a:ext cx="632" cy="231"/>
            </a:xfrm>
            <a:prstGeom prst="rect">
              <a:avLst/>
            </a:prstGeom>
            <a:noFill/>
            <a:ln w="12700">
              <a:noFill/>
              <a:miter lim="800000"/>
              <a:headEnd type="none" w="sm" len="sm"/>
              <a:tailEnd type="none" w="sm" len="sm"/>
            </a:ln>
            <a:effectLst/>
          </p:spPr>
          <p:txBody>
            <a:bodyPr wrap="none">
              <a:spAutoFit/>
            </a:bodyPr>
            <a:lstStyle/>
            <a:p>
              <a:r>
                <a:rPr lang="en-US"/>
                <a:t>= ???? </a:t>
              </a:r>
            </a:p>
          </p:txBody>
        </p:sp>
        <p:sp>
          <p:nvSpPr>
            <p:cNvPr id="722980" name="Rectangle 36"/>
            <p:cNvSpPr>
              <a:spLocks noChangeArrowheads="1"/>
            </p:cNvSpPr>
            <p:nvPr/>
          </p:nvSpPr>
          <p:spPr bwMode="auto">
            <a:xfrm>
              <a:off x="1344" y="2496"/>
              <a:ext cx="556" cy="404"/>
            </a:xfrm>
            <a:prstGeom prst="rect">
              <a:avLst/>
            </a:prstGeom>
            <a:noFill/>
            <a:ln w="12700">
              <a:noFill/>
              <a:miter lim="800000"/>
              <a:headEnd type="none" w="sm" len="sm"/>
              <a:tailEnd type="none" w="sm" len="sm"/>
            </a:ln>
            <a:effectLst/>
          </p:spPr>
          <p:txBody>
            <a:bodyPr wrap="none">
              <a:spAutoFit/>
            </a:bodyPr>
            <a:lstStyle/>
            <a:p>
              <a:r>
                <a:rPr lang="en-US"/>
                <a:t>Digital</a:t>
              </a:r>
            </a:p>
            <a:p>
              <a:r>
                <a:rPr lang="en-US"/>
                <a:t>value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6238875" y="285750"/>
            <a:ext cx="2828925" cy="609600"/>
          </a:xfrm>
        </p:spPr>
        <p:txBody>
          <a:bodyPr/>
          <a:lstStyle/>
          <a:p>
            <a:r>
              <a:rPr lang="en-US"/>
              <a:t>Abstract Image</a:t>
            </a:r>
          </a:p>
        </p:txBody>
      </p:sp>
      <p:sp>
        <p:nvSpPr>
          <p:cNvPr id="669700" name="Rectangle 4"/>
          <p:cNvSpPr>
            <a:spLocks noChangeArrowheads="1"/>
          </p:cNvSpPr>
          <p:nvPr/>
        </p:nvSpPr>
        <p:spPr bwMode="auto">
          <a:xfrm>
            <a:off x="457200" y="1219200"/>
            <a:ext cx="8305800" cy="41148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An image can be represented by an image function whose general form is </a:t>
            </a:r>
            <a:r>
              <a:rPr lang="en-US" altLang="zh-TW" sz="2400">
                <a:solidFill>
                  <a:srgbClr val="C0C0C0"/>
                </a:solidFill>
                <a:ea typeface="PMingLiU" pitchFamily="18" charset="-120"/>
              </a:rPr>
              <a:t>f(x,y)</a:t>
            </a:r>
            <a:r>
              <a:rPr lang="en-US" altLang="zh-TW" sz="2400" b="0">
                <a:solidFill>
                  <a:srgbClr val="C0C0C0"/>
                </a:solidFill>
                <a:ea typeface="PMingLiU" pitchFamily="18" charset="-120"/>
              </a:rPr>
              <a:t>.</a:t>
            </a:r>
          </a:p>
          <a:p>
            <a:pPr marL="342900" indent="-342900">
              <a:spcBef>
                <a:spcPct val="20000"/>
              </a:spcBef>
              <a:buClr>
                <a:srgbClr val="0066FF"/>
              </a:buClr>
              <a:buSzPct val="75000"/>
              <a:buFont typeface="Zapf Dingbats" charset="2"/>
              <a:buChar char="n"/>
            </a:pPr>
            <a:r>
              <a:rPr lang="en-US" altLang="zh-TW" sz="2400">
                <a:solidFill>
                  <a:srgbClr val="C0C0C0"/>
                </a:solidFill>
                <a:ea typeface="PMingLiU" pitchFamily="18" charset="-120"/>
              </a:rPr>
              <a:t>f(x,y)</a:t>
            </a:r>
            <a:r>
              <a:rPr lang="en-US" altLang="zh-TW" sz="2400" b="0">
                <a:solidFill>
                  <a:srgbClr val="C0C0C0"/>
                </a:solidFill>
                <a:ea typeface="PMingLiU" pitchFamily="18" charset="-120"/>
              </a:rPr>
              <a:t> is a vector-valued function whose arguments represent a pixel location.</a:t>
            </a:r>
          </a:p>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The value of </a:t>
            </a:r>
            <a:r>
              <a:rPr lang="en-US" altLang="zh-TW" sz="2400">
                <a:solidFill>
                  <a:srgbClr val="C0C0C0"/>
                </a:solidFill>
                <a:ea typeface="PMingLiU" pitchFamily="18" charset="-120"/>
              </a:rPr>
              <a:t>f(x,y)</a:t>
            </a:r>
            <a:r>
              <a:rPr lang="en-US" altLang="zh-TW" sz="2400" b="0">
                <a:solidFill>
                  <a:srgbClr val="C0C0C0"/>
                </a:solidFill>
                <a:ea typeface="PMingLiU" pitchFamily="18" charset="-120"/>
              </a:rPr>
              <a:t> can have different interpretations in different kinds of images.</a:t>
            </a:r>
          </a:p>
          <a:p>
            <a:pPr marL="342900" indent="-342900">
              <a:spcBef>
                <a:spcPct val="20000"/>
              </a:spcBef>
              <a:buClr>
                <a:srgbClr val="0066FF"/>
              </a:buClr>
              <a:buSzPct val="75000"/>
              <a:buFont typeface="Zapf Dingbats" charset="2"/>
              <a:buChar char="n"/>
            </a:pPr>
            <a:endParaRPr lang="en-US" altLang="zh-TW" sz="2000" b="0">
              <a:solidFill>
                <a:srgbClr val="C0C0C0"/>
              </a:solidFill>
              <a:ea typeface="PMingLiU" pitchFamily="18" charset="-120"/>
            </a:endParaRPr>
          </a:p>
          <a:p>
            <a:pPr marL="342900" indent="-342900" algn="ctr">
              <a:spcBef>
                <a:spcPct val="20000"/>
              </a:spcBef>
              <a:buClr>
                <a:srgbClr val="0066FF"/>
              </a:buClr>
              <a:buSzPct val="75000"/>
              <a:buFont typeface="Zapf Dingbats" charset="2"/>
              <a:buNone/>
            </a:pPr>
            <a:r>
              <a:rPr lang="en-US" altLang="zh-TW" sz="2400" u="sng">
                <a:solidFill>
                  <a:srgbClr val="C0C0C0"/>
                </a:solidFill>
                <a:ea typeface="PMingLiU" pitchFamily="18" charset="-120"/>
              </a:rPr>
              <a:t>Examples</a:t>
            </a:r>
          </a:p>
          <a:p>
            <a:pPr marL="342900" indent="-342900" algn="ctr">
              <a:spcBef>
                <a:spcPct val="20000"/>
              </a:spcBef>
              <a:buClr>
                <a:srgbClr val="0066FF"/>
              </a:buClr>
              <a:buSzPct val="75000"/>
              <a:buFont typeface="Zapf Dingbats" charset="2"/>
              <a:buNone/>
            </a:pPr>
            <a:endParaRPr lang="en-US" altLang="zh-TW" b="0">
              <a:solidFill>
                <a:srgbClr val="C0C0C0"/>
              </a:solidFill>
              <a:ea typeface="PMingLiU" pitchFamily="18" charset="-120"/>
            </a:endParaRP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Intensity Image	- f(x,y) = intensity of the scene</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Range Image	- f(x,y) = depth of the scene from 				                imaging system</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Color Image		- </a:t>
            </a:r>
            <a:r>
              <a:rPr lang="en-US" altLang="zh-TW" sz="2000">
                <a:solidFill>
                  <a:srgbClr val="C0C0C0"/>
                </a:solidFill>
                <a:ea typeface="PMingLiU" pitchFamily="18" charset="-120"/>
              </a:rPr>
              <a:t>f</a:t>
            </a:r>
            <a:r>
              <a:rPr lang="en-US" altLang="zh-TW" sz="2000" b="0">
                <a:solidFill>
                  <a:srgbClr val="C0C0C0"/>
                </a:solidFill>
                <a:ea typeface="PMingLiU" pitchFamily="18" charset="-120"/>
              </a:rPr>
              <a:t>(x,y) = {f</a:t>
            </a:r>
            <a:r>
              <a:rPr lang="en-US" altLang="zh-TW" sz="2000" b="0" baseline="-25000">
                <a:solidFill>
                  <a:srgbClr val="C0C0C0"/>
                </a:solidFill>
                <a:ea typeface="PMingLiU" pitchFamily="18" charset="-120"/>
              </a:rPr>
              <a:t>r</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g</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b</a:t>
            </a:r>
            <a:r>
              <a:rPr lang="en-US" altLang="zh-TW" sz="2000" b="0">
                <a:solidFill>
                  <a:srgbClr val="C0C0C0"/>
                </a:solidFill>
                <a:ea typeface="PMingLiU" pitchFamily="18" charset="-120"/>
              </a:rPr>
              <a:t>(x,y)}</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Video		- f(x,y,t) = temporal image sequence</a:t>
            </a:r>
            <a:endParaRPr lang="en-US" altLang="zh-TW" b="0">
              <a:solidFill>
                <a:srgbClr val="C0C0C0"/>
              </a:solidFill>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9700">
                                            <p:txEl>
                                              <p:pRg st="0" end="0"/>
                                            </p:txEl>
                                          </p:spTgt>
                                        </p:tgtEl>
                                        <p:attrNameLst>
                                          <p:attrName>style.visibility</p:attrName>
                                        </p:attrNameLst>
                                      </p:cBhvr>
                                      <p:to>
                                        <p:strVal val="visible"/>
                                      </p:to>
                                    </p:set>
                                    <p:anim calcmode="lin" valueType="num">
                                      <p:cBhvr additive="base">
                                        <p:cTn id="7" dur="500" fill="hold"/>
                                        <p:tgtEl>
                                          <p:spTgt spid="66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9700">
                                            <p:txEl>
                                              <p:pRg st="1" end="1"/>
                                            </p:txEl>
                                          </p:spTgt>
                                        </p:tgtEl>
                                        <p:attrNameLst>
                                          <p:attrName>style.visibility</p:attrName>
                                        </p:attrNameLst>
                                      </p:cBhvr>
                                      <p:to>
                                        <p:strVal val="visible"/>
                                      </p:to>
                                    </p:set>
                                    <p:anim calcmode="lin" valueType="num">
                                      <p:cBhvr additive="base">
                                        <p:cTn id="13" dur="500" fill="hold"/>
                                        <p:tgtEl>
                                          <p:spTgt spid="66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9700">
                                            <p:txEl>
                                              <p:pRg st="2" end="2"/>
                                            </p:txEl>
                                          </p:spTgt>
                                        </p:tgtEl>
                                        <p:attrNameLst>
                                          <p:attrName>style.visibility</p:attrName>
                                        </p:attrNameLst>
                                      </p:cBhvr>
                                      <p:to>
                                        <p:strVal val="visible"/>
                                      </p:to>
                                    </p:set>
                                    <p:anim calcmode="lin" valueType="num">
                                      <p:cBhvr additive="base">
                                        <p:cTn id="19" dur="500" fill="hold"/>
                                        <p:tgtEl>
                                          <p:spTgt spid="66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9700">
                                            <p:txEl>
                                              <p:pRg st="4" end="4"/>
                                            </p:txEl>
                                          </p:spTgt>
                                        </p:tgtEl>
                                        <p:attrNameLst>
                                          <p:attrName>style.visibility</p:attrName>
                                        </p:attrNameLst>
                                      </p:cBhvr>
                                      <p:to>
                                        <p:strVal val="visible"/>
                                      </p:to>
                                    </p:set>
                                    <p:anim calcmode="lin" valueType="num">
                                      <p:cBhvr additive="base">
                                        <p:cTn id="25" dur="500" fill="hold"/>
                                        <p:tgtEl>
                                          <p:spTgt spid="66970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97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9700">
                                            <p:txEl>
                                              <p:pRg st="6" end="6"/>
                                            </p:txEl>
                                          </p:spTgt>
                                        </p:tgtEl>
                                        <p:attrNameLst>
                                          <p:attrName>style.visibility</p:attrName>
                                        </p:attrNameLst>
                                      </p:cBhvr>
                                      <p:to>
                                        <p:strVal val="visible"/>
                                      </p:to>
                                    </p:set>
                                    <p:anim calcmode="lin" valueType="num">
                                      <p:cBhvr additive="base">
                                        <p:cTn id="31" dur="500" fill="hold"/>
                                        <p:tgtEl>
                                          <p:spTgt spid="66970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97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9700">
                                            <p:txEl>
                                              <p:pRg st="7" end="7"/>
                                            </p:txEl>
                                          </p:spTgt>
                                        </p:tgtEl>
                                        <p:attrNameLst>
                                          <p:attrName>style.visibility</p:attrName>
                                        </p:attrNameLst>
                                      </p:cBhvr>
                                      <p:to>
                                        <p:strVal val="visible"/>
                                      </p:to>
                                    </p:set>
                                    <p:anim calcmode="lin" valueType="num">
                                      <p:cBhvr additive="base">
                                        <p:cTn id="37" dur="500" fill="hold"/>
                                        <p:tgtEl>
                                          <p:spTgt spid="66970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97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9700">
                                            <p:txEl>
                                              <p:pRg st="8" end="8"/>
                                            </p:txEl>
                                          </p:spTgt>
                                        </p:tgtEl>
                                        <p:attrNameLst>
                                          <p:attrName>style.visibility</p:attrName>
                                        </p:attrNameLst>
                                      </p:cBhvr>
                                      <p:to>
                                        <p:strVal val="visible"/>
                                      </p:to>
                                    </p:set>
                                    <p:anim calcmode="lin" valueType="num">
                                      <p:cBhvr additive="base">
                                        <p:cTn id="43" dur="500" fill="hold"/>
                                        <p:tgtEl>
                                          <p:spTgt spid="669700">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697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9700">
                                            <p:txEl>
                                              <p:pRg st="9" end="9"/>
                                            </p:txEl>
                                          </p:spTgt>
                                        </p:tgtEl>
                                        <p:attrNameLst>
                                          <p:attrName>style.visibility</p:attrName>
                                        </p:attrNameLst>
                                      </p:cBhvr>
                                      <p:to>
                                        <p:strVal val="visible"/>
                                      </p:to>
                                    </p:set>
                                    <p:anim calcmode="lin" valueType="num">
                                      <p:cBhvr additive="base">
                                        <p:cTn id="49" dur="500" fill="hold"/>
                                        <p:tgtEl>
                                          <p:spTgt spid="669700">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697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6705600" y="285750"/>
            <a:ext cx="2382838" cy="609600"/>
          </a:xfrm>
        </p:spPr>
        <p:txBody>
          <a:bodyPr/>
          <a:lstStyle/>
          <a:p>
            <a:r>
              <a:rPr lang="en-US"/>
              <a:t>Quantization</a:t>
            </a:r>
          </a:p>
        </p:txBody>
      </p:sp>
      <p:sp>
        <p:nvSpPr>
          <p:cNvPr id="723971" name="Rectangle 3"/>
          <p:cNvSpPr>
            <a:spLocks noGrp="1" noChangeArrowheads="1"/>
          </p:cNvSpPr>
          <p:nvPr>
            <p:ph type="body" idx="1"/>
          </p:nvPr>
        </p:nvSpPr>
        <p:spPr>
          <a:xfrm>
            <a:off x="381000" y="1219200"/>
            <a:ext cx="8763000" cy="5638800"/>
          </a:xfrm>
        </p:spPr>
        <p:txBody>
          <a:bodyPr/>
          <a:lstStyle/>
          <a:p>
            <a:r>
              <a:rPr lang="en-US" sz="2200"/>
              <a:t>I(x,y) = continuous signal:  0 ≤ I ≤ M</a:t>
            </a:r>
          </a:p>
          <a:p>
            <a:r>
              <a:rPr lang="en-US" sz="2200"/>
              <a:t>Want to quantize to K values 0,1,....K-1</a:t>
            </a:r>
          </a:p>
          <a:p>
            <a:r>
              <a:rPr lang="en-US" sz="2200"/>
              <a:t>K usually chosen to be a power of 2:</a:t>
            </a:r>
          </a:p>
          <a:p>
            <a:endParaRPr lang="en-US" sz="2200"/>
          </a:p>
          <a:p>
            <a:endParaRPr lang="en-US" sz="2200"/>
          </a:p>
          <a:p>
            <a:endParaRPr lang="en-US" sz="2200"/>
          </a:p>
          <a:p>
            <a:endParaRPr lang="en-US" sz="2200"/>
          </a:p>
          <a:p>
            <a:endParaRPr lang="en-US" sz="2200"/>
          </a:p>
          <a:p>
            <a:endParaRPr lang="en-US" sz="2200"/>
          </a:p>
          <a:p>
            <a:endParaRPr lang="en-US" sz="2200"/>
          </a:p>
          <a:p>
            <a:r>
              <a:rPr lang="en-US" sz="2200"/>
              <a:t>Mapping from input signal to output signal is to be determined.</a:t>
            </a:r>
          </a:p>
          <a:p>
            <a:r>
              <a:rPr lang="en-US" sz="2200"/>
              <a:t>Several types of mappings: uniform, logarithmic, etc.</a:t>
            </a:r>
          </a:p>
        </p:txBody>
      </p:sp>
      <p:sp>
        <p:nvSpPr>
          <p:cNvPr id="723972" name="Text Box 4"/>
          <p:cNvSpPr txBox="1">
            <a:spLocks noChangeArrowheads="1"/>
          </p:cNvSpPr>
          <p:nvPr/>
        </p:nvSpPr>
        <p:spPr bwMode="auto">
          <a:xfrm>
            <a:off x="3416300" y="2667000"/>
            <a:ext cx="2298700" cy="2563813"/>
          </a:xfrm>
          <a:prstGeom prst="rect">
            <a:avLst/>
          </a:prstGeom>
          <a:noFill/>
          <a:ln w="12700">
            <a:noFill/>
            <a:miter lim="800000"/>
            <a:headEnd type="none" w="sm" len="sm"/>
            <a:tailEnd type="none" w="sm" len="sm"/>
          </a:ln>
          <a:effectLst/>
        </p:spPr>
        <p:txBody>
          <a:bodyPr wrap="none">
            <a:spAutoFit/>
          </a:bodyPr>
          <a:lstStyle/>
          <a:p>
            <a:r>
              <a:rPr lang="en-US" b="0">
                <a:latin typeface="Times" pitchFamily="18" charset="0"/>
              </a:rPr>
              <a:t>K        #Levels     #Bits</a:t>
            </a:r>
          </a:p>
          <a:p>
            <a:r>
              <a:rPr lang="en-US" b="0">
                <a:latin typeface="Times" pitchFamily="18" charset="0"/>
              </a:rPr>
              <a:t>2	2	1</a:t>
            </a:r>
          </a:p>
          <a:p>
            <a:r>
              <a:rPr lang="en-US" b="0">
                <a:latin typeface="Times" pitchFamily="18" charset="0"/>
              </a:rPr>
              <a:t>4	4	2</a:t>
            </a:r>
          </a:p>
          <a:p>
            <a:r>
              <a:rPr lang="en-US" b="0">
                <a:latin typeface="Times" pitchFamily="18" charset="0"/>
              </a:rPr>
              <a:t>8	8	3</a:t>
            </a:r>
          </a:p>
          <a:p>
            <a:r>
              <a:rPr lang="en-US" b="0">
                <a:latin typeface="Times" pitchFamily="18" charset="0"/>
              </a:rPr>
              <a:t>16	16	4</a:t>
            </a:r>
          </a:p>
          <a:p>
            <a:r>
              <a:rPr lang="en-US" b="0">
                <a:latin typeface="Times" pitchFamily="18" charset="0"/>
              </a:rPr>
              <a:t>32	32	5</a:t>
            </a:r>
          </a:p>
          <a:p>
            <a:r>
              <a:rPr lang="en-US" b="0">
                <a:latin typeface="Times" pitchFamily="18" charset="0"/>
              </a:rPr>
              <a:t>64	64	6</a:t>
            </a:r>
          </a:p>
          <a:p>
            <a:r>
              <a:rPr lang="en-US" b="0">
                <a:latin typeface="Times" pitchFamily="18" charset="0"/>
              </a:rPr>
              <a:t>128	128	7</a:t>
            </a:r>
          </a:p>
          <a:p>
            <a:r>
              <a:rPr lang="en-US" b="0">
                <a:latin typeface="Times" pitchFamily="18" charset="0"/>
              </a:rPr>
              <a:t>256	256	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6858000" y="285750"/>
            <a:ext cx="2230438" cy="609600"/>
          </a:xfrm>
        </p:spPr>
        <p:txBody>
          <a:bodyPr/>
          <a:lstStyle/>
          <a:p>
            <a:r>
              <a:rPr lang="en-US"/>
              <a:t>Choice of K</a:t>
            </a:r>
          </a:p>
        </p:txBody>
      </p:sp>
      <p:pic>
        <p:nvPicPr>
          <p:cNvPr id="724996" name="Picture 4"/>
          <p:cNvPicPr>
            <a:picLocks noChangeAspect="1" noChangeArrowheads="1"/>
          </p:cNvPicPr>
          <p:nvPr/>
        </p:nvPicPr>
        <p:blipFill>
          <a:blip r:embed="rId3" cstate="print"/>
          <a:srcRect/>
          <a:stretch>
            <a:fillRect/>
          </a:stretch>
        </p:blipFill>
        <p:spPr bwMode="auto">
          <a:xfrm>
            <a:off x="533400" y="2133600"/>
            <a:ext cx="2590800" cy="2590800"/>
          </a:xfrm>
          <a:prstGeom prst="rect">
            <a:avLst/>
          </a:prstGeom>
          <a:noFill/>
          <a:ln w="28575">
            <a:noFill/>
            <a:miter lim="800000"/>
            <a:headEnd/>
            <a:tailEnd/>
          </a:ln>
        </p:spPr>
      </p:pic>
      <p:pic>
        <p:nvPicPr>
          <p:cNvPr id="724997" name="Picture 5"/>
          <p:cNvPicPr>
            <a:picLocks noChangeAspect="1" noChangeArrowheads="1"/>
          </p:cNvPicPr>
          <p:nvPr/>
        </p:nvPicPr>
        <p:blipFill>
          <a:blip r:embed="rId4" cstate="print"/>
          <a:srcRect/>
          <a:stretch>
            <a:fillRect/>
          </a:stretch>
        </p:blipFill>
        <p:spPr bwMode="auto">
          <a:xfrm>
            <a:off x="3733800" y="1219200"/>
            <a:ext cx="2057400" cy="2057400"/>
          </a:xfrm>
          <a:prstGeom prst="rect">
            <a:avLst/>
          </a:prstGeom>
          <a:noFill/>
          <a:ln w="12700">
            <a:solidFill>
              <a:schemeClr val="tx1"/>
            </a:solidFill>
            <a:miter lim="800000"/>
            <a:headEnd/>
            <a:tailEnd/>
          </a:ln>
        </p:spPr>
      </p:pic>
      <p:pic>
        <p:nvPicPr>
          <p:cNvPr id="724998" name="Picture 6"/>
          <p:cNvPicPr>
            <a:picLocks noChangeAspect="1" noChangeArrowheads="1"/>
          </p:cNvPicPr>
          <p:nvPr/>
        </p:nvPicPr>
        <p:blipFill>
          <a:blip r:embed="rId5" cstate="print"/>
          <a:srcRect/>
          <a:stretch>
            <a:fillRect/>
          </a:stretch>
        </p:blipFill>
        <p:spPr bwMode="auto">
          <a:xfrm>
            <a:off x="6438900" y="1219200"/>
            <a:ext cx="2057400" cy="2057400"/>
          </a:xfrm>
          <a:prstGeom prst="rect">
            <a:avLst/>
          </a:prstGeom>
          <a:noFill/>
          <a:ln w="9525">
            <a:solidFill>
              <a:schemeClr val="tx1"/>
            </a:solidFill>
            <a:miter lim="800000"/>
            <a:headEnd/>
            <a:tailEnd/>
          </a:ln>
        </p:spPr>
      </p:pic>
      <p:pic>
        <p:nvPicPr>
          <p:cNvPr id="724999" name="Picture 7"/>
          <p:cNvPicPr>
            <a:picLocks noChangeAspect="1" noChangeArrowheads="1"/>
          </p:cNvPicPr>
          <p:nvPr/>
        </p:nvPicPr>
        <p:blipFill>
          <a:blip r:embed="rId6" cstate="print"/>
          <a:srcRect/>
          <a:stretch>
            <a:fillRect/>
          </a:stretch>
        </p:blipFill>
        <p:spPr bwMode="auto">
          <a:xfrm>
            <a:off x="3733800" y="4152900"/>
            <a:ext cx="2057400" cy="2057400"/>
          </a:xfrm>
          <a:prstGeom prst="rect">
            <a:avLst/>
          </a:prstGeom>
          <a:noFill/>
          <a:ln w="9525">
            <a:solidFill>
              <a:schemeClr val="tx1"/>
            </a:solidFill>
            <a:miter lim="800000"/>
            <a:headEnd/>
            <a:tailEnd/>
          </a:ln>
        </p:spPr>
      </p:pic>
      <p:pic>
        <p:nvPicPr>
          <p:cNvPr id="725000" name="Picture 8"/>
          <p:cNvPicPr>
            <a:picLocks noChangeAspect="1" noChangeArrowheads="1"/>
          </p:cNvPicPr>
          <p:nvPr/>
        </p:nvPicPr>
        <p:blipFill>
          <a:blip r:embed="rId7" cstate="print"/>
          <a:srcRect/>
          <a:stretch>
            <a:fillRect/>
          </a:stretch>
        </p:blipFill>
        <p:spPr bwMode="auto">
          <a:xfrm>
            <a:off x="6438900" y="4152900"/>
            <a:ext cx="2057400" cy="2057400"/>
          </a:xfrm>
          <a:prstGeom prst="rect">
            <a:avLst/>
          </a:prstGeom>
          <a:noFill/>
          <a:ln w="9525">
            <a:solidFill>
              <a:schemeClr val="tx1"/>
            </a:solidFill>
            <a:miter lim="800000"/>
            <a:headEnd/>
            <a:tailEnd/>
          </a:ln>
        </p:spPr>
      </p:pic>
      <p:sp>
        <p:nvSpPr>
          <p:cNvPr id="725001" name="Text Box 9"/>
          <p:cNvSpPr txBox="1">
            <a:spLocks noChangeArrowheads="1"/>
          </p:cNvSpPr>
          <p:nvPr/>
        </p:nvSpPr>
        <p:spPr bwMode="auto">
          <a:xfrm>
            <a:off x="990600" y="1752600"/>
            <a:ext cx="1047750" cy="366713"/>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25002" name="Text Box 10"/>
          <p:cNvSpPr txBox="1">
            <a:spLocks noChangeArrowheads="1"/>
          </p:cNvSpPr>
          <p:nvPr/>
        </p:nvSpPr>
        <p:spPr bwMode="auto">
          <a:xfrm>
            <a:off x="838200" y="4876800"/>
            <a:ext cx="1568450" cy="366713"/>
          </a:xfrm>
          <a:prstGeom prst="rect">
            <a:avLst/>
          </a:prstGeom>
          <a:noFill/>
          <a:ln w="12700">
            <a:noFill/>
            <a:miter lim="800000"/>
            <a:headEnd type="none" w="sm" len="sm"/>
            <a:tailEnd type="none" w="sm" len="sm"/>
          </a:ln>
          <a:effectLst/>
        </p:spPr>
        <p:txBody>
          <a:bodyPr wrap="none">
            <a:spAutoFit/>
          </a:bodyPr>
          <a:lstStyle/>
          <a:p>
            <a:r>
              <a:rPr lang="en-US"/>
              <a:t>Linear Ramp</a:t>
            </a:r>
          </a:p>
        </p:txBody>
      </p:sp>
      <p:sp>
        <p:nvSpPr>
          <p:cNvPr id="725003" name="Text Box 11"/>
          <p:cNvSpPr txBox="1">
            <a:spLocks noChangeArrowheads="1"/>
          </p:cNvSpPr>
          <p:nvPr/>
        </p:nvSpPr>
        <p:spPr bwMode="auto">
          <a:xfrm>
            <a:off x="4445000" y="3429000"/>
            <a:ext cx="609600" cy="366713"/>
          </a:xfrm>
          <a:prstGeom prst="rect">
            <a:avLst/>
          </a:prstGeom>
          <a:noFill/>
          <a:ln w="12700">
            <a:noFill/>
            <a:miter lim="800000"/>
            <a:headEnd type="none" w="sm" len="sm"/>
            <a:tailEnd type="none" w="sm" len="sm"/>
          </a:ln>
          <a:effectLst/>
        </p:spPr>
        <p:txBody>
          <a:bodyPr wrap="none">
            <a:spAutoFit/>
          </a:bodyPr>
          <a:lstStyle/>
          <a:p>
            <a:r>
              <a:rPr lang="en-US"/>
              <a:t>K=2</a:t>
            </a:r>
          </a:p>
        </p:txBody>
      </p:sp>
      <p:sp>
        <p:nvSpPr>
          <p:cNvPr id="725004" name="Text Box 12"/>
          <p:cNvSpPr txBox="1">
            <a:spLocks noChangeArrowheads="1"/>
          </p:cNvSpPr>
          <p:nvPr/>
        </p:nvSpPr>
        <p:spPr bwMode="auto">
          <a:xfrm>
            <a:off x="7175500" y="3429000"/>
            <a:ext cx="609600" cy="366713"/>
          </a:xfrm>
          <a:prstGeom prst="rect">
            <a:avLst/>
          </a:prstGeom>
          <a:noFill/>
          <a:ln w="12700">
            <a:noFill/>
            <a:miter lim="800000"/>
            <a:headEnd type="none" w="sm" len="sm"/>
            <a:tailEnd type="none" w="sm" len="sm"/>
          </a:ln>
          <a:effectLst/>
        </p:spPr>
        <p:txBody>
          <a:bodyPr wrap="none">
            <a:spAutoFit/>
          </a:bodyPr>
          <a:lstStyle/>
          <a:p>
            <a:r>
              <a:rPr lang="en-US"/>
              <a:t>K=4</a:t>
            </a:r>
          </a:p>
        </p:txBody>
      </p:sp>
      <p:sp>
        <p:nvSpPr>
          <p:cNvPr id="725005" name="Text Box 13"/>
          <p:cNvSpPr txBox="1">
            <a:spLocks noChangeArrowheads="1"/>
          </p:cNvSpPr>
          <p:nvPr/>
        </p:nvSpPr>
        <p:spPr bwMode="auto">
          <a:xfrm>
            <a:off x="4381500" y="6286500"/>
            <a:ext cx="736600" cy="366713"/>
          </a:xfrm>
          <a:prstGeom prst="rect">
            <a:avLst/>
          </a:prstGeom>
          <a:noFill/>
          <a:ln w="12700">
            <a:noFill/>
            <a:miter lim="800000"/>
            <a:headEnd type="none" w="sm" len="sm"/>
            <a:tailEnd type="none" w="sm" len="sm"/>
          </a:ln>
          <a:effectLst/>
        </p:spPr>
        <p:txBody>
          <a:bodyPr wrap="none">
            <a:spAutoFit/>
          </a:bodyPr>
          <a:lstStyle/>
          <a:p>
            <a:r>
              <a:rPr lang="en-US"/>
              <a:t>K=16</a:t>
            </a:r>
          </a:p>
        </p:txBody>
      </p:sp>
      <p:sp>
        <p:nvSpPr>
          <p:cNvPr id="725006" name="Text Box 14"/>
          <p:cNvSpPr txBox="1">
            <a:spLocks noChangeArrowheads="1"/>
          </p:cNvSpPr>
          <p:nvPr/>
        </p:nvSpPr>
        <p:spPr bwMode="auto">
          <a:xfrm>
            <a:off x="7112000" y="6286500"/>
            <a:ext cx="736600" cy="366713"/>
          </a:xfrm>
          <a:prstGeom prst="rect">
            <a:avLst/>
          </a:prstGeom>
          <a:noFill/>
          <a:ln w="12700">
            <a:noFill/>
            <a:miter lim="800000"/>
            <a:headEnd type="none" w="sm" len="sm"/>
            <a:tailEnd type="none" w="sm" len="sm"/>
          </a:ln>
          <a:effectLst/>
        </p:spPr>
        <p:txBody>
          <a:bodyPr wrap="none">
            <a:spAutoFit/>
          </a:bodyPr>
          <a:lstStyle/>
          <a:p>
            <a:r>
              <a:rPr lang="en-US"/>
              <a:t>K=32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6781800" y="285750"/>
            <a:ext cx="2306638" cy="609600"/>
          </a:xfrm>
        </p:spPr>
        <p:txBody>
          <a:bodyPr/>
          <a:lstStyle/>
          <a:p>
            <a:r>
              <a:rPr lang="en-US"/>
              <a:t>Choice of K</a:t>
            </a:r>
          </a:p>
        </p:txBody>
      </p:sp>
      <p:pic>
        <p:nvPicPr>
          <p:cNvPr id="729093" name="Picture 5"/>
          <p:cNvPicPr>
            <a:picLocks noChangeAspect="1" noChangeArrowheads="1"/>
          </p:cNvPicPr>
          <p:nvPr/>
        </p:nvPicPr>
        <p:blipFill>
          <a:blip r:embed="rId3" cstate="print"/>
          <a:srcRect/>
          <a:stretch>
            <a:fillRect/>
          </a:stretch>
        </p:blipFill>
        <p:spPr bwMode="auto">
          <a:xfrm>
            <a:off x="609600" y="2362200"/>
            <a:ext cx="3124200" cy="2487613"/>
          </a:xfrm>
          <a:prstGeom prst="rect">
            <a:avLst/>
          </a:prstGeom>
          <a:noFill/>
          <a:ln w="12700">
            <a:noFill/>
            <a:miter lim="800000"/>
            <a:headEnd type="none" w="sm" len="sm"/>
            <a:tailEnd type="none" w="sm" len="sm"/>
          </a:ln>
          <a:effectLst/>
        </p:spPr>
      </p:pic>
      <p:pic>
        <p:nvPicPr>
          <p:cNvPr id="729094" name="Picture 6"/>
          <p:cNvPicPr>
            <a:picLocks noChangeAspect="1" noChangeArrowheads="1"/>
          </p:cNvPicPr>
          <p:nvPr/>
        </p:nvPicPr>
        <p:blipFill>
          <a:blip r:embed="rId4" cstate="print"/>
          <a:srcRect/>
          <a:stretch>
            <a:fillRect/>
          </a:stretch>
        </p:blipFill>
        <p:spPr bwMode="auto">
          <a:xfrm>
            <a:off x="5029200" y="4038600"/>
            <a:ext cx="2743200" cy="2184400"/>
          </a:xfrm>
          <a:prstGeom prst="rect">
            <a:avLst/>
          </a:prstGeom>
          <a:noFill/>
          <a:ln w="12700">
            <a:solidFill>
              <a:srgbClr val="424680"/>
            </a:solidFill>
            <a:miter lim="800000"/>
            <a:headEnd type="none" w="sm" len="sm"/>
            <a:tailEnd type="none" w="sm" len="sm"/>
          </a:ln>
          <a:effectLst/>
        </p:spPr>
      </p:pic>
      <p:pic>
        <p:nvPicPr>
          <p:cNvPr id="729095" name="Picture 7"/>
          <p:cNvPicPr>
            <a:picLocks noChangeAspect="1" noChangeArrowheads="1"/>
          </p:cNvPicPr>
          <p:nvPr/>
        </p:nvPicPr>
        <p:blipFill>
          <a:blip r:embed="rId5" cstate="print"/>
          <a:srcRect/>
          <a:stretch>
            <a:fillRect/>
          </a:stretch>
        </p:blipFill>
        <p:spPr bwMode="auto">
          <a:xfrm>
            <a:off x="5029200" y="1143000"/>
            <a:ext cx="2743200" cy="2184400"/>
          </a:xfrm>
          <a:prstGeom prst="rect">
            <a:avLst/>
          </a:prstGeom>
          <a:noFill/>
          <a:ln w="12700">
            <a:solidFill>
              <a:srgbClr val="424680"/>
            </a:solidFill>
            <a:miter lim="800000"/>
            <a:headEnd type="none" w="sm" len="sm"/>
            <a:tailEnd type="none" w="sm" len="sm"/>
          </a:ln>
          <a:effectLst/>
        </p:spPr>
      </p:pic>
      <p:sp>
        <p:nvSpPr>
          <p:cNvPr id="729096" name="Text Box 8"/>
          <p:cNvSpPr txBox="1">
            <a:spLocks noChangeArrowheads="1"/>
          </p:cNvSpPr>
          <p:nvPr/>
        </p:nvSpPr>
        <p:spPr bwMode="auto">
          <a:xfrm>
            <a:off x="5410200" y="3352800"/>
            <a:ext cx="1968500" cy="366713"/>
          </a:xfrm>
          <a:prstGeom prst="rect">
            <a:avLst/>
          </a:prstGeom>
          <a:noFill/>
          <a:ln w="12700">
            <a:noFill/>
            <a:miter lim="800000"/>
            <a:headEnd type="none" w="sm" len="sm"/>
            <a:tailEnd type="none" w="sm" len="sm"/>
          </a:ln>
          <a:effectLst/>
        </p:spPr>
        <p:txBody>
          <a:bodyPr wrap="none">
            <a:spAutoFit/>
          </a:bodyPr>
          <a:lstStyle/>
          <a:p>
            <a:r>
              <a:rPr lang="en-US"/>
              <a:t>K=2 (each color)</a:t>
            </a:r>
          </a:p>
        </p:txBody>
      </p:sp>
      <p:sp>
        <p:nvSpPr>
          <p:cNvPr id="729097" name="Text Box 9"/>
          <p:cNvSpPr txBox="1">
            <a:spLocks noChangeArrowheads="1"/>
          </p:cNvSpPr>
          <p:nvPr/>
        </p:nvSpPr>
        <p:spPr bwMode="auto">
          <a:xfrm>
            <a:off x="5486400" y="6262688"/>
            <a:ext cx="1968500" cy="366712"/>
          </a:xfrm>
          <a:prstGeom prst="rect">
            <a:avLst/>
          </a:prstGeom>
          <a:noFill/>
          <a:ln w="12700">
            <a:noFill/>
            <a:miter lim="800000"/>
            <a:headEnd type="none" w="sm" len="sm"/>
            <a:tailEnd type="none" w="sm" len="sm"/>
          </a:ln>
          <a:effectLst/>
        </p:spPr>
        <p:txBody>
          <a:bodyPr wrap="none">
            <a:spAutoFit/>
          </a:bodyPr>
          <a:lstStyle/>
          <a:p>
            <a:r>
              <a:rPr lang="en-US"/>
              <a:t>K=4 (each color)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t>Choice of Function: Uniform</a:t>
            </a:r>
          </a:p>
        </p:txBody>
      </p:sp>
      <p:sp>
        <p:nvSpPr>
          <p:cNvPr id="726019" name="Rectangle 3"/>
          <p:cNvSpPr>
            <a:spLocks noGrp="1" noChangeArrowheads="1"/>
          </p:cNvSpPr>
          <p:nvPr>
            <p:ph type="body" idx="1"/>
          </p:nvPr>
        </p:nvSpPr>
        <p:spPr>
          <a:xfrm>
            <a:off x="304800" y="1066800"/>
            <a:ext cx="7848600" cy="2362200"/>
          </a:xfrm>
        </p:spPr>
        <p:txBody>
          <a:bodyPr/>
          <a:lstStyle/>
          <a:p>
            <a:r>
              <a:rPr lang="en-US"/>
              <a:t>Uniform quantization divides the signal range [0-M] into K equal-sized intervals.</a:t>
            </a:r>
          </a:p>
          <a:p>
            <a:r>
              <a:rPr lang="en-US"/>
              <a:t>The integers 0,...K-1 are assigned to these intervals.</a:t>
            </a:r>
          </a:p>
          <a:p>
            <a:r>
              <a:rPr lang="en-US"/>
              <a:t>All signal values within an interval are represented by the associated integer value.</a:t>
            </a:r>
          </a:p>
          <a:p>
            <a:r>
              <a:rPr lang="en-US"/>
              <a:t>Defines a mapping:</a:t>
            </a:r>
          </a:p>
        </p:txBody>
      </p:sp>
      <p:pic>
        <p:nvPicPr>
          <p:cNvPr id="726022" name="Picture 6"/>
          <p:cNvPicPr>
            <a:picLocks noChangeAspect="1" noChangeArrowheads="1"/>
          </p:cNvPicPr>
          <p:nvPr/>
        </p:nvPicPr>
        <p:blipFill>
          <a:blip r:embed="rId3" cstate="print"/>
          <a:srcRect/>
          <a:stretch>
            <a:fillRect/>
          </a:stretch>
        </p:blipFill>
        <p:spPr bwMode="auto">
          <a:xfrm>
            <a:off x="2286000" y="3657600"/>
            <a:ext cx="4089400" cy="2895600"/>
          </a:xfrm>
          <a:prstGeom prst="rect">
            <a:avLst/>
          </a:prstGeom>
          <a:noFill/>
          <a:ln w="12700">
            <a:noFill/>
            <a:miter lim="800000"/>
            <a:headEnd type="none" w="sm" len="sm"/>
            <a:tailEnd type="none" w="sm" len="sm"/>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495800" y="285750"/>
            <a:ext cx="4581525" cy="609600"/>
          </a:xfrm>
        </p:spPr>
        <p:txBody>
          <a:bodyPr/>
          <a:lstStyle/>
          <a:p>
            <a:r>
              <a:rPr lang="en-US"/>
              <a:t>Logarithmic Quantization</a:t>
            </a:r>
          </a:p>
        </p:txBody>
      </p:sp>
      <p:sp>
        <p:nvSpPr>
          <p:cNvPr id="727043" name="Rectangle 3"/>
          <p:cNvSpPr>
            <a:spLocks noGrp="1" noChangeArrowheads="1"/>
          </p:cNvSpPr>
          <p:nvPr>
            <p:ph type="body" idx="1"/>
          </p:nvPr>
        </p:nvSpPr>
        <p:spPr>
          <a:xfrm>
            <a:off x="647700" y="1752600"/>
            <a:ext cx="7848600" cy="914400"/>
          </a:xfrm>
        </p:spPr>
        <p:txBody>
          <a:bodyPr/>
          <a:lstStyle/>
          <a:p>
            <a:r>
              <a:rPr lang="en-US"/>
              <a:t>Signal is log I(x,y).</a:t>
            </a:r>
          </a:p>
          <a:p>
            <a:r>
              <a:rPr lang="en-US"/>
              <a:t>Effect is:</a:t>
            </a:r>
          </a:p>
        </p:txBody>
      </p:sp>
      <p:pic>
        <p:nvPicPr>
          <p:cNvPr id="727044" name="Picture 4"/>
          <p:cNvPicPr>
            <a:picLocks noChangeAspect="1" noChangeArrowheads="1"/>
          </p:cNvPicPr>
          <p:nvPr/>
        </p:nvPicPr>
        <p:blipFill>
          <a:blip r:embed="rId3" cstate="print"/>
          <a:srcRect/>
          <a:stretch>
            <a:fillRect/>
          </a:stretch>
        </p:blipFill>
        <p:spPr bwMode="auto">
          <a:xfrm>
            <a:off x="2546350" y="2438400"/>
            <a:ext cx="4051300" cy="2959100"/>
          </a:xfrm>
          <a:prstGeom prst="rect">
            <a:avLst/>
          </a:prstGeom>
          <a:noFill/>
          <a:ln w="12700">
            <a:noFill/>
            <a:miter lim="800000"/>
            <a:headEnd type="none" w="sm" len="sm"/>
            <a:tailEnd type="none" w="sm" len="sm"/>
          </a:ln>
          <a:effectLst/>
        </p:spPr>
      </p:pic>
      <p:sp>
        <p:nvSpPr>
          <p:cNvPr id="727045" name="Rectangle 5"/>
          <p:cNvSpPr>
            <a:spLocks noChangeArrowheads="1"/>
          </p:cNvSpPr>
          <p:nvPr/>
        </p:nvSpPr>
        <p:spPr bwMode="auto">
          <a:xfrm>
            <a:off x="457200" y="57785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Detail enhanced in the low signal values at expense of detail in high signal values.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419600" y="285750"/>
            <a:ext cx="4668838" cy="609600"/>
          </a:xfrm>
        </p:spPr>
        <p:txBody>
          <a:bodyPr/>
          <a:lstStyle/>
          <a:p>
            <a:r>
              <a:rPr lang="en-US"/>
              <a:t>Logarithmic Quantization</a:t>
            </a:r>
          </a:p>
        </p:txBody>
      </p:sp>
      <p:pic>
        <p:nvPicPr>
          <p:cNvPr id="740356" name="Picture 4"/>
          <p:cNvPicPr>
            <a:picLocks noChangeAspect="1" noChangeArrowheads="1"/>
          </p:cNvPicPr>
          <p:nvPr/>
        </p:nvPicPr>
        <p:blipFill>
          <a:blip r:embed="rId3" cstate="print"/>
          <a:srcRect/>
          <a:stretch>
            <a:fillRect/>
          </a:stretch>
        </p:blipFill>
        <p:spPr bwMode="auto">
          <a:xfrm>
            <a:off x="914400" y="1295400"/>
            <a:ext cx="3124200" cy="2487613"/>
          </a:xfrm>
          <a:prstGeom prst="rect">
            <a:avLst/>
          </a:prstGeom>
          <a:noFill/>
          <a:ln w="12700">
            <a:noFill/>
            <a:miter lim="800000"/>
            <a:headEnd type="none" w="sm" len="sm"/>
            <a:tailEnd type="none" w="sm" len="sm"/>
          </a:ln>
          <a:effectLst/>
        </p:spPr>
      </p:pic>
      <p:pic>
        <p:nvPicPr>
          <p:cNvPr id="740357" name="Picture 5"/>
          <p:cNvPicPr>
            <a:picLocks noChangeAspect="1" noChangeArrowheads="1"/>
          </p:cNvPicPr>
          <p:nvPr/>
        </p:nvPicPr>
        <p:blipFill>
          <a:blip r:embed="rId4" cstate="print"/>
          <a:srcRect l="615" t="359"/>
          <a:stretch>
            <a:fillRect/>
          </a:stretch>
        </p:blipFill>
        <p:spPr bwMode="auto">
          <a:xfrm>
            <a:off x="5562600" y="1295400"/>
            <a:ext cx="2971800" cy="2557463"/>
          </a:xfrm>
          <a:prstGeom prst="rect">
            <a:avLst/>
          </a:prstGeom>
          <a:noFill/>
        </p:spPr>
      </p:pic>
      <p:pic>
        <p:nvPicPr>
          <p:cNvPr id="740358" name="Picture 6"/>
          <p:cNvPicPr>
            <a:picLocks noChangeAspect="1" noChangeArrowheads="1"/>
          </p:cNvPicPr>
          <p:nvPr/>
        </p:nvPicPr>
        <p:blipFill>
          <a:blip r:embed="rId5" cstate="print"/>
          <a:srcRect/>
          <a:stretch>
            <a:fillRect/>
          </a:stretch>
        </p:blipFill>
        <p:spPr bwMode="auto">
          <a:xfrm>
            <a:off x="2963863" y="4165600"/>
            <a:ext cx="3284537" cy="2616200"/>
          </a:xfrm>
          <a:prstGeom prst="rect">
            <a:avLst/>
          </a:prstGeom>
          <a:noFill/>
        </p:spPr>
      </p:pic>
      <p:sp>
        <p:nvSpPr>
          <p:cNvPr id="740359" name="Text Box 7"/>
          <p:cNvSpPr txBox="1">
            <a:spLocks noChangeArrowheads="1"/>
          </p:cNvSpPr>
          <p:nvPr/>
        </p:nvSpPr>
        <p:spPr bwMode="auto">
          <a:xfrm>
            <a:off x="885825" y="1281113"/>
            <a:ext cx="1047750" cy="366712"/>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40360" name="Text Box 8"/>
          <p:cNvSpPr txBox="1">
            <a:spLocks noChangeArrowheads="1"/>
          </p:cNvSpPr>
          <p:nvPr/>
        </p:nvSpPr>
        <p:spPr bwMode="auto">
          <a:xfrm>
            <a:off x="2925763" y="4140200"/>
            <a:ext cx="2940050" cy="366713"/>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Logarithmic Quantization</a:t>
            </a:r>
          </a:p>
        </p:txBody>
      </p:sp>
      <p:sp>
        <p:nvSpPr>
          <p:cNvPr id="740361" name="Text Box 9"/>
          <p:cNvSpPr txBox="1">
            <a:spLocks noChangeArrowheads="1"/>
          </p:cNvSpPr>
          <p:nvPr/>
        </p:nvSpPr>
        <p:spPr bwMode="auto">
          <a:xfrm>
            <a:off x="5867400" y="914400"/>
            <a:ext cx="2279650" cy="366713"/>
          </a:xfrm>
          <a:prstGeom prst="rect">
            <a:avLst/>
          </a:prstGeom>
          <a:noFill/>
          <a:ln w="12700">
            <a:noFill/>
            <a:miter lim="800000"/>
            <a:headEnd type="none" w="sm" len="sm"/>
            <a:tailEnd type="none" w="sm" len="sm"/>
          </a:ln>
          <a:effectLst/>
        </p:spPr>
        <p:txBody>
          <a:bodyPr wrap="none">
            <a:spAutoFit/>
          </a:bodyPr>
          <a:lstStyle/>
          <a:p>
            <a:r>
              <a:rPr lang="en-US"/>
              <a:t>Quantization Curve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257800" y="285750"/>
            <a:ext cx="3830638" cy="609600"/>
          </a:xfrm>
        </p:spPr>
        <p:txBody>
          <a:bodyPr/>
          <a:lstStyle/>
          <a:p>
            <a:r>
              <a:rPr lang="en-US"/>
              <a:t>Tesselation Patterns</a:t>
            </a:r>
          </a:p>
        </p:txBody>
      </p:sp>
      <p:pic>
        <p:nvPicPr>
          <p:cNvPr id="728068" name="Picture 4"/>
          <p:cNvPicPr>
            <a:picLocks noChangeAspect="1" noChangeArrowheads="1"/>
          </p:cNvPicPr>
          <p:nvPr/>
        </p:nvPicPr>
        <p:blipFill>
          <a:blip r:embed="rId3" cstate="print"/>
          <a:srcRect/>
          <a:stretch>
            <a:fillRect/>
          </a:stretch>
        </p:blipFill>
        <p:spPr bwMode="auto">
          <a:xfrm>
            <a:off x="1143000" y="1447800"/>
            <a:ext cx="2185988" cy="1968500"/>
          </a:xfrm>
          <a:prstGeom prst="rect">
            <a:avLst/>
          </a:prstGeom>
          <a:noFill/>
          <a:ln w="12700">
            <a:noFill/>
            <a:miter lim="800000"/>
            <a:headEnd type="none" w="sm" len="sm"/>
            <a:tailEnd type="none" w="sm" len="sm"/>
          </a:ln>
          <a:effectLst/>
        </p:spPr>
      </p:pic>
      <p:pic>
        <p:nvPicPr>
          <p:cNvPr id="728069" name="Picture 5"/>
          <p:cNvPicPr>
            <a:picLocks noChangeAspect="1" noChangeArrowheads="1"/>
          </p:cNvPicPr>
          <p:nvPr/>
        </p:nvPicPr>
        <p:blipFill>
          <a:blip r:embed="rId4" cstate="print"/>
          <a:srcRect/>
          <a:stretch>
            <a:fillRect/>
          </a:stretch>
        </p:blipFill>
        <p:spPr bwMode="auto">
          <a:xfrm>
            <a:off x="5181600" y="1828800"/>
            <a:ext cx="2603500" cy="1271588"/>
          </a:xfrm>
          <a:prstGeom prst="rect">
            <a:avLst/>
          </a:prstGeom>
          <a:noFill/>
          <a:ln w="12700">
            <a:noFill/>
            <a:miter lim="800000"/>
            <a:headEnd type="none" w="sm" len="sm"/>
            <a:tailEnd type="none" w="sm" len="sm"/>
          </a:ln>
          <a:effectLst/>
        </p:spPr>
      </p:pic>
      <p:pic>
        <p:nvPicPr>
          <p:cNvPr id="728070" name="Picture 6"/>
          <p:cNvPicPr>
            <a:picLocks noChangeAspect="1" noChangeArrowheads="1"/>
          </p:cNvPicPr>
          <p:nvPr/>
        </p:nvPicPr>
        <p:blipFill>
          <a:blip r:embed="rId5" cstate="print"/>
          <a:srcRect/>
          <a:stretch>
            <a:fillRect/>
          </a:stretch>
        </p:blipFill>
        <p:spPr bwMode="auto">
          <a:xfrm>
            <a:off x="1219200" y="4114800"/>
            <a:ext cx="2349500" cy="2249488"/>
          </a:xfrm>
          <a:prstGeom prst="rect">
            <a:avLst/>
          </a:prstGeom>
          <a:noFill/>
          <a:ln w="12700">
            <a:noFill/>
            <a:miter lim="800000"/>
            <a:headEnd type="none" w="sm" len="sm"/>
            <a:tailEnd type="none" w="sm" len="sm"/>
          </a:ln>
          <a:effectLst/>
        </p:spPr>
      </p:pic>
      <p:pic>
        <p:nvPicPr>
          <p:cNvPr id="728074" name="Picture 10"/>
          <p:cNvPicPr>
            <a:picLocks noChangeAspect="1" noChangeArrowheads="1"/>
          </p:cNvPicPr>
          <p:nvPr/>
        </p:nvPicPr>
        <p:blipFill>
          <a:blip r:embed="rId6" cstate="print"/>
          <a:srcRect/>
          <a:stretch>
            <a:fillRect/>
          </a:stretch>
        </p:blipFill>
        <p:spPr bwMode="auto">
          <a:xfrm>
            <a:off x="5257800" y="4127500"/>
            <a:ext cx="2527300" cy="2044700"/>
          </a:xfrm>
          <a:prstGeom prst="rect">
            <a:avLst/>
          </a:prstGeom>
          <a:noFill/>
          <a:ln w="12700">
            <a:noFill/>
            <a:miter lim="800000"/>
            <a:headEnd type="none" w="sm" len="sm"/>
            <a:tailEnd type="none" w="sm" len="sm"/>
          </a:ln>
          <a:effectLst/>
        </p:spPr>
      </p:pic>
      <p:sp>
        <p:nvSpPr>
          <p:cNvPr id="728075" name="Text Box 11"/>
          <p:cNvSpPr txBox="1">
            <a:spLocks noChangeArrowheads="1"/>
          </p:cNvSpPr>
          <p:nvPr/>
        </p:nvSpPr>
        <p:spPr bwMode="auto">
          <a:xfrm>
            <a:off x="1584325" y="3389313"/>
            <a:ext cx="1339850" cy="366712"/>
          </a:xfrm>
          <a:prstGeom prst="rect">
            <a:avLst/>
          </a:prstGeom>
          <a:noFill/>
          <a:ln w="12700">
            <a:noFill/>
            <a:miter lim="800000"/>
            <a:headEnd type="none" w="sm" len="sm"/>
            <a:tailEnd type="none" w="sm" len="sm"/>
          </a:ln>
          <a:effectLst/>
        </p:spPr>
        <p:txBody>
          <a:bodyPr wrap="none">
            <a:spAutoFit/>
          </a:bodyPr>
          <a:lstStyle/>
          <a:p>
            <a:r>
              <a:rPr lang="en-US"/>
              <a:t>Hexagonal</a:t>
            </a:r>
          </a:p>
        </p:txBody>
      </p:sp>
      <p:sp>
        <p:nvSpPr>
          <p:cNvPr id="728076" name="Text Box 12"/>
          <p:cNvSpPr txBox="1">
            <a:spLocks noChangeArrowheads="1"/>
          </p:cNvSpPr>
          <p:nvPr/>
        </p:nvSpPr>
        <p:spPr bwMode="auto">
          <a:xfrm>
            <a:off x="5956300" y="3365500"/>
            <a:ext cx="1301750" cy="366713"/>
          </a:xfrm>
          <a:prstGeom prst="rect">
            <a:avLst/>
          </a:prstGeom>
          <a:noFill/>
          <a:ln w="12700">
            <a:noFill/>
            <a:miter lim="800000"/>
            <a:headEnd type="none" w="sm" len="sm"/>
            <a:tailEnd type="none" w="sm" len="sm"/>
          </a:ln>
          <a:effectLst/>
        </p:spPr>
        <p:txBody>
          <a:bodyPr wrap="none">
            <a:spAutoFit/>
          </a:bodyPr>
          <a:lstStyle/>
          <a:p>
            <a:r>
              <a:rPr lang="en-US"/>
              <a:t>Triangular</a:t>
            </a:r>
          </a:p>
        </p:txBody>
      </p:sp>
      <p:sp>
        <p:nvSpPr>
          <p:cNvPr id="728077" name="Text Box 13"/>
          <p:cNvSpPr txBox="1">
            <a:spLocks noChangeArrowheads="1"/>
          </p:cNvSpPr>
          <p:nvPr/>
        </p:nvSpPr>
        <p:spPr bwMode="auto">
          <a:xfrm>
            <a:off x="1612900" y="6351588"/>
            <a:ext cx="1504950" cy="366712"/>
          </a:xfrm>
          <a:prstGeom prst="rect">
            <a:avLst/>
          </a:prstGeom>
          <a:noFill/>
          <a:ln w="12700">
            <a:noFill/>
            <a:miter lim="800000"/>
            <a:headEnd type="none" w="sm" len="sm"/>
            <a:tailEnd type="none" w="sm" len="sm"/>
          </a:ln>
          <a:effectLst/>
        </p:spPr>
        <p:txBody>
          <a:bodyPr wrap="none">
            <a:spAutoFit/>
          </a:bodyPr>
          <a:lstStyle/>
          <a:p>
            <a:r>
              <a:rPr lang="en-US"/>
              <a:t>Rectangular</a:t>
            </a:r>
          </a:p>
        </p:txBody>
      </p:sp>
      <p:sp>
        <p:nvSpPr>
          <p:cNvPr id="728078" name="Text Box 14"/>
          <p:cNvSpPr txBox="1">
            <a:spLocks noChangeArrowheads="1"/>
          </p:cNvSpPr>
          <p:nvPr/>
        </p:nvSpPr>
        <p:spPr bwMode="auto">
          <a:xfrm>
            <a:off x="6115050" y="6248400"/>
            <a:ext cx="971550" cy="366713"/>
          </a:xfrm>
          <a:prstGeom prst="rect">
            <a:avLst/>
          </a:prstGeom>
          <a:noFill/>
          <a:ln w="12700">
            <a:noFill/>
            <a:miter lim="800000"/>
            <a:headEnd type="none" w="sm" len="sm"/>
            <a:tailEnd type="none" w="sm" len="sm"/>
          </a:ln>
          <a:effectLst/>
        </p:spPr>
        <p:txBody>
          <a:bodyPr wrap="none">
            <a:spAutoFit/>
          </a:bodyPr>
          <a:lstStyle/>
          <a:p>
            <a:r>
              <a:rPr lang="en-US"/>
              <a:t>Typical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480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4804" name="AutoShape 4"/>
          <p:cNvSpPr>
            <a:spLocks noChangeArrowheads="1"/>
          </p:cNvSpPr>
          <p:nvPr/>
        </p:nvSpPr>
        <p:spPr bwMode="auto">
          <a:xfrm>
            <a:off x="0" y="4876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5943600" y="285750"/>
            <a:ext cx="3144838" cy="609600"/>
          </a:xfrm>
        </p:spPr>
        <p:txBody>
          <a:bodyPr/>
          <a:lstStyle/>
          <a:p>
            <a:r>
              <a:rPr lang="en-US"/>
              <a:t>Digital Geometry</a:t>
            </a:r>
          </a:p>
        </p:txBody>
      </p:sp>
      <p:sp>
        <p:nvSpPr>
          <p:cNvPr id="730115" name="Rectangle 3"/>
          <p:cNvSpPr>
            <a:spLocks noGrp="1" noChangeArrowheads="1"/>
          </p:cNvSpPr>
          <p:nvPr>
            <p:ph type="body" idx="1"/>
          </p:nvPr>
        </p:nvSpPr>
        <p:spPr>
          <a:xfrm>
            <a:off x="381000" y="5181600"/>
            <a:ext cx="3238500" cy="1371600"/>
          </a:xfrm>
        </p:spPr>
        <p:txBody>
          <a:bodyPr/>
          <a:lstStyle/>
          <a:p>
            <a:r>
              <a:rPr lang="en-US"/>
              <a:t>Neighborhood</a:t>
            </a:r>
          </a:p>
          <a:p>
            <a:r>
              <a:rPr lang="en-US"/>
              <a:t>Connectedness</a:t>
            </a:r>
          </a:p>
          <a:p>
            <a:r>
              <a:rPr lang="en-US"/>
              <a:t>Distance Metrics</a:t>
            </a:r>
          </a:p>
        </p:txBody>
      </p:sp>
      <p:pic>
        <p:nvPicPr>
          <p:cNvPr id="730117" name="Picture 5"/>
          <p:cNvPicPr>
            <a:picLocks noChangeAspect="1" noChangeArrowheads="1"/>
          </p:cNvPicPr>
          <p:nvPr/>
        </p:nvPicPr>
        <p:blipFill>
          <a:blip r:embed="rId3" cstate="print"/>
          <a:srcRect/>
          <a:stretch>
            <a:fillRect/>
          </a:stretch>
        </p:blipFill>
        <p:spPr bwMode="auto">
          <a:xfrm>
            <a:off x="2057400" y="1524000"/>
            <a:ext cx="3316288" cy="3316288"/>
          </a:xfrm>
          <a:prstGeom prst="rect">
            <a:avLst/>
          </a:prstGeom>
          <a:noFill/>
          <a:ln w="12700">
            <a:noFill/>
            <a:miter lim="800000"/>
            <a:headEnd type="none" w="sm" len="sm"/>
            <a:tailEnd type="none" w="sm" len="sm"/>
          </a:ln>
          <a:effectLst/>
        </p:spPr>
      </p:pic>
      <p:sp>
        <p:nvSpPr>
          <p:cNvPr id="730118" name="Text Box 6"/>
          <p:cNvSpPr txBox="1">
            <a:spLocks noChangeArrowheads="1"/>
          </p:cNvSpPr>
          <p:nvPr/>
        </p:nvSpPr>
        <p:spPr bwMode="auto">
          <a:xfrm>
            <a:off x="5562600" y="2336800"/>
            <a:ext cx="2800350" cy="366713"/>
          </a:xfrm>
          <a:prstGeom prst="rect">
            <a:avLst/>
          </a:prstGeom>
          <a:noFill/>
          <a:ln w="12700">
            <a:noFill/>
            <a:miter lim="800000"/>
            <a:headEnd type="none" w="sm" len="sm"/>
            <a:tailEnd type="none" w="sm" len="sm"/>
          </a:ln>
          <a:effectLst/>
        </p:spPr>
        <p:txBody>
          <a:bodyPr wrap="none">
            <a:spAutoFit/>
          </a:bodyPr>
          <a:lstStyle/>
          <a:p>
            <a:r>
              <a:rPr lang="en-US"/>
              <a:t>Picture Element or Pixel</a:t>
            </a:r>
          </a:p>
        </p:txBody>
      </p:sp>
      <p:sp>
        <p:nvSpPr>
          <p:cNvPr id="730119" name="Rectangle 7"/>
          <p:cNvSpPr>
            <a:spLocks noChangeArrowheads="1"/>
          </p:cNvSpPr>
          <p:nvPr/>
        </p:nvSpPr>
        <p:spPr bwMode="auto">
          <a:xfrm>
            <a:off x="3505200" y="2514600"/>
            <a:ext cx="406400" cy="381000"/>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730120" name="Line 8"/>
          <p:cNvSpPr>
            <a:spLocks noChangeShapeType="1"/>
          </p:cNvSpPr>
          <p:nvPr/>
        </p:nvSpPr>
        <p:spPr bwMode="auto">
          <a:xfrm flipH="1">
            <a:off x="3810000" y="2514600"/>
            <a:ext cx="1752600" cy="228600"/>
          </a:xfrm>
          <a:prstGeom prst="line">
            <a:avLst/>
          </a:prstGeom>
          <a:noFill/>
          <a:ln w="19050">
            <a:solidFill>
              <a:schemeClr val="tx1"/>
            </a:solidFill>
            <a:round/>
            <a:headEnd type="none" w="sm" len="sm"/>
            <a:tailEnd type="triangle" w="med" len="lg"/>
          </a:ln>
          <a:effectLst/>
        </p:spPr>
        <p:txBody>
          <a:bodyPr wrap="none" anchor="ctr"/>
          <a:lstStyle/>
          <a:p>
            <a:endParaRPr lang="en-US"/>
          </a:p>
        </p:txBody>
      </p:sp>
      <p:grpSp>
        <p:nvGrpSpPr>
          <p:cNvPr id="730124" name="Group 12"/>
          <p:cNvGrpSpPr>
            <a:grpSpLocks/>
          </p:cNvGrpSpPr>
          <p:nvPr/>
        </p:nvGrpSpPr>
        <p:grpSpPr bwMode="auto">
          <a:xfrm>
            <a:off x="3613150" y="4724400"/>
            <a:ext cx="2362200" cy="1752600"/>
            <a:chOff x="3264" y="3024"/>
            <a:chExt cx="1488" cy="1104"/>
          </a:xfrm>
        </p:grpSpPr>
        <p:sp>
          <p:nvSpPr>
            <p:cNvPr id="730121" name="Text Box 9"/>
            <p:cNvSpPr txBox="1">
              <a:spLocks noChangeArrowheads="1"/>
            </p:cNvSpPr>
            <p:nvPr/>
          </p:nvSpPr>
          <p:spPr bwMode="auto">
            <a:xfrm>
              <a:off x="3264" y="3456"/>
              <a:ext cx="1280" cy="231"/>
            </a:xfrm>
            <a:prstGeom prst="rect">
              <a:avLst/>
            </a:prstGeom>
            <a:noFill/>
            <a:ln w="12700">
              <a:noFill/>
              <a:miter lim="800000"/>
              <a:headEnd type="none" w="sm" len="sm"/>
              <a:tailEnd type="none" w="sm" len="sm"/>
            </a:ln>
            <a:effectLst/>
          </p:spPr>
          <p:txBody>
            <a:bodyPr wrap="none">
              <a:spAutoFit/>
            </a:bodyPr>
            <a:lstStyle/>
            <a:p>
              <a:r>
                <a:rPr lang="en-US" dirty="0"/>
                <a:t>Pixel value I(</a:t>
              </a:r>
              <a:r>
                <a:rPr lang="en-US" dirty="0" err="1"/>
                <a:t>i,j</a:t>
              </a:r>
              <a:r>
                <a:rPr lang="en-US" dirty="0"/>
                <a:t>) =</a:t>
              </a:r>
            </a:p>
          </p:txBody>
        </p:sp>
        <p:sp>
          <p:nvSpPr>
            <p:cNvPr id="730122" name="AutoShape 10"/>
            <p:cNvSpPr>
              <a:spLocks/>
            </p:cNvSpPr>
            <p:nvPr/>
          </p:nvSpPr>
          <p:spPr bwMode="auto">
            <a:xfrm>
              <a:off x="4560" y="3024"/>
              <a:ext cx="192" cy="1104"/>
            </a:xfrm>
            <a:prstGeom prst="leftBrace">
              <a:avLst>
                <a:gd name="adj1" fmla="val 47917"/>
                <a:gd name="adj2" fmla="val 50000"/>
              </a:avLst>
            </a:prstGeom>
            <a:noFill/>
            <a:ln w="12700">
              <a:solidFill>
                <a:schemeClr val="tx1"/>
              </a:solidFill>
              <a:round/>
              <a:headEnd type="none" w="sm" len="sm"/>
              <a:tailEnd type="none" w="sm" len="sm"/>
            </a:ln>
            <a:effectLst/>
          </p:spPr>
          <p:txBody>
            <a:bodyPr wrap="none" anchor="ctr"/>
            <a:lstStyle/>
            <a:p>
              <a:endParaRPr lang="en-US"/>
            </a:p>
          </p:txBody>
        </p:sp>
      </p:grpSp>
      <p:sp>
        <p:nvSpPr>
          <p:cNvPr id="730123" name="Text Box 11"/>
          <p:cNvSpPr txBox="1">
            <a:spLocks noChangeArrowheads="1"/>
          </p:cNvSpPr>
          <p:nvPr/>
        </p:nvSpPr>
        <p:spPr bwMode="auto">
          <a:xfrm>
            <a:off x="5975350" y="5105400"/>
            <a:ext cx="3168650" cy="915988"/>
          </a:xfrm>
          <a:prstGeom prst="rect">
            <a:avLst/>
          </a:prstGeom>
          <a:noFill/>
          <a:ln w="12700">
            <a:noFill/>
            <a:miter lim="800000"/>
            <a:headEnd type="none" w="sm" len="sm"/>
            <a:tailEnd type="none" w="sm" len="sm"/>
          </a:ln>
          <a:effectLst/>
        </p:spPr>
        <p:txBody>
          <a:bodyPr wrap="none">
            <a:spAutoFit/>
          </a:bodyPr>
          <a:lstStyle/>
          <a:p>
            <a:r>
              <a:rPr lang="en-US"/>
              <a:t>0,1 Binary Image</a:t>
            </a:r>
          </a:p>
          <a:p>
            <a:r>
              <a:rPr lang="en-US"/>
              <a:t>0 - K-1 Gray Scale Image</a:t>
            </a:r>
          </a:p>
          <a:p>
            <a:r>
              <a:rPr lang="en-US"/>
              <a:t>Vector: Multispectral Image</a:t>
            </a:r>
          </a:p>
        </p:txBody>
      </p:sp>
      <p:sp>
        <p:nvSpPr>
          <p:cNvPr id="730125" name="Text Box 13"/>
          <p:cNvSpPr txBox="1">
            <a:spLocks noChangeArrowheads="1"/>
          </p:cNvSpPr>
          <p:nvPr/>
        </p:nvSpPr>
        <p:spPr bwMode="auto">
          <a:xfrm>
            <a:off x="3962400" y="4343400"/>
            <a:ext cx="438150" cy="366713"/>
          </a:xfrm>
          <a:prstGeom prst="rect">
            <a:avLst/>
          </a:prstGeom>
          <a:noFill/>
          <a:ln w="12700">
            <a:noFill/>
            <a:miter lim="800000"/>
            <a:headEnd type="none" w="sm" len="sm"/>
            <a:tailEnd type="none" w="sm" len="sm"/>
          </a:ln>
          <a:effectLst/>
        </p:spPr>
        <p:txBody>
          <a:bodyPr wrap="none">
            <a:spAutoFit/>
          </a:bodyPr>
          <a:lstStyle/>
          <a:p>
            <a:r>
              <a:rPr lang="en-US"/>
              <a:t>32</a:t>
            </a:r>
          </a:p>
        </p:txBody>
      </p:sp>
      <p:sp>
        <p:nvSpPr>
          <p:cNvPr id="730126" name="Line 14"/>
          <p:cNvSpPr>
            <a:spLocks noChangeShapeType="1"/>
          </p:cNvSpPr>
          <p:nvPr/>
        </p:nvSpPr>
        <p:spPr bwMode="auto">
          <a:xfrm flipV="1">
            <a:off x="3962400" y="4724400"/>
            <a:ext cx="152400" cy="609600"/>
          </a:xfrm>
          <a:prstGeom prst="line">
            <a:avLst/>
          </a:prstGeom>
          <a:noFill/>
          <a:ln w="19050">
            <a:solidFill>
              <a:schemeClr val="tx1"/>
            </a:solidFill>
            <a:round/>
            <a:headEnd type="none" w="sm" len="sm"/>
            <a:tailEnd type="triangle" w="med" len="lg"/>
          </a:ln>
          <a:effectLst/>
        </p:spPr>
        <p:txBody>
          <a:bodyPr wrap="none" anchor="ctr"/>
          <a:lstStyle/>
          <a:p>
            <a:endParaRPr lang="en-US"/>
          </a:p>
        </p:txBody>
      </p:sp>
      <p:sp>
        <p:nvSpPr>
          <p:cNvPr id="730127" name="Text Box 15"/>
          <p:cNvSpPr txBox="1">
            <a:spLocks noChangeArrowheads="1"/>
          </p:cNvSpPr>
          <p:nvPr/>
        </p:nvSpPr>
        <p:spPr bwMode="auto">
          <a:xfrm>
            <a:off x="685800" y="1298575"/>
            <a:ext cx="723900" cy="457200"/>
          </a:xfrm>
          <a:prstGeom prst="rect">
            <a:avLst/>
          </a:prstGeom>
          <a:noFill/>
          <a:ln w="12700">
            <a:noFill/>
            <a:miter lim="800000"/>
            <a:headEnd type="none" w="sm" len="sm"/>
            <a:tailEnd type="none" w="sm" len="sm"/>
          </a:ln>
          <a:effectLst/>
        </p:spPr>
        <p:txBody>
          <a:bodyPr wrap="none">
            <a:spAutoFit/>
          </a:bodyPr>
          <a:lstStyle/>
          <a:p>
            <a:r>
              <a:rPr lang="en-US" sz="2400"/>
              <a:t>I(i,j)</a:t>
            </a:r>
          </a:p>
        </p:txBody>
      </p:sp>
      <p:sp>
        <p:nvSpPr>
          <p:cNvPr id="730128" name="Text Box 16"/>
          <p:cNvSpPr txBox="1">
            <a:spLocks noChangeArrowheads="1"/>
          </p:cNvSpPr>
          <p:nvPr/>
        </p:nvSpPr>
        <p:spPr bwMode="auto">
          <a:xfrm>
            <a:off x="1460500" y="1333500"/>
            <a:ext cx="654050"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rPr>
              <a:t>(0,0)</a:t>
            </a:r>
          </a:p>
        </p:txBody>
      </p:sp>
      <p:sp>
        <p:nvSpPr>
          <p:cNvPr id="730129" name="Line 17"/>
          <p:cNvSpPr>
            <a:spLocks noChangeShapeType="1"/>
          </p:cNvSpPr>
          <p:nvPr/>
        </p:nvSpPr>
        <p:spPr bwMode="auto">
          <a:xfrm>
            <a:off x="2209800" y="1447800"/>
            <a:ext cx="762000" cy="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0" name="Text Box 18"/>
          <p:cNvSpPr txBox="1">
            <a:spLocks noChangeArrowheads="1"/>
          </p:cNvSpPr>
          <p:nvPr/>
        </p:nvSpPr>
        <p:spPr bwMode="auto">
          <a:xfrm>
            <a:off x="1625600" y="2438400"/>
            <a:ext cx="247650" cy="366713"/>
          </a:xfrm>
          <a:prstGeom prst="rect">
            <a:avLst/>
          </a:prstGeom>
          <a:noFill/>
          <a:ln w="12700">
            <a:noFill/>
            <a:miter lim="800000"/>
            <a:headEnd type="none" w="sm" len="sm"/>
            <a:tailEnd type="none" w="sm" len="sm"/>
          </a:ln>
          <a:effectLst/>
        </p:spPr>
        <p:txBody>
          <a:bodyPr wrap="none">
            <a:spAutoFit/>
          </a:bodyPr>
          <a:lstStyle/>
          <a:p>
            <a:r>
              <a:rPr lang="en-US"/>
              <a:t>i</a:t>
            </a:r>
          </a:p>
        </p:txBody>
      </p:sp>
      <p:sp>
        <p:nvSpPr>
          <p:cNvPr id="730131" name="Line 19"/>
          <p:cNvSpPr>
            <a:spLocks noChangeShapeType="1"/>
          </p:cNvSpPr>
          <p:nvPr/>
        </p:nvSpPr>
        <p:spPr bwMode="auto">
          <a:xfrm>
            <a:off x="1752600" y="1752600"/>
            <a:ext cx="0" cy="68580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2" name="Text Box 20"/>
          <p:cNvSpPr txBox="1">
            <a:spLocks noChangeArrowheads="1"/>
          </p:cNvSpPr>
          <p:nvPr/>
        </p:nvSpPr>
        <p:spPr bwMode="auto">
          <a:xfrm>
            <a:off x="3009900" y="1219200"/>
            <a:ext cx="247650" cy="366713"/>
          </a:xfrm>
          <a:prstGeom prst="rect">
            <a:avLst/>
          </a:prstGeom>
          <a:noFill/>
          <a:ln w="12700">
            <a:noFill/>
            <a:miter lim="800000"/>
            <a:headEnd type="none" w="sm" len="sm"/>
            <a:tailEnd type="none" w="sm" len="sm"/>
          </a:ln>
          <a:effectLst/>
        </p:spPr>
        <p:txBody>
          <a:bodyPr wrap="none">
            <a:spAutoFit/>
          </a:bodyPr>
          <a:lstStyle/>
          <a:p>
            <a:r>
              <a:rPr lang="en-US"/>
              <a:t>j</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724400" y="285750"/>
            <a:ext cx="4364038" cy="609600"/>
          </a:xfrm>
        </p:spPr>
        <p:txBody>
          <a:bodyPr/>
          <a:lstStyle/>
          <a:p>
            <a:r>
              <a:rPr lang="en-US"/>
              <a:t>Connected Components</a:t>
            </a:r>
          </a:p>
        </p:txBody>
      </p:sp>
      <p:sp>
        <p:nvSpPr>
          <p:cNvPr id="731139" name="Rectangle 3"/>
          <p:cNvSpPr>
            <a:spLocks noGrp="1" noChangeArrowheads="1"/>
          </p:cNvSpPr>
          <p:nvPr>
            <p:ph type="body" idx="1"/>
          </p:nvPr>
        </p:nvSpPr>
        <p:spPr>
          <a:xfrm>
            <a:off x="381000" y="1371600"/>
            <a:ext cx="7848600" cy="457200"/>
          </a:xfrm>
        </p:spPr>
        <p:txBody>
          <a:bodyPr/>
          <a:lstStyle/>
          <a:p>
            <a:r>
              <a:rPr lang="en-US"/>
              <a:t>Binary image with multiple 'objects'</a:t>
            </a:r>
          </a:p>
          <a:p>
            <a:r>
              <a:rPr lang="en-US"/>
              <a:t>Separate 'objects' must be labeled individually</a:t>
            </a:r>
          </a:p>
        </p:txBody>
      </p:sp>
      <p:pic>
        <p:nvPicPr>
          <p:cNvPr id="731143" name="Picture 7"/>
          <p:cNvPicPr>
            <a:picLocks noChangeAspect="1" noChangeArrowheads="1"/>
          </p:cNvPicPr>
          <p:nvPr/>
        </p:nvPicPr>
        <p:blipFill>
          <a:blip r:embed="rId3" cstate="print"/>
          <a:srcRect/>
          <a:stretch>
            <a:fillRect/>
          </a:stretch>
        </p:blipFill>
        <p:spPr bwMode="auto">
          <a:xfrm>
            <a:off x="2819400" y="2362200"/>
            <a:ext cx="3505200" cy="3455988"/>
          </a:xfrm>
          <a:prstGeom prst="rect">
            <a:avLst/>
          </a:prstGeom>
          <a:noFill/>
          <a:ln w="12700">
            <a:noFill/>
            <a:miter lim="800000"/>
            <a:headEnd type="none" w="sm" len="sm"/>
            <a:tailEnd type="none" w="sm" len="sm"/>
          </a:ln>
          <a:effectLst/>
        </p:spPr>
      </p:pic>
      <p:sp>
        <p:nvSpPr>
          <p:cNvPr id="731144" name="Text Box 8"/>
          <p:cNvSpPr txBox="1">
            <a:spLocks noChangeArrowheads="1"/>
          </p:cNvSpPr>
          <p:nvPr/>
        </p:nvSpPr>
        <p:spPr bwMode="auto">
          <a:xfrm>
            <a:off x="2895600" y="6172200"/>
            <a:ext cx="3729038" cy="457200"/>
          </a:xfrm>
          <a:prstGeom prst="rect">
            <a:avLst/>
          </a:prstGeom>
          <a:noFill/>
          <a:ln w="12700">
            <a:noFill/>
            <a:miter lim="800000"/>
            <a:headEnd type="none" w="sm" len="sm"/>
            <a:tailEnd type="none" w="sm" len="sm"/>
          </a:ln>
          <a:effectLst/>
        </p:spPr>
        <p:txBody>
          <a:bodyPr wrap="none">
            <a:spAutoFit/>
          </a:bodyPr>
          <a:lstStyle/>
          <a:p>
            <a:r>
              <a:rPr lang="en-US" sz="2400" b="0"/>
              <a:t>6 Connected Components</a:t>
            </a:r>
          </a:p>
        </p:txBody>
      </p:sp>
      <p:sp>
        <p:nvSpPr>
          <p:cNvPr id="731145" name="Line 9"/>
          <p:cNvSpPr>
            <a:spLocks noChangeShapeType="1"/>
          </p:cNvSpPr>
          <p:nvPr/>
        </p:nvSpPr>
        <p:spPr bwMode="auto">
          <a:xfrm flipH="1" flipV="1">
            <a:off x="3200400" y="5410200"/>
            <a:ext cx="6858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6" name="Line 10"/>
          <p:cNvSpPr>
            <a:spLocks noChangeShapeType="1"/>
          </p:cNvSpPr>
          <p:nvPr/>
        </p:nvSpPr>
        <p:spPr bwMode="auto">
          <a:xfrm flipH="1" flipV="1">
            <a:off x="3276600" y="4267200"/>
            <a:ext cx="609600" cy="1981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7" name="Line 11"/>
          <p:cNvSpPr>
            <a:spLocks noChangeShapeType="1"/>
          </p:cNvSpPr>
          <p:nvPr/>
        </p:nvSpPr>
        <p:spPr bwMode="auto">
          <a:xfrm flipH="1" flipV="1">
            <a:off x="3886200" y="4495800"/>
            <a:ext cx="0" cy="16764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8" name="Line 12"/>
          <p:cNvSpPr>
            <a:spLocks noChangeShapeType="1"/>
          </p:cNvSpPr>
          <p:nvPr/>
        </p:nvSpPr>
        <p:spPr bwMode="auto">
          <a:xfrm flipV="1">
            <a:off x="3911600" y="3962400"/>
            <a:ext cx="533400" cy="2260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9" name="Line 13"/>
          <p:cNvSpPr>
            <a:spLocks noChangeShapeType="1"/>
          </p:cNvSpPr>
          <p:nvPr/>
        </p:nvSpPr>
        <p:spPr bwMode="auto">
          <a:xfrm flipV="1">
            <a:off x="3886200" y="5410200"/>
            <a:ext cx="15240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50" name="Line 14"/>
          <p:cNvSpPr>
            <a:spLocks noChangeShapeType="1"/>
          </p:cNvSpPr>
          <p:nvPr/>
        </p:nvSpPr>
        <p:spPr bwMode="auto">
          <a:xfrm flipV="1">
            <a:off x="3886200" y="5638800"/>
            <a:ext cx="2286000" cy="609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5791200" y="285750"/>
            <a:ext cx="3286125" cy="609600"/>
          </a:xfrm>
        </p:spPr>
        <p:txBody>
          <a:bodyPr/>
          <a:lstStyle/>
          <a:p>
            <a:r>
              <a:rPr lang="en-US"/>
              <a:t>Basic Radiometry</a:t>
            </a:r>
          </a:p>
        </p:txBody>
      </p:sp>
      <p:sp>
        <p:nvSpPr>
          <p:cNvPr id="670724" name="Rectangle 4"/>
          <p:cNvSpPr>
            <a:spLocks noChangeArrowheads="1"/>
          </p:cNvSpPr>
          <p:nvPr/>
        </p:nvSpPr>
        <p:spPr bwMode="auto">
          <a:xfrm>
            <a:off x="304800" y="1219200"/>
            <a:ext cx="8458200" cy="19050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DDDDDD"/>
                </a:solidFill>
                <a:ea typeface="PMingLiU" pitchFamily="18" charset="-120"/>
              </a:rPr>
              <a:t>Radiometry is the part of image formation concerned with the relation among the amounts of light energy emitted from light sources, reflected from surfaces, and registered by sensors.</a:t>
            </a:r>
          </a:p>
        </p:txBody>
      </p:sp>
      <p:pic>
        <p:nvPicPr>
          <p:cNvPr id="670733" name="Picture 13"/>
          <p:cNvPicPr>
            <a:picLocks noChangeAspect="1" noChangeArrowheads="1"/>
          </p:cNvPicPr>
          <p:nvPr/>
        </p:nvPicPr>
        <p:blipFill>
          <a:blip r:embed="rId3" cstate="print"/>
          <a:srcRect/>
          <a:stretch>
            <a:fillRect/>
          </a:stretch>
        </p:blipFill>
        <p:spPr bwMode="auto">
          <a:xfrm>
            <a:off x="1720850" y="2971800"/>
            <a:ext cx="5702300" cy="3314700"/>
          </a:xfrm>
          <a:prstGeom prst="rect">
            <a:avLst/>
          </a:prstGeom>
          <a:noFill/>
          <a:ln w="12700">
            <a:noFill/>
            <a:miter lim="800000"/>
            <a:headEnd type="none" w="sm" len="sm"/>
            <a:tailEnd type="none" w="sm" len="sm"/>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3352800" y="285750"/>
            <a:ext cx="5735638" cy="609600"/>
          </a:xfrm>
        </p:spPr>
        <p:txBody>
          <a:bodyPr/>
          <a:lstStyle/>
          <a:p>
            <a:r>
              <a:rPr lang="en-US"/>
              <a:t>Finding Connected Components</a:t>
            </a:r>
          </a:p>
        </p:txBody>
      </p:sp>
      <p:sp>
        <p:nvSpPr>
          <p:cNvPr id="732163" name="Rectangle 3"/>
          <p:cNvSpPr>
            <a:spLocks noGrp="1" noChangeArrowheads="1"/>
          </p:cNvSpPr>
          <p:nvPr>
            <p:ph type="body" idx="1"/>
          </p:nvPr>
        </p:nvSpPr>
        <p:spPr>
          <a:xfrm>
            <a:off x="304800" y="1219200"/>
            <a:ext cx="7848600" cy="1295400"/>
          </a:xfrm>
        </p:spPr>
        <p:txBody>
          <a:bodyPr/>
          <a:lstStyle/>
          <a:p>
            <a:r>
              <a:rPr lang="en-US"/>
              <a:t>Two points in an image are 'connected' if a path can be found for which the value of the image function is the same all along the path.</a:t>
            </a:r>
          </a:p>
        </p:txBody>
      </p:sp>
      <p:pic>
        <p:nvPicPr>
          <p:cNvPr id="732165" name="Picture 5"/>
          <p:cNvPicPr>
            <a:picLocks noChangeAspect="1" noChangeArrowheads="1"/>
          </p:cNvPicPr>
          <p:nvPr/>
        </p:nvPicPr>
        <p:blipFill>
          <a:blip r:embed="rId3" cstate="print"/>
          <a:srcRect/>
          <a:stretch>
            <a:fillRect/>
          </a:stretch>
        </p:blipFill>
        <p:spPr bwMode="auto">
          <a:xfrm>
            <a:off x="1090613" y="2590800"/>
            <a:ext cx="3481387" cy="3468688"/>
          </a:xfrm>
          <a:prstGeom prst="rect">
            <a:avLst/>
          </a:prstGeom>
          <a:noFill/>
          <a:ln w="12700">
            <a:noFill/>
            <a:miter lim="800000"/>
            <a:headEnd type="none" w="sm" len="sm"/>
            <a:tailEnd type="none" w="sm" len="sm"/>
          </a:ln>
          <a:effectLst/>
        </p:spPr>
      </p:pic>
      <p:grpSp>
        <p:nvGrpSpPr>
          <p:cNvPr id="732169" name="Group 9"/>
          <p:cNvGrpSpPr>
            <a:grpSpLocks/>
          </p:cNvGrpSpPr>
          <p:nvPr/>
        </p:nvGrpSpPr>
        <p:grpSpPr bwMode="auto">
          <a:xfrm>
            <a:off x="5105400" y="2895600"/>
            <a:ext cx="2532063" cy="457200"/>
            <a:chOff x="3216" y="2016"/>
            <a:chExt cx="1595" cy="288"/>
          </a:xfrm>
        </p:grpSpPr>
        <p:sp>
          <p:nvSpPr>
            <p:cNvPr id="732166" name="Text Box 6"/>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67" name="Text Box 7"/>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68" name="Text Box 8"/>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grpSp>
      <p:grpSp>
        <p:nvGrpSpPr>
          <p:cNvPr id="732170" name="Group 10"/>
          <p:cNvGrpSpPr>
            <a:grpSpLocks/>
          </p:cNvGrpSpPr>
          <p:nvPr/>
        </p:nvGrpSpPr>
        <p:grpSpPr bwMode="auto">
          <a:xfrm>
            <a:off x="5105400" y="3390900"/>
            <a:ext cx="2532063" cy="457200"/>
            <a:chOff x="3216" y="2016"/>
            <a:chExt cx="1595" cy="288"/>
          </a:xfrm>
        </p:grpSpPr>
        <p:sp>
          <p:nvSpPr>
            <p:cNvPr id="732171" name="Text Box 11"/>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72" name="Text Box 12"/>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73" name="Text Box 13"/>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grpSp>
      <p:grpSp>
        <p:nvGrpSpPr>
          <p:cNvPr id="732178" name="Group 18"/>
          <p:cNvGrpSpPr>
            <a:grpSpLocks/>
          </p:cNvGrpSpPr>
          <p:nvPr/>
        </p:nvGrpSpPr>
        <p:grpSpPr bwMode="auto">
          <a:xfrm>
            <a:off x="5105400" y="3898900"/>
            <a:ext cx="3651250" cy="457200"/>
            <a:chOff x="3216" y="2736"/>
            <a:chExt cx="2300" cy="288"/>
          </a:xfrm>
        </p:grpSpPr>
        <p:sp>
          <p:nvSpPr>
            <p:cNvPr id="732175" name="Text Box 15"/>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76" name="Text Box 16"/>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77" name="Text Box 17"/>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79" name="Group 19"/>
          <p:cNvGrpSpPr>
            <a:grpSpLocks/>
          </p:cNvGrpSpPr>
          <p:nvPr/>
        </p:nvGrpSpPr>
        <p:grpSpPr bwMode="auto">
          <a:xfrm>
            <a:off x="5105400" y="4419600"/>
            <a:ext cx="3651250" cy="457200"/>
            <a:chOff x="3216" y="2736"/>
            <a:chExt cx="2300" cy="288"/>
          </a:xfrm>
        </p:grpSpPr>
        <p:sp>
          <p:nvSpPr>
            <p:cNvPr id="732180" name="Text Box 20"/>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sp>
          <p:nvSpPr>
            <p:cNvPr id="732181" name="Text Box 21"/>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2" name="Text Box 22"/>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83" name="Group 23"/>
          <p:cNvGrpSpPr>
            <a:grpSpLocks/>
          </p:cNvGrpSpPr>
          <p:nvPr/>
        </p:nvGrpSpPr>
        <p:grpSpPr bwMode="auto">
          <a:xfrm>
            <a:off x="5105400" y="4927600"/>
            <a:ext cx="3651250" cy="457200"/>
            <a:chOff x="3216" y="2736"/>
            <a:chExt cx="2300" cy="288"/>
          </a:xfrm>
        </p:grpSpPr>
        <p:sp>
          <p:nvSpPr>
            <p:cNvPr id="732184" name="Text Box 24"/>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85" name="Text Box 25"/>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6" name="Text Box 26"/>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grpSp>
        <p:nvGrpSpPr>
          <p:cNvPr id="732187" name="Group 27"/>
          <p:cNvGrpSpPr>
            <a:grpSpLocks/>
          </p:cNvGrpSpPr>
          <p:nvPr/>
        </p:nvGrpSpPr>
        <p:grpSpPr bwMode="auto">
          <a:xfrm>
            <a:off x="5105400" y="5448300"/>
            <a:ext cx="3651250" cy="457200"/>
            <a:chOff x="3216" y="2736"/>
            <a:chExt cx="2300" cy="288"/>
          </a:xfrm>
        </p:grpSpPr>
        <p:sp>
          <p:nvSpPr>
            <p:cNvPr id="732188" name="Text Box 28"/>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sp>
          <p:nvSpPr>
            <p:cNvPr id="732189" name="Text Box 29"/>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90" name="Text Box 30"/>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7010400" y="285750"/>
            <a:ext cx="2078038" cy="609600"/>
          </a:xfrm>
        </p:spPr>
        <p:txBody>
          <a:bodyPr/>
          <a:lstStyle/>
          <a:p>
            <a:r>
              <a:rPr lang="en-US"/>
              <a:t>Algorithm</a:t>
            </a:r>
          </a:p>
        </p:txBody>
      </p:sp>
      <p:sp>
        <p:nvSpPr>
          <p:cNvPr id="733187" name="Rectangle 3"/>
          <p:cNvSpPr>
            <a:spLocks noGrp="1" noChangeArrowheads="1"/>
          </p:cNvSpPr>
          <p:nvPr>
            <p:ph type="body" idx="1"/>
          </p:nvPr>
        </p:nvSpPr>
        <p:spPr>
          <a:xfrm>
            <a:off x="381000" y="1295400"/>
            <a:ext cx="7848600" cy="3429000"/>
          </a:xfrm>
        </p:spPr>
        <p:txBody>
          <a:bodyPr/>
          <a:lstStyle/>
          <a:p>
            <a:r>
              <a:rPr lang="en-US"/>
              <a:t>Pick any pixel in the image and assign it a label</a:t>
            </a:r>
          </a:p>
          <a:p>
            <a:r>
              <a:rPr lang="en-US"/>
              <a:t>Assign same label to any neighbor pixel with the same value of the image function</a:t>
            </a:r>
          </a:p>
          <a:p>
            <a:r>
              <a:rPr lang="en-US"/>
              <a:t>Continue labeling neighbors until no neighbors can be assigned this label</a:t>
            </a:r>
          </a:p>
          <a:p>
            <a:r>
              <a:rPr lang="en-US"/>
              <a:t>Choose another label and another pixel not already labeled and continue</a:t>
            </a:r>
          </a:p>
          <a:p>
            <a:r>
              <a:rPr lang="en-US"/>
              <a:t>If no more unlabeled image points, stop.</a:t>
            </a:r>
          </a:p>
        </p:txBody>
      </p:sp>
      <p:sp>
        <p:nvSpPr>
          <p:cNvPr id="733188" name="Text Box 4"/>
          <p:cNvSpPr txBox="1">
            <a:spLocks noChangeArrowheads="1"/>
          </p:cNvSpPr>
          <p:nvPr/>
        </p:nvSpPr>
        <p:spPr bwMode="auto">
          <a:xfrm>
            <a:off x="2979738" y="5334000"/>
            <a:ext cx="3182937" cy="457200"/>
          </a:xfrm>
          <a:prstGeom prst="rect">
            <a:avLst/>
          </a:prstGeom>
          <a:solidFill>
            <a:srgbClr val="800000"/>
          </a:solidFill>
          <a:ln w="12700">
            <a:noFill/>
            <a:miter lim="800000"/>
            <a:headEnd type="none" w="sm" len="sm"/>
            <a:tailEnd type="none" w="sm" len="sm"/>
          </a:ln>
          <a:effectLst/>
        </p:spPr>
        <p:txBody>
          <a:bodyPr wrap="none">
            <a:spAutoFit/>
          </a:bodyPr>
          <a:lstStyle/>
          <a:p>
            <a:r>
              <a:rPr lang="en-US" sz="2400"/>
              <a:t>Who's my neighbor?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7239000" y="285750"/>
            <a:ext cx="1849438" cy="609600"/>
          </a:xfrm>
        </p:spPr>
        <p:txBody>
          <a:bodyPr/>
          <a:lstStyle/>
          <a:p>
            <a:r>
              <a:rPr lang="en-US"/>
              <a:t>Example</a:t>
            </a:r>
          </a:p>
        </p:txBody>
      </p:sp>
      <p:pic>
        <p:nvPicPr>
          <p:cNvPr id="734234" name="Picture 26"/>
          <p:cNvPicPr>
            <a:picLocks noChangeAspect="1" noChangeArrowheads="1"/>
          </p:cNvPicPr>
          <p:nvPr/>
        </p:nvPicPr>
        <p:blipFill>
          <a:blip r:embed="rId3" cstate="print"/>
          <a:srcRect/>
          <a:stretch>
            <a:fillRect/>
          </a:stretch>
        </p:blipFill>
        <p:spPr bwMode="auto">
          <a:xfrm>
            <a:off x="1905000" y="990600"/>
            <a:ext cx="5078413" cy="5613400"/>
          </a:xfrm>
          <a:prstGeom prst="rect">
            <a:avLst/>
          </a:prstGeom>
          <a:noFill/>
          <a:ln w="12700">
            <a:noFill/>
            <a:miter lim="800000"/>
            <a:headEnd type="none" w="sm" len="sm"/>
            <a:tailEnd type="none" w="sm" len="sm"/>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7239000" y="285750"/>
            <a:ext cx="1849438" cy="609600"/>
          </a:xfrm>
        </p:spPr>
        <p:txBody>
          <a:bodyPr/>
          <a:lstStyle/>
          <a:p>
            <a:r>
              <a:rPr lang="en-US"/>
              <a:t>Neighbor</a:t>
            </a:r>
          </a:p>
        </p:txBody>
      </p:sp>
      <p:sp>
        <p:nvSpPr>
          <p:cNvPr id="735235" name="Rectangle 3"/>
          <p:cNvSpPr>
            <a:spLocks noGrp="1" noChangeArrowheads="1"/>
          </p:cNvSpPr>
          <p:nvPr>
            <p:ph type="body" idx="1"/>
          </p:nvPr>
        </p:nvSpPr>
        <p:spPr>
          <a:xfrm>
            <a:off x="304800" y="1143000"/>
            <a:ext cx="7848600" cy="914400"/>
          </a:xfrm>
        </p:spPr>
        <p:txBody>
          <a:bodyPr/>
          <a:lstStyle/>
          <a:p>
            <a:r>
              <a:rPr lang="en-US"/>
              <a:t>Consider the definition of the term 'neighbor'</a:t>
            </a:r>
          </a:p>
          <a:p>
            <a:r>
              <a:rPr lang="en-US"/>
              <a:t>Two common definitions:</a:t>
            </a:r>
          </a:p>
        </p:txBody>
      </p:sp>
      <p:pic>
        <p:nvPicPr>
          <p:cNvPr id="735236" name="Picture 4"/>
          <p:cNvPicPr>
            <a:picLocks noChangeAspect="1" noChangeArrowheads="1"/>
          </p:cNvPicPr>
          <p:nvPr/>
        </p:nvPicPr>
        <p:blipFill>
          <a:blip r:embed="rId3" cstate="print"/>
          <a:srcRect/>
          <a:stretch>
            <a:fillRect/>
          </a:stretch>
        </p:blipFill>
        <p:spPr bwMode="auto">
          <a:xfrm>
            <a:off x="1274763" y="2120900"/>
            <a:ext cx="6592887" cy="3060700"/>
          </a:xfrm>
          <a:prstGeom prst="rect">
            <a:avLst/>
          </a:prstGeom>
          <a:noFill/>
          <a:ln w="12700">
            <a:noFill/>
            <a:miter lim="800000"/>
            <a:headEnd type="none" w="sm" len="sm"/>
            <a:tailEnd type="none" w="sm" len="sm"/>
          </a:ln>
          <a:effectLst/>
        </p:spPr>
      </p:pic>
      <p:sp>
        <p:nvSpPr>
          <p:cNvPr id="735238" name="Rectangle 6"/>
          <p:cNvSpPr>
            <a:spLocks noChangeArrowheads="1"/>
          </p:cNvSpPr>
          <p:nvPr/>
        </p:nvSpPr>
        <p:spPr bwMode="auto">
          <a:xfrm>
            <a:off x="406400" y="55118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Consider what happens with a closed curve.</a:t>
            </a:r>
          </a:p>
          <a:p>
            <a:pPr marL="342900" indent="-342900">
              <a:spcBef>
                <a:spcPct val="20000"/>
              </a:spcBef>
              <a:buClr>
                <a:srgbClr val="0066FF"/>
              </a:buClr>
              <a:buSzPct val="75000"/>
              <a:buFont typeface="Zapf Dingbats" charset="2"/>
              <a:buChar char="n"/>
            </a:pPr>
            <a:r>
              <a:rPr lang="en-US" sz="2400" b="0">
                <a:solidFill>
                  <a:srgbClr val="C0C0C0"/>
                </a:solidFill>
              </a:rPr>
              <a:t>One would expect a closed curve to partition the plane into two connected regions.</a:t>
            </a:r>
          </a:p>
        </p:txBody>
      </p:sp>
      <p:sp>
        <p:nvSpPr>
          <p:cNvPr id="735239" name="Text Box 7"/>
          <p:cNvSpPr txBox="1">
            <a:spLocks noChangeArrowheads="1"/>
          </p:cNvSpPr>
          <p:nvPr/>
        </p:nvSpPr>
        <p:spPr bwMode="auto">
          <a:xfrm>
            <a:off x="1876425" y="5116513"/>
            <a:ext cx="1758950" cy="366712"/>
          </a:xfrm>
          <a:prstGeom prst="rect">
            <a:avLst/>
          </a:prstGeom>
          <a:noFill/>
          <a:ln w="12700">
            <a:noFill/>
            <a:miter lim="800000"/>
            <a:headEnd type="none" w="sm" len="sm"/>
            <a:tailEnd type="none" w="sm" len="sm"/>
          </a:ln>
          <a:effectLst/>
        </p:spPr>
        <p:txBody>
          <a:bodyPr wrap="none">
            <a:spAutoFit/>
          </a:bodyPr>
          <a:lstStyle/>
          <a:p>
            <a:r>
              <a:rPr lang="en-US"/>
              <a:t>Four Neighbor</a:t>
            </a:r>
          </a:p>
        </p:txBody>
      </p:sp>
      <p:sp>
        <p:nvSpPr>
          <p:cNvPr id="735240" name="Text Box 8"/>
          <p:cNvSpPr txBox="1">
            <a:spLocks noChangeArrowheads="1"/>
          </p:cNvSpPr>
          <p:nvPr/>
        </p:nvSpPr>
        <p:spPr bwMode="auto">
          <a:xfrm>
            <a:off x="5575300" y="5130800"/>
            <a:ext cx="1822450" cy="366713"/>
          </a:xfrm>
          <a:prstGeom prst="rect">
            <a:avLst/>
          </a:prstGeom>
          <a:noFill/>
          <a:ln w="12700">
            <a:noFill/>
            <a:miter lim="800000"/>
            <a:headEnd type="none" w="sm" len="sm"/>
            <a:tailEnd type="none" w="sm" len="sm"/>
          </a:ln>
          <a:effectLst/>
        </p:spPr>
        <p:txBody>
          <a:bodyPr wrap="none">
            <a:spAutoFit/>
          </a:bodyPr>
          <a:lstStyle/>
          <a:p>
            <a:r>
              <a:rPr lang="en-US"/>
              <a:t>Eight Neighbor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2722563" y="285750"/>
            <a:ext cx="6497637" cy="609600"/>
          </a:xfrm>
        </p:spPr>
        <p:txBody>
          <a:bodyPr/>
          <a:lstStyle/>
          <a:p>
            <a:r>
              <a:rPr lang="en-US"/>
              <a:t>Alternate Neighborhood Definitions</a:t>
            </a:r>
          </a:p>
        </p:txBody>
      </p:sp>
      <p:pic>
        <p:nvPicPr>
          <p:cNvPr id="736267" name="Picture 11"/>
          <p:cNvPicPr>
            <a:picLocks noChangeAspect="1" noChangeArrowheads="1"/>
          </p:cNvPicPr>
          <p:nvPr/>
        </p:nvPicPr>
        <p:blipFill>
          <a:blip r:embed="rId3" cstate="print"/>
          <a:srcRect/>
          <a:stretch>
            <a:fillRect/>
          </a:stretch>
        </p:blipFill>
        <p:spPr bwMode="auto">
          <a:xfrm>
            <a:off x="1863725" y="990600"/>
            <a:ext cx="5416550" cy="5638800"/>
          </a:xfrm>
          <a:prstGeom prst="rect">
            <a:avLst/>
          </a:prstGeom>
          <a:noFill/>
          <a:ln w="12700">
            <a:noFill/>
            <a:miter lim="800000"/>
            <a:headEnd type="none" w="sm" len="sm"/>
            <a:tailEnd type="none" w="sm" len="sm"/>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715000" y="285750"/>
            <a:ext cx="3373438" cy="609600"/>
          </a:xfrm>
        </p:spPr>
        <p:txBody>
          <a:bodyPr/>
          <a:lstStyle/>
          <a:p>
            <a:r>
              <a:rPr lang="en-US"/>
              <a:t>Possible Solutions</a:t>
            </a:r>
          </a:p>
        </p:txBody>
      </p:sp>
      <p:sp>
        <p:nvSpPr>
          <p:cNvPr id="737283" name="Rectangle 3"/>
          <p:cNvSpPr>
            <a:spLocks noGrp="1" noChangeArrowheads="1"/>
          </p:cNvSpPr>
          <p:nvPr>
            <p:ph type="body" idx="1"/>
          </p:nvPr>
        </p:nvSpPr>
        <p:spPr>
          <a:xfrm>
            <a:off x="381000" y="1219200"/>
            <a:ext cx="7848600" cy="2362200"/>
          </a:xfrm>
        </p:spPr>
        <p:txBody>
          <a:bodyPr/>
          <a:lstStyle/>
          <a:p>
            <a:r>
              <a:rPr lang="en-US"/>
              <a:t>Use 4-neighborhood for object and 8-neighborhood for background</a:t>
            </a:r>
          </a:p>
          <a:p>
            <a:pPr lvl="1"/>
            <a:r>
              <a:rPr lang="en-US"/>
              <a:t>requires a-priori knowledge about which pixels are object and which are background</a:t>
            </a:r>
          </a:p>
          <a:p>
            <a:r>
              <a:rPr lang="en-US"/>
              <a:t>Use a six-connected neighborhood:</a:t>
            </a:r>
          </a:p>
        </p:txBody>
      </p:sp>
      <p:pic>
        <p:nvPicPr>
          <p:cNvPr id="737284" name="Picture 4"/>
          <p:cNvPicPr>
            <a:picLocks noChangeAspect="1" noChangeArrowheads="1"/>
          </p:cNvPicPr>
          <p:nvPr/>
        </p:nvPicPr>
        <p:blipFill>
          <a:blip r:embed="rId3" cstate="print"/>
          <a:srcRect/>
          <a:stretch>
            <a:fillRect/>
          </a:stretch>
        </p:blipFill>
        <p:spPr bwMode="auto">
          <a:xfrm>
            <a:off x="3448050" y="3657600"/>
            <a:ext cx="2247900" cy="2247900"/>
          </a:xfrm>
          <a:prstGeom prst="rect">
            <a:avLst/>
          </a:prstGeom>
          <a:noFill/>
          <a:ln w="12700">
            <a:noFill/>
            <a:miter lim="800000"/>
            <a:headEnd type="none" w="sm" len="sm"/>
            <a:tailEnd type="none" w="sm" len="sm"/>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994400" y="285750"/>
            <a:ext cx="3068638" cy="609600"/>
          </a:xfrm>
        </p:spPr>
        <p:txBody>
          <a:bodyPr/>
          <a:lstStyle/>
          <a:p>
            <a:r>
              <a:rPr lang="en-US"/>
              <a:t>Digital Distances</a:t>
            </a:r>
          </a:p>
        </p:txBody>
      </p:sp>
      <p:sp>
        <p:nvSpPr>
          <p:cNvPr id="738307" name="Rectangle 3"/>
          <p:cNvSpPr>
            <a:spLocks noGrp="1" noChangeArrowheads="1"/>
          </p:cNvSpPr>
          <p:nvPr>
            <p:ph type="body" idx="1"/>
          </p:nvPr>
        </p:nvSpPr>
        <p:spPr>
          <a:xfrm>
            <a:off x="304800" y="1143000"/>
            <a:ext cx="7848600" cy="533400"/>
          </a:xfrm>
        </p:spPr>
        <p:txBody>
          <a:bodyPr/>
          <a:lstStyle/>
          <a:p>
            <a:r>
              <a:rPr lang="en-US"/>
              <a:t>Alternate distance metrics for digital images</a:t>
            </a:r>
          </a:p>
        </p:txBody>
      </p:sp>
      <p:pic>
        <p:nvPicPr>
          <p:cNvPr id="738308" name="Picture 4"/>
          <p:cNvPicPr>
            <a:picLocks noChangeAspect="1" noChangeArrowheads="1"/>
          </p:cNvPicPr>
          <p:nvPr/>
        </p:nvPicPr>
        <p:blipFill>
          <a:blip r:embed="rId3" cstate="print"/>
          <a:srcRect/>
          <a:stretch>
            <a:fillRect/>
          </a:stretch>
        </p:blipFill>
        <p:spPr bwMode="auto">
          <a:xfrm>
            <a:off x="508000" y="2120900"/>
            <a:ext cx="2489200" cy="2616200"/>
          </a:xfrm>
          <a:prstGeom prst="rect">
            <a:avLst/>
          </a:prstGeom>
          <a:noFill/>
          <a:ln w="12700">
            <a:noFill/>
            <a:miter lim="800000"/>
            <a:headEnd type="none" w="sm" len="sm"/>
            <a:tailEnd type="none" w="sm" len="sm"/>
          </a:ln>
          <a:effectLst/>
        </p:spPr>
      </p:pic>
      <p:pic>
        <p:nvPicPr>
          <p:cNvPr id="738309" name="Picture 5"/>
          <p:cNvPicPr>
            <a:picLocks noChangeAspect="1" noChangeArrowheads="1"/>
          </p:cNvPicPr>
          <p:nvPr/>
        </p:nvPicPr>
        <p:blipFill>
          <a:blip r:embed="rId4" cstate="print"/>
          <a:srcRect/>
          <a:stretch>
            <a:fillRect/>
          </a:stretch>
        </p:blipFill>
        <p:spPr bwMode="auto">
          <a:xfrm>
            <a:off x="3327400" y="2120900"/>
            <a:ext cx="2489200" cy="2616200"/>
          </a:xfrm>
          <a:prstGeom prst="rect">
            <a:avLst/>
          </a:prstGeom>
          <a:noFill/>
          <a:ln w="12700">
            <a:noFill/>
            <a:miter lim="800000"/>
            <a:headEnd type="none" w="sm" len="sm"/>
            <a:tailEnd type="none" w="sm" len="sm"/>
          </a:ln>
          <a:effectLst/>
        </p:spPr>
      </p:pic>
      <p:pic>
        <p:nvPicPr>
          <p:cNvPr id="738310" name="Picture 6"/>
          <p:cNvPicPr>
            <a:picLocks noChangeAspect="1" noChangeArrowheads="1"/>
          </p:cNvPicPr>
          <p:nvPr/>
        </p:nvPicPr>
        <p:blipFill>
          <a:blip r:embed="rId5" cstate="print"/>
          <a:srcRect/>
          <a:stretch>
            <a:fillRect/>
          </a:stretch>
        </p:blipFill>
        <p:spPr bwMode="auto">
          <a:xfrm>
            <a:off x="6248400" y="2184400"/>
            <a:ext cx="2527300" cy="2552700"/>
          </a:xfrm>
          <a:prstGeom prst="rect">
            <a:avLst/>
          </a:prstGeom>
          <a:noFill/>
          <a:ln w="12700">
            <a:noFill/>
            <a:miter lim="800000"/>
            <a:headEnd type="none" w="sm" len="sm"/>
            <a:tailEnd type="none" w="sm" len="sm"/>
          </a:ln>
          <a:effectLst/>
        </p:spPr>
      </p:pic>
      <p:sp>
        <p:nvSpPr>
          <p:cNvPr id="738311" name="Text Box 7"/>
          <p:cNvSpPr txBox="1">
            <a:spLocks noChangeArrowheads="1"/>
          </p:cNvSpPr>
          <p:nvPr/>
        </p:nvSpPr>
        <p:spPr bwMode="auto">
          <a:xfrm>
            <a:off x="762000" y="4953000"/>
            <a:ext cx="2279650" cy="366713"/>
          </a:xfrm>
          <a:prstGeom prst="rect">
            <a:avLst/>
          </a:prstGeom>
          <a:noFill/>
          <a:ln w="12700">
            <a:noFill/>
            <a:miter lim="800000"/>
            <a:headEnd type="none" w="sm" len="sm"/>
            <a:tailEnd type="none" w="sm" len="sm"/>
          </a:ln>
          <a:effectLst/>
        </p:spPr>
        <p:txBody>
          <a:bodyPr wrap="none">
            <a:spAutoFit/>
          </a:bodyPr>
          <a:lstStyle/>
          <a:p>
            <a:r>
              <a:rPr lang="en-US"/>
              <a:t>Euclidean Distance</a:t>
            </a:r>
          </a:p>
        </p:txBody>
      </p:sp>
      <p:sp>
        <p:nvSpPr>
          <p:cNvPr id="738312" name="Text Box 8"/>
          <p:cNvSpPr txBox="1">
            <a:spLocks noChangeArrowheads="1"/>
          </p:cNvSpPr>
          <p:nvPr/>
        </p:nvSpPr>
        <p:spPr bwMode="auto">
          <a:xfrm>
            <a:off x="3508375" y="4953000"/>
            <a:ext cx="2317750" cy="366713"/>
          </a:xfrm>
          <a:prstGeom prst="rect">
            <a:avLst/>
          </a:prstGeom>
          <a:noFill/>
          <a:ln w="12700">
            <a:noFill/>
            <a:miter lim="800000"/>
            <a:headEnd type="none" w="sm" len="sm"/>
            <a:tailEnd type="none" w="sm" len="sm"/>
          </a:ln>
          <a:effectLst/>
        </p:spPr>
        <p:txBody>
          <a:bodyPr wrap="none">
            <a:spAutoFit/>
          </a:bodyPr>
          <a:lstStyle/>
          <a:p>
            <a:r>
              <a:rPr lang="en-US"/>
              <a:t>City Block Distance</a:t>
            </a:r>
          </a:p>
        </p:txBody>
      </p:sp>
      <p:sp>
        <p:nvSpPr>
          <p:cNvPr id="738313" name="Text Box 9"/>
          <p:cNvSpPr txBox="1">
            <a:spLocks noChangeArrowheads="1"/>
          </p:cNvSpPr>
          <p:nvPr/>
        </p:nvSpPr>
        <p:spPr bwMode="auto">
          <a:xfrm>
            <a:off x="6381750" y="4953000"/>
            <a:ext cx="2520950" cy="366713"/>
          </a:xfrm>
          <a:prstGeom prst="rect">
            <a:avLst/>
          </a:prstGeom>
          <a:noFill/>
          <a:ln w="12700">
            <a:noFill/>
            <a:miter lim="800000"/>
            <a:headEnd type="none" w="sm" len="sm"/>
            <a:tailEnd type="none" w="sm" len="sm"/>
          </a:ln>
          <a:effectLst/>
        </p:spPr>
        <p:txBody>
          <a:bodyPr wrap="none">
            <a:spAutoFit/>
          </a:bodyPr>
          <a:lstStyle/>
          <a:p>
            <a:r>
              <a:rPr lang="en-US"/>
              <a:t>Chessboard Distance</a:t>
            </a:r>
          </a:p>
        </p:txBody>
      </p:sp>
      <p:grpSp>
        <p:nvGrpSpPr>
          <p:cNvPr id="738318" name="Group 14"/>
          <p:cNvGrpSpPr>
            <a:grpSpLocks/>
          </p:cNvGrpSpPr>
          <p:nvPr/>
        </p:nvGrpSpPr>
        <p:grpSpPr bwMode="auto">
          <a:xfrm>
            <a:off x="838200" y="5545138"/>
            <a:ext cx="2178050" cy="407987"/>
            <a:chOff x="566" y="3552"/>
            <a:chExt cx="1372" cy="257"/>
          </a:xfrm>
        </p:grpSpPr>
        <p:sp>
          <p:nvSpPr>
            <p:cNvPr id="738314" name="Text Box 10"/>
            <p:cNvSpPr txBox="1">
              <a:spLocks noChangeArrowheads="1"/>
            </p:cNvSpPr>
            <p:nvPr/>
          </p:nvSpPr>
          <p:spPr bwMode="auto">
            <a:xfrm>
              <a:off x="566" y="3559"/>
              <a:ext cx="1372" cy="250"/>
            </a:xfrm>
            <a:prstGeom prst="rect">
              <a:avLst/>
            </a:prstGeom>
            <a:noFill/>
            <a:ln w="12700">
              <a:noFill/>
              <a:miter lim="800000"/>
              <a:headEnd type="none" w="sm" len="sm"/>
              <a:tailEnd type="none" w="sm" len="sm"/>
            </a:ln>
            <a:effectLst/>
          </p:spPr>
          <p:txBody>
            <a:bodyPr wrap="none">
              <a:spAutoFit/>
            </a:bodyPr>
            <a:lstStyle/>
            <a:p>
              <a:r>
                <a:rPr lang="en-US" sz="2000"/>
                <a:t>=   (i-n) </a:t>
              </a:r>
              <a:r>
                <a:rPr lang="en-US" sz="2000" baseline="30000"/>
                <a:t>2</a:t>
              </a:r>
              <a:r>
                <a:rPr lang="en-US" sz="2000"/>
                <a:t> + (j-m) </a:t>
              </a:r>
              <a:r>
                <a:rPr lang="en-US" sz="2000" baseline="30000"/>
                <a:t>2</a:t>
              </a:r>
            </a:p>
          </p:txBody>
        </p:sp>
        <p:sp>
          <p:nvSpPr>
            <p:cNvPr id="738315" name="Line 11"/>
            <p:cNvSpPr>
              <a:spLocks noChangeShapeType="1"/>
            </p:cNvSpPr>
            <p:nvPr/>
          </p:nvSpPr>
          <p:spPr bwMode="auto">
            <a:xfrm>
              <a:off x="880" y="3552"/>
              <a:ext cx="100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6" name="Line 12"/>
            <p:cNvSpPr>
              <a:spLocks noChangeShapeType="1"/>
            </p:cNvSpPr>
            <p:nvPr/>
          </p:nvSpPr>
          <p:spPr bwMode="auto">
            <a:xfrm flipH="1">
              <a:off x="768" y="3552"/>
              <a:ext cx="96"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7" name="Line 13"/>
            <p:cNvSpPr>
              <a:spLocks noChangeShapeType="1"/>
            </p:cNvSpPr>
            <p:nvPr/>
          </p:nvSpPr>
          <p:spPr bwMode="auto">
            <a:xfrm>
              <a:off x="720" y="3696"/>
              <a:ext cx="48" cy="9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738324" name="Text Box 20"/>
          <p:cNvSpPr txBox="1">
            <a:spLocks noChangeArrowheads="1"/>
          </p:cNvSpPr>
          <p:nvPr/>
        </p:nvSpPr>
        <p:spPr bwMode="auto">
          <a:xfrm>
            <a:off x="3911600" y="5549900"/>
            <a:ext cx="1663700" cy="396875"/>
          </a:xfrm>
          <a:prstGeom prst="rect">
            <a:avLst/>
          </a:prstGeom>
          <a:noFill/>
          <a:ln w="12700">
            <a:noFill/>
            <a:miter lim="800000"/>
            <a:headEnd type="none" w="sm" len="sm"/>
            <a:tailEnd type="none" w="sm" len="sm"/>
          </a:ln>
          <a:effectLst/>
        </p:spPr>
        <p:txBody>
          <a:bodyPr wrap="none">
            <a:spAutoFit/>
          </a:bodyPr>
          <a:lstStyle/>
          <a:p>
            <a:r>
              <a:rPr lang="en-US" sz="2000"/>
              <a:t>= |i-n| + |j-m|</a:t>
            </a:r>
          </a:p>
        </p:txBody>
      </p:sp>
      <p:sp>
        <p:nvSpPr>
          <p:cNvPr id="738325" name="Text Box 21"/>
          <p:cNvSpPr txBox="1">
            <a:spLocks noChangeArrowheads="1"/>
          </p:cNvSpPr>
          <p:nvPr/>
        </p:nvSpPr>
        <p:spPr bwMode="auto">
          <a:xfrm>
            <a:off x="6537325" y="5519738"/>
            <a:ext cx="2366963" cy="457200"/>
          </a:xfrm>
          <a:prstGeom prst="rect">
            <a:avLst/>
          </a:prstGeom>
          <a:noFill/>
          <a:ln w="12700">
            <a:noFill/>
            <a:miter lim="800000"/>
            <a:headEnd type="none" w="sm" len="sm"/>
            <a:tailEnd type="none" w="sm" len="sm"/>
          </a:ln>
          <a:effectLst/>
        </p:spPr>
        <p:txBody>
          <a:bodyPr wrap="none">
            <a:spAutoFit/>
          </a:bodyPr>
          <a:lstStyle/>
          <a:p>
            <a:r>
              <a:rPr lang="en-US" sz="2000"/>
              <a:t>= max</a:t>
            </a:r>
            <a:r>
              <a:rPr lang="en-US" sz="2400"/>
              <a:t>[</a:t>
            </a:r>
            <a:r>
              <a:rPr lang="en-US" sz="2000"/>
              <a:t> |i-n|, |j-m| </a:t>
            </a:r>
            <a:r>
              <a:rPr lang="en-US" sz="2400"/>
              <a:t>]</a:t>
            </a:r>
            <a:endParaRPr lang="en-US"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2" name="Text Box 4"/>
          <p:cNvSpPr txBox="1">
            <a:spLocks noChangeArrowheads="1"/>
          </p:cNvSpPr>
          <p:nvPr/>
        </p:nvSpPr>
        <p:spPr bwMode="auto">
          <a:xfrm>
            <a:off x="2473325" y="2667000"/>
            <a:ext cx="4197350" cy="1190625"/>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Next:</a:t>
            </a:r>
          </a:p>
          <a:p>
            <a:pPr algn="ctr"/>
            <a:r>
              <a:rPr lang="en-US" sz="3600">
                <a:solidFill>
                  <a:schemeClr val="accent1"/>
                </a:solidFill>
              </a:rPr>
              <a:t>Feature Extraction</a:t>
            </a:r>
          </a:p>
        </p:txBody>
      </p:sp>
      <p:sp>
        <p:nvSpPr>
          <p:cNvPr id="739334" name="Text Box 6"/>
          <p:cNvSpPr txBox="1">
            <a:spLocks noChangeArrowheads="1"/>
          </p:cNvSpPr>
          <p:nvPr/>
        </p:nvSpPr>
        <p:spPr bwMode="auto">
          <a:xfrm>
            <a:off x="990600" y="5257800"/>
            <a:ext cx="7010400" cy="374461"/>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rgbClr val="C0C0C0"/>
                </a:solidFill>
              </a:rPr>
              <a:t> Homework  #1  online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1026"/>
          <p:cNvSpPr>
            <a:spLocks noGrp="1" noChangeArrowheads="1"/>
          </p:cNvSpPr>
          <p:nvPr>
            <p:ph type="title"/>
          </p:nvPr>
        </p:nvSpPr>
        <p:spPr>
          <a:xfrm>
            <a:off x="5943600" y="285750"/>
            <a:ext cx="3144838" cy="609600"/>
          </a:xfrm>
        </p:spPr>
        <p:txBody>
          <a:bodyPr/>
          <a:lstStyle/>
          <a:p>
            <a:r>
              <a:rPr lang="en-US"/>
              <a:t>Light and Matter</a:t>
            </a:r>
          </a:p>
        </p:txBody>
      </p:sp>
      <p:sp>
        <p:nvSpPr>
          <p:cNvPr id="816131" name="Rectangle 1027"/>
          <p:cNvSpPr>
            <a:spLocks noGrp="1" noChangeArrowheads="1"/>
          </p:cNvSpPr>
          <p:nvPr>
            <p:ph type="body" idx="1"/>
          </p:nvPr>
        </p:nvSpPr>
        <p:spPr>
          <a:xfrm>
            <a:off x="914400" y="1981200"/>
            <a:ext cx="7848600" cy="2362200"/>
          </a:xfrm>
        </p:spPr>
        <p:txBody>
          <a:bodyPr/>
          <a:lstStyle/>
          <a:p>
            <a:r>
              <a:rPr lang="en-US">
                <a:latin typeface="Helvetica" pitchFamily="34" charset="0"/>
              </a:rPr>
              <a:t>The interaction between light and matter can take many forms:</a:t>
            </a:r>
          </a:p>
          <a:p>
            <a:pPr lvl="1"/>
            <a:r>
              <a:rPr lang="en-US">
                <a:latin typeface="Helvetica" pitchFamily="34" charset="0"/>
              </a:rPr>
              <a:t>Reflection</a:t>
            </a:r>
          </a:p>
          <a:p>
            <a:pPr lvl="1"/>
            <a:r>
              <a:rPr lang="en-US">
                <a:latin typeface="Helvetica" pitchFamily="34" charset="0"/>
              </a:rPr>
              <a:t>Refraction</a:t>
            </a:r>
          </a:p>
          <a:p>
            <a:pPr lvl="1"/>
            <a:r>
              <a:rPr lang="en-US">
                <a:latin typeface="Helvetica" pitchFamily="34" charset="0"/>
              </a:rPr>
              <a:t>Diffraction</a:t>
            </a:r>
          </a:p>
          <a:p>
            <a:pPr lvl="1"/>
            <a:r>
              <a:rPr lang="en-US">
                <a:latin typeface="Helvetica" pitchFamily="34" charset="0"/>
              </a:rPr>
              <a:t>Absorption</a:t>
            </a:r>
          </a:p>
          <a:p>
            <a:pPr lvl="1"/>
            <a:r>
              <a:rPr lang="en-US">
                <a:latin typeface="Helvetica" pitchFamily="34" charset="0"/>
              </a:rPr>
              <a:t>Scattering</a:t>
            </a:r>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r>
              <a:rPr lang="en-US"/>
              <a:t>Typical imaging scenario:</a:t>
            </a:r>
          </a:p>
          <a:p>
            <a:pPr lvl="1"/>
            <a:r>
              <a:rPr lang="en-US"/>
              <a:t>visible light</a:t>
            </a:r>
          </a:p>
          <a:p>
            <a:pPr lvl="1"/>
            <a:r>
              <a:rPr lang="en-US"/>
              <a:t>ideal lenses</a:t>
            </a:r>
          </a:p>
          <a:p>
            <a:pPr lvl="1"/>
            <a:r>
              <a:rPr lang="en-US"/>
              <a:t>standard sensor (e.g. TV camera)</a:t>
            </a:r>
          </a:p>
          <a:p>
            <a:pPr lvl="1"/>
            <a:r>
              <a:rPr lang="en-US"/>
              <a:t>opaque objects</a:t>
            </a:r>
          </a:p>
          <a:p>
            <a:r>
              <a:rPr lang="en-US"/>
              <a:t>Goal</a:t>
            </a:r>
          </a:p>
        </p:txBody>
      </p:sp>
      <p:sp>
        <p:nvSpPr>
          <p:cNvPr id="671748" name="Text Box 4"/>
          <p:cNvSpPr txBox="1">
            <a:spLocks noChangeArrowheads="1"/>
          </p:cNvSpPr>
          <p:nvPr/>
        </p:nvSpPr>
        <p:spPr bwMode="auto">
          <a:xfrm>
            <a:off x="1524000" y="4419600"/>
            <a:ext cx="5502275" cy="1581150"/>
          </a:xfrm>
          <a:prstGeom prst="rect">
            <a:avLst/>
          </a:prstGeom>
          <a:noFill/>
          <a:ln w="28575">
            <a:solidFill>
              <a:schemeClr val="tx1"/>
            </a:solidFill>
            <a:miter lim="800000"/>
            <a:headEnd type="none" w="sm" len="sm"/>
            <a:tailEnd type="none" w="sm" len="sm"/>
          </a:ln>
          <a:effectLst/>
        </p:spPr>
        <p:txBody>
          <a:bodyPr>
            <a:spAutoFit/>
          </a:bodyPr>
          <a:lstStyle/>
          <a:p>
            <a:r>
              <a:rPr lang="en-US" sz="2400" b="0"/>
              <a:t>To create 'digital' images which can be processed to recover some of the characteristics of the 3D world which was imaged.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2554</TotalTime>
  <Pages>10</Pages>
  <Words>11095</Words>
  <Application>Microsoft Macintosh PowerPoint</Application>
  <PresentationFormat>Overhead</PresentationFormat>
  <Paragraphs>734</Paragraphs>
  <Slides>67</Slides>
  <Notes>62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67</vt:i4>
      </vt:variant>
    </vt:vector>
  </HeadingPairs>
  <TitlesOfParts>
    <vt:vector size="77" baseType="lpstr">
      <vt:lpstr>Times</vt:lpstr>
      <vt:lpstr>Zapf Dingbats</vt:lpstr>
      <vt:lpstr>Arial</vt:lpstr>
      <vt:lpstr>Helvetica</vt:lpstr>
      <vt:lpstr>Hoefler Text</vt:lpstr>
      <vt:lpstr>Monotype Sorts</vt:lpstr>
      <vt:lpstr>Symbol</vt:lpstr>
      <vt:lpstr>Times New Roman</vt:lpstr>
      <vt:lpstr>Verdana</vt:lpstr>
      <vt:lpstr>cs570_Blue_template</vt:lpstr>
      <vt:lpstr>Image Formation</vt:lpstr>
      <vt:lpstr>Acknowledgements</vt:lpstr>
      <vt:lpstr>Lecture Outline</vt:lpstr>
      <vt:lpstr>Lecture Outline</vt:lpstr>
      <vt:lpstr>Abstract Image</vt:lpstr>
      <vt:lpstr>Basic Radiometry</vt:lpstr>
      <vt:lpstr>Light and Matter</vt:lpstr>
      <vt:lpstr>Lecture Assumptions</vt:lpstr>
      <vt:lpstr>Image Formation</vt:lpstr>
      <vt:lpstr>Steps</vt:lpstr>
      <vt:lpstr>Factors in Image Formation</vt:lpstr>
      <vt:lpstr>Lecture Outline</vt:lpstr>
      <vt:lpstr>Geometry</vt:lpstr>
      <vt:lpstr>Basic Optics</vt:lpstr>
      <vt:lpstr>Pinhole Camera Model</vt:lpstr>
      <vt:lpstr>Pinhole camera image</vt:lpstr>
      <vt:lpstr>Equivalent Geometry</vt:lpstr>
      <vt:lpstr>Thin Lens Model</vt:lpstr>
      <vt:lpstr>Coordinate System</vt:lpstr>
      <vt:lpstr>Perspective Projection</vt:lpstr>
      <vt:lpstr>X-Z Projection</vt:lpstr>
      <vt:lpstr>Y-Z Projection</vt:lpstr>
      <vt:lpstr>Perspective Equations</vt:lpstr>
      <vt:lpstr>Reverse Projection</vt:lpstr>
      <vt:lpstr>Stereo Geometry</vt:lpstr>
      <vt:lpstr>Lecture Outline</vt:lpstr>
      <vt:lpstr>Radiometry</vt:lpstr>
      <vt:lpstr>Radiometry &amp; Geometry</vt:lpstr>
      <vt:lpstr>Radiometry Final Result</vt:lpstr>
      <vt:lpstr>Cos  a Light Falloff</vt:lpstr>
      <vt:lpstr>Lecture Outline</vt:lpstr>
      <vt:lpstr>Photometry</vt:lpstr>
      <vt:lpstr>B&amp;W Video System</vt:lpstr>
      <vt:lpstr>Color Video System</vt:lpstr>
      <vt:lpstr>Color Representation</vt:lpstr>
      <vt:lpstr>Digital Color Cameras</vt:lpstr>
      <vt:lpstr>Human Eyes &amp; Color Perception</vt:lpstr>
      <vt:lpstr>Next Lecture Outline</vt:lpstr>
      <vt:lpstr>Digitization</vt:lpstr>
      <vt:lpstr>Digitization: Spatial Resolution</vt:lpstr>
      <vt:lpstr>Spatial Resolution</vt:lpstr>
      <vt:lpstr>Effect of Sampling Interval - 1</vt:lpstr>
      <vt:lpstr>Effect of Sampling Interval - 2</vt:lpstr>
      <vt:lpstr>The Missing Fence Found</vt:lpstr>
      <vt:lpstr>The Sampling Theorem</vt:lpstr>
      <vt:lpstr>Sampling</vt:lpstr>
      <vt:lpstr>Sampling</vt:lpstr>
      <vt:lpstr>Mixed Pixel Problem</vt:lpstr>
      <vt:lpstr>Signal Quantization</vt:lpstr>
      <vt:lpstr>Quantization</vt:lpstr>
      <vt:lpstr>Choice of K</vt:lpstr>
      <vt:lpstr>Choice of K</vt:lpstr>
      <vt:lpstr>Choice of Function: Uniform</vt:lpstr>
      <vt:lpstr>Logarithmic Quantization</vt:lpstr>
      <vt:lpstr>Logarithmic Quantization</vt:lpstr>
      <vt:lpstr>Tesselation Patterns</vt:lpstr>
      <vt:lpstr>Lecture Outline</vt:lpstr>
      <vt:lpstr>Digital Geometry</vt:lpstr>
      <vt:lpstr>Connected Components</vt:lpstr>
      <vt:lpstr>Finding Connected Components</vt:lpstr>
      <vt:lpstr>Algorithm</vt:lpstr>
      <vt:lpstr>Example</vt:lpstr>
      <vt:lpstr>Neighbor</vt:lpstr>
      <vt:lpstr>Alternate Neighborhood Definitions</vt:lpstr>
      <vt:lpstr>Possible Solutions</vt:lpstr>
      <vt:lpstr>Digital Distances</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262</cp:revision>
  <cp:lastPrinted>1998-04-28T16:32:46Z</cp:lastPrinted>
  <dcterms:created xsi:type="dcterms:W3CDTF">2001-08-25T03:00:53Z</dcterms:created>
  <dcterms:modified xsi:type="dcterms:W3CDTF">2023-09-11T14:37:03Z</dcterms:modified>
</cp:coreProperties>
</file>