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29"/>
  </p:notesMasterIdLst>
  <p:sldIdLst>
    <p:sldId id="256" r:id="rId2"/>
    <p:sldId id="357" r:id="rId3"/>
    <p:sldId id="290" r:id="rId4"/>
    <p:sldId id="326" r:id="rId5"/>
    <p:sldId id="286" r:id="rId6"/>
    <p:sldId id="318" r:id="rId7"/>
    <p:sldId id="319" r:id="rId8"/>
    <p:sldId id="320" r:id="rId9"/>
    <p:sldId id="327" r:id="rId10"/>
    <p:sldId id="321" r:id="rId11"/>
    <p:sldId id="322" r:id="rId12"/>
    <p:sldId id="323" r:id="rId13"/>
    <p:sldId id="324" r:id="rId14"/>
    <p:sldId id="325" r:id="rId15"/>
    <p:sldId id="328" r:id="rId16"/>
    <p:sldId id="332" r:id="rId17"/>
    <p:sldId id="334" r:id="rId18"/>
    <p:sldId id="337" r:id="rId19"/>
    <p:sldId id="338" r:id="rId20"/>
    <p:sldId id="352" r:id="rId21"/>
    <p:sldId id="355" r:id="rId22"/>
    <p:sldId id="356" r:id="rId23"/>
    <p:sldId id="359" r:id="rId24"/>
    <p:sldId id="360" r:id="rId25"/>
    <p:sldId id="353" r:id="rId26"/>
    <p:sldId id="310" r:id="rId27"/>
    <p:sldId id="358" r:id="rId2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85" autoAdjust="0"/>
    <p:restoredTop sz="94728" autoAdjust="0"/>
  </p:normalViewPr>
  <p:slideViewPr>
    <p:cSldViewPr>
      <p:cViewPr varScale="1">
        <p:scale>
          <a:sx n="110" d="100"/>
          <a:sy n="110" d="100"/>
        </p:scale>
        <p:origin x="176" y="42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D20F255-5F3E-401F-A2DE-940C55FCD074}" type="datetimeFigureOut">
              <a:rPr lang="en-US"/>
              <a:pPr>
                <a:defRPr/>
              </a:pPr>
              <a:t>8/28/23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7469316-77B2-47CF-AFDA-5A7636A189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0617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16693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693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9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400800"/>
            <a:ext cx="28448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9C36DE-6FE9-4DA6-A972-29DD676156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2" name="Shape 15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406400" y="381000"/>
            <a:ext cx="1894416" cy="695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F76EAD-F205-4E77-AB84-74681ED0E5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0F7354-D13B-4A94-AE18-CB3693E251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115824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115824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B11CEB-5935-45A2-851F-F74B7651AF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BBAA58-AB43-4C2C-B145-04A495959C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664" y="1371600"/>
            <a:ext cx="5894736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0"/>
            <a:ext cx="5894736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C87B9B-7537-4761-B9FD-DBF406E18E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11811000" cy="89458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75589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981200"/>
            <a:ext cx="5386917" cy="415410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15000" y="1275589"/>
            <a:ext cx="6324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15000" y="1981200"/>
            <a:ext cx="6324600" cy="415410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148EA1-12AB-4F40-9587-4796810D05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81740F-4D75-4574-8AB5-526834E676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DAC18A-18B4-480C-89DD-6C1803A0C8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1C37F-D2BF-4BF7-BD85-46A1C93A00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CA8DBB-1056-4DC3-AE98-9B4D427925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00800"/>
            <a:ext cx="3860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00800"/>
            <a:ext cx="284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0BF27992-8B90-43BB-B319-F77235115F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103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4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3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40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4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99664" y="457200"/>
            <a:ext cx="11992672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664" y="1371600"/>
            <a:ext cx="11992672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590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03975"/>
            <a:ext cx="284480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18" name="Shape 15"/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0972800" y="76200"/>
            <a:ext cx="1119536" cy="38789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03" r:id="rId2"/>
    <p:sldLayoutId id="2147484004" r:id="rId3"/>
    <p:sldLayoutId id="2147484005" r:id="rId4"/>
    <p:sldLayoutId id="2147484006" r:id="rId5"/>
    <p:sldLayoutId id="2147484007" r:id="rId6"/>
    <p:sldLayoutId id="2147484008" r:id="rId7"/>
    <p:sldLayoutId id="2147484009" r:id="rId8"/>
    <p:sldLayoutId id="2147484010" r:id="rId9"/>
    <p:sldLayoutId id="2147484011" r:id="rId10"/>
    <p:sldLayoutId id="214748401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pectrumlocalnews.com/nys/capital-region/news/2018/04/25/college-students-showcase-technology-to-help-disabled-workers-" TargetMode="External"/><Relationship Id="rId2" Type="http://schemas.openxmlformats.org/officeDocument/2006/relationships/hyperlink" Target="https://www.createnysid.net/cuny-city-college-2017-2018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cny.cuny.edu/news/ccny-students-create-new-ways-eliminate-workplace-barriers-people-disabilities" TargetMode="External"/><Relationship Id="rId4" Type="http://schemas.openxmlformats.org/officeDocument/2006/relationships/hyperlink" Target="http://www-cs.engr.ccny.cuny.edu/~zhu/AVR4ASD-CREATE-2nd-place-prize-2018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ysid.org/create/projects/" TargetMode="External"/><Relationship Id="rId2" Type="http://schemas.openxmlformats.org/officeDocument/2006/relationships/hyperlink" Target="http://wiki.ccvcl.org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3.jpeg"/><Relationship Id="rId7" Type="http://schemas.openxmlformats.org/officeDocument/2006/relationships/image" Target="../media/image6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9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r" eaLnBrk="1" hangingPunct="1"/>
            <a:r>
              <a:rPr lang="en" sz="3200" b="1" dirty="0">
                <a:solidFill>
                  <a:srgbClr val="FFFF00"/>
                </a:solidFill>
              </a:rPr>
              <a:t>B</a:t>
            </a:r>
            <a:r>
              <a:rPr lang="en-US" sz="3200" b="1" dirty="0">
                <a:solidFill>
                  <a:srgbClr val="FFFF00"/>
                </a:solidFill>
              </a:rPr>
              <a:t>E</a:t>
            </a:r>
            <a:r>
              <a:rPr lang="en" sz="3200" b="1" dirty="0">
                <a:solidFill>
                  <a:srgbClr val="FFFF00"/>
                </a:solidFill>
              </a:rPr>
              <a:t>AT+:</a:t>
            </a:r>
            <a:r>
              <a:rPr lang="en" sz="3200" b="1" dirty="0"/>
              <a:t> </a:t>
            </a:r>
            <a:br>
              <a:rPr lang="en-US" sz="3200" b="1" dirty="0"/>
            </a:br>
            <a:r>
              <a:rPr lang="en-US" sz="2800" b="1" dirty="0"/>
              <a:t>Adding Branding and Entrepreneurship for Real-World  Applications Using Emerging Technologies: AI, AR, AT, and Apps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 eaLnBrk="1" hangingPunct="1">
              <a:spcBef>
                <a:spcPct val="0"/>
              </a:spcBef>
            </a:pPr>
            <a:endParaRPr lang="en-US" sz="1800" dirty="0">
              <a:solidFill>
                <a:srgbClr val="008000"/>
              </a:solidFill>
            </a:endParaRPr>
          </a:p>
          <a:p>
            <a:pPr algn="r" eaLnBrk="1" hangingPunct="1">
              <a:spcBef>
                <a:spcPct val="0"/>
              </a:spcBef>
            </a:pPr>
            <a:r>
              <a:rPr lang="en" sz="1800" dirty="0">
                <a:solidFill>
                  <a:srgbClr val="008000"/>
                </a:solidFill>
              </a:rPr>
              <a:t>Zhigang Zhu, Kayser Chair Professor of Computer Science, </a:t>
            </a:r>
            <a:r>
              <a:rPr lang="en-US" sz="1800" dirty="0">
                <a:solidFill>
                  <a:srgbClr val="008000"/>
                </a:solidFill>
              </a:rPr>
              <a:t>GSOE</a:t>
            </a:r>
            <a:r>
              <a:rPr lang="en" sz="1800" dirty="0">
                <a:solidFill>
                  <a:srgbClr val="008000"/>
                </a:solidFill>
              </a:rPr>
              <a:t>, CCNY</a:t>
            </a:r>
            <a:br>
              <a:rPr lang="en" sz="1800" dirty="0">
                <a:solidFill>
                  <a:srgbClr val="008000"/>
                </a:solidFill>
              </a:rPr>
            </a:br>
            <a:endParaRPr lang="en-US" sz="1800" dirty="0">
              <a:solidFill>
                <a:srgbClr val="008000"/>
              </a:solidFill>
            </a:endParaRPr>
          </a:p>
          <a:p>
            <a:pPr algn="r" eaLnBrk="1" hangingPunct="1">
              <a:spcBef>
                <a:spcPct val="0"/>
              </a:spcBef>
            </a:pPr>
            <a:r>
              <a:rPr lang="en" sz="1800" dirty="0">
                <a:solidFill>
                  <a:srgbClr val="0000FF"/>
                </a:solidFill>
              </a:rPr>
              <a:t>Gerardo A Blumenkrantz, Associate Professor, Media &amp; Communication Arts, Branding + Integrated Communications (BIC) Creative Track, CCNY</a:t>
            </a:r>
            <a:br>
              <a:rPr lang="en" sz="1800" dirty="0">
                <a:solidFill>
                  <a:srgbClr val="0000FF"/>
                </a:solidFill>
              </a:rPr>
            </a:br>
            <a:endParaRPr lang="en-US" sz="1800" dirty="0">
              <a:solidFill>
                <a:srgbClr val="0000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800" dirty="0">
                <a:solidFill>
                  <a:srgbClr val="FF6600"/>
                </a:solidFill>
              </a:rPr>
              <a:t>Chris </a:t>
            </a:r>
            <a:r>
              <a:rPr lang="en-US" sz="1800" dirty="0" err="1">
                <a:solidFill>
                  <a:srgbClr val="FF6600"/>
                </a:solidFill>
              </a:rPr>
              <a:t>Bobko</a:t>
            </a:r>
            <a:r>
              <a:rPr lang="en-US" sz="1800" dirty="0">
                <a:solidFill>
                  <a:srgbClr val="FF6600"/>
                </a:solidFill>
              </a:rPr>
              <a:t>, Ph.D., Executive Director</a:t>
            </a:r>
            <a:r>
              <a:rPr lang="en" sz="1800" dirty="0">
                <a:solidFill>
                  <a:srgbClr val="FF6600"/>
                </a:solidFill>
              </a:rPr>
              <a:t>, Zahn Innovation Center</a:t>
            </a:r>
            <a:endParaRPr lang="en-US" sz="1800" dirty="0">
              <a:solidFill>
                <a:srgbClr val="7030A0"/>
              </a:solidFill>
            </a:endParaRPr>
          </a:p>
        </p:txBody>
      </p:sp>
      <p:sp>
        <p:nvSpPr>
          <p:cNvPr id="3076" name="Text Box 6"/>
          <p:cNvSpPr txBox="1">
            <a:spLocks noChangeArrowheads="1"/>
          </p:cNvSpPr>
          <p:nvPr/>
        </p:nvSpPr>
        <p:spPr bwMode="auto">
          <a:xfrm>
            <a:off x="3505200" y="381001"/>
            <a:ext cx="3657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/>
              <a:t>CSc 59866/59867 Capstone I/II Fall 2023-Spring 2024</a:t>
            </a:r>
            <a:endParaRPr lang="en-US" dirty="0"/>
          </a:p>
        </p:txBody>
      </p:sp>
      <p:sp>
        <p:nvSpPr>
          <p:cNvPr id="3077" name="TextBox 4"/>
          <p:cNvSpPr txBox="1">
            <a:spLocks noChangeArrowheads="1"/>
          </p:cNvSpPr>
          <p:nvPr/>
        </p:nvSpPr>
        <p:spPr bwMode="auto">
          <a:xfrm>
            <a:off x="6096000" y="1066801"/>
            <a:ext cx="4343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600" dirty="0"/>
              <a:t>Project Showcases</a:t>
            </a:r>
          </a:p>
        </p:txBody>
      </p:sp>
    </p:spTree>
  </p:cSld>
  <p:clrMapOvr>
    <a:masterClrMapping/>
  </p:clrMapOvr>
  <p:transition advTm="1978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5. Smart House for All </a:t>
            </a:r>
          </a:p>
        </p:txBody>
      </p:sp>
      <p:sp>
        <p:nvSpPr>
          <p:cNvPr id="14339" name="Rectangle 3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SzPct val="90000"/>
              <a:buFont typeface="Arial" charset="0"/>
              <a:buChar char="•"/>
              <a:defRPr/>
            </a:pPr>
            <a:r>
              <a:rPr lang="en-US" sz="2000" dirty="0"/>
              <a:t>Designers: </a:t>
            </a:r>
            <a:r>
              <a:rPr lang="en-US" sz="2000" dirty="0" err="1"/>
              <a:t>Karim</a:t>
            </a:r>
            <a:r>
              <a:rPr lang="en-US" sz="2000" dirty="0"/>
              <a:t> </a:t>
            </a:r>
            <a:r>
              <a:rPr lang="en-US" sz="2000" dirty="0" err="1"/>
              <a:t>Abdelrazek</a:t>
            </a:r>
            <a:r>
              <a:rPr lang="en-US" sz="2000" dirty="0"/>
              <a:t> , David Leonard, Carlos Chinchilla, </a:t>
            </a:r>
            <a:r>
              <a:rPr lang="en-US" sz="2000" dirty="0" err="1"/>
              <a:t>Hery</a:t>
            </a:r>
            <a:r>
              <a:rPr lang="en-US" sz="2000" dirty="0"/>
              <a:t> </a:t>
            </a:r>
            <a:r>
              <a:rPr lang="en-US" sz="2000" dirty="0" err="1"/>
              <a:t>Ratsimihah</a:t>
            </a:r>
            <a:r>
              <a:rPr lang="en-US" sz="2000" dirty="0"/>
              <a:t>, Michael </a:t>
            </a:r>
            <a:r>
              <a:rPr lang="en-US" sz="2000" dirty="0" err="1"/>
              <a:t>Klein,Chirag</a:t>
            </a:r>
            <a:r>
              <a:rPr lang="en-US" sz="2000" dirty="0"/>
              <a:t> Shah</a:t>
            </a:r>
          </a:p>
          <a:p>
            <a:pPr eaLnBrk="1" hangingPunct="1">
              <a:lnSpc>
                <a:spcPct val="90000"/>
              </a:lnSpc>
              <a:buSzPct val="90000"/>
              <a:buFont typeface="Arial" charset="0"/>
              <a:buChar char="•"/>
              <a:defRPr/>
            </a:pPr>
            <a:r>
              <a:rPr lang="en-US" sz="2000" dirty="0"/>
              <a:t>Client Coordinator: Barbara Campbell, NYS Commission for the Blind</a:t>
            </a:r>
          </a:p>
          <a:p>
            <a:pPr eaLnBrk="1" hangingPunct="1">
              <a:lnSpc>
                <a:spcPct val="90000"/>
              </a:lnSpc>
              <a:buSzPct val="90000"/>
              <a:buFont typeface="Arial" charset="0"/>
              <a:buChar char="•"/>
              <a:defRPr/>
            </a:pPr>
            <a:r>
              <a:rPr lang="en-US" sz="2000" dirty="0"/>
              <a:t>Supervising Professors: Dr. Zhigang Zhu, Department of Computer Science, Dr. Jizhong Xiao, Department of Electrical Engineering</a:t>
            </a:r>
          </a:p>
        </p:txBody>
      </p:sp>
      <p:pic>
        <p:nvPicPr>
          <p:cNvPr id="4" name="Picture 3" descr="D:\GARDE-2011-2012\Report-2013\Figure.SH.1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3276601"/>
            <a:ext cx="4419600" cy="3505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D:\GARDE-2011-2012\Report-2013\Figure.SH.2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3717926"/>
            <a:ext cx="2514600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553200" y="5257800"/>
            <a:ext cx="3276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Our </a:t>
            </a:r>
            <a:r>
              <a:rPr lang="en-US" dirty="0" err="1"/>
              <a:t>iOS</a:t>
            </a:r>
            <a:r>
              <a:rPr lang="en-US" dirty="0"/>
              <a:t> app with three types of views: list view, tile view and gesture recognizer</a:t>
            </a:r>
          </a:p>
        </p:txBody>
      </p:sp>
    </p:spTree>
  </p:cSld>
  <p:clrMapOvr>
    <a:masterClrMapping/>
  </p:clrMapOvr>
  <p:transition advTm="2028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6. A Low-cost Outdoor Assistive Navigation System for Blind People </a:t>
            </a:r>
          </a:p>
        </p:txBody>
      </p:sp>
      <p:sp>
        <p:nvSpPr>
          <p:cNvPr id="14339" name="Rectangle 3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SzPct val="90000"/>
              <a:buFont typeface="Arial" charset="0"/>
              <a:buChar char="•"/>
              <a:defRPr/>
            </a:pPr>
            <a:r>
              <a:rPr lang="en-US" sz="2000" dirty="0"/>
              <a:t>Designers: Kevin </a:t>
            </a:r>
            <a:r>
              <a:rPr lang="en-US" sz="2000" dirty="0" err="1"/>
              <a:t>Ramdath</a:t>
            </a:r>
            <a:r>
              <a:rPr lang="en-US" sz="2000" dirty="0"/>
              <a:t>, Manor </a:t>
            </a:r>
            <a:r>
              <a:rPr lang="en-US" sz="2000" dirty="0" err="1"/>
              <a:t>Iosilevish</a:t>
            </a:r>
            <a:r>
              <a:rPr lang="en-US" sz="2000" dirty="0"/>
              <a:t>, </a:t>
            </a:r>
            <a:r>
              <a:rPr lang="en-US" sz="2000" dirty="0" err="1"/>
              <a:t>Dharmdeo</a:t>
            </a:r>
            <a:r>
              <a:rPr lang="en-US" sz="2000" dirty="0"/>
              <a:t> Sigh, </a:t>
            </a:r>
            <a:r>
              <a:rPr lang="en-US" sz="2000" dirty="0" err="1"/>
              <a:t>Anastasis</a:t>
            </a:r>
            <a:r>
              <a:rPr lang="en-US" sz="2000" dirty="0"/>
              <a:t> </a:t>
            </a:r>
            <a:r>
              <a:rPr lang="en-US" sz="2000" dirty="0" err="1"/>
              <a:t>Tsakas</a:t>
            </a:r>
            <a:endParaRPr lang="en-US" sz="2000" dirty="0"/>
          </a:p>
          <a:p>
            <a:pPr eaLnBrk="1" hangingPunct="1">
              <a:lnSpc>
                <a:spcPct val="90000"/>
              </a:lnSpc>
              <a:buSzPct val="90000"/>
              <a:buFont typeface="Arial" charset="0"/>
              <a:buChar char="•"/>
              <a:defRPr/>
            </a:pPr>
            <a:r>
              <a:rPr lang="en-US" sz="2000" dirty="0"/>
              <a:t>Client Coordinator: Aries Arditi, Visibility Metrics LLC</a:t>
            </a:r>
          </a:p>
          <a:p>
            <a:pPr eaLnBrk="1" hangingPunct="1">
              <a:lnSpc>
                <a:spcPct val="90000"/>
              </a:lnSpc>
              <a:buSzPct val="90000"/>
              <a:buFont typeface="Arial" charset="0"/>
              <a:buChar char="•"/>
              <a:defRPr/>
            </a:pPr>
            <a:r>
              <a:rPr lang="en-US" sz="2000" dirty="0"/>
              <a:t>Supervising Professor: Dr. Jizhong Xiao</a:t>
            </a:r>
          </a:p>
          <a:p>
            <a:pPr eaLnBrk="1" hangingPunct="1">
              <a:lnSpc>
                <a:spcPct val="90000"/>
              </a:lnSpc>
              <a:buSzPct val="90000"/>
              <a:buFont typeface="Arial" charset="0"/>
              <a:buChar char="•"/>
              <a:defRPr/>
            </a:pPr>
            <a:r>
              <a:rPr lang="en-US" sz="2000" dirty="0"/>
              <a:t>Department of Electrical Engineering</a:t>
            </a:r>
          </a:p>
        </p:txBody>
      </p:sp>
      <p:pic>
        <p:nvPicPr>
          <p:cNvPr id="4" name="Picture 3" descr="C:\Users\Anna\Downloads\scheme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971800"/>
            <a:ext cx="5410200" cy="3126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1371600"/>
            <a:ext cx="1733375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8153400" y="2634997"/>
            <a:ext cx="3886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/>
              <a:t>Bluetooth GPS receiver, Raspberry Pi, Buttons for user interface. </a:t>
            </a:r>
          </a:p>
        </p:txBody>
      </p:sp>
      <p:pic>
        <p:nvPicPr>
          <p:cNvPr id="7" name="Picture 6" descr="C:\Users\Anna\Desktop\p3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360" y="3582897"/>
            <a:ext cx="3276600" cy="1752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/>
            </a:ext>
          </a:extLst>
        </p:spPr>
      </p:pic>
      <p:sp>
        <p:nvSpPr>
          <p:cNvPr id="8" name="Rectangle 7"/>
          <p:cNvSpPr/>
          <p:nvPr/>
        </p:nvSpPr>
        <p:spPr>
          <a:xfrm>
            <a:off x="8322564" y="5468783"/>
            <a:ext cx="396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navigation result in residential area with reliable GPS signal</a:t>
            </a:r>
          </a:p>
        </p:txBody>
      </p:sp>
    </p:spTree>
  </p:cSld>
  <p:clrMapOvr>
    <a:masterClrMapping/>
  </p:clrMapOvr>
  <p:transition advTm="2028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7. Smartphone-Based Indoor Navigation for the Visually Impaired</a:t>
            </a:r>
          </a:p>
        </p:txBody>
      </p:sp>
      <p:sp>
        <p:nvSpPr>
          <p:cNvPr id="14339" name="Rectangle 3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SzPct val="90000"/>
              <a:buFont typeface="Arial" charset="0"/>
              <a:buChar char="•"/>
              <a:defRPr/>
            </a:pPr>
            <a:r>
              <a:rPr lang="en-US" sz="2000" dirty="0"/>
              <a:t>Designers: </a:t>
            </a:r>
            <a:r>
              <a:rPr lang="en-US" sz="2000" dirty="0" err="1"/>
              <a:t>Yuriy</a:t>
            </a:r>
            <a:r>
              <a:rPr lang="en-US" sz="2000" dirty="0"/>
              <a:t> </a:t>
            </a:r>
            <a:r>
              <a:rPr lang="en-US" sz="2000" dirty="0" err="1"/>
              <a:t>Stejko</a:t>
            </a:r>
            <a:r>
              <a:rPr lang="en-US" sz="2000" dirty="0"/>
              <a:t>, </a:t>
            </a:r>
            <a:r>
              <a:rPr lang="en-US" sz="2000" dirty="0" err="1"/>
              <a:t>Qiang</a:t>
            </a:r>
            <a:r>
              <a:rPr lang="en-US" sz="2000" dirty="0"/>
              <a:t> Wang, Linda Wong</a:t>
            </a:r>
          </a:p>
          <a:p>
            <a:pPr eaLnBrk="1" hangingPunct="1">
              <a:lnSpc>
                <a:spcPct val="90000"/>
              </a:lnSpc>
              <a:buSzPct val="90000"/>
              <a:buFont typeface="Arial" charset="0"/>
              <a:buChar char="•"/>
              <a:defRPr/>
            </a:pPr>
            <a:r>
              <a:rPr lang="en-US" sz="2000" dirty="0"/>
              <a:t>Client Coordinator: Barbara Campbell, NYS Commission for the Blind</a:t>
            </a:r>
          </a:p>
          <a:p>
            <a:pPr eaLnBrk="1" hangingPunct="1">
              <a:lnSpc>
                <a:spcPct val="90000"/>
              </a:lnSpc>
              <a:buSzPct val="90000"/>
              <a:buFont typeface="Arial" charset="0"/>
              <a:buChar char="•"/>
              <a:defRPr/>
            </a:pPr>
            <a:r>
              <a:rPr lang="en-US" sz="2000" dirty="0"/>
              <a:t>Supervising Professor: Dr. Zhigang Zhu</a:t>
            </a:r>
          </a:p>
        </p:txBody>
      </p:sp>
      <p:pic>
        <p:nvPicPr>
          <p:cNvPr id="4" name="Picture 3" descr="D:\GARDE-2011-2012\Report-2013\Figure.IN.1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39200" y="1143000"/>
            <a:ext cx="2819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415314"/>
              </p:ext>
            </p:extLst>
          </p:nvPr>
        </p:nvGraphicFramePr>
        <p:xfrm>
          <a:off x="7261860" y="3254405"/>
          <a:ext cx="3733799" cy="1720789"/>
        </p:xfrm>
        <a:graphic>
          <a:graphicData uri="http://schemas.openxmlformats.org/drawingml/2006/table">
            <a:tbl>
              <a:tblPr/>
              <a:tblGrid>
                <a:gridCol w="838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5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Calibri"/>
                        </a:rPr>
                        <a:t>Distance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Calibri"/>
                        </a:rPr>
                        <a:t>Average Measured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Calibri"/>
                        </a:rPr>
                        <a:t>Error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Calibri"/>
                        </a:rPr>
                        <a:t>Standard Deviation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Calibri"/>
                        </a:rPr>
                        <a:t>6 m</a:t>
                      </a:r>
                      <a:endParaRPr lang="en-US" sz="16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Calibri"/>
                        </a:rPr>
                        <a:t>6.535</a:t>
                      </a:r>
                      <a:endParaRPr lang="en-US" sz="16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Calibri"/>
                        </a:rPr>
                        <a:t>8.9%</a:t>
                      </a:r>
                      <a:endParaRPr lang="en-US" sz="16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Calibri"/>
                        </a:rPr>
                        <a:t>0.447</a:t>
                      </a:r>
                      <a:endParaRPr lang="en-US" sz="16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Calibri"/>
                        </a:rPr>
                        <a:t>12 m</a:t>
                      </a:r>
                      <a:endParaRPr lang="en-US" sz="16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Calibri"/>
                        </a:rPr>
                        <a:t>12.827</a:t>
                      </a:r>
                      <a:endParaRPr lang="en-US" sz="16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Calibri"/>
                        </a:rPr>
                        <a:t>6.9%</a:t>
                      </a:r>
                      <a:endParaRPr lang="en-US" sz="16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Calibri"/>
                        </a:rPr>
                        <a:t>0.988</a:t>
                      </a:r>
                      <a:endParaRPr lang="en-US" sz="16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Calibri"/>
                        </a:rPr>
                        <a:t>18 m</a:t>
                      </a:r>
                      <a:endParaRPr lang="en-US" sz="16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Calibri"/>
                        </a:rPr>
                        <a:t>18.729</a:t>
                      </a:r>
                      <a:endParaRPr lang="en-US" sz="16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Calibri"/>
                        </a:rPr>
                        <a:t>4.0%</a:t>
                      </a:r>
                      <a:endParaRPr lang="en-US" sz="16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Calibri"/>
                        </a:rPr>
                        <a:t>0.729</a:t>
                      </a:r>
                      <a:endParaRPr lang="en-US" sz="16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Calibri"/>
                        </a:rPr>
                        <a:t>24 m</a:t>
                      </a:r>
                      <a:endParaRPr lang="en-US" sz="16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Calibri"/>
                        </a:rPr>
                        <a:t>24.484</a:t>
                      </a:r>
                      <a:endParaRPr lang="en-US" sz="16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Calibri"/>
                        </a:rPr>
                        <a:t>2.0%</a:t>
                      </a:r>
                      <a:endParaRPr lang="en-US" sz="16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Calibri"/>
                        </a:rPr>
                        <a:t>0.971</a:t>
                      </a:r>
                      <a:endParaRPr lang="en-US" sz="16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Calibri"/>
                        </a:rPr>
                        <a:t>30 m</a:t>
                      </a:r>
                      <a:endParaRPr lang="en-US" sz="16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Calibri"/>
                        </a:rPr>
                        <a:t>29.947</a:t>
                      </a:r>
                      <a:endParaRPr lang="en-US" sz="16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Calibri"/>
                        </a:rPr>
                        <a:t>0.2%</a:t>
                      </a:r>
                      <a:endParaRPr lang="en-US" sz="16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Calibri"/>
                        </a:rPr>
                        <a:t>1.348</a:t>
                      </a:r>
                      <a:endParaRPr lang="en-US" sz="16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010400" y="5125748"/>
            <a:ext cx="464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Average distance computed, error, and variance over 20 trials using step detection</a:t>
            </a:r>
          </a:p>
        </p:txBody>
      </p:sp>
      <p:pic>
        <p:nvPicPr>
          <p:cNvPr id="8" name="Picture 7" descr="C:\Users\Linda\Dropbox\Shared\summary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32" y="2852439"/>
            <a:ext cx="6096000" cy="2943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2028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8.Electronic Travel Aid for the Visually Impaired With a Depth Sensor and Vibrotactile Belt </a:t>
            </a:r>
          </a:p>
        </p:txBody>
      </p:sp>
      <p:sp>
        <p:nvSpPr>
          <p:cNvPr id="14339" name="Rectangle 3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SzPct val="90000"/>
              <a:buFont typeface="Arial" charset="0"/>
              <a:buChar char="•"/>
              <a:defRPr/>
            </a:pPr>
            <a:r>
              <a:rPr lang="en-US" sz="2000" dirty="0"/>
              <a:t>Designers: </a:t>
            </a:r>
            <a:r>
              <a:rPr lang="en-US" sz="2000" dirty="0" err="1"/>
              <a:t>Raymon</a:t>
            </a:r>
            <a:r>
              <a:rPr lang="en-US" sz="2000" dirty="0"/>
              <a:t> </a:t>
            </a:r>
            <a:r>
              <a:rPr lang="en-US" sz="2000" dirty="0" err="1"/>
              <a:t>Ang</a:t>
            </a:r>
            <a:r>
              <a:rPr lang="en-US" sz="2000" dirty="0"/>
              <a:t>, Serge </a:t>
            </a:r>
            <a:r>
              <a:rPr lang="en-US" sz="2000" dirty="0" err="1"/>
              <a:t>Armond</a:t>
            </a:r>
            <a:r>
              <a:rPr lang="en-US" sz="2000" dirty="0"/>
              <a:t>, </a:t>
            </a:r>
            <a:r>
              <a:rPr lang="en-US" sz="2000" dirty="0" err="1"/>
              <a:t>Gaurav</a:t>
            </a:r>
            <a:r>
              <a:rPr lang="en-US" sz="2000" dirty="0"/>
              <a:t> </a:t>
            </a:r>
            <a:r>
              <a:rPr lang="en-US" sz="2000" dirty="0" err="1"/>
              <a:t>Munjal</a:t>
            </a:r>
            <a:endParaRPr lang="en-US" sz="2000" dirty="0"/>
          </a:p>
          <a:p>
            <a:pPr eaLnBrk="1" hangingPunct="1">
              <a:lnSpc>
                <a:spcPct val="90000"/>
              </a:lnSpc>
              <a:buSzPct val="90000"/>
              <a:buFont typeface="Arial" charset="0"/>
              <a:buChar char="•"/>
              <a:defRPr/>
            </a:pPr>
            <a:r>
              <a:rPr lang="en-US" sz="2000" dirty="0"/>
              <a:t>Client Coordinator: Barbara Campbell, NYS Commission for the Blind</a:t>
            </a:r>
          </a:p>
          <a:p>
            <a:pPr eaLnBrk="1" hangingPunct="1">
              <a:lnSpc>
                <a:spcPct val="90000"/>
              </a:lnSpc>
              <a:buSzPct val="90000"/>
              <a:buFont typeface="Arial" charset="0"/>
              <a:buChar char="•"/>
              <a:defRPr/>
            </a:pPr>
            <a:r>
              <a:rPr lang="en-US" sz="2000" dirty="0"/>
              <a:t>Supervising Professor: Dr. Zhigang Zhu</a:t>
            </a:r>
          </a:p>
        </p:txBody>
      </p:sp>
      <p:pic>
        <p:nvPicPr>
          <p:cNvPr id="4" name="Picture 3" descr="D:\GARDE-2011-2012\Report-2013\Figure.DV.1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6200" y="2475494"/>
            <a:ext cx="3352800" cy="3010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762000" y="5801380"/>
            <a:ext cx="10896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Our depth-vibro ETA system:  Xtion Pro Depth Sensor (top left), Raspberry Pi with enclosure (middle left),  our Vibrotactile belt connected to an Arduino Mega  (bottom-left) and testing system on a visually Impaired user (right)</a:t>
            </a:r>
          </a:p>
        </p:txBody>
      </p:sp>
      <p:pic>
        <p:nvPicPr>
          <p:cNvPr id="10" name="Picture 9" descr="D:\GARDE-2011-2012\Report-2013\Figure.DV.2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417494"/>
            <a:ext cx="6629400" cy="3307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2028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9. 3D and Image Stitching with the </a:t>
            </a:r>
            <a:r>
              <a:rPr lang="en-US" sz="2400" dirty="0" err="1"/>
              <a:t>Lytro</a:t>
            </a:r>
            <a:r>
              <a:rPr lang="en-US" sz="2400" dirty="0"/>
              <a:t> Light-Field Camera </a:t>
            </a:r>
          </a:p>
        </p:txBody>
      </p:sp>
      <p:sp>
        <p:nvSpPr>
          <p:cNvPr id="14339" name="Rectangle 3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SzPct val="90000"/>
              <a:buFont typeface="Arial" charset="0"/>
              <a:buChar char="•"/>
              <a:defRPr/>
            </a:pPr>
            <a:r>
              <a:rPr lang="en-US" sz="2000" dirty="0"/>
              <a:t>Designers: William Lu, Wan Kim </a:t>
            </a:r>
            <a:r>
              <a:rPr lang="en-US" sz="2000" dirty="0" err="1"/>
              <a:t>Mok</a:t>
            </a:r>
            <a:r>
              <a:rPr lang="en-US" sz="2000" dirty="0"/>
              <a:t>, Jeremy Neiman</a:t>
            </a:r>
          </a:p>
          <a:p>
            <a:pPr eaLnBrk="1" hangingPunct="1">
              <a:lnSpc>
                <a:spcPct val="90000"/>
              </a:lnSpc>
              <a:buSzPct val="90000"/>
              <a:buFont typeface="Arial" charset="0"/>
              <a:buChar char="•"/>
              <a:defRPr/>
            </a:pPr>
            <a:r>
              <a:rPr lang="en-US" sz="2000" dirty="0"/>
              <a:t>Client Coordinator: Barbara Campbell, NYS Commission for the Blind</a:t>
            </a:r>
          </a:p>
          <a:p>
            <a:pPr eaLnBrk="1" hangingPunct="1">
              <a:lnSpc>
                <a:spcPct val="90000"/>
              </a:lnSpc>
              <a:buSzPct val="90000"/>
              <a:buFont typeface="Arial" charset="0"/>
              <a:buChar char="•"/>
              <a:defRPr/>
            </a:pPr>
            <a:r>
              <a:rPr lang="en-US" sz="2000" dirty="0"/>
              <a:t>Supervising Professor: Dr. Zhigang Zhu</a:t>
            </a:r>
          </a:p>
        </p:txBody>
      </p:sp>
      <p:pic>
        <p:nvPicPr>
          <p:cNvPr id="4" name="Picture 3" descr="D:\GARDE-2011-2012\Report-2013\Figure.L3.1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124200"/>
            <a:ext cx="4050665" cy="2147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D:\GARDE-2011-2012\Report-2013\Figure.L3.2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2819401"/>
            <a:ext cx="4876801" cy="266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2028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304801" y="1390469"/>
            <a:ext cx="11582400" cy="838200"/>
          </a:xfrm>
        </p:spPr>
        <p:txBody>
          <a:bodyPr/>
          <a:lstStyle/>
          <a:p>
            <a:r>
              <a:rPr lang="en-US" sz="1600" b="1" dirty="0">
                <a:solidFill>
                  <a:srgbClr val="0000FF"/>
                </a:solidFill>
              </a:rPr>
              <a:t>CS/</a:t>
            </a:r>
            <a:r>
              <a:rPr lang="en-US" sz="1600" b="1" dirty="0" err="1">
                <a:solidFill>
                  <a:srgbClr val="0000FF"/>
                </a:solidFill>
              </a:rPr>
              <a:t>CpE</a:t>
            </a:r>
            <a:r>
              <a:rPr lang="en-US" sz="1600" b="1" dirty="0">
                <a:solidFill>
                  <a:srgbClr val="0000FF"/>
                </a:solidFill>
              </a:rPr>
              <a:t>/EE/</a:t>
            </a:r>
            <a:r>
              <a:rPr lang="en-US" sz="1600" b="1" dirty="0" err="1">
                <a:solidFill>
                  <a:srgbClr val="0000FF"/>
                </a:solidFill>
              </a:rPr>
              <a:t>Psy</a:t>
            </a:r>
            <a:r>
              <a:rPr lang="en-US" sz="1600" b="1" dirty="0">
                <a:solidFill>
                  <a:srgbClr val="0000FF"/>
                </a:solidFill>
              </a:rPr>
              <a:t> Joint Senior Design Program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b="1" dirty="0">
                <a:solidFill>
                  <a:srgbClr val="FF0000"/>
                </a:solidFill>
              </a:rPr>
              <a:t>Fall 2013-Spring 2014</a:t>
            </a:r>
            <a:br>
              <a:rPr lang="en-US" sz="2000" b="1" dirty="0">
                <a:solidFill>
                  <a:srgbClr val="FF0000"/>
                </a:solidFill>
              </a:rPr>
            </a:br>
            <a:r>
              <a:rPr lang="en-US" sz="2000" b="1" dirty="0"/>
              <a:t>Smart Living and Assistive Technologies for People in Need</a:t>
            </a:r>
            <a:br>
              <a:rPr lang="en-US" sz="2000" b="1" dirty="0"/>
            </a:br>
            <a:br>
              <a:rPr lang="en-US" sz="1200" b="1" dirty="0"/>
            </a:br>
            <a:r>
              <a:rPr lang="en-US" sz="1400" dirty="0"/>
              <a:t>Instructors: Zhigang Zhu (CS), </a:t>
            </a:r>
            <a:r>
              <a:rPr lang="en-US" sz="1400" dirty="0" err="1"/>
              <a:t>Jizhong</a:t>
            </a:r>
            <a:r>
              <a:rPr lang="en-US" sz="1400" dirty="0"/>
              <a:t> Xiao (EE), Tony Ro (</a:t>
            </a:r>
            <a:r>
              <a:rPr lang="en-US" sz="1400" dirty="0" err="1"/>
              <a:t>Psy</a:t>
            </a:r>
            <a:r>
              <a:rPr lang="en-US" sz="1400" dirty="0"/>
              <a:t>)</a:t>
            </a:r>
            <a:br>
              <a:rPr lang="en-US" sz="1400" dirty="0"/>
            </a:br>
            <a:r>
              <a:rPr lang="en-US" sz="1400" dirty="0"/>
              <a:t>Projector Mentors: </a:t>
            </a:r>
            <a:r>
              <a:rPr lang="en-US" sz="1400" dirty="0" err="1"/>
              <a:t>Xudong</a:t>
            </a:r>
            <a:r>
              <a:rPr lang="en-US" sz="1400" dirty="0"/>
              <a:t> Li, Edgardo Molina, Wai L. Khoo</a:t>
            </a:r>
            <a:br>
              <a:rPr lang="en-US" sz="1400" dirty="0"/>
            </a:br>
            <a:br>
              <a:rPr lang="en-US" sz="1400" dirty="0"/>
            </a:br>
            <a:r>
              <a:rPr lang="en-US" sz="1400" b="1" dirty="0"/>
              <a:t>The City College of New York, NAC 4/115, May 15</a:t>
            </a:r>
            <a:r>
              <a:rPr lang="en-US" sz="1400" b="1" baseline="30000" dirty="0"/>
              <a:t>th</a:t>
            </a:r>
            <a:r>
              <a:rPr lang="en-US" sz="1400" b="1" dirty="0"/>
              <a:t> (Thursday), 12:00 pm – 3:00 pm</a:t>
            </a:r>
            <a:br>
              <a:rPr lang="en-US" sz="1400" b="1" dirty="0"/>
            </a:br>
            <a:r>
              <a:rPr lang="en-US" sz="1400" b="1" dirty="0">
                <a:solidFill>
                  <a:srgbClr val="800000"/>
                </a:solidFill>
              </a:rPr>
              <a:t>A light lunch will be provided. Demos will be shown at the end of the presentations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4364795"/>
              </p:ext>
            </p:extLst>
          </p:nvPr>
        </p:nvGraphicFramePr>
        <p:xfrm>
          <a:off x="304801" y="2304869"/>
          <a:ext cx="11582398" cy="305453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10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0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15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Presenters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Titles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229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12:30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Jorge </a:t>
                      </a:r>
                      <a:r>
                        <a:rPr lang="en-US" sz="1400" dirty="0" err="1"/>
                        <a:t>Yau</a:t>
                      </a:r>
                      <a:r>
                        <a:rPr lang="en-US" sz="1400" dirty="0"/>
                        <a:t> ,Sung </a:t>
                      </a:r>
                      <a:r>
                        <a:rPr lang="en-US" sz="1400" dirty="0" err="1"/>
                        <a:t>Hoon</a:t>
                      </a:r>
                      <a:r>
                        <a:rPr lang="en-US" sz="1400" dirty="0"/>
                        <a:t> Kim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3D Sound Graphing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12:45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Keya </a:t>
                      </a:r>
                      <a:r>
                        <a:rPr lang="en-US" sz="1400" dirty="0" err="1"/>
                        <a:t>Bhowmik,Naing</a:t>
                      </a:r>
                      <a:r>
                        <a:rPr lang="en-US" sz="1400" dirty="0"/>
                        <a:t> Tint, </a:t>
                      </a:r>
                      <a:r>
                        <a:rPr lang="en-US" sz="1400" dirty="0" err="1"/>
                        <a:t>Miron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Veryanskiy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Assistive Photography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01:00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/>
                        <a:t>Owais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Naeem</a:t>
                      </a:r>
                      <a:r>
                        <a:rPr lang="en-US" sz="1400" dirty="0"/>
                        <a:t>, Luis </a:t>
                      </a:r>
                      <a:r>
                        <a:rPr lang="en-US" sz="1400" dirty="0" err="1"/>
                        <a:t>Disla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Fall Prevention for the Elderly (</a:t>
                      </a:r>
                      <a:r>
                        <a:rPr lang="en-US" sz="1400" dirty="0" err="1">
                          <a:solidFill>
                            <a:srgbClr val="FF0000"/>
                          </a:solidFill>
                        </a:rPr>
                        <a:t>Kaylie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 2</a:t>
                      </a:r>
                      <a:r>
                        <a:rPr lang="en-US" sz="1400" baseline="30000" dirty="0">
                          <a:solidFill>
                            <a:srgbClr val="FF0000"/>
                          </a:solidFill>
                        </a:rPr>
                        <a:t>nd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 Prize Team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01:15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/>
                        <a:t>Yeuk</a:t>
                      </a:r>
                      <a:r>
                        <a:rPr lang="en-US" sz="1400" dirty="0"/>
                        <a:t> Hon Wong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Navigate the web with voice command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01:30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Jason </a:t>
                      </a:r>
                      <a:r>
                        <a:rPr lang="en-US" sz="1400" dirty="0" err="1"/>
                        <a:t>Zhang,Franco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Pacheco,Jing</a:t>
                      </a:r>
                      <a:r>
                        <a:rPr lang="en-US" sz="1400" dirty="0"/>
                        <a:t> Chen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Independent Displacement Tracking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01:45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Carlos </a:t>
                      </a:r>
                      <a:r>
                        <a:rPr lang="en-US" sz="1400" dirty="0" err="1"/>
                        <a:t>Moreaux</a:t>
                      </a:r>
                      <a:r>
                        <a:rPr lang="en-US" sz="1400" dirty="0"/>
                        <a:t>, Christopher </a:t>
                      </a:r>
                      <a:r>
                        <a:rPr lang="en-US" sz="1400" dirty="0" err="1"/>
                        <a:t>Balisky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Object Detection with 2D Camera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02:00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Jose </a:t>
                      </a:r>
                      <a:r>
                        <a:rPr lang="en-US" sz="1400" dirty="0" err="1"/>
                        <a:t>Chomba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Shaofeng</a:t>
                      </a:r>
                      <a:r>
                        <a:rPr lang="en-US" sz="1400" dirty="0"/>
                        <a:t> Liu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Blind Reading Text: A mobile 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429001" y="6488668"/>
            <a:ext cx="555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NSF (Award </a:t>
            </a:r>
            <a:r>
              <a:rPr lang="en-US" b="1" dirty="0"/>
              <a:t>#1160046)</a:t>
            </a:r>
            <a:r>
              <a:rPr lang="en-US" dirty="0"/>
              <a:t>    NCIIA (Award #</a:t>
            </a:r>
            <a:r>
              <a:rPr lang="en-US" b="1" dirty="0"/>
              <a:t>10087-12 </a:t>
            </a:r>
            <a:r>
              <a:rPr lang="en-US" dirty="0"/>
              <a:t>)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lum bright="22000"/>
          </a:blip>
          <a:srcRect/>
          <a:stretch>
            <a:fillRect/>
          </a:stretch>
        </p:blipFill>
        <p:spPr bwMode="auto">
          <a:xfrm>
            <a:off x="6781800" y="5867400"/>
            <a:ext cx="1447800" cy="52603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4" name="Picture 3" descr="nsf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5638800"/>
            <a:ext cx="1028700" cy="939800"/>
          </a:xfrm>
          <a:prstGeom prst="rect">
            <a:avLst/>
          </a:prstGeom>
        </p:spPr>
      </p:pic>
      <p:pic>
        <p:nvPicPr>
          <p:cNvPr id="7" name="Picture 6" descr="ccny_log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37859"/>
            <a:ext cx="1676401" cy="60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06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2014- Spring 2015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0000FF"/>
                </a:solidFill>
              </a:rPr>
              <a:t>Team 1. </a:t>
            </a:r>
            <a:r>
              <a:rPr lang="en-US" sz="2000" dirty="0" err="1">
                <a:solidFill>
                  <a:srgbClr val="0000FF"/>
                </a:solidFill>
              </a:rPr>
              <a:t>SmartCane</a:t>
            </a:r>
            <a:r>
              <a:rPr lang="en-US" sz="2000" dirty="0"/>
              <a:t>: Navigation Using Depth Sensor and Novel Alternative Feedback</a:t>
            </a:r>
          </a:p>
          <a:p>
            <a:r>
              <a:rPr lang="en-US" sz="2000" dirty="0">
                <a:solidFill>
                  <a:srgbClr val="0000FF"/>
                </a:solidFill>
              </a:rPr>
              <a:t>Team 2 HAST</a:t>
            </a:r>
            <a:r>
              <a:rPr lang="en-US" sz="2000" dirty="0"/>
              <a:t>: Health and Support for the Visually Impaired using Angel Open Sensor Wristband (</a:t>
            </a:r>
            <a:r>
              <a:rPr lang="en-US" sz="2000" dirty="0">
                <a:solidFill>
                  <a:srgbClr val="FF0000"/>
                </a:solidFill>
              </a:rPr>
              <a:t>Social Innovation Winner</a:t>
            </a:r>
            <a:r>
              <a:rPr lang="en-US" sz="2000" dirty="0"/>
              <a:t>)</a:t>
            </a:r>
          </a:p>
          <a:p>
            <a:r>
              <a:rPr lang="en-US" sz="2000" dirty="0">
                <a:solidFill>
                  <a:srgbClr val="0000FF"/>
                </a:solidFill>
              </a:rPr>
              <a:t>Team 3: </a:t>
            </a:r>
            <a:r>
              <a:rPr lang="en-US" sz="2000" dirty="0" err="1">
                <a:solidFill>
                  <a:srgbClr val="0000FF"/>
                </a:solidFill>
              </a:rPr>
              <a:t>IndoorMapRGB</a:t>
            </a:r>
            <a:r>
              <a:rPr lang="en-US" sz="2000" dirty="0">
                <a:solidFill>
                  <a:srgbClr val="0000FF"/>
                </a:solidFill>
              </a:rPr>
              <a:t>-D</a:t>
            </a:r>
            <a:r>
              <a:rPr lang="en-US" sz="2000" dirty="0"/>
              <a:t>: Indoor Navigation Map Using RGB-D</a:t>
            </a:r>
          </a:p>
          <a:p>
            <a:r>
              <a:rPr lang="en-US" sz="2000" dirty="0">
                <a:solidFill>
                  <a:srgbClr val="0000FF"/>
                </a:solidFill>
              </a:rPr>
              <a:t>Team 4: </a:t>
            </a:r>
            <a:r>
              <a:rPr lang="en-US" sz="2000" dirty="0" err="1">
                <a:solidFill>
                  <a:srgbClr val="0000FF"/>
                </a:solidFill>
              </a:rPr>
              <a:t>FaceConnect</a:t>
            </a:r>
            <a:r>
              <a:rPr lang="en-US" sz="2000" dirty="0"/>
              <a:t>: Face Connect for the Visually Impaired</a:t>
            </a:r>
          </a:p>
          <a:p>
            <a:r>
              <a:rPr lang="en-US" sz="2000" dirty="0">
                <a:solidFill>
                  <a:srgbClr val="0000FF"/>
                </a:solidFill>
              </a:rPr>
              <a:t>Team 5: </a:t>
            </a:r>
            <a:r>
              <a:rPr lang="en-US" sz="2000" dirty="0" err="1">
                <a:solidFill>
                  <a:srgbClr val="0000FF"/>
                </a:solidFill>
              </a:rPr>
              <a:t>AndriodVE</a:t>
            </a:r>
            <a:r>
              <a:rPr lang="en-US" sz="2000" dirty="0"/>
              <a:t>: A Mobile Android Virtual Environment for Cognitive Mapping</a:t>
            </a:r>
          </a:p>
          <a:p>
            <a:r>
              <a:rPr lang="en-US" sz="2000" dirty="0">
                <a:solidFill>
                  <a:srgbClr val="0000FF"/>
                </a:solidFill>
              </a:rPr>
              <a:t>Team 6: OWL</a:t>
            </a:r>
            <a:r>
              <a:rPr lang="en-US" sz="2000" dirty="0"/>
              <a:t>: Reading On-the-Go for the Blind</a:t>
            </a:r>
          </a:p>
          <a:p>
            <a:r>
              <a:rPr lang="en-US" sz="2000" dirty="0">
                <a:solidFill>
                  <a:srgbClr val="0000FF"/>
                </a:solidFill>
              </a:rPr>
              <a:t>Team 7: </a:t>
            </a:r>
            <a:r>
              <a:rPr lang="en-US" sz="2000" dirty="0" err="1">
                <a:solidFill>
                  <a:srgbClr val="0000FF"/>
                </a:solidFill>
              </a:rPr>
              <a:t>NFCPublic</a:t>
            </a:r>
            <a:r>
              <a:rPr lang="en-US" sz="2000" dirty="0"/>
              <a:t>: NFC Tags to Provide Information in Public Settings Using a Smart Phone</a:t>
            </a:r>
          </a:p>
          <a:p>
            <a:r>
              <a:rPr lang="en-US" sz="2000" dirty="0">
                <a:solidFill>
                  <a:srgbClr val="0000FF"/>
                </a:solidFill>
              </a:rPr>
              <a:t>Team 8: </a:t>
            </a:r>
            <a:r>
              <a:rPr lang="en-US" sz="2000" dirty="0" err="1">
                <a:solidFill>
                  <a:srgbClr val="0000FF"/>
                </a:solidFill>
              </a:rPr>
              <a:t>GorceryDetect</a:t>
            </a:r>
            <a:r>
              <a:rPr lang="en-US" sz="2000" dirty="0"/>
              <a:t>: Grocery Detection for the Blind</a:t>
            </a:r>
          </a:p>
          <a:p>
            <a:r>
              <a:rPr lang="en-US" sz="2000" dirty="0">
                <a:solidFill>
                  <a:srgbClr val="0000FF"/>
                </a:solidFill>
              </a:rPr>
              <a:t>Team 9: </a:t>
            </a:r>
            <a:r>
              <a:rPr lang="en-US" sz="2000" dirty="0" err="1">
                <a:solidFill>
                  <a:srgbClr val="0000FF"/>
                </a:solidFill>
              </a:rPr>
              <a:t>AutoPhoto</a:t>
            </a:r>
            <a:r>
              <a:rPr lang="en-US" sz="2000" dirty="0"/>
              <a:t>: Auto Photography With Guided Focus</a:t>
            </a:r>
          </a:p>
        </p:txBody>
      </p:sp>
    </p:spTree>
    <p:extLst>
      <p:ext uri="{BB962C8B-B14F-4D97-AF65-F5344CB8AC3E}">
        <p14:creationId xmlns:p14="http://schemas.microsoft.com/office/powerpoint/2010/main" val="568405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2015- Spring 2016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FF"/>
                </a:solidFill>
              </a:rPr>
              <a:t>Team 1. Green Jacket</a:t>
            </a:r>
            <a:r>
              <a:rPr lang="en-US" sz="1800" dirty="0"/>
              <a:t>: a website and mobile app pair that helps people with ASD with ordering food in restaurants (</a:t>
            </a:r>
            <a:r>
              <a:rPr lang="en-US" sz="1800" dirty="0">
                <a:solidFill>
                  <a:srgbClr val="FF0000"/>
                </a:solidFill>
              </a:rPr>
              <a:t>CREATE Award</a:t>
            </a:r>
            <a:r>
              <a:rPr lang="en-US" sz="1800" dirty="0"/>
              <a:t>)</a:t>
            </a:r>
          </a:p>
          <a:p>
            <a:r>
              <a:rPr lang="en-US" sz="1800" dirty="0">
                <a:solidFill>
                  <a:srgbClr val="0000FF"/>
                </a:solidFill>
              </a:rPr>
              <a:t>Team 2 </a:t>
            </a:r>
            <a:r>
              <a:rPr lang="en-US" sz="1800" dirty="0" err="1">
                <a:solidFill>
                  <a:srgbClr val="0000FF"/>
                </a:solidFill>
              </a:rPr>
              <a:t>CuraWatch</a:t>
            </a:r>
            <a:r>
              <a:rPr lang="en-US" sz="1800" dirty="0"/>
              <a:t>: a time management system designed for community centers and employers who assist in helping ASD </a:t>
            </a:r>
            <a:r>
              <a:rPr lang="en-US" sz="1800" dirty="0" err="1"/>
              <a:t>inviduals</a:t>
            </a:r>
            <a:r>
              <a:rPr lang="en-US" sz="1800" dirty="0"/>
              <a:t> gain and hold onto employment. (</a:t>
            </a:r>
            <a:r>
              <a:rPr lang="en-US" sz="1800" dirty="0">
                <a:solidFill>
                  <a:srgbClr val="FF0000"/>
                </a:solidFill>
              </a:rPr>
              <a:t>CREATE Award</a:t>
            </a:r>
            <a:r>
              <a:rPr lang="en-US" sz="1800" dirty="0"/>
              <a:t>)</a:t>
            </a:r>
          </a:p>
          <a:p>
            <a:r>
              <a:rPr lang="en-US" sz="1800" dirty="0">
                <a:solidFill>
                  <a:srgbClr val="0000FF"/>
                </a:solidFill>
              </a:rPr>
              <a:t>Team 3: GLEAM</a:t>
            </a:r>
            <a:r>
              <a:rPr lang="en-US" sz="1800" dirty="0"/>
              <a:t>: an online therapy model aimed to make mental healthcare more accessible and affordable (</a:t>
            </a:r>
            <a:r>
              <a:rPr lang="en-US" sz="1800" dirty="0">
                <a:solidFill>
                  <a:srgbClr val="FF0000"/>
                </a:solidFill>
              </a:rPr>
              <a:t>Zahn Finalist</a:t>
            </a:r>
            <a:r>
              <a:rPr lang="en-US" sz="1800" dirty="0"/>
              <a:t>)</a:t>
            </a:r>
          </a:p>
          <a:p>
            <a:r>
              <a:rPr lang="en-US" sz="1800" dirty="0">
                <a:solidFill>
                  <a:srgbClr val="0000FF"/>
                </a:solidFill>
              </a:rPr>
              <a:t>Team 4: QR Navigation</a:t>
            </a:r>
            <a:r>
              <a:rPr lang="en-US" sz="1800" dirty="0"/>
              <a:t>: an Android phone app scanning QR Codes in real-time to help ASD individuals navigate (</a:t>
            </a:r>
            <a:r>
              <a:rPr lang="en-US" sz="1800" dirty="0">
                <a:solidFill>
                  <a:srgbClr val="FF0000"/>
                </a:solidFill>
              </a:rPr>
              <a:t>CREATE Award</a:t>
            </a:r>
            <a:r>
              <a:rPr lang="en-US" sz="1800" dirty="0"/>
              <a:t>)</a:t>
            </a:r>
          </a:p>
          <a:p>
            <a:r>
              <a:rPr lang="en-US" sz="1800" dirty="0">
                <a:solidFill>
                  <a:srgbClr val="0000FF"/>
                </a:solidFill>
              </a:rPr>
              <a:t>Team 5: Hearing Assistive</a:t>
            </a:r>
            <a:r>
              <a:rPr lang="en-US" sz="1800" dirty="0"/>
              <a:t>: an Android App helps hearing impaired detect surrounding sound and reduce their chance of injury</a:t>
            </a:r>
          </a:p>
          <a:p>
            <a:r>
              <a:rPr lang="en-US" sz="1800" dirty="0">
                <a:solidFill>
                  <a:srgbClr val="0000FF"/>
                </a:solidFill>
              </a:rPr>
              <a:t>Team 6: ASH</a:t>
            </a:r>
            <a:r>
              <a:rPr lang="en-US" sz="1800" dirty="0"/>
              <a:t>: help Alzheimer's patients have a more fulfilling social life with their loved ones</a:t>
            </a:r>
          </a:p>
          <a:p>
            <a:r>
              <a:rPr lang="en-US" sz="1800" dirty="0">
                <a:solidFill>
                  <a:srgbClr val="0000FF"/>
                </a:solidFill>
              </a:rPr>
              <a:t>Team 7: </a:t>
            </a:r>
            <a:r>
              <a:rPr lang="en-US" sz="1800" dirty="0" err="1">
                <a:solidFill>
                  <a:srgbClr val="0000FF"/>
                </a:solidFill>
              </a:rPr>
              <a:t>iBean</a:t>
            </a:r>
            <a:r>
              <a:rPr lang="en-US" sz="1800" dirty="0"/>
              <a:t>: an Android App to capture vital signs and location of patients within a health care facility</a:t>
            </a:r>
          </a:p>
          <a:p>
            <a:r>
              <a:rPr lang="en-US" sz="1800" dirty="0">
                <a:solidFill>
                  <a:srgbClr val="0000FF"/>
                </a:solidFill>
              </a:rPr>
              <a:t>Team 8: 3D Printing</a:t>
            </a:r>
            <a:r>
              <a:rPr lang="en-US" sz="1800" dirty="0"/>
              <a:t>: an Electronics Technician at </a:t>
            </a:r>
            <a:r>
              <a:rPr lang="en-US" sz="1800" dirty="0" err="1"/>
              <a:t>Makerbot</a:t>
            </a:r>
            <a:r>
              <a:rPr lang="en-US" sz="1800" dirty="0"/>
              <a:t> in the 3D printing industry</a:t>
            </a:r>
          </a:p>
        </p:txBody>
      </p:sp>
    </p:spTree>
    <p:extLst>
      <p:ext uri="{BB962C8B-B14F-4D97-AF65-F5344CB8AC3E}">
        <p14:creationId xmlns:p14="http://schemas.microsoft.com/office/powerpoint/2010/main" val="401295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2016- Spring 2017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0000FF"/>
                </a:solidFill>
              </a:rPr>
              <a:t>1 Seek and Cross: </a:t>
            </a:r>
            <a:r>
              <a:rPr lang="en-US" sz="2000" dirty="0">
                <a:solidFill>
                  <a:srgbClr val="800000"/>
                </a:solidFill>
              </a:rPr>
              <a:t>Zebra Crosswalks and Signal Recognition for VIPs</a:t>
            </a:r>
          </a:p>
          <a:p>
            <a:r>
              <a:rPr lang="en-US" sz="2000" dirty="0">
                <a:solidFill>
                  <a:srgbClr val="0000FF"/>
                </a:solidFill>
              </a:rPr>
              <a:t>2 </a:t>
            </a:r>
            <a:r>
              <a:rPr lang="en-US" sz="2000" dirty="0" err="1">
                <a:solidFill>
                  <a:srgbClr val="0000FF"/>
                </a:solidFill>
              </a:rPr>
              <a:t>EyeExercise</a:t>
            </a:r>
            <a:r>
              <a:rPr lang="en-US" sz="2000" dirty="0">
                <a:solidFill>
                  <a:srgbClr val="0000FF"/>
                </a:solidFill>
              </a:rPr>
              <a:t>:</a:t>
            </a:r>
            <a:r>
              <a:rPr lang="en-US" sz="2000" dirty="0">
                <a:solidFill>
                  <a:srgbClr val="800000"/>
                </a:solidFill>
              </a:rPr>
              <a:t> Improving Vision through Simple Exercises and Better Habits</a:t>
            </a:r>
          </a:p>
          <a:p>
            <a:r>
              <a:rPr lang="en-US" sz="2000" dirty="0">
                <a:solidFill>
                  <a:srgbClr val="0000FF"/>
                </a:solidFill>
              </a:rPr>
              <a:t>3 Face Assistant:</a:t>
            </a:r>
            <a:r>
              <a:rPr lang="en-US" sz="2000" dirty="0">
                <a:solidFill>
                  <a:srgbClr val="800000"/>
                </a:solidFill>
              </a:rPr>
              <a:t> Identify Loved Ones by Their Faces</a:t>
            </a:r>
          </a:p>
          <a:p>
            <a:r>
              <a:rPr lang="en-US" sz="2000" dirty="0">
                <a:solidFill>
                  <a:srgbClr val="0000FF"/>
                </a:solidFill>
              </a:rPr>
              <a:t>4 Mind, Body, Freedom </a:t>
            </a:r>
            <a:r>
              <a:rPr lang="en-US" sz="2000" dirty="0">
                <a:solidFill>
                  <a:srgbClr val="008000"/>
                </a:solidFill>
              </a:rPr>
              <a:t>(Zahn Center Competition Finalist)</a:t>
            </a:r>
          </a:p>
          <a:p>
            <a:r>
              <a:rPr lang="en-US" sz="2000" dirty="0">
                <a:solidFill>
                  <a:srgbClr val="0000FF"/>
                </a:solidFill>
              </a:rPr>
              <a:t>5 Panoramik: </a:t>
            </a:r>
            <a:r>
              <a:rPr lang="en-US" sz="2000" dirty="0">
                <a:solidFill>
                  <a:srgbClr val="800000"/>
                </a:solidFill>
              </a:rPr>
              <a:t>Finding and Locating Objects via Multi-Perspective Camera Technique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>
                <a:solidFill>
                  <a:srgbClr val="008000"/>
                </a:solidFill>
              </a:rPr>
              <a:t>(CREATE Winner) 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FF0000"/>
                </a:solidFill>
              </a:rPr>
              <a:t>a CSUN Assistive Technology Journal Paper</a:t>
            </a:r>
            <a:r>
              <a:rPr lang="en-US" sz="2000" dirty="0"/>
              <a:t>)</a:t>
            </a:r>
            <a:endParaRPr lang="en-US" sz="2000" dirty="0">
              <a:solidFill>
                <a:srgbClr val="008000"/>
              </a:solidFill>
            </a:endParaRPr>
          </a:p>
          <a:p>
            <a:r>
              <a:rPr lang="en-US" sz="2000" dirty="0">
                <a:solidFill>
                  <a:srgbClr val="0000FF"/>
                </a:solidFill>
              </a:rPr>
              <a:t>6 CCNY </a:t>
            </a:r>
            <a:r>
              <a:rPr lang="en-US" sz="2000" dirty="0">
                <a:solidFill>
                  <a:srgbClr val="800000"/>
                </a:solidFill>
              </a:rPr>
              <a:t>Smart Cane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>
                <a:solidFill>
                  <a:srgbClr val="008000"/>
                </a:solidFill>
              </a:rPr>
              <a:t>(CREATE Winner) 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FF0000"/>
                </a:solidFill>
              </a:rPr>
              <a:t>an IEEE CYBER Conference Paper</a:t>
            </a:r>
            <a:r>
              <a:rPr lang="en-US" sz="2000" dirty="0"/>
              <a:t>)</a:t>
            </a:r>
            <a:endParaRPr lang="en-US" sz="2000" dirty="0">
              <a:solidFill>
                <a:srgbClr val="008000"/>
              </a:solidFill>
            </a:endParaRPr>
          </a:p>
          <a:p>
            <a:r>
              <a:rPr lang="en-US" sz="2000" dirty="0">
                <a:solidFill>
                  <a:srgbClr val="0000FF"/>
                </a:solidFill>
              </a:rPr>
              <a:t>7 VR for ASD: </a:t>
            </a:r>
            <a:r>
              <a:rPr lang="en-US" sz="2000" dirty="0">
                <a:solidFill>
                  <a:srgbClr val="800000"/>
                </a:solidFill>
              </a:rPr>
              <a:t>Therapeutic Virtual Environments for Individuals on the Autism Spectrum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>
                <a:solidFill>
                  <a:srgbClr val="008000"/>
                </a:solidFill>
              </a:rPr>
              <a:t>(CREATE Winner) 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FF0000"/>
                </a:solidFill>
              </a:rPr>
              <a:t>a CSUN Assistive Technology Journal Paper</a:t>
            </a:r>
            <a:r>
              <a:rPr lang="en-US" sz="2000" dirty="0"/>
              <a:t>)</a:t>
            </a:r>
            <a:endParaRPr lang="en-US" sz="2000" dirty="0">
              <a:solidFill>
                <a:srgbClr val="008000"/>
              </a:solidFill>
            </a:endParaRPr>
          </a:p>
          <a:p>
            <a:r>
              <a:rPr lang="en-US" sz="2000" dirty="0">
                <a:solidFill>
                  <a:srgbClr val="0000FF"/>
                </a:solidFill>
              </a:rPr>
              <a:t>8 The Fourth Dimension: </a:t>
            </a:r>
            <a:r>
              <a:rPr lang="en-US" sz="2000" dirty="0">
                <a:solidFill>
                  <a:srgbClr val="800000"/>
                </a:solidFill>
              </a:rPr>
              <a:t>Workforce Management System for ASD individuals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>
                <a:solidFill>
                  <a:srgbClr val="008000"/>
                </a:solidFill>
              </a:rPr>
              <a:t>(CREATE Winner)</a:t>
            </a:r>
          </a:p>
          <a:p>
            <a:r>
              <a:rPr lang="en-US" sz="2000" dirty="0">
                <a:solidFill>
                  <a:srgbClr val="0000FF"/>
                </a:solidFill>
              </a:rPr>
              <a:t>9 </a:t>
            </a:r>
            <a:r>
              <a:rPr lang="en-US" sz="2000" dirty="0" err="1">
                <a:solidFill>
                  <a:srgbClr val="0000FF"/>
                </a:solidFill>
              </a:rPr>
              <a:t>RescueSenior</a:t>
            </a:r>
            <a:r>
              <a:rPr lang="en-US" sz="2000" dirty="0">
                <a:solidFill>
                  <a:srgbClr val="0000FF"/>
                </a:solidFill>
              </a:rPr>
              <a:t>: </a:t>
            </a:r>
            <a:r>
              <a:rPr lang="en-US" sz="2000" dirty="0">
                <a:solidFill>
                  <a:srgbClr val="800000"/>
                </a:solidFill>
              </a:rPr>
              <a:t>Location aware health emergency solution for senior citizens</a:t>
            </a:r>
          </a:p>
          <a:p>
            <a:endParaRPr lang="en-US" sz="1800" dirty="0">
              <a:solidFill>
                <a:srgbClr val="0000FF"/>
              </a:solidFill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32591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Fall 2017- Spring 2018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ASSIST (Assistive Sensor Solution for Independent and Safe Travel, by Vishnu Nair and Manjekar Budhai) was in the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hlinkClick r:id="rId3"/>
              </a:rPr>
              <a:t>Spectrum Local News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(Manjekar talking at the meeting while Vishnu testing in the field) 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FF0000"/>
                </a:solidFill>
              </a:rPr>
              <a:t>a CSUN Assistive Technology Journal Paper and a ACVR Conference Paper</a:t>
            </a:r>
            <a:r>
              <a:rPr lang="en-US" sz="2000" dirty="0"/>
              <a:t>)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AVR4ASD (Augmented and Virtual Reality for Individuals with Autism Spectrum Disorder, by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Xinyu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Xiong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Rafael Li Chen and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Yuxuan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Huang) won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hlinkClick r:id="rId4"/>
              </a:rPr>
              <a:t>Second Place Prize of the CREATE Competition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(in the picture: Rafael,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Xinyu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and Prof. Zhigang Zhu).</a:t>
            </a: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This is a partnership with Ms. Celina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Canvalluzzi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Director of Day Services at Goodwill Industries of Greater New York and Northern New Jersey.  More details please see a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hlinkClick r:id="rId5"/>
              </a:rPr>
              <a:t>news release at CCNY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endParaRPr lang="en-US" sz="1800" dirty="0">
              <a:solidFill>
                <a:srgbClr val="0000FF"/>
              </a:solidFill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4808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E1E17-9FC0-0A40-9122-29204CAC6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BEF45-8FF1-4C4F-8025-6414F616D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2011 to 2023</a:t>
            </a:r>
          </a:p>
        </p:txBody>
      </p:sp>
    </p:spTree>
    <p:extLst>
      <p:ext uri="{BB962C8B-B14F-4D97-AF65-F5344CB8AC3E}">
        <p14:creationId xmlns:p14="http://schemas.microsoft.com/office/powerpoint/2010/main" val="523792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Capstone 2018-2019 </a:t>
            </a:r>
            <a:r>
              <a:rPr lang="en-US" sz="2000" dirty="0">
                <a:solidFill>
                  <a:srgbClr val="C00000"/>
                </a:solidFill>
              </a:rPr>
              <a:t>(all teams except 9 &amp;10 were in the CREATE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3AF54-5B0E-A846-B8E3-2F0051351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623764"/>
              </p:ext>
            </p:extLst>
          </p:nvPr>
        </p:nvGraphicFramePr>
        <p:xfrm>
          <a:off x="304800" y="1219200"/>
          <a:ext cx="116586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5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0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57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</a:rPr>
                        <a:t>Team</a:t>
                      </a:r>
                      <a:r>
                        <a:rPr lang="en-US" sz="1600" baseline="0" dirty="0">
                          <a:solidFill>
                            <a:srgbClr val="0000FF"/>
                          </a:solidFill>
                        </a:rPr>
                        <a:t>s</a:t>
                      </a:r>
                      <a:endParaRPr lang="en-US" sz="16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</a:rPr>
                        <a:t>Team</a:t>
                      </a:r>
                      <a:r>
                        <a:rPr lang="en-US" sz="1600" baseline="0" dirty="0">
                          <a:solidFill>
                            <a:srgbClr val="0000FF"/>
                          </a:solidFill>
                        </a:rPr>
                        <a:t> Members</a:t>
                      </a:r>
                      <a:endParaRPr lang="en-US" sz="16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</a:rPr>
                        <a:t>Reporting Check</a:t>
                      </a:r>
                      <a:r>
                        <a:rPr lang="en-US" sz="1600" baseline="0" dirty="0">
                          <a:solidFill>
                            <a:srgbClr val="0000FF"/>
                          </a:solidFill>
                        </a:rPr>
                        <a:t> Contacts</a:t>
                      </a:r>
                      <a:endParaRPr lang="en-US" sz="16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Indoor.Framework</a:t>
                      </a:r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Jane Chen, 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Joseph S.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Yaocheng</a:t>
                      </a:r>
                      <a:r>
                        <a:rPr lang="en-US" sz="1600" dirty="0"/>
                        <a:t> Wu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ARKit </a:t>
                      </a:r>
                      <a:r>
                        <a:rPr lang="en-US" sz="1600" dirty="0" err="1"/>
                        <a:t>Nav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Ben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Lin, </a:t>
                      </a:r>
                      <a:r>
                        <a:rPr lang="en-US" sz="1600" baseline="0" dirty="0" err="1">
                          <a:solidFill>
                            <a:schemeClr val="tx1"/>
                          </a:solidFill>
                        </a:rPr>
                        <a:t>Jinyun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L.,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Yaohua</a:t>
                      </a:r>
                      <a:r>
                        <a:rPr lang="en-US" sz="1600" dirty="0"/>
                        <a:t> Chang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HololensWires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James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W., Sebastian P.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Francisco, </a:t>
                      </a:r>
                      <a:r>
                        <a:rPr lang="en-US" sz="1600" baseline="0" dirty="0"/>
                        <a:t>Hao Tang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ARCore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Nav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Jin Zhang, Hanna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N.,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/>
                        <a:t>Yaocheng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VR-</a:t>
                      </a:r>
                      <a:r>
                        <a:rPr lang="en-US" sz="1600" dirty="0"/>
                        <a:t>Interview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Vincent Yu, Jamie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Fung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Kartik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Pre-Journey</a:t>
                      </a:r>
                      <a:r>
                        <a:rPr lang="en-US" sz="1600" baseline="0" dirty="0"/>
                        <a:t>-VR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David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Cao, </a:t>
                      </a:r>
                      <a:r>
                        <a:rPr lang="en-US" sz="1600" baseline="0" dirty="0" err="1">
                          <a:solidFill>
                            <a:schemeClr val="tx1"/>
                          </a:solidFill>
                        </a:rPr>
                        <a:t>Hanyu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Huang,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MD, Hao Tang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Gesture</a:t>
                      </a:r>
                      <a:r>
                        <a:rPr lang="en-US" sz="1600" baseline="0" dirty="0"/>
                        <a:t> in VR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Dixon Lu,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Haresh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 S.,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Areesha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 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Francisco, Hao Tang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VirtualMTA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Lianming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 Wu,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Hongze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 Wu,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Maui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O3 Joy Music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William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G.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Chris Huang,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aseline="0" dirty="0" err="1">
                          <a:solidFill>
                            <a:schemeClr val="tx1"/>
                          </a:solidFill>
                        </a:rPr>
                        <a:t>Weimin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G.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Jizhong</a:t>
                      </a:r>
                      <a:r>
                        <a:rPr lang="en-US" sz="1600" baseline="0" dirty="0"/>
                        <a:t> Xiao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Nuravine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Sam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Mundle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Hugo M.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Alex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EEGStressMeter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Pooneet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T.,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Angelique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C.,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Arslan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S.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Hanssel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Smart Cane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Arjun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 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Jizhong</a:t>
                      </a:r>
                      <a:r>
                        <a:rPr lang="en-US" sz="1600" baseline="0" dirty="0"/>
                        <a:t> Xiao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7550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Capstone 2019-2020 : BEAT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6304496"/>
              </p:ext>
            </p:extLst>
          </p:nvPr>
        </p:nvGraphicFramePr>
        <p:xfrm>
          <a:off x="304800" y="1371600"/>
          <a:ext cx="11582399" cy="4136815"/>
        </p:xfrm>
        <a:graphic>
          <a:graphicData uri="http://schemas.openxmlformats.org/drawingml/2006/table">
            <a:tbl>
              <a:tblPr/>
              <a:tblGrid>
                <a:gridCol w="708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5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4067"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en-US" sz="1600" b="1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Arial"/>
                        </a:rPr>
                        <a:t>Team 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en-US" sz="1600" b="1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Arial"/>
                        </a:rPr>
                        <a:t>Team Member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 </a:t>
                      </a:r>
                      <a:r>
                        <a:rPr lang="en-US" sz="1600" b="1" i="0" u="none" strike="noStrike" dirty="0">
                          <a:solidFill>
                            <a:srgbClr val="800000"/>
                          </a:solidFill>
                          <a:effectLst/>
                          <a:latin typeface="Arial"/>
                        </a:rPr>
                        <a:t>Undaunted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: VR for ASD individuals to learn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social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norms</a:t>
                      </a:r>
                      <a:r>
                        <a:rPr lang="en-US" sz="1600" b="0" i="0" u="none" strike="noStrike" baseline="0" dirty="0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 (CREATE)</a:t>
                      </a:r>
                      <a:endParaRPr lang="en-US" sz="1600" b="0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Abigal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B. Carlos S.,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Raymund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R.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2 .</a:t>
                      </a:r>
                      <a:r>
                        <a:rPr lang="en-US" sz="1600" b="1" i="0" u="none" strike="noStrike" dirty="0">
                          <a:solidFill>
                            <a:srgbClr val="800000"/>
                          </a:solidFill>
                          <a:effectLst/>
                          <a:latin typeface="Arial"/>
                        </a:rPr>
                        <a:t>ParaShop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: Assistive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people with ASD in shopping 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0" i="0" u="none" strike="noStrike" baseline="0" dirty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(MIT UTRC//CSUN)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Nan C., Mengting X., Yuemin T.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 </a:t>
                      </a:r>
                      <a:r>
                        <a:rPr lang="en-US" sz="1600" b="1" i="0" u="none" strike="noStrike" dirty="0" err="1">
                          <a:solidFill>
                            <a:srgbClr val="800000"/>
                          </a:solidFill>
                          <a:effectLst/>
                          <a:latin typeface="Arial"/>
                        </a:rPr>
                        <a:t>Share&amp;Care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: Senior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friendly app for fighting loneness </a:t>
                      </a:r>
                      <a:r>
                        <a:rPr lang="en-US" sz="1600" b="0" i="0" u="none" strike="noStrike" baseline="0" dirty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(MIT UTRC//CSUN)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Jin C., Xiaohong Z., Yuting Y.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hr-H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 </a:t>
                      </a:r>
                      <a:r>
                        <a:rPr lang="hr-HR" sz="1600" b="1" i="0" u="none" strike="noStrike" dirty="0">
                          <a:solidFill>
                            <a:srgbClr val="800000"/>
                          </a:solidFill>
                          <a:effectLst/>
                          <a:latin typeface="Arial"/>
                        </a:rPr>
                        <a:t>VPP</a:t>
                      </a:r>
                      <a:r>
                        <a:rPr lang="hr-H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: Voice</a:t>
                      </a:r>
                      <a:r>
                        <a:rPr lang="hr-HR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Powered Player for people with mobility disability </a:t>
                      </a:r>
                      <a:r>
                        <a:rPr lang="en-US" sz="1600" b="0" i="0" u="none" strike="noStrike" baseline="0" dirty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(Zahn)</a:t>
                      </a:r>
                      <a:endParaRPr lang="hr-H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Shi-Bin H., Hongzhi P., Xin Z.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5. </a:t>
                      </a:r>
                      <a:r>
                        <a:rPr lang="en-US" sz="1600" b="1" i="0" u="none" strike="noStrike" dirty="0" err="1">
                          <a:solidFill>
                            <a:srgbClr val="800000"/>
                          </a:solidFill>
                          <a:effectLst/>
                          <a:latin typeface="Arial"/>
                        </a:rPr>
                        <a:t>Worktual</a:t>
                      </a:r>
                      <a:r>
                        <a:rPr lang="en-US" sz="1600" b="1" i="0" u="none" strike="noStrike" dirty="0">
                          <a:solidFill>
                            <a:srgbClr val="800000"/>
                          </a:solidFill>
                          <a:effectLst/>
                          <a:latin typeface="Arial"/>
                        </a:rPr>
                        <a:t> Reality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:  Overcoming social difficulties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in conversation </a:t>
                      </a:r>
                      <a:r>
                        <a:rPr lang="en-US" sz="1600" b="0" i="0" u="none" strike="noStrike" baseline="0" dirty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(CREATE)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Oscar C., David H., Michael T., Dzhonibek P.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6. </a:t>
                      </a:r>
                      <a:r>
                        <a:rPr lang="it-IT" sz="1600" b="1" i="0" u="none" strike="noStrike" dirty="0" err="1">
                          <a:solidFill>
                            <a:srgbClr val="800000"/>
                          </a:solidFill>
                          <a:effectLst/>
                          <a:latin typeface="Arial"/>
                        </a:rPr>
                        <a:t>Bera</a:t>
                      </a:r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: A </a:t>
                      </a:r>
                      <a:r>
                        <a:rPr lang="it-IT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practical</a:t>
                      </a:r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it-IT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employment</a:t>
                      </a:r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it-IT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analyst</a:t>
                      </a:r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for </a:t>
                      </a:r>
                      <a:r>
                        <a:rPr lang="it-IT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people</a:t>
                      </a:r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with </a:t>
                      </a:r>
                      <a:r>
                        <a:rPr lang="it-IT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Autism</a:t>
                      </a:r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600" b="0" i="0" u="none" strike="noStrike" baseline="0" dirty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(CREATE) (Zahn)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Yorli C., Luis C.,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7. </a:t>
                      </a:r>
                      <a:r>
                        <a:rPr lang="en-US" sz="1600" b="1" i="0" u="none" strike="noStrike" dirty="0" err="1">
                          <a:solidFill>
                            <a:srgbClr val="800000"/>
                          </a:solidFill>
                          <a:effectLst/>
                          <a:latin typeface="Arial"/>
                        </a:rPr>
                        <a:t>GoodPlan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: Interactive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activity planning and recommendation for people with ASD </a:t>
                      </a:r>
                      <a:r>
                        <a:rPr lang="en-US" sz="1600" b="0" i="0" u="none" strike="noStrike" baseline="0" dirty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(Goodwill)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Xiaoyan Z., Songren Z., Hyo Jun M.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8. </a:t>
                      </a:r>
                      <a:r>
                        <a:rPr lang="en-US" sz="1600" b="1" i="0" u="none" strike="noStrike" dirty="0" err="1">
                          <a:solidFill>
                            <a:srgbClr val="800000"/>
                          </a:solidFill>
                          <a:effectLst/>
                          <a:latin typeface="Arial"/>
                        </a:rPr>
                        <a:t>GazeIntoView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: Training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eye contract in interviews.</a:t>
                      </a:r>
                      <a:r>
                        <a:rPr lang="en-US" sz="1600" b="0" i="0" u="none" strike="noStrike" baseline="0" dirty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 (Zahn)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Krystal L.,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Fayrouz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M., Frank O.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6C8EBB9-E29C-EF43-9687-BD5F4F9F40DF}"/>
              </a:ext>
            </a:extLst>
          </p:cNvPr>
          <p:cNvSpPr txBox="1"/>
          <p:nvPr/>
        </p:nvSpPr>
        <p:spPr>
          <a:xfrm>
            <a:off x="323089" y="5943600"/>
            <a:ext cx="115823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http://</a:t>
            </a:r>
            <a:r>
              <a:rPr lang="en-US" sz="1400" dirty="0" err="1">
                <a:solidFill>
                  <a:srgbClr val="0000FF"/>
                </a:solidFill>
              </a:rPr>
              <a:t>ccvcl.org</a:t>
            </a:r>
            <a:r>
              <a:rPr lang="en-US" sz="1400" dirty="0">
                <a:solidFill>
                  <a:srgbClr val="0000FF"/>
                </a:solidFill>
              </a:rPr>
              <a:t>/bat-branding-assistive-technologies-for-social-good/beat-2019-2020-projects-and-video/</a:t>
            </a:r>
          </a:p>
        </p:txBody>
      </p:sp>
    </p:spTree>
    <p:extLst>
      <p:ext uri="{BB962C8B-B14F-4D97-AF65-F5344CB8AC3E}">
        <p14:creationId xmlns:p14="http://schemas.microsoft.com/office/powerpoint/2010/main" val="2853882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Capstone 2020-2021: BEAT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9549016"/>
              </p:ext>
            </p:extLst>
          </p:nvPr>
        </p:nvGraphicFramePr>
        <p:xfrm>
          <a:off x="304800" y="1371600"/>
          <a:ext cx="11582399" cy="3706709"/>
        </p:xfrm>
        <a:graphic>
          <a:graphicData uri="http://schemas.openxmlformats.org/drawingml/2006/table">
            <a:tbl>
              <a:tblPr/>
              <a:tblGrid>
                <a:gridCol w="680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17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4067"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en-US" sz="1600" b="1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Arial"/>
                        </a:rPr>
                        <a:t>Team 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en-US" sz="1600" b="1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Arial"/>
                        </a:rPr>
                        <a:t>Team Member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 </a:t>
                      </a:r>
                      <a:r>
                        <a:rPr lang="en-US" sz="1600" b="1" i="0" u="none" strike="noStrike" dirty="0">
                          <a:solidFill>
                            <a:srgbClr val="800000"/>
                          </a:solidFill>
                          <a:effectLst/>
                          <a:latin typeface="Arial"/>
                        </a:rPr>
                        <a:t>The Companion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: A mobile app for people with OCD</a:t>
                      </a:r>
                      <a:endParaRPr lang="en-US" sz="1600" b="0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Farshed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A.,  Raihan A., Rashidul S.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2 .</a:t>
                      </a:r>
                      <a:r>
                        <a:rPr lang="en-US" sz="1600" b="1" i="0" u="none" strike="noStrike" dirty="0" err="1">
                          <a:solidFill>
                            <a:srgbClr val="800000"/>
                          </a:solidFill>
                          <a:effectLst/>
                          <a:latin typeface="Arial"/>
                        </a:rPr>
                        <a:t>UBraille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: A mobile app to learn Braille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Hyunmin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C., Edgar P.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 </a:t>
                      </a:r>
                      <a:r>
                        <a:rPr lang="en-US" sz="1600" b="1" i="0" u="none" strike="noStrike" dirty="0">
                          <a:solidFill>
                            <a:srgbClr val="800000"/>
                          </a:solidFill>
                          <a:effectLst/>
                          <a:latin typeface="Arial"/>
                        </a:rPr>
                        <a:t>Cherished Memory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: A mobile app for patients with Alzheimer’s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Florence F.,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Hanssel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H., Chris P.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hr-H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 </a:t>
                      </a:r>
                      <a:r>
                        <a:rPr lang="hr-HR" sz="1600" b="1" i="0" u="none" strike="noStrike" dirty="0" err="1">
                          <a:solidFill>
                            <a:srgbClr val="800000"/>
                          </a:solidFill>
                          <a:effectLst/>
                          <a:latin typeface="Arial"/>
                        </a:rPr>
                        <a:t>Colorful</a:t>
                      </a:r>
                      <a:r>
                        <a:rPr lang="hr-HR" sz="1600" b="1" i="0" u="none" strike="noStrike" dirty="0">
                          <a:solidFill>
                            <a:srgbClr val="800000"/>
                          </a:solidFill>
                          <a:effectLst/>
                          <a:latin typeface="Arial"/>
                        </a:rPr>
                        <a:t> World</a:t>
                      </a:r>
                      <a:r>
                        <a:rPr lang="hr-H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: </a:t>
                      </a:r>
                      <a:r>
                        <a:rPr lang="hr-H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Helping</a:t>
                      </a:r>
                      <a:r>
                        <a:rPr lang="hr-H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hr-H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color</a:t>
                      </a:r>
                      <a:r>
                        <a:rPr lang="hr-H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hr-H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blind</a:t>
                      </a:r>
                      <a:r>
                        <a:rPr lang="hr-H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hr-H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persons</a:t>
                      </a:r>
                      <a:r>
                        <a:rPr lang="hr-H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hr-H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with</a:t>
                      </a:r>
                      <a:r>
                        <a:rPr lang="hr-H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colors </a:t>
                      </a:r>
                      <a:r>
                        <a:rPr lang="hr-H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and</a:t>
                      </a:r>
                      <a:r>
                        <a:rPr lang="hr-H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hr-H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objects</a:t>
                      </a:r>
                      <a:endParaRPr lang="hr-H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Ibrahim H., Mena M., Eric N.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5. </a:t>
                      </a:r>
                      <a:r>
                        <a:rPr lang="en-US" sz="1600" b="1" i="0" u="none" strike="noStrike" dirty="0">
                          <a:solidFill>
                            <a:srgbClr val="800000"/>
                          </a:solidFill>
                          <a:effectLst/>
                          <a:latin typeface="Arial"/>
                        </a:rPr>
                        <a:t>DTD Hero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:  Mobile app for 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DTD navigation</a:t>
                      </a:r>
                      <a:r>
                        <a:rPr lang="en-US" sz="16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600" b="0" i="0" u="none" strike="noStrike" baseline="0" dirty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(Zahn </a:t>
                      </a:r>
                      <a:r>
                        <a:rPr lang="en-US" sz="1600" b="0" i="0" u="none" strike="noStrike" baseline="0" dirty="0" err="1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Bux</a:t>
                      </a:r>
                      <a:r>
                        <a:rPr lang="en-US" sz="1600" b="0" i="0" u="none" strike="noStrike" baseline="0" dirty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 Award)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Mahin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K., Wei-Cheng L.,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Sumaiya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M., Risa M.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6. </a:t>
                      </a:r>
                      <a:r>
                        <a:rPr lang="it-IT" sz="1600" b="1" i="0" u="none" strike="noStrike" dirty="0">
                          <a:solidFill>
                            <a:srgbClr val="800000"/>
                          </a:solidFill>
                          <a:effectLst/>
                          <a:latin typeface="Arial"/>
                        </a:rPr>
                        <a:t>PALM</a:t>
                      </a:r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: An </a:t>
                      </a:r>
                      <a:r>
                        <a:rPr lang="it-IT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app</a:t>
                      </a:r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for </a:t>
                      </a:r>
                      <a:r>
                        <a:rPr lang="it-IT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chidren</a:t>
                      </a:r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with Down </a:t>
                      </a:r>
                      <a:r>
                        <a:rPr lang="it-IT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Syndrome</a:t>
                      </a:r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600" b="0" i="0" u="none" strike="noStrike" baseline="0" dirty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(Personal Gift from Dr. Xiaoyan Li at Princeton)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Zakia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M.,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Fardin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S., Kamil S.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7. </a:t>
                      </a:r>
                      <a:r>
                        <a:rPr lang="en-US" sz="1600" b="1" i="0" u="none" strike="noStrike" dirty="0">
                          <a:solidFill>
                            <a:srgbClr val="800000"/>
                          </a:solidFill>
                          <a:effectLst/>
                          <a:latin typeface="Arial"/>
                        </a:rPr>
                        <a:t>Remember Me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: An app for people with memory loss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Ahmdullah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.,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Ekramul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8. </a:t>
                      </a:r>
                      <a:r>
                        <a:rPr lang="en-US" sz="1600" b="1" i="0" u="none" strike="noStrike" dirty="0" err="1">
                          <a:solidFill>
                            <a:srgbClr val="800000"/>
                          </a:solidFill>
                          <a:effectLst/>
                          <a:latin typeface="Arial"/>
                        </a:rPr>
                        <a:t>AlgoRhythm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: An app to learn algorithms by ASD persons</a:t>
                      </a:r>
                      <a:r>
                        <a:rPr lang="en-US" sz="1600" b="0" i="0" u="none" strike="noStrike" baseline="0" dirty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 (</a:t>
                      </a:r>
                      <a:r>
                        <a:rPr lang="en-US" sz="1600" b="0" i="0" u="none" strike="noStrike" baseline="0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Zahn Tech 1</a:t>
                      </a:r>
                      <a:r>
                        <a:rPr lang="en-US" sz="1600" b="0" i="0" u="none" strike="noStrike" baseline="30000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st</a:t>
                      </a:r>
                      <a:r>
                        <a:rPr lang="en-US" sz="1600" b="0" i="0" u="none" strike="noStrike" baseline="0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 Prize</a:t>
                      </a:r>
                      <a:r>
                        <a:rPr lang="en-US" sz="1600" b="0" i="0" u="none" strike="noStrike" baseline="0" dirty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Bryan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R, 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Shahzeb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R.,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YanWing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T.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B787BDC-E141-034E-ACB8-E434454FA3CC}"/>
              </a:ext>
            </a:extLst>
          </p:cNvPr>
          <p:cNvSpPr txBox="1"/>
          <p:nvPr/>
        </p:nvSpPr>
        <p:spPr>
          <a:xfrm>
            <a:off x="301752" y="5486400"/>
            <a:ext cx="115823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http://</a:t>
            </a:r>
            <a:r>
              <a:rPr lang="en-US" sz="1400" dirty="0" err="1">
                <a:solidFill>
                  <a:srgbClr val="0000FF"/>
                </a:solidFill>
              </a:rPr>
              <a:t>ccvcl.org</a:t>
            </a:r>
            <a:r>
              <a:rPr lang="en-US" sz="1400" dirty="0">
                <a:solidFill>
                  <a:srgbClr val="0000FF"/>
                </a:solidFill>
              </a:rPr>
              <a:t>/professor-</a:t>
            </a:r>
            <a:r>
              <a:rPr lang="en-US" sz="1400" dirty="0" err="1">
                <a:solidFill>
                  <a:srgbClr val="0000FF"/>
                </a:solidFill>
              </a:rPr>
              <a:t>zhigang</a:t>
            </a:r>
            <a:r>
              <a:rPr lang="en-US" sz="1400" dirty="0">
                <a:solidFill>
                  <a:srgbClr val="0000FF"/>
                </a:solidFill>
              </a:rPr>
              <a:t>-</a:t>
            </a:r>
            <a:r>
              <a:rPr lang="en-US" sz="1400" dirty="0" err="1">
                <a:solidFill>
                  <a:srgbClr val="0000FF"/>
                </a:solidFill>
              </a:rPr>
              <a:t>zhu</a:t>
            </a:r>
            <a:r>
              <a:rPr lang="en-US" sz="1400" dirty="0">
                <a:solidFill>
                  <a:srgbClr val="0000FF"/>
                </a:solidFill>
              </a:rPr>
              <a:t>/csc-59866-7-capstone-i-ii-fall-2020-spring-2021/ccny-beat-2020-2021-projects-and-video/</a:t>
            </a:r>
          </a:p>
        </p:txBody>
      </p:sp>
    </p:spTree>
    <p:extLst>
      <p:ext uri="{BB962C8B-B14F-4D97-AF65-F5344CB8AC3E}">
        <p14:creationId xmlns:p14="http://schemas.microsoft.com/office/powerpoint/2010/main" val="18947016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Capstone 2021-2022: BEAT+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8463292"/>
              </p:ext>
            </p:extLst>
          </p:nvPr>
        </p:nvGraphicFramePr>
        <p:xfrm>
          <a:off x="304800" y="1371600"/>
          <a:ext cx="11582399" cy="4070776"/>
        </p:xfrm>
        <a:graphic>
          <a:graphicData uri="http://schemas.openxmlformats.org/drawingml/2006/table">
            <a:tbl>
              <a:tblPr/>
              <a:tblGrid>
                <a:gridCol w="708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5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4067"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en-US" sz="1600" b="1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Arial"/>
                        </a:rPr>
                        <a:t>Team 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en-US" sz="1600" b="1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Arial"/>
                        </a:rPr>
                        <a:t>Team Member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1. </a:t>
                      </a:r>
                      <a:r>
                        <a:rPr lang="en-US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/>
                        </a:rPr>
                        <a:t>Outreach3D</a:t>
                      </a: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. A feedback-based web app for urban design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Siddharth R., </a:t>
                      </a:r>
                      <a:r>
                        <a:rPr lang="en-US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kash</a:t>
                      </a: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A., Jennifer C.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2. </a:t>
                      </a:r>
                      <a:r>
                        <a:rPr lang="en-US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/>
                        </a:rPr>
                        <a:t>Schedule and Structure</a:t>
                      </a: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. A smart app for ASD </a:t>
                      </a:r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(</a:t>
                      </a:r>
                      <a:r>
                        <a:rPr lang="en-US" sz="1600" b="1" i="0" u="none" strike="noStrike" dirty="0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CREATE 3</a:t>
                      </a:r>
                      <a:r>
                        <a:rPr lang="en-US" sz="1600" b="1" i="0" u="none" strike="noStrike" baseline="30000" dirty="0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rd</a:t>
                      </a:r>
                      <a:r>
                        <a:rPr lang="en-US" sz="1600" b="1" i="0" u="none" strike="noStrike" dirty="0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 Prize</a:t>
                      </a:r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A., Bethanie C., Kelly D.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3. </a:t>
                      </a:r>
                      <a:r>
                        <a:rPr lang="en-US" sz="1600" b="1" i="0" u="none" strike="noStrike" dirty="0" err="1">
                          <a:solidFill>
                            <a:srgbClr val="C00000"/>
                          </a:solidFill>
                          <a:effectLst/>
                          <a:latin typeface="Arial"/>
                        </a:rPr>
                        <a:t>MEDTalk</a:t>
                      </a: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. A picture-based app for hospital </a:t>
                      </a:r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(Zahn </a:t>
                      </a:r>
                      <a:r>
                        <a:rPr lang="en-US" sz="160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Women+Tech</a:t>
                      </a:r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 Finalist)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Progga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C.,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Faez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F., Md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Sakil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K.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hr-H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4. </a:t>
                      </a:r>
                      <a:r>
                        <a:rPr lang="hr-HR" sz="1600" b="1" i="0" u="none" strike="noStrike" dirty="0" err="1">
                          <a:solidFill>
                            <a:srgbClr val="C00000"/>
                          </a:solidFill>
                          <a:effectLst/>
                          <a:latin typeface="Arial"/>
                        </a:rPr>
                        <a:t>Autism</a:t>
                      </a:r>
                      <a:r>
                        <a:rPr lang="hr-H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/>
                        </a:rPr>
                        <a:t> Bridge</a:t>
                      </a:r>
                      <a:r>
                        <a:rPr lang="hr-H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. A network </a:t>
                      </a:r>
                      <a:r>
                        <a:rPr lang="hr-HR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app</a:t>
                      </a:r>
                      <a:r>
                        <a:rPr lang="hr-H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 for </a:t>
                      </a:r>
                      <a:r>
                        <a:rPr lang="hr-HR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job</a:t>
                      </a:r>
                      <a:r>
                        <a:rPr lang="hr-H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hr-HR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seekers</a:t>
                      </a:r>
                      <a:r>
                        <a:rPr lang="hr-H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hr-HR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with</a:t>
                      </a:r>
                      <a:r>
                        <a:rPr lang="hr-H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 ASD </a:t>
                      </a:r>
                      <a:r>
                        <a:rPr lang="hr-HR" sz="1600" b="1" i="0" u="none" strike="noStrike" dirty="0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(</a:t>
                      </a:r>
                      <a:r>
                        <a:rPr lang="hr-HR" sz="1600" b="1" i="0" u="none" strike="noStrike" dirty="0" err="1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Zahn</a:t>
                      </a:r>
                      <a:r>
                        <a:rPr lang="hr-HR" sz="1600" b="1" i="0" u="none" strike="noStrike" dirty="0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 1st </a:t>
                      </a:r>
                      <a:r>
                        <a:rPr lang="hr-HR" sz="1600" b="1" i="0" u="none" strike="noStrike" dirty="0" err="1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Prize</a:t>
                      </a:r>
                      <a:r>
                        <a:rPr lang="hr-HR" sz="1600" b="1" i="0" u="none" strike="noStrike" dirty="0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, </a:t>
                      </a:r>
                      <a:r>
                        <a:rPr lang="hr-HR" sz="160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Bux</a:t>
                      </a:r>
                      <a:r>
                        <a:rPr lang="hr-HR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hr-HR" sz="160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Prize</a:t>
                      </a:r>
                      <a:r>
                        <a:rPr lang="hr-HR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hr-HR" sz="160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and</a:t>
                      </a:r>
                      <a:r>
                        <a:rPr lang="hr-HR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hr-HR" sz="160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Audience</a:t>
                      </a:r>
                      <a:r>
                        <a:rPr lang="hr-HR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hr-HR" sz="160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Choice</a:t>
                      </a:r>
                      <a:r>
                        <a:rPr lang="hr-HR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hr-HR" sz="160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Award</a:t>
                      </a:r>
                      <a:r>
                        <a:rPr lang="hr-HR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; CREATE Grant</a:t>
                      </a:r>
                      <a:r>
                        <a:rPr lang="hr-HR" sz="1600" b="1" i="0" u="none" strike="noStrike" dirty="0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Ai Hua L., Billy D., </a:t>
                      </a:r>
                      <a:r>
                        <a:rPr lang="en-US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Ziyi</a:t>
                      </a: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 H.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5. </a:t>
                      </a:r>
                      <a:r>
                        <a:rPr lang="en-US" sz="1600" b="1" i="0" u="none" strike="noStrike" dirty="0" err="1">
                          <a:solidFill>
                            <a:srgbClr val="C00000"/>
                          </a:solidFill>
                          <a:effectLst/>
                          <a:latin typeface="Arial"/>
                        </a:rPr>
                        <a:t>VoiceParadise</a:t>
                      </a: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. Social media via voice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Kczynzky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D. M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Moshahid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 K. Farah S. 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it-IT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6. </a:t>
                      </a:r>
                      <a:r>
                        <a:rPr lang="it-IT" sz="1600" b="1" i="0" u="none" strike="noStrike" dirty="0" err="1">
                          <a:solidFill>
                            <a:srgbClr val="C00000"/>
                          </a:solidFill>
                          <a:effectLst/>
                          <a:latin typeface="Arial"/>
                        </a:rPr>
                        <a:t>Rx</a:t>
                      </a:r>
                      <a:r>
                        <a:rPr lang="it-IT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it-IT" sz="1600" b="1" i="0" u="none" strike="noStrike" dirty="0" err="1">
                          <a:solidFill>
                            <a:srgbClr val="C00000"/>
                          </a:solidFill>
                          <a:effectLst/>
                          <a:latin typeface="Arial"/>
                        </a:rPr>
                        <a:t>Reminder</a:t>
                      </a:r>
                      <a:r>
                        <a:rPr lang="it-IT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. An </a:t>
                      </a:r>
                      <a:r>
                        <a:rPr lang="it-IT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app</a:t>
                      </a:r>
                      <a:r>
                        <a:rPr lang="it-IT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 for senior </a:t>
                      </a:r>
                      <a:r>
                        <a:rPr lang="it-IT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citizens</a:t>
                      </a:r>
                      <a:r>
                        <a:rPr lang="it-IT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(Zahn </a:t>
                      </a:r>
                      <a:r>
                        <a:rPr lang="en-US" sz="160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Women+Tech</a:t>
                      </a:r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 Finalist &amp; </a:t>
                      </a:r>
                      <a:r>
                        <a:rPr lang="en-US" sz="160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Bux</a:t>
                      </a:r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 Prize)</a:t>
                      </a:r>
                      <a:r>
                        <a:rPr lang="it-IT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Nour E.,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Nayma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L.,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Sanjida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N.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7. </a:t>
                      </a:r>
                      <a:r>
                        <a:rPr lang="en-US" sz="1600" b="1" i="0" u="none" strike="noStrike" dirty="0" err="1">
                          <a:solidFill>
                            <a:srgbClr val="C00000"/>
                          </a:solidFill>
                          <a:effectLst/>
                          <a:latin typeface="Arial"/>
                        </a:rPr>
                        <a:t>Altri</a:t>
                      </a: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. An app with a scheduler and an AI Bot </a:t>
                      </a:r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(CREATE Grant)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Paul A F.,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Valeryia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P., Anthony Y.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8. </a:t>
                      </a:r>
                      <a:r>
                        <a:rPr lang="en-US" sz="1600" b="1" i="0" u="none" strike="noStrike" dirty="0" err="1">
                          <a:solidFill>
                            <a:srgbClr val="C00000"/>
                          </a:solidFill>
                          <a:effectLst/>
                          <a:latin typeface="Arial"/>
                        </a:rPr>
                        <a:t>NeuroGen</a:t>
                      </a: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. All-in-one for people with Alzheimer’s 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Mohfujul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M.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QianXing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O.,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YiYang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0562018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9.</a:t>
                      </a:r>
                      <a:r>
                        <a:rPr lang="en-US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/>
                        </a:rPr>
                        <a:t>ASLNow</a:t>
                      </a: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. An app for </a:t>
                      </a: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hard-hearing </a:t>
                      </a:r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US" sz="1600" b="1" i="0" u="none" strike="noStrike" dirty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CREATE 3</a:t>
                      </a:r>
                      <a:r>
                        <a:rPr lang="en-US" sz="1600" b="1" i="0" u="none" strike="noStrike" baseline="30000" dirty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rd</a:t>
                      </a:r>
                      <a:r>
                        <a:rPr lang="en-US" sz="1600" b="1" i="0" u="none" strike="noStrike" dirty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 Prize</a:t>
                      </a:r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en-US" sz="1600" b="0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Aliaa A., Randy C., Luigi O.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939BFF8-5BC9-E241-BCAD-5CFF6EBBF754}"/>
              </a:ext>
            </a:extLst>
          </p:cNvPr>
          <p:cNvSpPr txBox="1"/>
          <p:nvPr/>
        </p:nvSpPr>
        <p:spPr>
          <a:xfrm>
            <a:off x="228600" y="5943600"/>
            <a:ext cx="119633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http://</a:t>
            </a:r>
            <a:r>
              <a:rPr lang="en-US" sz="1600" dirty="0" err="1">
                <a:solidFill>
                  <a:srgbClr val="0000FF"/>
                </a:solidFill>
              </a:rPr>
              <a:t>ccvcl.org</a:t>
            </a:r>
            <a:r>
              <a:rPr lang="en-US" sz="1600" dirty="0">
                <a:solidFill>
                  <a:srgbClr val="0000FF"/>
                </a:solidFill>
              </a:rPr>
              <a:t>/professor-</a:t>
            </a:r>
            <a:r>
              <a:rPr lang="en-US" sz="1600" dirty="0" err="1">
                <a:solidFill>
                  <a:srgbClr val="0000FF"/>
                </a:solidFill>
              </a:rPr>
              <a:t>zhigang</a:t>
            </a:r>
            <a:r>
              <a:rPr lang="en-US" sz="1600" dirty="0">
                <a:solidFill>
                  <a:srgbClr val="0000FF"/>
                </a:solidFill>
              </a:rPr>
              <a:t>-</a:t>
            </a:r>
            <a:r>
              <a:rPr lang="en-US" sz="1600" dirty="0" err="1">
                <a:solidFill>
                  <a:srgbClr val="0000FF"/>
                </a:solidFill>
              </a:rPr>
              <a:t>zhu</a:t>
            </a:r>
            <a:r>
              <a:rPr lang="en-US" sz="1600" dirty="0">
                <a:solidFill>
                  <a:srgbClr val="0000FF"/>
                </a:solidFill>
              </a:rPr>
              <a:t>/csc-59866-7-capstone-i-ii-fall-2021-spring-2022/ccny-beat-2021-2022-projects-and-video/</a:t>
            </a:r>
          </a:p>
        </p:txBody>
      </p:sp>
    </p:spTree>
    <p:extLst>
      <p:ext uri="{BB962C8B-B14F-4D97-AF65-F5344CB8AC3E}">
        <p14:creationId xmlns:p14="http://schemas.microsoft.com/office/powerpoint/2010/main" val="13522476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Capstone 2022-2023: BEAT+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6843116"/>
              </p:ext>
            </p:extLst>
          </p:nvPr>
        </p:nvGraphicFramePr>
        <p:xfrm>
          <a:off x="304800" y="1371600"/>
          <a:ext cx="11582399" cy="4186133"/>
        </p:xfrm>
        <a:graphic>
          <a:graphicData uri="http://schemas.openxmlformats.org/drawingml/2006/table">
            <a:tbl>
              <a:tblPr/>
              <a:tblGrid>
                <a:gridCol w="586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4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4067"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en-US" sz="1600" b="1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Arial"/>
                        </a:rPr>
                        <a:t>Team 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</a:pPr>
                      <a:r>
                        <a:rPr lang="en-US" sz="1600" b="1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Arial"/>
                        </a:rPr>
                        <a:t>Team Member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 </a:t>
                      </a:r>
                      <a:r>
                        <a:rPr lang="en-US" sz="1600" b="0" i="0" u="none" strike="noStrike" dirty="0" err="1">
                          <a:solidFill>
                            <a:srgbClr val="C00000"/>
                          </a:solidFill>
                          <a:effectLst/>
                          <a:latin typeface="Verdana" panose="020B0604030504040204" pitchFamily="34" charset="0"/>
                        </a:rPr>
                        <a:t>BusSense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: An iOS app for BLV to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nagivate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MTA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Daniel Aguilar-Rodriguez, Joshua Burdon, Suhaima Islam, Min Zhang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2. </a:t>
                      </a:r>
                      <a:r>
                        <a:rPr lang="en-US" sz="1600" b="0" i="0" u="none" strike="noStrike" dirty="0" err="1">
                          <a:solidFill>
                            <a:srgbClr val="C00000"/>
                          </a:solidFill>
                          <a:effectLst/>
                          <a:latin typeface="Verdana" panose="020B0604030504040204" pitchFamily="34" charset="0"/>
                        </a:rPr>
                        <a:t>walkIT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: App for goal-setting for ASD </a:t>
                      </a:r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(CREATE)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Jeevan Bastola, Dawa Sherpa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3. </a:t>
                      </a:r>
                      <a:r>
                        <a:rPr lang="en-US" sz="1600" b="0" i="0" u="none" strike="noStrike" dirty="0" err="1">
                          <a:solidFill>
                            <a:srgbClr val="C00000"/>
                          </a:solidFill>
                          <a:effectLst/>
                          <a:latin typeface="Verdana" panose="020B0604030504040204" pitchFamily="34" charset="0"/>
                        </a:rPr>
                        <a:t>SafeMap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: An app to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help ASD users tackle travel challenges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Ashley Diaz, Rishika Lama Tamang, Ruhi Rownak, Solomon Zhang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4. </a:t>
                      </a:r>
                      <a:r>
                        <a:rPr lang="en-US" sz="1600" b="0" i="0" u="none" strike="noStrike" dirty="0" err="1">
                          <a:solidFill>
                            <a:srgbClr val="C00000"/>
                          </a:solidFill>
                          <a:effectLst/>
                          <a:latin typeface="Verdana" panose="020B0604030504040204" pitchFamily="34" charset="0"/>
                        </a:rPr>
                        <a:t>SiGHT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: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Optimal path to walk for BVI </a:t>
                      </a:r>
                      <a:r>
                        <a:rPr lang="en-US" sz="1800" b="0" i="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(CREATE)</a:t>
                      </a:r>
                      <a:endParaRPr lang="en-US" sz="1600" b="0" i="0" u="none" strike="noStrike" dirty="0">
                        <a:solidFill>
                          <a:srgbClr val="0000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Justin Jacob, Jed Rendo Magracia, Raynel Sanchez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5. </a:t>
                      </a:r>
                      <a:r>
                        <a:rPr lang="en-US" sz="1600" b="0" i="0" u="none" strike="noStrike" dirty="0" err="1">
                          <a:solidFill>
                            <a:srgbClr val="C00000"/>
                          </a:solidFill>
                          <a:effectLst/>
                          <a:latin typeface="Verdana" panose="020B0604030504040204" pitchFamily="34" charset="0"/>
                        </a:rPr>
                        <a:t>Nusketch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: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An image tracer app for ASD </a:t>
                      </a:r>
                      <a:r>
                        <a:rPr lang="en-US" sz="1800" b="0" i="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(CREATE)</a:t>
                      </a:r>
                      <a:endParaRPr lang="en-US" sz="1600" b="0" i="0" u="none" strike="noStrike" dirty="0">
                        <a:solidFill>
                          <a:srgbClr val="0000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Hussam Marzooq, Willie Shi, Jessie Su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6. </a:t>
                      </a:r>
                      <a:r>
                        <a:rPr lang="en-US" sz="1600" b="0" i="0" u="none" strike="noStrike" dirty="0">
                          <a:solidFill>
                            <a:srgbClr val="C00000"/>
                          </a:solidFill>
                          <a:effectLst/>
                          <a:latin typeface="Verdana" panose="020B0604030504040204" pitchFamily="34" charset="0"/>
                        </a:rPr>
                        <a:t>Delicious Donations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: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food donation system app in which restaurants can find suitable charities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Samia Omar(CpE), Ishmael Quansah(CpE), John Yauri(CpE)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7. </a:t>
                      </a:r>
                      <a:r>
                        <a:rPr lang="en-US" sz="1600" b="0" i="0" u="none" strike="noStrike" dirty="0">
                          <a:solidFill>
                            <a:srgbClr val="C00000"/>
                          </a:solidFill>
                          <a:effectLst/>
                          <a:latin typeface="Verdana" panose="020B0604030504040204" pitchFamily="34" charset="0"/>
                        </a:rPr>
                        <a:t>MAC-U-Vision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: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 for progressive training for AMD patients </a:t>
                      </a:r>
                      <a:r>
                        <a:rPr lang="en-US" sz="1800" b="0" i="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(an UTRC paper)</a:t>
                      </a:r>
                      <a:endParaRPr lang="en-US" sz="1600" b="0" i="0" u="none" strike="noStrike" dirty="0">
                        <a:solidFill>
                          <a:srgbClr val="0000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Max Sehaumpai, Alan Tepoxtecatl, Crystal Yang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8. </a:t>
                      </a:r>
                      <a:r>
                        <a:rPr lang="en-US" sz="1600" b="0" i="0" u="none" strike="noStrike" dirty="0" err="1">
                          <a:solidFill>
                            <a:srgbClr val="C00000"/>
                          </a:solidFill>
                          <a:effectLst/>
                          <a:latin typeface="Verdana" panose="020B0604030504040204" pitchFamily="34" charset="0"/>
                        </a:rPr>
                        <a:t>Productify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: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note taking and time management app</a:t>
                      </a:r>
                      <a:r>
                        <a:rPr lang="en-US" sz="1800" b="0" i="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(CREATE) (</a:t>
                      </a:r>
                      <a:r>
                        <a:rPr lang="en-US" sz="18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800" b="0" i="0" kern="1200" baseline="300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r>
                        <a:rPr lang="en-US" sz="18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Prize in Zahn Social Good</a:t>
                      </a:r>
                      <a:r>
                        <a:rPr lang="en-US" sz="1800" b="0" i="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en-US" sz="1600" b="0" i="0" u="none" strike="noStrike" dirty="0">
                        <a:solidFill>
                          <a:srgbClr val="0000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Diego Perez, Benjamin Trinh, Andy Zhou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056201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939BFF8-5BC9-E241-BCAD-5CFF6EBBF754}"/>
              </a:ext>
            </a:extLst>
          </p:cNvPr>
          <p:cNvSpPr txBox="1"/>
          <p:nvPr/>
        </p:nvSpPr>
        <p:spPr>
          <a:xfrm>
            <a:off x="323089" y="5943600"/>
            <a:ext cx="115823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http://</a:t>
            </a:r>
            <a:r>
              <a:rPr lang="en-US" sz="1600" dirty="0" err="1">
                <a:solidFill>
                  <a:srgbClr val="0000FF"/>
                </a:solidFill>
              </a:rPr>
              <a:t>ccvcl.org</a:t>
            </a:r>
            <a:r>
              <a:rPr lang="en-US" sz="1600" dirty="0">
                <a:solidFill>
                  <a:srgbClr val="0000FF"/>
                </a:solidFill>
              </a:rPr>
              <a:t>/csc-59866-7-capstone-i-ii-fall-2022-spring-2023/ccny-beat-2022-2023-projects-and-video/</a:t>
            </a:r>
          </a:p>
        </p:txBody>
      </p:sp>
    </p:spTree>
    <p:extLst>
      <p:ext uri="{BB962C8B-B14F-4D97-AF65-F5344CB8AC3E}">
        <p14:creationId xmlns:p14="http://schemas.microsoft.com/office/powerpoint/2010/main" val="245134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800000"/>
                </a:solidFill>
              </a:rPr>
              <a:t>BEAT+: AI, AR, AT and Apps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Find topics from users’ needs</a:t>
            </a:r>
          </a:p>
          <a:p>
            <a:r>
              <a:rPr lang="en-US" sz="2800" dirty="0"/>
              <a:t>Look into the past projects for ideas</a:t>
            </a:r>
          </a:p>
          <a:p>
            <a:pPr lvl="1"/>
            <a:r>
              <a:rPr lang="en-US" dirty="0">
                <a:hlinkClick r:id="rId2"/>
              </a:rPr>
              <a:t>http://wiki.ccvcl.org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https://www.nysid.org/create/projects/</a:t>
            </a:r>
            <a:r>
              <a:rPr lang="en-US" dirty="0"/>
              <a:t>  </a:t>
            </a:r>
          </a:p>
          <a:p>
            <a:pPr lvl="2"/>
            <a:r>
              <a:rPr lang="en-US" dirty="0"/>
              <a:t>(Check out CCNY Teams)</a:t>
            </a:r>
          </a:p>
          <a:p>
            <a:r>
              <a:rPr lang="en-US" sz="2800" dirty="0"/>
              <a:t>Talk with me for project topics</a:t>
            </a:r>
          </a:p>
          <a:p>
            <a:r>
              <a:rPr lang="en-US" sz="2800" dirty="0"/>
              <a:t>Pick up projects from external experts</a:t>
            </a:r>
          </a:p>
          <a:p>
            <a:r>
              <a:rPr lang="en-US" sz="2800" dirty="0"/>
              <a:t>Align with Zahn/CREATE/ </a:t>
            </a:r>
            <a:r>
              <a:rPr lang="en-US" sz="2800" dirty="0" err="1"/>
              <a:t>VetureWell</a:t>
            </a:r>
            <a:r>
              <a:rPr lang="en-US" sz="2800" dirty="0"/>
              <a:t> competitions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0641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 List (</a:t>
            </a:r>
            <a:r>
              <a:rPr lang="en-US" dirty="0">
                <a:solidFill>
                  <a:srgbClr val="FF0000"/>
                </a:solidFill>
              </a:rPr>
              <a:t>Capstone 2023</a:t>
            </a:r>
            <a:r>
              <a:rPr lang="en-US" dirty="0"/>
              <a:t>)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Send me your </a:t>
            </a:r>
            <a:r>
              <a:rPr lang="en-US" sz="2800" b="1" dirty="0">
                <a:solidFill>
                  <a:srgbClr val="0000FF"/>
                </a:solidFill>
              </a:rPr>
              <a:t>1-page (!)</a:t>
            </a:r>
            <a:r>
              <a:rPr lang="en-US" sz="2800" b="1" dirty="0"/>
              <a:t> resume</a:t>
            </a:r>
            <a:r>
              <a:rPr lang="en-US" sz="2800" dirty="0"/>
              <a:t> (before 9/05)</a:t>
            </a:r>
          </a:p>
          <a:p>
            <a:pPr lvl="1"/>
            <a:r>
              <a:rPr lang="en-US" sz="2000" dirty="0"/>
              <a:t>Name, Email, Phone and </a:t>
            </a:r>
            <a:r>
              <a:rPr lang="en-US" sz="2000" dirty="0">
                <a:solidFill>
                  <a:srgbClr val="FF0000"/>
                </a:solidFill>
              </a:rPr>
              <a:t>Your Average GPA so far</a:t>
            </a:r>
          </a:p>
          <a:p>
            <a:pPr lvl="1"/>
            <a:r>
              <a:rPr lang="en-US" sz="2000" dirty="0"/>
              <a:t>Education (CS, CpE, and others) &amp; Work Experience</a:t>
            </a:r>
          </a:p>
          <a:p>
            <a:pPr lvl="1"/>
            <a:r>
              <a:rPr lang="en-US" sz="2000" dirty="0"/>
              <a:t>Honors/Awards and Skills</a:t>
            </a:r>
          </a:p>
          <a:p>
            <a:pPr lvl="1"/>
            <a:r>
              <a:rPr lang="en-US" sz="2000" dirty="0"/>
              <a:t>Your Favorite Courses</a:t>
            </a:r>
          </a:p>
          <a:p>
            <a:pPr lvl="1"/>
            <a:r>
              <a:rPr lang="en-US" sz="2000" dirty="0"/>
              <a:t>Your interests of Topics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(please list your top 2 tentative choices – </a:t>
            </a:r>
            <a:r>
              <a:rPr lang="en-US" sz="2000" dirty="0">
                <a:solidFill>
                  <a:srgbClr val="C00000"/>
                </a:solidFill>
              </a:rPr>
              <a:t>we will have experts coming to class on 9/11 and 9/18, and site visits on 10/02 for real-world problems</a:t>
            </a:r>
            <a:r>
              <a:rPr lang="en-US" sz="2000" dirty="0"/>
              <a:t>).</a:t>
            </a:r>
          </a:p>
          <a:p>
            <a:pPr lvl="1"/>
            <a:r>
              <a:rPr lang="en-US" sz="2000" dirty="0"/>
              <a:t>Potential teammates (up to 2 names except yourself) </a:t>
            </a:r>
          </a:p>
          <a:p>
            <a:r>
              <a:rPr lang="en-US" sz="2800" dirty="0"/>
              <a:t>Reading Assignments</a:t>
            </a:r>
          </a:p>
          <a:p>
            <a:pPr lvl="1"/>
            <a:r>
              <a:rPr lang="en-US" sz="2000" dirty="0"/>
              <a:t>Talk with people in needs</a:t>
            </a:r>
          </a:p>
          <a:p>
            <a:pPr lvl="1"/>
            <a:r>
              <a:rPr lang="en-US" sz="2000" dirty="0"/>
              <a:t>Look online for ideas</a:t>
            </a:r>
          </a:p>
          <a:p>
            <a:pPr lvl="1"/>
            <a:endParaRPr lang="en-US" sz="20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r" eaLnBrk="1" hangingPunct="1"/>
            <a:r>
              <a:rPr lang="en" sz="3200" b="1" dirty="0">
                <a:solidFill>
                  <a:srgbClr val="FFFF00"/>
                </a:solidFill>
              </a:rPr>
              <a:t>B</a:t>
            </a:r>
            <a:r>
              <a:rPr lang="en-US" sz="3200" b="1" dirty="0">
                <a:solidFill>
                  <a:srgbClr val="FFFF00"/>
                </a:solidFill>
              </a:rPr>
              <a:t>E</a:t>
            </a:r>
            <a:r>
              <a:rPr lang="en" sz="3200" b="1" dirty="0">
                <a:solidFill>
                  <a:srgbClr val="FFFF00"/>
                </a:solidFill>
              </a:rPr>
              <a:t>AT+:</a:t>
            </a:r>
            <a:r>
              <a:rPr lang="en" sz="3200" b="1" dirty="0"/>
              <a:t> </a:t>
            </a:r>
            <a:br>
              <a:rPr lang="en-US" sz="3200" b="1" dirty="0"/>
            </a:br>
            <a:r>
              <a:rPr lang="en-US" sz="2800" b="1" dirty="0"/>
              <a:t>Adding Branding and Entrepreneurship for Real-World  Applications Using Emerging Technologies: AI, AR, AT, and Apps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 eaLnBrk="1" hangingPunct="1">
              <a:spcBef>
                <a:spcPct val="0"/>
              </a:spcBef>
            </a:pPr>
            <a:endParaRPr lang="en-US" sz="1800" dirty="0">
              <a:solidFill>
                <a:srgbClr val="008000"/>
              </a:solidFill>
            </a:endParaRPr>
          </a:p>
          <a:p>
            <a:pPr algn="r" eaLnBrk="1" hangingPunct="1">
              <a:spcBef>
                <a:spcPct val="0"/>
              </a:spcBef>
            </a:pPr>
            <a:r>
              <a:rPr lang="en" sz="1800" dirty="0">
                <a:solidFill>
                  <a:srgbClr val="008000"/>
                </a:solidFill>
              </a:rPr>
              <a:t>Zhigang Zhu, Kayser Chair Professor of Computer Science, </a:t>
            </a:r>
            <a:r>
              <a:rPr lang="en-US" sz="1800" dirty="0">
                <a:solidFill>
                  <a:srgbClr val="008000"/>
                </a:solidFill>
              </a:rPr>
              <a:t>GSOE</a:t>
            </a:r>
            <a:r>
              <a:rPr lang="en" sz="1800" dirty="0">
                <a:solidFill>
                  <a:srgbClr val="008000"/>
                </a:solidFill>
              </a:rPr>
              <a:t>, CCNY</a:t>
            </a:r>
            <a:br>
              <a:rPr lang="en" sz="1800" dirty="0">
                <a:solidFill>
                  <a:srgbClr val="008000"/>
                </a:solidFill>
              </a:rPr>
            </a:br>
            <a:endParaRPr lang="en-US" sz="1800" dirty="0">
              <a:solidFill>
                <a:srgbClr val="008000"/>
              </a:solidFill>
            </a:endParaRPr>
          </a:p>
          <a:p>
            <a:pPr algn="r" eaLnBrk="1" hangingPunct="1">
              <a:spcBef>
                <a:spcPct val="0"/>
              </a:spcBef>
            </a:pPr>
            <a:r>
              <a:rPr lang="en" sz="1800" dirty="0">
                <a:solidFill>
                  <a:srgbClr val="0000FF"/>
                </a:solidFill>
              </a:rPr>
              <a:t>Gerardo A Blumenkrantz, Associate Professor, Media &amp; Communication Arts, Branding + Integrated Communications (BIC) Creative Track, CCNY</a:t>
            </a:r>
            <a:br>
              <a:rPr lang="en" sz="1800" dirty="0">
                <a:solidFill>
                  <a:srgbClr val="0000FF"/>
                </a:solidFill>
              </a:rPr>
            </a:br>
            <a:endParaRPr lang="en-US" sz="1800" dirty="0">
              <a:solidFill>
                <a:srgbClr val="0000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800" dirty="0">
                <a:solidFill>
                  <a:srgbClr val="FF6600"/>
                </a:solidFill>
              </a:rPr>
              <a:t>Chris </a:t>
            </a:r>
            <a:r>
              <a:rPr lang="en-US" sz="1800" dirty="0" err="1">
                <a:solidFill>
                  <a:srgbClr val="FF6600"/>
                </a:solidFill>
              </a:rPr>
              <a:t>Bobko</a:t>
            </a:r>
            <a:r>
              <a:rPr lang="en-US" sz="1800" dirty="0">
                <a:solidFill>
                  <a:srgbClr val="FF6600"/>
                </a:solidFill>
              </a:rPr>
              <a:t>, Ph.D., Executive Director</a:t>
            </a:r>
            <a:r>
              <a:rPr lang="en" sz="1800" dirty="0">
                <a:solidFill>
                  <a:srgbClr val="FF6600"/>
                </a:solidFill>
              </a:rPr>
              <a:t>, Zahn Innovation Center</a:t>
            </a:r>
            <a:endParaRPr lang="en-US" sz="1800" dirty="0">
              <a:solidFill>
                <a:srgbClr val="7030A0"/>
              </a:solidFill>
            </a:endParaRPr>
          </a:p>
        </p:txBody>
      </p:sp>
      <p:sp>
        <p:nvSpPr>
          <p:cNvPr id="3076" name="Text Box 6"/>
          <p:cNvSpPr txBox="1">
            <a:spLocks noChangeArrowheads="1"/>
          </p:cNvSpPr>
          <p:nvPr/>
        </p:nvSpPr>
        <p:spPr bwMode="auto">
          <a:xfrm>
            <a:off x="3505200" y="381001"/>
            <a:ext cx="3657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/>
              <a:t>CSc 59866/59867 Capstone I/II Fall 2022-Spring 2023</a:t>
            </a:r>
            <a:endParaRPr lang="en-US" dirty="0"/>
          </a:p>
        </p:txBody>
      </p:sp>
      <p:sp>
        <p:nvSpPr>
          <p:cNvPr id="3077" name="TextBox 4"/>
          <p:cNvSpPr txBox="1">
            <a:spLocks noChangeArrowheads="1"/>
          </p:cNvSpPr>
          <p:nvPr/>
        </p:nvSpPr>
        <p:spPr bwMode="auto">
          <a:xfrm>
            <a:off x="6096000" y="1066801"/>
            <a:ext cx="4343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600" dirty="0"/>
              <a:t>Project Showcases</a:t>
            </a:r>
          </a:p>
        </p:txBody>
      </p:sp>
    </p:spTree>
    <p:extLst>
      <p:ext uri="{BB962C8B-B14F-4D97-AF65-F5344CB8AC3E}">
        <p14:creationId xmlns:p14="http://schemas.microsoft.com/office/powerpoint/2010/main" val="4020067621"/>
      </p:ext>
    </p:extLst>
  </p:cSld>
  <p:clrMapOvr>
    <a:masterClrMapping/>
  </p:clrMapOvr>
  <p:transition advTm="1978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 Projects </a:t>
            </a:r>
            <a:r>
              <a:rPr lang="en-US" sz="2800" dirty="0"/>
              <a:t>(2011 and 2012)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dirty="0">
                <a:solidFill>
                  <a:srgbClr val="0000FF"/>
                </a:solidFill>
              </a:rPr>
              <a:t>2011-2012 Cohort</a:t>
            </a:r>
          </a:p>
          <a:p>
            <a:r>
              <a:rPr lang="en-US" sz="1800" dirty="0"/>
              <a:t>1 </a:t>
            </a:r>
            <a:r>
              <a:rPr lang="en-US" sz="1800" dirty="0">
                <a:solidFill>
                  <a:srgbClr val="0000FF"/>
                </a:solidFill>
              </a:rPr>
              <a:t>V.I.S.T.A.</a:t>
            </a:r>
            <a:r>
              <a:rPr lang="en-US" sz="1800" dirty="0"/>
              <a:t>: </a:t>
            </a:r>
            <a:r>
              <a:rPr lang="en-US" sz="1800" dirty="0" err="1"/>
              <a:t>Vibro</a:t>
            </a:r>
            <a:r>
              <a:rPr lang="en-US" sz="1800" dirty="0"/>
              <a:t>-tactile Intelligent System for Travelling Aid: a Wearable Alternative (</a:t>
            </a:r>
            <a:r>
              <a:rPr lang="en-US" sz="1800" dirty="0">
                <a:solidFill>
                  <a:srgbClr val="FF0000"/>
                </a:solidFill>
              </a:rPr>
              <a:t>Kaylie First Place</a:t>
            </a:r>
            <a:r>
              <a:rPr lang="en-US" sz="1800" dirty="0"/>
              <a:t>)</a:t>
            </a:r>
          </a:p>
          <a:p>
            <a:r>
              <a:rPr lang="en-US" sz="1800" dirty="0"/>
              <a:t>2. </a:t>
            </a:r>
            <a:r>
              <a:rPr lang="en-US" sz="1800" dirty="0">
                <a:solidFill>
                  <a:srgbClr val="0000FF"/>
                </a:solidFill>
              </a:rPr>
              <a:t>KinDetect</a:t>
            </a:r>
            <a:r>
              <a:rPr lang="en-US" sz="1800" dirty="0"/>
              <a:t>: Kinect Detecting Objects (</a:t>
            </a:r>
            <a:r>
              <a:rPr lang="en-US" sz="1800" dirty="0">
                <a:solidFill>
                  <a:srgbClr val="FF0000"/>
                </a:solidFill>
              </a:rPr>
              <a:t>an ICCHP 2012 Paper</a:t>
            </a:r>
            <a:r>
              <a:rPr lang="en-US" sz="1800" dirty="0"/>
              <a:t>)</a:t>
            </a:r>
          </a:p>
          <a:p>
            <a:r>
              <a:rPr lang="en-US" sz="1800" dirty="0"/>
              <a:t>3. </a:t>
            </a:r>
            <a:r>
              <a:rPr lang="en-US" sz="1800" dirty="0">
                <a:solidFill>
                  <a:srgbClr val="0000FF"/>
                </a:solidFill>
              </a:rPr>
              <a:t>LANE</a:t>
            </a:r>
            <a:r>
              <a:rPr lang="en-US" sz="1800" dirty="0"/>
              <a:t>: Location and Navigation Evaluation in a Mapped Building Environment (</a:t>
            </a:r>
            <a:r>
              <a:rPr lang="en-US" sz="1800" dirty="0">
                <a:solidFill>
                  <a:srgbClr val="FF0000"/>
                </a:solidFill>
              </a:rPr>
              <a:t>a Journal Paper</a:t>
            </a:r>
            <a:r>
              <a:rPr lang="en-US" sz="1800" dirty="0"/>
              <a:t>)</a:t>
            </a:r>
          </a:p>
          <a:p>
            <a:r>
              <a:rPr lang="en-US" sz="1800" dirty="0"/>
              <a:t>4.</a:t>
            </a:r>
            <a:r>
              <a:rPr lang="en-US" sz="1800" dirty="0">
                <a:solidFill>
                  <a:srgbClr val="0000FF"/>
                </a:solidFill>
              </a:rPr>
              <a:t> </a:t>
            </a:r>
            <a:r>
              <a:rPr lang="en-US" sz="1800" dirty="0" err="1">
                <a:solidFill>
                  <a:srgbClr val="0000FF"/>
                </a:solidFill>
              </a:rPr>
              <a:t>Iris</a:t>
            </a:r>
            <a:r>
              <a:rPr lang="en-US" sz="1800" dirty="0" err="1">
                <a:solidFill>
                  <a:srgbClr val="0000FF"/>
                </a:solidFill>
                <a:latin typeface="Symbol" pitchFamily="18" charset="2"/>
              </a:rPr>
              <a:t>p</a:t>
            </a:r>
            <a:r>
              <a:rPr lang="en-US" sz="1800" dirty="0"/>
              <a:t>: an ultra-low-cost solution for the blind in the city</a:t>
            </a:r>
          </a:p>
          <a:p>
            <a:pPr>
              <a:buNone/>
            </a:pPr>
            <a:r>
              <a:rPr lang="en-US" sz="2000" dirty="0">
                <a:solidFill>
                  <a:srgbClr val="0000FF"/>
                </a:solidFill>
              </a:rPr>
              <a:t>2012-2013 Cohort </a:t>
            </a:r>
            <a:r>
              <a:rPr lang="en-US" sz="2400" b="1" dirty="0">
                <a:solidFill>
                  <a:srgbClr val="0000FF"/>
                </a:solidFill>
              </a:rPr>
              <a:t>-&gt;</a:t>
            </a:r>
            <a:r>
              <a:rPr lang="en-US" sz="2000" dirty="0">
                <a:solidFill>
                  <a:srgbClr val="FF0000"/>
                </a:solidFill>
              </a:rPr>
              <a:t>2013 Edition of the NSF Projects to Aid Persons with Disabilities (ed. John </a:t>
            </a:r>
            <a:r>
              <a:rPr lang="en-US" sz="2000" dirty="0" err="1">
                <a:solidFill>
                  <a:srgbClr val="FF0000"/>
                </a:solidFill>
              </a:rPr>
              <a:t>Enderle</a:t>
            </a:r>
            <a:r>
              <a:rPr lang="en-US" sz="2000" dirty="0">
                <a:solidFill>
                  <a:srgbClr val="FF0000"/>
                </a:solidFill>
              </a:rPr>
              <a:t>) </a:t>
            </a:r>
            <a:endParaRPr lang="en-US" sz="2000" dirty="0">
              <a:solidFill>
                <a:srgbClr val="0000FF"/>
              </a:solidFill>
            </a:endParaRPr>
          </a:p>
          <a:p>
            <a:r>
              <a:rPr lang="en-US" sz="1800" dirty="0"/>
              <a:t>5. </a:t>
            </a:r>
            <a:r>
              <a:rPr lang="en-US" sz="1800" dirty="0">
                <a:solidFill>
                  <a:srgbClr val="0000FF"/>
                </a:solidFill>
              </a:rPr>
              <a:t>Smart House</a:t>
            </a:r>
            <a:r>
              <a:rPr lang="en-US" sz="1800" dirty="0"/>
              <a:t> for All</a:t>
            </a:r>
          </a:p>
          <a:p>
            <a:r>
              <a:rPr lang="en-US" sz="1800" dirty="0"/>
              <a:t>6. A Low-cost Outdoor </a:t>
            </a:r>
            <a:r>
              <a:rPr lang="en-US" sz="1800" dirty="0">
                <a:solidFill>
                  <a:srgbClr val="0000FF"/>
                </a:solidFill>
              </a:rPr>
              <a:t>Assistive Navigation</a:t>
            </a:r>
            <a:r>
              <a:rPr lang="en-US" sz="1800" dirty="0"/>
              <a:t> System for Blind People</a:t>
            </a:r>
          </a:p>
          <a:p>
            <a:r>
              <a:rPr lang="en-US" sz="1800" dirty="0"/>
              <a:t>7. </a:t>
            </a:r>
            <a:r>
              <a:rPr lang="en-US" sz="1800" dirty="0">
                <a:solidFill>
                  <a:srgbClr val="0000FF"/>
                </a:solidFill>
              </a:rPr>
              <a:t>Smartphone</a:t>
            </a:r>
            <a:r>
              <a:rPr lang="en-US" sz="1800" dirty="0"/>
              <a:t>-Based Indoor Navigation for the Visually Impaired</a:t>
            </a:r>
          </a:p>
          <a:p>
            <a:r>
              <a:rPr lang="en-US" sz="1800" dirty="0"/>
              <a:t>8. Electronic Travel Aid for the Visually Impaired With a Depth Sensor and </a:t>
            </a:r>
            <a:r>
              <a:rPr lang="en-US" sz="1800" dirty="0">
                <a:solidFill>
                  <a:srgbClr val="0000FF"/>
                </a:solidFill>
              </a:rPr>
              <a:t>Vibrotactile Belt</a:t>
            </a:r>
          </a:p>
          <a:p>
            <a:r>
              <a:rPr lang="en-US" sz="1800" dirty="0"/>
              <a:t>9. 3D and Image Stitching with the </a:t>
            </a:r>
            <a:r>
              <a:rPr lang="en-US" sz="1800" dirty="0" err="1">
                <a:solidFill>
                  <a:srgbClr val="0000FF"/>
                </a:solidFill>
              </a:rPr>
              <a:t>Lytro</a:t>
            </a:r>
            <a:r>
              <a:rPr lang="en-US" sz="1800" dirty="0"/>
              <a:t> Light-Field Camera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 Projects </a:t>
            </a:r>
            <a:r>
              <a:rPr lang="en-US" sz="3200" dirty="0"/>
              <a:t>(2011 and 2012)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b="1" dirty="0">
                <a:solidFill>
                  <a:srgbClr val="0000FF"/>
                </a:solidFill>
              </a:rPr>
              <a:t>2011-2012 Cohort</a:t>
            </a:r>
          </a:p>
          <a:p>
            <a:r>
              <a:rPr lang="en-US" sz="1800" b="1" dirty="0"/>
              <a:t>1 </a:t>
            </a:r>
            <a:r>
              <a:rPr lang="en-US" sz="1800" b="1" dirty="0">
                <a:solidFill>
                  <a:srgbClr val="0000FF"/>
                </a:solidFill>
              </a:rPr>
              <a:t>V.I.S.T.A.</a:t>
            </a:r>
            <a:r>
              <a:rPr lang="en-US" sz="1800" b="1" dirty="0"/>
              <a:t>: </a:t>
            </a:r>
            <a:r>
              <a:rPr lang="en-US" sz="1800" b="1" dirty="0" err="1"/>
              <a:t>Vibro</a:t>
            </a:r>
            <a:r>
              <a:rPr lang="en-US" sz="1800" b="1" dirty="0"/>
              <a:t>-tactile Intelligent System for Travelling Aid: a Wearable Alternative (</a:t>
            </a:r>
            <a:r>
              <a:rPr lang="en-US" sz="1800" b="1" dirty="0">
                <a:solidFill>
                  <a:srgbClr val="FF0000"/>
                </a:solidFill>
              </a:rPr>
              <a:t>Kaylie First Place</a:t>
            </a:r>
            <a:r>
              <a:rPr lang="en-US" sz="1800" b="1" dirty="0"/>
              <a:t>)</a:t>
            </a:r>
          </a:p>
          <a:p>
            <a:r>
              <a:rPr lang="en-US" sz="1800" b="1" dirty="0"/>
              <a:t>2. </a:t>
            </a:r>
            <a:r>
              <a:rPr lang="en-US" sz="1800" b="1" dirty="0" err="1">
                <a:solidFill>
                  <a:srgbClr val="0000FF"/>
                </a:solidFill>
              </a:rPr>
              <a:t>KinDetect</a:t>
            </a:r>
            <a:r>
              <a:rPr lang="en-US" sz="1800" b="1" dirty="0"/>
              <a:t>: Kinect Detecting Objects (</a:t>
            </a:r>
            <a:r>
              <a:rPr lang="en-US" sz="1800" b="1" dirty="0">
                <a:solidFill>
                  <a:srgbClr val="FF0000"/>
                </a:solidFill>
              </a:rPr>
              <a:t>an ICCHP 2012 Paper</a:t>
            </a:r>
            <a:r>
              <a:rPr lang="en-US" sz="1800" b="1" dirty="0"/>
              <a:t>)</a:t>
            </a:r>
          </a:p>
          <a:p>
            <a:r>
              <a:rPr lang="en-US" sz="1800" b="1" dirty="0"/>
              <a:t>3. </a:t>
            </a:r>
            <a:r>
              <a:rPr lang="en-US" sz="1800" b="1" dirty="0">
                <a:solidFill>
                  <a:srgbClr val="0000FF"/>
                </a:solidFill>
              </a:rPr>
              <a:t>LANE</a:t>
            </a:r>
            <a:r>
              <a:rPr lang="en-US" sz="1800" b="1" dirty="0"/>
              <a:t>: Location and Navigation Evaluation in a Mapped Building Environment 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FF0000"/>
                </a:solidFill>
              </a:rPr>
              <a:t>a Journal Paper</a:t>
            </a:r>
            <a:r>
              <a:rPr lang="en-US" sz="1800" dirty="0"/>
              <a:t>)</a:t>
            </a:r>
            <a:endParaRPr lang="en-US" sz="1800" b="1" dirty="0"/>
          </a:p>
          <a:p>
            <a:r>
              <a:rPr lang="en-US" sz="1800" b="1" dirty="0"/>
              <a:t>4.</a:t>
            </a:r>
            <a:r>
              <a:rPr lang="en-US" sz="1800" b="1" dirty="0">
                <a:solidFill>
                  <a:srgbClr val="0000FF"/>
                </a:solidFill>
              </a:rPr>
              <a:t> </a:t>
            </a:r>
            <a:r>
              <a:rPr lang="en-US" sz="1800" b="1" dirty="0" err="1">
                <a:solidFill>
                  <a:srgbClr val="0000FF"/>
                </a:solidFill>
              </a:rPr>
              <a:t>Iris</a:t>
            </a:r>
            <a:r>
              <a:rPr lang="en-US" sz="1800" b="1" dirty="0" err="1">
                <a:solidFill>
                  <a:srgbClr val="0000FF"/>
                </a:solidFill>
                <a:latin typeface="Symbol" pitchFamily="18" charset="2"/>
              </a:rPr>
              <a:t>p</a:t>
            </a:r>
            <a:r>
              <a:rPr lang="en-US" sz="1800" b="1" dirty="0"/>
              <a:t>: an ultra-low-cost solution for the blind in the city</a:t>
            </a:r>
          </a:p>
          <a:p>
            <a:pPr>
              <a:buNone/>
            </a:pPr>
            <a:r>
              <a:rPr lang="en-US" sz="2000" dirty="0">
                <a:solidFill>
                  <a:srgbClr val="0000FF"/>
                </a:solidFill>
              </a:rPr>
              <a:t>2012-2013 Cohort </a:t>
            </a:r>
            <a:r>
              <a:rPr lang="en-US" sz="2400" b="1" dirty="0">
                <a:solidFill>
                  <a:srgbClr val="0000FF"/>
                </a:solidFill>
              </a:rPr>
              <a:t>-&gt;</a:t>
            </a:r>
            <a:r>
              <a:rPr lang="en-US" sz="2000" dirty="0">
                <a:solidFill>
                  <a:srgbClr val="FF0000"/>
                </a:solidFill>
              </a:rPr>
              <a:t>2013 Edition of the NSF Projects to Aid Persons with Disabilities (ed. John </a:t>
            </a:r>
            <a:r>
              <a:rPr lang="en-US" sz="2000" dirty="0" err="1">
                <a:solidFill>
                  <a:srgbClr val="FF0000"/>
                </a:solidFill>
              </a:rPr>
              <a:t>Enderle</a:t>
            </a:r>
            <a:r>
              <a:rPr lang="en-US" sz="2000" dirty="0">
                <a:solidFill>
                  <a:srgbClr val="FF0000"/>
                </a:solidFill>
              </a:rPr>
              <a:t>) </a:t>
            </a:r>
            <a:endParaRPr lang="en-US" sz="2000" dirty="0">
              <a:solidFill>
                <a:srgbClr val="0000FF"/>
              </a:solidFill>
            </a:endParaRPr>
          </a:p>
          <a:p>
            <a:r>
              <a:rPr lang="en-US" sz="1800" dirty="0"/>
              <a:t>5. </a:t>
            </a:r>
            <a:r>
              <a:rPr lang="en-US" sz="1800" dirty="0">
                <a:solidFill>
                  <a:srgbClr val="0000FF"/>
                </a:solidFill>
              </a:rPr>
              <a:t>Smart House</a:t>
            </a:r>
            <a:r>
              <a:rPr lang="en-US" sz="1800" dirty="0"/>
              <a:t> for All</a:t>
            </a:r>
          </a:p>
          <a:p>
            <a:r>
              <a:rPr lang="en-US" sz="1800" dirty="0"/>
              <a:t>6. A Low-cost Outdoor </a:t>
            </a:r>
            <a:r>
              <a:rPr lang="en-US" sz="1800" dirty="0">
                <a:solidFill>
                  <a:srgbClr val="0000FF"/>
                </a:solidFill>
              </a:rPr>
              <a:t>Assistive Navigation</a:t>
            </a:r>
            <a:r>
              <a:rPr lang="en-US" sz="1800" dirty="0"/>
              <a:t> System for Blind People</a:t>
            </a:r>
          </a:p>
          <a:p>
            <a:r>
              <a:rPr lang="en-US" sz="1800" dirty="0"/>
              <a:t>7. </a:t>
            </a:r>
            <a:r>
              <a:rPr lang="en-US" sz="1800" dirty="0">
                <a:solidFill>
                  <a:srgbClr val="0000FF"/>
                </a:solidFill>
              </a:rPr>
              <a:t>Smartphone</a:t>
            </a:r>
            <a:r>
              <a:rPr lang="en-US" sz="1800" dirty="0"/>
              <a:t>-Based Indoor Navigation for the Visually Impaired</a:t>
            </a:r>
          </a:p>
          <a:p>
            <a:r>
              <a:rPr lang="en-US" sz="1800" dirty="0"/>
              <a:t>8. Electronic Travel Aid for the Visually Impaired With a Depth Sensor and </a:t>
            </a:r>
            <a:r>
              <a:rPr lang="en-US" sz="1800" dirty="0">
                <a:solidFill>
                  <a:srgbClr val="0000FF"/>
                </a:solidFill>
              </a:rPr>
              <a:t>Vibrotactile Belt</a:t>
            </a:r>
          </a:p>
          <a:p>
            <a:r>
              <a:rPr lang="en-US" sz="1800" dirty="0"/>
              <a:t>9. 3D and Image Stitching with the </a:t>
            </a:r>
            <a:r>
              <a:rPr lang="en-US" sz="1800" dirty="0" err="1">
                <a:solidFill>
                  <a:srgbClr val="0000FF"/>
                </a:solidFill>
              </a:rPr>
              <a:t>Lytro</a:t>
            </a:r>
            <a:r>
              <a:rPr lang="en-US" sz="1800" dirty="0"/>
              <a:t> Light-Field Camera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8694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1. Vibro-tactile Intelligent System for Travelling Aid (V.I.S.T.A.) </a:t>
            </a:r>
            <a:r>
              <a:rPr lang="en-US" sz="2400" dirty="0">
                <a:solidFill>
                  <a:srgbClr val="0000FF"/>
                </a:solidFill>
              </a:rPr>
              <a:t>– </a:t>
            </a:r>
            <a:r>
              <a:rPr lang="en-US" sz="2400" dirty="0">
                <a:solidFill>
                  <a:srgbClr val="FF0000"/>
                </a:solidFill>
              </a:rPr>
              <a:t>2012 Kaylie First Place Winner</a:t>
            </a:r>
          </a:p>
        </p:txBody>
      </p:sp>
      <p:sp>
        <p:nvSpPr>
          <p:cNvPr id="14339" name="Rectangle 3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SzPct val="90000"/>
              <a:buFont typeface="Arial" charset="0"/>
              <a:buChar char="•"/>
              <a:defRPr/>
            </a:pPr>
            <a:r>
              <a:rPr lang="en-US" sz="2000" dirty="0"/>
              <a:t>Team: Javier </a:t>
            </a:r>
            <a:r>
              <a:rPr lang="en-US" sz="2000" dirty="0" err="1"/>
              <a:t>Montesino</a:t>
            </a:r>
            <a:r>
              <a:rPr lang="en-US" sz="2000" dirty="0"/>
              <a:t>*, Lei Ai+, Cindy </a:t>
            </a:r>
            <a:r>
              <a:rPr lang="en-US" sz="2000" dirty="0" err="1"/>
              <a:t>Rodríguez</a:t>
            </a:r>
            <a:r>
              <a:rPr lang="en-US" sz="2000" dirty="0"/>
              <a:t>*, Frank Palmer*, Daniel </a:t>
            </a:r>
            <a:r>
              <a:rPr lang="en-US" sz="2000" dirty="0" err="1"/>
              <a:t>Zuleta</a:t>
            </a:r>
            <a:r>
              <a:rPr lang="en-US" sz="2000" dirty="0"/>
              <a:t>*</a:t>
            </a:r>
          </a:p>
          <a:p>
            <a:pPr eaLnBrk="1" hangingPunct="1">
              <a:lnSpc>
                <a:spcPct val="90000"/>
              </a:lnSpc>
              <a:buSzPct val="90000"/>
              <a:buFont typeface="Arial" charset="0"/>
              <a:buChar char="•"/>
              <a:defRPr/>
            </a:pPr>
            <a:r>
              <a:rPr lang="en-US" sz="2000" dirty="0"/>
              <a:t>Project Advisors: Dr. Zhigang Zhu*, Dr. Tony Ro+ (*CS/CpE, +</a:t>
            </a:r>
            <a:r>
              <a:rPr lang="en-US" sz="2000" dirty="0" err="1"/>
              <a:t>Psy</a:t>
            </a:r>
            <a:r>
              <a:rPr lang="en-US" sz="2000" dirty="0"/>
              <a:t>)</a:t>
            </a:r>
          </a:p>
          <a:p>
            <a:pPr eaLnBrk="1" hangingPunct="1">
              <a:lnSpc>
                <a:spcPct val="90000"/>
              </a:lnSpc>
              <a:buSzPct val="90000"/>
              <a:buFont typeface="Arial" charset="0"/>
              <a:buChar char="•"/>
              <a:defRPr/>
            </a:pPr>
            <a:endParaRPr lang="en-US" sz="2000" dirty="0"/>
          </a:p>
          <a:p>
            <a:pPr eaLnBrk="1" hangingPunct="1">
              <a:lnSpc>
                <a:spcPct val="90000"/>
              </a:lnSpc>
              <a:buSzPct val="90000"/>
              <a:buFont typeface="Arial" charset="0"/>
              <a:buChar char="•"/>
              <a:defRPr/>
            </a:pPr>
            <a:endParaRPr lang="en-US" sz="2000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buSzPct val="90000"/>
              <a:buFont typeface="Arial" charset="0"/>
              <a:buChar char="•"/>
              <a:defRPr/>
            </a:pPr>
            <a:r>
              <a:rPr lang="en-US" sz="2000" dirty="0">
                <a:solidFill>
                  <a:srgbClr val="0000FF"/>
                </a:solidFill>
              </a:rPr>
              <a:t>Eyes of Skin</a:t>
            </a:r>
          </a:p>
          <a:p>
            <a:pPr lvl="1" eaLnBrk="1" hangingPunct="1">
              <a:lnSpc>
                <a:spcPct val="90000"/>
              </a:lnSpc>
              <a:buSzPct val="90000"/>
              <a:buFont typeface="Arial" charset="0"/>
              <a:buChar char="•"/>
              <a:defRPr/>
            </a:pPr>
            <a:r>
              <a:rPr lang="en-US" sz="2000" dirty="0">
                <a:ea typeface="+mn-ea"/>
                <a:cs typeface="+mn-cs"/>
              </a:rPr>
              <a:t>whole-body wearable range-tactile pairs</a:t>
            </a:r>
          </a:p>
        </p:txBody>
      </p:sp>
      <p:grpSp>
        <p:nvGrpSpPr>
          <p:cNvPr id="31748" name="Group 3"/>
          <p:cNvGrpSpPr>
            <a:grpSpLocks/>
          </p:cNvGrpSpPr>
          <p:nvPr/>
        </p:nvGrpSpPr>
        <p:grpSpPr bwMode="auto">
          <a:xfrm>
            <a:off x="7696200" y="4462272"/>
            <a:ext cx="1676400" cy="1600200"/>
            <a:chOff x="3658553" y="-2711450"/>
            <a:chExt cx="6071235" cy="4753476"/>
          </a:xfrm>
        </p:grpSpPr>
        <p:pic>
          <p:nvPicPr>
            <p:cNvPr id="31755" name="Picture 3" descr="L:\NSF-M3C\BC-retina-implants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658553" y="-2707774"/>
              <a:ext cx="2730500" cy="4749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756" name="Picture 4" descr="L:\NSF-M3C\BC-IR-tactile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402388" y="-2711450"/>
              <a:ext cx="3327400" cy="4749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1749" name="Picture 3" descr="L:\EDGE_DISKGO\CCNY\Research\CitySeeds\BlindAssistant\Reports\IR-Vibro-Set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62200" y="4572000"/>
            <a:ext cx="1930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1" name="TextBox 9"/>
          <p:cNvSpPr txBox="1">
            <a:spLocks noChangeArrowheads="1"/>
          </p:cNvSpPr>
          <p:nvPr/>
        </p:nvSpPr>
        <p:spPr bwMode="auto">
          <a:xfrm>
            <a:off x="7162800" y="6214646"/>
            <a:ext cx="3200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Retina implants and IR rangers</a:t>
            </a:r>
          </a:p>
        </p:txBody>
      </p:sp>
      <p:pic>
        <p:nvPicPr>
          <p:cNvPr id="31753" name="Picture 3" descr="Full_schem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4495800"/>
            <a:ext cx="2520462" cy="160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0" name="TextBox 8"/>
          <p:cNvSpPr txBox="1">
            <a:spLocks noChangeArrowheads="1"/>
          </p:cNvSpPr>
          <p:nvPr/>
        </p:nvSpPr>
        <p:spPr bwMode="auto">
          <a:xfrm>
            <a:off x="3886200" y="6172200"/>
            <a:ext cx="2057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Arm sets on sleeves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6672045"/>
              </p:ext>
            </p:extLst>
          </p:nvPr>
        </p:nvGraphicFramePr>
        <p:xfrm>
          <a:off x="10034017" y="1811966"/>
          <a:ext cx="1548895" cy="227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6" imgW="2428875" imgH="3562231" progId="AcroExch.Document.11">
                  <p:embed/>
                </p:oleObj>
              </mc:Choice>
              <mc:Fallback>
                <p:oleObj name="Acrobat Document" r:id="rId6" imgW="2428875" imgH="3562231" progId="AcroExch.Document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4017" y="1811966"/>
                        <a:ext cx="1548895" cy="227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9"/>
          <p:cNvSpPr txBox="1">
            <a:spLocks noChangeArrowheads="1"/>
          </p:cNvSpPr>
          <p:nvPr/>
        </p:nvSpPr>
        <p:spPr bwMode="auto">
          <a:xfrm>
            <a:off x="9805416" y="4097966"/>
            <a:ext cx="2514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Eyes of Skin </a:t>
            </a:r>
          </a:p>
          <a:p>
            <a:r>
              <a:rPr lang="en-US" sz="1600" dirty="0">
                <a:solidFill>
                  <a:srgbClr val="0000FF"/>
                </a:solidFill>
              </a:rPr>
              <a:t>– Time, Aug12, 2013</a:t>
            </a:r>
          </a:p>
        </p:txBody>
      </p:sp>
      <p:pic>
        <p:nvPicPr>
          <p:cNvPr id="15" name="Picture 6" descr="VISTA Wearable pod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141720" y="2638426"/>
            <a:ext cx="790575" cy="790575"/>
          </a:xfrm>
          <a:prstGeom prst="rect">
            <a:avLst/>
          </a:prstGeom>
          <a:noFill/>
        </p:spPr>
      </p:pic>
      <p:pic>
        <p:nvPicPr>
          <p:cNvPr id="16" name="Picture 4" descr="Kaylie_VISTA_crp260_089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284720" y="2514600"/>
            <a:ext cx="1939636" cy="1066800"/>
          </a:xfrm>
          <a:prstGeom prst="rect">
            <a:avLst/>
          </a:prstGeom>
          <a:noFill/>
        </p:spPr>
      </p:pic>
    </p:spTree>
  </p:cSld>
  <p:clrMapOvr>
    <a:masterClrMapping/>
  </p:clrMapOvr>
  <p:transition advTm="2028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2. </a:t>
            </a:r>
            <a:r>
              <a:rPr lang="en-US" sz="2400" dirty="0" err="1"/>
              <a:t>KinDetect</a:t>
            </a:r>
            <a:r>
              <a:rPr lang="en-US" sz="2400" dirty="0"/>
              <a:t>: Kinect Detecting Objects </a:t>
            </a:r>
          </a:p>
        </p:txBody>
      </p:sp>
      <p:sp>
        <p:nvSpPr>
          <p:cNvPr id="14339" name="Rectangle 3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SzPct val="90000"/>
              <a:buFont typeface="Arial" charset="0"/>
              <a:buChar char="•"/>
              <a:defRPr/>
            </a:pPr>
            <a:r>
              <a:rPr lang="en-US" sz="2000" dirty="0" err="1"/>
              <a:t>Atif</a:t>
            </a:r>
            <a:r>
              <a:rPr lang="en-US" sz="2000" dirty="0"/>
              <a:t> Khan, </a:t>
            </a:r>
            <a:r>
              <a:rPr lang="en-US" sz="2000" dirty="0" err="1"/>
              <a:t>Febin</a:t>
            </a:r>
            <a:r>
              <a:rPr lang="en-US" sz="2000" dirty="0"/>
              <a:t> Moideen, Juan Lopez (</a:t>
            </a:r>
            <a:r>
              <a:rPr lang="en-US" sz="2000" dirty="0">
                <a:solidFill>
                  <a:srgbClr val="FF0000"/>
                </a:solidFill>
              </a:rPr>
              <a:t>A Conference Paper</a:t>
            </a:r>
            <a:r>
              <a:rPr lang="en-US" sz="2000" dirty="0"/>
              <a:t>)</a:t>
            </a:r>
          </a:p>
          <a:p>
            <a:pPr eaLnBrk="1" hangingPunct="1">
              <a:lnSpc>
                <a:spcPct val="90000"/>
              </a:lnSpc>
              <a:buSzPct val="90000"/>
              <a:buFont typeface="Arial" charset="0"/>
              <a:buChar char="•"/>
              <a:defRPr/>
            </a:pPr>
            <a:r>
              <a:rPr lang="en-US" sz="2000" dirty="0"/>
              <a:t>Project Advisors: Dr. Zhigang Zhu, </a:t>
            </a:r>
            <a:r>
              <a:rPr lang="en-US" sz="2000" dirty="0" err="1"/>
              <a:t>Wai</a:t>
            </a:r>
            <a:r>
              <a:rPr lang="en-US" sz="2000" dirty="0"/>
              <a:t> </a:t>
            </a:r>
            <a:r>
              <a:rPr lang="en-US" sz="2000" dirty="0" err="1"/>
              <a:t>Khoo</a:t>
            </a:r>
            <a:endParaRPr lang="en-US" sz="2000" dirty="0"/>
          </a:p>
        </p:txBody>
      </p:sp>
      <p:pic>
        <p:nvPicPr>
          <p:cNvPr id="13" name="Picture 1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1" y="2514600"/>
            <a:ext cx="1597875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5" t="1506"/>
          <a:stretch>
            <a:fillRect/>
          </a:stretch>
        </p:blipFill>
        <p:spPr bwMode="auto">
          <a:xfrm>
            <a:off x="2895601" y="2514600"/>
            <a:ext cx="1857375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 descr="path_NEW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828800"/>
            <a:ext cx="4114800" cy="2312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real time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191000"/>
            <a:ext cx="411480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Rectangle 16"/>
          <p:cNvSpPr/>
          <p:nvPr/>
        </p:nvSpPr>
        <p:spPr>
          <a:xfrm>
            <a:off x="5524500" y="4370320"/>
            <a:ext cx="5715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A. Khan, F. Moideen, W. Khoo, Z. Zhu, and J. Lopez, </a:t>
            </a:r>
            <a:r>
              <a:rPr lang="en-US" dirty="0" err="1">
                <a:solidFill>
                  <a:srgbClr val="0000FF"/>
                </a:solidFill>
              </a:rPr>
              <a:t>KinDetect</a:t>
            </a:r>
            <a:r>
              <a:rPr lang="en-US" dirty="0">
                <a:solidFill>
                  <a:srgbClr val="0000FF"/>
                </a:solidFill>
              </a:rPr>
              <a:t>: Kinect Detecting Objects </a:t>
            </a:r>
            <a:r>
              <a:rPr lang="en-US" i="1" dirty="0">
                <a:solidFill>
                  <a:srgbClr val="0000FF"/>
                </a:solidFill>
              </a:rPr>
              <a:t>, 13th International Conference on Computers Helping People with Special Needs,</a:t>
            </a:r>
            <a:r>
              <a:rPr lang="en-US" dirty="0">
                <a:solidFill>
                  <a:srgbClr val="0000FF"/>
                </a:solidFill>
              </a:rPr>
              <a:t> 7383, </a:t>
            </a:r>
            <a:r>
              <a:rPr lang="en-US" dirty="0" err="1">
                <a:solidFill>
                  <a:srgbClr val="0000FF"/>
                </a:solidFill>
              </a:rPr>
              <a:t>Miesenberger</a:t>
            </a:r>
            <a:r>
              <a:rPr lang="en-US" dirty="0">
                <a:solidFill>
                  <a:srgbClr val="0000FF"/>
                </a:solidFill>
              </a:rPr>
              <a:t>, Klaus and </a:t>
            </a:r>
            <a:r>
              <a:rPr lang="en-US" dirty="0" err="1">
                <a:solidFill>
                  <a:srgbClr val="0000FF"/>
                </a:solidFill>
              </a:rPr>
              <a:t>Karshmer</a:t>
            </a:r>
            <a:r>
              <a:rPr lang="en-US" dirty="0">
                <a:solidFill>
                  <a:srgbClr val="0000FF"/>
                </a:solidFill>
              </a:rPr>
              <a:t>, Arthur and </a:t>
            </a:r>
            <a:r>
              <a:rPr lang="en-US" dirty="0" err="1">
                <a:solidFill>
                  <a:srgbClr val="0000FF"/>
                </a:solidFill>
              </a:rPr>
              <a:t>Penaz</a:t>
            </a:r>
            <a:r>
              <a:rPr lang="en-US" dirty="0">
                <a:solidFill>
                  <a:srgbClr val="0000FF"/>
                </a:solidFill>
              </a:rPr>
              <a:t>, </a:t>
            </a:r>
            <a:r>
              <a:rPr lang="en-US" dirty="0" err="1">
                <a:solidFill>
                  <a:srgbClr val="0000FF"/>
                </a:solidFill>
              </a:rPr>
              <a:t>Petr</a:t>
            </a:r>
            <a:r>
              <a:rPr lang="en-US" dirty="0">
                <a:solidFill>
                  <a:srgbClr val="0000FF"/>
                </a:solidFill>
              </a:rPr>
              <a:t> and </a:t>
            </a:r>
            <a:r>
              <a:rPr lang="en-US" dirty="0" err="1">
                <a:solidFill>
                  <a:srgbClr val="0000FF"/>
                </a:solidFill>
              </a:rPr>
              <a:t>Zagler</a:t>
            </a:r>
            <a:r>
              <a:rPr lang="en-US" dirty="0">
                <a:solidFill>
                  <a:srgbClr val="0000FF"/>
                </a:solidFill>
              </a:rPr>
              <a:t>, Wolfgang, Springer Berlin Heidelberg, Linz, Austria, July 11-13, 2012 , 588-595</a:t>
            </a:r>
          </a:p>
        </p:txBody>
      </p:sp>
    </p:spTree>
  </p:cSld>
  <p:clrMapOvr>
    <a:masterClrMapping/>
  </p:clrMapOvr>
  <p:transition advTm="2028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3. Location and Navigation Evaluation in a Mapped Building Environment </a:t>
            </a:r>
          </a:p>
        </p:txBody>
      </p:sp>
      <p:sp>
        <p:nvSpPr>
          <p:cNvPr id="14339" name="Rectangle 3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SzPct val="90000"/>
              <a:buFont typeface="Arial" charset="0"/>
              <a:buChar char="•"/>
              <a:defRPr/>
            </a:pPr>
            <a:r>
              <a:rPr lang="en-US" sz="2000" dirty="0"/>
              <a:t>Joey Knapp Eric L. Seidel </a:t>
            </a:r>
            <a:r>
              <a:rPr lang="en-US" sz="2000" dirty="0" err="1"/>
              <a:t>Suri</a:t>
            </a:r>
            <a:r>
              <a:rPr lang="en-US" sz="2000" dirty="0"/>
              <a:t> </a:t>
            </a:r>
            <a:r>
              <a:rPr lang="en-US" sz="2000" dirty="0" err="1"/>
              <a:t>Wigder</a:t>
            </a:r>
            <a:r>
              <a:rPr lang="en-US" sz="2000" dirty="0"/>
              <a:t>  (</a:t>
            </a:r>
            <a:r>
              <a:rPr lang="en-US" sz="2000" dirty="0">
                <a:solidFill>
                  <a:srgbClr val="FF0000"/>
                </a:solidFill>
              </a:rPr>
              <a:t>lead to a journal paper</a:t>
            </a:r>
            <a:r>
              <a:rPr lang="en-US" sz="2000" dirty="0"/>
              <a:t>)</a:t>
            </a:r>
          </a:p>
          <a:p>
            <a:pPr eaLnBrk="1" hangingPunct="1">
              <a:lnSpc>
                <a:spcPct val="90000"/>
              </a:lnSpc>
              <a:buSzPct val="90000"/>
              <a:buFont typeface="Arial" charset="0"/>
              <a:buChar char="•"/>
              <a:defRPr/>
            </a:pPr>
            <a:r>
              <a:rPr lang="en-US" sz="2000" dirty="0"/>
              <a:t>Project Advisors: Wai Khoo, Edgardo Molina, Zhigang Zhu</a:t>
            </a:r>
          </a:p>
        </p:txBody>
      </p:sp>
      <p:pic>
        <p:nvPicPr>
          <p:cNvPr id="9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84" y="2652354"/>
            <a:ext cx="4408138" cy="3352800"/>
          </a:xfrm>
          <a:prstGeom prst="rect">
            <a:avLst/>
          </a:prstGeom>
        </p:spPr>
      </p:pic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814888" y="2261800"/>
            <a:ext cx="7772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Microsoft Robotics Studio -&gt; Unity 3D (some work done after capstone)</a:t>
            </a:r>
          </a:p>
        </p:txBody>
      </p:sp>
      <p:grpSp>
        <p:nvGrpSpPr>
          <p:cNvPr id="6" name="Group 22"/>
          <p:cNvGrpSpPr/>
          <p:nvPr/>
        </p:nvGrpSpPr>
        <p:grpSpPr>
          <a:xfrm>
            <a:off x="6562621" y="2413787"/>
            <a:ext cx="3960599" cy="3585865"/>
            <a:chOff x="990600" y="1905000"/>
            <a:chExt cx="3960599" cy="3585865"/>
          </a:xfrm>
        </p:grpSpPr>
        <p:grpSp>
          <p:nvGrpSpPr>
            <p:cNvPr id="7" name="Group 18"/>
            <p:cNvGrpSpPr/>
            <p:nvPr/>
          </p:nvGrpSpPr>
          <p:grpSpPr>
            <a:xfrm>
              <a:off x="990600" y="2286000"/>
              <a:ext cx="3960599" cy="2890351"/>
              <a:chOff x="1066800" y="2362200"/>
              <a:chExt cx="3960599" cy="2890351"/>
            </a:xfrm>
          </p:grpSpPr>
          <p:pic>
            <p:nvPicPr>
              <p:cNvPr id="12" name="Picture 4" descr="figure1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66800" y="2514600"/>
                <a:ext cx="3657599" cy="27379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" name="Picture 5" descr="AerialView_NAC_8th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741399" y="2362200"/>
                <a:ext cx="2286000" cy="9020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" name="Picture 6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219200" y="4191000"/>
                <a:ext cx="1295400" cy="9634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8" name="Rectangle 7"/>
            <p:cNvSpPr/>
            <p:nvPr/>
          </p:nvSpPr>
          <p:spPr>
            <a:xfrm>
              <a:off x="2971800" y="5029200"/>
              <a:ext cx="16002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/>
                <a:t>Trajectory plots of 18 human subjects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5181600"/>
              <a:ext cx="19812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/>
                <a:t>Testing in Unity 3D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743200" y="1905000"/>
              <a:ext cx="19812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/>
                <a:t>A complex hall way in VR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811840" y="6215721"/>
            <a:ext cx="9624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err="1">
                <a:solidFill>
                  <a:srgbClr val="0000FF"/>
                </a:solidFill>
              </a:rPr>
              <a:t>Khoo</a:t>
            </a:r>
            <a:r>
              <a:rPr lang="en-US" dirty="0">
                <a:solidFill>
                  <a:srgbClr val="0000FF"/>
                </a:solidFill>
              </a:rPr>
              <a:t>, W. L., Knapp, J., Palmer, F., Ro, T., &amp; Zhu, Z. </a:t>
            </a:r>
            <a:r>
              <a:rPr lang="en-US" i="1" dirty="0">
                <a:solidFill>
                  <a:srgbClr val="0000FF"/>
                </a:solidFill>
              </a:rPr>
              <a:t>Journal of Assistive Technologies</a:t>
            </a:r>
            <a:r>
              <a:rPr lang="en-US" dirty="0">
                <a:solidFill>
                  <a:srgbClr val="0000FF"/>
                </a:solidFill>
              </a:rPr>
              <a:t>. </a:t>
            </a:r>
          </a:p>
        </p:txBody>
      </p:sp>
    </p:spTree>
  </p:cSld>
  <p:clrMapOvr>
    <a:masterClrMapping/>
  </p:clrMapOvr>
  <p:transition advTm="2028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4. </a:t>
            </a:r>
            <a:r>
              <a:rPr lang="en-US" sz="2400" dirty="0" err="1"/>
              <a:t>Iris</a:t>
            </a:r>
            <a:r>
              <a:rPr lang="en-US" sz="2400" dirty="0" err="1">
                <a:latin typeface="Symbol" pitchFamily="18" charset="2"/>
              </a:rPr>
              <a:t>p</a:t>
            </a:r>
            <a:r>
              <a:rPr lang="en-US" sz="2400" dirty="0"/>
              <a:t>: an ultra-low-cost solution for the blind in the city </a:t>
            </a:r>
          </a:p>
        </p:txBody>
      </p:sp>
      <p:sp>
        <p:nvSpPr>
          <p:cNvPr id="14339" name="Rectangle 3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SzPct val="90000"/>
              <a:buFont typeface="Arial" charset="0"/>
              <a:buChar char="•"/>
              <a:defRPr/>
            </a:pPr>
            <a:r>
              <a:rPr lang="en-US" sz="2000" dirty="0"/>
              <a:t>Luis </a:t>
            </a:r>
            <a:r>
              <a:rPr lang="en-US" sz="2000" dirty="0" err="1"/>
              <a:t>Maurad</a:t>
            </a:r>
            <a:r>
              <a:rPr lang="en-US" sz="2000" dirty="0"/>
              <a:t>, Jason </a:t>
            </a:r>
            <a:r>
              <a:rPr lang="en-US" sz="2000" dirty="0" err="1"/>
              <a:t>Kwong</a:t>
            </a:r>
            <a:r>
              <a:rPr lang="en-US" sz="2000" dirty="0"/>
              <a:t>, Jean Sanchez</a:t>
            </a:r>
          </a:p>
          <a:p>
            <a:pPr eaLnBrk="1" hangingPunct="1">
              <a:lnSpc>
                <a:spcPct val="90000"/>
              </a:lnSpc>
              <a:buSzPct val="90000"/>
              <a:buFont typeface="Arial" charset="0"/>
              <a:buChar char="•"/>
              <a:defRPr/>
            </a:pPr>
            <a:r>
              <a:rPr lang="en-US" sz="2000" dirty="0"/>
              <a:t>Project Advisor: Zhigang Zhu, PhD</a:t>
            </a:r>
          </a:p>
          <a:p>
            <a:pPr eaLnBrk="1" hangingPunct="1">
              <a:lnSpc>
                <a:spcPct val="90000"/>
              </a:lnSpc>
              <a:buSzPct val="90000"/>
              <a:buFont typeface="Arial" charset="0"/>
              <a:buChar char="•"/>
              <a:defRPr/>
            </a:pPr>
            <a:endParaRPr lang="en-US" sz="2000" dirty="0"/>
          </a:p>
          <a:p>
            <a:r>
              <a:rPr lang="en-US" sz="2000" dirty="0"/>
              <a:t>The </a:t>
            </a:r>
            <a:r>
              <a:rPr lang="en-US" sz="2000" dirty="0" err="1"/>
              <a:t>Irisπ</a:t>
            </a:r>
            <a:r>
              <a:rPr lang="en-US" sz="2000" dirty="0"/>
              <a:t> was built using the following components: </a:t>
            </a:r>
          </a:p>
          <a:p>
            <a:pPr lvl="1"/>
            <a:r>
              <a:rPr lang="en-US" sz="1600" dirty="0"/>
              <a:t>Laptop running Linux (as a replacement for the originally planned Raspberry Pi)</a:t>
            </a:r>
          </a:p>
          <a:p>
            <a:pPr lvl="1"/>
            <a:r>
              <a:rPr lang="en-US" sz="1600" dirty="0"/>
              <a:t>USB Endoscope Camera x2</a:t>
            </a:r>
          </a:p>
          <a:p>
            <a:pPr lvl="1"/>
            <a:r>
              <a:rPr lang="en-US" sz="1600" dirty="0"/>
              <a:t>USB Numeric Keypad</a:t>
            </a:r>
          </a:p>
          <a:p>
            <a:pPr lvl="1"/>
            <a:r>
              <a:rPr lang="en-US" sz="1600" dirty="0"/>
              <a:t>Small Speaker </a:t>
            </a:r>
          </a:p>
          <a:p>
            <a:pPr lvl="1"/>
            <a:r>
              <a:rPr lang="en-US" sz="1600" dirty="0"/>
              <a:t>Sunglasses</a:t>
            </a:r>
          </a:p>
          <a:p>
            <a:r>
              <a:rPr lang="en-US" sz="2000" dirty="0"/>
              <a:t> </a:t>
            </a:r>
            <a:r>
              <a:rPr lang="en-US" sz="2000" b="1" dirty="0"/>
              <a:t>Development Tools</a:t>
            </a:r>
            <a:endParaRPr lang="en-US" sz="2000" dirty="0"/>
          </a:p>
          <a:p>
            <a:pPr lvl="1"/>
            <a:r>
              <a:rPr lang="en-US" sz="1600" dirty="0"/>
              <a:t>OpenCV(C++) v.2.3</a:t>
            </a:r>
          </a:p>
          <a:p>
            <a:pPr lvl="1"/>
            <a:r>
              <a:rPr lang="en-US" sz="1600" dirty="0"/>
              <a:t>Qt Creator</a:t>
            </a:r>
          </a:p>
          <a:p>
            <a:pPr lvl="1"/>
            <a:r>
              <a:rPr lang="en-US" sz="1600" dirty="0" err="1"/>
              <a:t>Flite</a:t>
            </a:r>
            <a:r>
              <a:rPr lang="en-US" sz="1600" dirty="0"/>
              <a:t> Speech Synthesis System</a:t>
            </a:r>
          </a:p>
          <a:p>
            <a:pPr lvl="1"/>
            <a:r>
              <a:rPr lang="en-US" sz="1600" dirty="0" err="1"/>
              <a:t>Gcc</a:t>
            </a:r>
            <a:r>
              <a:rPr lang="en-US" sz="1600" dirty="0"/>
              <a:t> Compiler</a:t>
            </a:r>
          </a:p>
          <a:p>
            <a:pPr eaLnBrk="1" hangingPunct="1">
              <a:lnSpc>
                <a:spcPct val="90000"/>
              </a:lnSpc>
              <a:buSzPct val="90000"/>
              <a:buFont typeface="Arial" charset="0"/>
              <a:buChar char="•"/>
              <a:defRPr/>
            </a:pPr>
            <a:endParaRPr 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95403" y="1377696"/>
            <a:ext cx="990600" cy="990600"/>
          </a:xfrm>
          <a:prstGeom prst="rect">
            <a:avLst/>
          </a:prstGeom>
          <a:noFill/>
        </p:spPr>
      </p:pic>
      <p:grpSp>
        <p:nvGrpSpPr>
          <p:cNvPr id="2" name="Group 1"/>
          <p:cNvGrpSpPr/>
          <p:nvPr/>
        </p:nvGrpSpPr>
        <p:grpSpPr>
          <a:xfrm>
            <a:off x="5334001" y="3581400"/>
            <a:ext cx="5943599" cy="2057400"/>
            <a:chOff x="3810000" y="3352800"/>
            <a:chExt cx="4794885" cy="1524000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233285" y="3352800"/>
              <a:ext cx="1371600" cy="1524000"/>
            </a:xfrm>
            <a:prstGeom prst="rect">
              <a:avLst/>
            </a:prstGeom>
            <a:noFill/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10000" y="3352800"/>
              <a:ext cx="1455626" cy="1447800"/>
            </a:xfrm>
            <a:prstGeom prst="rect">
              <a:avLst/>
            </a:prstGeom>
            <a:noFill/>
          </p:spPr>
        </p:pic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486400" y="3352800"/>
              <a:ext cx="1514475" cy="146685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 advTm="2028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 Projects </a:t>
            </a:r>
            <a:r>
              <a:rPr lang="en-US" sz="3200" dirty="0"/>
              <a:t>(2011 and 2012)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dirty="0">
                <a:solidFill>
                  <a:srgbClr val="0000FF"/>
                </a:solidFill>
              </a:rPr>
              <a:t>2011-2012 Cohort</a:t>
            </a:r>
          </a:p>
          <a:p>
            <a:r>
              <a:rPr lang="en-US" sz="1800" dirty="0"/>
              <a:t>1 </a:t>
            </a:r>
            <a:r>
              <a:rPr lang="en-US" sz="1800" dirty="0">
                <a:solidFill>
                  <a:srgbClr val="0000FF"/>
                </a:solidFill>
              </a:rPr>
              <a:t>V.I.S.T.A.</a:t>
            </a:r>
            <a:r>
              <a:rPr lang="en-US" sz="1800" dirty="0"/>
              <a:t>: </a:t>
            </a:r>
            <a:r>
              <a:rPr lang="en-US" sz="1800" dirty="0" err="1"/>
              <a:t>Vibro</a:t>
            </a:r>
            <a:r>
              <a:rPr lang="en-US" sz="1800" dirty="0"/>
              <a:t>-tactile Intelligent System for Travelling Aid: a Wearable Alternative (</a:t>
            </a:r>
            <a:r>
              <a:rPr lang="en-US" sz="1800" dirty="0">
                <a:solidFill>
                  <a:srgbClr val="FF0000"/>
                </a:solidFill>
              </a:rPr>
              <a:t>Kaylie First Place</a:t>
            </a:r>
            <a:r>
              <a:rPr lang="en-US" sz="1800" dirty="0"/>
              <a:t>)</a:t>
            </a:r>
          </a:p>
          <a:p>
            <a:r>
              <a:rPr lang="en-US" sz="1800" dirty="0"/>
              <a:t>2. </a:t>
            </a:r>
            <a:r>
              <a:rPr lang="en-US" sz="1800" dirty="0" err="1">
                <a:solidFill>
                  <a:srgbClr val="0000FF"/>
                </a:solidFill>
              </a:rPr>
              <a:t>KinDetect</a:t>
            </a:r>
            <a:r>
              <a:rPr lang="en-US" sz="1800" dirty="0"/>
              <a:t>: Kinect Detecting Objects (</a:t>
            </a:r>
            <a:r>
              <a:rPr lang="en-US" sz="1800" dirty="0">
                <a:solidFill>
                  <a:srgbClr val="FF0000"/>
                </a:solidFill>
              </a:rPr>
              <a:t>an ICCHP 2012 Paper</a:t>
            </a:r>
            <a:r>
              <a:rPr lang="en-US" sz="1800" dirty="0"/>
              <a:t>)</a:t>
            </a:r>
          </a:p>
          <a:p>
            <a:r>
              <a:rPr lang="en-US" sz="1800" dirty="0"/>
              <a:t>3. </a:t>
            </a:r>
            <a:r>
              <a:rPr lang="en-US" sz="1800" dirty="0">
                <a:solidFill>
                  <a:srgbClr val="0000FF"/>
                </a:solidFill>
              </a:rPr>
              <a:t>LANE</a:t>
            </a:r>
            <a:r>
              <a:rPr lang="en-US" sz="1800" dirty="0"/>
              <a:t>: Location and Navigation Evaluation in a Mapped Building Environment (</a:t>
            </a:r>
            <a:r>
              <a:rPr lang="en-US" sz="1800" dirty="0">
                <a:solidFill>
                  <a:srgbClr val="FF0000"/>
                </a:solidFill>
              </a:rPr>
              <a:t>a Journal Paper</a:t>
            </a:r>
            <a:r>
              <a:rPr lang="en-US" sz="1800" dirty="0"/>
              <a:t>)</a:t>
            </a:r>
          </a:p>
          <a:p>
            <a:r>
              <a:rPr lang="en-US" sz="1800" dirty="0"/>
              <a:t>4.</a:t>
            </a:r>
            <a:r>
              <a:rPr lang="en-US" sz="1800" dirty="0">
                <a:solidFill>
                  <a:srgbClr val="0000FF"/>
                </a:solidFill>
              </a:rPr>
              <a:t> </a:t>
            </a:r>
            <a:r>
              <a:rPr lang="en-US" sz="1800" dirty="0" err="1">
                <a:solidFill>
                  <a:srgbClr val="0000FF"/>
                </a:solidFill>
              </a:rPr>
              <a:t>Iris</a:t>
            </a:r>
            <a:r>
              <a:rPr lang="en-US" sz="1800" dirty="0" err="1">
                <a:solidFill>
                  <a:srgbClr val="0000FF"/>
                </a:solidFill>
                <a:latin typeface="Symbol" pitchFamily="18" charset="2"/>
              </a:rPr>
              <a:t>p</a:t>
            </a:r>
            <a:r>
              <a:rPr lang="en-US" sz="1800" dirty="0"/>
              <a:t>: an ultra-low-cost solution for the blind in the city</a:t>
            </a:r>
          </a:p>
          <a:p>
            <a:pPr>
              <a:buNone/>
            </a:pPr>
            <a:r>
              <a:rPr lang="en-US" sz="2000" b="1" dirty="0">
                <a:solidFill>
                  <a:srgbClr val="0000FF"/>
                </a:solidFill>
              </a:rPr>
              <a:t>2012-2013 Cohort  -&gt;</a:t>
            </a:r>
            <a:r>
              <a:rPr lang="en-US" sz="1800" dirty="0">
                <a:solidFill>
                  <a:srgbClr val="FF0000"/>
                </a:solidFill>
              </a:rPr>
              <a:t>2013 Edition of the NSF Projects to Aid Persons with Disabilities (ed. John </a:t>
            </a:r>
            <a:r>
              <a:rPr lang="en-US" sz="1800" dirty="0" err="1">
                <a:solidFill>
                  <a:srgbClr val="FF0000"/>
                </a:solidFill>
              </a:rPr>
              <a:t>Enderle</a:t>
            </a:r>
            <a:r>
              <a:rPr lang="en-US" sz="1800" dirty="0">
                <a:solidFill>
                  <a:srgbClr val="FF0000"/>
                </a:solidFill>
              </a:rPr>
              <a:t>) </a:t>
            </a:r>
            <a:endParaRPr lang="en-US" sz="1800" b="1" dirty="0">
              <a:solidFill>
                <a:srgbClr val="FF0000"/>
              </a:solidFill>
            </a:endParaRPr>
          </a:p>
          <a:p>
            <a:r>
              <a:rPr lang="en-US" sz="1800" b="1" dirty="0"/>
              <a:t>5. </a:t>
            </a:r>
            <a:r>
              <a:rPr lang="en-US" sz="1800" b="1" dirty="0">
                <a:solidFill>
                  <a:srgbClr val="0000FF"/>
                </a:solidFill>
              </a:rPr>
              <a:t>Smart House</a:t>
            </a:r>
            <a:r>
              <a:rPr lang="en-US" sz="1800" b="1" dirty="0"/>
              <a:t> for All</a:t>
            </a:r>
          </a:p>
          <a:p>
            <a:r>
              <a:rPr lang="en-US" sz="1800" b="1" dirty="0"/>
              <a:t>6. A Low-cost Outdoor </a:t>
            </a:r>
            <a:r>
              <a:rPr lang="en-US" sz="1800" b="1" dirty="0">
                <a:solidFill>
                  <a:srgbClr val="0000FF"/>
                </a:solidFill>
              </a:rPr>
              <a:t>Assistive Navigation</a:t>
            </a:r>
            <a:r>
              <a:rPr lang="en-US" sz="1800" b="1" dirty="0"/>
              <a:t> System for Blind People</a:t>
            </a:r>
          </a:p>
          <a:p>
            <a:r>
              <a:rPr lang="en-US" sz="1800" b="1" dirty="0"/>
              <a:t>7. </a:t>
            </a:r>
            <a:r>
              <a:rPr lang="en-US" sz="1800" b="1" dirty="0">
                <a:solidFill>
                  <a:srgbClr val="0000FF"/>
                </a:solidFill>
              </a:rPr>
              <a:t>Smartphone</a:t>
            </a:r>
            <a:r>
              <a:rPr lang="en-US" sz="1800" b="1" dirty="0"/>
              <a:t>-Based Indoor Navigation for the Visually Impaired</a:t>
            </a:r>
          </a:p>
          <a:p>
            <a:r>
              <a:rPr lang="en-US" sz="1800" b="1" dirty="0"/>
              <a:t>8. Electronic Travel Aid for the Visually Impaired With a Depth Sensor and </a:t>
            </a:r>
            <a:r>
              <a:rPr lang="en-US" sz="1800" b="1" dirty="0">
                <a:solidFill>
                  <a:srgbClr val="0000FF"/>
                </a:solidFill>
              </a:rPr>
              <a:t>Vibrotactile Belt</a:t>
            </a:r>
          </a:p>
          <a:p>
            <a:r>
              <a:rPr lang="en-US" sz="1800" b="1" dirty="0"/>
              <a:t>9. 3D and Image Stitching with the </a:t>
            </a:r>
            <a:r>
              <a:rPr lang="en-US" sz="1800" b="1" dirty="0" err="1">
                <a:solidFill>
                  <a:srgbClr val="0000FF"/>
                </a:solidFill>
              </a:rPr>
              <a:t>Lytro</a:t>
            </a:r>
            <a:r>
              <a:rPr lang="en-US" sz="1800" b="1" dirty="0"/>
              <a:t> Light-Field Camera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8694446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4">
      <a:dk1>
        <a:srgbClr val="000000"/>
      </a:dk1>
      <a:lt1>
        <a:srgbClr val="FFFFFF"/>
      </a:lt1>
      <a:dk2>
        <a:srgbClr val="000000"/>
      </a:dk2>
      <a:lt2>
        <a:srgbClr val="5A3287"/>
      </a:lt2>
      <a:accent1>
        <a:srgbClr val="B2B2B2"/>
      </a:accent1>
      <a:accent2>
        <a:srgbClr val="BFB8E6"/>
      </a:accent2>
      <a:accent3>
        <a:srgbClr val="FFFFFF"/>
      </a:accent3>
      <a:accent4>
        <a:srgbClr val="000000"/>
      </a:accent4>
      <a:accent5>
        <a:srgbClr val="D5D5D5"/>
      </a:accent5>
      <a:accent6>
        <a:srgbClr val="ADA6D0"/>
      </a:accent6>
      <a:hlink>
        <a:srgbClr val="643894"/>
      </a:hlink>
      <a:folHlink>
        <a:srgbClr val="D5D0EC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3">
        <a:dk1>
          <a:srgbClr val="000000"/>
        </a:dk1>
        <a:lt1>
          <a:srgbClr val="FFFFFF"/>
        </a:lt1>
        <a:dk2>
          <a:srgbClr val="000000"/>
        </a:dk2>
        <a:lt2>
          <a:srgbClr val="5A3287"/>
        </a:lt2>
        <a:accent1>
          <a:srgbClr val="B2B2B2"/>
        </a:accent1>
        <a:accent2>
          <a:srgbClr val="BFB8E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ADA6D0"/>
        </a:accent6>
        <a:hlink>
          <a:srgbClr val="7D46BA"/>
        </a:hlink>
        <a:folHlink>
          <a:srgbClr val="D5D0E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4">
        <a:dk1>
          <a:srgbClr val="000000"/>
        </a:dk1>
        <a:lt1>
          <a:srgbClr val="FFFFFF"/>
        </a:lt1>
        <a:dk2>
          <a:srgbClr val="000000"/>
        </a:dk2>
        <a:lt2>
          <a:srgbClr val="5A3287"/>
        </a:lt2>
        <a:accent1>
          <a:srgbClr val="B2B2B2"/>
        </a:accent1>
        <a:accent2>
          <a:srgbClr val="BFB8E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ADA6D0"/>
        </a:accent6>
        <a:hlink>
          <a:srgbClr val="643894"/>
        </a:hlink>
        <a:folHlink>
          <a:srgbClr val="D5D0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5082</TotalTime>
  <Words>3332</Words>
  <Application>Microsoft Macintosh PowerPoint</Application>
  <PresentationFormat>Widescreen</PresentationFormat>
  <Paragraphs>356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Arial Black</vt:lpstr>
      <vt:lpstr>Calibri</vt:lpstr>
      <vt:lpstr>Symbol</vt:lpstr>
      <vt:lpstr>Times New Roman</vt:lpstr>
      <vt:lpstr>Verdana</vt:lpstr>
      <vt:lpstr>Wingdings</vt:lpstr>
      <vt:lpstr>Pixel</vt:lpstr>
      <vt:lpstr>Acrobat Document</vt:lpstr>
      <vt:lpstr>BEAT+:  Adding Branding and Entrepreneurship for Real-World  Applications Using Emerging Technologies: AI, AR, AT, and Apps </vt:lpstr>
      <vt:lpstr>Past Projects</vt:lpstr>
      <vt:lpstr>Past Projects (2011 and 2012)</vt:lpstr>
      <vt:lpstr>Past Projects (2011 and 2012)</vt:lpstr>
      <vt:lpstr>1. Vibro-tactile Intelligent System for Travelling Aid (V.I.S.T.A.) – 2012 Kaylie First Place Winner</vt:lpstr>
      <vt:lpstr>2. KinDetect: Kinect Detecting Objects </vt:lpstr>
      <vt:lpstr>3. Location and Navigation Evaluation in a Mapped Building Environment </vt:lpstr>
      <vt:lpstr>4. Irisp: an ultra-low-cost solution for the blind in the city </vt:lpstr>
      <vt:lpstr>Past Projects (2011 and 2012)</vt:lpstr>
      <vt:lpstr>5. Smart House for All </vt:lpstr>
      <vt:lpstr>6. A Low-cost Outdoor Assistive Navigation System for Blind People </vt:lpstr>
      <vt:lpstr>7. Smartphone-Based Indoor Navigation for the Visually Impaired</vt:lpstr>
      <vt:lpstr>8.Electronic Travel Aid for the Visually Impaired With a Depth Sensor and Vibrotactile Belt </vt:lpstr>
      <vt:lpstr>9. 3D and Image Stitching with the Lytro Light-Field Camera </vt:lpstr>
      <vt:lpstr>CS/CpE/EE/Psy Joint Senior Design Program Fall 2013-Spring 2014 Smart Living and Assistive Technologies for People in Need  Instructors: Zhigang Zhu (CS), Jizhong Xiao (EE), Tony Ro (Psy) Projector Mentors: Xudong Li, Edgardo Molina, Wai L. Khoo  The City College of New York, NAC 4/115, May 15th (Thursday), 12:00 pm – 3:00 pm A light lunch will be provided. Demos will be shown at the end of the presentations</vt:lpstr>
      <vt:lpstr>Fall 2014- Spring 2015</vt:lpstr>
      <vt:lpstr>Fall 2015- Spring 2016</vt:lpstr>
      <vt:lpstr>Fall 2016- Spring 2017</vt:lpstr>
      <vt:lpstr>Fall 2017- Spring 2018</vt:lpstr>
      <vt:lpstr>Capstone 2018-2019 (all teams except 9 &amp;10 were in the CREATE 4)</vt:lpstr>
      <vt:lpstr>Capstone 2019-2020 : BEAT</vt:lpstr>
      <vt:lpstr>Capstone 2020-2021: BEAT</vt:lpstr>
      <vt:lpstr>Capstone 2021-2022: BEAT+</vt:lpstr>
      <vt:lpstr>Capstone 2022-2023: BEAT+</vt:lpstr>
      <vt:lpstr>BEAT+: AI, AR, AT and Apps</vt:lpstr>
      <vt:lpstr>To Do List (Capstone 2023)</vt:lpstr>
      <vt:lpstr>BEAT+:  Adding Branding and Entrepreneurship for Real-World  Applications Using Emerging Technologies: AI, AR, AT, and Apps </vt:lpstr>
    </vt:vector>
  </TitlesOfParts>
  <Company>The City College of New York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Laura’s Presentation</dc:title>
  <dc:creator>CETL</dc:creator>
  <cp:lastModifiedBy>Zhigang Zhu</cp:lastModifiedBy>
  <cp:revision>484</cp:revision>
  <dcterms:created xsi:type="dcterms:W3CDTF">2008-11-17T19:02:03Z</dcterms:created>
  <dcterms:modified xsi:type="dcterms:W3CDTF">2023-08-28T13:43:08Z</dcterms:modified>
</cp:coreProperties>
</file>